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СУТЬ І ЗМІСТ ПІДПРИЄМНИЦЬКИХ РИЗИКІВ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53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Частота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статистичну</a:t>
            </a:r>
            <a:r>
              <a:rPr lang="ru-RU" dirty="0"/>
              <a:t> </a:t>
            </a:r>
            <a:r>
              <a:rPr lang="ru-RU" dirty="0" err="1"/>
              <a:t>стійкість</a:t>
            </a:r>
            <a:r>
              <a:rPr lang="ru-RU" dirty="0"/>
              <a:t> таким чином, </a:t>
            </a:r>
            <a:r>
              <a:rPr lang="ru-RU" dirty="0" err="1"/>
              <a:t>що</a:t>
            </a:r>
            <a:r>
              <a:rPr lang="ru-RU" dirty="0"/>
              <a:t> при </a:t>
            </a:r>
            <a:r>
              <a:rPr lang="ru-RU" dirty="0" err="1"/>
              <a:t>багаторазовому</a:t>
            </a:r>
            <a:r>
              <a:rPr lang="ru-RU" dirty="0"/>
              <a:t> </a:t>
            </a:r>
            <a:r>
              <a:rPr lang="ru-RU" dirty="0" err="1"/>
              <a:t>спостереженні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мало </a:t>
            </a:r>
            <a:r>
              <a:rPr lang="ru-RU" dirty="0" err="1"/>
              <a:t>змінюється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 err="1"/>
              <a:t>Міра</a:t>
            </a:r>
            <a:r>
              <a:rPr lang="ru-RU" dirty="0"/>
              <a:t> </a:t>
            </a:r>
            <a:r>
              <a:rPr lang="ru-RU" dirty="0" err="1"/>
              <a:t>об’єктивної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випадкової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 “ А ”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імовірністю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біля</a:t>
            </a:r>
            <a:r>
              <a:rPr lang="ru-RU" dirty="0"/>
              <a:t> числа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імовірності</a:t>
            </a:r>
            <a:r>
              <a:rPr lang="ru-RU" dirty="0"/>
              <a:t> </a:t>
            </a:r>
            <a:r>
              <a:rPr lang="ru-RU" dirty="0" err="1"/>
              <a:t>групуються</a:t>
            </a:r>
            <a:r>
              <a:rPr lang="ru-RU" dirty="0"/>
              <a:t> </a:t>
            </a:r>
            <a:r>
              <a:rPr lang="ru-RU" dirty="0" err="1"/>
              <a:t>частоти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 “ А ”.</a:t>
            </a:r>
          </a:p>
          <a:p>
            <a:pPr marL="0" indent="0">
              <a:buNone/>
            </a:pPr>
            <a:r>
              <a:rPr lang="ru-RU" dirty="0" err="1"/>
              <a:t>Імовірність</a:t>
            </a:r>
            <a:r>
              <a:rPr lang="ru-RU" dirty="0"/>
              <a:t> будь-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 </a:t>
            </a:r>
            <a:r>
              <a:rPr lang="ru-RU" dirty="0" err="1"/>
              <a:t>коливається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0 до 1,0.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імовірність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 0, то </a:t>
            </a:r>
            <a:r>
              <a:rPr lang="ru-RU" dirty="0" err="1"/>
              <a:t>подія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неможливою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ж </a:t>
            </a:r>
            <a:r>
              <a:rPr lang="ru-RU" dirty="0" err="1"/>
              <a:t>імовірність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 1,0 то </a:t>
            </a:r>
            <a:r>
              <a:rPr lang="ru-RU" dirty="0" err="1"/>
              <a:t>подія</a:t>
            </a:r>
            <a:r>
              <a:rPr lang="ru-RU" dirty="0"/>
              <a:t> є </a:t>
            </a:r>
            <a:r>
              <a:rPr lang="ru-RU" dirty="0" err="1"/>
              <a:t>достовірною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Імовірність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прогнозувати</a:t>
            </a:r>
            <a:r>
              <a:rPr lang="ru-RU" dirty="0"/>
              <a:t> </a:t>
            </a:r>
            <a:r>
              <a:rPr lang="ru-RU" dirty="0" err="1"/>
              <a:t>випадкові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, вона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кількісну</a:t>
            </a:r>
            <a:r>
              <a:rPr lang="ru-RU" dirty="0"/>
              <a:t> і </a:t>
            </a:r>
            <a:r>
              <a:rPr lang="ru-RU" dirty="0" err="1"/>
              <a:t>якісну</a:t>
            </a:r>
            <a:r>
              <a:rPr lang="ru-RU" dirty="0"/>
              <a:t> характеристику.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невизначеності</a:t>
            </a:r>
            <a:r>
              <a:rPr lang="ru-RU" dirty="0"/>
              <a:t> і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</a:t>
            </a:r>
            <a:r>
              <a:rPr lang="ru-RU" dirty="0" err="1"/>
              <a:t>зменшуються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233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1052736"/>
            <a:ext cx="9304001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860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математично</a:t>
            </a:r>
            <a:r>
              <a:rPr lang="ru-RU" dirty="0"/>
              <a:t> </a:t>
            </a:r>
            <a:r>
              <a:rPr lang="ru-RU" dirty="0" err="1"/>
              <a:t>виражену</a:t>
            </a:r>
            <a:r>
              <a:rPr lang="ru-RU" dirty="0"/>
              <a:t> </a:t>
            </a:r>
            <a:r>
              <a:rPr lang="ru-RU" dirty="0" err="1"/>
              <a:t>імовірність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спирається</a:t>
            </a:r>
            <a:r>
              <a:rPr lang="ru-RU" dirty="0"/>
              <a:t> на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і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розрахована</a:t>
            </a:r>
            <a:r>
              <a:rPr lang="ru-RU" dirty="0"/>
              <a:t> з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точності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Імовірність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визначеного</a:t>
            </a:r>
            <a:r>
              <a:rPr lang="ru-RU" dirty="0"/>
              <a:t> результату. </a:t>
            </a:r>
          </a:p>
          <a:p>
            <a:pPr marL="0" indent="0">
              <a:buNone/>
            </a:pPr>
            <a:r>
              <a:rPr lang="ru-RU" dirty="0" err="1"/>
              <a:t>Стосовно</a:t>
            </a:r>
            <a:r>
              <a:rPr lang="ru-RU" dirty="0"/>
              <a:t> до </a:t>
            </a:r>
            <a:r>
              <a:rPr lang="ru-RU" dirty="0" err="1"/>
              <a:t>економічних</a:t>
            </a:r>
            <a:r>
              <a:rPr lang="ru-RU" dirty="0"/>
              <a:t> задач 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імовірності</a:t>
            </a:r>
            <a:r>
              <a:rPr lang="ru-RU" dirty="0"/>
              <a:t> </a:t>
            </a:r>
            <a:r>
              <a:rPr lang="ru-RU" dirty="0" err="1"/>
              <a:t>зводяться</a:t>
            </a:r>
            <a:r>
              <a:rPr lang="ru-RU" dirty="0"/>
              <a:t> до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імовірності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 і до </a:t>
            </a:r>
            <a:r>
              <a:rPr lang="ru-RU" dirty="0" err="1"/>
              <a:t>вибору</a:t>
            </a:r>
            <a:r>
              <a:rPr lang="ru-RU" dirty="0"/>
              <a:t> з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 </a:t>
            </a:r>
            <a:r>
              <a:rPr lang="ru-RU" dirty="0" err="1"/>
              <a:t>самої</a:t>
            </a:r>
            <a:r>
              <a:rPr lang="ru-RU" dirty="0"/>
              <a:t> </a:t>
            </a:r>
            <a:r>
              <a:rPr lang="ru-RU" dirty="0" err="1"/>
              <a:t>кращої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, </a:t>
            </a:r>
            <a:r>
              <a:rPr lang="ru-RU" dirty="0" err="1"/>
              <a:t>виходячи</a:t>
            </a:r>
            <a:r>
              <a:rPr lang="ru-RU" dirty="0"/>
              <a:t> з </a:t>
            </a:r>
            <a:r>
              <a:rPr lang="ru-RU" dirty="0" err="1"/>
              <a:t>найбільшої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 </a:t>
            </a:r>
            <a:r>
              <a:rPr lang="ru-RU" dirty="0" err="1"/>
              <a:t>математичного</a:t>
            </a:r>
            <a:r>
              <a:rPr lang="ru-RU" dirty="0"/>
              <a:t> </a:t>
            </a:r>
            <a:r>
              <a:rPr lang="ru-RU" dirty="0" err="1"/>
              <a:t>очікування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Інакше</a:t>
            </a:r>
            <a:r>
              <a:rPr lang="ru-RU" dirty="0"/>
              <a:t> </a:t>
            </a:r>
            <a:r>
              <a:rPr lang="ru-RU" dirty="0" err="1"/>
              <a:t>кажучи</a:t>
            </a:r>
            <a:r>
              <a:rPr lang="ru-RU" dirty="0"/>
              <a:t>, </a:t>
            </a:r>
            <a:r>
              <a:rPr lang="ru-RU" dirty="0" err="1"/>
              <a:t>математичне</a:t>
            </a:r>
            <a:r>
              <a:rPr lang="ru-RU" dirty="0"/>
              <a:t> </a:t>
            </a:r>
            <a:r>
              <a:rPr lang="ru-RU" dirty="0" err="1"/>
              <a:t>очікування</a:t>
            </a:r>
            <a:r>
              <a:rPr lang="ru-RU" dirty="0"/>
              <a:t> </a:t>
            </a:r>
            <a:r>
              <a:rPr lang="ru-RU" dirty="0" err="1"/>
              <a:t>деякої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 </a:t>
            </a:r>
            <a:r>
              <a:rPr lang="ru-RU" dirty="0" err="1"/>
              <a:t>абсолютній</a:t>
            </a:r>
            <a:r>
              <a:rPr lang="ru-RU" dirty="0"/>
              <a:t> </a:t>
            </a:r>
            <a:r>
              <a:rPr lang="ru-RU" dirty="0" err="1"/>
              <a:t>величині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 </a:t>
            </a:r>
            <a:r>
              <a:rPr lang="ru-RU" dirty="0" err="1"/>
              <a:t>помноженій</a:t>
            </a:r>
            <a:r>
              <a:rPr lang="ru-RU" dirty="0"/>
              <a:t> на </a:t>
            </a:r>
            <a:r>
              <a:rPr lang="ru-RU" dirty="0" err="1"/>
              <a:t>ймовірність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4337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Імовірність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визначена</a:t>
            </a:r>
            <a:r>
              <a:rPr lang="ru-RU" dirty="0"/>
              <a:t> </a:t>
            </a:r>
            <a:r>
              <a:rPr lang="ru-RU" dirty="0" err="1"/>
              <a:t>об’єктивним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суб’єктивним</a:t>
            </a:r>
            <a:r>
              <a:rPr lang="ru-RU" dirty="0"/>
              <a:t> методом.</a:t>
            </a:r>
          </a:p>
          <a:p>
            <a:pPr marL="0" indent="0">
              <a:buNone/>
            </a:pPr>
            <a:r>
              <a:rPr lang="ru-RU" dirty="0" err="1"/>
              <a:t>Об’єктивний</a:t>
            </a:r>
            <a:r>
              <a:rPr lang="ru-RU" dirty="0"/>
              <a:t> метод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імовірності</a:t>
            </a:r>
            <a:r>
              <a:rPr lang="ru-RU" dirty="0"/>
              <a:t> </a:t>
            </a:r>
            <a:r>
              <a:rPr lang="ru-RU" dirty="0" err="1"/>
              <a:t>заснований</a:t>
            </a:r>
            <a:r>
              <a:rPr lang="ru-RU" dirty="0"/>
              <a:t> на </a:t>
            </a:r>
            <a:r>
              <a:rPr lang="ru-RU" dirty="0" err="1"/>
              <a:t>обчисленні</a:t>
            </a:r>
            <a:r>
              <a:rPr lang="ru-RU" dirty="0"/>
              <a:t> </a:t>
            </a:r>
            <a:r>
              <a:rPr lang="ru-RU" dirty="0" err="1"/>
              <a:t>частоти</a:t>
            </a:r>
            <a:r>
              <a:rPr lang="ru-RU" dirty="0"/>
              <a:t>, з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дана </a:t>
            </a:r>
            <a:r>
              <a:rPr lang="ru-RU" dirty="0" err="1"/>
              <a:t>подія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Суб’єктивний</a:t>
            </a:r>
            <a:r>
              <a:rPr lang="ru-RU" dirty="0"/>
              <a:t> метод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імовірності</a:t>
            </a:r>
            <a:r>
              <a:rPr lang="ru-RU" dirty="0"/>
              <a:t> </a:t>
            </a:r>
            <a:r>
              <a:rPr lang="ru-RU" dirty="0" err="1"/>
              <a:t>заснований</a:t>
            </a:r>
            <a:r>
              <a:rPr lang="ru-RU" dirty="0"/>
              <a:t> на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суб’єктивних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базуються</a:t>
            </a:r>
            <a:r>
              <a:rPr lang="ru-RU" dirty="0"/>
              <a:t> на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припущеннях</a:t>
            </a:r>
            <a:r>
              <a:rPr lang="ru-RU" dirty="0"/>
              <a:t> (</a:t>
            </a:r>
            <a:r>
              <a:rPr lang="ru-RU" dirty="0" err="1"/>
              <a:t>особистий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оцінюючого</a:t>
            </a:r>
            <a:r>
              <a:rPr lang="ru-RU" dirty="0"/>
              <a:t>,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експерта</a:t>
            </a:r>
            <a:r>
              <a:rPr lang="ru-RU" dirty="0"/>
              <a:t>, думка </a:t>
            </a:r>
            <a:r>
              <a:rPr lang="ru-RU" dirty="0" err="1"/>
              <a:t>фінансового</a:t>
            </a:r>
            <a:r>
              <a:rPr lang="ru-RU" dirty="0"/>
              <a:t> консультанта).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8527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Величина </a:t>
            </a:r>
            <a:r>
              <a:rPr lang="ru-RU" dirty="0" err="1"/>
              <a:t>ризику</a:t>
            </a:r>
            <a:r>
              <a:rPr lang="ru-RU" dirty="0"/>
              <a:t> (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) </a:t>
            </a:r>
            <a:r>
              <a:rPr lang="ru-RU" dirty="0" err="1"/>
              <a:t>вимірюється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критеріями</a:t>
            </a:r>
            <a:r>
              <a:rPr lang="ru-RU" dirty="0"/>
              <a:t>: </a:t>
            </a:r>
            <a:r>
              <a:rPr lang="ru-RU" dirty="0" err="1"/>
              <a:t>середнім</a:t>
            </a:r>
            <a:r>
              <a:rPr lang="ru-RU" dirty="0"/>
              <a:t> </a:t>
            </a:r>
            <a:r>
              <a:rPr lang="ru-RU" dirty="0" err="1"/>
              <a:t>очікуваним</a:t>
            </a:r>
            <a:r>
              <a:rPr lang="ru-RU" dirty="0"/>
              <a:t> </a:t>
            </a:r>
            <a:r>
              <a:rPr lang="ru-RU" dirty="0" err="1"/>
              <a:t>значенням</a:t>
            </a:r>
            <a:r>
              <a:rPr lang="ru-RU" dirty="0"/>
              <a:t> і </a:t>
            </a:r>
            <a:r>
              <a:rPr lang="ru-RU" dirty="0" err="1"/>
              <a:t>колеблемістю</a:t>
            </a:r>
            <a:r>
              <a:rPr lang="ru-RU" dirty="0"/>
              <a:t> (</a:t>
            </a:r>
            <a:r>
              <a:rPr lang="ru-RU" dirty="0" err="1"/>
              <a:t>мінливістю</a:t>
            </a:r>
            <a:r>
              <a:rPr lang="ru-RU" dirty="0"/>
              <a:t>) </a:t>
            </a:r>
            <a:r>
              <a:rPr lang="ru-RU" dirty="0" err="1"/>
              <a:t>можливого</a:t>
            </a:r>
            <a:r>
              <a:rPr lang="ru-RU" dirty="0"/>
              <a:t> результату.</a:t>
            </a:r>
          </a:p>
          <a:p>
            <a:pPr marL="0" indent="0">
              <a:buNone/>
            </a:pPr>
            <a:r>
              <a:rPr lang="ru-RU" dirty="0" err="1"/>
              <a:t>Середньо</a:t>
            </a:r>
            <a:r>
              <a:rPr lang="ru-RU" dirty="0"/>
              <a:t> </a:t>
            </a:r>
            <a:r>
              <a:rPr lang="ru-RU" dirty="0" err="1"/>
              <a:t>очікуване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те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зв’язано</a:t>
            </a:r>
            <a:r>
              <a:rPr lang="ru-RU" dirty="0"/>
              <a:t> з </a:t>
            </a:r>
            <a:r>
              <a:rPr lang="ru-RU" dirty="0" err="1"/>
              <a:t>невизначеною</a:t>
            </a:r>
            <a:r>
              <a:rPr lang="ru-RU" dirty="0"/>
              <a:t> </a:t>
            </a:r>
            <a:r>
              <a:rPr lang="ru-RU" dirty="0" err="1"/>
              <a:t>ситуацією</a:t>
            </a:r>
            <a:r>
              <a:rPr lang="ru-RU" dirty="0"/>
              <a:t>; </a:t>
            </a:r>
            <a:r>
              <a:rPr lang="ru-RU" dirty="0" err="1"/>
              <a:t>воно</a:t>
            </a:r>
            <a:r>
              <a:rPr lang="ru-RU" dirty="0"/>
              <a:t> є </a:t>
            </a:r>
            <a:r>
              <a:rPr lang="ru-RU" dirty="0" err="1"/>
              <a:t>середньозваженим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, де </a:t>
            </a:r>
            <a:r>
              <a:rPr lang="ru-RU" dirty="0" err="1"/>
              <a:t>ймовірність</a:t>
            </a:r>
            <a:r>
              <a:rPr lang="ru-RU" dirty="0"/>
              <a:t> кожного результату </a:t>
            </a:r>
            <a:r>
              <a:rPr lang="ru-RU" dirty="0" err="1"/>
              <a:t>використовується</a:t>
            </a:r>
            <a:r>
              <a:rPr lang="ru-RU" dirty="0"/>
              <a:t> як частота </a:t>
            </a:r>
            <a:r>
              <a:rPr lang="ru-RU" dirty="0" err="1"/>
              <a:t>або</a:t>
            </a:r>
            <a:r>
              <a:rPr lang="ru-RU" dirty="0"/>
              <a:t> вага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вона </a:t>
            </a:r>
            <a:r>
              <a:rPr lang="ru-RU" dirty="0" err="1"/>
              <a:t>вимірює</a:t>
            </a:r>
            <a:r>
              <a:rPr lang="ru-RU" dirty="0"/>
              <a:t> результат, </a:t>
            </a:r>
            <a:r>
              <a:rPr lang="ru-RU" dirty="0" err="1"/>
              <a:t>що</a:t>
            </a:r>
            <a:r>
              <a:rPr lang="ru-RU" dirty="0"/>
              <a:t> ми </a:t>
            </a:r>
            <a:r>
              <a:rPr lang="ru-RU" dirty="0" err="1"/>
              <a:t>очікуємо</a:t>
            </a:r>
            <a:r>
              <a:rPr lang="ru-RU" dirty="0"/>
              <a:t> в </a:t>
            </a:r>
            <a:r>
              <a:rPr lang="ru-RU" dirty="0" err="1"/>
              <a:t>середньому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88160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Середня</a:t>
            </a:r>
            <a:r>
              <a:rPr lang="ru-RU" dirty="0"/>
              <a:t> величина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узагальнену</a:t>
            </a:r>
            <a:r>
              <a:rPr lang="ru-RU" dirty="0"/>
              <a:t> </a:t>
            </a:r>
            <a:r>
              <a:rPr lang="ru-RU" dirty="0" err="1"/>
              <a:t>кількісну</a:t>
            </a:r>
            <a:r>
              <a:rPr lang="ru-RU" dirty="0"/>
              <a:t> характеристику та не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варіанту</a:t>
            </a:r>
            <a:r>
              <a:rPr lang="ru-RU" dirty="0"/>
              <a:t> </a:t>
            </a:r>
            <a:r>
              <a:rPr lang="ru-RU" dirty="0" err="1"/>
              <a:t>вкладення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. Для остаточного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оцінити</a:t>
            </a:r>
            <a:r>
              <a:rPr lang="ru-RU" dirty="0"/>
              <a:t> </a:t>
            </a:r>
            <a:r>
              <a:rPr lang="ru-RU" dirty="0" err="1"/>
              <a:t>коливання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коливання</a:t>
            </a:r>
            <a:r>
              <a:rPr lang="ru-RU" dirty="0"/>
              <a:t> </a:t>
            </a:r>
            <a:r>
              <a:rPr lang="ru-RU" dirty="0" err="1"/>
              <a:t>можливого</a:t>
            </a:r>
            <a:r>
              <a:rPr lang="ru-RU" dirty="0"/>
              <a:t> результату.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відхилення</a:t>
            </a:r>
            <a:r>
              <a:rPr lang="ru-RU" dirty="0"/>
              <a:t> </a:t>
            </a:r>
            <a:r>
              <a:rPr lang="ru-RU" dirty="0" err="1"/>
              <a:t>очікуваного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середньої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. Для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звичайно</a:t>
            </a:r>
            <a:r>
              <a:rPr lang="ru-RU" dirty="0"/>
              <a:t> </a:t>
            </a:r>
            <a:r>
              <a:rPr lang="ru-RU" dirty="0" err="1"/>
              <a:t>разраховують</a:t>
            </a:r>
            <a:r>
              <a:rPr lang="ru-RU" dirty="0"/>
              <a:t> </a:t>
            </a:r>
            <a:r>
              <a:rPr lang="ru-RU" dirty="0" err="1"/>
              <a:t>дисперсію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середньоквадратичне</a:t>
            </a:r>
            <a:r>
              <a:rPr lang="ru-RU" dirty="0"/>
              <a:t> </a:t>
            </a:r>
            <a:r>
              <a:rPr lang="ru-RU" dirty="0" err="1"/>
              <a:t>відхилення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5001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r>
              <a:rPr lang="ru-RU" dirty="0" err="1" smtClean="0"/>
              <a:t>Дисперсія</a:t>
            </a:r>
            <a:r>
              <a:rPr lang="ru-RU" dirty="0" smtClean="0"/>
              <a:t> </a:t>
            </a:r>
            <a:r>
              <a:rPr lang="ru-RU" dirty="0" err="1"/>
              <a:t>можливого</a:t>
            </a:r>
            <a:r>
              <a:rPr lang="ru-RU" dirty="0"/>
              <a:t> результату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відхилення</a:t>
            </a:r>
            <a:r>
              <a:rPr lang="ru-RU" dirty="0"/>
              <a:t> </a:t>
            </a:r>
            <a:r>
              <a:rPr lang="ru-RU" dirty="0" err="1"/>
              <a:t>очікуваного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середньої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Для </a:t>
            </a:r>
            <a:r>
              <a:rPr lang="ru-RU" dirty="0" err="1"/>
              <a:t>цього</a:t>
            </a:r>
            <a:r>
              <a:rPr lang="ru-RU" dirty="0"/>
              <a:t> на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звичайно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два </a:t>
            </a:r>
            <a:r>
              <a:rPr lang="ru-RU" dirty="0" err="1"/>
              <a:t>близько</a:t>
            </a:r>
            <a:r>
              <a:rPr lang="ru-RU" dirty="0"/>
              <a:t> </a:t>
            </a:r>
            <a:r>
              <a:rPr lang="ru-RU" dirty="0" err="1"/>
              <a:t>зв’язаних</a:t>
            </a:r>
            <a:r>
              <a:rPr lang="ru-RU" dirty="0"/>
              <a:t> </a:t>
            </a:r>
            <a:r>
              <a:rPr lang="ru-RU" dirty="0" err="1"/>
              <a:t>критерії</a:t>
            </a:r>
            <a:r>
              <a:rPr lang="ru-RU" dirty="0"/>
              <a:t>: </a:t>
            </a:r>
            <a:r>
              <a:rPr lang="ru-RU" dirty="0" err="1"/>
              <a:t>дисперсія</a:t>
            </a:r>
            <a:r>
              <a:rPr lang="ru-RU" dirty="0"/>
              <a:t> і </a:t>
            </a:r>
            <a:r>
              <a:rPr lang="ru-RU" dirty="0" err="1"/>
              <a:t>середньо</a:t>
            </a:r>
            <a:r>
              <a:rPr lang="ru-RU" dirty="0"/>
              <a:t> </a:t>
            </a:r>
            <a:r>
              <a:rPr lang="ru-RU" dirty="0" err="1"/>
              <a:t>квадратичне</a:t>
            </a:r>
            <a:r>
              <a:rPr lang="ru-RU" dirty="0"/>
              <a:t> </a:t>
            </a:r>
            <a:r>
              <a:rPr lang="ru-RU" dirty="0" err="1"/>
              <a:t>відхилення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Дисперсія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середнє</a:t>
            </a:r>
            <a:r>
              <a:rPr lang="ru-RU" dirty="0"/>
              <a:t> </a:t>
            </a:r>
            <a:r>
              <a:rPr lang="ru-RU" dirty="0" err="1"/>
              <a:t>зважене</a:t>
            </a:r>
            <a:r>
              <a:rPr lang="ru-RU" dirty="0"/>
              <a:t> з </a:t>
            </a:r>
            <a:r>
              <a:rPr lang="ru-RU" dirty="0" err="1"/>
              <a:t>квадратів</a:t>
            </a:r>
            <a:r>
              <a:rPr lang="ru-RU" dirty="0"/>
              <a:t> </a:t>
            </a:r>
            <a:r>
              <a:rPr lang="ru-RU" dirty="0" err="1"/>
              <a:t>відхилень</a:t>
            </a:r>
            <a:r>
              <a:rPr lang="ru-RU" dirty="0"/>
              <a:t> </a:t>
            </a:r>
            <a:r>
              <a:rPr lang="ru-RU" dirty="0" err="1"/>
              <a:t>дійсних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середніх</a:t>
            </a:r>
            <a:r>
              <a:rPr lang="ru-RU" dirty="0"/>
              <a:t> </a:t>
            </a:r>
            <a:r>
              <a:rPr lang="ru-RU" dirty="0" err="1"/>
              <a:t>очікуваних</a:t>
            </a:r>
            <a:r>
              <a:rPr lang="ru-RU" dirty="0"/>
              <a:t>: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797152"/>
            <a:ext cx="4463058" cy="1833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03257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Середнє</a:t>
            </a:r>
            <a:r>
              <a:rPr lang="ru-RU" dirty="0"/>
              <a:t> </a:t>
            </a:r>
            <a:r>
              <a:rPr lang="ru-RU" dirty="0" err="1"/>
              <a:t>квадратичне</a:t>
            </a:r>
            <a:r>
              <a:rPr lang="ru-RU" dirty="0"/>
              <a:t> </a:t>
            </a:r>
            <a:r>
              <a:rPr lang="ru-RU" dirty="0" err="1"/>
              <a:t>відхилення</a:t>
            </a:r>
            <a:r>
              <a:rPr lang="ru-RU" dirty="0"/>
              <a:t> </a:t>
            </a:r>
            <a:r>
              <a:rPr lang="ru-RU" dirty="0" err="1"/>
              <a:t>вказується</a:t>
            </a:r>
            <a:r>
              <a:rPr lang="ru-RU" dirty="0"/>
              <a:t> в тих же </a:t>
            </a:r>
            <a:r>
              <a:rPr lang="ru-RU" dirty="0" err="1"/>
              <a:t>одиницях</a:t>
            </a:r>
            <a:r>
              <a:rPr lang="ru-RU" dirty="0"/>
              <a:t>, у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вимірюється</a:t>
            </a:r>
            <a:r>
              <a:rPr lang="ru-RU" dirty="0"/>
              <a:t> </a:t>
            </a:r>
            <a:r>
              <a:rPr lang="ru-RU" dirty="0" err="1"/>
              <a:t>ознака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варіює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Дисперсія</a:t>
            </a:r>
            <a:r>
              <a:rPr lang="ru-RU" dirty="0"/>
              <a:t> </a:t>
            </a:r>
            <a:r>
              <a:rPr lang="en-US" b="1" dirty="0"/>
              <a:t>n </a:t>
            </a:r>
            <a:r>
              <a:rPr lang="ru-RU" dirty="0" err="1"/>
              <a:t>середнє</a:t>
            </a:r>
            <a:r>
              <a:rPr lang="ru-RU" dirty="0"/>
              <a:t> </a:t>
            </a:r>
            <a:r>
              <a:rPr lang="ru-RU" dirty="0" err="1"/>
              <a:t>квадратичне</a:t>
            </a:r>
            <a:r>
              <a:rPr lang="ru-RU" dirty="0"/>
              <a:t> </a:t>
            </a:r>
            <a:r>
              <a:rPr lang="ru-RU" dirty="0" err="1"/>
              <a:t>відхилення</a:t>
            </a:r>
            <a:r>
              <a:rPr lang="ru-RU" dirty="0"/>
              <a:t> є </a:t>
            </a:r>
            <a:r>
              <a:rPr lang="ru-RU" dirty="0" err="1"/>
              <a:t>мірами</a:t>
            </a:r>
            <a:r>
              <a:rPr lang="ru-RU" dirty="0"/>
              <a:t> </a:t>
            </a:r>
            <a:r>
              <a:rPr lang="ru-RU" dirty="0" err="1"/>
              <a:t>абсолютної</a:t>
            </a:r>
            <a:r>
              <a:rPr lang="ru-RU" dirty="0"/>
              <a:t> </a:t>
            </a:r>
            <a:r>
              <a:rPr lang="ru-RU" dirty="0" err="1"/>
              <a:t>варіації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Для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звичайно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варіації</a:t>
            </a:r>
            <a:r>
              <a:rPr lang="ru-RU" dirty="0"/>
              <a:t> – </a:t>
            </a:r>
            <a:r>
              <a:rPr lang="ru-RU" dirty="0" err="1"/>
              <a:t>відношення</a:t>
            </a:r>
            <a:r>
              <a:rPr lang="ru-RU" dirty="0"/>
              <a:t> </a:t>
            </a:r>
            <a:r>
              <a:rPr lang="ru-RU" dirty="0" err="1"/>
              <a:t>середнього</a:t>
            </a:r>
            <a:r>
              <a:rPr lang="ru-RU" dirty="0"/>
              <a:t> квадратичного </a:t>
            </a:r>
            <a:r>
              <a:rPr lang="ru-RU" dirty="0" err="1"/>
              <a:t>відхилення</a:t>
            </a:r>
            <a:r>
              <a:rPr lang="ru-RU" dirty="0"/>
              <a:t> до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арифметичного</a:t>
            </a:r>
            <a:r>
              <a:rPr lang="ru-RU" dirty="0"/>
              <a:t> і </a:t>
            </a:r>
            <a:r>
              <a:rPr lang="ru-RU" dirty="0" err="1"/>
              <a:t>показує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відхилення</a:t>
            </a:r>
            <a:r>
              <a:rPr lang="ru-RU" dirty="0"/>
              <a:t>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: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610100"/>
            <a:ext cx="5524500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65118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Установлено </a:t>
            </a:r>
            <a:r>
              <a:rPr lang="ru-RU" dirty="0" err="1"/>
              <a:t>наступну</a:t>
            </a:r>
            <a:r>
              <a:rPr lang="ru-RU" dirty="0"/>
              <a:t> </a:t>
            </a:r>
            <a:r>
              <a:rPr lang="ru-RU" dirty="0" err="1"/>
              <a:t>якісну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коефіцієнта</a:t>
            </a:r>
            <a:r>
              <a:rPr lang="ru-RU" dirty="0"/>
              <a:t> </a:t>
            </a:r>
            <a:r>
              <a:rPr lang="ru-RU" dirty="0" err="1"/>
              <a:t>варіації</a:t>
            </a:r>
            <a:r>
              <a:rPr lang="ru-RU" dirty="0"/>
              <a:t>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до </a:t>
            </a:r>
            <a:r>
              <a:rPr lang="ru-RU" dirty="0"/>
              <a:t>10 % – </a:t>
            </a:r>
            <a:r>
              <a:rPr lang="ru-RU" dirty="0" err="1"/>
              <a:t>слабка</a:t>
            </a:r>
            <a:r>
              <a:rPr lang="ru-RU" dirty="0"/>
              <a:t> </a:t>
            </a:r>
            <a:r>
              <a:rPr lang="ru-RU" dirty="0" err="1"/>
              <a:t>варіація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10 </a:t>
            </a:r>
            <a:r>
              <a:rPr lang="ru-RU" dirty="0"/>
              <a:t>– 25 % – </a:t>
            </a:r>
            <a:r>
              <a:rPr lang="ru-RU" dirty="0" err="1"/>
              <a:t>помірна</a:t>
            </a:r>
            <a:r>
              <a:rPr lang="ru-RU" dirty="0"/>
              <a:t> </a:t>
            </a:r>
            <a:r>
              <a:rPr lang="ru-RU" dirty="0" err="1"/>
              <a:t>варіація</a:t>
            </a:r>
            <a:r>
              <a:rPr lang="ru-RU" smtClean="0"/>
              <a:t>;</a:t>
            </a:r>
          </a:p>
          <a:p>
            <a:pPr marL="0" indent="0">
              <a:buNone/>
            </a:pPr>
            <a:r>
              <a:rPr lang="ru-RU" smtClean="0"/>
              <a:t>понад</a:t>
            </a:r>
            <a:r>
              <a:rPr lang="ru-RU" dirty="0" smtClean="0"/>
              <a:t> </a:t>
            </a:r>
            <a:r>
              <a:rPr lang="ru-RU" dirty="0"/>
              <a:t>25 % –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варіація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511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4131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підприємницьким</a:t>
            </a:r>
            <a:r>
              <a:rPr lang="ru-RU" dirty="0"/>
              <a:t> </a:t>
            </a:r>
            <a:r>
              <a:rPr lang="ru-RU" dirty="0" err="1"/>
              <a:t>розуміється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при будь-</a:t>
            </a:r>
            <a:r>
              <a:rPr lang="ru-RU" dirty="0" err="1"/>
              <a:t>яких</a:t>
            </a:r>
            <a:r>
              <a:rPr lang="ru-RU" dirty="0"/>
              <a:t> видах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зв’язаних</a:t>
            </a:r>
            <a:r>
              <a:rPr lang="ru-RU" dirty="0"/>
              <a:t> з </a:t>
            </a:r>
            <a:r>
              <a:rPr lang="ru-RU" dirty="0" err="1"/>
              <a:t>виробництвом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реалізацією</a:t>
            </a:r>
            <a:r>
              <a:rPr lang="ru-RU" dirty="0"/>
              <a:t>, товарно-</a:t>
            </a:r>
            <a:r>
              <a:rPr lang="ru-RU" dirty="0" err="1"/>
              <a:t>грошовими</a:t>
            </a:r>
            <a:r>
              <a:rPr lang="ru-RU" dirty="0"/>
              <a:t> і </a:t>
            </a:r>
            <a:r>
              <a:rPr lang="ru-RU" dirty="0" err="1"/>
              <a:t>фінансовими</a:t>
            </a:r>
            <a:r>
              <a:rPr lang="ru-RU" dirty="0"/>
              <a:t> </a:t>
            </a:r>
            <a:r>
              <a:rPr lang="ru-RU" dirty="0" err="1"/>
              <a:t>операціями</a:t>
            </a:r>
            <a:r>
              <a:rPr lang="ru-RU" dirty="0"/>
              <a:t>, </a:t>
            </a:r>
            <a:r>
              <a:rPr lang="ru-RU" dirty="0" err="1"/>
              <a:t>комерцією</a:t>
            </a:r>
            <a:r>
              <a:rPr lang="ru-RU" dirty="0"/>
              <a:t>, </a:t>
            </a:r>
            <a:r>
              <a:rPr lang="ru-RU" dirty="0" err="1"/>
              <a:t>здійсненням</a:t>
            </a:r>
            <a:r>
              <a:rPr lang="ru-RU" dirty="0"/>
              <a:t> </a:t>
            </a:r>
            <a:r>
              <a:rPr lang="ru-RU" dirty="0" err="1"/>
              <a:t>соціально-економічних</a:t>
            </a:r>
            <a:r>
              <a:rPr lang="ru-RU" dirty="0"/>
              <a:t> і </a:t>
            </a:r>
            <a:r>
              <a:rPr lang="ru-RU" dirty="0" err="1"/>
              <a:t>науково-технічних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65011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45074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40037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21637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71854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33604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86999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4932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65502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39159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880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r>
              <a:rPr lang="ru-RU" dirty="0" err="1" smtClean="0"/>
              <a:t>Підприємницький</a:t>
            </a:r>
            <a:r>
              <a:rPr lang="ru-RU" dirty="0" smtClean="0"/>
              <a:t> </a:t>
            </a:r>
            <a:r>
              <a:rPr lang="ru-RU" dirty="0" err="1" smtClean="0"/>
              <a:t>ризик</a:t>
            </a:r>
            <a:r>
              <a:rPr lang="ru-RU" dirty="0" smtClean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як </a:t>
            </a:r>
            <a:r>
              <a:rPr lang="ru-RU" dirty="0" err="1"/>
              <a:t>небезпека</a:t>
            </a:r>
            <a:r>
              <a:rPr lang="ru-RU" dirty="0"/>
              <a:t> </a:t>
            </a:r>
            <a:r>
              <a:rPr lang="ru-RU" dirty="0" err="1"/>
              <a:t>потенційно</a:t>
            </a:r>
            <a:r>
              <a:rPr lang="ru-RU" dirty="0"/>
              <a:t> </a:t>
            </a:r>
            <a:r>
              <a:rPr lang="ru-RU" dirty="0" err="1"/>
              <a:t>можливої</a:t>
            </a:r>
            <a:r>
              <a:rPr lang="ru-RU" dirty="0"/>
              <a:t> </a:t>
            </a:r>
            <a:r>
              <a:rPr lang="ru-RU" dirty="0" err="1"/>
              <a:t>ймовірної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недоодержання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у </a:t>
            </a:r>
            <a:r>
              <a:rPr lang="ru-RU" dirty="0" err="1"/>
              <a:t>порівнянні</a:t>
            </a:r>
            <a:r>
              <a:rPr lang="ru-RU" dirty="0"/>
              <a:t> з </a:t>
            </a:r>
            <a:r>
              <a:rPr lang="ru-RU" dirty="0" err="1"/>
              <a:t>варіантом</a:t>
            </a:r>
            <a:r>
              <a:rPr lang="ru-RU" dirty="0"/>
              <a:t>, </a:t>
            </a:r>
            <a:r>
              <a:rPr lang="ru-RU" dirty="0" err="1"/>
              <a:t>розрахованим</a:t>
            </a:r>
            <a:r>
              <a:rPr lang="ru-RU" dirty="0"/>
              <a:t> на </a:t>
            </a:r>
            <a:r>
              <a:rPr lang="ru-RU" dirty="0" err="1"/>
              <a:t>раціональне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у </a:t>
            </a:r>
            <a:r>
              <a:rPr lang="ru-RU" dirty="0" err="1"/>
              <a:t>даному</a:t>
            </a:r>
            <a:r>
              <a:rPr lang="ru-RU" dirty="0"/>
              <a:t> </a:t>
            </a:r>
            <a:r>
              <a:rPr lang="ru-RU" dirty="0" err="1"/>
              <a:t>виді</a:t>
            </a:r>
            <a:r>
              <a:rPr lang="ru-RU" dirty="0"/>
              <a:t>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 smtClean="0"/>
              <a:t>Ризик</a:t>
            </a:r>
            <a:r>
              <a:rPr lang="ru-RU" dirty="0" smtClean="0"/>
              <a:t> є </a:t>
            </a:r>
            <a:r>
              <a:rPr lang="ru-RU" dirty="0" err="1"/>
              <a:t>погроза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підприємець</a:t>
            </a:r>
            <a:r>
              <a:rPr lang="ru-RU" dirty="0"/>
              <a:t> </a:t>
            </a:r>
            <a:r>
              <a:rPr lang="ru-RU" dirty="0" err="1"/>
              <a:t>понесе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у </a:t>
            </a:r>
            <a:r>
              <a:rPr lang="ru-RU" dirty="0" err="1"/>
              <a:t>виді</a:t>
            </a:r>
            <a:r>
              <a:rPr lang="ru-RU" dirty="0"/>
              <a:t> </a:t>
            </a:r>
            <a:r>
              <a:rPr lang="ru-RU" dirty="0" err="1"/>
              <a:t>додаткових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</a:t>
            </a:r>
            <a:r>
              <a:rPr lang="ru-RU" dirty="0" err="1"/>
              <a:t>запланованих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одержить</a:t>
            </a:r>
            <a:r>
              <a:rPr lang="ru-RU" dirty="0"/>
              <a:t> доходи </a:t>
            </a:r>
            <a:r>
              <a:rPr lang="ru-RU" dirty="0" err="1"/>
              <a:t>нижче</a:t>
            </a:r>
            <a:r>
              <a:rPr lang="ru-RU" dirty="0"/>
              <a:t> тих,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розраховував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09183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7198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00272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1576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341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31641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43604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49842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24919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2927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691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При </a:t>
            </a:r>
            <a:r>
              <a:rPr lang="ru-RU" dirty="0" err="1"/>
              <a:t>встановленні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підприємницького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треба </a:t>
            </a:r>
            <a:r>
              <a:rPr lang="ru-RU" dirty="0" err="1"/>
              <a:t>розрізняти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“</a:t>
            </a:r>
            <a:r>
              <a:rPr lang="ru-RU" dirty="0" err="1"/>
              <a:t>витрати</a:t>
            </a:r>
            <a:r>
              <a:rPr lang="ru-RU" dirty="0"/>
              <a:t>”, “</a:t>
            </a:r>
            <a:r>
              <a:rPr lang="ru-RU" dirty="0" err="1"/>
              <a:t>збитки</a:t>
            </a:r>
            <a:r>
              <a:rPr lang="ru-RU" dirty="0"/>
              <a:t>”, “</a:t>
            </a:r>
            <a:r>
              <a:rPr lang="ru-RU" dirty="0" err="1"/>
              <a:t>втрати</a:t>
            </a:r>
            <a:r>
              <a:rPr lang="ru-RU" dirty="0"/>
              <a:t>”.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Будь-яка </a:t>
            </a:r>
            <a:r>
              <a:rPr lang="ru-RU" dirty="0" err="1"/>
              <a:t>підприємницька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неминуче </a:t>
            </a:r>
            <a:r>
              <a:rPr lang="ru-RU" dirty="0" err="1"/>
              <a:t>зв’язана</a:t>
            </a:r>
            <a:r>
              <a:rPr lang="ru-RU" dirty="0"/>
              <a:t> з </a:t>
            </a:r>
            <a:r>
              <a:rPr lang="ru-RU" dirty="0" err="1"/>
              <a:t>витратами</a:t>
            </a:r>
            <a:r>
              <a:rPr lang="ru-RU" dirty="0"/>
              <a:t>, </a:t>
            </a:r>
            <a:r>
              <a:rPr lang="ru-RU" dirty="0" err="1"/>
              <a:t>тоді</a:t>
            </a:r>
            <a:r>
              <a:rPr lang="ru-RU" dirty="0"/>
              <a:t> як </a:t>
            </a:r>
            <a:r>
              <a:rPr lang="ru-RU" dirty="0" err="1"/>
              <a:t>збитки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при </a:t>
            </a:r>
            <a:r>
              <a:rPr lang="ru-RU" dirty="0" err="1"/>
              <a:t>несприятливому</a:t>
            </a:r>
            <a:r>
              <a:rPr lang="ru-RU" dirty="0"/>
              <a:t> </a:t>
            </a:r>
            <a:r>
              <a:rPr lang="ru-RU" dirty="0" err="1"/>
              <a:t>збігу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прорахунках</a:t>
            </a:r>
            <a:r>
              <a:rPr lang="ru-RU" dirty="0"/>
              <a:t> і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98136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07054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473922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623528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145948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626940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82442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264541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940678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65150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5066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 абсолютному </a:t>
            </a:r>
            <a:r>
              <a:rPr lang="ru-RU" dirty="0" err="1"/>
              <a:t>вираженні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визначатися</a:t>
            </a:r>
            <a:r>
              <a:rPr lang="ru-RU" dirty="0"/>
              <a:t> величиною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 і </a:t>
            </a:r>
            <a:r>
              <a:rPr lang="ru-RU" dirty="0" err="1"/>
              <a:t>матеріально-речовинному</a:t>
            </a:r>
            <a:r>
              <a:rPr lang="ru-RU" dirty="0"/>
              <a:t> (</a:t>
            </a:r>
            <a:r>
              <a:rPr lang="ru-RU" dirty="0" err="1"/>
              <a:t>фізичному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вартісному</a:t>
            </a:r>
            <a:r>
              <a:rPr lang="ru-RU" dirty="0"/>
              <a:t> (грошовому) </a:t>
            </a:r>
            <a:r>
              <a:rPr lang="ru-RU" dirty="0" err="1"/>
              <a:t>вираженні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збиток</a:t>
            </a:r>
            <a:r>
              <a:rPr lang="ru-RU" dirty="0"/>
              <a:t> </a:t>
            </a:r>
            <a:r>
              <a:rPr lang="ru-RU" dirty="0" err="1"/>
              <a:t>піддається</a:t>
            </a:r>
            <a:r>
              <a:rPr lang="ru-RU" dirty="0"/>
              <a:t> такому </a:t>
            </a:r>
            <a:r>
              <a:rPr lang="ru-RU" dirty="0" err="1"/>
              <a:t>вимірові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відносному</a:t>
            </a:r>
            <a:r>
              <a:rPr lang="ru-RU" dirty="0"/>
              <a:t> </a:t>
            </a:r>
            <a:r>
              <a:rPr lang="ru-RU" dirty="0" err="1"/>
              <a:t>вираженні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як величина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віднесена</a:t>
            </a:r>
            <a:r>
              <a:rPr lang="ru-RU" dirty="0"/>
              <a:t> до </a:t>
            </a:r>
            <a:r>
              <a:rPr lang="ru-RU" dirty="0" err="1"/>
              <a:t>деякої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, у </a:t>
            </a:r>
            <a:r>
              <a:rPr lang="ru-RU" dirty="0" err="1"/>
              <a:t>виді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зручно</a:t>
            </a:r>
            <a:r>
              <a:rPr lang="ru-RU" dirty="0"/>
              <a:t>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майновий</a:t>
            </a:r>
            <a:r>
              <a:rPr lang="ru-RU" dirty="0"/>
              <a:t> стан </a:t>
            </a:r>
            <a:r>
              <a:rPr lang="ru-RU" dirty="0" err="1"/>
              <a:t>підприємця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на </a:t>
            </a:r>
            <a:r>
              <a:rPr lang="ru-RU" dirty="0" err="1"/>
              <a:t>даний</a:t>
            </a:r>
            <a:r>
              <a:rPr lang="ru-RU" dirty="0"/>
              <a:t> вид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очікуваний</a:t>
            </a:r>
            <a:r>
              <a:rPr lang="ru-RU" dirty="0"/>
              <a:t> доход (</a:t>
            </a:r>
            <a:r>
              <a:rPr lang="ru-RU" dirty="0" err="1"/>
              <a:t>прибуток</a:t>
            </a:r>
            <a:r>
              <a:rPr lang="ru-RU" dirty="0"/>
              <a:t>)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підприємництва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160204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950260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9310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При </a:t>
            </a:r>
            <a:r>
              <a:rPr lang="ru-RU" dirty="0" err="1"/>
              <a:t>оцінці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інвестицій</a:t>
            </a:r>
            <a:r>
              <a:rPr lang="ru-RU" dirty="0"/>
              <a:t> </a:t>
            </a:r>
            <a:r>
              <a:rPr lang="ru-RU" dirty="0" err="1"/>
              <a:t>розглядаються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– </a:t>
            </a:r>
            <a:r>
              <a:rPr lang="ru-RU" dirty="0" err="1"/>
              <a:t>прибутковість</a:t>
            </a:r>
            <a:r>
              <a:rPr lang="ru-RU" dirty="0"/>
              <a:t> і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. </a:t>
            </a:r>
            <a:r>
              <a:rPr lang="ru-RU" dirty="0" err="1"/>
              <a:t>Зв’язок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прибутковістю</a:t>
            </a:r>
            <a:r>
              <a:rPr lang="ru-RU" dirty="0"/>
              <a:t> і </a:t>
            </a:r>
            <a:r>
              <a:rPr lang="ru-RU" dirty="0" err="1"/>
              <a:t>ризиком</a:t>
            </a:r>
            <a:r>
              <a:rPr lang="ru-RU" dirty="0"/>
              <a:t> є </a:t>
            </a:r>
            <a:r>
              <a:rPr lang="ru-RU" dirty="0" err="1"/>
              <a:t>ключовим</a:t>
            </a:r>
            <a:r>
              <a:rPr lang="ru-RU" dirty="0"/>
              <a:t> </a:t>
            </a:r>
            <a:r>
              <a:rPr lang="ru-RU" dirty="0" err="1"/>
              <a:t>положенням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. Будь-яке </a:t>
            </a:r>
            <a:r>
              <a:rPr lang="ru-RU" dirty="0" err="1"/>
              <a:t>інвестування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у тому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іншому</a:t>
            </a:r>
            <a:r>
              <a:rPr lang="ru-RU" dirty="0"/>
              <a:t> </a:t>
            </a:r>
            <a:r>
              <a:rPr lang="ru-RU" dirty="0" err="1"/>
              <a:t>ступені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охарактеризувати</a:t>
            </a:r>
            <a:r>
              <a:rPr lang="ru-RU" dirty="0"/>
              <a:t> як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повної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часткової</a:t>
            </a:r>
            <a:r>
              <a:rPr lang="ru-RU" dirty="0"/>
              <a:t> </a:t>
            </a:r>
            <a:r>
              <a:rPr lang="ru-RU" dirty="0" err="1"/>
              <a:t>утрати</a:t>
            </a:r>
            <a:r>
              <a:rPr lang="ru-RU" dirty="0"/>
              <a:t> </a:t>
            </a:r>
            <a:r>
              <a:rPr lang="ru-RU" dirty="0" err="1"/>
              <a:t>вкладених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недоодержання</a:t>
            </a:r>
            <a:r>
              <a:rPr lang="ru-RU" dirty="0"/>
              <a:t> </a:t>
            </a:r>
            <a:r>
              <a:rPr lang="ru-RU" dirty="0" err="1"/>
              <a:t>очікуваних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/>
              <a:t>інвестор</a:t>
            </a:r>
            <a:r>
              <a:rPr lang="ru-RU" dirty="0"/>
              <a:t> </a:t>
            </a:r>
            <a:r>
              <a:rPr lang="ru-RU" dirty="0" err="1"/>
              <a:t>йде</a:t>
            </a:r>
            <a:r>
              <a:rPr lang="ru-RU" dirty="0"/>
              <a:t> на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серйозний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, </a:t>
            </a:r>
            <a:r>
              <a:rPr lang="ru-RU" dirty="0" err="1"/>
              <a:t>виходить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очікує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/>
              <a:t>інвестиції</a:t>
            </a:r>
            <a:r>
              <a:rPr lang="ru-RU" dirty="0"/>
              <a:t> і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дохід</a:t>
            </a:r>
            <a:r>
              <a:rPr lang="ru-RU" dirty="0"/>
              <a:t>. </a:t>
            </a:r>
            <a:r>
              <a:rPr lang="ru-RU" dirty="0" err="1"/>
              <a:t>Розрахунок</a:t>
            </a:r>
            <a:r>
              <a:rPr lang="ru-RU" dirty="0"/>
              <a:t> на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підвищеного</a:t>
            </a:r>
            <a:r>
              <a:rPr lang="ru-RU" dirty="0"/>
              <a:t> доходу є </a:t>
            </a:r>
            <a:r>
              <a:rPr lang="ru-RU" dirty="0" err="1"/>
              <a:t>спонукальним</a:t>
            </a:r>
            <a:r>
              <a:rPr lang="ru-RU" dirty="0"/>
              <a:t> мотивом для </a:t>
            </a:r>
            <a:r>
              <a:rPr lang="ru-RU" dirty="0" err="1"/>
              <a:t>інвестицій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же є </a:t>
            </a:r>
            <a:r>
              <a:rPr lang="ru-RU" dirty="0" err="1"/>
              <a:t>кількісним</a:t>
            </a:r>
            <a:r>
              <a:rPr lang="ru-RU" dirty="0"/>
              <a:t> </a:t>
            </a:r>
            <a:r>
              <a:rPr lang="ru-RU" dirty="0" err="1"/>
              <a:t>вираженням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очікуваний</a:t>
            </a:r>
            <a:r>
              <a:rPr lang="ru-RU" dirty="0"/>
              <a:t> доход не буде </a:t>
            </a:r>
            <a:r>
              <a:rPr lang="ru-RU" dirty="0" err="1"/>
              <a:t>отриманий</a:t>
            </a:r>
            <a:r>
              <a:rPr lang="ru-RU" dirty="0"/>
              <a:t>. Суть </a:t>
            </a:r>
            <a:r>
              <a:rPr lang="ru-RU" dirty="0" err="1"/>
              <a:t>інвестицій</a:t>
            </a:r>
            <a:r>
              <a:rPr lang="ru-RU" dirty="0"/>
              <a:t>, таким чином,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відчуженні</a:t>
            </a:r>
            <a:r>
              <a:rPr lang="ru-RU" dirty="0"/>
              <a:t> </a:t>
            </a:r>
            <a:r>
              <a:rPr lang="ru-RU" dirty="0" err="1"/>
              <a:t>визначеної</a:t>
            </a:r>
            <a:r>
              <a:rPr lang="ru-RU" dirty="0"/>
              <a:t> </a:t>
            </a:r>
            <a:r>
              <a:rPr lang="ru-RU" dirty="0" err="1"/>
              <a:t>дійсної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в </a:t>
            </a:r>
            <a:r>
              <a:rPr lang="ru-RU" dirty="0" err="1"/>
              <a:t>обмін</a:t>
            </a:r>
            <a:r>
              <a:rPr lang="ru-RU" dirty="0"/>
              <a:t> на </a:t>
            </a:r>
            <a:r>
              <a:rPr lang="ru-RU" dirty="0" err="1"/>
              <a:t>невизначену</a:t>
            </a:r>
            <a:r>
              <a:rPr lang="ru-RU" dirty="0"/>
              <a:t> </a:t>
            </a:r>
            <a:r>
              <a:rPr lang="ru-RU" dirty="0" err="1"/>
              <a:t>майбутню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7628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Втрати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у </a:t>
            </a:r>
            <a:r>
              <a:rPr lang="ru-RU" dirty="0" err="1"/>
              <a:t>підприємницькій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розділяти</a:t>
            </a:r>
            <a:r>
              <a:rPr lang="ru-RU" dirty="0"/>
              <a:t> на: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err="1" smtClean="0"/>
              <a:t>матеріальні</a:t>
            </a:r>
            <a:r>
              <a:rPr lang="ru-RU" dirty="0"/>
              <a:t>,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err="1" smtClean="0"/>
              <a:t>трудові</a:t>
            </a:r>
            <a:r>
              <a:rPr lang="ru-RU" dirty="0"/>
              <a:t>,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err="1" smtClean="0"/>
              <a:t>фінансові</a:t>
            </a:r>
            <a:r>
              <a:rPr lang="ru-RU" dirty="0"/>
              <a:t>,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err="1" smtClean="0"/>
              <a:t>втрати</a:t>
            </a:r>
            <a:r>
              <a:rPr lang="ru-RU" dirty="0" smtClean="0"/>
              <a:t> </a:t>
            </a:r>
            <a:r>
              <a:rPr lang="ru-RU" dirty="0"/>
              <a:t>часу,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3449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err="1"/>
              <a:t>Ступінь</a:t>
            </a:r>
            <a:r>
              <a:rPr lang="ru-RU" b="1" dirty="0"/>
              <a:t> </a:t>
            </a:r>
            <a:r>
              <a:rPr lang="ru-RU" b="1" dirty="0" err="1"/>
              <a:t>ризику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імовірність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випадкових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 них.</a:t>
            </a:r>
          </a:p>
          <a:p>
            <a:pPr marL="0" indent="0">
              <a:buNone/>
            </a:pP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підприємця</a:t>
            </a:r>
            <a:r>
              <a:rPr lang="ru-RU" dirty="0"/>
              <a:t> </a:t>
            </a:r>
            <a:r>
              <a:rPr lang="ru-RU" dirty="0" err="1"/>
              <a:t>кількісно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суб’єктивною</a:t>
            </a:r>
            <a:r>
              <a:rPr lang="ru-RU" dirty="0"/>
              <a:t> </a:t>
            </a:r>
            <a:r>
              <a:rPr lang="ru-RU" dirty="0" err="1"/>
              <a:t>оцінкою</a:t>
            </a:r>
            <a:r>
              <a:rPr lang="ru-RU" dirty="0"/>
              <a:t> </a:t>
            </a:r>
            <a:r>
              <a:rPr lang="ru-RU" dirty="0" err="1"/>
              <a:t>ймовірної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 максимального і </a:t>
            </a:r>
            <a:r>
              <a:rPr lang="ru-RU" dirty="0" err="1"/>
              <a:t>мінімального</a:t>
            </a:r>
            <a:r>
              <a:rPr lang="ru-RU" dirty="0"/>
              <a:t> доходу (</a:t>
            </a:r>
            <a:r>
              <a:rPr lang="ru-RU" dirty="0" err="1"/>
              <a:t>збитку</a:t>
            </a:r>
            <a:r>
              <a:rPr lang="ru-RU" dirty="0"/>
              <a:t>)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</a:t>
            </a:r>
            <a:r>
              <a:rPr lang="ru-RU" dirty="0" err="1"/>
              <a:t>вкладення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,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діапазон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максимальним</a:t>
            </a:r>
            <a:r>
              <a:rPr lang="ru-RU" dirty="0"/>
              <a:t> і </a:t>
            </a:r>
            <a:r>
              <a:rPr lang="ru-RU" dirty="0" err="1"/>
              <a:t>мінімальним</a:t>
            </a:r>
            <a:r>
              <a:rPr lang="ru-RU" dirty="0"/>
              <a:t> доходом (</a:t>
            </a:r>
            <a:r>
              <a:rPr lang="ru-RU" dirty="0" err="1"/>
              <a:t>збитком</a:t>
            </a:r>
            <a:r>
              <a:rPr lang="ru-RU" dirty="0"/>
              <a:t>) при </a:t>
            </a:r>
            <a:r>
              <a:rPr lang="ru-RU" dirty="0" err="1"/>
              <a:t>рівній</a:t>
            </a:r>
            <a:r>
              <a:rPr lang="ru-RU" dirty="0"/>
              <a:t> </a:t>
            </a:r>
            <a:r>
              <a:rPr lang="ru-RU" dirty="0" err="1"/>
              <a:t>імовірності</a:t>
            </a:r>
            <a:r>
              <a:rPr lang="ru-RU" dirty="0"/>
              <a:t>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. </a:t>
            </a:r>
            <a:r>
              <a:rPr lang="ru-RU" dirty="0" err="1"/>
              <a:t>Приймати</a:t>
            </a:r>
            <a:r>
              <a:rPr lang="ru-RU" dirty="0"/>
              <a:t> на себе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підприємця</a:t>
            </a:r>
            <a:r>
              <a:rPr lang="ru-RU" dirty="0"/>
              <a:t> </a:t>
            </a:r>
            <a:r>
              <a:rPr lang="ru-RU" dirty="0" err="1"/>
              <a:t>змушує</a:t>
            </a:r>
            <a:r>
              <a:rPr lang="ru-RU" dirty="0"/>
              <a:t> </a:t>
            </a:r>
            <a:r>
              <a:rPr lang="ru-RU" dirty="0" err="1"/>
              <a:t>невизначеність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в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фактором </a:t>
            </a:r>
            <a:r>
              <a:rPr lang="ru-RU" dirty="0" err="1"/>
              <a:t>випадковості</a:t>
            </a:r>
            <a:r>
              <a:rPr lang="ru-RU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8068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856984" cy="6624736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/>
              <a:t>Випадковість</a:t>
            </a:r>
            <a:r>
              <a:rPr lang="ru-RU" b="1" dirty="0"/>
              <a:t> – </a:t>
            </a:r>
            <a:r>
              <a:rPr lang="ru-RU" dirty="0" err="1"/>
              <a:t>це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в схожих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неоднаково</a:t>
            </a:r>
            <a:r>
              <a:rPr lang="ru-RU" dirty="0"/>
              <a:t>, і тому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заздалегідь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передбачати</a:t>
            </a:r>
            <a:r>
              <a:rPr lang="ru-RU" dirty="0"/>
              <a:t> і </a:t>
            </a:r>
            <a:r>
              <a:rPr lang="ru-RU" dirty="0" err="1"/>
              <a:t>прогнозувати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закономірності</a:t>
            </a:r>
            <a:r>
              <a:rPr lang="ru-RU" dirty="0"/>
              <a:t> (</a:t>
            </a:r>
            <a:r>
              <a:rPr lang="ru-RU" dirty="0" err="1"/>
              <a:t>теорія</a:t>
            </a:r>
            <a:r>
              <a:rPr lang="ru-RU" dirty="0"/>
              <a:t> </a:t>
            </a:r>
            <a:r>
              <a:rPr lang="ru-RU" dirty="0" err="1"/>
              <a:t>імовірності</a:t>
            </a:r>
            <a:r>
              <a:rPr lang="ru-RU" dirty="0"/>
              <a:t>); </a:t>
            </a:r>
            <a:r>
              <a:rPr lang="ru-RU" dirty="0" err="1"/>
              <a:t>випадкові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предметом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імовірності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, коли з ними </a:t>
            </a:r>
            <a:r>
              <a:rPr lang="ru-RU" dirty="0" err="1"/>
              <a:t>зв'язуються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числові</a:t>
            </a:r>
            <a:r>
              <a:rPr lang="ru-RU" dirty="0"/>
              <a:t> характеристики – </a:t>
            </a:r>
            <a:r>
              <a:rPr lang="ru-RU" dirty="0" err="1"/>
              <a:t>їхня</a:t>
            </a:r>
            <a:r>
              <a:rPr lang="ru-RU" dirty="0"/>
              <a:t> </a:t>
            </a:r>
            <a:r>
              <a:rPr lang="ru-RU" dirty="0" err="1"/>
              <a:t>імовірність</a:t>
            </a:r>
            <a:r>
              <a:rPr lang="ru-RU" dirty="0"/>
              <a:t>. </a:t>
            </a:r>
            <a:r>
              <a:rPr lang="ru-RU" dirty="0" err="1"/>
              <a:t>Випадкові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</a:t>
            </a:r>
            <a:r>
              <a:rPr lang="ru-RU" dirty="0" err="1"/>
              <a:t>повторюються</a:t>
            </a:r>
            <a:r>
              <a:rPr lang="ru-RU" dirty="0"/>
              <a:t> з </a:t>
            </a:r>
            <a:r>
              <a:rPr lang="ru-RU" dirty="0" err="1"/>
              <a:t>визначеною</a:t>
            </a:r>
            <a:r>
              <a:rPr lang="ru-RU" dirty="0"/>
              <a:t> частотою,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відношення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випадкової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 до </a:t>
            </a:r>
            <a:r>
              <a:rPr lang="ru-RU" dirty="0" err="1"/>
              <a:t>загального</a:t>
            </a:r>
            <a:r>
              <a:rPr lang="ru-RU" dirty="0"/>
              <a:t> числа </a:t>
            </a:r>
            <a:r>
              <a:rPr lang="ru-RU" dirty="0" err="1"/>
              <a:t>спостережень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00920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980</Words>
  <Application>Microsoft Office PowerPoint</Application>
  <PresentationFormat>Экран (4:3)</PresentationFormat>
  <Paragraphs>44</Paragraphs>
  <Slides>51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51</vt:i4>
      </vt:variant>
    </vt:vector>
  </HeadingPairs>
  <TitlesOfParts>
    <vt:vector size="52" baseType="lpstr">
      <vt:lpstr>Тема Office</vt:lpstr>
      <vt:lpstr>СУТЬ І ЗМІСТ ПІДПРИЄМНИЦЬКИХ РИЗИКІВ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СУТЬ І ЗМІСТ ПІДПРИЄМНИЦЬКИХ РИЗИКІВ</dc:title>
  <dc:creator>1</dc:creator>
  <cp:lastModifiedBy>Пользователь Windows</cp:lastModifiedBy>
  <cp:revision>5</cp:revision>
  <dcterms:created xsi:type="dcterms:W3CDTF">2023-03-23T07:16:15Z</dcterms:created>
  <dcterms:modified xsi:type="dcterms:W3CDTF">2023-03-23T07:39:29Z</dcterms:modified>
</cp:coreProperties>
</file>