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65" autoAdjust="0"/>
    <p:restoredTop sz="94660"/>
  </p:normalViewPr>
  <p:slideViewPr>
    <p:cSldViewPr snapToGrid="0">
      <p:cViewPr>
        <p:scale>
          <a:sx n="60" d="100"/>
          <a:sy n="60" d="100"/>
        </p:scale>
        <p:origin x="-129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53A9E-C77D-4B9B-9E72-1D5137AB85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1CFF9F68-F673-4365-8D02-0F52C95FE00A}">
      <dgm:prSet/>
      <dgm:spPr/>
      <dgm:t>
        <a:bodyPr/>
        <a:lstStyle/>
        <a:p>
          <a:pPr rtl="0"/>
          <a:r>
            <a:rPr lang="uk-UA" smtClean="0"/>
            <a:t>функціонального призначення приміщення; </a:t>
          </a:r>
          <a:endParaRPr lang="uk-UA"/>
        </a:p>
      </dgm:t>
    </dgm:pt>
    <dgm:pt modelId="{5F7C815F-1CE4-4EAF-9149-E802CA09D08D}" type="parTrans" cxnId="{AE603DC4-F117-488A-87C5-ADC98920B21C}">
      <dgm:prSet/>
      <dgm:spPr/>
      <dgm:t>
        <a:bodyPr/>
        <a:lstStyle/>
        <a:p>
          <a:endParaRPr lang="uk-UA"/>
        </a:p>
      </dgm:t>
    </dgm:pt>
    <dgm:pt modelId="{1B895634-E0F3-40E1-A9AA-34CC826E7FC6}" type="sibTrans" cxnId="{AE603DC4-F117-488A-87C5-ADC98920B21C}">
      <dgm:prSet/>
      <dgm:spPr/>
      <dgm:t>
        <a:bodyPr/>
        <a:lstStyle/>
        <a:p>
          <a:endParaRPr lang="uk-UA"/>
        </a:p>
      </dgm:t>
    </dgm:pt>
    <dgm:pt modelId="{B51F0BD1-13A9-4223-A293-AAF7CCE3431E}">
      <dgm:prSet/>
      <dgm:spPr/>
      <dgm:t>
        <a:bodyPr/>
        <a:lstStyle/>
        <a:p>
          <a:pPr rtl="0"/>
          <a:r>
            <a:rPr lang="uk-UA" smtClean="0"/>
            <a:t>характеру діяльності людей, для яких призначене це середовище;</a:t>
          </a:r>
          <a:endParaRPr lang="uk-UA"/>
        </a:p>
      </dgm:t>
    </dgm:pt>
    <dgm:pt modelId="{CDAF238C-C0A1-4292-9A16-54D43F0A6806}" type="parTrans" cxnId="{E20CA9A2-1D00-4A56-9B4F-99F47EDE7443}">
      <dgm:prSet/>
      <dgm:spPr/>
      <dgm:t>
        <a:bodyPr/>
        <a:lstStyle/>
        <a:p>
          <a:endParaRPr lang="uk-UA"/>
        </a:p>
      </dgm:t>
    </dgm:pt>
    <dgm:pt modelId="{DECB03DE-215E-41BF-BCBB-9379055AAE81}" type="sibTrans" cxnId="{E20CA9A2-1D00-4A56-9B4F-99F47EDE7443}">
      <dgm:prSet/>
      <dgm:spPr/>
      <dgm:t>
        <a:bodyPr/>
        <a:lstStyle/>
        <a:p>
          <a:endParaRPr lang="uk-UA"/>
        </a:p>
      </dgm:t>
    </dgm:pt>
    <dgm:pt modelId="{EC75C72F-C376-45AC-8178-C5BB306830BF}">
      <dgm:prSet/>
      <dgm:spPr/>
      <dgm:t>
        <a:bodyPr/>
        <a:lstStyle/>
        <a:p>
          <a:pPr rtl="0"/>
          <a:r>
            <a:rPr lang="uk-UA" smtClean="0"/>
            <a:t>тривалості і характеру перебування людини у такому просторі;  </a:t>
          </a:r>
          <a:endParaRPr lang="uk-UA"/>
        </a:p>
      </dgm:t>
    </dgm:pt>
    <dgm:pt modelId="{823FCD62-CA92-435F-80E1-E78E4D16950A}" type="parTrans" cxnId="{13462261-DA98-4C49-87C9-C0C87A26DEE2}">
      <dgm:prSet/>
      <dgm:spPr/>
      <dgm:t>
        <a:bodyPr/>
        <a:lstStyle/>
        <a:p>
          <a:endParaRPr lang="uk-UA"/>
        </a:p>
      </dgm:t>
    </dgm:pt>
    <dgm:pt modelId="{A205A494-E792-45F9-AD2B-7069715D58D5}" type="sibTrans" cxnId="{13462261-DA98-4C49-87C9-C0C87A26DEE2}">
      <dgm:prSet/>
      <dgm:spPr/>
      <dgm:t>
        <a:bodyPr/>
        <a:lstStyle/>
        <a:p>
          <a:endParaRPr lang="uk-UA"/>
        </a:p>
      </dgm:t>
    </dgm:pt>
    <dgm:pt modelId="{8243FDE3-4FCF-45E0-B1A2-EACEAFC80248}">
      <dgm:prSet/>
      <dgm:spPr/>
      <dgm:t>
        <a:bodyPr/>
        <a:lstStyle/>
        <a:p>
          <a:pPr rtl="0"/>
          <a:r>
            <a:rPr lang="uk-UA" smtClean="0"/>
            <a:t>габаритних розмірів і конфігурації простору; </a:t>
          </a:r>
          <a:endParaRPr lang="uk-UA"/>
        </a:p>
      </dgm:t>
    </dgm:pt>
    <dgm:pt modelId="{6B5C7286-73BE-4634-A827-086D49753A7E}" type="parTrans" cxnId="{78AEDCB0-3A06-40F4-8FDE-8BDE5E3A374A}">
      <dgm:prSet/>
      <dgm:spPr/>
      <dgm:t>
        <a:bodyPr/>
        <a:lstStyle/>
        <a:p>
          <a:endParaRPr lang="uk-UA"/>
        </a:p>
      </dgm:t>
    </dgm:pt>
    <dgm:pt modelId="{75EF91A2-9D77-49C7-9B6B-85DA2C01DADF}" type="sibTrans" cxnId="{78AEDCB0-3A06-40F4-8FDE-8BDE5E3A374A}">
      <dgm:prSet/>
      <dgm:spPr/>
      <dgm:t>
        <a:bodyPr/>
        <a:lstStyle/>
        <a:p>
          <a:endParaRPr lang="uk-UA"/>
        </a:p>
      </dgm:t>
    </dgm:pt>
    <dgm:pt modelId="{EC42F8F4-6FAA-439C-B1CF-CAA0856F1CE0}">
      <dgm:prSet/>
      <dgm:spPr/>
      <dgm:t>
        <a:bodyPr/>
        <a:lstStyle/>
        <a:p>
          <a:pPr rtl="0"/>
          <a:r>
            <a:rPr lang="uk-UA" smtClean="0"/>
            <a:t>орієнтації за сторонами світу та рівня природного освітлення;</a:t>
          </a:r>
          <a:endParaRPr lang="uk-UA"/>
        </a:p>
      </dgm:t>
    </dgm:pt>
    <dgm:pt modelId="{889A16AF-A9FB-4AB8-9BFE-6D9D913C4745}" type="parTrans" cxnId="{AAD1A0F4-5B79-428B-86AC-F76F18C4A571}">
      <dgm:prSet/>
      <dgm:spPr/>
      <dgm:t>
        <a:bodyPr/>
        <a:lstStyle/>
        <a:p>
          <a:endParaRPr lang="uk-UA"/>
        </a:p>
      </dgm:t>
    </dgm:pt>
    <dgm:pt modelId="{BBCCC045-EF44-4158-9306-D0413EAE61F6}" type="sibTrans" cxnId="{AAD1A0F4-5B79-428B-86AC-F76F18C4A571}">
      <dgm:prSet/>
      <dgm:spPr/>
      <dgm:t>
        <a:bodyPr/>
        <a:lstStyle/>
        <a:p>
          <a:endParaRPr lang="uk-UA"/>
        </a:p>
      </dgm:t>
    </dgm:pt>
    <dgm:pt modelId="{06598088-7052-4DC6-9BF4-369D34E80955}">
      <dgm:prSet/>
      <dgm:spPr/>
      <dgm:t>
        <a:bodyPr/>
        <a:lstStyle/>
        <a:p>
          <a:pPr rtl="0"/>
          <a:r>
            <a:rPr lang="uk-UA" smtClean="0"/>
            <a:t>віку людини;</a:t>
          </a:r>
          <a:endParaRPr lang="uk-UA"/>
        </a:p>
      </dgm:t>
    </dgm:pt>
    <dgm:pt modelId="{E9A5C8CE-5EAF-4296-B5B1-B997654230D1}" type="parTrans" cxnId="{FC82A708-E31C-45C9-BC31-5BB3B1EDB673}">
      <dgm:prSet/>
      <dgm:spPr/>
      <dgm:t>
        <a:bodyPr/>
        <a:lstStyle/>
        <a:p>
          <a:endParaRPr lang="uk-UA"/>
        </a:p>
      </dgm:t>
    </dgm:pt>
    <dgm:pt modelId="{193B76E2-177A-45A7-A9E3-BB5E2A68ADAE}" type="sibTrans" cxnId="{FC82A708-E31C-45C9-BC31-5BB3B1EDB673}">
      <dgm:prSet/>
      <dgm:spPr/>
      <dgm:t>
        <a:bodyPr/>
        <a:lstStyle/>
        <a:p>
          <a:endParaRPr lang="uk-UA"/>
        </a:p>
      </dgm:t>
    </dgm:pt>
    <dgm:pt modelId="{4D3F2C36-E030-4D86-AEE4-3AA9AFD90315}">
      <dgm:prSet/>
      <dgm:spPr/>
      <dgm:t>
        <a:bodyPr/>
        <a:lstStyle/>
        <a:p>
          <a:pPr rtl="0"/>
          <a:r>
            <a:rPr lang="uk-UA" smtClean="0"/>
            <a:t>характеру зорової роботи;</a:t>
          </a:r>
          <a:endParaRPr lang="uk-UA"/>
        </a:p>
      </dgm:t>
    </dgm:pt>
    <dgm:pt modelId="{6DFB10B4-3146-4188-8DFA-B65586A19F6F}" type="parTrans" cxnId="{E9CBA1E3-F215-441F-A528-A55BC14EFC63}">
      <dgm:prSet/>
      <dgm:spPr/>
      <dgm:t>
        <a:bodyPr/>
        <a:lstStyle/>
        <a:p>
          <a:endParaRPr lang="uk-UA"/>
        </a:p>
      </dgm:t>
    </dgm:pt>
    <dgm:pt modelId="{1F707224-9A42-4552-81A8-9728E511BE66}" type="sibTrans" cxnId="{E9CBA1E3-F215-441F-A528-A55BC14EFC63}">
      <dgm:prSet/>
      <dgm:spPr/>
      <dgm:t>
        <a:bodyPr/>
        <a:lstStyle/>
        <a:p>
          <a:endParaRPr lang="uk-UA"/>
        </a:p>
      </dgm:t>
    </dgm:pt>
    <dgm:pt modelId="{28BF8CDA-EC75-413F-ADF2-7D2ECD25D567}">
      <dgm:prSet/>
      <dgm:spPr/>
      <dgm:t>
        <a:bodyPr/>
        <a:lstStyle/>
        <a:p>
          <a:pPr rtl="0"/>
          <a:r>
            <a:rPr lang="uk-UA" smtClean="0"/>
            <a:t>необхідних акустичних, світлових і температурних режимів; </a:t>
          </a:r>
          <a:endParaRPr lang="uk-UA"/>
        </a:p>
      </dgm:t>
    </dgm:pt>
    <dgm:pt modelId="{50C45720-8183-4D0C-B289-C88713402894}" type="parTrans" cxnId="{741246BB-C299-4261-BFDC-B682981EF0DF}">
      <dgm:prSet/>
      <dgm:spPr/>
      <dgm:t>
        <a:bodyPr/>
        <a:lstStyle/>
        <a:p>
          <a:endParaRPr lang="uk-UA"/>
        </a:p>
      </dgm:t>
    </dgm:pt>
    <dgm:pt modelId="{3F690A07-95F6-43C8-9D24-2FEEA9AC7500}" type="sibTrans" cxnId="{741246BB-C299-4261-BFDC-B682981EF0DF}">
      <dgm:prSet/>
      <dgm:spPr/>
      <dgm:t>
        <a:bodyPr/>
        <a:lstStyle/>
        <a:p>
          <a:endParaRPr lang="uk-UA"/>
        </a:p>
      </dgm:t>
    </dgm:pt>
    <dgm:pt modelId="{16D2E0E7-90BE-4423-AF4F-6CF17CC4B1E5}">
      <dgm:prSet/>
      <dgm:spPr/>
      <dgm:t>
        <a:bodyPr/>
        <a:lstStyle/>
        <a:p>
          <a:pPr rtl="0"/>
          <a:r>
            <a:rPr lang="uk-UA" smtClean="0"/>
            <a:t>стилістичного вирішення та ін. </a:t>
          </a:r>
          <a:endParaRPr lang="uk-UA"/>
        </a:p>
      </dgm:t>
    </dgm:pt>
    <dgm:pt modelId="{741DEBC6-3D2C-4665-B159-7810F80DF877}" type="parTrans" cxnId="{C0E5363C-031C-418D-AB42-298B353E254D}">
      <dgm:prSet/>
      <dgm:spPr/>
      <dgm:t>
        <a:bodyPr/>
        <a:lstStyle/>
        <a:p>
          <a:endParaRPr lang="uk-UA"/>
        </a:p>
      </dgm:t>
    </dgm:pt>
    <dgm:pt modelId="{694C1B76-18D1-484A-A8A8-F90CCE134633}" type="sibTrans" cxnId="{C0E5363C-031C-418D-AB42-298B353E254D}">
      <dgm:prSet/>
      <dgm:spPr/>
      <dgm:t>
        <a:bodyPr/>
        <a:lstStyle/>
        <a:p>
          <a:endParaRPr lang="uk-UA"/>
        </a:p>
      </dgm:t>
    </dgm:pt>
    <dgm:pt modelId="{BC829055-E2C4-4134-94B9-4EA910AB380C}" type="pres">
      <dgm:prSet presAssocID="{4E253A9E-C77D-4B9B-9E72-1D5137AB856D}" presName="linear" presStyleCnt="0">
        <dgm:presLayoutVars>
          <dgm:animLvl val="lvl"/>
          <dgm:resizeHandles val="exact"/>
        </dgm:presLayoutVars>
      </dgm:prSet>
      <dgm:spPr/>
    </dgm:pt>
    <dgm:pt modelId="{AE1BA812-B903-47FD-9525-0390AF7FFF5F}" type="pres">
      <dgm:prSet presAssocID="{1CFF9F68-F673-4365-8D02-0F52C95FE00A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507BB68-388A-44A0-89C2-E4E63853734A}" type="pres">
      <dgm:prSet presAssocID="{1B895634-E0F3-40E1-A9AA-34CC826E7FC6}" presName="spacer" presStyleCnt="0"/>
      <dgm:spPr/>
    </dgm:pt>
    <dgm:pt modelId="{F0C60F7B-D17B-45A5-B4EF-F6E3398AFB38}" type="pres">
      <dgm:prSet presAssocID="{B51F0BD1-13A9-4223-A293-AAF7CCE3431E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CF750366-C781-4E48-860B-374513BC83B6}" type="pres">
      <dgm:prSet presAssocID="{DECB03DE-215E-41BF-BCBB-9379055AAE81}" presName="spacer" presStyleCnt="0"/>
      <dgm:spPr/>
    </dgm:pt>
    <dgm:pt modelId="{390B6E24-20AF-4D2A-B36E-F10B0CBC876D}" type="pres">
      <dgm:prSet presAssocID="{EC75C72F-C376-45AC-8178-C5BB306830BF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1DE1E233-28E5-46E7-837E-0C1DE009655A}" type="pres">
      <dgm:prSet presAssocID="{A205A494-E792-45F9-AD2B-7069715D58D5}" presName="spacer" presStyleCnt="0"/>
      <dgm:spPr/>
    </dgm:pt>
    <dgm:pt modelId="{019CB472-6A50-4890-81DE-AE85DF6FF984}" type="pres">
      <dgm:prSet presAssocID="{8243FDE3-4FCF-45E0-B1A2-EACEAFC80248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3741F928-6A86-4BF4-BBEB-E6CC48590BFC}" type="pres">
      <dgm:prSet presAssocID="{75EF91A2-9D77-49C7-9B6B-85DA2C01DADF}" presName="spacer" presStyleCnt="0"/>
      <dgm:spPr/>
    </dgm:pt>
    <dgm:pt modelId="{FFD5C950-27A0-4146-AF78-8930F5789399}" type="pres">
      <dgm:prSet presAssocID="{EC42F8F4-6FAA-439C-B1CF-CAA0856F1CE0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71EAF7FC-68FB-4836-AC25-43AC329979E6}" type="pres">
      <dgm:prSet presAssocID="{BBCCC045-EF44-4158-9306-D0413EAE61F6}" presName="spacer" presStyleCnt="0"/>
      <dgm:spPr/>
    </dgm:pt>
    <dgm:pt modelId="{68CCC364-8D9F-43A2-BE0B-80738D8BA9EA}" type="pres">
      <dgm:prSet presAssocID="{06598088-7052-4DC6-9BF4-369D34E8095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8FDE66C7-C114-4D22-B23E-07682A7A729C}" type="pres">
      <dgm:prSet presAssocID="{193B76E2-177A-45A7-A9E3-BB5E2A68ADAE}" presName="spacer" presStyleCnt="0"/>
      <dgm:spPr/>
    </dgm:pt>
    <dgm:pt modelId="{48701B52-FA15-4F74-A91F-B5DDB0D36714}" type="pres">
      <dgm:prSet presAssocID="{4D3F2C36-E030-4D86-AEE4-3AA9AFD90315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30B8A7D1-DC7D-4513-91EC-FA7946E6C93B}" type="pres">
      <dgm:prSet presAssocID="{1F707224-9A42-4552-81A8-9728E511BE66}" presName="spacer" presStyleCnt="0"/>
      <dgm:spPr/>
    </dgm:pt>
    <dgm:pt modelId="{E3B9AE51-2845-4286-BEE4-0AE415B1750A}" type="pres">
      <dgm:prSet presAssocID="{28BF8CDA-EC75-413F-ADF2-7D2ECD25D567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AE309361-72B6-4E3C-A7C9-3D4E6E226382}" type="pres">
      <dgm:prSet presAssocID="{3F690A07-95F6-43C8-9D24-2FEEA9AC7500}" presName="spacer" presStyleCnt="0"/>
      <dgm:spPr/>
    </dgm:pt>
    <dgm:pt modelId="{D6DF61AE-954C-4D48-9A7E-D6FB83F311B5}" type="pres">
      <dgm:prSet presAssocID="{16D2E0E7-90BE-4423-AF4F-6CF17CC4B1E5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9DD16CFA-0C31-4878-9178-6173B637D088}" type="presOf" srcId="{EC75C72F-C376-45AC-8178-C5BB306830BF}" destId="{390B6E24-20AF-4D2A-B36E-F10B0CBC876D}" srcOrd="0" destOrd="0" presId="urn:microsoft.com/office/officeart/2005/8/layout/vList2"/>
    <dgm:cxn modelId="{AAD1A0F4-5B79-428B-86AC-F76F18C4A571}" srcId="{4E253A9E-C77D-4B9B-9E72-1D5137AB856D}" destId="{EC42F8F4-6FAA-439C-B1CF-CAA0856F1CE0}" srcOrd="4" destOrd="0" parTransId="{889A16AF-A9FB-4AB8-9BFE-6D9D913C4745}" sibTransId="{BBCCC045-EF44-4158-9306-D0413EAE61F6}"/>
    <dgm:cxn modelId="{B96B6A3F-BED8-460C-9110-1EA914456953}" type="presOf" srcId="{4E253A9E-C77D-4B9B-9E72-1D5137AB856D}" destId="{BC829055-E2C4-4134-94B9-4EA910AB380C}" srcOrd="0" destOrd="0" presId="urn:microsoft.com/office/officeart/2005/8/layout/vList2"/>
    <dgm:cxn modelId="{60538364-5021-4867-97A0-A6DC4E9D15D5}" type="presOf" srcId="{1CFF9F68-F673-4365-8D02-0F52C95FE00A}" destId="{AE1BA812-B903-47FD-9525-0390AF7FFF5F}" srcOrd="0" destOrd="0" presId="urn:microsoft.com/office/officeart/2005/8/layout/vList2"/>
    <dgm:cxn modelId="{741246BB-C299-4261-BFDC-B682981EF0DF}" srcId="{4E253A9E-C77D-4B9B-9E72-1D5137AB856D}" destId="{28BF8CDA-EC75-413F-ADF2-7D2ECD25D567}" srcOrd="7" destOrd="0" parTransId="{50C45720-8183-4D0C-B289-C88713402894}" sibTransId="{3F690A07-95F6-43C8-9D24-2FEEA9AC7500}"/>
    <dgm:cxn modelId="{DD778BCD-F68D-463F-B345-7CB6B0F951F6}" type="presOf" srcId="{B51F0BD1-13A9-4223-A293-AAF7CCE3431E}" destId="{F0C60F7B-D17B-45A5-B4EF-F6E3398AFB38}" srcOrd="0" destOrd="0" presId="urn:microsoft.com/office/officeart/2005/8/layout/vList2"/>
    <dgm:cxn modelId="{AE603DC4-F117-488A-87C5-ADC98920B21C}" srcId="{4E253A9E-C77D-4B9B-9E72-1D5137AB856D}" destId="{1CFF9F68-F673-4365-8D02-0F52C95FE00A}" srcOrd="0" destOrd="0" parTransId="{5F7C815F-1CE4-4EAF-9149-E802CA09D08D}" sibTransId="{1B895634-E0F3-40E1-A9AA-34CC826E7FC6}"/>
    <dgm:cxn modelId="{E9CBA1E3-F215-441F-A528-A55BC14EFC63}" srcId="{4E253A9E-C77D-4B9B-9E72-1D5137AB856D}" destId="{4D3F2C36-E030-4D86-AEE4-3AA9AFD90315}" srcOrd="6" destOrd="0" parTransId="{6DFB10B4-3146-4188-8DFA-B65586A19F6F}" sibTransId="{1F707224-9A42-4552-81A8-9728E511BE66}"/>
    <dgm:cxn modelId="{007C9D5A-3000-4CBC-BA2C-5694CB628CEA}" type="presOf" srcId="{EC42F8F4-6FAA-439C-B1CF-CAA0856F1CE0}" destId="{FFD5C950-27A0-4146-AF78-8930F5789399}" srcOrd="0" destOrd="0" presId="urn:microsoft.com/office/officeart/2005/8/layout/vList2"/>
    <dgm:cxn modelId="{BF31530A-8B97-4F55-8E9A-D5409B9FEE98}" type="presOf" srcId="{16D2E0E7-90BE-4423-AF4F-6CF17CC4B1E5}" destId="{D6DF61AE-954C-4D48-9A7E-D6FB83F311B5}" srcOrd="0" destOrd="0" presId="urn:microsoft.com/office/officeart/2005/8/layout/vList2"/>
    <dgm:cxn modelId="{4C38B929-4982-4E2A-9A92-DA1BF7C3C9AE}" type="presOf" srcId="{8243FDE3-4FCF-45E0-B1A2-EACEAFC80248}" destId="{019CB472-6A50-4890-81DE-AE85DF6FF984}" srcOrd="0" destOrd="0" presId="urn:microsoft.com/office/officeart/2005/8/layout/vList2"/>
    <dgm:cxn modelId="{C0E5363C-031C-418D-AB42-298B353E254D}" srcId="{4E253A9E-C77D-4B9B-9E72-1D5137AB856D}" destId="{16D2E0E7-90BE-4423-AF4F-6CF17CC4B1E5}" srcOrd="8" destOrd="0" parTransId="{741DEBC6-3D2C-4665-B159-7810F80DF877}" sibTransId="{694C1B76-18D1-484A-A8A8-F90CCE134633}"/>
    <dgm:cxn modelId="{112FD333-82AE-46CB-8F6D-831A1AAD1EFD}" type="presOf" srcId="{06598088-7052-4DC6-9BF4-369D34E80955}" destId="{68CCC364-8D9F-43A2-BE0B-80738D8BA9EA}" srcOrd="0" destOrd="0" presId="urn:microsoft.com/office/officeart/2005/8/layout/vList2"/>
    <dgm:cxn modelId="{FC82A708-E31C-45C9-BC31-5BB3B1EDB673}" srcId="{4E253A9E-C77D-4B9B-9E72-1D5137AB856D}" destId="{06598088-7052-4DC6-9BF4-369D34E80955}" srcOrd="5" destOrd="0" parTransId="{E9A5C8CE-5EAF-4296-B5B1-B997654230D1}" sibTransId="{193B76E2-177A-45A7-A9E3-BB5E2A68ADAE}"/>
    <dgm:cxn modelId="{13462261-DA98-4C49-87C9-C0C87A26DEE2}" srcId="{4E253A9E-C77D-4B9B-9E72-1D5137AB856D}" destId="{EC75C72F-C376-45AC-8178-C5BB306830BF}" srcOrd="2" destOrd="0" parTransId="{823FCD62-CA92-435F-80E1-E78E4D16950A}" sibTransId="{A205A494-E792-45F9-AD2B-7069715D58D5}"/>
    <dgm:cxn modelId="{78AEDCB0-3A06-40F4-8FDE-8BDE5E3A374A}" srcId="{4E253A9E-C77D-4B9B-9E72-1D5137AB856D}" destId="{8243FDE3-4FCF-45E0-B1A2-EACEAFC80248}" srcOrd="3" destOrd="0" parTransId="{6B5C7286-73BE-4634-A827-086D49753A7E}" sibTransId="{75EF91A2-9D77-49C7-9B6B-85DA2C01DADF}"/>
    <dgm:cxn modelId="{8ADB4B6D-166B-4E8D-B312-1CF5D36DD56A}" type="presOf" srcId="{4D3F2C36-E030-4D86-AEE4-3AA9AFD90315}" destId="{48701B52-FA15-4F74-A91F-B5DDB0D36714}" srcOrd="0" destOrd="0" presId="urn:microsoft.com/office/officeart/2005/8/layout/vList2"/>
    <dgm:cxn modelId="{6D8244B2-3437-4FFA-98A0-B8F8FEA70D2D}" type="presOf" srcId="{28BF8CDA-EC75-413F-ADF2-7D2ECD25D567}" destId="{E3B9AE51-2845-4286-BEE4-0AE415B1750A}" srcOrd="0" destOrd="0" presId="urn:microsoft.com/office/officeart/2005/8/layout/vList2"/>
    <dgm:cxn modelId="{E20CA9A2-1D00-4A56-9B4F-99F47EDE7443}" srcId="{4E253A9E-C77D-4B9B-9E72-1D5137AB856D}" destId="{B51F0BD1-13A9-4223-A293-AAF7CCE3431E}" srcOrd="1" destOrd="0" parTransId="{CDAF238C-C0A1-4292-9A16-54D43F0A6806}" sibTransId="{DECB03DE-215E-41BF-BCBB-9379055AAE81}"/>
    <dgm:cxn modelId="{F7E582DC-6B91-4C09-B63C-E8AA5E3E0551}" type="presParOf" srcId="{BC829055-E2C4-4134-94B9-4EA910AB380C}" destId="{AE1BA812-B903-47FD-9525-0390AF7FFF5F}" srcOrd="0" destOrd="0" presId="urn:microsoft.com/office/officeart/2005/8/layout/vList2"/>
    <dgm:cxn modelId="{4B635BFF-1112-49CA-B692-2790B5E080D4}" type="presParOf" srcId="{BC829055-E2C4-4134-94B9-4EA910AB380C}" destId="{2507BB68-388A-44A0-89C2-E4E63853734A}" srcOrd="1" destOrd="0" presId="urn:microsoft.com/office/officeart/2005/8/layout/vList2"/>
    <dgm:cxn modelId="{6142DA65-4374-4138-9B40-912EE1D3FDEB}" type="presParOf" srcId="{BC829055-E2C4-4134-94B9-4EA910AB380C}" destId="{F0C60F7B-D17B-45A5-B4EF-F6E3398AFB38}" srcOrd="2" destOrd="0" presId="urn:microsoft.com/office/officeart/2005/8/layout/vList2"/>
    <dgm:cxn modelId="{87C05198-5F3C-4DE5-A691-8A7FB5E94070}" type="presParOf" srcId="{BC829055-E2C4-4134-94B9-4EA910AB380C}" destId="{CF750366-C781-4E48-860B-374513BC83B6}" srcOrd="3" destOrd="0" presId="urn:microsoft.com/office/officeart/2005/8/layout/vList2"/>
    <dgm:cxn modelId="{BF4FEB5D-9544-4B23-B807-C605B81FFD3D}" type="presParOf" srcId="{BC829055-E2C4-4134-94B9-4EA910AB380C}" destId="{390B6E24-20AF-4D2A-B36E-F10B0CBC876D}" srcOrd="4" destOrd="0" presId="urn:microsoft.com/office/officeart/2005/8/layout/vList2"/>
    <dgm:cxn modelId="{8AA20CAC-1425-4B00-8428-D1B37BA73E4A}" type="presParOf" srcId="{BC829055-E2C4-4134-94B9-4EA910AB380C}" destId="{1DE1E233-28E5-46E7-837E-0C1DE009655A}" srcOrd="5" destOrd="0" presId="urn:microsoft.com/office/officeart/2005/8/layout/vList2"/>
    <dgm:cxn modelId="{A7465E73-AB23-4085-969F-3A279AC7B550}" type="presParOf" srcId="{BC829055-E2C4-4134-94B9-4EA910AB380C}" destId="{019CB472-6A50-4890-81DE-AE85DF6FF984}" srcOrd="6" destOrd="0" presId="urn:microsoft.com/office/officeart/2005/8/layout/vList2"/>
    <dgm:cxn modelId="{BA526648-3919-4903-937E-C6CE055CF642}" type="presParOf" srcId="{BC829055-E2C4-4134-94B9-4EA910AB380C}" destId="{3741F928-6A86-4BF4-BBEB-E6CC48590BFC}" srcOrd="7" destOrd="0" presId="urn:microsoft.com/office/officeart/2005/8/layout/vList2"/>
    <dgm:cxn modelId="{4FC11768-B647-4001-A27F-F3677726B950}" type="presParOf" srcId="{BC829055-E2C4-4134-94B9-4EA910AB380C}" destId="{FFD5C950-27A0-4146-AF78-8930F5789399}" srcOrd="8" destOrd="0" presId="urn:microsoft.com/office/officeart/2005/8/layout/vList2"/>
    <dgm:cxn modelId="{227B41C4-AA6B-4D2E-A903-BDA0D27F33BB}" type="presParOf" srcId="{BC829055-E2C4-4134-94B9-4EA910AB380C}" destId="{71EAF7FC-68FB-4836-AC25-43AC329979E6}" srcOrd="9" destOrd="0" presId="urn:microsoft.com/office/officeart/2005/8/layout/vList2"/>
    <dgm:cxn modelId="{5620253E-B520-4F22-B043-89ACCAA7BFBD}" type="presParOf" srcId="{BC829055-E2C4-4134-94B9-4EA910AB380C}" destId="{68CCC364-8D9F-43A2-BE0B-80738D8BA9EA}" srcOrd="10" destOrd="0" presId="urn:microsoft.com/office/officeart/2005/8/layout/vList2"/>
    <dgm:cxn modelId="{8503BA43-42DA-421B-887B-E1F47F98C336}" type="presParOf" srcId="{BC829055-E2C4-4134-94B9-4EA910AB380C}" destId="{8FDE66C7-C114-4D22-B23E-07682A7A729C}" srcOrd="11" destOrd="0" presId="urn:microsoft.com/office/officeart/2005/8/layout/vList2"/>
    <dgm:cxn modelId="{6377B12F-ED4C-4FE8-AECE-8756124FEE58}" type="presParOf" srcId="{BC829055-E2C4-4134-94B9-4EA910AB380C}" destId="{48701B52-FA15-4F74-A91F-B5DDB0D36714}" srcOrd="12" destOrd="0" presId="urn:microsoft.com/office/officeart/2005/8/layout/vList2"/>
    <dgm:cxn modelId="{A11280DE-1053-420C-9452-0913B1E29645}" type="presParOf" srcId="{BC829055-E2C4-4134-94B9-4EA910AB380C}" destId="{30B8A7D1-DC7D-4513-91EC-FA7946E6C93B}" srcOrd="13" destOrd="0" presId="urn:microsoft.com/office/officeart/2005/8/layout/vList2"/>
    <dgm:cxn modelId="{61D6FADB-2835-4FAE-9D4B-7E7C2A7172EE}" type="presParOf" srcId="{BC829055-E2C4-4134-94B9-4EA910AB380C}" destId="{E3B9AE51-2845-4286-BEE4-0AE415B1750A}" srcOrd="14" destOrd="0" presId="urn:microsoft.com/office/officeart/2005/8/layout/vList2"/>
    <dgm:cxn modelId="{E20123A4-DD95-49A9-AE54-775C33F76423}" type="presParOf" srcId="{BC829055-E2C4-4134-94B9-4EA910AB380C}" destId="{AE309361-72B6-4E3C-A7C9-3D4E6E226382}" srcOrd="15" destOrd="0" presId="urn:microsoft.com/office/officeart/2005/8/layout/vList2"/>
    <dgm:cxn modelId="{BCCD270B-0732-4C63-B96F-1F643A04E469}" type="presParOf" srcId="{BC829055-E2C4-4134-94B9-4EA910AB380C}" destId="{D6DF61AE-954C-4D48-9A7E-D6FB83F311B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DAC72F-7A52-4CD0-8A81-70061BAAD9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BBEA56F3-FD42-4569-9A13-D674B9D43015}">
      <dgm:prSet/>
      <dgm:spPr/>
      <dgm:t>
        <a:bodyPr/>
        <a:lstStyle/>
        <a:p>
          <a:pPr rtl="0"/>
          <a:r>
            <a:rPr lang="uk-UA" smtClean="0"/>
            <a:t>функціональна специфіка приміщення; </a:t>
          </a:r>
          <a:endParaRPr lang="uk-UA"/>
        </a:p>
      </dgm:t>
    </dgm:pt>
    <dgm:pt modelId="{1B0344BB-4C58-4688-BBF2-D0422EEE5E13}" type="parTrans" cxnId="{B6125332-10D1-4BA8-9FC7-0F69EB8AF566}">
      <dgm:prSet/>
      <dgm:spPr/>
      <dgm:t>
        <a:bodyPr/>
        <a:lstStyle/>
        <a:p>
          <a:endParaRPr lang="uk-UA"/>
        </a:p>
      </dgm:t>
    </dgm:pt>
    <dgm:pt modelId="{DC843489-C3AB-4AB3-8BDB-CBEBFA08FACD}" type="sibTrans" cxnId="{B6125332-10D1-4BA8-9FC7-0F69EB8AF566}">
      <dgm:prSet/>
      <dgm:spPr/>
      <dgm:t>
        <a:bodyPr/>
        <a:lstStyle/>
        <a:p>
          <a:endParaRPr lang="uk-UA"/>
        </a:p>
      </dgm:t>
    </dgm:pt>
    <dgm:pt modelId="{E579338A-27C6-4F23-86BD-EB89D41B320A}">
      <dgm:prSet/>
      <dgm:spPr/>
      <dgm:t>
        <a:bodyPr/>
        <a:lstStyle/>
        <a:p>
          <a:pPr rtl="0"/>
          <a:r>
            <a:rPr lang="uk-UA" smtClean="0"/>
            <a:t>орієнтація приміщення за сторонами світу; </a:t>
          </a:r>
          <a:endParaRPr lang="uk-UA"/>
        </a:p>
      </dgm:t>
    </dgm:pt>
    <dgm:pt modelId="{00D9AE07-FCAD-4BF6-9D69-D5BF37764E2A}" type="parTrans" cxnId="{26F8C529-85CC-4CFB-9C5E-4696820C45E1}">
      <dgm:prSet/>
      <dgm:spPr/>
      <dgm:t>
        <a:bodyPr/>
        <a:lstStyle/>
        <a:p>
          <a:endParaRPr lang="uk-UA"/>
        </a:p>
      </dgm:t>
    </dgm:pt>
    <dgm:pt modelId="{DF138201-FFEB-4D72-9EF6-B3047155A386}" type="sibTrans" cxnId="{26F8C529-85CC-4CFB-9C5E-4696820C45E1}">
      <dgm:prSet/>
      <dgm:spPr/>
      <dgm:t>
        <a:bodyPr/>
        <a:lstStyle/>
        <a:p>
          <a:endParaRPr lang="uk-UA"/>
        </a:p>
      </dgm:t>
    </dgm:pt>
    <dgm:pt modelId="{2E690936-284D-4C01-A4F7-BB3B20B8BD4F}">
      <dgm:prSet/>
      <dgm:spPr/>
      <dgm:t>
        <a:bodyPr/>
        <a:lstStyle/>
        <a:p>
          <a:pPr rtl="0"/>
          <a:r>
            <a:rPr lang="uk-UA" smtClean="0"/>
            <a:t>кількість природного світла у приміщенні;</a:t>
          </a:r>
          <a:endParaRPr lang="uk-UA"/>
        </a:p>
      </dgm:t>
    </dgm:pt>
    <dgm:pt modelId="{AD32C8BC-2A63-4C35-A099-5552A59174EE}" type="parTrans" cxnId="{8A7E6B90-3873-4F05-8C25-678A4418668C}">
      <dgm:prSet/>
      <dgm:spPr/>
      <dgm:t>
        <a:bodyPr/>
        <a:lstStyle/>
        <a:p>
          <a:endParaRPr lang="uk-UA"/>
        </a:p>
      </dgm:t>
    </dgm:pt>
    <dgm:pt modelId="{A1B07618-2DBD-4807-BEA2-304584A5739F}" type="sibTrans" cxnId="{8A7E6B90-3873-4F05-8C25-678A4418668C}">
      <dgm:prSet/>
      <dgm:spPr/>
      <dgm:t>
        <a:bodyPr/>
        <a:lstStyle/>
        <a:p>
          <a:endParaRPr lang="uk-UA"/>
        </a:p>
      </dgm:t>
    </dgm:pt>
    <dgm:pt modelId="{23E4D6D4-D79F-4AB6-85EE-9AF97394435E}">
      <dgm:prSet/>
      <dgm:spPr/>
      <dgm:t>
        <a:bodyPr/>
        <a:lstStyle/>
        <a:p>
          <a:pPr rtl="0"/>
          <a:r>
            <a:rPr lang="uk-UA" smtClean="0"/>
            <a:t>час, який людина планує проводити у приміщенні; </a:t>
          </a:r>
          <a:endParaRPr lang="uk-UA"/>
        </a:p>
      </dgm:t>
    </dgm:pt>
    <dgm:pt modelId="{64EB32CC-E8A9-42CB-B028-5E0B1D1677B5}" type="parTrans" cxnId="{6FF0CD7C-3D34-4EE1-BBF1-23D6A6E08295}">
      <dgm:prSet/>
      <dgm:spPr/>
      <dgm:t>
        <a:bodyPr/>
        <a:lstStyle/>
        <a:p>
          <a:endParaRPr lang="uk-UA"/>
        </a:p>
      </dgm:t>
    </dgm:pt>
    <dgm:pt modelId="{E4764ACF-59D8-40C0-A2C1-38182C1F7B5C}" type="sibTrans" cxnId="{6FF0CD7C-3D34-4EE1-BBF1-23D6A6E08295}">
      <dgm:prSet/>
      <dgm:spPr/>
      <dgm:t>
        <a:bodyPr/>
        <a:lstStyle/>
        <a:p>
          <a:endParaRPr lang="uk-UA"/>
        </a:p>
      </dgm:t>
    </dgm:pt>
    <dgm:pt modelId="{BF28176B-8DBD-4D65-B3C6-9D07E710FD72}">
      <dgm:prSet/>
      <dgm:spPr/>
      <dgm:t>
        <a:bodyPr/>
        <a:lstStyle/>
        <a:p>
          <a:pPr rtl="0"/>
          <a:r>
            <a:rPr lang="uk-UA" smtClean="0"/>
            <a:t>режим експлуатації приміщення; </a:t>
          </a:r>
          <a:endParaRPr lang="uk-UA"/>
        </a:p>
      </dgm:t>
    </dgm:pt>
    <dgm:pt modelId="{20967FB6-00FC-49DD-AB6E-27B14B69F979}" type="parTrans" cxnId="{74D721D5-C2D6-4A44-A6C4-F7560325E074}">
      <dgm:prSet/>
      <dgm:spPr/>
      <dgm:t>
        <a:bodyPr/>
        <a:lstStyle/>
        <a:p>
          <a:endParaRPr lang="uk-UA"/>
        </a:p>
      </dgm:t>
    </dgm:pt>
    <dgm:pt modelId="{22597D75-39D2-47E2-B067-1C00CCCBBBDD}" type="sibTrans" cxnId="{74D721D5-C2D6-4A44-A6C4-F7560325E074}">
      <dgm:prSet/>
      <dgm:spPr/>
      <dgm:t>
        <a:bodyPr/>
        <a:lstStyle/>
        <a:p>
          <a:endParaRPr lang="uk-UA"/>
        </a:p>
      </dgm:t>
    </dgm:pt>
    <dgm:pt modelId="{651180A5-DCB6-4279-8138-2CCA231B6F43}">
      <dgm:prSet/>
      <dgm:spPr/>
      <dgm:t>
        <a:bodyPr/>
        <a:lstStyle/>
        <a:p>
          <a:pPr rtl="0"/>
          <a:r>
            <a:rPr lang="uk-UA" smtClean="0"/>
            <a:t>стать і вік людини, що буде перебувати у приміщені; </a:t>
          </a:r>
          <a:endParaRPr lang="uk-UA"/>
        </a:p>
      </dgm:t>
    </dgm:pt>
    <dgm:pt modelId="{1474523D-C0C4-48E5-A6C2-BAD66D8BD09C}" type="parTrans" cxnId="{CF2A63F0-4D30-4514-9F17-AC9B94BC3D13}">
      <dgm:prSet/>
      <dgm:spPr/>
      <dgm:t>
        <a:bodyPr/>
        <a:lstStyle/>
        <a:p>
          <a:endParaRPr lang="uk-UA"/>
        </a:p>
      </dgm:t>
    </dgm:pt>
    <dgm:pt modelId="{E6DBE94C-4081-4A85-865E-D118B1C2C4F6}" type="sibTrans" cxnId="{CF2A63F0-4D30-4514-9F17-AC9B94BC3D13}">
      <dgm:prSet/>
      <dgm:spPr/>
      <dgm:t>
        <a:bodyPr/>
        <a:lstStyle/>
        <a:p>
          <a:endParaRPr lang="uk-UA"/>
        </a:p>
      </dgm:t>
    </dgm:pt>
    <dgm:pt modelId="{15DE459F-6CF9-4DC5-AFF3-12AD69FD8EAA}">
      <dgm:prSet/>
      <dgm:spPr/>
      <dgm:t>
        <a:bodyPr/>
        <a:lstStyle/>
        <a:p>
          <a:pPr rtl="0"/>
          <a:r>
            <a:rPr lang="uk-UA" smtClean="0"/>
            <a:t>дизайн інтер’єру приміщення, його емоційний окрас; </a:t>
          </a:r>
          <a:endParaRPr lang="uk-UA"/>
        </a:p>
      </dgm:t>
    </dgm:pt>
    <dgm:pt modelId="{EB9C35BB-9AF0-40EA-87AF-F5906EC8958B}" type="parTrans" cxnId="{A8D767A0-47BA-4678-90FC-2C745E44F2E1}">
      <dgm:prSet/>
      <dgm:spPr/>
      <dgm:t>
        <a:bodyPr/>
        <a:lstStyle/>
        <a:p>
          <a:endParaRPr lang="uk-UA"/>
        </a:p>
      </dgm:t>
    </dgm:pt>
    <dgm:pt modelId="{2BC9CE7C-5CC7-4B57-A3F1-D9EC3132ED2E}" type="sibTrans" cxnId="{A8D767A0-47BA-4678-90FC-2C745E44F2E1}">
      <dgm:prSet/>
      <dgm:spPr/>
      <dgm:t>
        <a:bodyPr/>
        <a:lstStyle/>
        <a:p>
          <a:endParaRPr lang="uk-UA"/>
        </a:p>
      </dgm:t>
    </dgm:pt>
    <dgm:pt modelId="{54EFFAAF-10FF-4A5D-AA6A-50C6BD13AFC5}">
      <dgm:prSet/>
      <dgm:spPr/>
      <dgm:t>
        <a:bodyPr/>
        <a:lstStyle/>
        <a:p>
          <a:pPr rtl="0"/>
          <a:r>
            <a:rPr lang="uk-UA" smtClean="0"/>
            <a:t>кольори, що є основними у прилягаючих приміщеннях.</a:t>
          </a:r>
          <a:endParaRPr lang="uk-UA"/>
        </a:p>
      </dgm:t>
    </dgm:pt>
    <dgm:pt modelId="{BE9A60DF-F2AB-465A-9509-80603B8440E1}" type="parTrans" cxnId="{078C257E-52E1-4550-8364-A5ECD3655A61}">
      <dgm:prSet/>
      <dgm:spPr/>
      <dgm:t>
        <a:bodyPr/>
        <a:lstStyle/>
        <a:p>
          <a:endParaRPr lang="uk-UA"/>
        </a:p>
      </dgm:t>
    </dgm:pt>
    <dgm:pt modelId="{AE35ED56-1882-413A-8F0C-135CEE359E70}" type="sibTrans" cxnId="{078C257E-52E1-4550-8364-A5ECD3655A61}">
      <dgm:prSet/>
      <dgm:spPr/>
      <dgm:t>
        <a:bodyPr/>
        <a:lstStyle/>
        <a:p>
          <a:endParaRPr lang="uk-UA"/>
        </a:p>
      </dgm:t>
    </dgm:pt>
    <dgm:pt modelId="{E57651E2-83AE-49FF-B795-619A75394FAF}" type="pres">
      <dgm:prSet presAssocID="{5DDAC72F-7A52-4CD0-8A81-70061BAAD95E}" presName="linear" presStyleCnt="0">
        <dgm:presLayoutVars>
          <dgm:animLvl val="lvl"/>
          <dgm:resizeHandles val="exact"/>
        </dgm:presLayoutVars>
      </dgm:prSet>
      <dgm:spPr/>
    </dgm:pt>
    <dgm:pt modelId="{22EF495F-E91F-4EC8-A141-293E33951410}" type="pres">
      <dgm:prSet presAssocID="{BBEA56F3-FD42-4569-9A13-D674B9D4301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3C6AA73-A471-4BE0-8A40-7BE19C675782}" type="pres">
      <dgm:prSet presAssocID="{DC843489-C3AB-4AB3-8BDB-CBEBFA08FACD}" presName="spacer" presStyleCnt="0"/>
      <dgm:spPr/>
    </dgm:pt>
    <dgm:pt modelId="{4049D682-7BE8-46CE-9389-ABB66B67A02C}" type="pres">
      <dgm:prSet presAssocID="{E579338A-27C6-4F23-86BD-EB89D41B320A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4BB0042E-AC03-4F37-AAB4-CA498B5D8B75}" type="pres">
      <dgm:prSet presAssocID="{DF138201-FFEB-4D72-9EF6-B3047155A386}" presName="spacer" presStyleCnt="0"/>
      <dgm:spPr/>
    </dgm:pt>
    <dgm:pt modelId="{997027A8-55F2-4CA2-BA83-16083B85D3C6}" type="pres">
      <dgm:prSet presAssocID="{2E690936-284D-4C01-A4F7-BB3B20B8BD4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1B227F2-0EC6-4678-B69D-7677DA639707}" type="pres">
      <dgm:prSet presAssocID="{A1B07618-2DBD-4807-BEA2-304584A5739F}" presName="spacer" presStyleCnt="0"/>
      <dgm:spPr/>
    </dgm:pt>
    <dgm:pt modelId="{FEBD810E-92CC-4DAC-A992-756FA5ABAA3C}" type="pres">
      <dgm:prSet presAssocID="{23E4D6D4-D79F-4AB6-85EE-9AF97394435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633F947-343F-40CA-A10C-01D93743F97B}" type="pres">
      <dgm:prSet presAssocID="{E4764ACF-59D8-40C0-A2C1-38182C1F7B5C}" presName="spacer" presStyleCnt="0"/>
      <dgm:spPr/>
    </dgm:pt>
    <dgm:pt modelId="{DB9B70EB-6587-4CE3-989D-E0F917533722}" type="pres">
      <dgm:prSet presAssocID="{BF28176B-8DBD-4D65-B3C6-9D07E710FD72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C6D38139-306C-4C9B-A347-156512896553}" type="pres">
      <dgm:prSet presAssocID="{22597D75-39D2-47E2-B067-1C00CCCBBBDD}" presName="spacer" presStyleCnt="0"/>
      <dgm:spPr/>
    </dgm:pt>
    <dgm:pt modelId="{1D171CF5-0698-4350-9CF0-946F216D1556}" type="pres">
      <dgm:prSet presAssocID="{651180A5-DCB6-4279-8138-2CCA231B6F43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10A7334-D2D5-472F-B448-30ADBC205DA3}" type="pres">
      <dgm:prSet presAssocID="{E6DBE94C-4081-4A85-865E-D118B1C2C4F6}" presName="spacer" presStyleCnt="0"/>
      <dgm:spPr/>
    </dgm:pt>
    <dgm:pt modelId="{94FB226E-09BA-4E51-BD8F-98F3F45C042D}" type="pres">
      <dgm:prSet presAssocID="{15DE459F-6CF9-4DC5-AFF3-12AD69FD8EA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ACB24C7-2C25-4871-B25B-6B0B3D2822D4}" type="pres">
      <dgm:prSet presAssocID="{2BC9CE7C-5CC7-4B57-A3F1-D9EC3132ED2E}" presName="spacer" presStyleCnt="0"/>
      <dgm:spPr/>
    </dgm:pt>
    <dgm:pt modelId="{0994E599-6FC2-480A-AFB3-216DF09EF4CA}" type="pres">
      <dgm:prSet presAssocID="{54EFFAAF-10FF-4A5D-AA6A-50C6BD13AFC5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FF0CD7C-3D34-4EE1-BBF1-23D6A6E08295}" srcId="{5DDAC72F-7A52-4CD0-8A81-70061BAAD95E}" destId="{23E4D6D4-D79F-4AB6-85EE-9AF97394435E}" srcOrd="3" destOrd="0" parTransId="{64EB32CC-E8A9-42CB-B028-5E0B1D1677B5}" sibTransId="{E4764ACF-59D8-40C0-A2C1-38182C1F7B5C}"/>
    <dgm:cxn modelId="{B6125332-10D1-4BA8-9FC7-0F69EB8AF566}" srcId="{5DDAC72F-7A52-4CD0-8A81-70061BAAD95E}" destId="{BBEA56F3-FD42-4569-9A13-D674B9D43015}" srcOrd="0" destOrd="0" parTransId="{1B0344BB-4C58-4688-BBF2-D0422EEE5E13}" sibTransId="{DC843489-C3AB-4AB3-8BDB-CBEBFA08FACD}"/>
    <dgm:cxn modelId="{FCF514BA-3A23-4B7D-98BE-DBD5FC6D5E30}" type="presOf" srcId="{54EFFAAF-10FF-4A5D-AA6A-50C6BD13AFC5}" destId="{0994E599-6FC2-480A-AFB3-216DF09EF4CA}" srcOrd="0" destOrd="0" presId="urn:microsoft.com/office/officeart/2005/8/layout/vList2"/>
    <dgm:cxn modelId="{CF2A63F0-4D30-4514-9F17-AC9B94BC3D13}" srcId="{5DDAC72F-7A52-4CD0-8A81-70061BAAD95E}" destId="{651180A5-DCB6-4279-8138-2CCA231B6F43}" srcOrd="5" destOrd="0" parTransId="{1474523D-C0C4-48E5-A6C2-BAD66D8BD09C}" sibTransId="{E6DBE94C-4081-4A85-865E-D118B1C2C4F6}"/>
    <dgm:cxn modelId="{EBC25556-098E-4081-86DD-9503EE3113D3}" type="presOf" srcId="{5DDAC72F-7A52-4CD0-8A81-70061BAAD95E}" destId="{E57651E2-83AE-49FF-B795-619A75394FAF}" srcOrd="0" destOrd="0" presId="urn:microsoft.com/office/officeart/2005/8/layout/vList2"/>
    <dgm:cxn modelId="{8A7E6B90-3873-4F05-8C25-678A4418668C}" srcId="{5DDAC72F-7A52-4CD0-8A81-70061BAAD95E}" destId="{2E690936-284D-4C01-A4F7-BB3B20B8BD4F}" srcOrd="2" destOrd="0" parTransId="{AD32C8BC-2A63-4C35-A099-5552A59174EE}" sibTransId="{A1B07618-2DBD-4807-BEA2-304584A5739F}"/>
    <dgm:cxn modelId="{B9706154-B6D6-45B7-9226-B40F370D4923}" type="presOf" srcId="{651180A5-DCB6-4279-8138-2CCA231B6F43}" destId="{1D171CF5-0698-4350-9CF0-946F216D1556}" srcOrd="0" destOrd="0" presId="urn:microsoft.com/office/officeart/2005/8/layout/vList2"/>
    <dgm:cxn modelId="{133E5055-ACE7-4BD1-8D62-5F53017A4773}" type="presOf" srcId="{BBEA56F3-FD42-4569-9A13-D674B9D43015}" destId="{22EF495F-E91F-4EC8-A141-293E33951410}" srcOrd="0" destOrd="0" presId="urn:microsoft.com/office/officeart/2005/8/layout/vList2"/>
    <dgm:cxn modelId="{AA70FE44-13A7-445B-AE14-7211B1B3F740}" type="presOf" srcId="{2E690936-284D-4C01-A4F7-BB3B20B8BD4F}" destId="{997027A8-55F2-4CA2-BA83-16083B85D3C6}" srcOrd="0" destOrd="0" presId="urn:microsoft.com/office/officeart/2005/8/layout/vList2"/>
    <dgm:cxn modelId="{F99BD8EF-BA63-4BBC-848E-1CC4DEA504E3}" type="presOf" srcId="{E579338A-27C6-4F23-86BD-EB89D41B320A}" destId="{4049D682-7BE8-46CE-9389-ABB66B67A02C}" srcOrd="0" destOrd="0" presId="urn:microsoft.com/office/officeart/2005/8/layout/vList2"/>
    <dgm:cxn modelId="{2C6E5A4C-1DE5-4E02-8BD7-738773C55538}" type="presOf" srcId="{23E4D6D4-D79F-4AB6-85EE-9AF97394435E}" destId="{FEBD810E-92CC-4DAC-A992-756FA5ABAA3C}" srcOrd="0" destOrd="0" presId="urn:microsoft.com/office/officeart/2005/8/layout/vList2"/>
    <dgm:cxn modelId="{A8D767A0-47BA-4678-90FC-2C745E44F2E1}" srcId="{5DDAC72F-7A52-4CD0-8A81-70061BAAD95E}" destId="{15DE459F-6CF9-4DC5-AFF3-12AD69FD8EAA}" srcOrd="6" destOrd="0" parTransId="{EB9C35BB-9AF0-40EA-87AF-F5906EC8958B}" sibTransId="{2BC9CE7C-5CC7-4B57-A3F1-D9EC3132ED2E}"/>
    <dgm:cxn modelId="{26F8C529-85CC-4CFB-9C5E-4696820C45E1}" srcId="{5DDAC72F-7A52-4CD0-8A81-70061BAAD95E}" destId="{E579338A-27C6-4F23-86BD-EB89D41B320A}" srcOrd="1" destOrd="0" parTransId="{00D9AE07-FCAD-4BF6-9D69-D5BF37764E2A}" sibTransId="{DF138201-FFEB-4D72-9EF6-B3047155A386}"/>
    <dgm:cxn modelId="{494806AA-0C7B-454F-A771-C69A7B7B2E80}" type="presOf" srcId="{BF28176B-8DBD-4D65-B3C6-9D07E710FD72}" destId="{DB9B70EB-6587-4CE3-989D-E0F917533722}" srcOrd="0" destOrd="0" presId="urn:microsoft.com/office/officeart/2005/8/layout/vList2"/>
    <dgm:cxn modelId="{74D721D5-C2D6-4A44-A6C4-F7560325E074}" srcId="{5DDAC72F-7A52-4CD0-8A81-70061BAAD95E}" destId="{BF28176B-8DBD-4D65-B3C6-9D07E710FD72}" srcOrd="4" destOrd="0" parTransId="{20967FB6-00FC-49DD-AB6E-27B14B69F979}" sibTransId="{22597D75-39D2-47E2-B067-1C00CCCBBBDD}"/>
    <dgm:cxn modelId="{E778CA30-BCE7-4562-9DC7-98B638F5B586}" type="presOf" srcId="{15DE459F-6CF9-4DC5-AFF3-12AD69FD8EAA}" destId="{94FB226E-09BA-4E51-BD8F-98F3F45C042D}" srcOrd="0" destOrd="0" presId="urn:microsoft.com/office/officeart/2005/8/layout/vList2"/>
    <dgm:cxn modelId="{078C257E-52E1-4550-8364-A5ECD3655A61}" srcId="{5DDAC72F-7A52-4CD0-8A81-70061BAAD95E}" destId="{54EFFAAF-10FF-4A5D-AA6A-50C6BD13AFC5}" srcOrd="7" destOrd="0" parTransId="{BE9A60DF-F2AB-465A-9509-80603B8440E1}" sibTransId="{AE35ED56-1882-413A-8F0C-135CEE359E70}"/>
    <dgm:cxn modelId="{9D3B1CED-D5E8-43D3-AE80-2E02682C54B3}" type="presParOf" srcId="{E57651E2-83AE-49FF-B795-619A75394FAF}" destId="{22EF495F-E91F-4EC8-A141-293E33951410}" srcOrd="0" destOrd="0" presId="urn:microsoft.com/office/officeart/2005/8/layout/vList2"/>
    <dgm:cxn modelId="{D9D0B0F3-508E-4C6B-BEFC-69B2C9588EF5}" type="presParOf" srcId="{E57651E2-83AE-49FF-B795-619A75394FAF}" destId="{C3C6AA73-A471-4BE0-8A40-7BE19C675782}" srcOrd="1" destOrd="0" presId="urn:microsoft.com/office/officeart/2005/8/layout/vList2"/>
    <dgm:cxn modelId="{09DB0928-C572-433F-ABFE-AE7147C9DC63}" type="presParOf" srcId="{E57651E2-83AE-49FF-B795-619A75394FAF}" destId="{4049D682-7BE8-46CE-9389-ABB66B67A02C}" srcOrd="2" destOrd="0" presId="urn:microsoft.com/office/officeart/2005/8/layout/vList2"/>
    <dgm:cxn modelId="{FB309718-8FD7-4F18-84D4-7B22A5AECD56}" type="presParOf" srcId="{E57651E2-83AE-49FF-B795-619A75394FAF}" destId="{4BB0042E-AC03-4F37-AAB4-CA498B5D8B75}" srcOrd="3" destOrd="0" presId="urn:microsoft.com/office/officeart/2005/8/layout/vList2"/>
    <dgm:cxn modelId="{AB3FC775-D43D-4113-BBC2-FBDD81D7B027}" type="presParOf" srcId="{E57651E2-83AE-49FF-B795-619A75394FAF}" destId="{997027A8-55F2-4CA2-BA83-16083B85D3C6}" srcOrd="4" destOrd="0" presId="urn:microsoft.com/office/officeart/2005/8/layout/vList2"/>
    <dgm:cxn modelId="{41B65F89-0694-44D3-B5CC-9455E9CCCCE8}" type="presParOf" srcId="{E57651E2-83AE-49FF-B795-619A75394FAF}" destId="{11B227F2-0EC6-4678-B69D-7677DA639707}" srcOrd="5" destOrd="0" presId="urn:microsoft.com/office/officeart/2005/8/layout/vList2"/>
    <dgm:cxn modelId="{D844881D-2C36-49BC-A60A-A14EC788F230}" type="presParOf" srcId="{E57651E2-83AE-49FF-B795-619A75394FAF}" destId="{FEBD810E-92CC-4DAC-A992-756FA5ABAA3C}" srcOrd="6" destOrd="0" presId="urn:microsoft.com/office/officeart/2005/8/layout/vList2"/>
    <dgm:cxn modelId="{65CDE1FC-7827-47FD-B190-68F657D2032A}" type="presParOf" srcId="{E57651E2-83AE-49FF-B795-619A75394FAF}" destId="{B633F947-343F-40CA-A10C-01D93743F97B}" srcOrd="7" destOrd="0" presId="urn:microsoft.com/office/officeart/2005/8/layout/vList2"/>
    <dgm:cxn modelId="{F172F192-5064-4DA9-AA16-BAF3C8AF5F52}" type="presParOf" srcId="{E57651E2-83AE-49FF-B795-619A75394FAF}" destId="{DB9B70EB-6587-4CE3-989D-E0F917533722}" srcOrd="8" destOrd="0" presId="urn:microsoft.com/office/officeart/2005/8/layout/vList2"/>
    <dgm:cxn modelId="{F1C9D0AC-9664-42F4-BBE5-DE4BF536412C}" type="presParOf" srcId="{E57651E2-83AE-49FF-B795-619A75394FAF}" destId="{C6D38139-306C-4C9B-A347-156512896553}" srcOrd="9" destOrd="0" presId="urn:microsoft.com/office/officeart/2005/8/layout/vList2"/>
    <dgm:cxn modelId="{3DEDBDCE-1680-4840-B13A-91F31DE7557B}" type="presParOf" srcId="{E57651E2-83AE-49FF-B795-619A75394FAF}" destId="{1D171CF5-0698-4350-9CF0-946F216D1556}" srcOrd="10" destOrd="0" presId="urn:microsoft.com/office/officeart/2005/8/layout/vList2"/>
    <dgm:cxn modelId="{105E3F33-463C-478D-B961-F42DC69B3914}" type="presParOf" srcId="{E57651E2-83AE-49FF-B795-619A75394FAF}" destId="{710A7334-D2D5-472F-B448-30ADBC205DA3}" srcOrd="11" destOrd="0" presId="urn:microsoft.com/office/officeart/2005/8/layout/vList2"/>
    <dgm:cxn modelId="{026A1DE8-CFC5-468B-B051-F91E3EEF3684}" type="presParOf" srcId="{E57651E2-83AE-49FF-B795-619A75394FAF}" destId="{94FB226E-09BA-4E51-BD8F-98F3F45C042D}" srcOrd="12" destOrd="0" presId="urn:microsoft.com/office/officeart/2005/8/layout/vList2"/>
    <dgm:cxn modelId="{717AFCD1-5450-4DDB-9461-C519AD052EA8}" type="presParOf" srcId="{E57651E2-83AE-49FF-B795-619A75394FAF}" destId="{FACB24C7-2C25-4871-B25B-6B0B3D2822D4}" srcOrd="13" destOrd="0" presId="urn:microsoft.com/office/officeart/2005/8/layout/vList2"/>
    <dgm:cxn modelId="{8D7DB2BA-5A2C-4FBF-B74D-95EB47AE9B40}" type="presParOf" srcId="{E57651E2-83AE-49FF-B795-619A75394FAF}" destId="{0994E599-6FC2-480A-AFB3-216DF09EF4C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BA812-B903-47FD-9525-0390AF7FFF5F}">
      <dsp:nvSpPr>
        <dsp:cNvPr id="0" name=""/>
        <dsp:cNvSpPr/>
      </dsp:nvSpPr>
      <dsp:spPr>
        <a:xfrm>
          <a:off x="0" y="55610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функціонального призначення приміщення; </a:t>
          </a:r>
          <a:endParaRPr lang="uk-UA" sz="1700" kern="1200"/>
        </a:p>
      </dsp:txBody>
      <dsp:txXfrm>
        <a:off x="19904" y="75514"/>
        <a:ext cx="8875592" cy="367937"/>
      </dsp:txXfrm>
    </dsp:sp>
    <dsp:sp modelId="{F0C60F7B-D17B-45A5-B4EF-F6E3398AFB38}">
      <dsp:nvSpPr>
        <dsp:cNvPr id="0" name=""/>
        <dsp:cNvSpPr/>
      </dsp:nvSpPr>
      <dsp:spPr>
        <a:xfrm>
          <a:off x="0" y="512315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характеру діяльності людей, для яких призначене це середовище;</a:t>
          </a:r>
          <a:endParaRPr lang="uk-UA" sz="1700" kern="1200"/>
        </a:p>
      </dsp:txBody>
      <dsp:txXfrm>
        <a:off x="19904" y="532219"/>
        <a:ext cx="8875592" cy="367937"/>
      </dsp:txXfrm>
    </dsp:sp>
    <dsp:sp modelId="{390B6E24-20AF-4D2A-B36E-F10B0CBC876D}">
      <dsp:nvSpPr>
        <dsp:cNvPr id="0" name=""/>
        <dsp:cNvSpPr/>
      </dsp:nvSpPr>
      <dsp:spPr>
        <a:xfrm>
          <a:off x="0" y="969020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тривалості і характеру перебування людини у такому просторі;  </a:t>
          </a:r>
          <a:endParaRPr lang="uk-UA" sz="1700" kern="1200"/>
        </a:p>
      </dsp:txBody>
      <dsp:txXfrm>
        <a:off x="19904" y="988924"/>
        <a:ext cx="8875592" cy="367937"/>
      </dsp:txXfrm>
    </dsp:sp>
    <dsp:sp modelId="{019CB472-6A50-4890-81DE-AE85DF6FF984}">
      <dsp:nvSpPr>
        <dsp:cNvPr id="0" name=""/>
        <dsp:cNvSpPr/>
      </dsp:nvSpPr>
      <dsp:spPr>
        <a:xfrm>
          <a:off x="0" y="1425725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габаритних розмірів і конфігурації простору; </a:t>
          </a:r>
          <a:endParaRPr lang="uk-UA" sz="1700" kern="1200"/>
        </a:p>
      </dsp:txBody>
      <dsp:txXfrm>
        <a:off x="19904" y="1445629"/>
        <a:ext cx="8875592" cy="367937"/>
      </dsp:txXfrm>
    </dsp:sp>
    <dsp:sp modelId="{FFD5C950-27A0-4146-AF78-8930F5789399}">
      <dsp:nvSpPr>
        <dsp:cNvPr id="0" name=""/>
        <dsp:cNvSpPr/>
      </dsp:nvSpPr>
      <dsp:spPr>
        <a:xfrm>
          <a:off x="0" y="1882431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орієнтації за сторонами світу та рівня природного освітлення;</a:t>
          </a:r>
          <a:endParaRPr lang="uk-UA" sz="1700" kern="1200"/>
        </a:p>
      </dsp:txBody>
      <dsp:txXfrm>
        <a:off x="19904" y="1902335"/>
        <a:ext cx="8875592" cy="367937"/>
      </dsp:txXfrm>
    </dsp:sp>
    <dsp:sp modelId="{68CCC364-8D9F-43A2-BE0B-80738D8BA9EA}">
      <dsp:nvSpPr>
        <dsp:cNvPr id="0" name=""/>
        <dsp:cNvSpPr/>
      </dsp:nvSpPr>
      <dsp:spPr>
        <a:xfrm>
          <a:off x="0" y="2339136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віку людини;</a:t>
          </a:r>
          <a:endParaRPr lang="uk-UA" sz="1700" kern="1200"/>
        </a:p>
      </dsp:txBody>
      <dsp:txXfrm>
        <a:off x="19904" y="2359040"/>
        <a:ext cx="8875592" cy="367937"/>
      </dsp:txXfrm>
    </dsp:sp>
    <dsp:sp modelId="{48701B52-FA15-4F74-A91F-B5DDB0D36714}">
      <dsp:nvSpPr>
        <dsp:cNvPr id="0" name=""/>
        <dsp:cNvSpPr/>
      </dsp:nvSpPr>
      <dsp:spPr>
        <a:xfrm>
          <a:off x="0" y="2795841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характеру зорової роботи;</a:t>
          </a:r>
          <a:endParaRPr lang="uk-UA" sz="1700" kern="1200"/>
        </a:p>
      </dsp:txBody>
      <dsp:txXfrm>
        <a:off x="19904" y="2815745"/>
        <a:ext cx="8875592" cy="367937"/>
      </dsp:txXfrm>
    </dsp:sp>
    <dsp:sp modelId="{E3B9AE51-2845-4286-BEE4-0AE415B1750A}">
      <dsp:nvSpPr>
        <dsp:cNvPr id="0" name=""/>
        <dsp:cNvSpPr/>
      </dsp:nvSpPr>
      <dsp:spPr>
        <a:xfrm>
          <a:off x="0" y="3252546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необхідних акустичних, світлових і температурних режимів; </a:t>
          </a:r>
          <a:endParaRPr lang="uk-UA" sz="1700" kern="1200"/>
        </a:p>
      </dsp:txBody>
      <dsp:txXfrm>
        <a:off x="19904" y="3272450"/>
        <a:ext cx="8875592" cy="367937"/>
      </dsp:txXfrm>
    </dsp:sp>
    <dsp:sp modelId="{D6DF61AE-954C-4D48-9A7E-D6FB83F311B5}">
      <dsp:nvSpPr>
        <dsp:cNvPr id="0" name=""/>
        <dsp:cNvSpPr/>
      </dsp:nvSpPr>
      <dsp:spPr>
        <a:xfrm>
          <a:off x="0" y="3709251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стилістичного вирішення та ін. </a:t>
          </a:r>
          <a:endParaRPr lang="uk-UA" sz="1700" kern="1200"/>
        </a:p>
      </dsp:txBody>
      <dsp:txXfrm>
        <a:off x="19904" y="3729155"/>
        <a:ext cx="8875592" cy="367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F495F-E91F-4EC8-A141-293E33951410}">
      <dsp:nvSpPr>
        <dsp:cNvPr id="0" name=""/>
        <dsp:cNvSpPr/>
      </dsp:nvSpPr>
      <dsp:spPr>
        <a:xfrm>
          <a:off x="0" y="86470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функціональна специфіка приміщення; </a:t>
          </a:r>
          <a:endParaRPr lang="uk-UA" sz="1700" kern="1200"/>
        </a:p>
      </dsp:txBody>
      <dsp:txXfrm>
        <a:off x="19904" y="106374"/>
        <a:ext cx="8875592" cy="367937"/>
      </dsp:txXfrm>
    </dsp:sp>
    <dsp:sp modelId="{4049D682-7BE8-46CE-9389-ABB66B67A02C}">
      <dsp:nvSpPr>
        <dsp:cNvPr id="0" name=""/>
        <dsp:cNvSpPr/>
      </dsp:nvSpPr>
      <dsp:spPr>
        <a:xfrm>
          <a:off x="0" y="543176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орієнтація приміщення за сторонами світу; </a:t>
          </a:r>
          <a:endParaRPr lang="uk-UA" sz="1700" kern="1200"/>
        </a:p>
      </dsp:txBody>
      <dsp:txXfrm>
        <a:off x="19904" y="563080"/>
        <a:ext cx="8875592" cy="367937"/>
      </dsp:txXfrm>
    </dsp:sp>
    <dsp:sp modelId="{997027A8-55F2-4CA2-BA83-16083B85D3C6}">
      <dsp:nvSpPr>
        <dsp:cNvPr id="0" name=""/>
        <dsp:cNvSpPr/>
      </dsp:nvSpPr>
      <dsp:spPr>
        <a:xfrm>
          <a:off x="0" y="999881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кількість природного світла у приміщенні;</a:t>
          </a:r>
          <a:endParaRPr lang="uk-UA" sz="1700" kern="1200"/>
        </a:p>
      </dsp:txBody>
      <dsp:txXfrm>
        <a:off x="19904" y="1019785"/>
        <a:ext cx="8875592" cy="367937"/>
      </dsp:txXfrm>
    </dsp:sp>
    <dsp:sp modelId="{FEBD810E-92CC-4DAC-A992-756FA5ABAA3C}">
      <dsp:nvSpPr>
        <dsp:cNvPr id="0" name=""/>
        <dsp:cNvSpPr/>
      </dsp:nvSpPr>
      <dsp:spPr>
        <a:xfrm>
          <a:off x="0" y="1456586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час, який людина планує проводити у приміщенні; </a:t>
          </a:r>
          <a:endParaRPr lang="uk-UA" sz="1700" kern="1200"/>
        </a:p>
      </dsp:txBody>
      <dsp:txXfrm>
        <a:off x="19904" y="1476490"/>
        <a:ext cx="8875592" cy="367937"/>
      </dsp:txXfrm>
    </dsp:sp>
    <dsp:sp modelId="{DB9B70EB-6587-4CE3-989D-E0F917533722}">
      <dsp:nvSpPr>
        <dsp:cNvPr id="0" name=""/>
        <dsp:cNvSpPr/>
      </dsp:nvSpPr>
      <dsp:spPr>
        <a:xfrm>
          <a:off x="0" y="1913291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режим експлуатації приміщення; </a:t>
          </a:r>
          <a:endParaRPr lang="uk-UA" sz="1700" kern="1200"/>
        </a:p>
      </dsp:txBody>
      <dsp:txXfrm>
        <a:off x="19904" y="1933195"/>
        <a:ext cx="8875592" cy="367937"/>
      </dsp:txXfrm>
    </dsp:sp>
    <dsp:sp modelId="{1D171CF5-0698-4350-9CF0-946F216D1556}">
      <dsp:nvSpPr>
        <dsp:cNvPr id="0" name=""/>
        <dsp:cNvSpPr/>
      </dsp:nvSpPr>
      <dsp:spPr>
        <a:xfrm>
          <a:off x="0" y="2369996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стать і вік людини, що буде перебувати у приміщені; </a:t>
          </a:r>
          <a:endParaRPr lang="uk-UA" sz="1700" kern="1200"/>
        </a:p>
      </dsp:txBody>
      <dsp:txXfrm>
        <a:off x="19904" y="2389900"/>
        <a:ext cx="8875592" cy="367937"/>
      </dsp:txXfrm>
    </dsp:sp>
    <dsp:sp modelId="{94FB226E-09BA-4E51-BD8F-98F3F45C042D}">
      <dsp:nvSpPr>
        <dsp:cNvPr id="0" name=""/>
        <dsp:cNvSpPr/>
      </dsp:nvSpPr>
      <dsp:spPr>
        <a:xfrm>
          <a:off x="0" y="2826701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дизайн інтер’єру приміщення, його емоційний окрас; </a:t>
          </a:r>
          <a:endParaRPr lang="uk-UA" sz="1700" kern="1200"/>
        </a:p>
      </dsp:txBody>
      <dsp:txXfrm>
        <a:off x="19904" y="2846605"/>
        <a:ext cx="8875592" cy="367937"/>
      </dsp:txXfrm>
    </dsp:sp>
    <dsp:sp modelId="{0994E599-6FC2-480A-AFB3-216DF09EF4CA}">
      <dsp:nvSpPr>
        <dsp:cNvPr id="0" name=""/>
        <dsp:cNvSpPr/>
      </dsp:nvSpPr>
      <dsp:spPr>
        <a:xfrm>
          <a:off x="0" y="3283406"/>
          <a:ext cx="89154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кольори, що є основними у прилягаючих приміщеннях.</a:t>
          </a:r>
          <a:endParaRPr lang="uk-UA" sz="1700" kern="1200"/>
        </a:p>
      </dsp:txBody>
      <dsp:txXfrm>
        <a:off x="19904" y="3303310"/>
        <a:ext cx="8875592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41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607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0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690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6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3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64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7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649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50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68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68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68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7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8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63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8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640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41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70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7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0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65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71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0487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7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2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665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8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696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048697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04869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6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0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671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672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04867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674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04867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67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6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6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1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68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1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710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0487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7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7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14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65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048653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486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6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6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048576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7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8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9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0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1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2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3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4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5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6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7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2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048588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89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0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1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2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3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4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5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6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7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8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9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48600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01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48602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11/2/2021</a:t>
            </a:fld>
            <a:endParaRPr lang="en-US" dirty="0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ctrTitle"/>
          </p:nvPr>
        </p:nvSpPr>
        <p:spPr>
          <a:xfrm>
            <a:off x="2302342" y="85613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/>
              <a:t>ЗНАЧЕННЯ КОЛЬОРУ В </a:t>
            </a:r>
            <a:r>
              <a:rPr lang="ru-RU" dirty="0" smtClean="0"/>
              <a:t>ІНТЕР’ЄРІ ГОТЕЛІВ ТА РЕСТОРАНІВ. </a:t>
            </a:r>
            <a:r>
              <a:rPr lang="ru-RU" dirty="0"/>
              <a:t>КОЛЬОРОВІ ГАРМОНІЇ</a:t>
            </a:r>
            <a:endParaRPr lang="ru-RU" dirty="0"/>
          </a:p>
        </p:txBody>
      </p:sp>
      <p:sp>
        <p:nvSpPr>
          <p:cNvPr id="104861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7562335" y="5504813"/>
            <a:ext cx="4467330" cy="1126283"/>
          </a:xfrm>
        </p:spPr>
        <p:txBody>
          <a:bodyPr>
            <a:noAutofit/>
          </a:bodyPr>
          <a:lstStyle/>
          <a:p>
            <a:r>
              <a:rPr lang="uk-UA" sz="1600" dirty="0" smtClean="0"/>
              <a:t>Лектор: </a:t>
            </a:r>
            <a:r>
              <a:rPr lang="uk-UA" sz="1600" dirty="0" err="1" smtClean="0"/>
              <a:t>к.е.н</a:t>
            </a:r>
            <a:r>
              <a:rPr lang="uk-UA" sz="1600" dirty="0" smtClean="0"/>
              <a:t>., доц., доцент кафедри готельно-ресторанної справи та туризму Москвічова О.С.</a:t>
            </a:r>
            <a:endParaRPr lang="uk-UA" sz="1600" dirty="0"/>
          </a:p>
        </p:txBody>
      </p:sp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094" y="3392335"/>
            <a:ext cx="4285129" cy="3021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2" t="17803" r="28647" b="12930"/>
          <a:stretch/>
        </p:blipFill>
        <p:spPr bwMode="auto">
          <a:xfrm>
            <a:off x="4120056" y="0"/>
            <a:ext cx="8071944" cy="567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9" t="55280" r="29240" b="11530"/>
          <a:stretch/>
        </p:blipFill>
        <p:spPr bwMode="auto">
          <a:xfrm>
            <a:off x="882868" y="1939158"/>
            <a:ext cx="2853559" cy="242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41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2" t="46595" r="28882" b="23779"/>
          <a:stretch/>
        </p:blipFill>
        <p:spPr bwMode="auto">
          <a:xfrm>
            <a:off x="4319753" y="0"/>
            <a:ext cx="7872248" cy="394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5" t="34375" r="30936" b="34806"/>
          <a:stretch/>
        </p:blipFill>
        <p:spPr bwMode="auto">
          <a:xfrm>
            <a:off x="0" y="3452649"/>
            <a:ext cx="6889532" cy="340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58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Типи колірних контрастів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t="28233" r="31054" b="35883"/>
          <a:stretch/>
        </p:blipFill>
        <p:spPr bwMode="auto">
          <a:xfrm>
            <a:off x="2554014" y="2017986"/>
            <a:ext cx="9033641" cy="387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63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821" y="0"/>
            <a:ext cx="10466179" cy="128089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інтер’єрів</a:t>
            </a:r>
            <a:r>
              <a:rPr lang="ru-RU" dirty="0"/>
              <a:t>, </a:t>
            </a:r>
            <a:r>
              <a:rPr lang="ru-RU" dirty="0" err="1"/>
              <a:t>вирішених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 smtClean="0"/>
              <a:t>колірних</a:t>
            </a:r>
            <a:r>
              <a:rPr lang="ru-RU" dirty="0" smtClean="0"/>
              <a:t> </a:t>
            </a:r>
            <a:r>
              <a:rPr lang="ru-RU" dirty="0" err="1"/>
              <a:t>контрастів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7" t="23060" r="30934" b="15732"/>
          <a:stretch/>
        </p:blipFill>
        <p:spPr bwMode="auto">
          <a:xfrm>
            <a:off x="2554015" y="1087821"/>
            <a:ext cx="9104584" cy="577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38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787" y="0"/>
            <a:ext cx="9943826" cy="128089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інтер’єрів</a:t>
            </a:r>
            <a:r>
              <a:rPr lang="ru-RU" dirty="0"/>
              <a:t>, </a:t>
            </a:r>
            <a:r>
              <a:rPr lang="ru-RU" dirty="0" err="1"/>
              <a:t>вирішених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 smtClean="0"/>
              <a:t>колірних</a:t>
            </a:r>
            <a:r>
              <a:rPr lang="ru-RU" dirty="0" smtClean="0"/>
              <a:t> </a:t>
            </a:r>
            <a:r>
              <a:rPr lang="ru-RU" dirty="0" err="1"/>
              <a:t>контрастів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7" t="19181" r="29722" b="18534"/>
          <a:stretch/>
        </p:blipFill>
        <p:spPr bwMode="auto">
          <a:xfrm>
            <a:off x="2680138" y="1135117"/>
            <a:ext cx="8655269" cy="572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530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1393" y="151144"/>
            <a:ext cx="8911687" cy="1280890"/>
          </a:xfrm>
        </p:spPr>
        <p:txBody>
          <a:bodyPr/>
          <a:lstStyle/>
          <a:p>
            <a:r>
              <a:rPr lang="uk-UA" dirty="0"/>
              <a:t>3. Психологічний вплив кольору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9255" y="945931"/>
            <a:ext cx="10342179" cy="5912069"/>
          </a:xfrm>
        </p:spPr>
        <p:txBody>
          <a:bodyPr>
            <a:normAutofit/>
          </a:bodyPr>
          <a:lstStyle/>
          <a:p>
            <a:r>
              <a:rPr lang="uk-UA" dirty="0"/>
              <a:t>1.  </a:t>
            </a:r>
            <a:r>
              <a:rPr lang="uk-UA" b="1" i="1" dirty="0"/>
              <a:t>Чим  чистіший  і  яскравіший  колір,  тим  чіткіша,  інтенсивніша  і </a:t>
            </a:r>
            <a:r>
              <a:rPr lang="uk-UA" b="1" i="1" dirty="0" smtClean="0"/>
              <a:t>стійкіша </a:t>
            </a:r>
            <a:r>
              <a:rPr lang="uk-UA" b="1" i="1" dirty="0"/>
              <a:t>реакція</a:t>
            </a:r>
            <a:r>
              <a:rPr lang="uk-UA" dirty="0"/>
              <a:t>.</a:t>
            </a:r>
          </a:p>
          <a:p>
            <a:pPr algn="r"/>
            <a:r>
              <a:rPr lang="uk-UA" dirty="0"/>
              <a:t>2. 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Складні, 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малонасичені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кольори  середньої 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світлоти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викликають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 (нестійкі) і відносно слабкі реакції</a:t>
            </a:r>
            <a:r>
              <a:rPr lang="uk-UA" dirty="0"/>
              <a:t>.</a:t>
            </a:r>
          </a:p>
          <a:p>
            <a:pPr algn="ctr"/>
            <a:r>
              <a:rPr lang="uk-UA" dirty="0"/>
              <a:t>3.  </a:t>
            </a:r>
            <a:r>
              <a:rPr lang="uk-UA" b="1" dirty="0"/>
              <a:t>До  найбільш  однозначних  асоціацій  відносяться  температурні, </a:t>
            </a:r>
            <a:r>
              <a:rPr lang="uk-UA" b="1" dirty="0" smtClean="0"/>
              <a:t>вагові  </a:t>
            </a:r>
            <a:r>
              <a:rPr lang="uk-UA" b="1" dirty="0"/>
              <a:t>та  акустичні  (різні  люди  оцінюють  ці  якості  кольору  в  </a:t>
            </a:r>
            <a:r>
              <a:rPr lang="uk-UA" b="1" dirty="0" smtClean="0"/>
              <a:t>основному однаково</a:t>
            </a:r>
            <a:r>
              <a:rPr lang="uk-UA" b="1" dirty="0"/>
              <a:t>).</a:t>
            </a:r>
          </a:p>
          <a:p>
            <a:r>
              <a:rPr lang="uk-UA" i="1" dirty="0"/>
              <a:t>4.  До  найбільш  неоднозначних  асоціацій  відносяться  смакові, </a:t>
            </a:r>
            <a:r>
              <a:rPr lang="uk-UA" i="1" dirty="0" smtClean="0"/>
              <a:t>дотикові</a:t>
            </a:r>
            <a:r>
              <a:rPr lang="uk-UA" i="1" dirty="0"/>
              <a:t>,  нюхові,  емоційні,  тобто  ті,  які  пов’язані  з  більш  інтимними </a:t>
            </a:r>
            <a:r>
              <a:rPr lang="uk-UA" i="1" dirty="0" smtClean="0"/>
              <a:t>переживаннями  </a:t>
            </a:r>
            <a:r>
              <a:rPr lang="uk-UA" i="1" dirty="0"/>
              <a:t>і  з  діяльністю  біологічних  органів  чуттів.  Тут  навіть </a:t>
            </a:r>
            <a:r>
              <a:rPr lang="uk-UA" i="1" dirty="0" smtClean="0"/>
              <a:t>близькі </a:t>
            </a:r>
            <a:r>
              <a:rPr lang="uk-UA" i="1" dirty="0"/>
              <a:t>люди можуть по-різному реагувати на одні і ті ж кольори.</a:t>
            </a:r>
          </a:p>
          <a:p>
            <a:pPr algn="ctr"/>
            <a:r>
              <a:rPr lang="uk-UA" u="sng" dirty="0"/>
              <a:t>5.  Пурпурові  кольори  навіть  у  чистому  й  яскравому  вигляді </a:t>
            </a:r>
            <a:r>
              <a:rPr lang="uk-UA" u="sng" dirty="0" smtClean="0"/>
              <a:t>викликають </a:t>
            </a:r>
            <a:r>
              <a:rPr lang="uk-UA" u="sng" dirty="0"/>
              <a:t>різні реакції. (Це можна пояснити подвійністю їх природи.)</a:t>
            </a:r>
          </a:p>
          <a:p>
            <a:r>
              <a:rPr lang="uk-UA" dirty="0"/>
              <a:t>6.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Жовті  і  зелені  кольори  викликають  найбільшу  різноманітність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асоціацій</a:t>
            </a:r>
            <a:r>
              <a:rPr lang="uk-UA" dirty="0"/>
              <a:t>. Це відбувається тому, що в такій області спектра око розрізняє </a:t>
            </a:r>
            <a:r>
              <a:rPr lang="uk-UA" dirty="0" smtClean="0"/>
              <a:t>найбільшу  </a:t>
            </a:r>
            <a:r>
              <a:rPr lang="uk-UA" dirty="0"/>
              <a:t>кількість відтінків. У природі найбагатше представлені саме ці </a:t>
            </a:r>
            <a:r>
              <a:rPr lang="uk-UA" dirty="0" smtClean="0"/>
              <a:t>кольори</a:t>
            </a:r>
            <a:r>
              <a:rPr lang="uk-UA" dirty="0"/>
              <a:t>. Кожен з відтінків жовтого або зеленого пов’язується  у свідомості </a:t>
            </a:r>
            <a:r>
              <a:rPr lang="uk-UA" dirty="0" smtClean="0"/>
              <a:t>з </a:t>
            </a:r>
            <a:r>
              <a:rPr lang="uk-UA" dirty="0"/>
              <a:t>певним предметом або явищем, звідси і багатство асоціацій</a:t>
            </a:r>
          </a:p>
        </p:txBody>
      </p:sp>
    </p:spTree>
    <p:extLst>
      <p:ext uri="{BB962C8B-B14F-4D97-AF65-F5344CB8AC3E}">
        <p14:creationId xmlns:p14="http://schemas.microsoft.com/office/powerpoint/2010/main" val="334684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145" y="0"/>
            <a:ext cx="9880764" cy="128089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Психологами  доведено,  </a:t>
            </a:r>
            <a:r>
              <a:rPr lang="ru-RU" sz="2400" dirty="0" err="1"/>
              <a:t>що</a:t>
            </a:r>
            <a:r>
              <a:rPr lang="ru-RU" sz="2400" dirty="0"/>
              <a:t>  </a:t>
            </a:r>
            <a:r>
              <a:rPr lang="ru-RU" sz="2400" dirty="0" err="1"/>
              <a:t>колір</a:t>
            </a:r>
            <a:r>
              <a:rPr lang="ru-RU" sz="2400" dirty="0"/>
              <a:t>  </a:t>
            </a:r>
            <a:r>
              <a:rPr lang="ru-RU" sz="2400" dirty="0" err="1"/>
              <a:t>здатний</a:t>
            </a:r>
            <a:r>
              <a:rPr lang="ru-RU" sz="2400" dirty="0"/>
              <a:t>  </a:t>
            </a:r>
            <a:r>
              <a:rPr lang="ru-RU" sz="2400" dirty="0" err="1"/>
              <a:t>здійснювати</a:t>
            </a:r>
            <a:r>
              <a:rPr lang="ru-RU" sz="2400" dirty="0"/>
              <a:t>  </a:t>
            </a:r>
            <a:r>
              <a:rPr lang="ru-RU" sz="2400" dirty="0" err="1"/>
              <a:t>відповідні</a:t>
            </a:r>
            <a:r>
              <a:rPr lang="ru-RU" sz="2400" dirty="0"/>
              <a:t> </a:t>
            </a:r>
            <a:r>
              <a:rPr lang="ru-RU" sz="2400" dirty="0" err="1" smtClean="0"/>
              <a:t>зорові</a:t>
            </a:r>
            <a:r>
              <a:rPr lang="ru-RU" sz="2400" dirty="0" smtClean="0"/>
              <a:t>  </a:t>
            </a:r>
            <a:r>
              <a:rPr lang="ru-RU" sz="2400" dirty="0" err="1"/>
              <a:t>враження</a:t>
            </a:r>
            <a:r>
              <a:rPr lang="ru-RU" sz="2400" dirty="0"/>
              <a:t>,  </a:t>
            </a:r>
            <a:r>
              <a:rPr lang="ru-RU" sz="2400" dirty="0" err="1"/>
              <a:t>викликати</a:t>
            </a:r>
            <a:r>
              <a:rPr lang="ru-RU" sz="2400" dirty="0"/>
              <a:t>  </a:t>
            </a:r>
            <a:r>
              <a:rPr lang="ru-RU" sz="2400" dirty="0" err="1"/>
              <a:t>певні</a:t>
            </a:r>
            <a:r>
              <a:rPr lang="ru-RU" sz="2400" dirty="0"/>
              <a:t>  </a:t>
            </a:r>
            <a:r>
              <a:rPr lang="ru-RU" sz="2400" dirty="0" err="1"/>
              <a:t>асоціації</a:t>
            </a:r>
            <a:r>
              <a:rPr lang="ru-RU" sz="2400" dirty="0"/>
              <a:t>,  </a:t>
            </a:r>
            <a:r>
              <a:rPr lang="ru-RU" sz="2400" dirty="0" err="1"/>
              <a:t>впливати</a:t>
            </a:r>
            <a:r>
              <a:rPr lang="ru-RU" sz="2400" dirty="0"/>
              <a:t>  на  </a:t>
            </a:r>
            <a:r>
              <a:rPr lang="ru-RU" sz="2400" dirty="0" err="1"/>
              <a:t>психічний</a:t>
            </a:r>
            <a:r>
              <a:rPr lang="ru-RU" sz="2400" dirty="0"/>
              <a:t>  стан </a:t>
            </a:r>
            <a:r>
              <a:rPr lang="ru-RU" sz="2400" dirty="0" err="1" smtClean="0"/>
              <a:t>людини</a:t>
            </a:r>
            <a:r>
              <a:rPr lang="ru-RU" sz="2400" dirty="0"/>
              <a:t>. </a:t>
            </a:r>
            <a:endParaRPr lang="uk-UA" sz="2400" dirty="0"/>
          </a:p>
        </p:txBody>
      </p:sp>
      <p:sp>
        <p:nvSpPr>
          <p:cNvPr id="4" name="Овал 3"/>
          <p:cNvSpPr/>
          <p:nvPr/>
        </p:nvSpPr>
        <p:spPr>
          <a:xfrm>
            <a:off x="1576551" y="1481959"/>
            <a:ext cx="1497725" cy="15134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634276" y="3184634"/>
            <a:ext cx="1440000" cy="144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1634276" y="5013435"/>
            <a:ext cx="1440000" cy="144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3468414" y="1455641"/>
            <a:ext cx="1440000" cy="144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3521049" y="3142634"/>
            <a:ext cx="1440000" cy="144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3521049" y="5013435"/>
            <a:ext cx="1440000" cy="1440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5291959" y="1471490"/>
            <a:ext cx="1440000" cy="144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5344594" y="3142634"/>
            <a:ext cx="1440000" cy="1440000"/>
          </a:xfrm>
          <a:prstGeom prst="ellipse">
            <a:avLst/>
          </a:prstGeom>
          <a:solidFill>
            <a:srgbClr val="6A3F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7104993" y="3142634"/>
            <a:ext cx="1440000" cy="14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8854966" y="3142634"/>
            <a:ext cx="1440000" cy="144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10573407" y="3142634"/>
            <a:ext cx="1440000" cy="1440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710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614" y="135379"/>
            <a:ext cx="9912295" cy="1280890"/>
          </a:xfrm>
        </p:spPr>
        <p:txBody>
          <a:bodyPr/>
          <a:lstStyle/>
          <a:p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колірної</a:t>
            </a:r>
            <a:r>
              <a:rPr lang="ru-RU" dirty="0"/>
              <a:t> </a:t>
            </a:r>
            <a:r>
              <a:rPr lang="ru-RU" dirty="0" err="1"/>
              <a:t>гармонізації</a:t>
            </a:r>
            <a:r>
              <a:rPr lang="ru-RU" dirty="0"/>
              <a:t> Е. Вебера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7515" y="809297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1.  Використовувати  настільки  мало  колірних  відтінків,  наскільки  це </a:t>
            </a:r>
            <a:r>
              <a:rPr lang="uk-UA" dirty="0" smtClean="0"/>
              <a:t>можливо</a:t>
            </a:r>
            <a:r>
              <a:rPr lang="uk-UA" dirty="0"/>
              <a:t>.</a:t>
            </a:r>
          </a:p>
          <a:p>
            <a:pPr algn="just"/>
            <a:r>
              <a:rPr lang="uk-UA" dirty="0"/>
              <a:t>2. Якщо має бути використано кілька колірних відтінків, то вибирати </a:t>
            </a:r>
            <a:r>
              <a:rPr lang="uk-UA" dirty="0" smtClean="0"/>
              <a:t>або  </a:t>
            </a:r>
            <a:r>
              <a:rPr lang="uk-UA" dirty="0"/>
              <a:t>родинні  кольори,  розташовані  по  сусідству  в  колірному  колі ,  або </a:t>
            </a:r>
            <a:r>
              <a:rPr lang="uk-UA" dirty="0" smtClean="0"/>
              <a:t>вибирати </a:t>
            </a:r>
            <a:r>
              <a:rPr lang="uk-UA" dirty="0"/>
              <a:t>для композиції додаткові кольори;</a:t>
            </a:r>
          </a:p>
          <a:p>
            <a:pPr algn="just"/>
            <a:r>
              <a:rPr lang="uk-UA" dirty="0"/>
              <a:t>3.  Кольори  високої  яскравості  повинні  використовуватися  разом  з </a:t>
            </a:r>
            <a:r>
              <a:rPr lang="uk-UA" dirty="0" smtClean="0"/>
              <a:t>кольорами  </a:t>
            </a:r>
            <a:r>
              <a:rPr lang="uk-UA" dirty="0"/>
              <a:t>низькій  яскравості,  причому  поверхню  яскравих  кольорів </a:t>
            </a:r>
            <a:r>
              <a:rPr lang="uk-UA" dirty="0" smtClean="0"/>
              <a:t>повинна </a:t>
            </a:r>
            <a:r>
              <a:rPr lang="uk-UA" dirty="0"/>
              <a:t>складати 1/3 або 1/4 поверхні приглушених кольорів.</a:t>
            </a:r>
          </a:p>
          <a:p>
            <a:pPr algn="just"/>
            <a:r>
              <a:rPr lang="uk-UA" dirty="0"/>
              <a:t>4.  Площа  поверхні  з  високою  колірною  насиченістю  повинна </a:t>
            </a:r>
            <a:r>
              <a:rPr lang="uk-UA" dirty="0" smtClean="0"/>
              <a:t>компенсуватися </a:t>
            </a:r>
            <a:r>
              <a:rPr lang="uk-UA" dirty="0"/>
              <a:t>площею поверхні з низькою колірною насиченістю. І </a:t>
            </a:r>
            <a:r>
              <a:rPr lang="uk-UA" dirty="0" smtClean="0"/>
              <a:t>тут співвідношення </a:t>
            </a:r>
            <a:r>
              <a:rPr lang="uk-UA" dirty="0"/>
              <a:t>площ повинно бути 1: 3 або 1: 4.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28216" y="4181862"/>
            <a:ext cx="10663784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колірної</a:t>
            </a:r>
            <a:r>
              <a:rPr lang="ru-RU" dirty="0"/>
              <a:t> </a:t>
            </a:r>
            <a:r>
              <a:rPr lang="ru-RU" dirty="0" err="1"/>
              <a:t>гармонізації</a:t>
            </a:r>
            <a:r>
              <a:rPr lang="ru-RU" dirty="0"/>
              <a:t> Дж. </a:t>
            </a:r>
            <a:r>
              <a:rPr lang="ru-RU" dirty="0" err="1"/>
              <a:t>Мендела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5021" y="4834433"/>
            <a:ext cx="99795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1. Обмежувати кількість  кольорів    до 2  –  3. П’ять  –  занадто багато. </a:t>
            </a:r>
            <a:r>
              <a:rPr lang="uk-UA" dirty="0" smtClean="0"/>
              <a:t>Використовувати </a:t>
            </a:r>
            <a:r>
              <a:rPr lang="uk-UA" dirty="0"/>
              <a:t>активні кольори для  акцентів, світлі і приглушені  –  </a:t>
            </a:r>
            <a:r>
              <a:rPr lang="uk-UA" dirty="0" smtClean="0"/>
              <a:t>для фону</a:t>
            </a:r>
            <a:r>
              <a:rPr lang="uk-UA" dirty="0"/>
              <a:t>.</a:t>
            </a:r>
          </a:p>
          <a:p>
            <a:r>
              <a:rPr lang="uk-UA" dirty="0"/>
              <a:t>2. Використовувати сірий колір для гармонії.</a:t>
            </a:r>
          </a:p>
          <a:p>
            <a:r>
              <a:rPr lang="uk-UA" dirty="0"/>
              <a:t>3. Використовувати звичні кольори.</a:t>
            </a:r>
          </a:p>
          <a:p>
            <a:r>
              <a:rPr lang="uk-UA" dirty="0"/>
              <a:t>4. Використовувати природні кольори.</a:t>
            </a:r>
          </a:p>
          <a:p>
            <a:r>
              <a:rPr lang="uk-UA" dirty="0"/>
              <a:t>5. Бути оригінальним.</a:t>
            </a:r>
          </a:p>
        </p:txBody>
      </p:sp>
    </p:spTree>
    <p:extLst>
      <p:ext uri="{BB962C8B-B14F-4D97-AF65-F5344CB8AC3E}">
        <p14:creationId xmlns:p14="http://schemas.microsoft.com/office/powerpoint/2010/main" val="3854314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221" y="0"/>
            <a:ext cx="8911687" cy="1280890"/>
          </a:xfrm>
        </p:spPr>
        <p:txBody>
          <a:bodyPr/>
          <a:lstStyle/>
          <a:p>
            <a:r>
              <a:rPr lang="uk-UA" dirty="0" smtClean="0"/>
              <a:t>4</a:t>
            </a:r>
            <a:r>
              <a:rPr lang="uk-UA" dirty="0"/>
              <a:t>. Сучасні колористичні моделі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6" t="27371" r="28873" b="18965"/>
          <a:stretch/>
        </p:blipFill>
        <p:spPr bwMode="auto">
          <a:xfrm>
            <a:off x="2490952" y="804040"/>
            <a:ext cx="7725103" cy="584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367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000" b="1" dirty="0"/>
              <a:t>Тональний  прийом  </a:t>
            </a:r>
            <a:r>
              <a:rPr lang="uk-UA" sz="2000" dirty="0"/>
              <a:t>–  колористична  гармонія  будується  на  поєднанні відтінків  одного  кольору  (наприклад, </a:t>
            </a:r>
            <a:r>
              <a:rPr lang="uk-UA" sz="2000" dirty="0" smtClean="0"/>
              <a:t>блакитного</a:t>
            </a:r>
            <a:r>
              <a:rPr lang="uk-UA" sz="2000" dirty="0"/>
              <a:t>)  або  за  тональністю кольорів (жовтого і зеленого, жовтого й оранжевого і </a:t>
            </a:r>
            <a:r>
              <a:rPr lang="uk-UA" sz="2000" dirty="0" err="1"/>
              <a:t>т.д</a:t>
            </a:r>
            <a:r>
              <a:rPr lang="uk-UA" sz="2000" dirty="0"/>
              <a:t>.).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5545" y="2212428"/>
            <a:ext cx="8907517" cy="101950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Контрастний  </a:t>
            </a:r>
            <a:r>
              <a:rPr lang="uk-UA" b="1" dirty="0"/>
              <a:t>прийом  </a:t>
            </a:r>
            <a:r>
              <a:rPr lang="uk-UA" dirty="0"/>
              <a:t>–  колористична  гармонія  будується  на </a:t>
            </a:r>
            <a:r>
              <a:rPr lang="uk-UA" dirty="0" smtClean="0"/>
              <a:t>поєднанні </a:t>
            </a:r>
            <a:r>
              <a:rPr lang="uk-UA" dirty="0"/>
              <a:t>контрастних або додаткових кольорів.</a:t>
            </a:r>
          </a:p>
        </p:txBody>
      </p:sp>
    </p:spTree>
    <p:extLst>
      <p:ext uri="{BB962C8B-B14F-4D97-AF65-F5344CB8AC3E}">
        <p14:creationId xmlns:p14="http://schemas.microsoft.com/office/powerpoint/2010/main" val="413979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 </a:t>
            </a:r>
            <a:r>
              <a:rPr lang="ru-RU" dirty="0" err="1"/>
              <a:t>Загальна</a:t>
            </a:r>
            <a:r>
              <a:rPr lang="ru-RU" dirty="0"/>
              <a:t>  характеристика   та  </a:t>
            </a:r>
            <a:r>
              <a:rPr lang="ru-RU" dirty="0" err="1"/>
              <a:t>значення</a:t>
            </a:r>
            <a:r>
              <a:rPr lang="ru-RU" dirty="0"/>
              <a:t>  </a:t>
            </a:r>
            <a:r>
              <a:rPr lang="ru-RU" dirty="0" err="1"/>
              <a:t>кольору</a:t>
            </a:r>
            <a:r>
              <a:rPr lang="ru-RU" dirty="0"/>
              <a:t>  в </a:t>
            </a:r>
            <a:r>
              <a:rPr lang="ru-RU" dirty="0" err="1" smtClean="0"/>
              <a:t>організації</a:t>
            </a:r>
            <a:r>
              <a:rPr lang="ru-RU" dirty="0" smtClean="0"/>
              <a:t>  </a:t>
            </a:r>
            <a:r>
              <a:rPr lang="ru-RU" dirty="0" err="1"/>
              <a:t>колористичного</a:t>
            </a:r>
            <a:r>
              <a:rPr lang="ru-RU" dirty="0"/>
              <a:t>  </a:t>
            </a:r>
            <a:r>
              <a:rPr lang="ru-RU" dirty="0" err="1"/>
              <a:t>середовища</a:t>
            </a:r>
            <a:r>
              <a:rPr lang="ru-RU" dirty="0"/>
              <a:t> 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smtClean="0"/>
              <a:t>простору</a:t>
            </a:r>
            <a:endParaRPr lang="ru-RU" dirty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Кольорові</a:t>
            </a:r>
            <a:r>
              <a:rPr lang="ru-RU" dirty="0"/>
              <a:t> </a:t>
            </a:r>
            <a:r>
              <a:rPr lang="ru-RU" dirty="0" err="1"/>
              <a:t>гармонії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типологія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/>
              <a:t>Психологічний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 smtClean="0"/>
              <a:t>кольору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колористичні</a:t>
            </a:r>
            <a:r>
              <a:rPr lang="ru-RU" dirty="0"/>
              <a:t> </a:t>
            </a:r>
            <a:r>
              <a:rPr lang="ru-RU" dirty="0" err="1"/>
              <a:t>модел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8021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Заголовок 1"/>
          <p:cNvSpPr>
            <a:spLocks noGrp="1"/>
          </p:cNvSpPr>
          <p:nvPr>
            <p:ph type="title"/>
          </p:nvPr>
        </p:nvSpPr>
        <p:spPr>
          <a:xfrm>
            <a:off x="4455459" y="2506698"/>
            <a:ext cx="4724401" cy="1280890"/>
          </a:xfrm>
        </p:spPr>
        <p:txBody>
          <a:bodyPr>
            <a:noAutofit/>
          </a:bodyPr>
          <a:lstStyle/>
          <a:p>
            <a:r>
              <a:rPr lang="uk-UA" sz="4000"/>
              <a:t>Дякую за увагу!</a:t>
            </a:r>
            <a:endParaRPr lang="ru-RU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449" y="624110"/>
            <a:ext cx="1039203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1.  </a:t>
            </a:r>
            <a:r>
              <a:rPr lang="ru-RU" dirty="0" err="1"/>
              <a:t>Загальна</a:t>
            </a:r>
            <a:r>
              <a:rPr lang="ru-RU" dirty="0"/>
              <a:t>  характеристика   та  </a:t>
            </a:r>
            <a:r>
              <a:rPr lang="ru-RU" dirty="0" err="1"/>
              <a:t>значення</a:t>
            </a:r>
            <a:r>
              <a:rPr lang="ru-RU" dirty="0"/>
              <a:t>  </a:t>
            </a:r>
            <a:r>
              <a:rPr lang="ru-RU" dirty="0" err="1"/>
              <a:t>кольору</a:t>
            </a:r>
            <a:r>
              <a:rPr lang="ru-RU" dirty="0"/>
              <a:t>  в </a:t>
            </a:r>
            <a:r>
              <a:rPr lang="ru-RU" dirty="0" err="1"/>
              <a:t>організації</a:t>
            </a:r>
            <a:r>
              <a:rPr lang="ru-RU" dirty="0"/>
              <a:t>  </a:t>
            </a:r>
            <a:r>
              <a:rPr lang="ru-RU" dirty="0" err="1"/>
              <a:t>колористичного</a:t>
            </a:r>
            <a:r>
              <a:rPr lang="ru-RU" dirty="0"/>
              <a:t>  </a:t>
            </a:r>
            <a:r>
              <a:rPr lang="ru-RU" dirty="0" err="1"/>
              <a:t>середовища</a:t>
            </a:r>
            <a:r>
              <a:rPr lang="ru-RU" dirty="0"/>
              <a:t>  </a:t>
            </a:r>
            <a:r>
              <a:rPr lang="ru-RU" dirty="0" err="1"/>
              <a:t>внутрішнього</a:t>
            </a:r>
            <a:r>
              <a:rPr lang="ru-RU" dirty="0"/>
              <a:t> простору</a:t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4216" y="2133601"/>
            <a:ext cx="9280396" cy="510746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Людина  </a:t>
            </a:r>
            <a:r>
              <a:rPr lang="ru-RU" b="1" dirty="0" err="1"/>
              <a:t>демонструє</a:t>
            </a:r>
            <a:r>
              <a:rPr lang="ru-RU" b="1" dirty="0"/>
              <a:t>  </a:t>
            </a:r>
            <a:r>
              <a:rPr lang="ru-RU" b="1" dirty="0" err="1"/>
              <a:t>різну</a:t>
            </a:r>
            <a:r>
              <a:rPr lang="ru-RU" b="1" dirty="0"/>
              <a:t>  </a:t>
            </a:r>
            <a:r>
              <a:rPr lang="ru-RU" b="1" dirty="0" err="1"/>
              <a:t>реакцію</a:t>
            </a:r>
            <a:r>
              <a:rPr lang="ru-RU" b="1" dirty="0"/>
              <a:t>  на </a:t>
            </a:r>
            <a:r>
              <a:rPr lang="ru-RU" b="1" dirty="0" err="1" smtClean="0"/>
              <a:t>колір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включає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аспекти</a:t>
            </a:r>
            <a:r>
              <a:rPr lang="ru-RU" b="1" dirty="0"/>
              <a:t>, як:</a:t>
            </a:r>
          </a:p>
          <a:p>
            <a:pPr marL="0" indent="0">
              <a:buNone/>
            </a:pP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49305" y="2914652"/>
            <a:ext cx="30219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фізіологічний  комфорт;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8712" y="2914652"/>
            <a:ext cx="36133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естетично-емоційний  вплив;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20433" y="2914652"/>
            <a:ext cx="25010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</a:rPr>
              <a:t>психологічний вплив</a:t>
            </a:r>
            <a:endParaRPr lang="uk-UA" dirty="0"/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flipH="1">
            <a:off x="2960296" y="2644347"/>
            <a:ext cx="3904118" cy="270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  <a:endCxn id="6" idx="0"/>
          </p:cNvCxnSpPr>
          <p:nvPr/>
        </p:nvCxnSpPr>
        <p:spPr>
          <a:xfrm flipH="1">
            <a:off x="6855399" y="2644347"/>
            <a:ext cx="9015" cy="270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  <a:endCxn id="7" idx="0"/>
          </p:cNvCxnSpPr>
          <p:nvPr/>
        </p:nvCxnSpPr>
        <p:spPr>
          <a:xfrm>
            <a:off x="6864414" y="2644347"/>
            <a:ext cx="3406522" cy="270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471286" y="3618042"/>
            <a:ext cx="5067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>
                <a:solidFill>
                  <a:prstClr val="black"/>
                </a:solidFill>
              </a:rPr>
              <a:t>У </a:t>
            </a:r>
            <a:r>
              <a:rPr lang="uk-UA" b="1" dirty="0" err="1">
                <a:solidFill>
                  <a:prstClr val="black"/>
                </a:solidFill>
              </a:rPr>
              <a:t>кольорознавстві</a:t>
            </a:r>
            <a:r>
              <a:rPr lang="uk-UA" b="1" dirty="0">
                <a:solidFill>
                  <a:prstClr val="black"/>
                </a:solidFill>
              </a:rPr>
              <a:t> виділяють: </a:t>
            </a:r>
            <a:endParaRPr lang="uk-UA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53875" y="4423559"/>
            <a:ext cx="24128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пе</a:t>
            </a:r>
            <a:r>
              <a:rPr lang="uk-UA" dirty="0">
                <a:solidFill>
                  <a:srgbClr val="002060"/>
                </a:solidFill>
              </a:rPr>
              <a:t>рв</a:t>
            </a:r>
            <a:r>
              <a:rPr lang="uk-UA" dirty="0">
                <a:solidFill>
                  <a:srgbClr val="FFC000"/>
                </a:solidFill>
              </a:rPr>
              <a:t>ин</a:t>
            </a:r>
            <a:r>
              <a:rPr lang="uk-UA" dirty="0">
                <a:solidFill>
                  <a:srgbClr val="FF0000"/>
                </a:solidFill>
              </a:rPr>
              <a:t>ні </a:t>
            </a:r>
            <a:r>
              <a:rPr lang="uk-UA" dirty="0">
                <a:solidFill>
                  <a:prstClr val="black"/>
                </a:solidFill>
              </a:rPr>
              <a:t> </a:t>
            </a:r>
            <a:r>
              <a:rPr lang="uk-UA" dirty="0">
                <a:solidFill>
                  <a:srgbClr val="002060"/>
                </a:solidFill>
              </a:rPr>
              <a:t>кол</a:t>
            </a:r>
            <a:r>
              <a:rPr lang="uk-UA" dirty="0">
                <a:solidFill>
                  <a:srgbClr val="FFC000"/>
                </a:solidFill>
              </a:rPr>
              <a:t>ь</a:t>
            </a:r>
            <a:r>
              <a:rPr lang="uk-UA" dirty="0">
                <a:solidFill>
                  <a:srgbClr val="FF0000"/>
                </a:solidFill>
              </a:rPr>
              <a:t>ори: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97399" y="4425183"/>
            <a:ext cx="22990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>
                <a:solidFill>
                  <a:srgbClr val="00B050"/>
                </a:solidFill>
              </a:rPr>
              <a:t>вторинні  кольори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526401" y="4413258"/>
            <a:ext cx="227979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тр</a:t>
            </a:r>
            <a:r>
              <a:rPr lang="uk-UA" dirty="0">
                <a:solidFill>
                  <a:srgbClr val="002060"/>
                </a:solidFill>
              </a:rPr>
              <a:t>ет</a:t>
            </a:r>
            <a:r>
              <a:rPr lang="uk-UA" dirty="0">
                <a:solidFill>
                  <a:srgbClr val="FFC000"/>
                </a:solidFill>
              </a:rPr>
              <a:t>инні</a:t>
            </a:r>
            <a:r>
              <a:rPr lang="uk-UA" dirty="0">
                <a:solidFill>
                  <a:prstClr val="black"/>
                </a:solidFill>
              </a:rPr>
              <a:t>  </a:t>
            </a:r>
            <a:r>
              <a:rPr lang="uk-UA" dirty="0">
                <a:solidFill>
                  <a:srgbClr val="00B0F0"/>
                </a:solidFill>
              </a:rPr>
              <a:t>кольори</a:t>
            </a:r>
            <a:r>
              <a:rPr lang="uk-UA" dirty="0">
                <a:solidFill>
                  <a:prstClr val="black"/>
                </a:solidFill>
              </a:rPr>
              <a:t> </a:t>
            </a:r>
            <a:endParaRPr lang="uk-UA" dirty="0"/>
          </a:p>
        </p:txBody>
      </p:sp>
      <p:cxnSp>
        <p:nvCxnSpPr>
          <p:cNvPr id="22" name="Прямая со стрелкой 21"/>
          <p:cNvCxnSpPr>
            <a:stCxn id="17" idx="2"/>
            <a:endCxn id="18" idx="0"/>
          </p:cNvCxnSpPr>
          <p:nvPr/>
        </p:nvCxnSpPr>
        <p:spPr>
          <a:xfrm flipH="1">
            <a:off x="2960295" y="3987374"/>
            <a:ext cx="4044727" cy="436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2"/>
            <a:endCxn id="19" idx="0"/>
          </p:cNvCxnSpPr>
          <p:nvPr/>
        </p:nvCxnSpPr>
        <p:spPr>
          <a:xfrm>
            <a:off x="7005022" y="3987374"/>
            <a:ext cx="41891" cy="437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7" idx="2"/>
            <a:endCxn id="20" idx="0"/>
          </p:cNvCxnSpPr>
          <p:nvPr/>
        </p:nvCxnSpPr>
        <p:spPr>
          <a:xfrm>
            <a:off x="7005022" y="3987374"/>
            <a:ext cx="3661275" cy="42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308538" y="5048384"/>
            <a:ext cx="1065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prstClr val="black"/>
                </a:solidFill>
              </a:rPr>
              <a:t>Унаявне</a:t>
            </a:r>
            <a:r>
              <a:rPr lang="ru-RU" b="1" dirty="0" smtClean="0">
                <a:solidFill>
                  <a:prstClr val="black"/>
                </a:solidFill>
              </a:rPr>
              <a:t>  </a:t>
            </a:r>
            <a:r>
              <a:rPr lang="ru-RU" b="1" dirty="0" err="1">
                <a:solidFill>
                  <a:prstClr val="black"/>
                </a:solidFill>
              </a:rPr>
              <a:t>колористичне</a:t>
            </a:r>
            <a:r>
              <a:rPr lang="ru-RU" b="1" dirty="0">
                <a:solidFill>
                  <a:prstClr val="black"/>
                </a:solidFill>
              </a:rPr>
              <a:t>  </a:t>
            </a:r>
            <a:r>
              <a:rPr lang="ru-RU" b="1" dirty="0" err="1">
                <a:solidFill>
                  <a:prstClr val="black"/>
                </a:solidFill>
              </a:rPr>
              <a:t>різноманіття</a:t>
            </a:r>
            <a:r>
              <a:rPr lang="ru-RU" b="1" dirty="0">
                <a:solidFill>
                  <a:prstClr val="black"/>
                </a:solidFill>
              </a:rPr>
              <a:t>  </a:t>
            </a:r>
            <a:r>
              <a:rPr lang="ru-RU" b="1" dirty="0" err="1">
                <a:solidFill>
                  <a:prstClr val="black"/>
                </a:solidFill>
              </a:rPr>
              <a:t>можна</a:t>
            </a:r>
            <a:r>
              <a:rPr lang="ru-RU" b="1" dirty="0">
                <a:solidFill>
                  <a:prstClr val="black"/>
                </a:solidFill>
              </a:rPr>
              <a:t>  </a:t>
            </a:r>
            <a:r>
              <a:rPr lang="ru-RU" b="1" dirty="0" err="1">
                <a:solidFill>
                  <a:prstClr val="black"/>
                </a:solidFill>
              </a:rPr>
              <a:t>звести</a:t>
            </a:r>
            <a:r>
              <a:rPr lang="ru-RU" b="1" dirty="0">
                <a:solidFill>
                  <a:prstClr val="black"/>
                </a:solidFill>
              </a:rPr>
              <a:t>  до  </a:t>
            </a:r>
            <a:r>
              <a:rPr lang="ru-RU" b="1" dirty="0" err="1" smtClean="0">
                <a:solidFill>
                  <a:prstClr val="black"/>
                </a:solidFill>
              </a:rPr>
              <a:t>трьох</a:t>
            </a:r>
            <a:r>
              <a:rPr lang="ru-RU" b="1" dirty="0" smtClean="0">
                <a:solidFill>
                  <a:prstClr val="black"/>
                </a:solidFill>
              </a:rPr>
              <a:t>  </a:t>
            </a:r>
            <a:r>
              <a:rPr lang="ru-RU" b="1" dirty="0" err="1" smtClean="0">
                <a:solidFill>
                  <a:prstClr val="black"/>
                </a:solidFill>
              </a:rPr>
              <a:t>основних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рядів</a:t>
            </a:r>
            <a:r>
              <a:rPr lang="ru-RU" b="1" dirty="0">
                <a:solidFill>
                  <a:prstClr val="black"/>
                </a:solidFill>
              </a:rPr>
              <a:t>: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80137" y="6176315"/>
            <a:ext cx="24865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</a:rPr>
              <a:t>Ахроматичний</a:t>
            </a:r>
            <a:r>
              <a:rPr lang="ru-RU" dirty="0">
                <a:solidFill>
                  <a:prstClr val="black"/>
                </a:solidFill>
              </a:rPr>
              <a:t>  ряд </a:t>
            </a:r>
            <a:endParaRPr lang="uk-UA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850912" y="6083982"/>
            <a:ext cx="234551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</a:rPr>
              <a:t>Хроматичний</a:t>
            </a:r>
            <a:r>
              <a:rPr lang="ru-RU" dirty="0">
                <a:solidFill>
                  <a:prstClr val="black"/>
                </a:solidFill>
              </a:rPr>
              <a:t>  ряд </a:t>
            </a:r>
            <a:endParaRPr lang="uk-UA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053513" y="5806983"/>
            <a:ext cx="3048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Ряди,  </a:t>
            </a:r>
            <a:r>
              <a:rPr lang="ru-RU" dirty="0" err="1">
                <a:solidFill>
                  <a:prstClr val="black"/>
                </a:solidFill>
              </a:rPr>
              <a:t>що</a:t>
            </a:r>
            <a:r>
              <a:rPr lang="ru-RU" dirty="0">
                <a:solidFill>
                  <a:prstClr val="black"/>
                </a:solidFill>
              </a:rPr>
              <a:t>  </a:t>
            </a:r>
            <a:r>
              <a:rPr lang="ru-RU" dirty="0" err="1">
                <a:solidFill>
                  <a:prstClr val="black"/>
                </a:solidFill>
              </a:rPr>
              <a:t>йдуть</a:t>
            </a:r>
            <a:r>
              <a:rPr lang="ru-RU" dirty="0">
                <a:solidFill>
                  <a:prstClr val="black"/>
                </a:solidFill>
              </a:rPr>
              <a:t>  </a:t>
            </a:r>
            <a:r>
              <a:rPr lang="ru-RU" dirty="0" err="1">
                <a:solidFill>
                  <a:prstClr val="black"/>
                </a:solidFill>
              </a:rPr>
              <a:t>від</a:t>
            </a:r>
            <a:r>
              <a:rPr lang="ru-RU" dirty="0">
                <a:solidFill>
                  <a:prstClr val="black"/>
                </a:solidFill>
              </a:rPr>
              <a:t>  </a:t>
            </a:r>
            <a:r>
              <a:rPr lang="ru-RU" dirty="0" err="1">
                <a:solidFill>
                  <a:prstClr val="black"/>
                </a:solidFill>
              </a:rPr>
              <a:t>ахроматичних</a:t>
            </a:r>
            <a:r>
              <a:rPr lang="ru-RU" dirty="0">
                <a:solidFill>
                  <a:prstClr val="black"/>
                </a:solidFill>
              </a:rPr>
              <a:t>  до  </a:t>
            </a:r>
            <a:r>
              <a:rPr lang="ru-RU" dirty="0" err="1">
                <a:solidFill>
                  <a:prstClr val="black"/>
                </a:solidFill>
              </a:rPr>
              <a:t>хроматичних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endParaRPr lang="uk-UA" dirty="0"/>
          </a:p>
        </p:txBody>
      </p:sp>
      <p:cxnSp>
        <p:nvCxnSpPr>
          <p:cNvPr id="33" name="Прямая со стрелкой 32"/>
          <p:cNvCxnSpPr>
            <a:stCxn id="28" idx="2"/>
            <a:endCxn id="29" idx="0"/>
          </p:cNvCxnSpPr>
          <p:nvPr/>
        </p:nvCxnSpPr>
        <p:spPr>
          <a:xfrm flipH="1">
            <a:off x="2923426" y="5417716"/>
            <a:ext cx="3713857" cy="758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8" idx="2"/>
            <a:endCxn id="30" idx="0"/>
          </p:cNvCxnSpPr>
          <p:nvPr/>
        </p:nvCxnSpPr>
        <p:spPr>
          <a:xfrm>
            <a:off x="6637283" y="5417716"/>
            <a:ext cx="386386" cy="666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8" idx="2"/>
          </p:cNvCxnSpPr>
          <p:nvPr/>
        </p:nvCxnSpPr>
        <p:spPr>
          <a:xfrm>
            <a:off x="6637283" y="5417716"/>
            <a:ext cx="4193627" cy="333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9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070538" y="0"/>
            <a:ext cx="6285186" cy="20179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070538" y="32550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Відтінок </a:t>
            </a:r>
            <a:r>
              <a:rPr lang="uk-UA" dirty="0">
                <a:solidFill>
                  <a:schemeClr val="bg1"/>
                </a:solidFill>
              </a:rPr>
              <a:t> (колірний  тон,  градація  тону)  –  це  різновид  кольору,  що </a:t>
            </a:r>
            <a:r>
              <a:rPr lang="uk-UA" dirty="0" smtClean="0">
                <a:solidFill>
                  <a:schemeClr val="bg1"/>
                </a:solidFill>
              </a:rPr>
              <a:t>утворюється  </a:t>
            </a:r>
            <a:r>
              <a:rPr lang="uk-UA" dirty="0">
                <a:solidFill>
                  <a:schemeClr val="bg1"/>
                </a:solidFill>
              </a:rPr>
              <a:t>при  змішуванні  різних  близьких  кольорів  у  певних 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пропорціях.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785944" y="2017986"/>
            <a:ext cx="6274676" cy="2286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6117020" y="2422322"/>
            <a:ext cx="59435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Яскравість</a:t>
            </a:r>
            <a:r>
              <a:rPr lang="uk-UA" dirty="0">
                <a:solidFill>
                  <a:schemeClr val="bg1"/>
                </a:solidFill>
              </a:rPr>
              <a:t> –  це  власне тон, тобто суміш кольору з деякою кількістю </a:t>
            </a:r>
            <a:r>
              <a:rPr lang="uk-UA" dirty="0" smtClean="0">
                <a:solidFill>
                  <a:schemeClr val="bg1"/>
                </a:solidFill>
              </a:rPr>
              <a:t>білого  </a:t>
            </a:r>
            <a:r>
              <a:rPr lang="uk-UA" dirty="0">
                <a:solidFill>
                  <a:schemeClr val="bg1"/>
                </a:solidFill>
              </a:rPr>
              <a:t>або  чорного.  Для  визначення  ступеня  яскравості  цілком  </a:t>
            </a:r>
            <a:r>
              <a:rPr lang="uk-UA" dirty="0" err="1">
                <a:solidFill>
                  <a:schemeClr val="bg1"/>
                </a:solidFill>
              </a:rPr>
              <a:t>логічно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зіставити </a:t>
            </a:r>
            <a:r>
              <a:rPr lang="uk-UA" dirty="0">
                <a:solidFill>
                  <a:schemeClr val="bg1"/>
                </a:solidFill>
              </a:rPr>
              <a:t>таку класифікацію кольору з його чорно-білим аналогом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8386" y="4603613"/>
            <a:ext cx="497139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/>
              <a:t>Насиченість </a:t>
            </a:r>
            <a:r>
              <a:rPr lang="uk-UA" dirty="0"/>
              <a:t> –  це  інтенсивність  кольору.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1801" y="4607030"/>
            <a:ext cx="529195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Поєднання</a:t>
            </a:r>
            <a:r>
              <a:rPr lang="ru-RU" dirty="0"/>
              <a:t>  </a:t>
            </a:r>
            <a:r>
              <a:rPr lang="ru-RU" dirty="0" err="1"/>
              <a:t>колірного</a:t>
            </a:r>
            <a:r>
              <a:rPr lang="ru-RU" dirty="0"/>
              <a:t>  тону  і  </a:t>
            </a:r>
            <a:r>
              <a:rPr lang="ru-RU" dirty="0" err="1"/>
              <a:t>насиченості</a:t>
            </a:r>
            <a:r>
              <a:rPr lang="ru-RU" dirty="0"/>
              <a:t>  </a:t>
            </a:r>
            <a:r>
              <a:rPr lang="ru-RU" dirty="0" err="1"/>
              <a:t>називається</a:t>
            </a:r>
            <a:r>
              <a:rPr lang="ru-RU" dirty="0"/>
              <a:t>  </a:t>
            </a:r>
            <a:r>
              <a:rPr lang="ru-RU" b="1" dirty="0" err="1"/>
              <a:t>кольоровістю</a:t>
            </a:r>
            <a:r>
              <a:rPr lang="ru-RU" b="1" dirty="0"/>
              <a:t>.</a:t>
            </a:r>
            <a:endParaRPr lang="uk-UA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31780" y="5584411"/>
            <a:ext cx="6096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err="1"/>
              <a:t>Світлота</a:t>
            </a:r>
            <a:r>
              <a:rPr lang="ru-RU" dirty="0"/>
              <a:t>  –  </a:t>
            </a:r>
            <a:r>
              <a:rPr lang="ru-RU" dirty="0" err="1"/>
              <a:t>властивість</a:t>
            </a:r>
            <a:r>
              <a:rPr lang="ru-RU" dirty="0"/>
              <a:t>,  </a:t>
            </a:r>
            <a:r>
              <a:rPr lang="ru-RU" dirty="0" err="1"/>
              <a:t>що</a:t>
            </a:r>
            <a:r>
              <a:rPr lang="ru-RU" dirty="0"/>
              <a:t>  </a:t>
            </a:r>
            <a:r>
              <a:rPr lang="ru-RU" dirty="0" err="1"/>
              <a:t>виражає</a:t>
            </a:r>
            <a:r>
              <a:rPr lang="ru-RU" dirty="0"/>
              <a:t>  </a:t>
            </a:r>
            <a:r>
              <a:rPr lang="ru-RU" dirty="0" err="1"/>
              <a:t>близькість</a:t>
            </a:r>
            <a:r>
              <a:rPr lang="ru-RU" dirty="0"/>
              <a:t>  </a:t>
            </a:r>
            <a:r>
              <a:rPr lang="ru-RU" dirty="0" err="1"/>
              <a:t>хроматичних</a:t>
            </a:r>
            <a:r>
              <a:rPr lang="ru-RU" dirty="0"/>
              <a:t>  і </a:t>
            </a:r>
            <a:r>
              <a:rPr lang="ru-RU" dirty="0" err="1" smtClean="0"/>
              <a:t>ахроматичних</a:t>
            </a:r>
            <a:r>
              <a:rPr lang="ru-RU" dirty="0" smtClean="0"/>
              <a:t> </a:t>
            </a:r>
            <a:r>
              <a:rPr lang="ru-RU" dirty="0" err="1"/>
              <a:t>кольорів</a:t>
            </a:r>
            <a:r>
              <a:rPr lang="ru-RU" dirty="0"/>
              <a:t> до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056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552" y="0"/>
            <a:ext cx="10499833" cy="1280890"/>
          </a:xfrm>
        </p:spPr>
        <p:txBody>
          <a:bodyPr>
            <a:noAutofit/>
          </a:bodyPr>
          <a:lstStyle/>
          <a:p>
            <a:r>
              <a:rPr lang="uk-UA" sz="2400" dirty="0"/>
              <a:t>За  допомогою  кольору  в  інтер’єрі  можна  виділити  певні </a:t>
            </a:r>
            <a:r>
              <a:rPr lang="uk-UA" sz="2400" dirty="0" smtClean="0"/>
              <a:t>функціональні  </a:t>
            </a:r>
            <a:r>
              <a:rPr lang="uk-UA" sz="2400" dirty="0"/>
              <a:t>зони.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Вибір  </a:t>
            </a:r>
            <a:r>
              <a:rPr lang="uk-UA" sz="2400" dirty="0"/>
              <a:t>кольорової  гами  інтер’єру  </a:t>
            </a:r>
            <a:r>
              <a:rPr lang="uk-UA" sz="2400" dirty="0" smtClean="0"/>
              <a:t>залежить від цілої низки факторів: 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> 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761300"/>
              </p:ext>
            </p:extLst>
          </p:nvPr>
        </p:nvGraphicFramePr>
        <p:xfrm>
          <a:off x="2289667" y="1802523"/>
          <a:ext cx="8915400" cy="41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16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 стрелкой 15"/>
          <p:cNvCxnSpPr>
            <a:endCxn id="6" idx="0"/>
          </p:cNvCxnSpPr>
          <p:nvPr/>
        </p:nvCxnSpPr>
        <p:spPr>
          <a:xfrm flipH="1">
            <a:off x="5835142" y="1608083"/>
            <a:ext cx="969977" cy="2023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021" y="198441"/>
            <a:ext cx="10646979" cy="1280890"/>
          </a:xfrm>
        </p:spPr>
        <p:txBody>
          <a:bodyPr>
            <a:noAutofit/>
          </a:bodyPr>
          <a:lstStyle/>
          <a:p>
            <a:r>
              <a:rPr lang="uk-UA" sz="2400" dirty="0"/>
              <a:t>До  кольорів,  залежно  від  умов  їх  використання,  може  висуватися </a:t>
            </a:r>
            <a:r>
              <a:rPr lang="uk-UA" sz="2400" dirty="0" smtClean="0"/>
              <a:t>низка  </a:t>
            </a:r>
            <a:r>
              <a:rPr lang="uk-UA" sz="2400" dirty="0"/>
              <a:t>гігієнічних  і  ергономічних  вимог.  Так,  важливими  вимогами,  яким </a:t>
            </a:r>
            <a:r>
              <a:rPr lang="uk-UA" sz="2400" dirty="0" smtClean="0"/>
              <a:t>повинен  </a:t>
            </a:r>
            <a:r>
              <a:rPr lang="uk-UA" sz="2400" dirty="0"/>
              <a:t>відповідати  штучний  простір  із  певним  колористичним </a:t>
            </a:r>
            <a:r>
              <a:rPr lang="uk-UA" sz="2400" dirty="0" smtClean="0"/>
              <a:t>вирішенням</a:t>
            </a:r>
            <a:r>
              <a:rPr lang="uk-UA" sz="2400" dirty="0"/>
              <a:t>, є: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2263" y="1942624"/>
            <a:ext cx="3048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характер зорової роботи та діяльності людини, для якої призначене це штучне середовище;</a:t>
            </a:r>
            <a:endParaRPr lang="uk-U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1120" y="2358122"/>
            <a:ext cx="3048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час перебування у приміщенні людини;</a:t>
            </a:r>
            <a:endParaRPr lang="uk-U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5164" y="3631903"/>
            <a:ext cx="19399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 вік людини; </a:t>
            </a:r>
            <a:endParaRPr lang="uk-U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91095" y="2219622"/>
            <a:ext cx="3048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необхідні температурний і світловий режими; </a:t>
            </a:r>
            <a:endParaRPr lang="uk-UA" dirty="0"/>
          </a:p>
        </p:txBody>
      </p:sp>
      <p:cxnSp>
        <p:nvCxnSpPr>
          <p:cNvPr id="10" name="Прямая со стрелкой 9"/>
          <p:cNvCxnSpPr>
            <a:endCxn id="4" idx="3"/>
          </p:cNvCxnSpPr>
          <p:nvPr/>
        </p:nvCxnSpPr>
        <p:spPr>
          <a:xfrm flipH="1">
            <a:off x="4640263" y="1608083"/>
            <a:ext cx="2164857" cy="1073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5" idx="0"/>
          </p:cNvCxnSpPr>
          <p:nvPr/>
        </p:nvCxnSpPr>
        <p:spPr>
          <a:xfrm>
            <a:off x="6805119" y="1608083"/>
            <a:ext cx="1" cy="750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>
            <a:off x="6805120" y="1608083"/>
            <a:ext cx="3609975" cy="611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93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1394" y="21420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Вирішуючи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кольорі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: </a:t>
            </a:r>
            <a:br>
              <a:rPr lang="ru-RU" dirty="0"/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684729"/>
              </p:ext>
            </p:extLst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71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541986" y="658734"/>
            <a:ext cx="6653048" cy="206528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504" y="0"/>
            <a:ext cx="8911687" cy="1280890"/>
          </a:xfrm>
        </p:spPr>
        <p:txBody>
          <a:bodyPr/>
          <a:lstStyle/>
          <a:p>
            <a:r>
              <a:rPr lang="uk-UA" dirty="0" smtClean="0"/>
              <a:t>2</a:t>
            </a:r>
            <a:r>
              <a:rPr lang="uk-UA" dirty="0"/>
              <a:t>. Кольорові гармонії та їх типологія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7289" y="2900856"/>
            <a:ext cx="10754711" cy="3777622"/>
          </a:xfrm>
        </p:spPr>
        <p:txBody>
          <a:bodyPr>
            <a:normAutofit/>
          </a:bodyPr>
          <a:lstStyle/>
          <a:p>
            <a:r>
              <a:rPr lang="ru-RU" b="1" dirty="0" err="1"/>
              <a:t>Колірна</a:t>
            </a:r>
            <a:r>
              <a:rPr lang="ru-RU" b="1" dirty="0"/>
              <a:t>  </a:t>
            </a:r>
            <a:r>
              <a:rPr lang="ru-RU" b="1" dirty="0" err="1"/>
              <a:t>гармонія</a:t>
            </a:r>
            <a:r>
              <a:rPr lang="ru-RU" b="1" dirty="0"/>
              <a:t>  повинна  </a:t>
            </a:r>
            <a:r>
              <a:rPr lang="ru-RU" b="1" dirty="0" err="1"/>
              <a:t>відповідати</a:t>
            </a:r>
            <a:r>
              <a:rPr lang="ru-RU" b="1" dirty="0"/>
              <a:t>  таким  правилам  </a:t>
            </a:r>
            <a:r>
              <a:rPr lang="ru-RU" b="1" dirty="0" err="1"/>
              <a:t>гармонізації</a:t>
            </a:r>
            <a:endParaRPr lang="uk-UA" b="1" dirty="0" smtClean="0"/>
          </a:p>
          <a:p>
            <a:r>
              <a:rPr lang="uk-UA" dirty="0" smtClean="0"/>
              <a:t>1</a:t>
            </a:r>
            <a:r>
              <a:rPr lang="uk-UA" dirty="0"/>
              <a:t>.  Колористичне  вирішення  внутрішнього  простору  повинно </a:t>
            </a:r>
            <a:r>
              <a:rPr lang="uk-UA" dirty="0" smtClean="0"/>
              <a:t>відповідати </a:t>
            </a:r>
            <a:r>
              <a:rPr lang="uk-UA" dirty="0"/>
              <a:t>його образному вирішенню і призначенню. </a:t>
            </a:r>
          </a:p>
          <a:p>
            <a:r>
              <a:rPr lang="uk-UA" dirty="0"/>
              <a:t>2.  Пропорційне сполучення кольорів між собою та із кольором фону </a:t>
            </a:r>
            <a:r>
              <a:rPr lang="uk-UA" dirty="0" smtClean="0"/>
              <a:t>повинно  </a:t>
            </a:r>
            <a:r>
              <a:rPr lang="uk-UA" dirty="0"/>
              <a:t>бути  узгоджене  і  допомагати,  а  не  ускладнювати  сприйняття </a:t>
            </a:r>
            <a:r>
              <a:rPr lang="uk-UA" dirty="0" smtClean="0"/>
              <a:t>інтер’єру </a:t>
            </a:r>
            <a:r>
              <a:rPr lang="uk-UA" dirty="0"/>
              <a:t>в цілому, кольори не повинні сперечатися один з одним.  </a:t>
            </a:r>
          </a:p>
          <a:p>
            <a:r>
              <a:rPr lang="uk-UA" dirty="0" smtClean="0"/>
              <a:t>3</a:t>
            </a:r>
            <a:r>
              <a:rPr lang="uk-UA" dirty="0"/>
              <a:t>. Кольори, що входять у композицію, повинні ставати «багатше» у </a:t>
            </a:r>
            <a:r>
              <a:rPr lang="uk-UA" dirty="0" smtClean="0"/>
              <a:t>сполучені </a:t>
            </a:r>
            <a:r>
              <a:rPr lang="uk-UA" dirty="0"/>
              <a:t>один з одним, ніж взяті поодинці.</a:t>
            </a:r>
          </a:p>
          <a:p>
            <a:r>
              <a:rPr lang="uk-UA" dirty="0"/>
              <a:t>4.  Доцільніше  використовувати  незначну  кількість  кольорів,  ніж </a:t>
            </a:r>
            <a:r>
              <a:rPr lang="uk-UA" dirty="0" smtClean="0"/>
              <a:t>перенаситити </a:t>
            </a:r>
            <a:r>
              <a:rPr lang="uk-UA" dirty="0"/>
              <a:t>дизайн кольором. Композиція, що має безліч  </a:t>
            </a:r>
            <a:r>
              <a:rPr lang="uk-UA" dirty="0" err="1" smtClean="0"/>
              <a:t>неузгодженихкольорів</a:t>
            </a:r>
            <a:r>
              <a:rPr lang="uk-UA" dirty="0"/>
              <a:t>, є ознакою непрофесійного дизайну.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20510" y="12297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Колірна</a:t>
            </a:r>
            <a:r>
              <a:rPr lang="ru-RU" b="1" dirty="0">
                <a:solidFill>
                  <a:schemeClr val="bg1"/>
                </a:solidFill>
              </a:rPr>
              <a:t>  </a:t>
            </a:r>
            <a:r>
              <a:rPr lang="ru-RU" b="1" dirty="0" err="1">
                <a:solidFill>
                  <a:schemeClr val="bg1"/>
                </a:solidFill>
              </a:rPr>
              <a:t>гармонія</a:t>
            </a:r>
            <a:r>
              <a:rPr lang="ru-RU" b="1" dirty="0">
                <a:solidFill>
                  <a:schemeClr val="bg1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– 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співрозмірне</a:t>
            </a:r>
            <a:r>
              <a:rPr lang="ru-RU" dirty="0">
                <a:solidFill>
                  <a:schemeClr val="bg1"/>
                </a:solidFill>
              </a:rPr>
              <a:t>  та  </a:t>
            </a:r>
            <a:r>
              <a:rPr lang="ru-RU" dirty="0" err="1">
                <a:solidFill>
                  <a:schemeClr val="bg1"/>
                </a:solidFill>
              </a:rPr>
              <a:t>узгоджене</a:t>
            </a: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сполучення</a:t>
            </a: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всіх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кольорів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входять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композицію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9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Типологія кольорових гармоній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9" t="26567" r="28648" b="14599"/>
          <a:stretch/>
        </p:blipFill>
        <p:spPr bwMode="auto">
          <a:xfrm>
            <a:off x="2364829" y="1481959"/>
            <a:ext cx="7803930" cy="518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425823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983</Words>
  <Application>Microsoft Office PowerPoint</Application>
  <PresentationFormat>Произвольный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Віхоть</vt:lpstr>
      <vt:lpstr>ЗНАЧЕННЯ КОЛЬОРУ В ІНТЕР’ЄРІ ГОТЕЛІВ ТА РЕСТОРАНІВ. КОЛЬОРОВІ ГАРМОНІЇ</vt:lpstr>
      <vt:lpstr>План</vt:lpstr>
      <vt:lpstr>1.  Загальна  характеристика   та  значення  кольору  в організації  колористичного  середовища  внутрішнього простору </vt:lpstr>
      <vt:lpstr>Презентация PowerPoint</vt:lpstr>
      <vt:lpstr>За  допомогою  кольору  в  інтер’єрі  можна  виділити  певні функціональні  зони.  Вибір  кольорової  гами  інтер’єру  залежить від цілої низки факторів:      </vt:lpstr>
      <vt:lpstr>До  кольорів,  залежно  від  умов  їх  використання,  може  висуватися низка  гігієнічних  і  ергономічних  вимог.  Так,  важливими  вимогами,  яким повинен  відповідати  штучний  простір  із  певним  колористичним вирішенням, є: </vt:lpstr>
      <vt:lpstr>Вирішуючи приміщення у кольорі, необхідно враховувати такі моменти:  </vt:lpstr>
      <vt:lpstr>2. Кольорові гармонії та їх типологія</vt:lpstr>
      <vt:lpstr>Типологія кольорових гармоній</vt:lpstr>
      <vt:lpstr>Презентация PowerPoint</vt:lpstr>
      <vt:lpstr>Презентация PowerPoint</vt:lpstr>
      <vt:lpstr>Типи колірних контрастів</vt:lpstr>
      <vt:lpstr>Приклади вирішення інтер’єрів, вирішених за допомогою різних типів колірних контрастів</vt:lpstr>
      <vt:lpstr>Приклади вирішення інтер’єрів, вирішених за допомогою різних типів колірних контрастів</vt:lpstr>
      <vt:lpstr>3. Психологічний вплив кольору</vt:lpstr>
      <vt:lpstr>Психологами  доведено,  що  колір  здатний  здійснювати  відповідні зорові  враження,  викликати  певні  асоціації,  впливати  на  психічний  стан людини. </vt:lpstr>
      <vt:lpstr>Принципи колірної гармонізації Е. Вебера </vt:lpstr>
      <vt:lpstr>4. Сучасні колористичні моделі</vt:lpstr>
      <vt:lpstr>Тональний  прийом  –  колористична  гармонія  будується  на  поєднанні відтінків  одного  кольору  (наприклад, блакитного)  або  за  тональністю кольорів (жовтого і зеленого, жовтого й оранжевого і т.д.). 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Сучасна інтерпретація давньогрецького стилю в дизайні та інтер’єрі</dc:title>
  <dc:creator>Руслан</dc:creator>
  <cp:lastModifiedBy>Нина</cp:lastModifiedBy>
  <cp:revision>6</cp:revision>
  <dcterms:created xsi:type="dcterms:W3CDTF">2021-09-12T09:22:51Z</dcterms:created>
  <dcterms:modified xsi:type="dcterms:W3CDTF">2021-11-02T22:41:22Z</dcterms:modified>
</cp:coreProperties>
</file>