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7"/>
  </p:notesMasterIdLst>
  <p:sldIdLst>
    <p:sldId id="256" r:id="rId2"/>
    <p:sldId id="270"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2" autoAdjust="0"/>
    <p:restoredTop sz="85080" autoAdjust="0"/>
  </p:normalViewPr>
  <p:slideViewPr>
    <p:cSldViewPr>
      <p:cViewPr varScale="1">
        <p:scale>
          <a:sx n="89" d="100"/>
          <a:sy n="89" d="100"/>
        </p:scale>
        <p:origin x="90" y="18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1E96B0-387E-48DF-A8C2-70096E7EDC84}" type="datetimeFigureOut">
              <a:rPr lang="ru-RU" smtClean="0"/>
              <a:t>12.10.2022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0BFDFD-338B-4819-A16C-D87EDF0191C2}" type="slidenum">
              <a:rPr lang="ru-RU" smtClean="0"/>
              <a:t>‹#›</a:t>
            </a:fld>
            <a:endParaRPr lang="ru-RU"/>
          </a:p>
        </p:txBody>
      </p:sp>
    </p:spTree>
    <p:extLst>
      <p:ext uri="{BB962C8B-B14F-4D97-AF65-F5344CB8AC3E}">
        <p14:creationId xmlns:p14="http://schemas.microsoft.com/office/powerpoint/2010/main" val="29369121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890BFDFD-338B-4819-A16C-D87EDF0191C2}" type="slidenum">
              <a:rPr lang="ru-RU" smtClean="0"/>
              <a:t>9</a:t>
            </a:fld>
            <a:endParaRPr lang="ru-RU"/>
          </a:p>
        </p:txBody>
      </p:sp>
    </p:spTree>
    <p:extLst>
      <p:ext uri="{BB962C8B-B14F-4D97-AF65-F5344CB8AC3E}">
        <p14:creationId xmlns:p14="http://schemas.microsoft.com/office/powerpoint/2010/main" val="16275570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45BA2344-849D-4A84-936B-3117A6386E84}" type="datetimeFigureOut">
              <a:rPr lang="ru-RU" smtClean="0"/>
              <a:t>12.10.2022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33B59F3-FFD5-4044-A015-2A6C9AC7AF4A}" type="slidenum">
              <a:rPr lang="ru-RU" smtClean="0"/>
              <a:t>‹#›</a:t>
            </a:fld>
            <a:endParaRPr lang="ru-RU"/>
          </a:p>
        </p:txBody>
      </p:sp>
    </p:spTree>
    <p:extLst>
      <p:ext uri="{BB962C8B-B14F-4D97-AF65-F5344CB8AC3E}">
        <p14:creationId xmlns:p14="http://schemas.microsoft.com/office/powerpoint/2010/main" val="618085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5BA2344-849D-4A84-936B-3117A6386E84}" type="datetimeFigureOut">
              <a:rPr lang="ru-RU" smtClean="0"/>
              <a:t>12.10.2022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33B59F3-FFD5-4044-A015-2A6C9AC7AF4A}" type="slidenum">
              <a:rPr lang="ru-RU" smtClean="0"/>
              <a:t>‹#›</a:t>
            </a:fld>
            <a:endParaRPr lang="ru-RU"/>
          </a:p>
        </p:txBody>
      </p:sp>
    </p:spTree>
    <p:extLst>
      <p:ext uri="{BB962C8B-B14F-4D97-AF65-F5344CB8AC3E}">
        <p14:creationId xmlns:p14="http://schemas.microsoft.com/office/powerpoint/2010/main" val="3783419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5BA2344-849D-4A84-936B-3117A6386E84}" type="datetimeFigureOut">
              <a:rPr lang="ru-RU" smtClean="0"/>
              <a:t>12.10.2022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33B59F3-FFD5-4044-A015-2A6C9AC7AF4A}" type="slidenum">
              <a:rPr lang="ru-RU" smtClean="0"/>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991516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5BA2344-849D-4A84-936B-3117A6386E84}" type="datetimeFigureOut">
              <a:rPr lang="ru-RU" smtClean="0"/>
              <a:t>12.10.2022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33B59F3-FFD5-4044-A015-2A6C9AC7AF4A}" type="slidenum">
              <a:rPr lang="ru-RU" smtClean="0"/>
              <a:t>‹#›</a:t>
            </a:fld>
            <a:endParaRPr lang="ru-RU"/>
          </a:p>
        </p:txBody>
      </p:sp>
    </p:spTree>
    <p:extLst>
      <p:ext uri="{BB962C8B-B14F-4D97-AF65-F5344CB8AC3E}">
        <p14:creationId xmlns:p14="http://schemas.microsoft.com/office/powerpoint/2010/main" val="3287923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5BA2344-849D-4A84-936B-3117A6386E84}" type="datetimeFigureOut">
              <a:rPr lang="ru-RU" smtClean="0"/>
              <a:t>12.10.2022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33B59F3-FFD5-4044-A015-2A6C9AC7AF4A}" type="slidenum">
              <a:rPr lang="ru-RU" smtClean="0"/>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184035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5BA2344-849D-4A84-936B-3117A6386E84}" type="datetimeFigureOut">
              <a:rPr lang="ru-RU" smtClean="0"/>
              <a:t>12.10.2022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33B59F3-FFD5-4044-A015-2A6C9AC7AF4A}" type="slidenum">
              <a:rPr lang="ru-RU" smtClean="0"/>
              <a:t>‹#›</a:t>
            </a:fld>
            <a:endParaRPr lang="ru-RU"/>
          </a:p>
        </p:txBody>
      </p:sp>
    </p:spTree>
    <p:extLst>
      <p:ext uri="{BB962C8B-B14F-4D97-AF65-F5344CB8AC3E}">
        <p14:creationId xmlns:p14="http://schemas.microsoft.com/office/powerpoint/2010/main" val="24166277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5BA2344-849D-4A84-936B-3117A6386E84}" type="datetimeFigureOut">
              <a:rPr lang="ru-RU" smtClean="0"/>
              <a:t>12.10.2022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33B59F3-FFD5-4044-A015-2A6C9AC7AF4A}" type="slidenum">
              <a:rPr lang="ru-RU" smtClean="0"/>
              <a:t>‹#›</a:t>
            </a:fld>
            <a:endParaRPr lang="ru-RU"/>
          </a:p>
        </p:txBody>
      </p:sp>
    </p:spTree>
    <p:extLst>
      <p:ext uri="{BB962C8B-B14F-4D97-AF65-F5344CB8AC3E}">
        <p14:creationId xmlns:p14="http://schemas.microsoft.com/office/powerpoint/2010/main" val="37330476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5BA2344-849D-4A84-936B-3117A6386E84}" type="datetimeFigureOut">
              <a:rPr lang="ru-RU" smtClean="0"/>
              <a:t>12.10.2022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33B59F3-FFD5-4044-A015-2A6C9AC7AF4A}" type="slidenum">
              <a:rPr lang="ru-RU" smtClean="0"/>
              <a:t>‹#›</a:t>
            </a:fld>
            <a:endParaRPr lang="ru-RU"/>
          </a:p>
        </p:txBody>
      </p:sp>
    </p:spTree>
    <p:extLst>
      <p:ext uri="{BB962C8B-B14F-4D97-AF65-F5344CB8AC3E}">
        <p14:creationId xmlns:p14="http://schemas.microsoft.com/office/powerpoint/2010/main" val="2143115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5BA2344-849D-4A84-936B-3117A6386E84}" type="datetimeFigureOut">
              <a:rPr lang="ru-RU" smtClean="0"/>
              <a:t>12.10.2022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33B59F3-FFD5-4044-A015-2A6C9AC7AF4A}" type="slidenum">
              <a:rPr lang="ru-RU" smtClean="0"/>
              <a:t>‹#›</a:t>
            </a:fld>
            <a:endParaRPr lang="ru-RU"/>
          </a:p>
        </p:txBody>
      </p:sp>
    </p:spTree>
    <p:extLst>
      <p:ext uri="{BB962C8B-B14F-4D97-AF65-F5344CB8AC3E}">
        <p14:creationId xmlns:p14="http://schemas.microsoft.com/office/powerpoint/2010/main" val="737300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5BA2344-849D-4A84-936B-3117A6386E84}" type="datetimeFigureOut">
              <a:rPr lang="ru-RU" smtClean="0"/>
              <a:t>12.10.2022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33B59F3-FFD5-4044-A015-2A6C9AC7AF4A}" type="slidenum">
              <a:rPr lang="ru-RU" smtClean="0"/>
              <a:t>‹#›</a:t>
            </a:fld>
            <a:endParaRPr lang="ru-RU"/>
          </a:p>
        </p:txBody>
      </p:sp>
    </p:spTree>
    <p:extLst>
      <p:ext uri="{BB962C8B-B14F-4D97-AF65-F5344CB8AC3E}">
        <p14:creationId xmlns:p14="http://schemas.microsoft.com/office/powerpoint/2010/main" val="3777670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45BA2344-849D-4A84-936B-3117A6386E84}" type="datetimeFigureOut">
              <a:rPr lang="ru-RU" smtClean="0"/>
              <a:t>12.10.2022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33B59F3-FFD5-4044-A015-2A6C9AC7AF4A}" type="slidenum">
              <a:rPr lang="ru-RU" smtClean="0"/>
              <a:t>‹#›</a:t>
            </a:fld>
            <a:endParaRPr lang="ru-RU"/>
          </a:p>
        </p:txBody>
      </p:sp>
    </p:spTree>
    <p:extLst>
      <p:ext uri="{BB962C8B-B14F-4D97-AF65-F5344CB8AC3E}">
        <p14:creationId xmlns:p14="http://schemas.microsoft.com/office/powerpoint/2010/main" val="3745729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45BA2344-849D-4A84-936B-3117A6386E84}" type="datetimeFigureOut">
              <a:rPr lang="ru-RU" smtClean="0"/>
              <a:t>12.10.2022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33B59F3-FFD5-4044-A015-2A6C9AC7AF4A}" type="slidenum">
              <a:rPr lang="ru-RU" smtClean="0"/>
              <a:t>‹#›</a:t>
            </a:fld>
            <a:endParaRPr lang="ru-RU"/>
          </a:p>
        </p:txBody>
      </p:sp>
    </p:spTree>
    <p:extLst>
      <p:ext uri="{BB962C8B-B14F-4D97-AF65-F5344CB8AC3E}">
        <p14:creationId xmlns:p14="http://schemas.microsoft.com/office/powerpoint/2010/main" val="2754145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45BA2344-849D-4A84-936B-3117A6386E84}" type="datetimeFigureOut">
              <a:rPr lang="ru-RU" smtClean="0"/>
              <a:t>12.10.2022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33B59F3-FFD5-4044-A015-2A6C9AC7AF4A}" type="slidenum">
              <a:rPr lang="ru-RU" smtClean="0"/>
              <a:t>‹#›</a:t>
            </a:fld>
            <a:endParaRPr lang="ru-RU"/>
          </a:p>
        </p:txBody>
      </p:sp>
    </p:spTree>
    <p:extLst>
      <p:ext uri="{BB962C8B-B14F-4D97-AF65-F5344CB8AC3E}">
        <p14:creationId xmlns:p14="http://schemas.microsoft.com/office/powerpoint/2010/main" val="1669280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BA2344-849D-4A84-936B-3117A6386E84}" type="datetimeFigureOut">
              <a:rPr lang="ru-RU" smtClean="0"/>
              <a:t>12.10.2022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33B59F3-FFD5-4044-A015-2A6C9AC7AF4A}" type="slidenum">
              <a:rPr lang="ru-RU" smtClean="0"/>
              <a:t>‹#›</a:t>
            </a:fld>
            <a:endParaRPr lang="ru-RU"/>
          </a:p>
        </p:txBody>
      </p:sp>
    </p:spTree>
    <p:extLst>
      <p:ext uri="{BB962C8B-B14F-4D97-AF65-F5344CB8AC3E}">
        <p14:creationId xmlns:p14="http://schemas.microsoft.com/office/powerpoint/2010/main" val="3702431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Date Placeholder 4"/>
          <p:cNvSpPr>
            <a:spLocks noGrp="1"/>
          </p:cNvSpPr>
          <p:nvPr>
            <p:ph type="dt" sz="half" idx="10"/>
          </p:nvPr>
        </p:nvSpPr>
        <p:spPr/>
        <p:txBody>
          <a:bodyPr/>
          <a:lstStyle/>
          <a:p>
            <a:fld id="{45BA2344-849D-4A84-936B-3117A6386E84}" type="datetimeFigureOut">
              <a:rPr lang="ru-RU" smtClean="0"/>
              <a:t>12.10.2022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33B59F3-FFD5-4044-A015-2A6C9AC7AF4A}" type="slidenum">
              <a:rPr lang="ru-RU" smtClean="0"/>
              <a:t>‹#›</a:t>
            </a:fld>
            <a:endParaRPr lang="ru-RU"/>
          </a:p>
        </p:txBody>
      </p:sp>
    </p:spTree>
    <p:extLst>
      <p:ext uri="{BB962C8B-B14F-4D97-AF65-F5344CB8AC3E}">
        <p14:creationId xmlns:p14="http://schemas.microsoft.com/office/powerpoint/2010/main" val="28708252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45BA2344-849D-4A84-936B-3117A6386E84}" type="datetimeFigureOut">
              <a:rPr lang="ru-RU" smtClean="0"/>
              <a:t>12.10.2022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33B59F3-FFD5-4044-A015-2A6C9AC7AF4A}" type="slidenum">
              <a:rPr lang="ru-RU" smtClean="0"/>
              <a:t>‹#›</a:t>
            </a:fld>
            <a:endParaRPr lang="ru-RU"/>
          </a:p>
        </p:txBody>
      </p:sp>
    </p:spTree>
    <p:extLst>
      <p:ext uri="{BB962C8B-B14F-4D97-AF65-F5344CB8AC3E}">
        <p14:creationId xmlns:p14="http://schemas.microsoft.com/office/powerpoint/2010/main" val="3530349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5BA2344-849D-4A84-936B-3117A6386E84}" type="datetimeFigureOut">
              <a:rPr lang="ru-RU" smtClean="0"/>
              <a:t>12.10.2022</a:t>
            </a:fld>
            <a:endParaRPr lang="ru-RU"/>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433B59F3-FFD5-4044-A015-2A6C9AC7AF4A}" type="slidenum">
              <a:rPr lang="ru-RU" smtClean="0"/>
              <a:t>‹#›</a:t>
            </a:fld>
            <a:endParaRPr lang="ru-RU"/>
          </a:p>
        </p:txBody>
      </p:sp>
    </p:spTree>
    <p:extLst>
      <p:ext uri="{BB962C8B-B14F-4D97-AF65-F5344CB8AC3E}">
        <p14:creationId xmlns:p14="http://schemas.microsoft.com/office/powerpoint/2010/main" val="311269225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novotroitsk.info/uploads/posts/2013-03/1362481037_turiz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70789" y="1952836"/>
            <a:ext cx="5808356" cy="3096344"/>
          </a:xfrm>
          <a:prstGeom prst="rect">
            <a:avLst/>
          </a:prstGeom>
          <a:noFill/>
          <a:extLst>
            <a:ext uri="{909E8E84-426E-40DD-AFC4-6F175D3DCCD1}">
              <a14:hiddenFill xmlns:a14="http://schemas.microsoft.com/office/drawing/2010/main">
                <a:solidFill>
                  <a:srgbClr val="FFFFFF"/>
                </a:solidFill>
              </a14:hiddenFill>
            </a:ext>
          </a:extLst>
        </p:spPr>
      </p:pic>
      <p:sp>
        <p:nvSpPr>
          <p:cNvPr id="2" name="Заголовок 1"/>
          <p:cNvSpPr>
            <a:spLocks noGrp="1"/>
          </p:cNvSpPr>
          <p:nvPr>
            <p:ph type="ctrTitle"/>
          </p:nvPr>
        </p:nvSpPr>
        <p:spPr>
          <a:xfrm>
            <a:off x="2649845" y="2130425"/>
            <a:ext cx="5808355" cy="1470025"/>
          </a:xfrm>
        </p:spPr>
        <p:txBody>
          <a:bodyPr>
            <a:noAutofit/>
          </a:bodyPr>
          <a:lstStyle/>
          <a:p>
            <a:pPr algn="ctr"/>
            <a:r>
              <a:rPr lang="uk-UA" sz="3200" b="1" dirty="0">
                <a:solidFill>
                  <a:srgbClr val="00B050"/>
                </a:solidFill>
              </a:rPr>
              <a:t>Механізм державного регулювання туризму</a:t>
            </a:r>
            <a:endParaRPr lang="ru-RU" sz="3200" b="1" dirty="0">
              <a:solidFill>
                <a:srgbClr val="00B050"/>
              </a:solidFill>
            </a:endParaRPr>
          </a:p>
        </p:txBody>
      </p:sp>
      <p:pic>
        <p:nvPicPr>
          <p:cNvPr id="3" name="Рисунок 2">
            <a:extLst>
              <a:ext uri="{FF2B5EF4-FFF2-40B4-BE49-F238E27FC236}">
                <a16:creationId xmlns:a16="http://schemas.microsoft.com/office/drawing/2014/main" id="{2E57C9F7-4E40-94C6-1492-CB6A3D4FD44A}"/>
              </a:ext>
            </a:extLst>
          </p:cNvPr>
          <p:cNvPicPr>
            <a:picLocks noChangeAspect="1"/>
          </p:cNvPicPr>
          <p:nvPr/>
        </p:nvPicPr>
        <p:blipFill>
          <a:blip r:embed="rId3"/>
          <a:stretch>
            <a:fillRect/>
          </a:stretch>
        </p:blipFill>
        <p:spPr>
          <a:xfrm>
            <a:off x="455273" y="346939"/>
            <a:ext cx="2338536" cy="2952328"/>
          </a:xfrm>
          <a:prstGeom prst="rect">
            <a:avLst/>
          </a:prstGeom>
        </p:spPr>
      </p:pic>
      <p:pic>
        <p:nvPicPr>
          <p:cNvPr id="5" name="Рисунок 4">
            <a:extLst>
              <a:ext uri="{FF2B5EF4-FFF2-40B4-BE49-F238E27FC236}">
                <a16:creationId xmlns:a16="http://schemas.microsoft.com/office/drawing/2014/main" id="{A212AEA6-F5D4-527D-998F-2CE70A6A2B9B}"/>
              </a:ext>
            </a:extLst>
          </p:cNvPr>
          <p:cNvPicPr>
            <a:picLocks noChangeAspect="1"/>
          </p:cNvPicPr>
          <p:nvPr/>
        </p:nvPicPr>
        <p:blipFill>
          <a:blip r:embed="rId4"/>
          <a:stretch>
            <a:fillRect/>
          </a:stretch>
        </p:blipFill>
        <p:spPr>
          <a:xfrm>
            <a:off x="3131840" y="422666"/>
            <a:ext cx="4905691" cy="792088"/>
          </a:xfrm>
          <a:prstGeom prst="rect">
            <a:avLst/>
          </a:prstGeom>
        </p:spPr>
      </p:pic>
      <p:pic>
        <p:nvPicPr>
          <p:cNvPr id="7" name="Рисунок 6">
            <a:extLst>
              <a:ext uri="{FF2B5EF4-FFF2-40B4-BE49-F238E27FC236}">
                <a16:creationId xmlns:a16="http://schemas.microsoft.com/office/drawing/2014/main" id="{E953E461-D3A7-A639-D186-6D86AA5AEA8F}"/>
              </a:ext>
            </a:extLst>
          </p:cNvPr>
          <p:cNvPicPr>
            <a:picLocks noChangeAspect="1"/>
          </p:cNvPicPr>
          <p:nvPr/>
        </p:nvPicPr>
        <p:blipFill>
          <a:blip r:embed="rId5"/>
          <a:stretch>
            <a:fillRect/>
          </a:stretch>
        </p:blipFill>
        <p:spPr>
          <a:xfrm>
            <a:off x="1721873" y="5373216"/>
            <a:ext cx="5700254" cy="1152127"/>
          </a:xfrm>
          <a:prstGeom prst="rect">
            <a:avLst/>
          </a:prstGeom>
        </p:spPr>
      </p:pic>
    </p:spTree>
    <p:extLst>
      <p:ext uri="{BB962C8B-B14F-4D97-AF65-F5344CB8AC3E}">
        <p14:creationId xmlns:p14="http://schemas.microsoft.com/office/powerpoint/2010/main" val="1674122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395536" y="404664"/>
            <a:ext cx="8496944" cy="60486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aphicFrame>
        <p:nvGraphicFramePr>
          <p:cNvPr id="3" name="Таблица 2"/>
          <p:cNvGraphicFramePr>
            <a:graphicFrameLocks noGrp="1"/>
          </p:cNvGraphicFramePr>
          <p:nvPr>
            <p:extLst>
              <p:ext uri="{D42A27DB-BD31-4B8C-83A1-F6EECF244321}">
                <p14:modId xmlns:p14="http://schemas.microsoft.com/office/powerpoint/2010/main" val="2723052229"/>
              </p:ext>
            </p:extLst>
          </p:nvPr>
        </p:nvGraphicFramePr>
        <p:xfrm>
          <a:off x="1333500" y="980728"/>
          <a:ext cx="6477000" cy="5112568"/>
        </p:xfrm>
        <a:graphic>
          <a:graphicData uri="http://schemas.openxmlformats.org/drawingml/2006/table">
            <a:tbl>
              <a:tblPr/>
              <a:tblGrid>
                <a:gridCol w="1225831">
                  <a:extLst>
                    <a:ext uri="{9D8B030D-6E8A-4147-A177-3AD203B41FA5}">
                      <a16:colId xmlns:a16="http://schemas.microsoft.com/office/drawing/2014/main" val="20000"/>
                    </a:ext>
                  </a:extLst>
                </a:gridCol>
                <a:gridCol w="5251169">
                  <a:extLst>
                    <a:ext uri="{9D8B030D-6E8A-4147-A177-3AD203B41FA5}">
                      <a16:colId xmlns:a16="http://schemas.microsoft.com/office/drawing/2014/main" val="20001"/>
                    </a:ext>
                  </a:extLst>
                </a:gridCol>
              </a:tblGrid>
              <a:tr h="5112568">
                <a:tc>
                  <a:txBody>
                    <a:bodyPr/>
                    <a:lstStyle/>
                    <a:p>
                      <a:pPr algn="ctr"/>
                      <a:r>
                        <a:rPr lang="uk-UA" sz="1400">
                          <a:solidFill>
                            <a:srgbClr val="000000"/>
                          </a:solidFill>
                          <a:effectLst/>
                          <a:latin typeface="Times New Roman" pitchFamily="18" charset="0"/>
                          <a:cs typeface="Times New Roman" pitchFamily="18" charset="0"/>
                        </a:rPr>
                        <a:t>Туреччина</a:t>
                      </a:r>
                      <a:endParaRPr lang="uk-UA" sz="1400">
                        <a:effectLst/>
                        <a:latin typeface="Times New Roman" pitchFamily="18" charset="0"/>
                        <a:cs typeface="Times New Roman"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just"/>
                      <a:r>
                        <a:rPr lang="uk-UA" sz="1400" dirty="0">
                          <a:solidFill>
                            <a:srgbClr val="000000"/>
                          </a:solidFill>
                          <a:effectLst/>
                          <a:latin typeface="Times New Roman" pitchFamily="18" charset="0"/>
                          <a:cs typeface="Times New Roman" pitchFamily="18" charset="0"/>
                        </a:rPr>
                        <a:t>Подібним чином розвивалася туристична галузь у Туреччині, де урядом було розроблено п’ятирічні плани, а до бюджету з кожним роком збільшувалися надходження. В урядових планах туризм проголошувався галуззю, що має приносити прибутки до бюджету країни, а узбережжя </a:t>
                      </a:r>
                      <a:r>
                        <a:rPr lang="uk-UA" sz="1400" dirty="0" err="1">
                          <a:solidFill>
                            <a:srgbClr val="000000"/>
                          </a:solidFill>
                          <a:effectLst/>
                          <a:latin typeface="Times New Roman" pitchFamily="18" charset="0"/>
                          <a:cs typeface="Times New Roman" pitchFamily="18" charset="0"/>
                        </a:rPr>
                        <a:t>Баликесир</a:t>
                      </a:r>
                      <a:r>
                        <a:rPr lang="uk-UA" sz="1400" dirty="0">
                          <a:solidFill>
                            <a:srgbClr val="000000"/>
                          </a:solidFill>
                          <a:effectLst/>
                          <a:latin typeface="Times New Roman" pitchFamily="18" charset="0"/>
                          <a:cs typeface="Times New Roman" pitchFamily="18" charset="0"/>
                        </a:rPr>
                        <a:t> та </a:t>
                      </a:r>
                      <a:r>
                        <a:rPr lang="uk-UA" sz="1400" dirty="0" err="1">
                          <a:solidFill>
                            <a:srgbClr val="000000"/>
                          </a:solidFill>
                          <a:effectLst/>
                          <a:latin typeface="Times New Roman" pitchFamily="18" charset="0"/>
                          <a:cs typeface="Times New Roman" pitchFamily="18" charset="0"/>
                        </a:rPr>
                        <a:t>Анталья</a:t>
                      </a:r>
                      <a:r>
                        <a:rPr lang="uk-UA" sz="1400" dirty="0">
                          <a:solidFill>
                            <a:srgbClr val="000000"/>
                          </a:solidFill>
                          <a:effectLst/>
                          <a:latin typeface="Times New Roman" pitchFamily="18" charset="0"/>
                          <a:cs typeface="Times New Roman" pitchFamily="18" charset="0"/>
                        </a:rPr>
                        <a:t> були визнані пріоритетними для розвитку туристичної інфраструктури.</a:t>
                      </a:r>
                      <a:endParaRPr lang="uk-UA" sz="1400" dirty="0">
                        <a:effectLst/>
                        <a:latin typeface="Times New Roman" pitchFamily="18" charset="0"/>
                        <a:cs typeface="Times New Roman" pitchFamily="18" charset="0"/>
                      </a:endParaRPr>
                    </a:p>
                    <a:p>
                      <a:pPr algn="just"/>
                      <a:r>
                        <a:rPr lang="uk-UA" sz="1400" dirty="0">
                          <a:solidFill>
                            <a:srgbClr val="000000"/>
                          </a:solidFill>
                          <a:effectLst/>
                          <a:latin typeface="Times New Roman" pitchFamily="18" charset="0"/>
                          <a:cs typeface="Times New Roman" pitchFamily="18" charset="0"/>
                        </a:rPr>
                        <a:t>Так, на початку 1980 років було прийнято Закон про заохочення, у якому йшлося про стимулювання туристичного бізнесу в країні, встановлювалися пільгове кредитування та пільги на тарифні ставки щодо водопостачання, енергетику та газ, звільнювали суб’єктів туристичної діяльності від податків та мит. Крім того, урядом було взято курс на розвиток приватного сектору шляхом приватизації, відмови від регулювання цін, у результаті чого почали створюватися вільні економічні зони. Так, залучивши іноземні інвестиції (переважно німецькі) було побудовано та реконструйовано готельні комплекси, транспорті сполучення, особливу увагу звертаючи сфері обслуговування, підвищення кваліфікаційного рівня робітників. Спостерігається поєднання інструментів прямого і непрямого регулювання туристичною діяльністю.</a:t>
                      </a:r>
                      <a:endParaRPr lang="uk-UA" sz="1400" dirty="0">
                        <a:effectLst/>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5666342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467544" y="260648"/>
            <a:ext cx="8208912" cy="63367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aphicFrame>
        <p:nvGraphicFramePr>
          <p:cNvPr id="3" name="Таблица 2"/>
          <p:cNvGraphicFramePr>
            <a:graphicFrameLocks noGrp="1"/>
          </p:cNvGraphicFramePr>
          <p:nvPr>
            <p:extLst>
              <p:ext uri="{D42A27DB-BD31-4B8C-83A1-F6EECF244321}">
                <p14:modId xmlns:p14="http://schemas.microsoft.com/office/powerpoint/2010/main" val="2081623587"/>
              </p:ext>
            </p:extLst>
          </p:nvPr>
        </p:nvGraphicFramePr>
        <p:xfrm>
          <a:off x="1333500" y="620688"/>
          <a:ext cx="6477000" cy="5112568"/>
        </p:xfrm>
        <a:graphic>
          <a:graphicData uri="http://schemas.openxmlformats.org/drawingml/2006/table">
            <a:tbl>
              <a:tblPr/>
              <a:tblGrid>
                <a:gridCol w="1135376">
                  <a:extLst>
                    <a:ext uri="{9D8B030D-6E8A-4147-A177-3AD203B41FA5}">
                      <a16:colId xmlns:a16="http://schemas.microsoft.com/office/drawing/2014/main" val="20000"/>
                    </a:ext>
                  </a:extLst>
                </a:gridCol>
                <a:gridCol w="1010951">
                  <a:extLst>
                    <a:ext uri="{9D8B030D-6E8A-4147-A177-3AD203B41FA5}">
                      <a16:colId xmlns:a16="http://schemas.microsoft.com/office/drawing/2014/main" val="20001"/>
                    </a:ext>
                  </a:extLst>
                </a:gridCol>
                <a:gridCol w="4330673">
                  <a:extLst>
                    <a:ext uri="{9D8B030D-6E8A-4147-A177-3AD203B41FA5}">
                      <a16:colId xmlns:a16="http://schemas.microsoft.com/office/drawing/2014/main" val="20002"/>
                    </a:ext>
                  </a:extLst>
                </a:gridCol>
              </a:tblGrid>
              <a:tr h="5112568">
                <a:tc>
                  <a:txBody>
                    <a:bodyPr/>
                    <a:lstStyle/>
                    <a:p>
                      <a:pPr algn="ctr"/>
                      <a:r>
                        <a:rPr lang="uk-UA" sz="1600" dirty="0">
                          <a:solidFill>
                            <a:srgbClr val="000000"/>
                          </a:solidFill>
                          <a:effectLst/>
                          <a:latin typeface="Times New Roman"/>
                        </a:rPr>
                        <a:t>Третя модель (Європейська)</a:t>
                      </a:r>
                      <a:endParaRPr lang="uk-UA" sz="16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uk-UA" sz="1600" dirty="0">
                          <a:solidFill>
                            <a:srgbClr val="000000"/>
                          </a:solidFill>
                          <a:effectLst/>
                          <a:latin typeface="Times New Roman"/>
                        </a:rPr>
                        <a:t>Франція</a:t>
                      </a:r>
                      <a:endParaRPr lang="uk-UA" sz="16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just"/>
                      <a:r>
                        <a:rPr lang="uk-UA" sz="1600" dirty="0">
                          <a:solidFill>
                            <a:srgbClr val="000000"/>
                          </a:solidFill>
                          <a:effectLst/>
                          <a:latin typeface="Times New Roman"/>
                        </a:rPr>
                        <a:t>Питаннями державного регулювання туристичної діяльності вирішує Міністерство транспорту та суспільних робіт, а також Рада з туризму при міністерстві, агентство туристичного інжинірингу, національна наглядова рада з туризму, Національне агентство з питань відпускних подорожей, Національний комітет з процвітання Франції. Французька асоціація «</a:t>
                      </a:r>
                      <a:r>
                        <a:rPr lang="en-US" sz="1600" dirty="0" err="1">
                          <a:solidFill>
                            <a:srgbClr val="000000"/>
                          </a:solidFill>
                          <a:effectLst/>
                          <a:latin typeface="Times New Roman"/>
                        </a:rPr>
                        <a:t>Maison</a:t>
                      </a:r>
                      <a:r>
                        <a:rPr lang="en-US" sz="1600" dirty="0">
                          <a:solidFill>
                            <a:srgbClr val="000000"/>
                          </a:solidFill>
                          <a:effectLst/>
                          <a:latin typeface="Times New Roman"/>
                        </a:rPr>
                        <a:t> de la France» </a:t>
                      </a:r>
                      <a:r>
                        <a:rPr lang="uk-UA" sz="1600" dirty="0">
                          <a:solidFill>
                            <a:srgbClr val="000000"/>
                          </a:solidFill>
                          <a:effectLst/>
                          <a:latin typeface="Times New Roman"/>
                        </a:rPr>
                        <a:t>займається просування вітчизняного туристичного продукту на міжнародному рівні, вміщуючи у собі понад 200 співробітників, налічуючи 31 представництво у 26 країнах світу. Асоціація була створена на початку 90 років ХХ ст. на підставі угод про партнерство між місцевими адміністраціями, туристичними фірмами та організаціями, а також готелями. Переважають інструменти прямого впливу.</a:t>
                      </a:r>
                      <a:endParaRPr lang="uk-UA" sz="16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5321754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683568" y="404664"/>
            <a:ext cx="7848872" cy="56166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aphicFrame>
        <p:nvGraphicFramePr>
          <p:cNvPr id="3" name="Таблица 2"/>
          <p:cNvGraphicFramePr>
            <a:graphicFrameLocks noGrp="1"/>
          </p:cNvGraphicFramePr>
          <p:nvPr>
            <p:extLst>
              <p:ext uri="{D42A27DB-BD31-4B8C-83A1-F6EECF244321}">
                <p14:modId xmlns:p14="http://schemas.microsoft.com/office/powerpoint/2010/main" val="43265803"/>
              </p:ext>
            </p:extLst>
          </p:nvPr>
        </p:nvGraphicFramePr>
        <p:xfrm>
          <a:off x="1333500" y="980728"/>
          <a:ext cx="6477000" cy="4392488"/>
        </p:xfrm>
        <a:graphic>
          <a:graphicData uri="http://schemas.openxmlformats.org/drawingml/2006/table">
            <a:tbl>
              <a:tblPr/>
              <a:tblGrid>
                <a:gridCol w="1225831">
                  <a:extLst>
                    <a:ext uri="{9D8B030D-6E8A-4147-A177-3AD203B41FA5}">
                      <a16:colId xmlns:a16="http://schemas.microsoft.com/office/drawing/2014/main" val="20000"/>
                    </a:ext>
                  </a:extLst>
                </a:gridCol>
                <a:gridCol w="5251169">
                  <a:extLst>
                    <a:ext uri="{9D8B030D-6E8A-4147-A177-3AD203B41FA5}">
                      <a16:colId xmlns:a16="http://schemas.microsoft.com/office/drawing/2014/main" val="20001"/>
                    </a:ext>
                  </a:extLst>
                </a:gridCol>
              </a:tblGrid>
              <a:tr h="4392488">
                <a:tc>
                  <a:txBody>
                    <a:bodyPr/>
                    <a:lstStyle/>
                    <a:p>
                      <a:pPr algn="ctr"/>
                      <a:r>
                        <a:rPr lang="uk-UA" sz="1800" dirty="0">
                          <a:solidFill>
                            <a:srgbClr val="000000"/>
                          </a:solidFill>
                          <a:effectLst/>
                          <a:latin typeface="Times New Roman"/>
                        </a:rPr>
                        <a:t>Велика Британія</a:t>
                      </a:r>
                      <a:endParaRPr lang="uk-UA" sz="1800" dirty="0">
                        <a:effectLst/>
                        <a:latin typeface="Calibri"/>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just"/>
                      <a:r>
                        <a:rPr lang="uk-UA" sz="1800" dirty="0">
                          <a:solidFill>
                            <a:srgbClr val="000000"/>
                          </a:solidFill>
                          <a:effectLst/>
                          <a:latin typeface="Times New Roman"/>
                        </a:rPr>
                        <a:t>Туристичну діяльність у Великій Британії регулює Міністерство культури, засобів масової інформації та спорту, до складу якої входить орган «</a:t>
                      </a:r>
                      <a:r>
                        <a:rPr lang="en-US" sz="1800" dirty="0" err="1">
                          <a:solidFill>
                            <a:srgbClr val="000000"/>
                          </a:solidFill>
                          <a:effectLst/>
                          <a:latin typeface="Times New Roman"/>
                        </a:rPr>
                        <a:t>VisitBritain</a:t>
                      </a:r>
                      <a:r>
                        <a:rPr lang="en-US" sz="1800" dirty="0">
                          <a:solidFill>
                            <a:srgbClr val="000000"/>
                          </a:solidFill>
                          <a:effectLst/>
                          <a:latin typeface="Times New Roman"/>
                        </a:rPr>
                        <a:t>», </a:t>
                      </a:r>
                      <a:r>
                        <a:rPr lang="uk-UA" sz="1800" dirty="0">
                          <a:solidFill>
                            <a:srgbClr val="000000"/>
                          </a:solidFill>
                          <a:effectLst/>
                          <a:latin typeface="Times New Roman"/>
                        </a:rPr>
                        <a:t>який здійснює координацію туристичної діяльності, залучення іноземних туристів до країни, надає платні консалтингові послуги, займається маркетинговою діяльністю щодо просування туристичного продукту на міжнародні ринки, здійснюючи рекламні заходи (відеофільми, відеоролики, путівники для мандрівників, тощо). Застосування непрямих інструментів державного регулювання туристичною діяльністю у Великій Британії.</a:t>
                      </a:r>
                      <a:endParaRPr lang="uk-UA" sz="18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1582014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755576" y="476672"/>
            <a:ext cx="7920880" cy="59046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aphicFrame>
        <p:nvGraphicFramePr>
          <p:cNvPr id="3" name="Таблица 2"/>
          <p:cNvGraphicFramePr>
            <a:graphicFrameLocks noGrp="1"/>
          </p:cNvGraphicFramePr>
          <p:nvPr>
            <p:extLst>
              <p:ext uri="{D42A27DB-BD31-4B8C-83A1-F6EECF244321}">
                <p14:modId xmlns:p14="http://schemas.microsoft.com/office/powerpoint/2010/main" val="2720467395"/>
              </p:ext>
            </p:extLst>
          </p:nvPr>
        </p:nvGraphicFramePr>
        <p:xfrm>
          <a:off x="1333500" y="1052736"/>
          <a:ext cx="6477000" cy="4464496"/>
        </p:xfrm>
        <a:graphic>
          <a:graphicData uri="http://schemas.openxmlformats.org/drawingml/2006/table">
            <a:tbl>
              <a:tblPr/>
              <a:tblGrid>
                <a:gridCol w="1225831">
                  <a:extLst>
                    <a:ext uri="{9D8B030D-6E8A-4147-A177-3AD203B41FA5}">
                      <a16:colId xmlns:a16="http://schemas.microsoft.com/office/drawing/2014/main" val="20000"/>
                    </a:ext>
                  </a:extLst>
                </a:gridCol>
                <a:gridCol w="5251169">
                  <a:extLst>
                    <a:ext uri="{9D8B030D-6E8A-4147-A177-3AD203B41FA5}">
                      <a16:colId xmlns:a16="http://schemas.microsoft.com/office/drawing/2014/main" val="20001"/>
                    </a:ext>
                  </a:extLst>
                </a:gridCol>
              </a:tblGrid>
              <a:tr h="4464496">
                <a:tc>
                  <a:txBody>
                    <a:bodyPr/>
                    <a:lstStyle/>
                    <a:p>
                      <a:pPr algn="ctr"/>
                      <a:r>
                        <a:rPr lang="uk-UA" sz="2000" dirty="0">
                          <a:solidFill>
                            <a:srgbClr val="000000"/>
                          </a:solidFill>
                          <a:effectLst/>
                          <a:latin typeface="Times New Roman"/>
                        </a:rPr>
                        <a:t>Італія</a:t>
                      </a:r>
                      <a:endParaRPr lang="uk-UA" sz="2000" dirty="0">
                        <a:effectLst/>
                        <a:latin typeface="Calibri"/>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just"/>
                      <a:r>
                        <a:rPr lang="uk-UA" sz="2000" dirty="0">
                          <a:solidFill>
                            <a:srgbClr val="000000"/>
                          </a:solidFill>
                          <a:effectLst/>
                          <a:latin typeface="Times New Roman"/>
                        </a:rPr>
                        <a:t>З метою розвитку туристичної сфери та сфери гостинності в Італії прийнято Закон з розвитку та удосконалення туризму, де чітко виділені органи управління туристичною галуззю, зазначено класифікацію готельного господарства, умови щодо здійснення тур операторів визначаються заходи щодо державної підтримки даної галузі в країні. В Італії спостерігається застосування прямих інструментів впливу держави на туристичну галузь.</a:t>
                      </a:r>
                      <a:endParaRPr lang="uk-UA" sz="20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42011738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179512" y="188640"/>
            <a:ext cx="8676456" cy="63367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aphicFrame>
        <p:nvGraphicFramePr>
          <p:cNvPr id="3" name="Таблица 2"/>
          <p:cNvGraphicFramePr>
            <a:graphicFrameLocks noGrp="1"/>
          </p:cNvGraphicFramePr>
          <p:nvPr>
            <p:extLst>
              <p:ext uri="{D42A27DB-BD31-4B8C-83A1-F6EECF244321}">
                <p14:modId xmlns:p14="http://schemas.microsoft.com/office/powerpoint/2010/main" val="3362326216"/>
              </p:ext>
            </p:extLst>
          </p:nvPr>
        </p:nvGraphicFramePr>
        <p:xfrm>
          <a:off x="1333500" y="692696"/>
          <a:ext cx="6477000" cy="5328592"/>
        </p:xfrm>
        <a:graphic>
          <a:graphicData uri="http://schemas.openxmlformats.org/drawingml/2006/table">
            <a:tbl>
              <a:tblPr/>
              <a:tblGrid>
                <a:gridCol w="1225831">
                  <a:extLst>
                    <a:ext uri="{9D8B030D-6E8A-4147-A177-3AD203B41FA5}">
                      <a16:colId xmlns:a16="http://schemas.microsoft.com/office/drawing/2014/main" val="20000"/>
                    </a:ext>
                  </a:extLst>
                </a:gridCol>
                <a:gridCol w="5251169">
                  <a:extLst>
                    <a:ext uri="{9D8B030D-6E8A-4147-A177-3AD203B41FA5}">
                      <a16:colId xmlns:a16="http://schemas.microsoft.com/office/drawing/2014/main" val="20001"/>
                    </a:ext>
                  </a:extLst>
                </a:gridCol>
              </a:tblGrid>
              <a:tr h="5328592">
                <a:tc>
                  <a:txBody>
                    <a:bodyPr/>
                    <a:lstStyle/>
                    <a:p>
                      <a:pPr algn="ctr"/>
                      <a:r>
                        <a:rPr lang="uk-UA" sz="1600" dirty="0">
                          <a:solidFill>
                            <a:srgbClr val="000000"/>
                          </a:solidFill>
                          <a:effectLst/>
                          <a:latin typeface="Times New Roman"/>
                        </a:rPr>
                        <a:t>Іспанія</a:t>
                      </a:r>
                      <a:endParaRPr lang="uk-UA" sz="1600" dirty="0">
                        <a:effectLst/>
                        <a:latin typeface="Calibri"/>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just"/>
                      <a:r>
                        <a:rPr lang="uk-UA" sz="1600" dirty="0">
                          <a:effectLst/>
                          <a:latin typeface="Times New Roman"/>
                        </a:rPr>
                        <a:t>Туристична індустрія Іспанії активного розвитку набула у 1960 – х рр., коли уряд визнав туризм основним сектором розвитку економіки країни, проводячи політику заохочення, стимулюючи будівництво готельних комплексів шляхом надання позик, створюючи сприятливі умови для залучення іноземних інвестицій, підтримуючи приватний сектор, що призвело за 10 років до збільшення туристичних потоків у четверо. Туристичну діяльність у країні регулює Міністерство економіки, основними завданнями якого є ліцензування та сертифікація послуг, розробка стратегії розвитку туристичного національного продукту, а також  інші підлеглі до нього установи, зокрема: державний секретаріат з питань торгівлі, центральна дирекція з туризму, готельна мережа «</a:t>
                      </a:r>
                      <a:r>
                        <a:rPr lang="en-US" sz="1600" dirty="0" err="1">
                          <a:effectLst/>
                          <a:latin typeface="Times New Roman"/>
                        </a:rPr>
                        <a:t>Paradores</a:t>
                      </a:r>
                      <a:r>
                        <a:rPr lang="en-US" sz="1600" dirty="0">
                          <a:effectLst/>
                          <a:latin typeface="Times New Roman"/>
                        </a:rPr>
                        <a:t>» </a:t>
                      </a:r>
                      <a:r>
                        <a:rPr lang="uk-UA" sz="1600" dirty="0">
                          <a:effectLst/>
                          <a:latin typeface="Times New Roman"/>
                        </a:rPr>
                        <a:t>та інститут туризму «</a:t>
                      </a:r>
                      <a:r>
                        <a:rPr lang="en-US" sz="1600" dirty="0" err="1">
                          <a:effectLst/>
                          <a:latin typeface="Times New Roman"/>
                        </a:rPr>
                        <a:t>Turespaca</a:t>
                      </a:r>
                      <a:r>
                        <a:rPr lang="en-US" sz="1600" dirty="0">
                          <a:effectLst/>
                          <a:latin typeface="Times New Roman"/>
                        </a:rPr>
                        <a:t>», </a:t>
                      </a:r>
                      <a:r>
                        <a:rPr lang="uk-UA" sz="1600" dirty="0">
                          <a:effectLst/>
                          <a:latin typeface="Times New Roman"/>
                        </a:rPr>
                        <a:t>який згідно із даними фінансується із державного бюджету. Переважають інструменти непрямого впливу державного регулювання туристичною діяльністю в Іспанії.</a:t>
                      </a:r>
                      <a:endParaRPr lang="uk-UA" sz="16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5322954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971600" y="476672"/>
            <a:ext cx="7704856" cy="58326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aphicFrame>
        <p:nvGraphicFramePr>
          <p:cNvPr id="3" name="Таблица 2"/>
          <p:cNvGraphicFramePr>
            <a:graphicFrameLocks noGrp="1"/>
          </p:cNvGraphicFramePr>
          <p:nvPr>
            <p:extLst>
              <p:ext uri="{D42A27DB-BD31-4B8C-83A1-F6EECF244321}">
                <p14:modId xmlns:p14="http://schemas.microsoft.com/office/powerpoint/2010/main" val="582243646"/>
              </p:ext>
            </p:extLst>
          </p:nvPr>
        </p:nvGraphicFramePr>
        <p:xfrm>
          <a:off x="1333500" y="836712"/>
          <a:ext cx="6477000" cy="5357192"/>
        </p:xfrm>
        <a:graphic>
          <a:graphicData uri="http://schemas.openxmlformats.org/drawingml/2006/table">
            <a:tbl>
              <a:tblPr/>
              <a:tblGrid>
                <a:gridCol w="1135376">
                  <a:extLst>
                    <a:ext uri="{9D8B030D-6E8A-4147-A177-3AD203B41FA5}">
                      <a16:colId xmlns:a16="http://schemas.microsoft.com/office/drawing/2014/main" val="20000"/>
                    </a:ext>
                  </a:extLst>
                </a:gridCol>
                <a:gridCol w="1010951">
                  <a:extLst>
                    <a:ext uri="{9D8B030D-6E8A-4147-A177-3AD203B41FA5}">
                      <a16:colId xmlns:a16="http://schemas.microsoft.com/office/drawing/2014/main" val="20001"/>
                    </a:ext>
                  </a:extLst>
                </a:gridCol>
                <a:gridCol w="4330673">
                  <a:extLst>
                    <a:ext uri="{9D8B030D-6E8A-4147-A177-3AD203B41FA5}">
                      <a16:colId xmlns:a16="http://schemas.microsoft.com/office/drawing/2014/main" val="20002"/>
                    </a:ext>
                  </a:extLst>
                </a:gridCol>
              </a:tblGrid>
              <a:tr h="5357192">
                <a:tc>
                  <a:txBody>
                    <a:bodyPr/>
                    <a:lstStyle/>
                    <a:p>
                      <a:pPr algn="ctr"/>
                      <a:r>
                        <a:rPr lang="uk-UA" sz="1600" dirty="0">
                          <a:solidFill>
                            <a:srgbClr val="000000"/>
                          </a:solidFill>
                          <a:effectLst/>
                          <a:latin typeface="Times New Roman"/>
                        </a:rPr>
                        <a:t>Четверта модель (змішана)</a:t>
                      </a:r>
                      <a:endParaRPr lang="uk-UA" sz="16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uk-UA" sz="1600" dirty="0">
                          <a:solidFill>
                            <a:srgbClr val="000000"/>
                          </a:solidFill>
                          <a:effectLst/>
                          <a:latin typeface="Times New Roman"/>
                        </a:rPr>
                        <a:t>Малайзія</a:t>
                      </a:r>
                      <a:endParaRPr lang="uk-UA" sz="16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just"/>
                      <a:r>
                        <a:rPr lang="uk-UA" sz="1600" dirty="0">
                          <a:solidFill>
                            <a:srgbClr val="000000"/>
                          </a:solidFill>
                          <a:effectLst/>
                          <a:latin typeface="Times New Roman"/>
                        </a:rPr>
                        <a:t>Туризм є третім за важливістю джерелом надходжень для країни; туристична політика здійснюється Комітетом по розвитку туризму, що створений при Кабінеті Міністрів Малайзії та включає до свого складу профільні міністерства, представників туристичної індустрії, керівництво національних туристичних компаній (нині Міністерство туризму). Інструментами здійснення державної підтримки розвитку туристичної діяльності в країні є непрямі методи, а саме: спрощення візового режиму, підвищення кваліфікації робітників туристичної та суміжних сфер (митниця, імміграційна служба, </a:t>
                      </a:r>
                      <a:r>
                        <a:rPr lang="uk-UA" sz="1600" dirty="0" err="1">
                          <a:solidFill>
                            <a:srgbClr val="000000"/>
                          </a:solidFill>
                          <a:effectLst/>
                          <a:latin typeface="Times New Roman"/>
                        </a:rPr>
                        <a:t>служба</a:t>
                      </a:r>
                      <a:r>
                        <a:rPr lang="uk-UA" sz="1600" dirty="0">
                          <a:solidFill>
                            <a:srgbClr val="000000"/>
                          </a:solidFill>
                          <a:effectLst/>
                          <a:latin typeface="Times New Roman"/>
                        </a:rPr>
                        <a:t> безпеки країни, адже перше враження у туриста формується уже при реєстрації в країні), звільнення перші п’ять років від сплати податків усіх новозбудованих готельних комплексів.</a:t>
                      </a:r>
                      <a:endParaRPr lang="uk-UA" sz="16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1138545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D39EDAD-3BD7-A6F7-DC86-BF8A88FDC622}"/>
              </a:ext>
            </a:extLst>
          </p:cNvPr>
          <p:cNvSpPr>
            <a:spLocks noGrp="1"/>
          </p:cNvSpPr>
          <p:nvPr>
            <p:ph type="title"/>
          </p:nvPr>
        </p:nvSpPr>
        <p:spPr/>
        <p:txBody>
          <a:bodyPr>
            <a:normAutofit/>
          </a:bodyPr>
          <a:lstStyle/>
          <a:p>
            <a:r>
              <a:rPr lang="uk-UA" dirty="0">
                <a:solidFill>
                  <a:srgbClr val="FF0000"/>
                </a:solidFill>
                <a:latin typeface="Times New Roman" panose="02020603050405020304" pitchFamily="18" charset="0"/>
                <a:cs typeface="Times New Roman" panose="02020603050405020304" pitchFamily="18" charset="0"/>
              </a:rPr>
              <a:t>План лекції</a:t>
            </a:r>
            <a:br>
              <a:rPr lang="uk-UA" dirty="0">
                <a:solidFill>
                  <a:srgbClr val="FF0000"/>
                </a:solidFill>
                <a:latin typeface="Times New Roman" panose="02020603050405020304" pitchFamily="18" charset="0"/>
                <a:cs typeface="Times New Roman" panose="02020603050405020304" pitchFamily="18" charset="0"/>
              </a:rPr>
            </a:br>
            <a:endParaRPr lang="ru-RU" dirty="0">
              <a:solidFill>
                <a:srgbClr val="FF0000"/>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58132E0A-8575-B52B-34D1-A1A809FC086E}"/>
              </a:ext>
            </a:extLst>
          </p:cNvPr>
          <p:cNvSpPr txBox="1"/>
          <p:nvPr/>
        </p:nvSpPr>
        <p:spPr>
          <a:xfrm>
            <a:off x="609599" y="1556792"/>
            <a:ext cx="6266657" cy="2308324"/>
          </a:xfrm>
          <a:prstGeom prst="rect">
            <a:avLst/>
          </a:prstGeom>
          <a:noFill/>
        </p:spPr>
        <p:txBody>
          <a:bodyPr wrap="square">
            <a:spAutoFit/>
          </a:bodyPr>
          <a:lstStyle/>
          <a:p>
            <a:r>
              <a:rPr lang="ru-RU" sz="2400" b="0" i="0" dirty="0">
                <a:solidFill>
                  <a:srgbClr val="00B050"/>
                </a:solidFill>
                <a:effectLst/>
                <a:latin typeface="Times New Roman" panose="02020603050405020304" pitchFamily="18" charset="0"/>
                <a:cs typeface="Times New Roman" panose="02020603050405020304" pitchFamily="18" charset="0"/>
              </a:rPr>
              <a:t>1.Організаційно-правовий </a:t>
            </a:r>
            <a:r>
              <a:rPr lang="ru-RU" sz="2400" b="0" i="0" dirty="0" err="1">
                <a:solidFill>
                  <a:srgbClr val="00B050"/>
                </a:solidFill>
                <a:effectLst/>
                <a:latin typeface="Times New Roman" panose="02020603050405020304" pitchFamily="18" charset="0"/>
                <a:cs typeface="Times New Roman" panose="02020603050405020304" pitchFamily="18" charset="0"/>
              </a:rPr>
              <a:t>механізм</a:t>
            </a:r>
            <a:r>
              <a:rPr lang="ru-RU" sz="2400" b="0" i="0" dirty="0">
                <a:solidFill>
                  <a:srgbClr val="00B050"/>
                </a:solidFill>
                <a:effectLst/>
                <a:latin typeface="Times New Roman" panose="02020603050405020304" pitchFamily="18" charset="0"/>
                <a:cs typeface="Times New Roman" panose="02020603050405020304" pitchFamily="18" charset="0"/>
              </a:rPr>
              <a:t> </a:t>
            </a:r>
            <a:r>
              <a:rPr lang="ru-RU" sz="2400" b="0" i="0" dirty="0" err="1">
                <a:solidFill>
                  <a:srgbClr val="00B050"/>
                </a:solidFill>
                <a:effectLst/>
                <a:latin typeface="Times New Roman" panose="02020603050405020304" pitchFamily="18" charset="0"/>
                <a:cs typeface="Times New Roman" panose="02020603050405020304" pitchFamily="18" charset="0"/>
              </a:rPr>
              <a:t>регулювання</a:t>
            </a:r>
            <a:r>
              <a:rPr lang="ru-RU" sz="2400" b="0" i="0" dirty="0">
                <a:solidFill>
                  <a:srgbClr val="00B050"/>
                </a:solidFill>
                <a:effectLst/>
                <a:latin typeface="Times New Roman" panose="02020603050405020304" pitchFamily="18" charset="0"/>
                <a:cs typeface="Times New Roman" panose="02020603050405020304" pitchFamily="18" charset="0"/>
              </a:rPr>
              <a:t> </a:t>
            </a:r>
            <a:r>
              <a:rPr lang="ru-RU" sz="2400" b="0" i="0" dirty="0" err="1">
                <a:solidFill>
                  <a:srgbClr val="00B050"/>
                </a:solidFill>
                <a:effectLst/>
                <a:latin typeface="Times New Roman" panose="02020603050405020304" pitchFamily="18" charset="0"/>
                <a:cs typeface="Times New Roman" panose="02020603050405020304" pitchFamily="18" charset="0"/>
              </a:rPr>
              <a:t>туристичної</a:t>
            </a:r>
            <a:r>
              <a:rPr lang="ru-RU" sz="2400" b="0" i="0" dirty="0">
                <a:solidFill>
                  <a:srgbClr val="00B050"/>
                </a:solidFill>
                <a:effectLst/>
                <a:latin typeface="Times New Roman" panose="02020603050405020304" pitchFamily="18" charset="0"/>
                <a:cs typeface="Times New Roman" panose="02020603050405020304" pitchFamily="18" charset="0"/>
              </a:rPr>
              <a:t> </a:t>
            </a:r>
            <a:r>
              <a:rPr lang="ru-RU" sz="2400" b="0" i="0" dirty="0" err="1">
                <a:solidFill>
                  <a:srgbClr val="00B050"/>
                </a:solidFill>
                <a:effectLst/>
                <a:latin typeface="Times New Roman" panose="02020603050405020304" pitchFamily="18" charset="0"/>
                <a:cs typeface="Times New Roman" panose="02020603050405020304" pitchFamily="18" charset="0"/>
              </a:rPr>
              <a:t>діяльності</a:t>
            </a:r>
            <a:endParaRPr lang="ru-RU" sz="2400" b="0" i="0" dirty="0">
              <a:solidFill>
                <a:srgbClr val="00B050"/>
              </a:solidFill>
              <a:effectLst/>
              <a:latin typeface="Times New Roman" panose="02020603050405020304" pitchFamily="18" charset="0"/>
              <a:cs typeface="Times New Roman" panose="02020603050405020304" pitchFamily="18" charset="0"/>
            </a:endParaRPr>
          </a:p>
          <a:p>
            <a:pPr algn="just"/>
            <a:r>
              <a:rPr lang="ru-RU" sz="2400" b="0" i="0" dirty="0">
                <a:solidFill>
                  <a:srgbClr val="00B050"/>
                </a:solidFill>
                <a:effectLst/>
                <a:latin typeface="Times New Roman" panose="02020603050405020304" pitchFamily="18" charset="0"/>
                <a:cs typeface="Times New Roman" panose="02020603050405020304" pitchFamily="18" charset="0"/>
              </a:rPr>
              <a:t>2. </a:t>
            </a:r>
            <a:r>
              <a:rPr lang="ru-RU" sz="2400" b="0" i="0" dirty="0" err="1">
                <a:solidFill>
                  <a:srgbClr val="00B050"/>
                </a:solidFill>
                <a:effectLst/>
                <a:latin typeface="Times New Roman" panose="02020603050405020304" pitchFamily="18" charset="0"/>
                <a:cs typeface="Times New Roman" panose="02020603050405020304" pitchFamily="18" charset="0"/>
              </a:rPr>
              <a:t>Соціальний</a:t>
            </a:r>
            <a:r>
              <a:rPr lang="ru-RU" sz="2400" b="0" i="0" dirty="0">
                <a:solidFill>
                  <a:srgbClr val="00B050"/>
                </a:solidFill>
                <a:effectLst/>
                <a:latin typeface="Times New Roman" panose="02020603050405020304" pitchFamily="18" charset="0"/>
                <a:cs typeface="Times New Roman" panose="02020603050405020304" pitchFamily="18" charset="0"/>
              </a:rPr>
              <a:t> </a:t>
            </a:r>
            <a:r>
              <a:rPr lang="ru-RU" sz="2400" b="0" i="0" dirty="0" err="1">
                <a:solidFill>
                  <a:srgbClr val="00B050"/>
                </a:solidFill>
                <a:effectLst/>
                <a:latin typeface="Times New Roman" panose="02020603050405020304" pitchFamily="18" charset="0"/>
                <a:cs typeface="Times New Roman" panose="02020603050405020304" pitchFamily="18" charset="0"/>
              </a:rPr>
              <a:t>механізм</a:t>
            </a:r>
            <a:r>
              <a:rPr lang="ru-RU" sz="2400" b="0" i="0" dirty="0">
                <a:solidFill>
                  <a:srgbClr val="00B050"/>
                </a:solidFill>
                <a:effectLst/>
                <a:latin typeface="Times New Roman" panose="02020603050405020304" pitchFamily="18" charset="0"/>
                <a:cs typeface="Times New Roman" panose="02020603050405020304" pitchFamily="18" charset="0"/>
              </a:rPr>
              <a:t> </a:t>
            </a:r>
            <a:r>
              <a:rPr lang="ru-RU" sz="2400" b="0" i="0" dirty="0" err="1">
                <a:solidFill>
                  <a:srgbClr val="00B050"/>
                </a:solidFill>
                <a:effectLst/>
                <a:latin typeface="Times New Roman" panose="02020603050405020304" pitchFamily="18" charset="0"/>
                <a:cs typeface="Times New Roman" panose="02020603050405020304" pitchFamily="18" charset="0"/>
              </a:rPr>
              <a:t>регулювання</a:t>
            </a:r>
            <a:endParaRPr lang="ru-RU" sz="2400" dirty="0">
              <a:solidFill>
                <a:srgbClr val="00B050"/>
              </a:solidFill>
              <a:latin typeface="Times New Roman" panose="02020603050405020304" pitchFamily="18" charset="0"/>
              <a:cs typeface="Times New Roman" panose="02020603050405020304" pitchFamily="18" charset="0"/>
            </a:endParaRPr>
          </a:p>
          <a:p>
            <a:pPr algn="just"/>
            <a:r>
              <a:rPr lang="ru-RU" sz="2400" b="0" i="0" dirty="0">
                <a:solidFill>
                  <a:srgbClr val="00B050"/>
                </a:solidFill>
                <a:effectLst/>
                <a:latin typeface="Times New Roman" panose="02020603050405020304" pitchFamily="18" charset="0"/>
                <a:cs typeface="Times New Roman" panose="02020603050405020304" pitchFamily="18" charset="0"/>
              </a:rPr>
              <a:t>3. </a:t>
            </a:r>
            <a:r>
              <a:rPr lang="ru-RU" sz="2400" b="0" i="0" dirty="0" err="1">
                <a:solidFill>
                  <a:srgbClr val="00B050"/>
                </a:solidFill>
                <a:effectLst/>
                <a:latin typeface="Times New Roman" panose="02020603050405020304" pitchFamily="18" charset="0"/>
                <a:cs typeface="Times New Roman" panose="02020603050405020304" pitchFamily="18" charset="0"/>
              </a:rPr>
              <a:t>Економічний</a:t>
            </a:r>
            <a:r>
              <a:rPr lang="ru-RU" sz="2400" b="0" i="0" dirty="0">
                <a:solidFill>
                  <a:srgbClr val="00B050"/>
                </a:solidFill>
                <a:effectLst/>
                <a:latin typeface="Times New Roman" panose="02020603050405020304" pitchFamily="18" charset="0"/>
                <a:cs typeface="Times New Roman" panose="02020603050405020304" pitchFamily="18" charset="0"/>
              </a:rPr>
              <a:t> </a:t>
            </a:r>
            <a:r>
              <a:rPr lang="ru-RU" sz="2400" b="0" i="0" dirty="0" err="1">
                <a:solidFill>
                  <a:srgbClr val="00B050"/>
                </a:solidFill>
                <a:effectLst/>
                <a:latin typeface="Times New Roman" panose="02020603050405020304" pitchFamily="18" charset="0"/>
                <a:cs typeface="Times New Roman" panose="02020603050405020304" pitchFamily="18" charset="0"/>
              </a:rPr>
              <a:t>механізм</a:t>
            </a:r>
            <a:r>
              <a:rPr lang="ru-RU" sz="2400" b="0" i="0" dirty="0">
                <a:solidFill>
                  <a:srgbClr val="00B050"/>
                </a:solidFill>
                <a:effectLst/>
                <a:latin typeface="Times New Roman" panose="02020603050405020304" pitchFamily="18" charset="0"/>
                <a:cs typeface="Times New Roman" panose="02020603050405020304" pitchFamily="18" charset="0"/>
              </a:rPr>
              <a:t> </a:t>
            </a:r>
            <a:r>
              <a:rPr lang="ru-RU" sz="2400" b="0" i="0" dirty="0" err="1">
                <a:solidFill>
                  <a:srgbClr val="00B050"/>
                </a:solidFill>
                <a:effectLst/>
                <a:latin typeface="Times New Roman" panose="02020603050405020304" pitchFamily="18" charset="0"/>
                <a:cs typeface="Times New Roman" panose="02020603050405020304" pitchFamily="18" charset="0"/>
              </a:rPr>
              <a:t>регулювання</a:t>
            </a:r>
            <a:endParaRPr lang="ru-RU" sz="2400" b="0" i="0" dirty="0">
              <a:solidFill>
                <a:srgbClr val="00B050"/>
              </a:solidFill>
              <a:effectLst/>
              <a:latin typeface="Times New Roman" panose="02020603050405020304" pitchFamily="18" charset="0"/>
              <a:cs typeface="Times New Roman" panose="02020603050405020304" pitchFamily="18" charset="0"/>
            </a:endParaRPr>
          </a:p>
          <a:p>
            <a:pPr algn="just"/>
            <a:r>
              <a:rPr lang="ru-RU" sz="2400" b="0" i="0" dirty="0">
                <a:solidFill>
                  <a:srgbClr val="00B050"/>
                </a:solidFill>
                <a:effectLst/>
                <a:latin typeface="Times New Roman" panose="02020603050405020304" pitchFamily="18" charset="0"/>
                <a:cs typeface="Times New Roman" panose="02020603050405020304" pitchFamily="18" charset="0"/>
              </a:rPr>
              <a:t>4. </a:t>
            </a:r>
            <a:r>
              <a:rPr lang="ru-RU" sz="2400" b="0" i="0" dirty="0" err="1">
                <a:solidFill>
                  <a:srgbClr val="00B050"/>
                </a:solidFill>
                <a:effectLst/>
                <a:latin typeface="Times New Roman" panose="02020603050405020304" pitchFamily="18" charset="0"/>
                <a:cs typeface="Times New Roman" panose="02020603050405020304" pitchFamily="18" charset="0"/>
              </a:rPr>
              <a:t>Екологічний</a:t>
            </a:r>
            <a:r>
              <a:rPr lang="ru-RU" sz="2400" b="0" i="0" dirty="0">
                <a:solidFill>
                  <a:srgbClr val="00B050"/>
                </a:solidFill>
                <a:effectLst/>
                <a:latin typeface="Times New Roman" panose="02020603050405020304" pitchFamily="18" charset="0"/>
                <a:cs typeface="Times New Roman" panose="02020603050405020304" pitchFamily="18" charset="0"/>
              </a:rPr>
              <a:t> </a:t>
            </a:r>
            <a:r>
              <a:rPr lang="ru-RU" sz="2400" b="0" i="0" dirty="0" err="1">
                <a:solidFill>
                  <a:srgbClr val="00B050"/>
                </a:solidFill>
                <a:effectLst/>
                <a:latin typeface="Times New Roman" panose="02020603050405020304" pitchFamily="18" charset="0"/>
                <a:cs typeface="Times New Roman" panose="02020603050405020304" pitchFamily="18" charset="0"/>
              </a:rPr>
              <a:t>механізм</a:t>
            </a:r>
            <a:r>
              <a:rPr lang="ru-RU" sz="2400" b="0" i="0" dirty="0">
                <a:solidFill>
                  <a:srgbClr val="00B050"/>
                </a:solidFill>
                <a:effectLst/>
                <a:latin typeface="Times New Roman" panose="02020603050405020304" pitchFamily="18" charset="0"/>
                <a:cs typeface="Times New Roman" panose="02020603050405020304" pitchFamily="18" charset="0"/>
              </a:rPr>
              <a:t> </a:t>
            </a:r>
            <a:r>
              <a:rPr lang="ru-RU" sz="2400" b="0" i="0" dirty="0" err="1">
                <a:solidFill>
                  <a:srgbClr val="00B050"/>
                </a:solidFill>
                <a:effectLst/>
                <a:latin typeface="Times New Roman" panose="02020603050405020304" pitchFamily="18" charset="0"/>
                <a:cs typeface="Times New Roman" panose="02020603050405020304" pitchFamily="18" charset="0"/>
              </a:rPr>
              <a:t>регулювання</a:t>
            </a:r>
            <a:endParaRPr lang="ru-RU" sz="2400" dirty="0">
              <a:solidFill>
                <a:srgbClr val="00B050"/>
              </a:solidFill>
              <a:latin typeface="Times New Roman" panose="02020603050405020304" pitchFamily="18" charset="0"/>
              <a:cs typeface="Times New Roman" panose="02020603050405020304" pitchFamily="18" charset="0"/>
            </a:endParaRPr>
          </a:p>
          <a:p>
            <a:pPr algn="just"/>
            <a:r>
              <a:rPr lang="ru-RU" sz="2400" b="0" i="0" dirty="0">
                <a:solidFill>
                  <a:srgbClr val="00B050"/>
                </a:solidFill>
                <a:effectLst/>
                <a:latin typeface="Times New Roman" panose="02020603050405020304" pitchFamily="18" charset="0"/>
                <a:cs typeface="Times New Roman" panose="02020603050405020304" pitchFamily="18" charset="0"/>
              </a:rPr>
              <a:t>5. </a:t>
            </a:r>
            <a:r>
              <a:rPr lang="ru-RU" sz="2400" b="0" i="0" dirty="0" err="1">
                <a:solidFill>
                  <a:srgbClr val="00B050"/>
                </a:solidFill>
                <a:effectLst/>
                <a:latin typeface="Times New Roman" panose="02020603050405020304" pitchFamily="18" charset="0"/>
                <a:cs typeface="Times New Roman" panose="02020603050405020304" pitchFamily="18" charset="0"/>
              </a:rPr>
              <a:t>Міжнародне</a:t>
            </a:r>
            <a:r>
              <a:rPr lang="ru-RU" sz="2400" b="0" i="0" dirty="0">
                <a:solidFill>
                  <a:srgbClr val="00B050"/>
                </a:solidFill>
                <a:effectLst/>
                <a:latin typeface="Times New Roman" panose="02020603050405020304" pitchFamily="18" charset="0"/>
                <a:cs typeface="Times New Roman" panose="02020603050405020304" pitchFamily="18" charset="0"/>
              </a:rPr>
              <a:t> </a:t>
            </a:r>
            <a:r>
              <a:rPr lang="ru-RU" sz="2400" b="0" i="0" dirty="0" err="1">
                <a:solidFill>
                  <a:srgbClr val="00B050"/>
                </a:solidFill>
                <a:effectLst/>
                <a:latin typeface="Times New Roman" panose="02020603050405020304" pitchFamily="18" charset="0"/>
                <a:cs typeface="Times New Roman" panose="02020603050405020304" pitchFamily="18" charset="0"/>
              </a:rPr>
              <a:t>співробітництво</a:t>
            </a:r>
            <a:endParaRPr lang="ru-RU" sz="2400" b="0" i="0" dirty="0">
              <a:solidFill>
                <a:srgbClr val="00B05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4952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ww.economy.nayka.com.ua/a/3_2011_21/r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260648"/>
            <a:ext cx="8078945" cy="5976664"/>
          </a:xfrm>
          <a:prstGeom prst="rect">
            <a:avLst/>
          </a:prstGeom>
        </p:spPr>
        <p:style>
          <a:lnRef idx="1">
            <a:schemeClr val="accent6"/>
          </a:lnRef>
          <a:fillRef idx="2">
            <a:schemeClr val="accent6"/>
          </a:fillRef>
          <a:effectRef idx="1">
            <a:schemeClr val="accent6"/>
          </a:effectRef>
          <a:fontRef idx="minor">
            <a:schemeClr val="dk1"/>
          </a:fontRef>
        </p:style>
      </p:pic>
    </p:spTree>
    <p:extLst>
      <p:ext uri="{BB962C8B-B14F-4D97-AF65-F5344CB8AC3E}">
        <p14:creationId xmlns:p14="http://schemas.microsoft.com/office/powerpoint/2010/main" val="42000456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title"/>
          </p:nvPr>
        </p:nvSpPr>
        <p:spPr>
          <a:xfrm>
            <a:off x="457200" y="274638"/>
            <a:ext cx="8291264" cy="6034682"/>
          </a:xfrm>
        </p:spPr>
        <p:txBody>
          <a:bodyPr>
            <a:normAutofit/>
          </a:bodyPr>
          <a:lstStyle/>
          <a:p>
            <a:r>
              <a:rPr lang="uk-UA" sz="2400" b="1" dirty="0">
                <a:solidFill>
                  <a:schemeClr val="bg1"/>
                </a:solidFill>
                <a:latin typeface="Times New Roman" pitchFamily="18" charset="0"/>
                <a:cs typeface="Times New Roman" pitchFamily="18" charset="0"/>
              </a:rPr>
              <a:t>Туризм уже давно розглядається як одна з найбільш прибуткових та таких,</a:t>
            </a:r>
            <a:br>
              <a:rPr lang="ru-RU" sz="2400" b="1" dirty="0">
                <a:solidFill>
                  <a:schemeClr val="bg1"/>
                </a:solidFill>
                <a:latin typeface="Times New Roman" pitchFamily="18" charset="0"/>
                <a:cs typeface="Times New Roman" pitchFamily="18" charset="0"/>
              </a:rPr>
            </a:br>
            <a:r>
              <a:rPr lang="uk-UA" sz="2400" b="1" dirty="0">
                <a:solidFill>
                  <a:schemeClr val="bg1"/>
                </a:solidFill>
                <a:latin typeface="Times New Roman" pitchFamily="18" charset="0"/>
                <a:cs typeface="Times New Roman" pitchFamily="18" charset="0"/>
              </a:rPr>
              <a:t>що інтенсивно розвивається, галузей світового господарства. Розвиток</a:t>
            </a:r>
            <a:br>
              <a:rPr lang="ru-RU" sz="2400" b="1" dirty="0">
                <a:solidFill>
                  <a:schemeClr val="bg1"/>
                </a:solidFill>
                <a:latin typeface="Times New Roman" pitchFamily="18" charset="0"/>
                <a:cs typeface="Times New Roman" pitchFamily="18" charset="0"/>
              </a:rPr>
            </a:br>
            <a:r>
              <a:rPr lang="uk-UA" sz="2400" b="1" dirty="0">
                <a:solidFill>
                  <a:schemeClr val="bg1"/>
                </a:solidFill>
                <a:latin typeface="Times New Roman" pitchFamily="18" charset="0"/>
                <a:cs typeface="Times New Roman" pitchFamily="18" charset="0"/>
              </a:rPr>
              <a:t>туризму відіграє важливу роль у вирішенні соціальних проблем. У багатьох</a:t>
            </a:r>
            <a:br>
              <a:rPr lang="ru-RU" sz="2400" b="1" dirty="0">
                <a:solidFill>
                  <a:schemeClr val="bg1"/>
                </a:solidFill>
                <a:latin typeface="Times New Roman" pitchFamily="18" charset="0"/>
                <a:cs typeface="Times New Roman" pitchFamily="18" charset="0"/>
              </a:rPr>
            </a:br>
            <a:r>
              <a:rPr lang="uk-UA" sz="2400" b="1" dirty="0">
                <a:solidFill>
                  <a:schemeClr val="bg1"/>
                </a:solidFill>
                <a:latin typeface="Times New Roman" pitchFamily="18" charset="0"/>
                <a:cs typeface="Times New Roman" pitchFamily="18" charset="0"/>
              </a:rPr>
              <a:t>країнах світу саме за рахунок туризму виникають нові робочі місця,</a:t>
            </a:r>
            <a:br>
              <a:rPr lang="ru-RU" sz="2400" b="1" dirty="0">
                <a:solidFill>
                  <a:schemeClr val="bg1"/>
                </a:solidFill>
                <a:latin typeface="Times New Roman" pitchFamily="18" charset="0"/>
                <a:cs typeface="Times New Roman" pitchFamily="18" charset="0"/>
              </a:rPr>
            </a:br>
            <a:r>
              <a:rPr lang="uk-UA" sz="2400" b="1" dirty="0">
                <a:solidFill>
                  <a:schemeClr val="bg1"/>
                </a:solidFill>
                <a:latin typeface="Times New Roman" pitchFamily="18" charset="0"/>
                <a:cs typeface="Times New Roman" pitchFamily="18" charset="0"/>
              </a:rPr>
              <a:t>підтримується високий рівень життя населення, створюються передумови для поліпшення платіжного балансу країни. </a:t>
            </a:r>
            <a:endParaRPr lang="ru-RU" sz="2400" b="1"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10808715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title"/>
          </p:nvPr>
        </p:nvSpPr>
        <p:spPr>
          <a:xfrm>
            <a:off x="457200" y="274638"/>
            <a:ext cx="8229600" cy="5098578"/>
          </a:xfrm>
        </p:spPr>
        <p:txBody>
          <a:bodyPr>
            <a:normAutofit/>
          </a:bodyPr>
          <a:lstStyle/>
          <a:p>
            <a:r>
              <a:rPr lang="uk-UA" sz="3200" b="1" dirty="0">
                <a:solidFill>
                  <a:schemeClr val="bg1"/>
                </a:solidFill>
                <a:latin typeface="Times New Roman" pitchFamily="18" charset="0"/>
                <a:cs typeface="Times New Roman" pitchFamily="18" charset="0"/>
              </a:rPr>
              <a:t>Необхідність розвитку сфери</a:t>
            </a:r>
            <a:br>
              <a:rPr lang="ru-RU" sz="3200" b="1" dirty="0">
                <a:solidFill>
                  <a:schemeClr val="bg1"/>
                </a:solidFill>
                <a:latin typeface="Times New Roman" pitchFamily="18" charset="0"/>
                <a:cs typeface="Times New Roman" pitchFamily="18" charset="0"/>
              </a:rPr>
            </a:br>
            <a:r>
              <a:rPr lang="uk-UA" sz="3200" b="1" dirty="0">
                <a:solidFill>
                  <a:schemeClr val="bg1"/>
                </a:solidFill>
                <a:latin typeface="Times New Roman" pitchFamily="18" charset="0"/>
                <a:cs typeface="Times New Roman" pitchFamily="18" charset="0"/>
              </a:rPr>
              <a:t>туризму сприяє підвищенню рівня освіти, удосконаленню системи медичного</a:t>
            </a:r>
            <a:br>
              <a:rPr lang="ru-RU" sz="3200" b="1" dirty="0">
                <a:solidFill>
                  <a:schemeClr val="bg1"/>
                </a:solidFill>
                <a:latin typeface="Times New Roman" pitchFamily="18" charset="0"/>
                <a:cs typeface="Times New Roman" pitchFamily="18" charset="0"/>
              </a:rPr>
            </a:br>
            <a:r>
              <a:rPr lang="uk-UA" sz="3200" b="1" dirty="0">
                <a:solidFill>
                  <a:schemeClr val="bg1"/>
                </a:solidFill>
                <a:latin typeface="Times New Roman" pitchFamily="18" charset="0"/>
                <a:cs typeface="Times New Roman" pitchFamily="18" charset="0"/>
              </a:rPr>
              <a:t>обслуговування населення, впровадженню нових засобів поширення</a:t>
            </a:r>
            <a:br>
              <a:rPr lang="ru-RU" sz="3200" b="1" dirty="0">
                <a:solidFill>
                  <a:schemeClr val="bg1"/>
                </a:solidFill>
                <a:latin typeface="Times New Roman" pitchFamily="18" charset="0"/>
                <a:cs typeface="Times New Roman" pitchFamily="18" charset="0"/>
              </a:rPr>
            </a:br>
            <a:r>
              <a:rPr lang="uk-UA" sz="3200" b="1" dirty="0">
                <a:solidFill>
                  <a:schemeClr val="bg1"/>
                </a:solidFill>
                <a:latin typeface="Times New Roman" pitchFamily="18" charset="0"/>
                <a:cs typeface="Times New Roman" pitchFamily="18" charset="0"/>
              </a:rPr>
              <a:t>інформації тощо. </a:t>
            </a:r>
            <a:endParaRPr lang="ru-RU" sz="3200" b="1"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3603890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title"/>
          </p:nvPr>
        </p:nvSpPr>
        <p:spPr>
          <a:xfrm>
            <a:off x="457200" y="274638"/>
            <a:ext cx="8229600" cy="5746650"/>
          </a:xfrm>
        </p:spPr>
        <p:txBody>
          <a:bodyPr>
            <a:normAutofit/>
          </a:bodyPr>
          <a:lstStyle/>
          <a:p>
            <a:r>
              <a:rPr lang="uk-UA" sz="2800" b="1" dirty="0">
                <a:solidFill>
                  <a:schemeClr val="bg1"/>
                </a:solidFill>
                <a:latin typeface="Times New Roman" pitchFamily="18" charset="0"/>
                <a:cs typeface="Times New Roman" pitchFamily="18" charset="0"/>
              </a:rPr>
              <a:t>Туризм впливає на збереження й розвиток культурного потенціалу, веде до</a:t>
            </a:r>
            <a:br>
              <a:rPr lang="ru-RU" sz="2800" b="1" dirty="0">
                <a:solidFill>
                  <a:schemeClr val="bg1"/>
                </a:solidFill>
                <a:latin typeface="Times New Roman" pitchFamily="18" charset="0"/>
                <a:cs typeface="Times New Roman" pitchFamily="18" charset="0"/>
              </a:rPr>
            </a:br>
            <a:r>
              <a:rPr lang="uk-UA" sz="2800" b="1" dirty="0">
                <a:solidFill>
                  <a:schemeClr val="bg1"/>
                </a:solidFill>
                <a:latin typeface="Times New Roman" pitchFamily="18" charset="0"/>
                <a:cs typeface="Times New Roman" pitchFamily="18" charset="0"/>
              </a:rPr>
              <a:t>гармонізації відносин між різними країнами й народами, змушує уряди,</a:t>
            </a:r>
            <a:br>
              <a:rPr lang="ru-RU" sz="2800" b="1" dirty="0">
                <a:solidFill>
                  <a:schemeClr val="bg1"/>
                </a:solidFill>
                <a:latin typeface="Times New Roman" pitchFamily="18" charset="0"/>
                <a:cs typeface="Times New Roman" pitchFamily="18" charset="0"/>
              </a:rPr>
            </a:br>
            <a:r>
              <a:rPr lang="uk-UA" sz="2800" b="1" dirty="0">
                <a:solidFill>
                  <a:schemeClr val="bg1"/>
                </a:solidFill>
                <a:latin typeface="Times New Roman" pitchFamily="18" charset="0"/>
                <a:cs typeface="Times New Roman" pitchFamily="18" charset="0"/>
              </a:rPr>
              <a:t>громадські організації й комерційні структури брати активну участь у</a:t>
            </a:r>
            <a:br>
              <a:rPr lang="ru-RU" sz="2800" b="1" dirty="0">
                <a:solidFill>
                  <a:schemeClr val="bg1"/>
                </a:solidFill>
                <a:latin typeface="Times New Roman" pitchFamily="18" charset="0"/>
                <a:cs typeface="Times New Roman" pitchFamily="18" charset="0"/>
              </a:rPr>
            </a:br>
            <a:r>
              <a:rPr lang="uk-UA" sz="2800" b="1" dirty="0">
                <a:solidFill>
                  <a:schemeClr val="bg1"/>
                </a:solidFill>
                <a:latin typeface="Times New Roman" pitchFamily="18" charset="0"/>
                <a:cs typeface="Times New Roman" pitchFamily="18" charset="0"/>
              </a:rPr>
              <a:t>справі збереження й оздоровлення навколишнього середовища. </a:t>
            </a:r>
            <a:endParaRPr lang="ru-RU" sz="2800" b="1"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25630421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title"/>
          </p:nvPr>
        </p:nvSpPr>
        <p:spPr>
          <a:xfrm>
            <a:off x="457200" y="274638"/>
            <a:ext cx="8229600" cy="5890666"/>
          </a:xfrm>
        </p:spPr>
        <p:txBody>
          <a:bodyPr>
            <a:normAutofit/>
          </a:bodyPr>
          <a:lstStyle/>
          <a:p>
            <a:r>
              <a:rPr lang="uk-UA" sz="2700" b="1" dirty="0">
                <a:solidFill>
                  <a:schemeClr val="bg1"/>
                </a:solidFill>
                <a:latin typeface="Times New Roman" pitchFamily="18" charset="0"/>
                <a:cs typeface="Times New Roman" pitchFamily="18" charset="0"/>
              </a:rPr>
              <a:t>Сучасний розвиток туризму в Україні характеризується наявністю глибоких протиріч у його організаційній структурі, спрямованості розвитку, стані якісних і кількісних характеристик. З одного боку, сучасний стан туризму в Україні розцінюється як кризове,пов’язане з різким падінням досягнутих раніше обсягів надання туристських послуг, скороченням матеріальної бази у сфері туризму й значною невідповідністю потребам населення в туристичних послугах. </a:t>
            </a:r>
            <a:br>
              <a:rPr lang="ru-RU" dirty="0"/>
            </a:br>
            <a:endParaRPr lang="ru-RU" dirty="0"/>
          </a:p>
        </p:txBody>
      </p:sp>
    </p:spTree>
    <p:extLst>
      <p:ext uri="{BB962C8B-B14F-4D97-AF65-F5344CB8AC3E}">
        <p14:creationId xmlns:p14="http://schemas.microsoft.com/office/powerpoint/2010/main" val="3381375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title"/>
          </p:nvPr>
        </p:nvSpPr>
        <p:spPr/>
        <p:txBody>
          <a:bodyPr>
            <a:normAutofit/>
          </a:bodyPr>
          <a:lstStyle/>
          <a:p>
            <a:r>
              <a:rPr lang="uk-UA" sz="3200" b="1" dirty="0">
                <a:solidFill>
                  <a:schemeClr val="bg1"/>
                </a:solidFill>
                <a:latin typeface="Times New Roman" pitchFamily="18" charset="0"/>
                <a:cs typeface="Times New Roman" pitchFamily="18" charset="0"/>
              </a:rPr>
              <a:t>Моделі державного регулювання туристичної діяльності*</a:t>
            </a:r>
            <a:endParaRPr lang="ru-RU" sz="3200" b="1" dirty="0">
              <a:solidFill>
                <a:schemeClr val="bg1"/>
              </a:solidFill>
              <a:latin typeface="Times New Roman" pitchFamily="18" charset="0"/>
              <a:cs typeface="Times New Roman" pitchFamily="18" charset="0"/>
            </a:endParaRPr>
          </a:p>
        </p:txBody>
      </p:sp>
      <p:sp>
        <p:nvSpPr>
          <p:cNvPr id="4" name="Скругленный прямоугольник 3"/>
          <p:cNvSpPr/>
          <p:nvPr/>
        </p:nvSpPr>
        <p:spPr>
          <a:xfrm>
            <a:off x="611560" y="1628800"/>
            <a:ext cx="8064896" cy="4968552"/>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ru-RU"/>
          </a:p>
        </p:txBody>
      </p:sp>
      <p:graphicFrame>
        <p:nvGraphicFramePr>
          <p:cNvPr id="5" name="Таблица 4"/>
          <p:cNvGraphicFramePr>
            <a:graphicFrameLocks noGrp="1"/>
          </p:cNvGraphicFramePr>
          <p:nvPr>
            <p:extLst>
              <p:ext uri="{D42A27DB-BD31-4B8C-83A1-F6EECF244321}">
                <p14:modId xmlns:p14="http://schemas.microsoft.com/office/powerpoint/2010/main" val="2528153276"/>
              </p:ext>
            </p:extLst>
          </p:nvPr>
        </p:nvGraphicFramePr>
        <p:xfrm>
          <a:off x="1333500" y="2132857"/>
          <a:ext cx="6477000" cy="3960440"/>
        </p:xfrm>
        <a:graphic>
          <a:graphicData uri="http://schemas.openxmlformats.org/drawingml/2006/table">
            <a:tbl>
              <a:tblPr/>
              <a:tblGrid>
                <a:gridCol w="1135376">
                  <a:extLst>
                    <a:ext uri="{9D8B030D-6E8A-4147-A177-3AD203B41FA5}">
                      <a16:colId xmlns:a16="http://schemas.microsoft.com/office/drawing/2014/main" val="20000"/>
                    </a:ext>
                  </a:extLst>
                </a:gridCol>
                <a:gridCol w="1010951">
                  <a:extLst>
                    <a:ext uri="{9D8B030D-6E8A-4147-A177-3AD203B41FA5}">
                      <a16:colId xmlns:a16="http://schemas.microsoft.com/office/drawing/2014/main" val="20001"/>
                    </a:ext>
                  </a:extLst>
                </a:gridCol>
                <a:gridCol w="4330673">
                  <a:extLst>
                    <a:ext uri="{9D8B030D-6E8A-4147-A177-3AD203B41FA5}">
                      <a16:colId xmlns:a16="http://schemas.microsoft.com/office/drawing/2014/main" val="20002"/>
                    </a:ext>
                  </a:extLst>
                </a:gridCol>
              </a:tblGrid>
              <a:tr h="1695453">
                <a:tc>
                  <a:txBody>
                    <a:bodyPr/>
                    <a:lstStyle/>
                    <a:p>
                      <a:pPr algn="ctr"/>
                      <a:r>
                        <a:rPr lang="uk-UA" sz="1000" b="1">
                          <a:solidFill>
                            <a:srgbClr val="000000"/>
                          </a:solidFill>
                          <a:effectLst/>
                          <a:latin typeface="Times New Roman"/>
                        </a:rPr>
                        <a:t>Модель</a:t>
                      </a:r>
                      <a:endParaRPr lang="uk-UA"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uk-UA" sz="1000" b="1">
                          <a:solidFill>
                            <a:srgbClr val="000000"/>
                          </a:solidFill>
                          <a:effectLst/>
                          <a:latin typeface="Times New Roman"/>
                        </a:rPr>
                        <a:t>Країна застосування</a:t>
                      </a:r>
                      <a:endParaRPr lang="uk-UA"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uk-UA" sz="1000" b="1">
                          <a:solidFill>
                            <a:srgbClr val="000000"/>
                          </a:solidFill>
                          <a:effectLst/>
                          <a:latin typeface="Times New Roman"/>
                        </a:rPr>
                        <a:t>Характеристика моделі</a:t>
                      </a:r>
                      <a:endParaRPr lang="uk-UA"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2264987">
                <a:tc>
                  <a:txBody>
                    <a:bodyPr/>
                    <a:lstStyle/>
                    <a:p>
                      <a:pPr algn="ctr"/>
                      <a:r>
                        <a:rPr lang="uk-UA" sz="1000">
                          <a:solidFill>
                            <a:srgbClr val="000000"/>
                          </a:solidFill>
                          <a:effectLst/>
                          <a:latin typeface="Times New Roman"/>
                        </a:rPr>
                        <a:t>Перша модель (ринкова)</a:t>
                      </a:r>
                      <a:endParaRPr lang="uk-UA"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uk-UA" sz="1000">
                          <a:solidFill>
                            <a:srgbClr val="000000"/>
                          </a:solidFill>
                          <a:effectLst/>
                          <a:latin typeface="Times New Roman"/>
                        </a:rPr>
                        <a:t>США</a:t>
                      </a:r>
                      <a:endParaRPr lang="uk-UA"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r>
                        <a:rPr lang="uk-UA" sz="1000" dirty="0">
                          <a:solidFill>
                            <a:srgbClr val="000000"/>
                          </a:solidFill>
                          <a:effectLst/>
                          <a:latin typeface="Times New Roman"/>
                        </a:rPr>
                        <a:t>Така модель управління індустрією туризму була реалізована в США у 1997 році, коли було ліквідовано державну структуру </a:t>
                      </a:r>
                      <a:r>
                        <a:rPr lang="en-US" sz="1000" dirty="0" err="1">
                          <a:solidFill>
                            <a:srgbClr val="000000"/>
                          </a:solidFill>
                          <a:effectLst/>
                          <a:latin typeface="Times New Roman"/>
                        </a:rPr>
                        <a:t>U.S.Travel</a:t>
                      </a:r>
                      <a:r>
                        <a:rPr lang="en-US" sz="1000" dirty="0">
                          <a:solidFill>
                            <a:srgbClr val="000000"/>
                          </a:solidFill>
                          <a:effectLst/>
                          <a:latin typeface="Times New Roman"/>
                        </a:rPr>
                        <a:t> and Tourism Administration (USTTA), </a:t>
                      </a:r>
                      <a:r>
                        <a:rPr lang="uk-UA" sz="1000" dirty="0">
                          <a:solidFill>
                            <a:srgbClr val="000000"/>
                          </a:solidFill>
                          <a:effectLst/>
                          <a:latin typeface="Times New Roman"/>
                        </a:rPr>
                        <a:t>яка відповідала за розвиток туризму в країні. Однією із причин ліквідації організації було скорочення витрат федерального бюджету, стійкі позиції американської туристичної галузі на міжнародному рівні (туристична привабливість), а також наявність потужних приватних підприємств, які здатні ефективно самостійно здійснювати маркетингові заходи для реклами усього національного туристичного ринку та привабливості іноземних туристів. Переважають інструменти непрямого впливу.</a:t>
                      </a:r>
                      <a:endParaRPr lang="uk-UA" sz="1100" dirty="0">
                        <a:effectLst/>
                        <a:latin typeface="Calibri"/>
                      </a:endParaRPr>
                    </a:p>
                    <a:p>
                      <a:pPr algn="just"/>
                      <a:r>
                        <a:rPr lang="uk-UA" sz="1000" dirty="0">
                          <a:solidFill>
                            <a:srgbClr val="000000"/>
                          </a:solidFill>
                          <a:effectLst/>
                          <a:latin typeface="Times New Roman"/>
                        </a:rPr>
                        <a:t> </a:t>
                      </a:r>
                      <a:endParaRPr lang="uk-UA" sz="11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7532436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Скругленный прямоугольник 2"/>
          <p:cNvSpPr/>
          <p:nvPr/>
        </p:nvSpPr>
        <p:spPr>
          <a:xfrm>
            <a:off x="323528" y="260648"/>
            <a:ext cx="8568952" cy="64087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aphicFrame>
        <p:nvGraphicFramePr>
          <p:cNvPr id="5" name="Таблица 4"/>
          <p:cNvGraphicFramePr>
            <a:graphicFrameLocks noGrp="1"/>
          </p:cNvGraphicFramePr>
          <p:nvPr>
            <p:extLst>
              <p:ext uri="{D42A27DB-BD31-4B8C-83A1-F6EECF244321}">
                <p14:modId xmlns:p14="http://schemas.microsoft.com/office/powerpoint/2010/main" val="4226678818"/>
              </p:ext>
            </p:extLst>
          </p:nvPr>
        </p:nvGraphicFramePr>
        <p:xfrm>
          <a:off x="1333500" y="836712"/>
          <a:ext cx="6477000" cy="4937760"/>
        </p:xfrm>
        <a:graphic>
          <a:graphicData uri="http://schemas.openxmlformats.org/drawingml/2006/table">
            <a:tbl>
              <a:tblPr/>
              <a:tblGrid>
                <a:gridCol w="1135376">
                  <a:extLst>
                    <a:ext uri="{9D8B030D-6E8A-4147-A177-3AD203B41FA5}">
                      <a16:colId xmlns:a16="http://schemas.microsoft.com/office/drawing/2014/main" val="20000"/>
                    </a:ext>
                  </a:extLst>
                </a:gridCol>
                <a:gridCol w="1010951">
                  <a:extLst>
                    <a:ext uri="{9D8B030D-6E8A-4147-A177-3AD203B41FA5}">
                      <a16:colId xmlns:a16="http://schemas.microsoft.com/office/drawing/2014/main" val="20001"/>
                    </a:ext>
                  </a:extLst>
                </a:gridCol>
                <a:gridCol w="4330673">
                  <a:extLst>
                    <a:ext uri="{9D8B030D-6E8A-4147-A177-3AD203B41FA5}">
                      <a16:colId xmlns:a16="http://schemas.microsoft.com/office/drawing/2014/main" val="20002"/>
                    </a:ext>
                  </a:extLst>
                </a:gridCol>
              </a:tblGrid>
              <a:tr h="4752528">
                <a:tc>
                  <a:txBody>
                    <a:bodyPr/>
                    <a:lstStyle/>
                    <a:p>
                      <a:pPr algn="ctr"/>
                      <a:r>
                        <a:rPr lang="uk-UA" sz="1800" dirty="0">
                          <a:solidFill>
                            <a:srgbClr val="000000"/>
                          </a:solidFill>
                          <a:effectLst/>
                          <a:latin typeface="Times New Roman"/>
                        </a:rPr>
                        <a:t>Друга модель</a:t>
                      </a:r>
                      <a:endParaRPr lang="uk-UA" sz="18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uk-UA" sz="1800">
                          <a:solidFill>
                            <a:srgbClr val="000000"/>
                          </a:solidFill>
                          <a:effectLst/>
                          <a:latin typeface="Times New Roman"/>
                        </a:rPr>
                        <a:t>Єгипет</a:t>
                      </a:r>
                      <a:endParaRPr lang="uk-UA" sz="18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just"/>
                      <a:r>
                        <a:rPr lang="ru-RU" sz="1800" dirty="0" err="1">
                          <a:solidFill>
                            <a:srgbClr val="000000"/>
                          </a:solidFill>
                          <a:effectLst/>
                          <a:latin typeface="Times New Roman"/>
                        </a:rPr>
                        <a:t>Єгипет</a:t>
                      </a:r>
                      <a:r>
                        <a:rPr lang="ru-RU" sz="1800" dirty="0">
                          <a:solidFill>
                            <a:srgbClr val="000000"/>
                          </a:solidFill>
                          <a:effectLst/>
                          <a:latin typeface="Times New Roman"/>
                        </a:rPr>
                        <a:t> є </a:t>
                      </a:r>
                      <a:r>
                        <a:rPr lang="ru-RU" sz="1800" dirty="0" err="1">
                          <a:solidFill>
                            <a:srgbClr val="000000"/>
                          </a:solidFill>
                          <a:effectLst/>
                          <a:latin typeface="Times New Roman"/>
                        </a:rPr>
                        <a:t>лідером</a:t>
                      </a:r>
                      <a:r>
                        <a:rPr lang="ru-RU" sz="1800" dirty="0">
                          <a:solidFill>
                            <a:srgbClr val="000000"/>
                          </a:solidFill>
                          <a:effectLst/>
                          <a:latin typeface="Times New Roman"/>
                        </a:rPr>
                        <a:t> </a:t>
                      </a:r>
                      <a:r>
                        <a:rPr lang="ru-RU" sz="1800" dirty="0" err="1">
                          <a:solidFill>
                            <a:srgbClr val="000000"/>
                          </a:solidFill>
                          <a:effectLst/>
                          <a:latin typeface="Times New Roman"/>
                        </a:rPr>
                        <a:t>серед</a:t>
                      </a:r>
                      <a:r>
                        <a:rPr lang="ru-RU" sz="1800" dirty="0">
                          <a:solidFill>
                            <a:srgbClr val="000000"/>
                          </a:solidFill>
                          <a:effectLst/>
                          <a:latin typeface="Times New Roman"/>
                        </a:rPr>
                        <a:t> </a:t>
                      </a:r>
                      <a:r>
                        <a:rPr lang="ru-RU" sz="1800" dirty="0" err="1">
                          <a:solidFill>
                            <a:srgbClr val="000000"/>
                          </a:solidFill>
                          <a:effectLst/>
                          <a:latin typeface="Times New Roman"/>
                        </a:rPr>
                        <a:t>країн</a:t>
                      </a:r>
                      <a:r>
                        <a:rPr lang="ru-RU" sz="1800" dirty="0">
                          <a:solidFill>
                            <a:srgbClr val="000000"/>
                          </a:solidFill>
                          <a:effectLst/>
                          <a:latin typeface="Times New Roman"/>
                        </a:rPr>
                        <a:t> на </a:t>
                      </a:r>
                      <a:r>
                        <a:rPr lang="ru-RU" sz="1800" dirty="0" err="1">
                          <a:solidFill>
                            <a:srgbClr val="000000"/>
                          </a:solidFill>
                          <a:effectLst/>
                          <a:latin typeface="Times New Roman"/>
                        </a:rPr>
                        <a:t>африканському</a:t>
                      </a:r>
                      <a:r>
                        <a:rPr lang="ru-RU" sz="1800" dirty="0">
                          <a:solidFill>
                            <a:srgbClr val="000000"/>
                          </a:solidFill>
                          <a:effectLst/>
                          <a:latin typeface="Times New Roman"/>
                        </a:rPr>
                        <a:t> </a:t>
                      </a:r>
                      <a:r>
                        <a:rPr lang="ru-RU" sz="1800" dirty="0" err="1">
                          <a:solidFill>
                            <a:srgbClr val="000000"/>
                          </a:solidFill>
                          <a:effectLst/>
                          <a:latin typeface="Times New Roman"/>
                        </a:rPr>
                        <a:t>континенті</a:t>
                      </a:r>
                      <a:r>
                        <a:rPr lang="ru-RU" sz="1800" dirty="0">
                          <a:solidFill>
                            <a:srgbClr val="000000"/>
                          </a:solidFill>
                          <a:effectLst/>
                          <a:latin typeface="Times New Roman"/>
                        </a:rPr>
                        <a:t> за </a:t>
                      </a:r>
                      <a:r>
                        <a:rPr lang="ru-RU" sz="1800" dirty="0" err="1">
                          <a:solidFill>
                            <a:srgbClr val="000000"/>
                          </a:solidFill>
                          <a:effectLst/>
                          <a:latin typeface="Times New Roman"/>
                        </a:rPr>
                        <a:t>відвідуванням</a:t>
                      </a:r>
                      <a:r>
                        <a:rPr lang="ru-RU" sz="1800" dirty="0">
                          <a:solidFill>
                            <a:srgbClr val="000000"/>
                          </a:solidFill>
                          <a:effectLst/>
                          <a:latin typeface="Times New Roman"/>
                        </a:rPr>
                        <a:t> </a:t>
                      </a:r>
                      <a:r>
                        <a:rPr lang="ru-RU" sz="1800" dirty="0" err="1">
                          <a:solidFill>
                            <a:srgbClr val="000000"/>
                          </a:solidFill>
                          <a:effectLst/>
                          <a:latin typeface="Times New Roman"/>
                        </a:rPr>
                        <a:t>туристів</a:t>
                      </a:r>
                      <a:r>
                        <a:rPr lang="ru-RU" sz="1800" dirty="0">
                          <a:solidFill>
                            <a:srgbClr val="000000"/>
                          </a:solidFill>
                          <a:effectLst/>
                          <a:latin typeface="Times New Roman"/>
                        </a:rPr>
                        <a:t>. </a:t>
                      </a:r>
                      <a:r>
                        <a:rPr lang="ru-RU" sz="1800" dirty="0" err="1">
                          <a:solidFill>
                            <a:srgbClr val="000000"/>
                          </a:solidFill>
                          <a:effectLst/>
                          <a:latin typeface="Times New Roman"/>
                        </a:rPr>
                        <a:t>Розвиткові</a:t>
                      </a:r>
                      <a:r>
                        <a:rPr lang="ru-RU" sz="1800" dirty="0">
                          <a:solidFill>
                            <a:srgbClr val="000000"/>
                          </a:solidFill>
                          <a:effectLst/>
                          <a:latin typeface="Times New Roman"/>
                        </a:rPr>
                        <a:t> </a:t>
                      </a:r>
                      <a:r>
                        <a:rPr lang="ru-RU" sz="1800" dirty="0" err="1">
                          <a:solidFill>
                            <a:srgbClr val="000000"/>
                          </a:solidFill>
                          <a:effectLst/>
                          <a:latin typeface="Times New Roman"/>
                        </a:rPr>
                        <a:t>туристичної</a:t>
                      </a:r>
                      <a:r>
                        <a:rPr lang="ru-RU" sz="1800" dirty="0">
                          <a:solidFill>
                            <a:srgbClr val="000000"/>
                          </a:solidFill>
                          <a:effectLst/>
                          <a:latin typeface="Times New Roman"/>
                        </a:rPr>
                        <a:t> </a:t>
                      </a:r>
                      <a:r>
                        <a:rPr lang="ru-RU" sz="1800" dirty="0" err="1">
                          <a:solidFill>
                            <a:srgbClr val="000000"/>
                          </a:solidFill>
                          <a:effectLst/>
                          <a:latin typeface="Times New Roman"/>
                        </a:rPr>
                        <a:t>індустрії</a:t>
                      </a:r>
                      <a:r>
                        <a:rPr lang="ru-RU" sz="1800" dirty="0">
                          <a:solidFill>
                            <a:srgbClr val="000000"/>
                          </a:solidFill>
                          <a:effectLst/>
                          <a:latin typeface="Times New Roman"/>
                        </a:rPr>
                        <a:t> </a:t>
                      </a:r>
                      <a:r>
                        <a:rPr lang="ru-RU" sz="1800" dirty="0" err="1">
                          <a:solidFill>
                            <a:srgbClr val="000000"/>
                          </a:solidFill>
                          <a:effectLst/>
                          <a:latin typeface="Times New Roman"/>
                        </a:rPr>
                        <a:t>сприяло</a:t>
                      </a:r>
                      <a:r>
                        <a:rPr lang="ru-RU" sz="1800" dirty="0">
                          <a:solidFill>
                            <a:srgbClr val="000000"/>
                          </a:solidFill>
                          <a:effectLst/>
                          <a:latin typeface="Times New Roman"/>
                        </a:rPr>
                        <a:t> </a:t>
                      </a:r>
                      <a:r>
                        <a:rPr lang="ru-RU" sz="1800" dirty="0" err="1">
                          <a:solidFill>
                            <a:srgbClr val="000000"/>
                          </a:solidFill>
                          <a:effectLst/>
                          <a:latin typeface="Times New Roman"/>
                        </a:rPr>
                        <a:t>прийняття</a:t>
                      </a:r>
                      <a:r>
                        <a:rPr lang="ru-RU" sz="1800" dirty="0">
                          <a:solidFill>
                            <a:srgbClr val="000000"/>
                          </a:solidFill>
                          <a:effectLst/>
                          <a:latin typeface="Times New Roman"/>
                        </a:rPr>
                        <a:t> державною </a:t>
                      </a:r>
                      <a:r>
                        <a:rPr lang="ru-RU" sz="1800" dirty="0" err="1">
                          <a:solidFill>
                            <a:srgbClr val="000000"/>
                          </a:solidFill>
                          <a:effectLst/>
                          <a:latin typeface="Times New Roman"/>
                        </a:rPr>
                        <a:t>владою</a:t>
                      </a:r>
                      <a:r>
                        <a:rPr lang="ru-RU" sz="1800" dirty="0">
                          <a:solidFill>
                            <a:srgbClr val="000000"/>
                          </a:solidFill>
                          <a:effectLst/>
                          <a:latin typeface="Times New Roman"/>
                        </a:rPr>
                        <a:t> закону, </a:t>
                      </a:r>
                      <a:r>
                        <a:rPr lang="ru-RU" sz="1800" dirty="0" err="1">
                          <a:solidFill>
                            <a:srgbClr val="000000"/>
                          </a:solidFill>
                          <a:effectLst/>
                          <a:latin typeface="Times New Roman"/>
                        </a:rPr>
                        <a:t>який</a:t>
                      </a:r>
                      <a:r>
                        <a:rPr lang="ru-RU" sz="1800" dirty="0">
                          <a:solidFill>
                            <a:srgbClr val="000000"/>
                          </a:solidFill>
                          <a:effectLst/>
                          <a:latin typeface="Times New Roman"/>
                        </a:rPr>
                        <a:t> </a:t>
                      </a:r>
                      <a:r>
                        <a:rPr lang="ru-RU" sz="1800" dirty="0" err="1">
                          <a:solidFill>
                            <a:srgbClr val="000000"/>
                          </a:solidFill>
                          <a:effectLst/>
                          <a:latin typeface="Times New Roman"/>
                        </a:rPr>
                        <a:t>надав</a:t>
                      </a:r>
                      <a:r>
                        <a:rPr lang="ru-RU" sz="1800" dirty="0">
                          <a:solidFill>
                            <a:srgbClr val="000000"/>
                          </a:solidFill>
                          <a:effectLst/>
                          <a:latin typeface="Times New Roman"/>
                        </a:rPr>
                        <a:t> право </a:t>
                      </a:r>
                      <a:r>
                        <a:rPr lang="ru-RU" sz="1800" dirty="0" err="1">
                          <a:solidFill>
                            <a:srgbClr val="000000"/>
                          </a:solidFill>
                          <a:effectLst/>
                          <a:latin typeface="Times New Roman"/>
                        </a:rPr>
                        <a:t>іноземним</a:t>
                      </a:r>
                      <a:r>
                        <a:rPr lang="ru-RU" sz="1800" dirty="0">
                          <a:solidFill>
                            <a:srgbClr val="000000"/>
                          </a:solidFill>
                          <a:effectLst/>
                          <a:latin typeface="Times New Roman"/>
                        </a:rPr>
                        <a:t> </a:t>
                      </a:r>
                      <a:r>
                        <a:rPr lang="ru-RU" sz="1800" dirty="0" err="1">
                          <a:solidFill>
                            <a:srgbClr val="000000"/>
                          </a:solidFill>
                          <a:effectLst/>
                          <a:latin typeface="Times New Roman"/>
                        </a:rPr>
                        <a:t>компаніям</a:t>
                      </a:r>
                      <a:r>
                        <a:rPr lang="ru-RU" sz="1800" dirty="0">
                          <a:solidFill>
                            <a:srgbClr val="000000"/>
                          </a:solidFill>
                          <a:effectLst/>
                          <a:latin typeface="Times New Roman"/>
                        </a:rPr>
                        <a:t>, </a:t>
                      </a:r>
                      <a:r>
                        <a:rPr lang="ru-RU" sz="1800" dirty="0" err="1">
                          <a:solidFill>
                            <a:srgbClr val="000000"/>
                          </a:solidFill>
                          <a:effectLst/>
                          <a:latin typeface="Times New Roman"/>
                        </a:rPr>
                        <a:t>зокрема</a:t>
                      </a:r>
                      <a:r>
                        <a:rPr lang="ru-RU" sz="1800" dirty="0">
                          <a:solidFill>
                            <a:srgbClr val="000000"/>
                          </a:solidFill>
                          <a:effectLst/>
                          <a:latin typeface="Times New Roman"/>
                        </a:rPr>
                        <a:t> </a:t>
                      </a:r>
                      <a:r>
                        <a:rPr lang="ru-RU" sz="1800" dirty="0" err="1">
                          <a:solidFill>
                            <a:srgbClr val="000000"/>
                          </a:solidFill>
                          <a:effectLst/>
                          <a:latin typeface="Times New Roman"/>
                        </a:rPr>
                        <a:t>американським</a:t>
                      </a:r>
                      <a:r>
                        <a:rPr lang="ru-RU" sz="1800" dirty="0">
                          <a:solidFill>
                            <a:srgbClr val="000000"/>
                          </a:solidFill>
                          <a:effectLst/>
                          <a:latin typeface="Times New Roman"/>
                        </a:rPr>
                        <a:t> та </a:t>
                      </a:r>
                      <a:r>
                        <a:rPr lang="ru-RU" sz="1800" dirty="0" err="1">
                          <a:solidFill>
                            <a:srgbClr val="000000"/>
                          </a:solidFill>
                          <a:effectLst/>
                          <a:latin typeface="Times New Roman"/>
                        </a:rPr>
                        <a:t>британським</a:t>
                      </a:r>
                      <a:r>
                        <a:rPr lang="ru-RU" sz="1800" dirty="0">
                          <a:solidFill>
                            <a:srgbClr val="000000"/>
                          </a:solidFill>
                          <a:effectLst/>
                          <a:latin typeface="Times New Roman"/>
                        </a:rPr>
                        <a:t> </a:t>
                      </a:r>
                      <a:r>
                        <a:rPr lang="ru-RU" sz="1800" dirty="0" err="1">
                          <a:solidFill>
                            <a:srgbClr val="000000"/>
                          </a:solidFill>
                          <a:effectLst/>
                          <a:latin typeface="Times New Roman"/>
                        </a:rPr>
                        <a:t>підприємствам</a:t>
                      </a:r>
                      <a:r>
                        <a:rPr lang="ru-RU" sz="1800" dirty="0">
                          <a:solidFill>
                            <a:srgbClr val="000000"/>
                          </a:solidFill>
                          <a:effectLst/>
                          <a:latin typeface="Times New Roman"/>
                        </a:rPr>
                        <a:t>, </a:t>
                      </a:r>
                      <a:r>
                        <a:rPr lang="ru-RU" sz="1800" dirty="0" err="1">
                          <a:solidFill>
                            <a:srgbClr val="000000"/>
                          </a:solidFill>
                          <a:effectLst/>
                          <a:latin typeface="Times New Roman"/>
                        </a:rPr>
                        <a:t>вкладати</a:t>
                      </a:r>
                      <a:r>
                        <a:rPr lang="ru-RU" sz="1800" dirty="0">
                          <a:solidFill>
                            <a:srgbClr val="000000"/>
                          </a:solidFill>
                          <a:effectLst/>
                          <a:latin typeface="Times New Roman"/>
                        </a:rPr>
                        <a:t> </a:t>
                      </a:r>
                      <a:r>
                        <a:rPr lang="ru-RU" sz="1800" dirty="0" err="1">
                          <a:solidFill>
                            <a:srgbClr val="000000"/>
                          </a:solidFill>
                          <a:effectLst/>
                          <a:latin typeface="Times New Roman"/>
                        </a:rPr>
                        <a:t>свої</a:t>
                      </a:r>
                      <a:r>
                        <a:rPr lang="ru-RU" sz="1800" dirty="0">
                          <a:solidFill>
                            <a:srgbClr val="000000"/>
                          </a:solidFill>
                          <a:effectLst/>
                          <a:latin typeface="Times New Roman"/>
                        </a:rPr>
                        <a:t> </a:t>
                      </a:r>
                      <a:r>
                        <a:rPr lang="ru-RU" sz="1800" dirty="0" err="1">
                          <a:solidFill>
                            <a:srgbClr val="000000"/>
                          </a:solidFill>
                          <a:effectLst/>
                          <a:latin typeface="Times New Roman"/>
                        </a:rPr>
                        <a:t>кошти</a:t>
                      </a:r>
                      <a:r>
                        <a:rPr lang="ru-RU" sz="1800" dirty="0">
                          <a:solidFill>
                            <a:srgbClr val="000000"/>
                          </a:solidFill>
                          <a:effectLst/>
                          <a:latin typeface="Times New Roman"/>
                        </a:rPr>
                        <a:t> у </a:t>
                      </a:r>
                      <a:r>
                        <a:rPr lang="ru-RU" sz="1800" dirty="0" err="1">
                          <a:solidFill>
                            <a:srgbClr val="000000"/>
                          </a:solidFill>
                          <a:effectLst/>
                          <a:latin typeface="Times New Roman"/>
                        </a:rPr>
                        <a:t>промисловість</a:t>
                      </a:r>
                      <a:r>
                        <a:rPr lang="ru-RU" sz="1800" dirty="0">
                          <a:solidFill>
                            <a:srgbClr val="000000"/>
                          </a:solidFill>
                          <a:effectLst/>
                          <a:latin typeface="Times New Roman"/>
                        </a:rPr>
                        <a:t>, </a:t>
                      </a:r>
                      <a:r>
                        <a:rPr lang="ru-RU" sz="1800" dirty="0" err="1">
                          <a:solidFill>
                            <a:srgbClr val="000000"/>
                          </a:solidFill>
                          <a:effectLst/>
                          <a:latin typeface="Times New Roman"/>
                        </a:rPr>
                        <a:t>енергетику</a:t>
                      </a:r>
                      <a:r>
                        <a:rPr lang="ru-RU" sz="1800" dirty="0">
                          <a:solidFill>
                            <a:srgbClr val="000000"/>
                          </a:solidFill>
                          <a:effectLst/>
                          <a:latin typeface="Times New Roman"/>
                        </a:rPr>
                        <a:t>, туризм, транспорт і </a:t>
                      </a:r>
                      <a:r>
                        <a:rPr lang="ru-RU" sz="1800" dirty="0" err="1">
                          <a:solidFill>
                            <a:srgbClr val="000000"/>
                          </a:solidFill>
                          <a:effectLst/>
                          <a:latin typeface="Times New Roman"/>
                        </a:rPr>
                        <a:t>міське</a:t>
                      </a:r>
                      <a:r>
                        <a:rPr lang="ru-RU" sz="1800" dirty="0">
                          <a:solidFill>
                            <a:srgbClr val="000000"/>
                          </a:solidFill>
                          <a:effectLst/>
                          <a:latin typeface="Times New Roman"/>
                        </a:rPr>
                        <a:t> </a:t>
                      </a:r>
                      <a:r>
                        <a:rPr lang="ru-RU" sz="1800" dirty="0" err="1">
                          <a:solidFill>
                            <a:srgbClr val="000000"/>
                          </a:solidFill>
                          <a:effectLst/>
                          <a:latin typeface="Times New Roman"/>
                        </a:rPr>
                        <a:t>господарство</a:t>
                      </a:r>
                      <a:r>
                        <a:rPr lang="ru-RU" sz="1800" dirty="0">
                          <a:solidFill>
                            <a:srgbClr val="000000"/>
                          </a:solidFill>
                          <a:effectLst/>
                          <a:latin typeface="Times New Roman"/>
                        </a:rPr>
                        <a:t>, </a:t>
                      </a:r>
                      <a:r>
                        <a:rPr lang="ru-RU" sz="1800" dirty="0" err="1">
                          <a:solidFill>
                            <a:srgbClr val="000000"/>
                          </a:solidFill>
                          <a:effectLst/>
                          <a:latin typeface="Times New Roman"/>
                        </a:rPr>
                        <a:t>що</a:t>
                      </a:r>
                      <a:r>
                        <a:rPr lang="ru-RU" sz="1800" dirty="0">
                          <a:solidFill>
                            <a:srgbClr val="000000"/>
                          </a:solidFill>
                          <a:effectLst/>
                          <a:latin typeface="Times New Roman"/>
                        </a:rPr>
                        <a:t> </a:t>
                      </a:r>
                      <a:r>
                        <a:rPr lang="ru-RU" sz="1800" dirty="0" err="1">
                          <a:solidFill>
                            <a:srgbClr val="000000"/>
                          </a:solidFill>
                          <a:effectLst/>
                          <a:latin typeface="Times New Roman"/>
                        </a:rPr>
                        <a:t>призвело</a:t>
                      </a:r>
                      <a:r>
                        <a:rPr lang="ru-RU" sz="1800" dirty="0">
                          <a:solidFill>
                            <a:srgbClr val="000000"/>
                          </a:solidFill>
                          <a:effectLst/>
                          <a:latin typeface="Times New Roman"/>
                        </a:rPr>
                        <a:t> уже через 15 </a:t>
                      </a:r>
                      <a:r>
                        <a:rPr lang="ru-RU" sz="1800" dirty="0" err="1">
                          <a:solidFill>
                            <a:srgbClr val="000000"/>
                          </a:solidFill>
                          <a:effectLst/>
                          <a:latin typeface="Times New Roman"/>
                        </a:rPr>
                        <a:t>років</a:t>
                      </a:r>
                      <a:r>
                        <a:rPr lang="ru-RU" sz="1800" dirty="0">
                          <a:solidFill>
                            <a:srgbClr val="000000"/>
                          </a:solidFill>
                          <a:effectLst/>
                          <a:latin typeface="Times New Roman"/>
                        </a:rPr>
                        <a:t> до </a:t>
                      </a:r>
                      <a:r>
                        <a:rPr lang="ru-RU" sz="1800" dirty="0" err="1">
                          <a:solidFill>
                            <a:srgbClr val="000000"/>
                          </a:solidFill>
                          <a:effectLst/>
                          <a:latin typeface="Times New Roman"/>
                        </a:rPr>
                        <a:t>високих</a:t>
                      </a:r>
                      <a:r>
                        <a:rPr lang="ru-RU" sz="1800" dirty="0">
                          <a:solidFill>
                            <a:srgbClr val="000000"/>
                          </a:solidFill>
                          <a:effectLst/>
                          <a:latin typeface="Times New Roman"/>
                        </a:rPr>
                        <a:t> </a:t>
                      </a:r>
                      <a:r>
                        <a:rPr lang="ru-RU" sz="1800" dirty="0" err="1">
                          <a:solidFill>
                            <a:srgbClr val="000000"/>
                          </a:solidFill>
                          <a:effectLst/>
                          <a:latin typeface="Times New Roman"/>
                        </a:rPr>
                        <a:t>показників</a:t>
                      </a:r>
                      <a:r>
                        <a:rPr lang="ru-RU" sz="1800" dirty="0">
                          <a:solidFill>
                            <a:srgbClr val="000000"/>
                          </a:solidFill>
                          <a:effectLst/>
                          <a:latin typeface="Times New Roman"/>
                        </a:rPr>
                        <a:t>. Так, доходи </a:t>
                      </a:r>
                      <a:r>
                        <a:rPr lang="ru-RU" sz="1800" dirty="0" err="1">
                          <a:solidFill>
                            <a:srgbClr val="000000"/>
                          </a:solidFill>
                          <a:effectLst/>
                          <a:latin typeface="Times New Roman"/>
                        </a:rPr>
                        <a:t>від</a:t>
                      </a:r>
                      <a:r>
                        <a:rPr lang="ru-RU" sz="1800" dirty="0">
                          <a:solidFill>
                            <a:srgbClr val="000000"/>
                          </a:solidFill>
                          <a:effectLst/>
                          <a:latin typeface="Times New Roman"/>
                        </a:rPr>
                        <a:t> туризму </a:t>
                      </a:r>
                      <a:r>
                        <a:rPr lang="ru-RU" sz="1800" dirty="0" err="1">
                          <a:solidFill>
                            <a:srgbClr val="000000"/>
                          </a:solidFill>
                          <a:effectLst/>
                          <a:latin typeface="Times New Roman"/>
                        </a:rPr>
                        <a:t>перевищували</a:t>
                      </a:r>
                      <a:r>
                        <a:rPr lang="ru-RU" sz="1800" dirty="0">
                          <a:solidFill>
                            <a:srgbClr val="000000"/>
                          </a:solidFill>
                          <a:effectLst/>
                          <a:latin typeface="Times New Roman"/>
                        </a:rPr>
                        <a:t> доходи </a:t>
                      </a:r>
                      <a:r>
                        <a:rPr lang="ru-RU" sz="1800" dirty="0" err="1">
                          <a:solidFill>
                            <a:srgbClr val="000000"/>
                          </a:solidFill>
                          <a:effectLst/>
                          <a:latin typeface="Times New Roman"/>
                        </a:rPr>
                        <a:t>від</a:t>
                      </a:r>
                      <a:r>
                        <a:rPr lang="ru-RU" sz="1800" dirty="0">
                          <a:solidFill>
                            <a:srgbClr val="000000"/>
                          </a:solidFill>
                          <a:effectLst/>
                          <a:latin typeface="Times New Roman"/>
                        </a:rPr>
                        <a:t> </a:t>
                      </a:r>
                      <a:r>
                        <a:rPr lang="ru-RU" sz="1800" dirty="0" err="1">
                          <a:solidFill>
                            <a:srgbClr val="000000"/>
                          </a:solidFill>
                          <a:effectLst/>
                          <a:latin typeface="Times New Roman"/>
                        </a:rPr>
                        <a:t>судноплавства</a:t>
                      </a:r>
                      <a:r>
                        <a:rPr lang="ru-RU" sz="1800" dirty="0">
                          <a:solidFill>
                            <a:srgbClr val="000000"/>
                          </a:solidFill>
                          <a:effectLst/>
                          <a:latin typeface="Times New Roman"/>
                        </a:rPr>
                        <a:t> в </a:t>
                      </a:r>
                      <a:r>
                        <a:rPr lang="ru-RU" sz="1800" dirty="0" err="1">
                          <a:solidFill>
                            <a:srgbClr val="000000"/>
                          </a:solidFill>
                          <a:effectLst/>
                          <a:latin typeface="Times New Roman"/>
                        </a:rPr>
                        <a:t>Суецькому</a:t>
                      </a:r>
                      <a:r>
                        <a:rPr lang="ru-RU" sz="1800" dirty="0">
                          <a:solidFill>
                            <a:srgbClr val="000000"/>
                          </a:solidFill>
                          <a:effectLst/>
                          <a:latin typeface="Times New Roman"/>
                        </a:rPr>
                        <a:t> </a:t>
                      </a:r>
                      <a:r>
                        <a:rPr lang="ru-RU" sz="1800" dirty="0" err="1">
                          <a:solidFill>
                            <a:srgbClr val="000000"/>
                          </a:solidFill>
                          <a:effectLst/>
                          <a:latin typeface="Times New Roman"/>
                        </a:rPr>
                        <a:t>каналі</a:t>
                      </a:r>
                      <a:r>
                        <a:rPr lang="ru-RU" sz="1800" dirty="0">
                          <a:solidFill>
                            <a:srgbClr val="000000"/>
                          </a:solidFill>
                          <a:effectLst/>
                          <a:latin typeface="Times New Roman"/>
                        </a:rPr>
                        <a:t> та становили 2 млрд дол. США. </a:t>
                      </a:r>
                      <a:r>
                        <a:rPr lang="ru-RU" sz="1800" dirty="0" err="1">
                          <a:solidFill>
                            <a:srgbClr val="000000"/>
                          </a:solidFill>
                          <a:effectLst/>
                          <a:latin typeface="Times New Roman"/>
                        </a:rPr>
                        <a:t>Таку</a:t>
                      </a:r>
                      <a:r>
                        <a:rPr lang="ru-RU" sz="1800" dirty="0">
                          <a:solidFill>
                            <a:srgbClr val="000000"/>
                          </a:solidFill>
                          <a:effectLst/>
                          <a:latin typeface="Times New Roman"/>
                        </a:rPr>
                        <a:t> </a:t>
                      </a:r>
                      <a:r>
                        <a:rPr lang="ru-RU" sz="1800" dirty="0" err="1">
                          <a:solidFill>
                            <a:srgbClr val="000000"/>
                          </a:solidFill>
                          <a:effectLst/>
                          <a:latin typeface="Times New Roman"/>
                        </a:rPr>
                        <a:t>туристичну</a:t>
                      </a:r>
                      <a:r>
                        <a:rPr lang="ru-RU" sz="1800" dirty="0">
                          <a:solidFill>
                            <a:srgbClr val="000000"/>
                          </a:solidFill>
                          <a:effectLst/>
                          <a:latin typeface="Times New Roman"/>
                        </a:rPr>
                        <a:t> </a:t>
                      </a:r>
                      <a:r>
                        <a:rPr lang="ru-RU" sz="1800" dirty="0" err="1">
                          <a:solidFill>
                            <a:srgbClr val="000000"/>
                          </a:solidFill>
                          <a:effectLst/>
                          <a:latin typeface="Times New Roman"/>
                        </a:rPr>
                        <a:t>політику</a:t>
                      </a:r>
                      <a:r>
                        <a:rPr lang="ru-RU" sz="1800" dirty="0">
                          <a:solidFill>
                            <a:srgbClr val="000000"/>
                          </a:solidFill>
                          <a:effectLst/>
                          <a:latin typeface="Times New Roman"/>
                        </a:rPr>
                        <a:t> уряду </a:t>
                      </a:r>
                      <a:r>
                        <a:rPr lang="ru-RU" sz="1800" dirty="0" err="1">
                          <a:solidFill>
                            <a:srgbClr val="000000"/>
                          </a:solidFill>
                          <a:effectLst/>
                          <a:latin typeface="Times New Roman"/>
                        </a:rPr>
                        <a:t>називали</a:t>
                      </a:r>
                      <a:r>
                        <a:rPr lang="ru-RU" sz="1800" dirty="0">
                          <a:solidFill>
                            <a:srgbClr val="000000"/>
                          </a:solidFill>
                          <a:effectLst/>
                          <a:latin typeface="Times New Roman"/>
                        </a:rPr>
                        <a:t> «</a:t>
                      </a:r>
                      <a:r>
                        <a:rPr lang="ru-RU" sz="1800" dirty="0" err="1">
                          <a:solidFill>
                            <a:srgbClr val="000000"/>
                          </a:solidFill>
                          <a:effectLst/>
                          <a:latin typeface="Times New Roman"/>
                        </a:rPr>
                        <a:t>інфітах</a:t>
                      </a:r>
                      <a:r>
                        <a:rPr lang="ru-RU" sz="1800" dirty="0">
                          <a:solidFill>
                            <a:srgbClr val="000000"/>
                          </a:solidFill>
                          <a:effectLst/>
                          <a:latin typeface="Times New Roman"/>
                        </a:rPr>
                        <a:t>». </a:t>
                      </a:r>
                      <a:r>
                        <a:rPr lang="ru-RU" sz="1800" dirty="0" err="1">
                          <a:solidFill>
                            <a:srgbClr val="000000"/>
                          </a:solidFill>
                          <a:effectLst/>
                          <a:latin typeface="Times New Roman"/>
                        </a:rPr>
                        <a:t>Найбільш</a:t>
                      </a:r>
                      <a:r>
                        <a:rPr lang="ru-RU" sz="1800" dirty="0">
                          <a:solidFill>
                            <a:srgbClr val="000000"/>
                          </a:solidFill>
                          <a:effectLst/>
                          <a:latin typeface="Times New Roman"/>
                        </a:rPr>
                        <a:t> </a:t>
                      </a:r>
                      <a:r>
                        <a:rPr lang="ru-RU" sz="1800" dirty="0" err="1">
                          <a:solidFill>
                            <a:srgbClr val="000000"/>
                          </a:solidFill>
                          <a:effectLst/>
                          <a:latin typeface="Times New Roman"/>
                        </a:rPr>
                        <a:t>використовуваними</a:t>
                      </a:r>
                      <a:r>
                        <a:rPr lang="ru-RU" sz="1800" dirty="0">
                          <a:solidFill>
                            <a:srgbClr val="000000"/>
                          </a:solidFill>
                          <a:effectLst/>
                          <a:latin typeface="Times New Roman"/>
                        </a:rPr>
                        <a:t> </a:t>
                      </a:r>
                      <a:r>
                        <a:rPr lang="ru-RU" sz="1800" dirty="0" err="1">
                          <a:solidFill>
                            <a:srgbClr val="000000"/>
                          </a:solidFill>
                          <a:effectLst/>
                          <a:latin typeface="Times New Roman"/>
                        </a:rPr>
                        <a:t>інструментами</a:t>
                      </a:r>
                      <a:r>
                        <a:rPr lang="ru-RU" sz="1800" dirty="0">
                          <a:solidFill>
                            <a:srgbClr val="000000"/>
                          </a:solidFill>
                          <a:effectLst/>
                          <a:latin typeface="Times New Roman"/>
                        </a:rPr>
                        <a:t> є </a:t>
                      </a:r>
                      <a:r>
                        <a:rPr lang="ru-RU" sz="1800" dirty="0" err="1">
                          <a:solidFill>
                            <a:srgbClr val="000000"/>
                          </a:solidFill>
                          <a:effectLst/>
                          <a:latin typeface="Times New Roman"/>
                        </a:rPr>
                        <a:t>прямі</a:t>
                      </a:r>
                      <a:r>
                        <a:rPr lang="ru-RU" sz="1800" dirty="0">
                          <a:solidFill>
                            <a:srgbClr val="000000"/>
                          </a:solidFill>
                          <a:effectLst/>
                          <a:latin typeface="Times New Roman"/>
                        </a:rPr>
                        <a:t>.</a:t>
                      </a:r>
                      <a:endParaRPr lang="ru-RU" sz="18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744266284"/>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37</TotalTime>
  <Words>1092</Words>
  <Application>Microsoft Office PowerPoint</Application>
  <PresentationFormat>Экран (4:3)</PresentationFormat>
  <Paragraphs>38</Paragraphs>
  <Slides>15</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15</vt:i4>
      </vt:variant>
    </vt:vector>
  </HeadingPairs>
  <TitlesOfParts>
    <vt:vector size="21" baseType="lpstr">
      <vt:lpstr>Arial</vt:lpstr>
      <vt:lpstr>Calibri</vt:lpstr>
      <vt:lpstr>Times New Roman</vt:lpstr>
      <vt:lpstr>Trebuchet MS</vt:lpstr>
      <vt:lpstr>Wingdings 3</vt:lpstr>
      <vt:lpstr>Аспект</vt:lpstr>
      <vt:lpstr>Механізм державного регулювання туризму</vt:lpstr>
      <vt:lpstr>План лекції </vt:lpstr>
      <vt:lpstr>Презентация PowerPoint</vt:lpstr>
      <vt:lpstr>Туризм уже давно розглядається як одна з найбільш прибуткових та таких, що інтенсивно розвивається, галузей світового господарства. Розвиток туризму відіграє важливу роль у вирішенні соціальних проблем. У багатьох країнах світу саме за рахунок туризму виникають нові робочі місця, підтримується високий рівень життя населення, створюються передумови для поліпшення платіжного балансу країни. </vt:lpstr>
      <vt:lpstr>Необхідність розвитку сфери туризму сприяє підвищенню рівня освіти, удосконаленню системи медичного обслуговування населення, впровадженню нових засобів поширення інформації тощо. </vt:lpstr>
      <vt:lpstr>Туризм впливає на збереження й розвиток культурного потенціалу, веде до гармонізації відносин між різними країнами й народами, змушує уряди, громадські організації й комерційні структури брати активну участь у справі збереження й оздоровлення навколишнього середовища. </vt:lpstr>
      <vt:lpstr>Сучасний розвиток туризму в Україні характеризується наявністю глибоких протиріч у його організаційній структурі, спрямованості розвитку, стані якісних і кількісних характеристик. З одного боку, сучасний стан туризму в Україні розцінюється як кризове,пов’язане з різким падінням досягнутих раніше обсягів надання туристських послуг, скороченням матеріальної бази у сфері туризму й значною невідповідністю потребам населення в туристичних послугах.  </vt:lpstr>
      <vt:lpstr>Моделі державного регулювання туристичної діяльності*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Механізм державного регулювання туризму</dc:title>
  <dc:creator>1</dc:creator>
  <cp:lastModifiedBy>Владелец</cp:lastModifiedBy>
  <cp:revision>6</cp:revision>
  <dcterms:created xsi:type="dcterms:W3CDTF">2013-05-04T13:49:42Z</dcterms:created>
  <dcterms:modified xsi:type="dcterms:W3CDTF">2022-10-12T17:29:21Z</dcterms:modified>
</cp:coreProperties>
</file>