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charts/chart4.xml" ContentType="application/vnd.openxmlformats-officedocument.drawingml.chart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72" r:id="rId15"/>
    <p:sldId id="271" r:id="rId16"/>
    <p:sldId id="278" r:id="rId17"/>
    <p:sldId id="280" r:id="rId18"/>
    <p:sldId id="281" r:id="rId19"/>
    <p:sldId id="284" r:id="rId20"/>
    <p:sldId id="282" r:id="rId21"/>
    <p:sldId id="283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306" r:id="rId34"/>
    <p:sldId id="307" r:id="rId35"/>
    <p:sldId id="296" r:id="rId36"/>
    <p:sldId id="297" r:id="rId37"/>
    <p:sldId id="298" r:id="rId38"/>
    <p:sldId id="301" r:id="rId39"/>
    <p:sldId id="299" r:id="rId40"/>
    <p:sldId id="300" r:id="rId41"/>
    <p:sldId id="305" r:id="rId42"/>
    <p:sldId id="302" r:id="rId43"/>
    <p:sldId id="303" r:id="rId44"/>
    <p:sldId id="304" r:id="rId45"/>
    <p:sldId id="269" r:id="rId46"/>
    <p:sldId id="268" r:id="rId4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земельний фонд</c:v>
                </c:pt>
                <c:pt idx="1">
                  <c:v>сільськогосподарські угіддя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60.3</c:v>
                </c:pt>
                <c:pt idx="1">
                  <c:v>42.9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lineChart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marker>
            <c:symbol val="none"/>
          </c:marker>
          <c:cat>
            <c:strRef>
              <c:f>Лист1!$A$2:$A$4</c:f>
              <c:strCache>
                <c:ptCount val="3"/>
                <c:pt idx="0">
                  <c:v>1990 рік</c:v>
                </c:pt>
                <c:pt idx="1">
                  <c:v>2000 рік</c:v>
                </c:pt>
                <c:pt idx="2">
                  <c:v>2005 рік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0.80900000000000005</c:v>
                </c:pt>
                <c:pt idx="1">
                  <c:v>0.76100000000000012</c:v>
                </c:pt>
                <c:pt idx="2">
                  <c:v>0.78800000000000003</c:v>
                </c:pt>
              </c:numCache>
            </c:numRef>
          </c:val>
        </c:ser>
        <c:marker val="1"/>
        <c:axId val="81173888"/>
        <c:axId val="81179776"/>
      </c:lineChart>
      <c:catAx>
        <c:axId val="81173888"/>
        <c:scaling>
          <c:orientation val="minMax"/>
        </c:scaling>
        <c:axPos val="b"/>
        <c:tickLblPos val="nextTo"/>
        <c:crossAx val="81179776"/>
        <c:crosses val="autoZero"/>
        <c:auto val="1"/>
        <c:lblAlgn val="ctr"/>
        <c:lblOffset val="100"/>
      </c:catAx>
      <c:valAx>
        <c:axId val="81179776"/>
        <c:scaling>
          <c:orientation val="minMax"/>
        </c:scaling>
        <c:axPos val="l"/>
        <c:majorGridlines/>
        <c:numFmt formatCode="General" sourceLinked="1"/>
        <c:tickLblPos val="nextTo"/>
        <c:crossAx val="811738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підприємства, %</c:v>
                </c:pt>
              </c:strCache>
            </c:strRef>
          </c:tx>
          <c:dLbls>
            <c:showVal val="1"/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2007</c:v>
                </c:pt>
                <c:pt idx="1">
                  <c:v>2006</c:v>
                </c:pt>
                <c:pt idx="2">
                  <c:v>2005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14.2</c:v>
                </c:pt>
                <c:pt idx="1">
                  <c:v>11.2</c:v>
                </c:pt>
                <c:pt idx="2">
                  <c:v>11.9</c:v>
                </c:pt>
              </c:numCache>
            </c:numRef>
          </c:val>
        </c:ser>
        <c:axId val="39419264"/>
        <c:axId val="57348096"/>
      </c:barChart>
      <c:catAx>
        <c:axId val="39419264"/>
        <c:scaling>
          <c:orientation val="minMax"/>
        </c:scaling>
        <c:axPos val="b"/>
        <c:numFmt formatCode="General" sourceLinked="1"/>
        <c:tickLblPos val="nextTo"/>
        <c:crossAx val="57348096"/>
        <c:crosses val="autoZero"/>
        <c:auto val="1"/>
        <c:lblAlgn val="ctr"/>
        <c:lblOffset val="100"/>
      </c:catAx>
      <c:valAx>
        <c:axId val="57348096"/>
        <c:scaling>
          <c:orientation val="minMax"/>
        </c:scaling>
        <c:axPos val="l"/>
        <c:majorGridlines/>
        <c:numFmt formatCode="General" sourceLinked="1"/>
        <c:tickLblPos val="nextTo"/>
        <c:crossAx val="39419264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інноваційні підприємства, %</c:v>
                </c:pt>
              </c:strCache>
            </c:strRef>
          </c:tx>
          <c:dLbls>
            <c:showVal val="1"/>
          </c:dLbls>
          <c:cat>
            <c:strRef>
              <c:f>Лист1!$A$2:$A$8</c:f>
              <c:strCache>
                <c:ptCount val="7"/>
                <c:pt idx="0">
                  <c:v>Німеччина</c:v>
                </c:pt>
                <c:pt idx="1">
                  <c:v>Австрія</c:v>
                </c:pt>
                <c:pt idx="2">
                  <c:v>Данія</c:v>
                </c:pt>
                <c:pt idx="3">
                  <c:v>Швеція</c:v>
                </c:pt>
                <c:pt idx="4">
                  <c:v>Румунія</c:v>
                </c:pt>
                <c:pt idx="5">
                  <c:v>Латвія</c:v>
                </c:pt>
                <c:pt idx="6">
                  <c:v>Болгарія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65</c:v>
                </c:pt>
                <c:pt idx="1">
                  <c:v>53</c:v>
                </c:pt>
                <c:pt idx="2">
                  <c:v>52</c:v>
                </c:pt>
                <c:pt idx="3">
                  <c:v>50</c:v>
                </c:pt>
                <c:pt idx="4">
                  <c:v>20</c:v>
                </c:pt>
                <c:pt idx="5">
                  <c:v>18</c:v>
                </c:pt>
                <c:pt idx="6">
                  <c:v>16</c:v>
                </c:pt>
              </c:numCache>
            </c:numRef>
          </c:val>
        </c:ser>
        <c:axId val="55456512"/>
        <c:axId val="55458048"/>
      </c:barChart>
      <c:catAx>
        <c:axId val="55456512"/>
        <c:scaling>
          <c:orientation val="minMax"/>
        </c:scaling>
        <c:axPos val="b"/>
        <c:tickLblPos val="nextTo"/>
        <c:crossAx val="55458048"/>
        <c:crosses val="autoZero"/>
        <c:auto val="1"/>
        <c:lblAlgn val="ctr"/>
        <c:lblOffset val="100"/>
      </c:catAx>
      <c:valAx>
        <c:axId val="55458048"/>
        <c:scaling>
          <c:orientation val="minMax"/>
        </c:scaling>
        <c:axPos val="l"/>
        <c:majorGridlines/>
        <c:numFmt formatCode="General" sourceLinked="1"/>
        <c:tickLblPos val="nextTo"/>
        <c:crossAx val="554565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image" Target="../media/image4.gif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FE8FDD-8212-49FD-9723-E54101F4BB6D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BF900EE-2EEE-417D-8C6A-D17B4A0E55E1}">
      <dgm:prSet phldrT="[Текст]" custT="1"/>
      <dgm:spPr/>
      <dgm:t>
        <a:bodyPr/>
        <a:lstStyle/>
        <a:p>
          <a:r>
            <a:rPr lang="uk-UA" sz="1800" b="1" dirty="0" smtClean="0"/>
            <a:t>До промислового освоєння залучено 40-75% розвіданих запасів основних видів корисних копалин. </a:t>
          </a:r>
          <a:endParaRPr lang="ru-RU" sz="1800" b="1" dirty="0"/>
        </a:p>
      </dgm:t>
    </dgm:pt>
    <dgm:pt modelId="{09499DA7-6C1E-4119-8AC0-8E92A93931FA}" type="parTrans" cxnId="{4C0FF355-49AF-411A-AA1A-4EB5D1AAC328}">
      <dgm:prSet/>
      <dgm:spPr/>
      <dgm:t>
        <a:bodyPr/>
        <a:lstStyle/>
        <a:p>
          <a:endParaRPr lang="ru-RU"/>
        </a:p>
      </dgm:t>
    </dgm:pt>
    <dgm:pt modelId="{F538A959-E511-4749-90CE-A219E27DA7C8}" type="sibTrans" cxnId="{4C0FF355-49AF-411A-AA1A-4EB5D1AAC328}">
      <dgm:prSet/>
      <dgm:spPr/>
      <dgm:t>
        <a:bodyPr/>
        <a:lstStyle/>
        <a:p>
          <a:endParaRPr lang="ru-RU"/>
        </a:p>
      </dgm:t>
    </dgm:pt>
    <dgm:pt modelId="{63CE1E23-41FB-4457-AB99-42238DC193D1}">
      <dgm:prSet phldrT="[Текст]" custT="1"/>
      <dgm:spPr/>
      <dgm:t>
        <a:bodyPr/>
        <a:lstStyle/>
        <a:p>
          <a:r>
            <a:rPr lang="uk-UA" sz="1800" b="1" dirty="0" smtClean="0"/>
            <a:t>залізні руди – понад 14% загальносвітових запасів</a:t>
          </a:r>
          <a:endParaRPr lang="ru-RU" sz="1800" b="1" dirty="0"/>
        </a:p>
      </dgm:t>
    </dgm:pt>
    <dgm:pt modelId="{B421A299-86B5-4417-A2C2-1E393BA22647}" type="parTrans" cxnId="{866B3DB2-4058-4532-BFF9-53685124FDA9}">
      <dgm:prSet/>
      <dgm:spPr/>
      <dgm:t>
        <a:bodyPr/>
        <a:lstStyle/>
        <a:p>
          <a:endParaRPr lang="ru-RU"/>
        </a:p>
      </dgm:t>
    </dgm:pt>
    <dgm:pt modelId="{855B22A2-A397-411E-A0C2-B1645BBBB2DD}" type="sibTrans" cxnId="{866B3DB2-4058-4532-BFF9-53685124FDA9}">
      <dgm:prSet/>
      <dgm:spPr/>
      <dgm:t>
        <a:bodyPr/>
        <a:lstStyle/>
        <a:p>
          <a:endParaRPr lang="ru-RU"/>
        </a:p>
      </dgm:t>
    </dgm:pt>
    <dgm:pt modelId="{3964618D-2A4F-444E-86DE-8B81E02E4603}">
      <dgm:prSet custT="1"/>
      <dgm:spPr/>
      <dgm:t>
        <a:bodyPr/>
        <a:lstStyle/>
        <a:p>
          <a:r>
            <a:rPr lang="uk-UA" sz="1800" b="1" dirty="0" smtClean="0"/>
            <a:t>нафта та газ -  забезпечують потреби економіки відповідно на 10% і 20%.</a:t>
          </a:r>
          <a:endParaRPr lang="ru-RU" sz="1800" b="1" dirty="0"/>
        </a:p>
      </dgm:t>
    </dgm:pt>
    <dgm:pt modelId="{757EF448-10E6-4894-AAFF-744A79465A2D}" type="parTrans" cxnId="{935BA897-6A9C-42C9-8EF4-D86DFB7CC590}">
      <dgm:prSet/>
      <dgm:spPr/>
      <dgm:t>
        <a:bodyPr/>
        <a:lstStyle/>
        <a:p>
          <a:endParaRPr lang="ru-RU"/>
        </a:p>
      </dgm:t>
    </dgm:pt>
    <dgm:pt modelId="{3BC21598-0676-4EDF-9B1E-5BA019E7048C}" type="sibTrans" cxnId="{935BA897-6A9C-42C9-8EF4-D86DFB7CC590}">
      <dgm:prSet/>
      <dgm:spPr/>
      <dgm:t>
        <a:bodyPr/>
        <a:lstStyle/>
        <a:p>
          <a:endParaRPr lang="ru-RU"/>
        </a:p>
      </dgm:t>
    </dgm:pt>
    <dgm:pt modelId="{3914A048-2E28-4770-BF6B-DAAF1109995D}">
      <dgm:prSet custT="1"/>
      <dgm:spPr/>
      <dgm:t>
        <a:bodyPr/>
        <a:lstStyle/>
        <a:p>
          <a:r>
            <a:rPr lang="uk-UA" sz="1800" b="1" dirty="0" smtClean="0"/>
            <a:t>Марганцевих руд  - понад 43% загальносвітових запасів</a:t>
          </a:r>
          <a:endParaRPr lang="ru-RU" sz="1800" b="1" dirty="0"/>
        </a:p>
      </dgm:t>
    </dgm:pt>
    <dgm:pt modelId="{CDB4FDD7-ADF0-4DB3-A039-1197E70B62F6}" type="sibTrans" cxnId="{2C3CE90D-B5D9-426C-BD8D-3F36B8D3E168}">
      <dgm:prSet/>
      <dgm:spPr/>
      <dgm:t>
        <a:bodyPr/>
        <a:lstStyle/>
        <a:p>
          <a:endParaRPr lang="ru-RU"/>
        </a:p>
      </dgm:t>
    </dgm:pt>
    <dgm:pt modelId="{2AA06DFA-03D0-46F5-8934-DAFE1E3BB885}" type="parTrans" cxnId="{2C3CE90D-B5D9-426C-BD8D-3F36B8D3E168}">
      <dgm:prSet/>
      <dgm:spPr/>
      <dgm:t>
        <a:bodyPr/>
        <a:lstStyle/>
        <a:p>
          <a:endParaRPr lang="ru-RU"/>
        </a:p>
      </dgm:t>
    </dgm:pt>
    <dgm:pt modelId="{AF767E15-7ED8-4C7E-BD4E-285B5853A37D}">
      <dgm:prSet custT="1"/>
      <dgm:spPr/>
      <dgm:t>
        <a:bodyPr/>
        <a:lstStyle/>
        <a:p>
          <a:r>
            <a:rPr lang="uk-UA" sz="1800" b="1" dirty="0" smtClean="0"/>
            <a:t>Титан, цирконій, уран, літій, графіт, каолін, вогнетривкі глини, сірка, калійні солі, декоративний камінь </a:t>
          </a:r>
          <a:endParaRPr lang="ru-RU" sz="1800" b="1" dirty="0"/>
        </a:p>
      </dgm:t>
    </dgm:pt>
    <dgm:pt modelId="{45F48C33-33C6-4E36-B455-86FE38D21C08}" type="sibTrans" cxnId="{936D03C5-B4B0-4939-97E4-855407858D6B}">
      <dgm:prSet/>
      <dgm:spPr/>
      <dgm:t>
        <a:bodyPr/>
        <a:lstStyle/>
        <a:p>
          <a:endParaRPr lang="ru-RU"/>
        </a:p>
      </dgm:t>
    </dgm:pt>
    <dgm:pt modelId="{5068F954-B732-4AC2-82ED-EAE428F7B9A4}" type="parTrans" cxnId="{936D03C5-B4B0-4939-97E4-855407858D6B}">
      <dgm:prSet/>
      <dgm:spPr/>
      <dgm:t>
        <a:bodyPr/>
        <a:lstStyle/>
        <a:p>
          <a:endParaRPr lang="ru-RU"/>
        </a:p>
      </dgm:t>
    </dgm:pt>
    <dgm:pt modelId="{E32B4767-69CC-49B4-ABB3-A2CF268A5125}" type="pres">
      <dgm:prSet presAssocID="{59FE8FDD-8212-49FD-9723-E54101F4BB6D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7BAB9C-DA1D-4CDD-830A-DE0DCAEABE0A}" type="pres">
      <dgm:prSet presAssocID="{FBF900EE-2EEE-417D-8C6A-D17B4A0E55E1}" presName="circ1" presStyleLbl="vennNode1" presStyleIdx="0" presStyleCnt="5"/>
      <dgm:spPr/>
    </dgm:pt>
    <dgm:pt modelId="{C58905E8-CFDE-4A65-83E6-0B4DDC375461}" type="pres">
      <dgm:prSet presAssocID="{FBF900EE-2EEE-417D-8C6A-D17B4A0E55E1}" presName="circ1Tx" presStyleLbl="revTx" presStyleIdx="0" presStyleCnt="0" custLinFactNeighborX="-540" custLinFactNeighborY="1074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8663BC-A82E-4C0A-9B20-E22F9FF1E7F9}" type="pres">
      <dgm:prSet presAssocID="{63CE1E23-41FB-4457-AB99-42238DC193D1}" presName="circ2" presStyleLbl="vennNode1" presStyleIdx="1" presStyleCnt="5"/>
      <dgm:spPr/>
    </dgm:pt>
    <dgm:pt modelId="{E05DCBCA-38FC-4644-8A34-FD9C1BFAD4F4}" type="pres">
      <dgm:prSet presAssocID="{63CE1E23-41FB-4457-AB99-42238DC193D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F885D-A52D-4881-9CDB-B31E96E76F67}" type="pres">
      <dgm:prSet presAssocID="{3964618D-2A4F-444E-86DE-8B81E02E4603}" presName="circ3" presStyleLbl="vennNode1" presStyleIdx="2" presStyleCnt="5"/>
      <dgm:spPr/>
    </dgm:pt>
    <dgm:pt modelId="{892B31F9-CD69-48D4-B808-614DBB5D1F42}" type="pres">
      <dgm:prSet presAssocID="{3964618D-2A4F-444E-86DE-8B81E02E460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5EB938-754A-4BD8-927B-2C1A695DB0D7}" type="pres">
      <dgm:prSet presAssocID="{AF767E15-7ED8-4C7E-BD4E-285B5853A37D}" presName="circ4" presStyleLbl="vennNode1" presStyleIdx="3" presStyleCnt="5"/>
      <dgm:spPr/>
    </dgm:pt>
    <dgm:pt modelId="{98DD0C9A-D9D4-4D39-A2F1-7B2C0F39786D}" type="pres">
      <dgm:prSet presAssocID="{AF767E15-7ED8-4C7E-BD4E-285B5853A37D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C01C23-3F56-479B-8783-BEC72AB91DB8}" type="pres">
      <dgm:prSet presAssocID="{3914A048-2E28-4770-BF6B-DAAF1109995D}" presName="circ5" presStyleLbl="vennNode1" presStyleIdx="4" presStyleCnt="5"/>
      <dgm:spPr/>
    </dgm:pt>
    <dgm:pt modelId="{C68E0F65-3671-4A5B-BC39-28FACFAA22EF}" type="pres">
      <dgm:prSet presAssocID="{3914A048-2E28-4770-BF6B-DAAF1109995D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3B474C6-792F-41C0-B19F-B1A6CFF93C1A}" type="presOf" srcId="{FBF900EE-2EEE-417D-8C6A-D17B4A0E55E1}" destId="{C58905E8-CFDE-4A65-83E6-0B4DDC375461}" srcOrd="0" destOrd="0" presId="urn:microsoft.com/office/officeart/2005/8/layout/venn1"/>
    <dgm:cxn modelId="{2C3CE90D-B5D9-426C-BD8D-3F36B8D3E168}" srcId="{59FE8FDD-8212-49FD-9723-E54101F4BB6D}" destId="{3914A048-2E28-4770-BF6B-DAAF1109995D}" srcOrd="4" destOrd="0" parTransId="{2AA06DFA-03D0-46F5-8934-DAFE1E3BB885}" sibTransId="{CDB4FDD7-ADF0-4DB3-A039-1197E70B62F6}"/>
    <dgm:cxn modelId="{5119AC9D-0F3B-40E7-B9C3-87850492240B}" type="presOf" srcId="{63CE1E23-41FB-4457-AB99-42238DC193D1}" destId="{E05DCBCA-38FC-4644-8A34-FD9C1BFAD4F4}" srcOrd="0" destOrd="0" presId="urn:microsoft.com/office/officeart/2005/8/layout/venn1"/>
    <dgm:cxn modelId="{936D03C5-B4B0-4939-97E4-855407858D6B}" srcId="{59FE8FDD-8212-49FD-9723-E54101F4BB6D}" destId="{AF767E15-7ED8-4C7E-BD4E-285B5853A37D}" srcOrd="3" destOrd="0" parTransId="{5068F954-B732-4AC2-82ED-EAE428F7B9A4}" sibTransId="{45F48C33-33C6-4E36-B455-86FE38D21C08}"/>
    <dgm:cxn modelId="{4C0FF355-49AF-411A-AA1A-4EB5D1AAC328}" srcId="{59FE8FDD-8212-49FD-9723-E54101F4BB6D}" destId="{FBF900EE-2EEE-417D-8C6A-D17B4A0E55E1}" srcOrd="0" destOrd="0" parTransId="{09499DA7-6C1E-4119-8AC0-8E92A93931FA}" sibTransId="{F538A959-E511-4749-90CE-A219E27DA7C8}"/>
    <dgm:cxn modelId="{33C08337-0ED9-4150-9AD3-5036156A5B98}" type="presOf" srcId="{AF767E15-7ED8-4C7E-BD4E-285B5853A37D}" destId="{98DD0C9A-D9D4-4D39-A2F1-7B2C0F39786D}" srcOrd="0" destOrd="0" presId="urn:microsoft.com/office/officeart/2005/8/layout/venn1"/>
    <dgm:cxn modelId="{5DCEBBEF-2548-400D-9D03-B64D1ADE6A4A}" type="presOf" srcId="{3964618D-2A4F-444E-86DE-8B81E02E4603}" destId="{892B31F9-CD69-48D4-B808-614DBB5D1F42}" srcOrd="0" destOrd="0" presId="urn:microsoft.com/office/officeart/2005/8/layout/venn1"/>
    <dgm:cxn modelId="{FA58C38F-B14B-495E-94FE-5820E59AE2CB}" type="presOf" srcId="{3914A048-2E28-4770-BF6B-DAAF1109995D}" destId="{C68E0F65-3671-4A5B-BC39-28FACFAA22EF}" srcOrd="0" destOrd="0" presId="urn:microsoft.com/office/officeart/2005/8/layout/venn1"/>
    <dgm:cxn modelId="{935BA897-6A9C-42C9-8EF4-D86DFB7CC590}" srcId="{59FE8FDD-8212-49FD-9723-E54101F4BB6D}" destId="{3964618D-2A4F-444E-86DE-8B81E02E4603}" srcOrd="2" destOrd="0" parTransId="{757EF448-10E6-4894-AAFF-744A79465A2D}" sibTransId="{3BC21598-0676-4EDF-9B1E-5BA019E7048C}"/>
    <dgm:cxn modelId="{866B3DB2-4058-4532-BFF9-53685124FDA9}" srcId="{59FE8FDD-8212-49FD-9723-E54101F4BB6D}" destId="{63CE1E23-41FB-4457-AB99-42238DC193D1}" srcOrd="1" destOrd="0" parTransId="{B421A299-86B5-4417-A2C2-1E393BA22647}" sibTransId="{855B22A2-A397-411E-A0C2-B1645BBBB2DD}"/>
    <dgm:cxn modelId="{B24C22E1-0419-4A16-8DCD-D81E19D99077}" type="presOf" srcId="{59FE8FDD-8212-49FD-9723-E54101F4BB6D}" destId="{E32B4767-69CC-49B4-ABB3-A2CF268A5125}" srcOrd="0" destOrd="0" presId="urn:microsoft.com/office/officeart/2005/8/layout/venn1"/>
    <dgm:cxn modelId="{D0DFD129-AD66-4B7C-9FC8-7141D89548ED}" type="presParOf" srcId="{E32B4767-69CC-49B4-ABB3-A2CF268A5125}" destId="{287BAB9C-DA1D-4CDD-830A-DE0DCAEABE0A}" srcOrd="0" destOrd="0" presId="urn:microsoft.com/office/officeart/2005/8/layout/venn1"/>
    <dgm:cxn modelId="{219E0A49-9B28-4E2D-B278-DE550A78DEBC}" type="presParOf" srcId="{E32B4767-69CC-49B4-ABB3-A2CF268A5125}" destId="{C58905E8-CFDE-4A65-83E6-0B4DDC375461}" srcOrd="1" destOrd="0" presId="urn:microsoft.com/office/officeart/2005/8/layout/venn1"/>
    <dgm:cxn modelId="{BB921A3E-EA7C-4C9D-BD74-8E337C95D16D}" type="presParOf" srcId="{E32B4767-69CC-49B4-ABB3-A2CF268A5125}" destId="{1F8663BC-A82E-4C0A-9B20-E22F9FF1E7F9}" srcOrd="2" destOrd="0" presId="urn:microsoft.com/office/officeart/2005/8/layout/venn1"/>
    <dgm:cxn modelId="{494C41D1-5DD6-4775-98D9-1FDEDAA3EE42}" type="presParOf" srcId="{E32B4767-69CC-49B4-ABB3-A2CF268A5125}" destId="{E05DCBCA-38FC-4644-8A34-FD9C1BFAD4F4}" srcOrd="3" destOrd="0" presId="urn:microsoft.com/office/officeart/2005/8/layout/venn1"/>
    <dgm:cxn modelId="{144F9C12-8AA6-4423-AB13-49087E6E0880}" type="presParOf" srcId="{E32B4767-69CC-49B4-ABB3-A2CF268A5125}" destId="{D6FF885D-A52D-4881-9CDB-B31E96E76F67}" srcOrd="4" destOrd="0" presId="urn:microsoft.com/office/officeart/2005/8/layout/venn1"/>
    <dgm:cxn modelId="{E7F74D9A-2D74-46EA-B832-E07D035E7CAC}" type="presParOf" srcId="{E32B4767-69CC-49B4-ABB3-A2CF268A5125}" destId="{892B31F9-CD69-48D4-B808-614DBB5D1F42}" srcOrd="5" destOrd="0" presId="urn:microsoft.com/office/officeart/2005/8/layout/venn1"/>
    <dgm:cxn modelId="{208D1668-D094-4871-A011-3764C9C6E399}" type="presParOf" srcId="{E32B4767-69CC-49B4-ABB3-A2CF268A5125}" destId="{3F5EB938-754A-4BD8-927B-2C1A695DB0D7}" srcOrd="6" destOrd="0" presId="urn:microsoft.com/office/officeart/2005/8/layout/venn1"/>
    <dgm:cxn modelId="{79EC4831-EBBE-413F-BD95-1FFDA0BB63B8}" type="presParOf" srcId="{E32B4767-69CC-49B4-ABB3-A2CF268A5125}" destId="{98DD0C9A-D9D4-4D39-A2F1-7B2C0F39786D}" srcOrd="7" destOrd="0" presId="urn:microsoft.com/office/officeart/2005/8/layout/venn1"/>
    <dgm:cxn modelId="{E3F91B51-9EC6-4B47-A31C-73E3DED9544D}" type="presParOf" srcId="{E32B4767-69CC-49B4-ABB3-A2CF268A5125}" destId="{B8C01C23-3F56-479B-8783-BEC72AB91DB8}" srcOrd="8" destOrd="0" presId="urn:microsoft.com/office/officeart/2005/8/layout/venn1"/>
    <dgm:cxn modelId="{90E8AC3E-6698-4127-AB43-73E2D364BC45}" type="presParOf" srcId="{E32B4767-69CC-49B4-ABB3-A2CF268A5125}" destId="{C68E0F65-3671-4A5B-BC39-28FACFAA22EF}" srcOrd="9" destOrd="0" presId="urn:microsoft.com/office/officeart/2005/8/layout/venn1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CCD99AC2-2CE7-4681-B34C-A188959F5F38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45DF4A62-2303-4733-BCCE-01634E644915}">
      <dgm:prSet phldrT="[Текст]" custT="1"/>
      <dgm:spPr/>
      <dgm:t>
        <a:bodyPr/>
        <a:lstStyle/>
        <a:p>
          <a:r>
            <a:rPr lang="uk-UA" sz="2000" b="1" dirty="0" smtClean="0">
              <a:solidFill>
                <a:schemeClr val="tx1"/>
              </a:solidFill>
            </a:rPr>
            <a:t>12,8 тис. докторів наук </a:t>
          </a:r>
          <a:endParaRPr lang="ru-RU" sz="2000" b="1" baseline="0" dirty="0">
            <a:solidFill>
              <a:schemeClr val="tx1"/>
            </a:solidFill>
          </a:endParaRPr>
        </a:p>
      </dgm:t>
    </dgm:pt>
    <dgm:pt modelId="{2A8439B5-7B32-45A5-B203-B138CFCDE942}" type="parTrans" cxnId="{2CC4B235-5C21-4FA6-9EFB-835606794E3A}">
      <dgm:prSet/>
      <dgm:spPr/>
      <dgm:t>
        <a:bodyPr/>
        <a:lstStyle/>
        <a:p>
          <a:endParaRPr lang="ru-RU"/>
        </a:p>
      </dgm:t>
    </dgm:pt>
    <dgm:pt modelId="{FD79E61A-CB43-4E64-ADCB-BC8548417488}" type="sibTrans" cxnId="{2CC4B235-5C21-4FA6-9EFB-835606794E3A}">
      <dgm:prSet/>
      <dgm:spPr/>
      <dgm:t>
        <a:bodyPr/>
        <a:lstStyle/>
        <a:p>
          <a:endParaRPr lang="ru-RU"/>
        </a:p>
      </dgm:t>
    </dgm:pt>
    <dgm:pt modelId="{40AA14C0-4050-4EEE-8DDA-77E6A2543513}">
      <dgm:prSet phldrT="[Текст]" custT="1"/>
      <dgm:spPr/>
      <dgm:t>
        <a:bodyPr/>
        <a:lstStyle/>
        <a:p>
          <a:r>
            <a:rPr lang="uk-UA" sz="2000" b="1" dirty="0" smtClean="0">
              <a:solidFill>
                <a:schemeClr val="tx1"/>
              </a:solidFill>
            </a:rPr>
            <a:t>74,2 тис. кандидатів наук. </a:t>
          </a:r>
          <a:endParaRPr lang="ru-RU" sz="2000" b="1" baseline="0" dirty="0">
            <a:solidFill>
              <a:schemeClr val="tx1"/>
            </a:solidFill>
          </a:endParaRPr>
        </a:p>
      </dgm:t>
    </dgm:pt>
    <dgm:pt modelId="{2A54E84C-6C85-43D7-92AC-EC9A0FF057F7}" type="parTrans" cxnId="{E7E8FE40-AC81-4CFF-82A5-4F9EA12308AB}">
      <dgm:prSet/>
      <dgm:spPr/>
      <dgm:t>
        <a:bodyPr/>
        <a:lstStyle/>
        <a:p>
          <a:endParaRPr lang="ru-RU"/>
        </a:p>
      </dgm:t>
    </dgm:pt>
    <dgm:pt modelId="{E99C36E8-FF2A-485A-8CE8-96D92056DBCD}" type="sibTrans" cxnId="{E7E8FE40-AC81-4CFF-82A5-4F9EA12308AB}">
      <dgm:prSet/>
      <dgm:spPr/>
      <dgm:t>
        <a:bodyPr/>
        <a:lstStyle/>
        <a:p>
          <a:endParaRPr lang="ru-RU"/>
        </a:p>
      </dgm:t>
    </dgm:pt>
    <dgm:pt modelId="{B0BD998A-AD0E-41AD-A0E0-708E886C2D5B}">
      <dgm:prSet custT="1"/>
      <dgm:spPr/>
      <dgm:t>
        <a:bodyPr/>
        <a:lstStyle/>
        <a:p>
          <a:r>
            <a:rPr lang="uk-UA" sz="2000" b="1" dirty="0" smtClean="0">
              <a:solidFill>
                <a:schemeClr val="tx1"/>
              </a:solidFill>
            </a:rPr>
            <a:t>Кількість фахівців із науковим ступенем в національній економіці у 2007 р.</a:t>
          </a:r>
          <a:endParaRPr lang="ru-RU" sz="2000" b="1" dirty="0">
            <a:solidFill>
              <a:schemeClr val="tx1"/>
            </a:solidFill>
          </a:endParaRPr>
        </a:p>
      </dgm:t>
    </dgm:pt>
    <dgm:pt modelId="{D280369D-7B4C-4BAA-B1BC-38148DA8317D}" type="parTrans" cxnId="{7496A6DC-1531-4ED5-A40E-B84DA226D5E7}">
      <dgm:prSet/>
      <dgm:spPr/>
      <dgm:t>
        <a:bodyPr/>
        <a:lstStyle/>
        <a:p>
          <a:endParaRPr lang="ru-RU"/>
        </a:p>
      </dgm:t>
    </dgm:pt>
    <dgm:pt modelId="{3CD6B30D-5571-4600-9C15-FA6922BACF11}" type="sibTrans" cxnId="{7496A6DC-1531-4ED5-A40E-B84DA226D5E7}">
      <dgm:prSet/>
      <dgm:spPr/>
      <dgm:t>
        <a:bodyPr/>
        <a:lstStyle/>
        <a:p>
          <a:endParaRPr lang="ru-RU"/>
        </a:p>
      </dgm:t>
    </dgm:pt>
    <dgm:pt modelId="{C6AB13C5-3AF6-4454-8BB8-EE65FB8E799A}" type="pres">
      <dgm:prSet presAssocID="{CCD99AC2-2CE7-4681-B34C-A188959F5F38}" presName="Name0" presStyleCnt="0">
        <dgm:presLayoutVars>
          <dgm:dir/>
          <dgm:resizeHandles val="exact"/>
        </dgm:presLayoutVars>
      </dgm:prSet>
      <dgm:spPr/>
    </dgm:pt>
    <dgm:pt modelId="{AF8FD1AA-B726-45CD-9873-CFFAAA36E447}" type="pres">
      <dgm:prSet presAssocID="{CCD99AC2-2CE7-4681-B34C-A188959F5F38}" presName="vNodes" presStyleCnt="0"/>
      <dgm:spPr/>
    </dgm:pt>
    <dgm:pt modelId="{5100D0EA-0F78-4353-82D6-B7A742753EE4}" type="pres">
      <dgm:prSet presAssocID="{45DF4A62-2303-4733-BCCE-01634E64491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2599C2-622C-4D22-9522-73160A7183C5}" type="pres">
      <dgm:prSet presAssocID="{FD79E61A-CB43-4E64-ADCB-BC8548417488}" presName="spacerT" presStyleCnt="0"/>
      <dgm:spPr/>
    </dgm:pt>
    <dgm:pt modelId="{E3D522E0-C52B-4902-A40F-1B41E5E452E1}" type="pres">
      <dgm:prSet presAssocID="{FD79E61A-CB43-4E64-ADCB-BC8548417488}" presName="sibTrans" presStyleLbl="sibTrans2D1" presStyleIdx="0" presStyleCnt="2"/>
      <dgm:spPr/>
      <dgm:t>
        <a:bodyPr/>
        <a:lstStyle/>
        <a:p>
          <a:endParaRPr lang="ru-RU"/>
        </a:p>
      </dgm:t>
    </dgm:pt>
    <dgm:pt modelId="{6AEAF933-3FFB-4769-BFB8-9ED8F916A001}" type="pres">
      <dgm:prSet presAssocID="{FD79E61A-CB43-4E64-ADCB-BC8548417488}" presName="spacerB" presStyleCnt="0"/>
      <dgm:spPr/>
    </dgm:pt>
    <dgm:pt modelId="{56CE8AA1-FF84-4E4F-8E75-0469C0B9E942}" type="pres">
      <dgm:prSet presAssocID="{40AA14C0-4050-4EEE-8DDA-77E6A254351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2E59ED-45BF-4910-A660-09E0C3DFA946}" type="pres">
      <dgm:prSet presAssocID="{CCD99AC2-2CE7-4681-B34C-A188959F5F38}" presName="sibTransLast" presStyleLbl="sibTrans2D1" presStyleIdx="1" presStyleCnt="2"/>
      <dgm:spPr/>
      <dgm:t>
        <a:bodyPr/>
        <a:lstStyle/>
        <a:p>
          <a:endParaRPr lang="ru-RU"/>
        </a:p>
      </dgm:t>
    </dgm:pt>
    <dgm:pt modelId="{6D26BCA7-D14C-4F5B-8E9F-DA7858160FA3}" type="pres">
      <dgm:prSet presAssocID="{CCD99AC2-2CE7-4681-B34C-A188959F5F38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FF3B7686-CE07-411A-86A1-07AAB94BE8CB}" type="pres">
      <dgm:prSet presAssocID="{CCD99AC2-2CE7-4681-B34C-A188959F5F38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9A0B24-65D0-4C96-8B69-60EF3361680E}" type="presOf" srcId="{E99C36E8-FF2A-485A-8CE8-96D92056DBCD}" destId="{6D26BCA7-D14C-4F5B-8E9F-DA7858160FA3}" srcOrd="1" destOrd="0" presId="urn:microsoft.com/office/officeart/2005/8/layout/equation2"/>
    <dgm:cxn modelId="{9BDBD176-765A-4C8B-848B-2DE2C88B0FDE}" type="presOf" srcId="{45DF4A62-2303-4733-BCCE-01634E644915}" destId="{5100D0EA-0F78-4353-82D6-B7A742753EE4}" srcOrd="0" destOrd="0" presId="urn:microsoft.com/office/officeart/2005/8/layout/equation2"/>
    <dgm:cxn modelId="{7496A6DC-1531-4ED5-A40E-B84DA226D5E7}" srcId="{CCD99AC2-2CE7-4681-B34C-A188959F5F38}" destId="{B0BD998A-AD0E-41AD-A0E0-708E886C2D5B}" srcOrd="2" destOrd="0" parTransId="{D280369D-7B4C-4BAA-B1BC-38148DA8317D}" sibTransId="{3CD6B30D-5571-4600-9C15-FA6922BACF11}"/>
    <dgm:cxn modelId="{207AFC79-B040-47EE-AB52-2A90CB59B1E7}" type="presOf" srcId="{CCD99AC2-2CE7-4681-B34C-A188959F5F38}" destId="{C6AB13C5-3AF6-4454-8BB8-EE65FB8E799A}" srcOrd="0" destOrd="0" presId="urn:microsoft.com/office/officeart/2005/8/layout/equation2"/>
    <dgm:cxn modelId="{A0D2C5E4-2ACD-44C7-9B56-016B6E62E583}" type="presOf" srcId="{B0BD998A-AD0E-41AD-A0E0-708E886C2D5B}" destId="{FF3B7686-CE07-411A-86A1-07AAB94BE8CB}" srcOrd="0" destOrd="0" presId="urn:microsoft.com/office/officeart/2005/8/layout/equation2"/>
    <dgm:cxn modelId="{DA12FC71-7065-4970-92EF-1C9DE1B9FF5E}" type="presOf" srcId="{FD79E61A-CB43-4E64-ADCB-BC8548417488}" destId="{E3D522E0-C52B-4902-A40F-1B41E5E452E1}" srcOrd="0" destOrd="0" presId="urn:microsoft.com/office/officeart/2005/8/layout/equation2"/>
    <dgm:cxn modelId="{240A24B5-BBFA-4F4A-AB22-756F19530C33}" type="presOf" srcId="{40AA14C0-4050-4EEE-8DDA-77E6A2543513}" destId="{56CE8AA1-FF84-4E4F-8E75-0469C0B9E942}" srcOrd="0" destOrd="0" presId="urn:microsoft.com/office/officeart/2005/8/layout/equation2"/>
    <dgm:cxn modelId="{2CC4B235-5C21-4FA6-9EFB-835606794E3A}" srcId="{CCD99AC2-2CE7-4681-B34C-A188959F5F38}" destId="{45DF4A62-2303-4733-BCCE-01634E644915}" srcOrd="0" destOrd="0" parTransId="{2A8439B5-7B32-45A5-B203-B138CFCDE942}" sibTransId="{FD79E61A-CB43-4E64-ADCB-BC8548417488}"/>
    <dgm:cxn modelId="{E7E8FE40-AC81-4CFF-82A5-4F9EA12308AB}" srcId="{CCD99AC2-2CE7-4681-B34C-A188959F5F38}" destId="{40AA14C0-4050-4EEE-8DDA-77E6A2543513}" srcOrd="1" destOrd="0" parTransId="{2A54E84C-6C85-43D7-92AC-EC9A0FF057F7}" sibTransId="{E99C36E8-FF2A-485A-8CE8-96D92056DBCD}"/>
    <dgm:cxn modelId="{1589B741-E1F1-4A4A-B645-8A38685F144B}" type="presOf" srcId="{E99C36E8-FF2A-485A-8CE8-96D92056DBCD}" destId="{7C2E59ED-45BF-4910-A660-09E0C3DFA946}" srcOrd="0" destOrd="0" presId="urn:microsoft.com/office/officeart/2005/8/layout/equation2"/>
    <dgm:cxn modelId="{F82B7CA8-0EEB-408C-96CB-2C9F97E6CBD7}" type="presParOf" srcId="{C6AB13C5-3AF6-4454-8BB8-EE65FB8E799A}" destId="{AF8FD1AA-B726-45CD-9873-CFFAAA36E447}" srcOrd="0" destOrd="0" presId="urn:microsoft.com/office/officeart/2005/8/layout/equation2"/>
    <dgm:cxn modelId="{87FE927D-4462-45B0-993B-885CD84660A3}" type="presParOf" srcId="{AF8FD1AA-B726-45CD-9873-CFFAAA36E447}" destId="{5100D0EA-0F78-4353-82D6-B7A742753EE4}" srcOrd="0" destOrd="0" presId="urn:microsoft.com/office/officeart/2005/8/layout/equation2"/>
    <dgm:cxn modelId="{6D7220E9-16FE-42D8-AE87-ADDDF500265B}" type="presParOf" srcId="{AF8FD1AA-B726-45CD-9873-CFFAAA36E447}" destId="{032599C2-622C-4D22-9522-73160A7183C5}" srcOrd="1" destOrd="0" presId="urn:microsoft.com/office/officeart/2005/8/layout/equation2"/>
    <dgm:cxn modelId="{CE7F6340-11D3-4D26-920B-3AF394DA1C73}" type="presParOf" srcId="{AF8FD1AA-B726-45CD-9873-CFFAAA36E447}" destId="{E3D522E0-C52B-4902-A40F-1B41E5E452E1}" srcOrd="2" destOrd="0" presId="urn:microsoft.com/office/officeart/2005/8/layout/equation2"/>
    <dgm:cxn modelId="{6D6BAE68-58FD-4A9B-A5B1-6DC643B1CED8}" type="presParOf" srcId="{AF8FD1AA-B726-45CD-9873-CFFAAA36E447}" destId="{6AEAF933-3FFB-4769-BFB8-9ED8F916A001}" srcOrd="3" destOrd="0" presId="urn:microsoft.com/office/officeart/2005/8/layout/equation2"/>
    <dgm:cxn modelId="{8C2815F1-A776-4412-98B3-20CFF5270691}" type="presParOf" srcId="{AF8FD1AA-B726-45CD-9873-CFFAAA36E447}" destId="{56CE8AA1-FF84-4E4F-8E75-0469C0B9E942}" srcOrd="4" destOrd="0" presId="urn:microsoft.com/office/officeart/2005/8/layout/equation2"/>
    <dgm:cxn modelId="{0D646EE1-983A-453B-8F02-2A8713EE5B4E}" type="presParOf" srcId="{C6AB13C5-3AF6-4454-8BB8-EE65FB8E799A}" destId="{7C2E59ED-45BF-4910-A660-09E0C3DFA946}" srcOrd="1" destOrd="0" presId="urn:microsoft.com/office/officeart/2005/8/layout/equation2"/>
    <dgm:cxn modelId="{66CA4FB1-11F4-48D9-B852-58C820DA4D35}" type="presParOf" srcId="{7C2E59ED-45BF-4910-A660-09E0C3DFA946}" destId="{6D26BCA7-D14C-4F5B-8E9F-DA7858160FA3}" srcOrd="0" destOrd="0" presId="urn:microsoft.com/office/officeart/2005/8/layout/equation2"/>
    <dgm:cxn modelId="{29F9CC44-E380-4A75-A38C-36FC55075622}" type="presParOf" srcId="{C6AB13C5-3AF6-4454-8BB8-EE65FB8E799A}" destId="{FF3B7686-CE07-411A-86A1-07AAB94BE8CB}" srcOrd="2" destOrd="0" presId="urn:microsoft.com/office/officeart/2005/8/layout/equati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532EAE-554E-4119-B57A-05672CC6357B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EA7BC60-60F4-4908-8600-49DA7F6AECBF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Найкраще забезпечені водою </a:t>
          </a:r>
          <a:endParaRPr lang="ru-RU" dirty="0">
            <a:solidFill>
              <a:schemeClr val="tx1"/>
            </a:solidFill>
          </a:endParaRPr>
        </a:p>
      </dgm:t>
    </dgm:pt>
    <dgm:pt modelId="{69410429-32D3-4F11-88F6-8540BE98BB9F}" type="parTrans" cxnId="{273233F3-9244-49B3-9625-1B38D7E4C858}">
      <dgm:prSet/>
      <dgm:spPr/>
      <dgm:t>
        <a:bodyPr/>
        <a:lstStyle/>
        <a:p>
          <a:endParaRPr lang="ru-RU"/>
        </a:p>
      </dgm:t>
    </dgm:pt>
    <dgm:pt modelId="{A2C20D69-161B-4447-A822-5B9B7B8B60BA}" type="sibTrans" cxnId="{273233F3-9244-49B3-9625-1B38D7E4C858}">
      <dgm:prSet/>
      <dgm:spPr/>
      <dgm:t>
        <a:bodyPr/>
        <a:lstStyle/>
        <a:p>
          <a:endParaRPr lang="ru-RU"/>
        </a:p>
      </dgm:t>
    </dgm:pt>
    <dgm:pt modelId="{4C6428D1-737E-42A1-9BB8-0BF3B2EF172E}">
      <dgm:prSet phldrT="[Текст]"/>
      <dgm:spPr/>
      <dgm:t>
        <a:bodyPr/>
        <a:lstStyle/>
        <a:p>
          <a:r>
            <a:rPr lang="uk-UA" b="1" dirty="0" smtClean="0"/>
            <a:t>Закарпатська, </a:t>
          </a:r>
          <a:endParaRPr lang="ru-RU" dirty="0"/>
        </a:p>
      </dgm:t>
    </dgm:pt>
    <dgm:pt modelId="{01FF8367-B9C9-4E86-9DD0-FEA925C87D20}" type="parTrans" cxnId="{66EC32D6-44AC-457A-894F-E794CD45B501}">
      <dgm:prSet/>
      <dgm:spPr/>
      <dgm:t>
        <a:bodyPr/>
        <a:lstStyle/>
        <a:p>
          <a:endParaRPr lang="ru-RU"/>
        </a:p>
      </dgm:t>
    </dgm:pt>
    <dgm:pt modelId="{BFB67823-1690-45B1-85E5-F1CAA90FA602}" type="sibTrans" cxnId="{66EC32D6-44AC-457A-894F-E794CD45B501}">
      <dgm:prSet/>
      <dgm:spPr/>
      <dgm:t>
        <a:bodyPr/>
        <a:lstStyle/>
        <a:p>
          <a:endParaRPr lang="ru-RU"/>
        </a:p>
      </dgm:t>
    </dgm:pt>
    <dgm:pt modelId="{D8D5808E-A7B5-49E7-BCDE-EE65752CBD32}">
      <dgm:prSet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Найгірше забезпечені водою</a:t>
          </a:r>
          <a:endParaRPr lang="ru-RU" dirty="0">
            <a:solidFill>
              <a:schemeClr val="tx1"/>
            </a:solidFill>
          </a:endParaRPr>
        </a:p>
      </dgm:t>
    </dgm:pt>
    <dgm:pt modelId="{85D72145-1C5F-498C-B791-C2D26B8CD5C5}" type="parTrans" cxnId="{BECFD132-8A7A-4F4C-BFE7-6F49B8AF2F9D}">
      <dgm:prSet/>
      <dgm:spPr/>
      <dgm:t>
        <a:bodyPr/>
        <a:lstStyle/>
        <a:p>
          <a:endParaRPr lang="ru-RU"/>
        </a:p>
      </dgm:t>
    </dgm:pt>
    <dgm:pt modelId="{18888171-6AD5-4F8B-8F0F-5C094355B120}" type="sibTrans" cxnId="{BECFD132-8A7A-4F4C-BFE7-6F49B8AF2F9D}">
      <dgm:prSet/>
      <dgm:spPr/>
      <dgm:t>
        <a:bodyPr/>
        <a:lstStyle/>
        <a:p>
          <a:endParaRPr lang="ru-RU"/>
        </a:p>
      </dgm:t>
    </dgm:pt>
    <dgm:pt modelId="{874A9F5A-5371-4DF8-8177-A45E97CD18D4}">
      <dgm:prSet phldrT="[Текст]"/>
      <dgm:spPr/>
      <dgm:t>
        <a:bodyPr/>
        <a:lstStyle/>
        <a:p>
          <a:r>
            <a:rPr lang="uk-UA" b="1" dirty="0" smtClean="0"/>
            <a:t>Південні області України</a:t>
          </a:r>
          <a:endParaRPr lang="ru-RU" dirty="0"/>
        </a:p>
      </dgm:t>
    </dgm:pt>
    <dgm:pt modelId="{045D1503-7076-4B69-80F9-ED04213D29D8}" type="sibTrans" cxnId="{4478D714-A745-453E-9FD1-7F48BF768186}">
      <dgm:prSet/>
      <dgm:spPr/>
      <dgm:t>
        <a:bodyPr/>
        <a:lstStyle/>
        <a:p>
          <a:endParaRPr lang="ru-RU"/>
        </a:p>
      </dgm:t>
    </dgm:pt>
    <dgm:pt modelId="{4FC45D0C-C177-426C-BF51-CE47383A3A22}" type="parTrans" cxnId="{4478D714-A745-453E-9FD1-7F48BF768186}">
      <dgm:prSet/>
      <dgm:spPr/>
      <dgm:t>
        <a:bodyPr/>
        <a:lstStyle/>
        <a:p>
          <a:endParaRPr lang="ru-RU"/>
        </a:p>
      </dgm:t>
    </dgm:pt>
    <dgm:pt modelId="{81A16854-EABE-4AC4-ABB2-48C33FE735F7}">
      <dgm:prSet phldrT="[Текст]"/>
      <dgm:spPr/>
      <dgm:t>
        <a:bodyPr/>
        <a:lstStyle/>
        <a:p>
          <a:r>
            <a:rPr lang="uk-UA" b="1" dirty="0" smtClean="0"/>
            <a:t>Івано-Франківська,</a:t>
          </a:r>
          <a:endParaRPr lang="ru-RU" dirty="0"/>
        </a:p>
      </dgm:t>
    </dgm:pt>
    <dgm:pt modelId="{1350DD1F-CE36-4CE0-874C-F1D37AA3000F}" type="parTrans" cxnId="{FE297421-A32A-4C9B-AE1B-3532F505309A}">
      <dgm:prSet/>
      <dgm:spPr/>
      <dgm:t>
        <a:bodyPr/>
        <a:lstStyle/>
        <a:p>
          <a:endParaRPr lang="ru-RU"/>
        </a:p>
      </dgm:t>
    </dgm:pt>
    <dgm:pt modelId="{DF23B7A2-9C88-414A-8363-70AA47952A6C}" type="sibTrans" cxnId="{FE297421-A32A-4C9B-AE1B-3532F505309A}">
      <dgm:prSet/>
      <dgm:spPr/>
      <dgm:t>
        <a:bodyPr/>
        <a:lstStyle/>
        <a:p>
          <a:endParaRPr lang="ru-RU"/>
        </a:p>
      </dgm:t>
    </dgm:pt>
    <dgm:pt modelId="{EBF0902D-471C-41CF-B899-24FA45F1880A}">
      <dgm:prSet phldrT="[Текст]"/>
      <dgm:spPr/>
      <dgm:t>
        <a:bodyPr/>
        <a:lstStyle/>
        <a:p>
          <a:r>
            <a:rPr lang="uk-UA" b="1" dirty="0" smtClean="0"/>
            <a:t> Львівська області</a:t>
          </a:r>
          <a:endParaRPr lang="ru-RU" dirty="0"/>
        </a:p>
      </dgm:t>
    </dgm:pt>
    <dgm:pt modelId="{87EB3665-33C7-49E4-B578-4AD1CA17304C}" type="parTrans" cxnId="{36390600-936B-47DD-B8F3-8A988E5B17F2}">
      <dgm:prSet/>
      <dgm:spPr/>
      <dgm:t>
        <a:bodyPr/>
        <a:lstStyle/>
        <a:p>
          <a:endParaRPr lang="ru-RU"/>
        </a:p>
      </dgm:t>
    </dgm:pt>
    <dgm:pt modelId="{480F343D-1F09-47F5-9580-4D568201C3CF}" type="sibTrans" cxnId="{36390600-936B-47DD-B8F3-8A988E5B17F2}">
      <dgm:prSet/>
      <dgm:spPr/>
      <dgm:t>
        <a:bodyPr/>
        <a:lstStyle/>
        <a:p>
          <a:endParaRPr lang="ru-RU"/>
        </a:p>
      </dgm:t>
    </dgm:pt>
    <dgm:pt modelId="{DCCCE0B5-E5AA-45F3-AB72-0575CA4C19D5}" type="pres">
      <dgm:prSet presAssocID="{59532EAE-554E-4119-B57A-05672CC6357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EB55CC7-AC14-452D-A0C8-450EA1A4B508}" type="pres">
      <dgm:prSet presAssocID="{4EA7BC60-60F4-4908-8600-49DA7F6AECBF}" presName="linNode" presStyleCnt="0"/>
      <dgm:spPr/>
    </dgm:pt>
    <dgm:pt modelId="{3B50BC31-E27F-4D0E-8ED3-5DE407E97F37}" type="pres">
      <dgm:prSet presAssocID="{4EA7BC60-60F4-4908-8600-49DA7F6AECBF}" presName="parentText" presStyleLbl="node1" presStyleIdx="0" presStyleCnt="2" custScaleY="76691" custLinFactNeighborY="-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04B380-D24E-4BC5-9883-2DCA0113AAF0}" type="pres">
      <dgm:prSet presAssocID="{4EA7BC60-60F4-4908-8600-49DA7F6AECBF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DC651E-28AB-4A4A-8B6B-3E5D8B6A5A6A}" type="pres">
      <dgm:prSet presAssocID="{A2C20D69-161B-4447-A822-5B9B7B8B60BA}" presName="sp" presStyleCnt="0"/>
      <dgm:spPr/>
    </dgm:pt>
    <dgm:pt modelId="{BAFDA0FA-630F-4C8F-B3A3-215256DDB960}" type="pres">
      <dgm:prSet presAssocID="{D8D5808E-A7B5-49E7-BCDE-EE65752CBD32}" presName="linNode" presStyleCnt="0"/>
      <dgm:spPr/>
    </dgm:pt>
    <dgm:pt modelId="{68B963FD-B0C6-4541-BBC0-EEA654873E00}" type="pres">
      <dgm:prSet presAssocID="{D8D5808E-A7B5-49E7-BCDE-EE65752CBD32}" presName="parentText" presStyleLbl="node1" presStyleIdx="1" presStyleCnt="2" custScaleY="6880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B6491B-8685-4087-AFAB-AF41561EB87F}" type="pres">
      <dgm:prSet presAssocID="{D8D5808E-A7B5-49E7-BCDE-EE65752CBD32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85D82B-2CA3-4186-B081-963907800E69}" type="presOf" srcId="{4C6428D1-737E-42A1-9BB8-0BF3B2EF172E}" destId="{2004B380-D24E-4BC5-9883-2DCA0113AAF0}" srcOrd="0" destOrd="0" presId="urn:microsoft.com/office/officeart/2005/8/layout/vList5"/>
    <dgm:cxn modelId="{CD1C9F3D-A2F9-4514-AA21-D36FFD8250C9}" type="presOf" srcId="{59532EAE-554E-4119-B57A-05672CC6357B}" destId="{DCCCE0B5-E5AA-45F3-AB72-0575CA4C19D5}" srcOrd="0" destOrd="0" presId="urn:microsoft.com/office/officeart/2005/8/layout/vList5"/>
    <dgm:cxn modelId="{FF381D2F-5393-4498-A8D5-E3827BAF5639}" type="presOf" srcId="{4EA7BC60-60F4-4908-8600-49DA7F6AECBF}" destId="{3B50BC31-E27F-4D0E-8ED3-5DE407E97F37}" srcOrd="0" destOrd="0" presId="urn:microsoft.com/office/officeart/2005/8/layout/vList5"/>
    <dgm:cxn modelId="{C7CFA224-6CDF-41AE-8CD5-61A48052B6CE}" type="presOf" srcId="{81A16854-EABE-4AC4-ABB2-48C33FE735F7}" destId="{2004B380-D24E-4BC5-9883-2DCA0113AAF0}" srcOrd="0" destOrd="1" presId="urn:microsoft.com/office/officeart/2005/8/layout/vList5"/>
    <dgm:cxn modelId="{36390600-936B-47DD-B8F3-8A988E5B17F2}" srcId="{4EA7BC60-60F4-4908-8600-49DA7F6AECBF}" destId="{EBF0902D-471C-41CF-B899-24FA45F1880A}" srcOrd="2" destOrd="0" parTransId="{87EB3665-33C7-49E4-B578-4AD1CA17304C}" sibTransId="{480F343D-1F09-47F5-9580-4D568201C3CF}"/>
    <dgm:cxn modelId="{BECFD132-8A7A-4F4C-BFE7-6F49B8AF2F9D}" srcId="{59532EAE-554E-4119-B57A-05672CC6357B}" destId="{D8D5808E-A7B5-49E7-BCDE-EE65752CBD32}" srcOrd="1" destOrd="0" parTransId="{85D72145-1C5F-498C-B791-C2D26B8CD5C5}" sibTransId="{18888171-6AD5-4F8B-8F0F-5C094355B120}"/>
    <dgm:cxn modelId="{273233F3-9244-49B3-9625-1B38D7E4C858}" srcId="{59532EAE-554E-4119-B57A-05672CC6357B}" destId="{4EA7BC60-60F4-4908-8600-49DA7F6AECBF}" srcOrd="0" destOrd="0" parTransId="{69410429-32D3-4F11-88F6-8540BE98BB9F}" sibTransId="{A2C20D69-161B-4447-A822-5B9B7B8B60BA}"/>
    <dgm:cxn modelId="{4478D714-A745-453E-9FD1-7F48BF768186}" srcId="{D8D5808E-A7B5-49E7-BCDE-EE65752CBD32}" destId="{874A9F5A-5371-4DF8-8177-A45E97CD18D4}" srcOrd="0" destOrd="0" parTransId="{4FC45D0C-C177-426C-BF51-CE47383A3A22}" sibTransId="{045D1503-7076-4B69-80F9-ED04213D29D8}"/>
    <dgm:cxn modelId="{BBE631CB-8783-437E-9638-4007F669BDF0}" type="presOf" srcId="{EBF0902D-471C-41CF-B899-24FA45F1880A}" destId="{2004B380-D24E-4BC5-9883-2DCA0113AAF0}" srcOrd="0" destOrd="2" presId="urn:microsoft.com/office/officeart/2005/8/layout/vList5"/>
    <dgm:cxn modelId="{FE297421-A32A-4C9B-AE1B-3532F505309A}" srcId="{4EA7BC60-60F4-4908-8600-49DA7F6AECBF}" destId="{81A16854-EABE-4AC4-ABB2-48C33FE735F7}" srcOrd="1" destOrd="0" parTransId="{1350DD1F-CE36-4CE0-874C-F1D37AA3000F}" sibTransId="{DF23B7A2-9C88-414A-8363-70AA47952A6C}"/>
    <dgm:cxn modelId="{D4115E76-058D-48F5-9235-5D2F3C50E8D8}" type="presOf" srcId="{874A9F5A-5371-4DF8-8177-A45E97CD18D4}" destId="{80B6491B-8685-4087-AFAB-AF41561EB87F}" srcOrd="0" destOrd="0" presId="urn:microsoft.com/office/officeart/2005/8/layout/vList5"/>
    <dgm:cxn modelId="{66EC32D6-44AC-457A-894F-E794CD45B501}" srcId="{4EA7BC60-60F4-4908-8600-49DA7F6AECBF}" destId="{4C6428D1-737E-42A1-9BB8-0BF3B2EF172E}" srcOrd="0" destOrd="0" parTransId="{01FF8367-B9C9-4E86-9DD0-FEA925C87D20}" sibTransId="{BFB67823-1690-45B1-85E5-F1CAA90FA602}"/>
    <dgm:cxn modelId="{6E052BA6-DCE9-49DB-9E50-89856EF5259D}" type="presOf" srcId="{D8D5808E-A7B5-49E7-BCDE-EE65752CBD32}" destId="{68B963FD-B0C6-4541-BBC0-EEA654873E00}" srcOrd="0" destOrd="0" presId="urn:microsoft.com/office/officeart/2005/8/layout/vList5"/>
    <dgm:cxn modelId="{57AC8C09-29BD-4B33-B492-00167C325F4F}" type="presParOf" srcId="{DCCCE0B5-E5AA-45F3-AB72-0575CA4C19D5}" destId="{DEB55CC7-AC14-452D-A0C8-450EA1A4B508}" srcOrd="0" destOrd="0" presId="urn:microsoft.com/office/officeart/2005/8/layout/vList5"/>
    <dgm:cxn modelId="{60D9042B-D5B6-49A5-B5A3-6D839F933F2B}" type="presParOf" srcId="{DEB55CC7-AC14-452D-A0C8-450EA1A4B508}" destId="{3B50BC31-E27F-4D0E-8ED3-5DE407E97F37}" srcOrd="0" destOrd="0" presId="urn:microsoft.com/office/officeart/2005/8/layout/vList5"/>
    <dgm:cxn modelId="{C961B027-88E1-40A1-B814-6439FA8B1BD2}" type="presParOf" srcId="{DEB55CC7-AC14-452D-A0C8-450EA1A4B508}" destId="{2004B380-D24E-4BC5-9883-2DCA0113AAF0}" srcOrd="1" destOrd="0" presId="urn:microsoft.com/office/officeart/2005/8/layout/vList5"/>
    <dgm:cxn modelId="{ADBFD02D-5CC4-4BEC-9914-554F6C02776F}" type="presParOf" srcId="{DCCCE0B5-E5AA-45F3-AB72-0575CA4C19D5}" destId="{0BDC651E-28AB-4A4A-8B6B-3E5D8B6A5A6A}" srcOrd="1" destOrd="0" presId="urn:microsoft.com/office/officeart/2005/8/layout/vList5"/>
    <dgm:cxn modelId="{5438C27C-C4A2-4C92-A8F4-584119A223E7}" type="presParOf" srcId="{DCCCE0B5-E5AA-45F3-AB72-0575CA4C19D5}" destId="{BAFDA0FA-630F-4C8F-B3A3-215256DDB960}" srcOrd="2" destOrd="0" presId="urn:microsoft.com/office/officeart/2005/8/layout/vList5"/>
    <dgm:cxn modelId="{C77AD7C4-05CE-4CC7-9B13-C83B5B35F665}" type="presParOf" srcId="{BAFDA0FA-630F-4C8F-B3A3-215256DDB960}" destId="{68B963FD-B0C6-4541-BBC0-EEA654873E00}" srcOrd="0" destOrd="0" presId="urn:microsoft.com/office/officeart/2005/8/layout/vList5"/>
    <dgm:cxn modelId="{48D52602-04B9-422F-BD4F-F104AC185FEA}" type="presParOf" srcId="{BAFDA0FA-630F-4C8F-B3A3-215256DDB960}" destId="{80B6491B-8685-4087-AFAB-AF41561EB87F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5F09DB4-E758-49E3-8E68-8D120184287A}" type="doc">
      <dgm:prSet loTypeId="urn:microsoft.com/office/officeart/2005/8/layout/target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A38718-04A8-4F14-8888-1F027B2934F9}">
      <dgm:prSet phldrT="[Текст]" custT="1"/>
      <dgm:spPr/>
      <dgm:t>
        <a:bodyPr/>
        <a:lstStyle/>
        <a:p>
          <a:r>
            <a:rPr lang="uk-UA" sz="1600" b="1" baseline="0" dirty="0" smtClean="0"/>
            <a:t>Загальним запас деревини - 1,74 млрд. куб. м. </a:t>
          </a:r>
          <a:endParaRPr lang="ru-RU" sz="1600" b="1" baseline="0" dirty="0"/>
        </a:p>
      </dgm:t>
    </dgm:pt>
    <dgm:pt modelId="{5C7727BD-1E73-4C81-A20C-38839114C321}" type="parTrans" cxnId="{3457B12D-3CF9-48FB-A735-4F64CB6CEB00}">
      <dgm:prSet/>
      <dgm:spPr/>
      <dgm:t>
        <a:bodyPr/>
        <a:lstStyle/>
        <a:p>
          <a:endParaRPr lang="ru-RU"/>
        </a:p>
      </dgm:t>
    </dgm:pt>
    <dgm:pt modelId="{24EBC29E-3288-42D4-8B06-76F6AF56DE30}" type="sibTrans" cxnId="{3457B12D-3CF9-48FB-A735-4F64CB6CEB00}">
      <dgm:prSet/>
      <dgm:spPr/>
      <dgm:t>
        <a:bodyPr/>
        <a:lstStyle/>
        <a:p>
          <a:endParaRPr lang="ru-RU"/>
        </a:p>
      </dgm:t>
    </dgm:pt>
    <dgm:pt modelId="{06B91FFD-5D4E-4402-8C83-B93EAE3AF8CC}">
      <dgm:prSet custT="1"/>
      <dgm:spPr/>
      <dgm:t>
        <a:bodyPr/>
        <a:lstStyle/>
        <a:p>
          <a:r>
            <a:rPr lang="uk-UA" sz="1600" b="1" baseline="0" dirty="0" smtClean="0"/>
            <a:t>у т.ч. землі, вкриті лісовою рослинністю - 9,4 млн. га </a:t>
          </a:r>
          <a:endParaRPr lang="ru-RU" sz="1600" b="1" baseline="0" dirty="0"/>
        </a:p>
      </dgm:t>
    </dgm:pt>
    <dgm:pt modelId="{B2415C1D-7EE1-4D31-9F55-3C94657DEBF7}" type="parTrans" cxnId="{590EBF49-50C6-4805-9179-7EE585D77EDC}">
      <dgm:prSet/>
      <dgm:spPr/>
      <dgm:t>
        <a:bodyPr/>
        <a:lstStyle/>
        <a:p>
          <a:endParaRPr lang="ru-RU"/>
        </a:p>
      </dgm:t>
    </dgm:pt>
    <dgm:pt modelId="{294D0CDE-0FC3-4D43-86D2-AC7061E9D421}" type="sibTrans" cxnId="{590EBF49-50C6-4805-9179-7EE585D77EDC}">
      <dgm:prSet/>
      <dgm:spPr/>
      <dgm:t>
        <a:bodyPr/>
        <a:lstStyle/>
        <a:p>
          <a:endParaRPr lang="ru-RU"/>
        </a:p>
      </dgm:t>
    </dgm:pt>
    <dgm:pt modelId="{82773CE2-CF88-452C-9D4B-44B10EB602E6}">
      <dgm:prSet custT="1"/>
      <dgm:spPr/>
      <dgm:t>
        <a:bodyPr/>
        <a:lstStyle/>
        <a:p>
          <a:r>
            <a:rPr lang="uk-UA" sz="1600" b="1" baseline="0" dirty="0" smtClean="0"/>
            <a:t>Площа лісів на її території становить 10,8 млн. га </a:t>
          </a:r>
          <a:endParaRPr lang="ru-RU" sz="1600" b="1" baseline="0" dirty="0"/>
        </a:p>
      </dgm:t>
    </dgm:pt>
    <dgm:pt modelId="{0D122969-7ADF-466C-A81B-3208C3EE0D3F}" type="sibTrans" cxnId="{38DD31BC-D3C0-4823-8D8B-4B8BD8E0C773}">
      <dgm:prSet/>
      <dgm:spPr/>
      <dgm:t>
        <a:bodyPr/>
        <a:lstStyle/>
        <a:p>
          <a:endParaRPr lang="ru-RU"/>
        </a:p>
      </dgm:t>
    </dgm:pt>
    <dgm:pt modelId="{723F7E8B-5EEF-42D3-8F20-F5D1743D5811}" type="parTrans" cxnId="{38DD31BC-D3C0-4823-8D8B-4B8BD8E0C773}">
      <dgm:prSet/>
      <dgm:spPr/>
      <dgm:t>
        <a:bodyPr/>
        <a:lstStyle/>
        <a:p>
          <a:endParaRPr lang="ru-RU"/>
        </a:p>
      </dgm:t>
    </dgm:pt>
    <dgm:pt modelId="{C6BDCD36-7290-4AB5-8C23-ECC54968DBB8}" type="pres">
      <dgm:prSet presAssocID="{75F09DB4-E758-49E3-8E68-8D120184287A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4FE9588-A038-4700-B8EF-BE9FEDA6FE13}" type="pres">
      <dgm:prSet presAssocID="{59A38718-04A8-4F14-8888-1F027B2934F9}" presName="circle1" presStyleLbl="lnNode1" presStyleIdx="0" presStyleCnt="3"/>
      <dgm:spPr/>
    </dgm:pt>
    <dgm:pt modelId="{6B3D968C-5084-468B-BAAA-7883C53DDF63}" type="pres">
      <dgm:prSet presAssocID="{59A38718-04A8-4F14-8888-1F027B2934F9}" presName="text1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166071-B1EB-4705-BFE7-876674A7BD83}" type="pres">
      <dgm:prSet presAssocID="{59A38718-04A8-4F14-8888-1F027B2934F9}" presName="line1" presStyleLbl="callout" presStyleIdx="0" presStyleCnt="6"/>
      <dgm:spPr/>
    </dgm:pt>
    <dgm:pt modelId="{F26FC234-CE6B-41F3-B746-1F57C47D7D45}" type="pres">
      <dgm:prSet presAssocID="{59A38718-04A8-4F14-8888-1F027B2934F9}" presName="d1" presStyleLbl="callout" presStyleIdx="1" presStyleCnt="6"/>
      <dgm:spPr/>
    </dgm:pt>
    <dgm:pt modelId="{D99FF370-4547-4625-8D68-9AC6DCB8BBF5}" type="pres">
      <dgm:prSet presAssocID="{06B91FFD-5D4E-4402-8C83-B93EAE3AF8CC}" presName="circle2" presStyleLbl="lnNode1" presStyleIdx="1" presStyleCnt="3"/>
      <dgm:spPr/>
    </dgm:pt>
    <dgm:pt modelId="{E9212FCA-847B-4BC9-A914-29B53EDD5DCC}" type="pres">
      <dgm:prSet presAssocID="{06B91FFD-5D4E-4402-8C83-B93EAE3AF8CC}" presName="text2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72BA79-BDB9-452D-BF54-E096A9D8941F}" type="pres">
      <dgm:prSet presAssocID="{06B91FFD-5D4E-4402-8C83-B93EAE3AF8CC}" presName="line2" presStyleLbl="callout" presStyleIdx="2" presStyleCnt="6"/>
      <dgm:spPr/>
    </dgm:pt>
    <dgm:pt modelId="{9E18E996-0AD5-4662-B136-1B0BB4F6477F}" type="pres">
      <dgm:prSet presAssocID="{06B91FFD-5D4E-4402-8C83-B93EAE3AF8CC}" presName="d2" presStyleLbl="callout" presStyleIdx="3" presStyleCnt="6"/>
      <dgm:spPr/>
    </dgm:pt>
    <dgm:pt modelId="{BF750022-7812-494C-894F-7606B298F695}" type="pres">
      <dgm:prSet presAssocID="{82773CE2-CF88-452C-9D4B-44B10EB602E6}" presName="circle3" presStyleLbl="lnNode1" presStyleIdx="2" presStyleCnt="3"/>
      <dgm:spPr/>
    </dgm:pt>
    <dgm:pt modelId="{B8076442-4D5A-4E7F-965F-0AF3EE36FD19}" type="pres">
      <dgm:prSet presAssocID="{82773CE2-CF88-452C-9D4B-44B10EB602E6}" presName="text3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C65A40-DA29-4208-B199-4B65A80669A5}" type="pres">
      <dgm:prSet presAssocID="{82773CE2-CF88-452C-9D4B-44B10EB602E6}" presName="line3" presStyleLbl="callout" presStyleIdx="4" presStyleCnt="6"/>
      <dgm:spPr/>
    </dgm:pt>
    <dgm:pt modelId="{225E91CA-3102-4832-B321-8CA4AA963F6D}" type="pres">
      <dgm:prSet presAssocID="{82773CE2-CF88-452C-9D4B-44B10EB602E6}" presName="d3" presStyleLbl="callout" presStyleIdx="5" presStyleCnt="6"/>
      <dgm:spPr/>
    </dgm:pt>
  </dgm:ptLst>
  <dgm:cxnLst>
    <dgm:cxn modelId="{590EBF49-50C6-4805-9179-7EE585D77EDC}" srcId="{75F09DB4-E758-49E3-8E68-8D120184287A}" destId="{06B91FFD-5D4E-4402-8C83-B93EAE3AF8CC}" srcOrd="1" destOrd="0" parTransId="{B2415C1D-7EE1-4D31-9F55-3C94657DEBF7}" sibTransId="{294D0CDE-0FC3-4D43-86D2-AC7061E9D421}"/>
    <dgm:cxn modelId="{3457B12D-3CF9-48FB-A735-4F64CB6CEB00}" srcId="{75F09DB4-E758-49E3-8E68-8D120184287A}" destId="{59A38718-04A8-4F14-8888-1F027B2934F9}" srcOrd="0" destOrd="0" parTransId="{5C7727BD-1E73-4C81-A20C-38839114C321}" sibTransId="{24EBC29E-3288-42D4-8B06-76F6AF56DE30}"/>
    <dgm:cxn modelId="{0992F2EA-0FCF-44EA-B25C-6300BA4A65A2}" type="presOf" srcId="{59A38718-04A8-4F14-8888-1F027B2934F9}" destId="{6B3D968C-5084-468B-BAAA-7883C53DDF63}" srcOrd="0" destOrd="0" presId="urn:microsoft.com/office/officeart/2005/8/layout/target1"/>
    <dgm:cxn modelId="{FB067D09-1966-4997-B17F-905CDC78B2C0}" type="presOf" srcId="{06B91FFD-5D4E-4402-8C83-B93EAE3AF8CC}" destId="{E9212FCA-847B-4BC9-A914-29B53EDD5DCC}" srcOrd="0" destOrd="0" presId="urn:microsoft.com/office/officeart/2005/8/layout/target1"/>
    <dgm:cxn modelId="{E60A6342-85D2-449B-A4F5-BBE2C336DD29}" type="presOf" srcId="{75F09DB4-E758-49E3-8E68-8D120184287A}" destId="{C6BDCD36-7290-4AB5-8C23-ECC54968DBB8}" srcOrd="0" destOrd="0" presId="urn:microsoft.com/office/officeart/2005/8/layout/target1"/>
    <dgm:cxn modelId="{38DD31BC-D3C0-4823-8D8B-4B8BD8E0C773}" srcId="{75F09DB4-E758-49E3-8E68-8D120184287A}" destId="{82773CE2-CF88-452C-9D4B-44B10EB602E6}" srcOrd="2" destOrd="0" parTransId="{723F7E8B-5EEF-42D3-8F20-F5D1743D5811}" sibTransId="{0D122969-7ADF-466C-A81B-3208C3EE0D3F}"/>
    <dgm:cxn modelId="{DBF62DB2-9B37-4559-B0C2-CB15CA2A47EF}" type="presOf" srcId="{82773CE2-CF88-452C-9D4B-44B10EB602E6}" destId="{B8076442-4D5A-4E7F-965F-0AF3EE36FD19}" srcOrd="0" destOrd="0" presId="urn:microsoft.com/office/officeart/2005/8/layout/target1"/>
    <dgm:cxn modelId="{0653E492-D4DA-4BE8-B967-2A4DC23C2CA2}" type="presParOf" srcId="{C6BDCD36-7290-4AB5-8C23-ECC54968DBB8}" destId="{54FE9588-A038-4700-B8EF-BE9FEDA6FE13}" srcOrd="0" destOrd="0" presId="urn:microsoft.com/office/officeart/2005/8/layout/target1"/>
    <dgm:cxn modelId="{98D84552-BD15-45EA-9846-3EC1C92908A8}" type="presParOf" srcId="{C6BDCD36-7290-4AB5-8C23-ECC54968DBB8}" destId="{6B3D968C-5084-468B-BAAA-7883C53DDF63}" srcOrd="1" destOrd="0" presId="urn:microsoft.com/office/officeart/2005/8/layout/target1"/>
    <dgm:cxn modelId="{1D885E3D-D353-4E06-9641-7AB33D03D043}" type="presParOf" srcId="{C6BDCD36-7290-4AB5-8C23-ECC54968DBB8}" destId="{D2166071-B1EB-4705-BFE7-876674A7BD83}" srcOrd="2" destOrd="0" presId="urn:microsoft.com/office/officeart/2005/8/layout/target1"/>
    <dgm:cxn modelId="{6FCC6E78-BC1D-44C9-BB6A-EFC94AF30C7C}" type="presParOf" srcId="{C6BDCD36-7290-4AB5-8C23-ECC54968DBB8}" destId="{F26FC234-CE6B-41F3-B746-1F57C47D7D45}" srcOrd="3" destOrd="0" presId="urn:microsoft.com/office/officeart/2005/8/layout/target1"/>
    <dgm:cxn modelId="{11F57D83-36EC-485A-8BD0-216D82A9D52D}" type="presParOf" srcId="{C6BDCD36-7290-4AB5-8C23-ECC54968DBB8}" destId="{D99FF370-4547-4625-8D68-9AC6DCB8BBF5}" srcOrd="4" destOrd="0" presId="urn:microsoft.com/office/officeart/2005/8/layout/target1"/>
    <dgm:cxn modelId="{7CEA7723-E1F3-4ABE-BC51-3C8548A2196E}" type="presParOf" srcId="{C6BDCD36-7290-4AB5-8C23-ECC54968DBB8}" destId="{E9212FCA-847B-4BC9-A914-29B53EDD5DCC}" srcOrd="5" destOrd="0" presId="urn:microsoft.com/office/officeart/2005/8/layout/target1"/>
    <dgm:cxn modelId="{7742F6F6-4C3A-480E-94CA-182D73EF3916}" type="presParOf" srcId="{C6BDCD36-7290-4AB5-8C23-ECC54968DBB8}" destId="{B672BA79-BDB9-452D-BF54-E096A9D8941F}" srcOrd="6" destOrd="0" presId="urn:microsoft.com/office/officeart/2005/8/layout/target1"/>
    <dgm:cxn modelId="{D7132638-F93D-4C33-933B-07F136C08FCE}" type="presParOf" srcId="{C6BDCD36-7290-4AB5-8C23-ECC54968DBB8}" destId="{9E18E996-0AD5-4662-B136-1B0BB4F6477F}" srcOrd="7" destOrd="0" presId="urn:microsoft.com/office/officeart/2005/8/layout/target1"/>
    <dgm:cxn modelId="{6F22B31C-A316-4AFD-89BD-2AB89A864EAD}" type="presParOf" srcId="{C6BDCD36-7290-4AB5-8C23-ECC54968DBB8}" destId="{BF750022-7812-494C-894F-7606B298F695}" srcOrd="8" destOrd="0" presId="urn:microsoft.com/office/officeart/2005/8/layout/target1"/>
    <dgm:cxn modelId="{D76AAA7E-5B30-4068-BF95-F40B73412632}" type="presParOf" srcId="{C6BDCD36-7290-4AB5-8C23-ECC54968DBB8}" destId="{B8076442-4D5A-4E7F-965F-0AF3EE36FD19}" srcOrd="9" destOrd="0" presId="urn:microsoft.com/office/officeart/2005/8/layout/target1"/>
    <dgm:cxn modelId="{9A231293-9AF7-47C0-B72F-09BFA0B5FD68}" type="presParOf" srcId="{C6BDCD36-7290-4AB5-8C23-ECC54968DBB8}" destId="{5EC65A40-DA29-4208-B199-4B65A80669A5}" srcOrd="10" destOrd="0" presId="urn:microsoft.com/office/officeart/2005/8/layout/target1"/>
    <dgm:cxn modelId="{851B1485-E719-4C50-A2E2-ECF3028377AC}" type="presParOf" srcId="{C6BDCD36-7290-4AB5-8C23-ECC54968DBB8}" destId="{225E91CA-3102-4832-B321-8CA4AA963F6D}" srcOrd="11" destOrd="0" presId="urn:microsoft.com/office/officeart/2005/8/layout/target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4BCCC57-9B1F-42E2-A5D8-CFCAC845D56D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3DD8E59-218E-4C3E-8598-E73D77917178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понад 1% площі України відносять до території екологічного лиха та екологічної катастрофи </a:t>
          </a:r>
          <a:endParaRPr lang="ru-RU" b="1" dirty="0">
            <a:solidFill>
              <a:schemeClr val="tx1"/>
            </a:solidFill>
          </a:endParaRPr>
        </a:p>
      </dgm:t>
    </dgm:pt>
    <dgm:pt modelId="{C9295036-A4FA-4E83-ABBD-5B929B8E1B08}" type="parTrans" cxnId="{A03ECEC6-BCC2-4066-A4A8-9E0722B30A61}">
      <dgm:prSet/>
      <dgm:spPr/>
      <dgm:t>
        <a:bodyPr/>
        <a:lstStyle/>
        <a:p>
          <a:endParaRPr lang="ru-RU"/>
        </a:p>
      </dgm:t>
    </dgm:pt>
    <dgm:pt modelId="{B3701424-EF5B-4DD8-84E7-625E853343E7}" type="sibTrans" cxnId="{A03ECEC6-BCC2-4066-A4A8-9E0722B30A61}">
      <dgm:prSet/>
      <dgm:spPr/>
      <dgm:t>
        <a:bodyPr/>
        <a:lstStyle/>
        <a:p>
          <a:endParaRPr lang="ru-RU"/>
        </a:p>
      </dgm:t>
    </dgm:pt>
    <dgm:pt modelId="{771D34EC-EBE6-49F7-93C2-47B1ABC6A268}">
      <dgm:prSet phldrT="[Текст]"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причорноморські райони інтенсивного зрошення</a:t>
          </a:r>
          <a:endParaRPr lang="ru-RU" b="1" dirty="0">
            <a:solidFill>
              <a:schemeClr val="tx1"/>
            </a:solidFill>
          </a:endParaRPr>
        </a:p>
      </dgm:t>
    </dgm:pt>
    <dgm:pt modelId="{8E07727B-C2C3-4680-904A-D8F2D5B7CC36}" type="parTrans" cxnId="{8EFA94F0-3003-4918-9538-ABCF99F86C8C}">
      <dgm:prSet/>
      <dgm:spPr/>
      <dgm:t>
        <a:bodyPr/>
        <a:lstStyle/>
        <a:p>
          <a:endParaRPr lang="ru-RU"/>
        </a:p>
      </dgm:t>
    </dgm:pt>
    <dgm:pt modelId="{78018A1E-DA1D-4203-B60B-234BC88CCDD9}" type="sibTrans" cxnId="{8EFA94F0-3003-4918-9538-ABCF99F86C8C}">
      <dgm:prSet/>
      <dgm:spPr/>
      <dgm:t>
        <a:bodyPr/>
        <a:lstStyle/>
        <a:p>
          <a:endParaRPr lang="ru-RU"/>
        </a:p>
      </dgm:t>
    </dgm:pt>
    <dgm:pt modelId="{07EAAA35-21FD-47F3-8BEC-F1AEF290474C}">
      <dgm:prSet/>
      <dgm:spPr/>
      <dgm:t>
        <a:bodyPr/>
        <a:lstStyle/>
        <a:p>
          <a:r>
            <a:rPr lang="uk-UA" b="1" dirty="0" smtClean="0">
              <a:solidFill>
                <a:schemeClr val="tx1"/>
              </a:solidFill>
            </a:rPr>
            <a:t>тридцяти кілометрова зона Чорнобильської АЕС </a:t>
          </a:r>
          <a:endParaRPr lang="ru-RU" b="1" dirty="0">
            <a:solidFill>
              <a:schemeClr val="tx1"/>
            </a:solidFill>
          </a:endParaRPr>
        </a:p>
      </dgm:t>
    </dgm:pt>
    <dgm:pt modelId="{266A7343-3D46-4B3B-8035-4C7C7A73E477}" type="parTrans" cxnId="{19F3A9C6-4BD8-4C8F-9521-8F7F053A63E3}">
      <dgm:prSet/>
      <dgm:spPr/>
      <dgm:t>
        <a:bodyPr/>
        <a:lstStyle/>
        <a:p>
          <a:endParaRPr lang="ru-RU"/>
        </a:p>
      </dgm:t>
    </dgm:pt>
    <dgm:pt modelId="{E8EFC29B-CFD0-48C8-A7C5-492BB31D231A}" type="sibTrans" cxnId="{19F3A9C6-4BD8-4C8F-9521-8F7F053A63E3}">
      <dgm:prSet/>
      <dgm:spPr/>
      <dgm:t>
        <a:bodyPr/>
        <a:lstStyle/>
        <a:p>
          <a:endParaRPr lang="ru-RU"/>
        </a:p>
      </dgm:t>
    </dgm:pt>
    <dgm:pt modelId="{4DA518A2-5346-4CCD-8928-76170BA9B4A7}" type="pres">
      <dgm:prSet presAssocID="{74BCCC57-9B1F-42E2-A5D8-CFCAC845D56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33122F7-322C-4456-AC84-EC431FE40974}" type="pres">
      <dgm:prSet presAssocID="{43DD8E59-218E-4C3E-8598-E73D77917178}" presName="composite" presStyleCnt="0"/>
      <dgm:spPr/>
    </dgm:pt>
    <dgm:pt modelId="{2937F477-00D7-432F-BB52-7A2B4BD3152F}" type="pres">
      <dgm:prSet presAssocID="{43DD8E59-218E-4C3E-8598-E73D77917178}" presName="imagSh" presStyleLbl="b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A3D6A118-1027-49EE-8BC5-DAC55DB394CD}" type="pres">
      <dgm:prSet presAssocID="{43DD8E59-218E-4C3E-8598-E73D77917178}" presName="tx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1C6A4E-E776-4BC8-A089-012D2CDEA5D7}" type="pres">
      <dgm:prSet presAssocID="{B3701424-EF5B-4DD8-84E7-625E853343E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A20EE2C2-CB27-4F4F-9EE3-F1F0571D78DB}" type="pres">
      <dgm:prSet presAssocID="{B3701424-EF5B-4DD8-84E7-625E853343E7}" presName="connTx" presStyleLbl="sibTrans2D1" presStyleIdx="0" presStyleCnt="2"/>
      <dgm:spPr/>
      <dgm:t>
        <a:bodyPr/>
        <a:lstStyle/>
        <a:p>
          <a:endParaRPr lang="ru-RU"/>
        </a:p>
      </dgm:t>
    </dgm:pt>
    <dgm:pt modelId="{B49D2A11-6BB5-4A1F-91DE-723DF4094BBC}" type="pres">
      <dgm:prSet presAssocID="{771D34EC-EBE6-49F7-93C2-47B1ABC6A268}" presName="composite" presStyleCnt="0"/>
      <dgm:spPr/>
    </dgm:pt>
    <dgm:pt modelId="{09751590-FD78-46C9-9DC8-CDB950F756B9}" type="pres">
      <dgm:prSet presAssocID="{771D34EC-EBE6-49F7-93C2-47B1ABC6A268}" presName="imagSh" presStyleLbl="b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27E0F400-CE1A-45E2-8B59-405AEB233625}" type="pres">
      <dgm:prSet presAssocID="{771D34EC-EBE6-49F7-93C2-47B1ABC6A268}" presName="tx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FFF8D1-0368-4EA3-8123-9B4E23D8DE00}" type="pres">
      <dgm:prSet presAssocID="{78018A1E-DA1D-4203-B60B-234BC88CCDD9}" presName="sibTrans" presStyleLbl="sibTrans2D1" presStyleIdx="1" presStyleCnt="2"/>
      <dgm:spPr/>
      <dgm:t>
        <a:bodyPr/>
        <a:lstStyle/>
        <a:p>
          <a:endParaRPr lang="ru-RU"/>
        </a:p>
      </dgm:t>
    </dgm:pt>
    <dgm:pt modelId="{712364A7-B935-4B78-BF75-3A63FE3AC978}" type="pres">
      <dgm:prSet presAssocID="{78018A1E-DA1D-4203-B60B-234BC88CCDD9}" presName="connTx" presStyleLbl="sibTrans2D1" presStyleIdx="1" presStyleCnt="2"/>
      <dgm:spPr/>
      <dgm:t>
        <a:bodyPr/>
        <a:lstStyle/>
        <a:p>
          <a:endParaRPr lang="ru-RU"/>
        </a:p>
      </dgm:t>
    </dgm:pt>
    <dgm:pt modelId="{03117223-37F9-4793-9E28-9DFC0A417ED2}" type="pres">
      <dgm:prSet presAssocID="{07EAAA35-21FD-47F3-8BEC-F1AEF290474C}" presName="composite" presStyleCnt="0"/>
      <dgm:spPr/>
    </dgm:pt>
    <dgm:pt modelId="{159F7F08-4B69-4B73-8337-4AC9CA110A6A}" type="pres">
      <dgm:prSet presAssocID="{07EAAA35-21FD-47F3-8BEC-F1AEF290474C}" presName="imagSh" presStyleLbl="b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9D447420-6FA5-4F5A-B3F4-DA46A1ECB102}" type="pres">
      <dgm:prSet presAssocID="{07EAAA35-21FD-47F3-8BEC-F1AEF290474C}" presName="tx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65C0DF3-ADA8-4041-BCE8-A884F2A46FFB}" type="presOf" srcId="{B3701424-EF5B-4DD8-84E7-625E853343E7}" destId="{A20EE2C2-CB27-4F4F-9EE3-F1F0571D78DB}" srcOrd="1" destOrd="0" presId="urn:microsoft.com/office/officeart/2005/8/layout/hProcess10"/>
    <dgm:cxn modelId="{8888F1C9-8755-437E-89C0-684871873DDD}" type="presOf" srcId="{78018A1E-DA1D-4203-B60B-234BC88CCDD9}" destId="{712364A7-B935-4B78-BF75-3A63FE3AC978}" srcOrd="1" destOrd="0" presId="urn:microsoft.com/office/officeart/2005/8/layout/hProcess10"/>
    <dgm:cxn modelId="{19F3A9C6-4BD8-4C8F-9521-8F7F053A63E3}" srcId="{74BCCC57-9B1F-42E2-A5D8-CFCAC845D56D}" destId="{07EAAA35-21FD-47F3-8BEC-F1AEF290474C}" srcOrd="2" destOrd="0" parTransId="{266A7343-3D46-4B3B-8035-4C7C7A73E477}" sibTransId="{E8EFC29B-CFD0-48C8-A7C5-492BB31D231A}"/>
    <dgm:cxn modelId="{8EFA94F0-3003-4918-9538-ABCF99F86C8C}" srcId="{74BCCC57-9B1F-42E2-A5D8-CFCAC845D56D}" destId="{771D34EC-EBE6-49F7-93C2-47B1ABC6A268}" srcOrd="1" destOrd="0" parTransId="{8E07727B-C2C3-4680-904A-D8F2D5B7CC36}" sibTransId="{78018A1E-DA1D-4203-B60B-234BC88CCDD9}"/>
    <dgm:cxn modelId="{B485D54C-B0A6-47C3-932A-582441A0B276}" type="presOf" srcId="{07EAAA35-21FD-47F3-8BEC-F1AEF290474C}" destId="{9D447420-6FA5-4F5A-B3F4-DA46A1ECB102}" srcOrd="0" destOrd="0" presId="urn:microsoft.com/office/officeart/2005/8/layout/hProcess10"/>
    <dgm:cxn modelId="{A6524A88-E4BD-4B23-B402-F8310E0D6E08}" type="presOf" srcId="{74BCCC57-9B1F-42E2-A5D8-CFCAC845D56D}" destId="{4DA518A2-5346-4CCD-8928-76170BA9B4A7}" srcOrd="0" destOrd="0" presId="urn:microsoft.com/office/officeart/2005/8/layout/hProcess10"/>
    <dgm:cxn modelId="{2AA68F99-AB70-442D-AF17-D85E51E91895}" type="presOf" srcId="{B3701424-EF5B-4DD8-84E7-625E853343E7}" destId="{631C6A4E-E776-4BC8-A089-012D2CDEA5D7}" srcOrd="0" destOrd="0" presId="urn:microsoft.com/office/officeart/2005/8/layout/hProcess10"/>
    <dgm:cxn modelId="{A03ECEC6-BCC2-4066-A4A8-9E0722B30A61}" srcId="{74BCCC57-9B1F-42E2-A5D8-CFCAC845D56D}" destId="{43DD8E59-218E-4C3E-8598-E73D77917178}" srcOrd="0" destOrd="0" parTransId="{C9295036-A4FA-4E83-ABBD-5B929B8E1B08}" sibTransId="{B3701424-EF5B-4DD8-84E7-625E853343E7}"/>
    <dgm:cxn modelId="{2B36386C-F688-43A6-A6EB-893C721DEC0F}" type="presOf" srcId="{78018A1E-DA1D-4203-B60B-234BC88CCDD9}" destId="{99FFF8D1-0368-4EA3-8123-9B4E23D8DE00}" srcOrd="0" destOrd="0" presId="urn:microsoft.com/office/officeart/2005/8/layout/hProcess10"/>
    <dgm:cxn modelId="{F6925192-644D-4169-8F4C-7F44F33B6780}" type="presOf" srcId="{771D34EC-EBE6-49F7-93C2-47B1ABC6A268}" destId="{27E0F400-CE1A-45E2-8B59-405AEB233625}" srcOrd="0" destOrd="0" presId="urn:microsoft.com/office/officeart/2005/8/layout/hProcess10"/>
    <dgm:cxn modelId="{AB80ABB4-5300-48A7-ABD8-9BDC565ADE6D}" type="presOf" srcId="{43DD8E59-218E-4C3E-8598-E73D77917178}" destId="{A3D6A118-1027-49EE-8BC5-DAC55DB394CD}" srcOrd="0" destOrd="0" presId="urn:microsoft.com/office/officeart/2005/8/layout/hProcess10"/>
    <dgm:cxn modelId="{60DE0196-15B9-4220-BC99-A86AE2C89910}" type="presParOf" srcId="{4DA518A2-5346-4CCD-8928-76170BA9B4A7}" destId="{033122F7-322C-4456-AC84-EC431FE40974}" srcOrd="0" destOrd="0" presId="urn:microsoft.com/office/officeart/2005/8/layout/hProcess10"/>
    <dgm:cxn modelId="{6F87920E-C970-4417-8B14-BA3AFB47879C}" type="presParOf" srcId="{033122F7-322C-4456-AC84-EC431FE40974}" destId="{2937F477-00D7-432F-BB52-7A2B4BD3152F}" srcOrd="0" destOrd="0" presId="urn:microsoft.com/office/officeart/2005/8/layout/hProcess10"/>
    <dgm:cxn modelId="{A14A0EE5-C08E-4FEA-AB4A-4E230803A4BB}" type="presParOf" srcId="{033122F7-322C-4456-AC84-EC431FE40974}" destId="{A3D6A118-1027-49EE-8BC5-DAC55DB394CD}" srcOrd="1" destOrd="0" presId="urn:microsoft.com/office/officeart/2005/8/layout/hProcess10"/>
    <dgm:cxn modelId="{F38E2769-04D3-4EE4-B3C0-7178440F7BAA}" type="presParOf" srcId="{4DA518A2-5346-4CCD-8928-76170BA9B4A7}" destId="{631C6A4E-E776-4BC8-A089-012D2CDEA5D7}" srcOrd="1" destOrd="0" presId="urn:microsoft.com/office/officeart/2005/8/layout/hProcess10"/>
    <dgm:cxn modelId="{F5D56DCF-0779-4467-AC6D-3D47B8C96EEC}" type="presParOf" srcId="{631C6A4E-E776-4BC8-A089-012D2CDEA5D7}" destId="{A20EE2C2-CB27-4F4F-9EE3-F1F0571D78DB}" srcOrd="0" destOrd="0" presId="urn:microsoft.com/office/officeart/2005/8/layout/hProcess10"/>
    <dgm:cxn modelId="{96D635BB-B7CD-440B-85EB-E72139BDD87E}" type="presParOf" srcId="{4DA518A2-5346-4CCD-8928-76170BA9B4A7}" destId="{B49D2A11-6BB5-4A1F-91DE-723DF4094BBC}" srcOrd="2" destOrd="0" presId="urn:microsoft.com/office/officeart/2005/8/layout/hProcess10"/>
    <dgm:cxn modelId="{543993C3-254E-4212-BF40-2DE0AA83191C}" type="presParOf" srcId="{B49D2A11-6BB5-4A1F-91DE-723DF4094BBC}" destId="{09751590-FD78-46C9-9DC8-CDB950F756B9}" srcOrd="0" destOrd="0" presId="urn:microsoft.com/office/officeart/2005/8/layout/hProcess10"/>
    <dgm:cxn modelId="{EA3FDFAB-1975-42E8-9988-7E53543B1260}" type="presParOf" srcId="{B49D2A11-6BB5-4A1F-91DE-723DF4094BBC}" destId="{27E0F400-CE1A-45E2-8B59-405AEB233625}" srcOrd="1" destOrd="0" presId="urn:microsoft.com/office/officeart/2005/8/layout/hProcess10"/>
    <dgm:cxn modelId="{D95CF9D4-3D7A-4B11-A708-720A3C520238}" type="presParOf" srcId="{4DA518A2-5346-4CCD-8928-76170BA9B4A7}" destId="{99FFF8D1-0368-4EA3-8123-9B4E23D8DE00}" srcOrd="3" destOrd="0" presId="urn:microsoft.com/office/officeart/2005/8/layout/hProcess10"/>
    <dgm:cxn modelId="{0923EEF6-67D9-4DDC-A768-4427F0891544}" type="presParOf" srcId="{99FFF8D1-0368-4EA3-8123-9B4E23D8DE00}" destId="{712364A7-B935-4B78-BF75-3A63FE3AC978}" srcOrd="0" destOrd="0" presId="urn:microsoft.com/office/officeart/2005/8/layout/hProcess10"/>
    <dgm:cxn modelId="{086569E2-FD1E-43CB-93F4-ED9E0DE94822}" type="presParOf" srcId="{4DA518A2-5346-4CCD-8928-76170BA9B4A7}" destId="{03117223-37F9-4793-9E28-9DFC0A417ED2}" srcOrd="4" destOrd="0" presId="urn:microsoft.com/office/officeart/2005/8/layout/hProcess10"/>
    <dgm:cxn modelId="{097C8A69-E624-4CC7-BF59-C6F64EC542C9}" type="presParOf" srcId="{03117223-37F9-4793-9E28-9DFC0A417ED2}" destId="{159F7F08-4B69-4B73-8337-4AC9CA110A6A}" srcOrd="0" destOrd="0" presId="urn:microsoft.com/office/officeart/2005/8/layout/hProcess10"/>
    <dgm:cxn modelId="{D193240E-CB97-4377-A93A-74430A765C7A}" type="presParOf" srcId="{03117223-37F9-4793-9E28-9DFC0A417ED2}" destId="{9D447420-6FA5-4F5A-B3F4-DA46A1ECB102}" srcOrd="1" destOrd="0" presId="urn:microsoft.com/office/officeart/2005/8/layout/hProcess10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EDD2D87-8D9A-468E-A325-4FDE278A0A02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12B3C12-6115-4CAD-98CA-DA84E7243781}">
      <dgm:prSet phldrT="[Текст]"/>
      <dgm:spPr/>
      <dgm:t>
        <a:bodyPr/>
        <a:lstStyle/>
        <a:p>
          <a:r>
            <a:rPr lang="uk-UA" dirty="0" smtClean="0"/>
            <a:t>Мотивація ефективної праці</a:t>
          </a:r>
          <a:endParaRPr lang="ru-RU" dirty="0"/>
        </a:p>
      </dgm:t>
    </dgm:pt>
    <dgm:pt modelId="{52D2ECCF-B2B3-4DE5-8F68-E16348612D8C}" type="parTrans" cxnId="{459DA3F0-C79F-4F25-9A14-1B3447CBF370}">
      <dgm:prSet/>
      <dgm:spPr/>
      <dgm:t>
        <a:bodyPr/>
        <a:lstStyle/>
        <a:p>
          <a:endParaRPr lang="ru-RU"/>
        </a:p>
      </dgm:t>
    </dgm:pt>
    <dgm:pt modelId="{C906C98B-6334-4FD2-9864-2629374A5FFF}" type="sibTrans" cxnId="{459DA3F0-C79F-4F25-9A14-1B3447CBF370}">
      <dgm:prSet/>
      <dgm:spPr/>
      <dgm:t>
        <a:bodyPr/>
        <a:lstStyle/>
        <a:p>
          <a:endParaRPr lang="ru-RU"/>
        </a:p>
      </dgm:t>
    </dgm:pt>
    <dgm:pt modelId="{44B30C18-D8B0-437B-9FEA-FABA39B4BCE3}">
      <dgm:prSet/>
      <dgm:spPr/>
      <dgm:t>
        <a:bodyPr/>
        <a:lstStyle/>
        <a:p>
          <a:r>
            <a:rPr lang="uk-UA" dirty="0" smtClean="0"/>
            <a:t>Робоча сила</a:t>
          </a:r>
          <a:endParaRPr lang="ru-RU" dirty="0"/>
        </a:p>
      </dgm:t>
    </dgm:pt>
    <dgm:pt modelId="{86F96C64-7689-4B11-B59A-29D9CCE3A6C2}" type="parTrans" cxnId="{BFFCEF19-F2F3-4A7F-B3ED-A19817CCAD1C}">
      <dgm:prSet/>
      <dgm:spPr/>
      <dgm:t>
        <a:bodyPr/>
        <a:lstStyle/>
        <a:p>
          <a:endParaRPr lang="ru-RU"/>
        </a:p>
      </dgm:t>
    </dgm:pt>
    <dgm:pt modelId="{FE480B34-4042-4700-AB9E-489D3C373065}" type="sibTrans" cxnId="{BFFCEF19-F2F3-4A7F-B3ED-A19817CCAD1C}">
      <dgm:prSet/>
      <dgm:spPr/>
      <dgm:t>
        <a:bodyPr/>
        <a:lstStyle/>
        <a:p>
          <a:endParaRPr lang="ru-RU"/>
        </a:p>
      </dgm:t>
    </dgm:pt>
    <dgm:pt modelId="{94C1BB99-34B0-45E7-A38D-60B0431A37C3}">
      <dgm:prSet/>
      <dgm:spPr/>
      <dgm:t>
        <a:bodyPr/>
        <a:lstStyle/>
        <a:p>
          <a:r>
            <a:rPr lang="uk-UA" dirty="0" smtClean="0"/>
            <a:t>Людський капітал</a:t>
          </a:r>
          <a:endParaRPr lang="ru-RU" dirty="0"/>
        </a:p>
      </dgm:t>
    </dgm:pt>
    <dgm:pt modelId="{CB31CC42-0190-426F-B0E6-968F1327FAF8}" type="parTrans" cxnId="{7338233D-219E-42D0-87A9-D27FD6C957F1}">
      <dgm:prSet/>
      <dgm:spPr/>
      <dgm:t>
        <a:bodyPr/>
        <a:lstStyle/>
        <a:p>
          <a:endParaRPr lang="ru-RU"/>
        </a:p>
      </dgm:t>
    </dgm:pt>
    <dgm:pt modelId="{26F9F2FD-55B4-4E31-9829-8B86CA8DA28E}" type="sibTrans" cxnId="{7338233D-219E-42D0-87A9-D27FD6C957F1}">
      <dgm:prSet/>
      <dgm:spPr/>
      <dgm:t>
        <a:bodyPr/>
        <a:lstStyle/>
        <a:p>
          <a:endParaRPr lang="ru-RU"/>
        </a:p>
      </dgm:t>
    </dgm:pt>
    <dgm:pt modelId="{C6D8AA9E-633E-4F6C-896B-57054E8AB98B}" type="pres">
      <dgm:prSet presAssocID="{7EDD2D87-8D9A-468E-A325-4FDE278A0A0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7F4ECE4-8F80-4949-8AC7-3C5A2456737F}" type="pres">
      <dgm:prSet presAssocID="{7EDD2D87-8D9A-468E-A325-4FDE278A0A02}" presName="arrow" presStyleLbl="bgShp" presStyleIdx="0" presStyleCnt="1"/>
      <dgm:spPr/>
    </dgm:pt>
    <dgm:pt modelId="{9E2EEC88-E93A-4344-9378-0F03F5AAA456}" type="pres">
      <dgm:prSet presAssocID="{7EDD2D87-8D9A-468E-A325-4FDE278A0A02}" presName="points" presStyleCnt="0"/>
      <dgm:spPr/>
    </dgm:pt>
    <dgm:pt modelId="{D787EFD1-C51C-437F-95B0-F77A8E927ABD}" type="pres">
      <dgm:prSet presAssocID="{C12B3C12-6115-4CAD-98CA-DA84E7243781}" presName="compositeA" presStyleCnt="0"/>
      <dgm:spPr/>
    </dgm:pt>
    <dgm:pt modelId="{FDBEEF9C-A4FE-4132-887D-1C5F38585403}" type="pres">
      <dgm:prSet presAssocID="{C12B3C12-6115-4CAD-98CA-DA84E7243781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86D072-896A-4C5E-8FEE-2179E1EEF4A0}" type="pres">
      <dgm:prSet presAssocID="{C12B3C12-6115-4CAD-98CA-DA84E7243781}" presName="circleA" presStyleLbl="node1" presStyleIdx="0" presStyleCnt="3"/>
      <dgm:spPr/>
    </dgm:pt>
    <dgm:pt modelId="{133EA964-50E9-4B01-808B-BF27B51687F8}" type="pres">
      <dgm:prSet presAssocID="{C12B3C12-6115-4CAD-98CA-DA84E7243781}" presName="spaceA" presStyleCnt="0"/>
      <dgm:spPr/>
    </dgm:pt>
    <dgm:pt modelId="{56DC5D3C-89F6-4551-A5EB-1FC432AE1EC5}" type="pres">
      <dgm:prSet presAssocID="{C906C98B-6334-4FD2-9864-2629374A5FFF}" presName="space" presStyleCnt="0"/>
      <dgm:spPr/>
    </dgm:pt>
    <dgm:pt modelId="{CB1EC1F9-323A-40F9-88B8-CDE4EE9C21E7}" type="pres">
      <dgm:prSet presAssocID="{44B30C18-D8B0-437B-9FEA-FABA39B4BCE3}" presName="compositeB" presStyleCnt="0"/>
      <dgm:spPr/>
    </dgm:pt>
    <dgm:pt modelId="{A7709CB2-EFAE-47C4-99B6-F78DA5815C5A}" type="pres">
      <dgm:prSet presAssocID="{44B30C18-D8B0-437B-9FEA-FABA39B4BCE3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54039E-563D-4727-AF4D-C86D1FCEA771}" type="pres">
      <dgm:prSet presAssocID="{44B30C18-D8B0-437B-9FEA-FABA39B4BCE3}" presName="circleB" presStyleLbl="node1" presStyleIdx="1" presStyleCnt="3"/>
      <dgm:spPr/>
    </dgm:pt>
    <dgm:pt modelId="{7386223D-FEA9-45DE-B466-AAE772BB33BC}" type="pres">
      <dgm:prSet presAssocID="{44B30C18-D8B0-437B-9FEA-FABA39B4BCE3}" presName="spaceB" presStyleCnt="0"/>
      <dgm:spPr/>
    </dgm:pt>
    <dgm:pt modelId="{3542C889-79AB-4E60-8159-5B0C81F2A622}" type="pres">
      <dgm:prSet presAssocID="{FE480B34-4042-4700-AB9E-489D3C373065}" presName="space" presStyleCnt="0"/>
      <dgm:spPr/>
    </dgm:pt>
    <dgm:pt modelId="{707ADBDB-5B6E-48D4-AE83-21D534F1CE31}" type="pres">
      <dgm:prSet presAssocID="{94C1BB99-34B0-45E7-A38D-60B0431A37C3}" presName="compositeA" presStyleCnt="0"/>
      <dgm:spPr/>
    </dgm:pt>
    <dgm:pt modelId="{AD5F0A94-01C9-479C-BA44-0913F39D609D}" type="pres">
      <dgm:prSet presAssocID="{94C1BB99-34B0-45E7-A38D-60B0431A37C3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46CB1E-2D0D-44A9-93F7-23E1C569D9EE}" type="pres">
      <dgm:prSet presAssocID="{94C1BB99-34B0-45E7-A38D-60B0431A37C3}" presName="circleA" presStyleLbl="node1" presStyleIdx="2" presStyleCnt="3"/>
      <dgm:spPr/>
    </dgm:pt>
    <dgm:pt modelId="{74383D35-8DE1-4D94-A60F-4B99F3F1FB3B}" type="pres">
      <dgm:prSet presAssocID="{94C1BB99-34B0-45E7-A38D-60B0431A37C3}" presName="spaceA" presStyleCnt="0"/>
      <dgm:spPr/>
    </dgm:pt>
  </dgm:ptLst>
  <dgm:cxnLst>
    <dgm:cxn modelId="{BFFCEF19-F2F3-4A7F-B3ED-A19817CCAD1C}" srcId="{7EDD2D87-8D9A-468E-A325-4FDE278A0A02}" destId="{44B30C18-D8B0-437B-9FEA-FABA39B4BCE3}" srcOrd="1" destOrd="0" parTransId="{86F96C64-7689-4B11-B59A-29D9CCE3A6C2}" sibTransId="{FE480B34-4042-4700-AB9E-489D3C373065}"/>
    <dgm:cxn modelId="{5F3D1896-EE7B-439E-B566-D2E24664A832}" type="presOf" srcId="{94C1BB99-34B0-45E7-A38D-60B0431A37C3}" destId="{AD5F0A94-01C9-479C-BA44-0913F39D609D}" srcOrd="0" destOrd="0" presId="urn:microsoft.com/office/officeart/2005/8/layout/hProcess11"/>
    <dgm:cxn modelId="{459DA3F0-C79F-4F25-9A14-1B3447CBF370}" srcId="{7EDD2D87-8D9A-468E-A325-4FDE278A0A02}" destId="{C12B3C12-6115-4CAD-98CA-DA84E7243781}" srcOrd="0" destOrd="0" parTransId="{52D2ECCF-B2B3-4DE5-8F68-E16348612D8C}" sibTransId="{C906C98B-6334-4FD2-9864-2629374A5FFF}"/>
    <dgm:cxn modelId="{EF26174E-9B08-44AD-B772-D3BC8922DAF6}" type="presOf" srcId="{C12B3C12-6115-4CAD-98CA-DA84E7243781}" destId="{FDBEEF9C-A4FE-4132-887D-1C5F38585403}" srcOrd="0" destOrd="0" presId="urn:microsoft.com/office/officeart/2005/8/layout/hProcess11"/>
    <dgm:cxn modelId="{7338233D-219E-42D0-87A9-D27FD6C957F1}" srcId="{7EDD2D87-8D9A-468E-A325-4FDE278A0A02}" destId="{94C1BB99-34B0-45E7-A38D-60B0431A37C3}" srcOrd="2" destOrd="0" parTransId="{CB31CC42-0190-426F-B0E6-968F1327FAF8}" sibTransId="{26F9F2FD-55B4-4E31-9829-8B86CA8DA28E}"/>
    <dgm:cxn modelId="{D2D6C75A-3E1B-4873-94AC-E4A371F50566}" type="presOf" srcId="{7EDD2D87-8D9A-468E-A325-4FDE278A0A02}" destId="{C6D8AA9E-633E-4F6C-896B-57054E8AB98B}" srcOrd="0" destOrd="0" presId="urn:microsoft.com/office/officeart/2005/8/layout/hProcess11"/>
    <dgm:cxn modelId="{364D5A24-1F0F-45C1-AC9A-535D95AEB6B3}" type="presOf" srcId="{44B30C18-D8B0-437B-9FEA-FABA39B4BCE3}" destId="{A7709CB2-EFAE-47C4-99B6-F78DA5815C5A}" srcOrd="0" destOrd="0" presId="urn:microsoft.com/office/officeart/2005/8/layout/hProcess11"/>
    <dgm:cxn modelId="{30073D02-81CA-44CE-BA6B-DC7FF48F5A32}" type="presParOf" srcId="{C6D8AA9E-633E-4F6C-896B-57054E8AB98B}" destId="{77F4ECE4-8F80-4949-8AC7-3C5A2456737F}" srcOrd="0" destOrd="0" presId="urn:microsoft.com/office/officeart/2005/8/layout/hProcess11"/>
    <dgm:cxn modelId="{A4582559-569C-4B1A-BD2F-F50E2C3BC809}" type="presParOf" srcId="{C6D8AA9E-633E-4F6C-896B-57054E8AB98B}" destId="{9E2EEC88-E93A-4344-9378-0F03F5AAA456}" srcOrd="1" destOrd="0" presId="urn:microsoft.com/office/officeart/2005/8/layout/hProcess11"/>
    <dgm:cxn modelId="{79BDDEA4-9420-4B07-B1BC-21C7D7B29C2B}" type="presParOf" srcId="{9E2EEC88-E93A-4344-9378-0F03F5AAA456}" destId="{D787EFD1-C51C-437F-95B0-F77A8E927ABD}" srcOrd="0" destOrd="0" presId="urn:microsoft.com/office/officeart/2005/8/layout/hProcess11"/>
    <dgm:cxn modelId="{E5169251-A063-4344-973D-B5631E140BF0}" type="presParOf" srcId="{D787EFD1-C51C-437F-95B0-F77A8E927ABD}" destId="{FDBEEF9C-A4FE-4132-887D-1C5F38585403}" srcOrd="0" destOrd="0" presId="urn:microsoft.com/office/officeart/2005/8/layout/hProcess11"/>
    <dgm:cxn modelId="{21323964-3F11-4328-B015-D93B93630E0B}" type="presParOf" srcId="{D787EFD1-C51C-437F-95B0-F77A8E927ABD}" destId="{8D86D072-896A-4C5E-8FEE-2179E1EEF4A0}" srcOrd="1" destOrd="0" presId="urn:microsoft.com/office/officeart/2005/8/layout/hProcess11"/>
    <dgm:cxn modelId="{BBC77D23-3DE6-4CEB-9B41-EDB1FD1DBA42}" type="presParOf" srcId="{D787EFD1-C51C-437F-95B0-F77A8E927ABD}" destId="{133EA964-50E9-4B01-808B-BF27B51687F8}" srcOrd="2" destOrd="0" presId="urn:microsoft.com/office/officeart/2005/8/layout/hProcess11"/>
    <dgm:cxn modelId="{1A8E01A5-5529-43D9-8372-543EBE918957}" type="presParOf" srcId="{9E2EEC88-E93A-4344-9378-0F03F5AAA456}" destId="{56DC5D3C-89F6-4551-A5EB-1FC432AE1EC5}" srcOrd="1" destOrd="0" presId="urn:microsoft.com/office/officeart/2005/8/layout/hProcess11"/>
    <dgm:cxn modelId="{317C4856-F9E6-4D06-8D3C-9DEC3FC47CBE}" type="presParOf" srcId="{9E2EEC88-E93A-4344-9378-0F03F5AAA456}" destId="{CB1EC1F9-323A-40F9-88B8-CDE4EE9C21E7}" srcOrd="2" destOrd="0" presId="urn:microsoft.com/office/officeart/2005/8/layout/hProcess11"/>
    <dgm:cxn modelId="{C6F314B1-6B75-4C4A-A93D-5FE906BA9615}" type="presParOf" srcId="{CB1EC1F9-323A-40F9-88B8-CDE4EE9C21E7}" destId="{A7709CB2-EFAE-47C4-99B6-F78DA5815C5A}" srcOrd="0" destOrd="0" presId="urn:microsoft.com/office/officeart/2005/8/layout/hProcess11"/>
    <dgm:cxn modelId="{4EF14FA1-7108-4A20-B71D-6882D5C61ACF}" type="presParOf" srcId="{CB1EC1F9-323A-40F9-88B8-CDE4EE9C21E7}" destId="{9C54039E-563D-4727-AF4D-C86D1FCEA771}" srcOrd="1" destOrd="0" presId="urn:microsoft.com/office/officeart/2005/8/layout/hProcess11"/>
    <dgm:cxn modelId="{37C81EB3-1B94-4062-9373-C2136C5A3D2C}" type="presParOf" srcId="{CB1EC1F9-323A-40F9-88B8-CDE4EE9C21E7}" destId="{7386223D-FEA9-45DE-B466-AAE772BB33BC}" srcOrd="2" destOrd="0" presId="urn:microsoft.com/office/officeart/2005/8/layout/hProcess11"/>
    <dgm:cxn modelId="{BFDDAC39-DCA2-4E33-BCD3-C0E250067EAA}" type="presParOf" srcId="{9E2EEC88-E93A-4344-9378-0F03F5AAA456}" destId="{3542C889-79AB-4E60-8159-5B0C81F2A622}" srcOrd="3" destOrd="0" presId="urn:microsoft.com/office/officeart/2005/8/layout/hProcess11"/>
    <dgm:cxn modelId="{586678C4-42A6-42F4-B33F-C212321F2EE9}" type="presParOf" srcId="{9E2EEC88-E93A-4344-9378-0F03F5AAA456}" destId="{707ADBDB-5B6E-48D4-AE83-21D534F1CE31}" srcOrd="4" destOrd="0" presId="urn:microsoft.com/office/officeart/2005/8/layout/hProcess11"/>
    <dgm:cxn modelId="{19D0C3AE-4E4A-4923-824B-9DCE4E583EFB}" type="presParOf" srcId="{707ADBDB-5B6E-48D4-AE83-21D534F1CE31}" destId="{AD5F0A94-01C9-479C-BA44-0913F39D609D}" srcOrd="0" destOrd="0" presId="urn:microsoft.com/office/officeart/2005/8/layout/hProcess11"/>
    <dgm:cxn modelId="{2EA697E0-F7F8-455A-BCA6-10BA08EF7E90}" type="presParOf" srcId="{707ADBDB-5B6E-48D4-AE83-21D534F1CE31}" destId="{C146CB1E-2D0D-44A9-93F7-23E1C569D9EE}" srcOrd="1" destOrd="0" presId="urn:microsoft.com/office/officeart/2005/8/layout/hProcess11"/>
    <dgm:cxn modelId="{A19EC3E1-C428-4B02-B687-32D810F6C8F9}" type="presParOf" srcId="{707ADBDB-5B6E-48D4-AE83-21D534F1CE31}" destId="{74383D35-8DE1-4D94-A60F-4B99F3F1FB3B}" srcOrd="2" destOrd="0" presId="urn:microsoft.com/office/officeart/2005/8/layout/hProcess1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3FFC1A9-40DE-4DC4-879D-64E8E9011D6F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C792E4C-7501-43D4-A5C0-2D681F75DCD6}">
      <dgm:prSet phldrT="[Текст]" custT="1"/>
      <dgm:spPr/>
      <dgm:t>
        <a:bodyPr/>
        <a:lstStyle/>
        <a:p>
          <a:r>
            <a:rPr lang="uk-UA" sz="1400" b="1" dirty="0" smtClean="0">
              <a:solidFill>
                <a:schemeClr val="tx1"/>
              </a:solidFill>
            </a:rPr>
            <a:t>72 місце охорона здоров</a:t>
          </a:r>
          <a:r>
            <a:rPr lang="en-US" sz="1400" b="1" dirty="0" smtClean="0">
              <a:solidFill>
                <a:schemeClr val="tx1"/>
              </a:solidFill>
            </a:rPr>
            <a:t>`</a:t>
          </a:r>
          <a:r>
            <a:rPr lang="uk-UA" sz="1400" b="1" dirty="0" smtClean="0">
              <a:solidFill>
                <a:schemeClr val="tx1"/>
              </a:solidFill>
            </a:rPr>
            <a:t>я </a:t>
          </a:r>
          <a:endParaRPr lang="ru-RU" sz="1400" b="1" dirty="0">
            <a:solidFill>
              <a:schemeClr val="tx1"/>
            </a:solidFill>
          </a:endParaRPr>
        </a:p>
      </dgm:t>
    </dgm:pt>
    <dgm:pt modelId="{361113E6-3E8C-424F-B40F-FB548984A38E}" type="parTrans" cxnId="{8DD4AD72-1FE5-4213-802A-0AE3FC38D4C3}">
      <dgm:prSet/>
      <dgm:spPr/>
      <dgm:t>
        <a:bodyPr/>
        <a:lstStyle/>
        <a:p>
          <a:endParaRPr lang="ru-RU"/>
        </a:p>
      </dgm:t>
    </dgm:pt>
    <dgm:pt modelId="{71E8B09D-411F-4482-86B7-5AE833AC5E37}" type="sibTrans" cxnId="{8DD4AD72-1FE5-4213-802A-0AE3FC38D4C3}">
      <dgm:prSet/>
      <dgm:spPr/>
      <dgm:t>
        <a:bodyPr/>
        <a:lstStyle/>
        <a:p>
          <a:endParaRPr lang="ru-RU"/>
        </a:p>
      </dgm:t>
    </dgm:pt>
    <dgm:pt modelId="{C58862A2-4F11-48C3-9D3C-3030C6DF8321}">
      <dgm:prSet phldrT="[Текст]" custT="1"/>
      <dgm:spPr/>
      <dgm:t>
        <a:bodyPr/>
        <a:lstStyle/>
        <a:p>
          <a:r>
            <a:rPr lang="uk-UA" sz="1400" b="1" dirty="0" err="1" smtClean="0">
              <a:solidFill>
                <a:schemeClr val="tx1"/>
              </a:solidFill>
            </a:rPr>
            <a:t>ПарагвайМакедонія</a:t>
          </a:r>
          <a:r>
            <a:rPr lang="uk-UA" sz="1400" b="1" dirty="0" smtClean="0">
              <a:solidFill>
                <a:schemeClr val="tx1"/>
              </a:solidFill>
            </a:rPr>
            <a:t> Тайвань Болівія Намібія Гренада Кайманові острови</a:t>
          </a:r>
          <a:endParaRPr lang="ru-RU" sz="1400" b="1" dirty="0">
            <a:solidFill>
              <a:schemeClr val="tx1"/>
            </a:solidFill>
          </a:endParaRPr>
        </a:p>
      </dgm:t>
    </dgm:pt>
    <dgm:pt modelId="{E4E965ED-BD83-4DF3-B351-D8FE35CE9E5E}" type="parTrans" cxnId="{A1E18783-D43B-4681-8225-6BCE49B73F89}">
      <dgm:prSet/>
      <dgm:spPr/>
      <dgm:t>
        <a:bodyPr/>
        <a:lstStyle/>
        <a:p>
          <a:endParaRPr lang="ru-RU"/>
        </a:p>
      </dgm:t>
    </dgm:pt>
    <dgm:pt modelId="{0EC8A3FE-E7FE-4255-B76B-9DC639F7C68E}" type="sibTrans" cxnId="{A1E18783-D43B-4681-8225-6BCE49B73F89}">
      <dgm:prSet/>
      <dgm:spPr/>
      <dgm:t>
        <a:bodyPr/>
        <a:lstStyle/>
        <a:p>
          <a:endParaRPr lang="ru-RU"/>
        </a:p>
      </dgm:t>
    </dgm:pt>
    <dgm:pt modelId="{5F27F3A1-D3FC-4827-9BBA-EC01D3126E2D}">
      <dgm:prSet phldrT="[Текст]" custT="1"/>
      <dgm:spPr/>
      <dgm:t>
        <a:bodyPr/>
        <a:lstStyle/>
        <a:p>
          <a:r>
            <a:rPr lang="en-US" sz="1400" b="1" dirty="0" smtClean="0">
              <a:solidFill>
                <a:schemeClr val="tx1"/>
              </a:solidFill>
            </a:rPr>
            <a:t>74 </a:t>
          </a:r>
          <a:r>
            <a:rPr lang="uk-UA" sz="1400" b="1" dirty="0" smtClean="0">
              <a:solidFill>
                <a:schemeClr val="tx1"/>
              </a:solidFill>
            </a:rPr>
            <a:t>місце захист </a:t>
          </a:r>
          <a:r>
            <a:rPr lang="uk-UA" sz="1400" b="1" dirty="0" err="1" smtClean="0">
              <a:solidFill>
                <a:schemeClr val="tx1"/>
              </a:solidFill>
            </a:rPr>
            <a:t>навколиш-нього</a:t>
          </a:r>
          <a:r>
            <a:rPr lang="uk-UA" sz="1400" b="1" dirty="0" smtClean="0">
              <a:solidFill>
                <a:schemeClr val="tx1"/>
              </a:solidFill>
            </a:rPr>
            <a:t> </a:t>
          </a:r>
          <a:r>
            <a:rPr lang="uk-UA" sz="1400" b="1" dirty="0" err="1" smtClean="0">
              <a:solidFill>
                <a:schemeClr val="tx1"/>
              </a:solidFill>
            </a:rPr>
            <a:t>середови-ща</a:t>
          </a:r>
          <a:endParaRPr lang="ru-RU" sz="1400" b="1" dirty="0">
            <a:solidFill>
              <a:schemeClr val="tx1"/>
            </a:solidFill>
          </a:endParaRPr>
        </a:p>
      </dgm:t>
    </dgm:pt>
    <dgm:pt modelId="{ED436EF9-492C-40A0-9C78-BFC1560C3F91}" type="parTrans" cxnId="{887C6225-472C-4CDE-B05A-1202426EF803}">
      <dgm:prSet/>
      <dgm:spPr/>
      <dgm:t>
        <a:bodyPr/>
        <a:lstStyle/>
        <a:p>
          <a:endParaRPr lang="ru-RU"/>
        </a:p>
      </dgm:t>
    </dgm:pt>
    <dgm:pt modelId="{F7C2AB95-8754-4F44-8329-D0D104B47772}" type="sibTrans" cxnId="{887C6225-472C-4CDE-B05A-1202426EF803}">
      <dgm:prSet/>
      <dgm:spPr/>
      <dgm:t>
        <a:bodyPr/>
        <a:lstStyle/>
        <a:p>
          <a:endParaRPr lang="ru-RU"/>
        </a:p>
      </dgm:t>
    </dgm:pt>
    <dgm:pt modelId="{991EBB57-FB12-4882-A190-116D1FAA37C2}">
      <dgm:prSet phldrT="[Текст]" custT="1"/>
      <dgm:spPr/>
      <dgm:t>
        <a:bodyPr/>
        <a:lstStyle/>
        <a:p>
          <a:r>
            <a:rPr lang="uk-UA" sz="2800" b="1" dirty="0" smtClean="0">
              <a:solidFill>
                <a:schemeClr val="tx1"/>
              </a:solidFill>
            </a:rPr>
            <a:t>62 місце Україна</a:t>
          </a:r>
          <a:endParaRPr lang="ru-RU" sz="2800" b="1" dirty="0">
            <a:solidFill>
              <a:schemeClr val="tx1"/>
            </a:solidFill>
          </a:endParaRPr>
        </a:p>
      </dgm:t>
    </dgm:pt>
    <dgm:pt modelId="{101D709D-DD2C-470B-85AA-53A32D3392F8}" type="parTrans" cxnId="{70436C39-D9F4-4811-8E06-B61A27B81C52}">
      <dgm:prSet/>
      <dgm:spPr/>
      <dgm:t>
        <a:bodyPr/>
        <a:lstStyle/>
        <a:p>
          <a:endParaRPr lang="ru-RU"/>
        </a:p>
      </dgm:t>
    </dgm:pt>
    <dgm:pt modelId="{F2C6EC1E-0BD4-4D0E-A0EC-E532296EB01B}" type="sibTrans" cxnId="{70436C39-D9F4-4811-8E06-B61A27B81C52}">
      <dgm:prSet/>
      <dgm:spPr/>
      <dgm:t>
        <a:bodyPr/>
        <a:lstStyle/>
        <a:p>
          <a:endParaRPr lang="ru-RU"/>
        </a:p>
      </dgm:t>
    </dgm:pt>
    <dgm:pt modelId="{E5425135-8C43-4EE3-A8DB-1800E3D7E744}">
      <dgm:prSet/>
      <dgm:spPr/>
      <dgm:t>
        <a:bodyPr/>
        <a:lstStyle/>
        <a:p>
          <a:endParaRPr lang="ru-RU"/>
        </a:p>
      </dgm:t>
    </dgm:pt>
    <dgm:pt modelId="{6E0F28D5-73EF-4435-9E79-979D553DE3E1}" type="parTrans" cxnId="{B96AF1F3-9ABF-420B-9B07-14E882306248}">
      <dgm:prSet/>
      <dgm:spPr/>
      <dgm:t>
        <a:bodyPr/>
        <a:lstStyle/>
        <a:p>
          <a:endParaRPr lang="ru-RU"/>
        </a:p>
      </dgm:t>
    </dgm:pt>
    <dgm:pt modelId="{DBD468CE-3F2A-43F8-BB42-4A7C137314C2}" type="sibTrans" cxnId="{B96AF1F3-9ABF-420B-9B07-14E882306248}">
      <dgm:prSet/>
      <dgm:spPr/>
      <dgm:t>
        <a:bodyPr/>
        <a:lstStyle/>
        <a:p>
          <a:endParaRPr lang="ru-RU"/>
        </a:p>
      </dgm:t>
    </dgm:pt>
    <dgm:pt modelId="{7587FE1B-0658-4B5C-A3F0-F709DF909E18}" type="pres">
      <dgm:prSet presAssocID="{23FFC1A9-40DE-4DC4-879D-64E8E9011D6F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35E0B0-96A3-4903-97E5-554322511108}" type="pres">
      <dgm:prSet presAssocID="{23FFC1A9-40DE-4DC4-879D-64E8E9011D6F}" presName="ellipse" presStyleLbl="trBgShp" presStyleIdx="0" presStyleCnt="1"/>
      <dgm:spPr/>
    </dgm:pt>
    <dgm:pt modelId="{B6968CD4-9CDC-46DA-BE6F-25FC71930A7B}" type="pres">
      <dgm:prSet presAssocID="{23FFC1A9-40DE-4DC4-879D-64E8E9011D6F}" presName="arrow1" presStyleLbl="fgShp" presStyleIdx="0" presStyleCnt="1" custScaleY="164361"/>
      <dgm:spPr/>
    </dgm:pt>
    <dgm:pt modelId="{B57E13B8-AAD5-4893-9EEA-BBBCFE4A55A4}" type="pres">
      <dgm:prSet presAssocID="{23FFC1A9-40DE-4DC4-879D-64E8E9011D6F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E00C5F-A7D5-4087-AF91-C76FC3BFCDF9}" type="pres">
      <dgm:prSet presAssocID="{C58862A2-4F11-48C3-9D3C-3030C6DF8321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D4DC44-A653-4F23-91F6-A989FB8BD623}" type="pres">
      <dgm:prSet presAssocID="{5F27F3A1-D3FC-4827-9BBA-EC01D3126E2D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C6431E-64AD-4079-9298-89036A73F68F}" type="pres">
      <dgm:prSet presAssocID="{991EBB57-FB12-4882-A190-116D1FAA37C2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83376-78BE-428B-9981-2F3A549383CF}" type="pres">
      <dgm:prSet presAssocID="{23FFC1A9-40DE-4DC4-879D-64E8E9011D6F}" presName="funnel" presStyleLbl="trAlignAcc1" presStyleIdx="0" presStyleCnt="1" custScaleY="119968"/>
      <dgm:spPr/>
    </dgm:pt>
  </dgm:ptLst>
  <dgm:cxnLst>
    <dgm:cxn modelId="{8DD4AD72-1FE5-4213-802A-0AE3FC38D4C3}" srcId="{23FFC1A9-40DE-4DC4-879D-64E8E9011D6F}" destId="{5C792E4C-7501-43D4-A5C0-2D681F75DCD6}" srcOrd="0" destOrd="0" parTransId="{361113E6-3E8C-424F-B40F-FB548984A38E}" sibTransId="{71E8B09D-411F-4482-86B7-5AE833AC5E37}"/>
    <dgm:cxn modelId="{831E4031-30A4-47C8-A1B8-B1DE0BD0C324}" type="presOf" srcId="{C58862A2-4F11-48C3-9D3C-3030C6DF8321}" destId="{98D4DC44-A653-4F23-91F6-A989FB8BD623}" srcOrd="0" destOrd="0" presId="urn:microsoft.com/office/officeart/2005/8/layout/funnel1"/>
    <dgm:cxn modelId="{1EBBACA8-ACEA-423C-9ED6-11969BD0D5DA}" type="presOf" srcId="{5C792E4C-7501-43D4-A5C0-2D681F75DCD6}" destId="{2BC6431E-64AD-4079-9298-89036A73F68F}" srcOrd="0" destOrd="0" presId="urn:microsoft.com/office/officeart/2005/8/layout/funnel1"/>
    <dgm:cxn modelId="{70436C39-D9F4-4811-8E06-B61A27B81C52}" srcId="{23FFC1A9-40DE-4DC4-879D-64E8E9011D6F}" destId="{991EBB57-FB12-4882-A190-116D1FAA37C2}" srcOrd="3" destOrd="0" parTransId="{101D709D-DD2C-470B-85AA-53A32D3392F8}" sibTransId="{F2C6EC1E-0BD4-4D0E-A0EC-E532296EB01B}"/>
    <dgm:cxn modelId="{64627928-6952-447C-B9D5-5AF3A6272DA8}" type="presOf" srcId="{991EBB57-FB12-4882-A190-116D1FAA37C2}" destId="{B57E13B8-AAD5-4893-9EEA-BBBCFE4A55A4}" srcOrd="0" destOrd="0" presId="urn:microsoft.com/office/officeart/2005/8/layout/funnel1"/>
    <dgm:cxn modelId="{A1E18783-D43B-4681-8225-6BCE49B73F89}" srcId="{23FFC1A9-40DE-4DC4-879D-64E8E9011D6F}" destId="{C58862A2-4F11-48C3-9D3C-3030C6DF8321}" srcOrd="1" destOrd="0" parTransId="{E4E965ED-BD83-4DF3-B351-D8FE35CE9E5E}" sibTransId="{0EC8A3FE-E7FE-4255-B76B-9DC639F7C68E}"/>
    <dgm:cxn modelId="{6E62C859-8CFA-44EB-9C48-65320D0A2602}" type="presOf" srcId="{23FFC1A9-40DE-4DC4-879D-64E8E9011D6F}" destId="{7587FE1B-0658-4B5C-A3F0-F709DF909E18}" srcOrd="0" destOrd="0" presId="urn:microsoft.com/office/officeart/2005/8/layout/funnel1"/>
    <dgm:cxn modelId="{887C6225-472C-4CDE-B05A-1202426EF803}" srcId="{23FFC1A9-40DE-4DC4-879D-64E8E9011D6F}" destId="{5F27F3A1-D3FC-4827-9BBA-EC01D3126E2D}" srcOrd="2" destOrd="0" parTransId="{ED436EF9-492C-40A0-9C78-BFC1560C3F91}" sibTransId="{F7C2AB95-8754-4F44-8329-D0D104B47772}"/>
    <dgm:cxn modelId="{B96AF1F3-9ABF-420B-9B07-14E882306248}" srcId="{23FFC1A9-40DE-4DC4-879D-64E8E9011D6F}" destId="{E5425135-8C43-4EE3-A8DB-1800E3D7E744}" srcOrd="4" destOrd="0" parTransId="{6E0F28D5-73EF-4435-9E79-979D553DE3E1}" sibTransId="{DBD468CE-3F2A-43F8-BB42-4A7C137314C2}"/>
    <dgm:cxn modelId="{DE7BEE5A-7001-4AE7-8FD2-B24282A079AA}" type="presOf" srcId="{5F27F3A1-D3FC-4827-9BBA-EC01D3126E2D}" destId="{0CE00C5F-A7D5-4087-AF91-C76FC3BFCDF9}" srcOrd="0" destOrd="0" presId="urn:microsoft.com/office/officeart/2005/8/layout/funnel1"/>
    <dgm:cxn modelId="{E526D86F-C33E-47DD-84A0-7B7B9D89CBBE}" type="presParOf" srcId="{7587FE1B-0658-4B5C-A3F0-F709DF909E18}" destId="{E235E0B0-96A3-4903-97E5-554322511108}" srcOrd="0" destOrd="0" presId="urn:microsoft.com/office/officeart/2005/8/layout/funnel1"/>
    <dgm:cxn modelId="{9C03ECB7-1BCF-459F-A5C1-CD1F851A73FF}" type="presParOf" srcId="{7587FE1B-0658-4B5C-A3F0-F709DF909E18}" destId="{B6968CD4-9CDC-46DA-BE6F-25FC71930A7B}" srcOrd="1" destOrd="0" presId="urn:microsoft.com/office/officeart/2005/8/layout/funnel1"/>
    <dgm:cxn modelId="{32D74CDA-AC3D-477A-BEF2-EA045A1A2183}" type="presParOf" srcId="{7587FE1B-0658-4B5C-A3F0-F709DF909E18}" destId="{B57E13B8-AAD5-4893-9EEA-BBBCFE4A55A4}" srcOrd="2" destOrd="0" presId="urn:microsoft.com/office/officeart/2005/8/layout/funnel1"/>
    <dgm:cxn modelId="{0F3420D9-D078-4F9B-9D8E-66ED710737AC}" type="presParOf" srcId="{7587FE1B-0658-4B5C-A3F0-F709DF909E18}" destId="{0CE00C5F-A7D5-4087-AF91-C76FC3BFCDF9}" srcOrd="3" destOrd="0" presId="urn:microsoft.com/office/officeart/2005/8/layout/funnel1"/>
    <dgm:cxn modelId="{5A9C7610-1F23-403B-B2AE-C5CFA110111E}" type="presParOf" srcId="{7587FE1B-0658-4B5C-A3F0-F709DF909E18}" destId="{98D4DC44-A653-4F23-91F6-A989FB8BD623}" srcOrd="4" destOrd="0" presId="urn:microsoft.com/office/officeart/2005/8/layout/funnel1"/>
    <dgm:cxn modelId="{00C111A8-3BBA-4F2F-942A-6A8236B88495}" type="presParOf" srcId="{7587FE1B-0658-4B5C-A3F0-F709DF909E18}" destId="{2BC6431E-64AD-4079-9298-89036A73F68F}" srcOrd="5" destOrd="0" presId="urn:microsoft.com/office/officeart/2005/8/layout/funnel1"/>
    <dgm:cxn modelId="{C2610CCD-D258-4A9E-AD05-E47CAE87C6C4}" type="presParOf" srcId="{7587FE1B-0658-4B5C-A3F0-F709DF909E18}" destId="{DB183376-78BE-428B-9981-2F3A549383CF}" srcOrd="6" destOrd="0" presId="urn:microsoft.com/office/officeart/2005/8/layout/funnel1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4202C0F-C8B5-4DF5-A194-A9AC9F8945CC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</dgm:pt>
    <dgm:pt modelId="{634861CB-EFF2-40F4-9F55-DE77AC9575EE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54,94 млн. осіб</a:t>
          </a:r>
          <a:endParaRPr lang="ru-RU" dirty="0">
            <a:solidFill>
              <a:schemeClr val="tx1"/>
            </a:solidFill>
          </a:endParaRPr>
        </a:p>
      </dgm:t>
    </dgm:pt>
    <dgm:pt modelId="{E8DE191B-62A4-4047-9A12-5C521B034855}" type="parTrans" cxnId="{89B266FA-C7F5-4B52-93CD-3E808F515E8A}">
      <dgm:prSet/>
      <dgm:spPr/>
      <dgm:t>
        <a:bodyPr/>
        <a:lstStyle/>
        <a:p>
          <a:endParaRPr lang="ru-RU"/>
        </a:p>
      </dgm:t>
    </dgm:pt>
    <dgm:pt modelId="{C851033F-CF21-4041-8139-9F025E4490A4}" type="sibTrans" cxnId="{89B266FA-C7F5-4B52-93CD-3E808F515E8A}">
      <dgm:prSet/>
      <dgm:spPr/>
      <dgm:t>
        <a:bodyPr/>
        <a:lstStyle/>
        <a:p>
          <a:endParaRPr lang="ru-RU"/>
        </a:p>
      </dgm:t>
    </dgm:pt>
    <dgm:pt modelId="{0AF80FBD-250C-48D8-B1B6-FCC693C53DB8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46,37 млн. осіб</a:t>
          </a:r>
          <a:endParaRPr lang="ru-RU" dirty="0">
            <a:solidFill>
              <a:schemeClr val="tx1"/>
            </a:solidFill>
          </a:endParaRPr>
        </a:p>
      </dgm:t>
    </dgm:pt>
    <dgm:pt modelId="{73D5F818-5071-4D2A-979A-424567498D03}" type="parTrans" cxnId="{40164D8C-3B7E-4C2C-B428-FE9E1C34E44C}">
      <dgm:prSet/>
      <dgm:spPr/>
      <dgm:t>
        <a:bodyPr/>
        <a:lstStyle/>
        <a:p>
          <a:endParaRPr lang="ru-RU"/>
        </a:p>
      </dgm:t>
    </dgm:pt>
    <dgm:pt modelId="{E71C42C6-B2DD-4940-B43A-4A08E1EA9EE5}" type="sibTrans" cxnId="{40164D8C-3B7E-4C2C-B428-FE9E1C34E44C}">
      <dgm:prSet/>
      <dgm:spPr/>
      <dgm:t>
        <a:bodyPr/>
        <a:lstStyle/>
        <a:p>
          <a:endParaRPr lang="ru-RU"/>
        </a:p>
      </dgm:t>
    </dgm:pt>
    <dgm:pt modelId="{54406930-02C3-49A3-ADAC-4E219834975B}">
      <dgm:prSet phldrT="[Текст]"/>
      <dgm:spPr/>
      <dgm:t>
        <a:bodyPr/>
        <a:lstStyle/>
        <a:p>
          <a:r>
            <a:rPr lang="uk-UA" dirty="0" smtClean="0">
              <a:solidFill>
                <a:schemeClr val="tx1"/>
              </a:solidFill>
            </a:rPr>
            <a:t>На 10,7%</a:t>
          </a:r>
          <a:endParaRPr lang="ru-RU" dirty="0">
            <a:solidFill>
              <a:schemeClr val="tx1"/>
            </a:solidFill>
          </a:endParaRPr>
        </a:p>
      </dgm:t>
    </dgm:pt>
    <dgm:pt modelId="{FB2D4AC2-AE6B-4F21-8B5E-DED33C40D0C5}" type="parTrans" cxnId="{C994F957-FE36-4752-9BDA-F717FE76EEC3}">
      <dgm:prSet/>
      <dgm:spPr/>
      <dgm:t>
        <a:bodyPr/>
        <a:lstStyle/>
        <a:p>
          <a:endParaRPr lang="ru-RU"/>
        </a:p>
      </dgm:t>
    </dgm:pt>
    <dgm:pt modelId="{78E7246A-7FC2-4B64-AD71-DFAF959B254D}" type="sibTrans" cxnId="{C994F957-FE36-4752-9BDA-F717FE76EEC3}">
      <dgm:prSet/>
      <dgm:spPr/>
      <dgm:t>
        <a:bodyPr/>
        <a:lstStyle/>
        <a:p>
          <a:endParaRPr lang="ru-RU"/>
        </a:p>
      </dgm:t>
    </dgm:pt>
    <dgm:pt modelId="{2B05753D-4645-43D5-90B5-2989EA256E40}" type="pres">
      <dgm:prSet presAssocID="{C4202C0F-C8B5-4DF5-A194-A9AC9F8945CC}" presName="outerComposite" presStyleCnt="0">
        <dgm:presLayoutVars>
          <dgm:chMax val="5"/>
          <dgm:dir/>
          <dgm:resizeHandles val="exact"/>
        </dgm:presLayoutVars>
      </dgm:prSet>
      <dgm:spPr/>
    </dgm:pt>
    <dgm:pt modelId="{52125B2C-5B59-4A5B-85F8-B0CAD250650C}" type="pres">
      <dgm:prSet presAssocID="{C4202C0F-C8B5-4DF5-A194-A9AC9F8945CC}" presName="dummyMaxCanvas" presStyleCnt="0">
        <dgm:presLayoutVars/>
      </dgm:prSet>
      <dgm:spPr/>
    </dgm:pt>
    <dgm:pt modelId="{231B2555-421F-44C2-A218-50107CDE1544}" type="pres">
      <dgm:prSet presAssocID="{C4202C0F-C8B5-4DF5-A194-A9AC9F8945CC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3025B3-1585-4DC5-909D-7F0A09D84A7D}" type="pres">
      <dgm:prSet presAssocID="{C4202C0F-C8B5-4DF5-A194-A9AC9F8945CC}" presName="ThreeNodes_2" presStyleLbl="node1" presStyleIdx="1" presStyleCnt="3" custLinFactNeighborX="-41" custLinFactNeighborY="22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53F6EB-83B3-4CCF-A783-1EFCEE3DB06D}" type="pres">
      <dgm:prSet presAssocID="{C4202C0F-C8B5-4DF5-A194-A9AC9F8945C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A71C7A-ABD9-4AF7-9813-B8E4165720B8}" type="pres">
      <dgm:prSet presAssocID="{C4202C0F-C8B5-4DF5-A194-A9AC9F8945C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B6377C-5842-41FA-A333-B5F25A8700B6}" type="pres">
      <dgm:prSet presAssocID="{C4202C0F-C8B5-4DF5-A194-A9AC9F8945C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366AC6-8D61-4D7E-9812-7F246E8AC783}" type="pres">
      <dgm:prSet presAssocID="{C4202C0F-C8B5-4DF5-A194-A9AC9F8945C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CB943E-92B6-4B1D-877B-26F50117D265}" type="pres">
      <dgm:prSet presAssocID="{C4202C0F-C8B5-4DF5-A194-A9AC9F8945C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B01DE9-2DB9-48B1-8EED-36046FD950C7}" type="pres">
      <dgm:prSet presAssocID="{C4202C0F-C8B5-4DF5-A194-A9AC9F8945C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FDC167F-2FF3-47CB-8D5D-22FBE5684D59}" type="presOf" srcId="{C4202C0F-C8B5-4DF5-A194-A9AC9F8945CC}" destId="{2B05753D-4645-43D5-90B5-2989EA256E40}" srcOrd="0" destOrd="0" presId="urn:microsoft.com/office/officeart/2005/8/layout/vProcess5"/>
    <dgm:cxn modelId="{20B6C499-2172-456E-B6AA-3A9D8ED5C21A}" type="presOf" srcId="{634861CB-EFF2-40F4-9F55-DE77AC9575EE}" destId="{BE366AC6-8D61-4D7E-9812-7F246E8AC783}" srcOrd="1" destOrd="0" presId="urn:microsoft.com/office/officeart/2005/8/layout/vProcess5"/>
    <dgm:cxn modelId="{29D3DC83-3143-4524-8992-14878FDD01EA}" type="presOf" srcId="{C851033F-CF21-4041-8139-9F025E4490A4}" destId="{F8A71C7A-ABD9-4AF7-9813-B8E4165720B8}" srcOrd="0" destOrd="0" presId="urn:microsoft.com/office/officeart/2005/8/layout/vProcess5"/>
    <dgm:cxn modelId="{C994F957-FE36-4752-9BDA-F717FE76EEC3}" srcId="{C4202C0F-C8B5-4DF5-A194-A9AC9F8945CC}" destId="{54406930-02C3-49A3-ADAC-4E219834975B}" srcOrd="2" destOrd="0" parTransId="{FB2D4AC2-AE6B-4F21-8B5E-DED33C40D0C5}" sibTransId="{78E7246A-7FC2-4B64-AD71-DFAF959B254D}"/>
    <dgm:cxn modelId="{55EE67E3-45CB-4CE6-9D56-2C20DF6A8268}" type="presOf" srcId="{0AF80FBD-250C-48D8-B1B6-FCC693C53DB8}" destId="{E53025B3-1585-4DC5-909D-7F0A09D84A7D}" srcOrd="0" destOrd="0" presId="urn:microsoft.com/office/officeart/2005/8/layout/vProcess5"/>
    <dgm:cxn modelId="{3EAFD493-423C-47F6-AAAC-6928F762AA74}" type="presOf" srcId="{634861CB-EFF2-40F4-9F55-DE77AC9575EE}" destId="{231B2555-421F-44C2-A218-50107CDE1544}" srcOrd="0" destOrd="0" presId="urn:microsoft.com/office/officeart/2005/8/layout/vProcess5"/>
    <dgm:cxn modelId="{262AB0AB-1B19-4122-B563-BAC1C8A61852}" type="presOf" srcId="{54406930-02C3-49A3-ADAC-4E219834975B}" destId="{BCB01DE9-2DB9-48B1-8EED-36046FD950C7}" srcOrd="1" destOrd="0" presId="urn:microsoft.com/office/officeart/2005/8/layout/vProcess5"/>
    <dgm:cxn modelId="{364A6CD1-396D-4897-851E-A16A90FE738B}" type="presOf" srcId="{54406930-02C3-49A3-ADAC-4E219834975B}" destId="{6F53F6EB-83B3-4CCF-A783-1EFCEE3DB06D}" srcOrd="0" destOrd="0" presId="urn:microsoft.com/office/officeart/2005/8/layout/vProcess5"/>
    <dgm:cxn modelId="{89B266FA-C7F5-4B52-93CD-3E808F515E8A}" srcId="{C4202C0F-C8B5-4DF5-A194-A9AC9F8945CC}" destId="{634861CB-EFF2-40F4-9F55-DE77AC9575EE}" srcOrd="0" destOrd="0" parTransId="{E8DE191B-62A4-4047-9A12-5C521B034855}" sibTransId="{C851033F-CF21-4041-8139-9F025E4490A4}"/>
    <dgm:cxn modelId="{23D7CFF3-93B1-47B8-96FF-B67F1787F25B}" type="presOf" srcId="{E71C42C6-B2DD-4940-B43A-4A08E1EA9EE5}" destId="{0EB6377C-5842-41FA-A333-B5F25A8700B6}" srcOrd="0" destOrd="0" presId="urn:microsoft.com/office/officeart/2005/8/layout/vProcess5"/>
    <dgm:cxn modelId="{082CC100-40D7-4BD0-B701-DBA702E13386}" type="presOf" srcId="{0AF80FBD-250C-48D8-B1B6-FCC693C53DB8}" destId="{F5CB943E-92B6-4B1D-877B-26F50117D265}" srcOrd="1" destOrd="0" presId="urn:microsoft.com/office/officeart/2005/8/layout/vProcess5"/>
    <dgm:cxn modelId="{40164D8C-3B7E-4C2C-B428-FE9E1C34E44C}" srcId="{C4202C0F-C8B5-4DF5-A194-A9AC9F8945CC}" destId="{0AF80FBD-250C-48D8-B1B6-FCC693C53DB8}" srcOrd="1" destOrd="0" parTransId="{73D5F818-5071-4D2A-979A-424567498D03}" sibTransId="{E71C42C6-B2DD-4940-B43A-4A08E1EA9EE5}"/>
    <dgm:cxn modelId="{33C84DF2-6ADA-4E7A-A408-41E7FA01DCAE}" type="presParOf" srcId="{2B05753D-4645-43D5-90B5-2989EA256E40}" destId="{52125B2C-5B59-4A5B-85F8-B0CAD250650C}" srcOrd="0" destOrd="0" presId="urn:microsoft.com/office/officeart/2005/8/layout/vProcess5"/>
    <dgm:cxn modelId="{19739111-9A61-4519-926D-00490C367B37}" type="presParOf" srcId="{2B05753D-4645-43D5-90B5-2989EA256E40}" destId="{231B2555-421F-44C2-A218-50107CDE1544}" srcOrd="1" destOrd="0" presId="urn:microsoft.com/office/officeart/2005/8/layout/vProcess5"/>
    <dgm:cxn modelId="{9B8AC87C-94BC-4F61-8D37-08A79C450C0D}" type="presParOf" srcId="{2B05753D-4645-43D5-90B5-2989EA256E40}" destId="{E53025B3-1585-4DC5-909D-7F0A09D84A7D}" srcOrd="2" destOrd="0" presId="urn:microsoft.com/office/officeart/2005/8/layout/vProcess5"/>
    <dgm:cxn modelId="{C6A0FFF9-3383-4204-9F4F-17D65F33ADCE}" type="presParOf" srcId="{2B05753D-4645-43D5-90B5-2989EA256E40}" destId="{6F53F6EB-83B3-4CCF-A783-1EFCEE3DB06D}" srcOrd="3" destOrd="0" presId="urn:microsoft.com/office/officeart/2005/8/layout/vProcess5"/>
    <dgm:cxn modelId="{BF42C993-60FA-40DC-9DCA-21D302AC7894}" type="presParOf" srcId="{2B05753D-4645-43D5-90B5-2989EA256E40}" destId="{F8A71C7A-ABD9-4AF7-9813-B8E4165720B8}" srcOrd="4" destOrd="0" presId="urn:microsoft.com/office/officeart/2005/8/layout/vProcess5"/>
    <dgm:cxn modelId="{54A1DE80-AB92-49E1-80FC-7BD9EA62D9C6}" type="presParOf" srcId="{2B05753D-4645-43D5-90B5-2989EA256E40}" destId="{0EB6377C-5842-41FA-A333-B5F25A8700B6}" srcOrd="5" destOrd="0" presId="urn:microsoft.com/office/officeart/2005/8/layout/vProcess5"/>
    <dgm:cxn modelId="{89C6BD97-ECDC-45B4-A2FA-F451C136E56C}" type="presParOf" srcId="{2B05753D-4645-43D5-90B5-2989EA256E40}" destId="{BE366AC6-8D61-4D7E-9812-7F246E8AC783}" srcOrd="6" destOrd="0" presId="urn:microsoft.com/office/officeart/2005/8/layout/vProcess5"/>
    <dgm:cxn modelId="{F980EBA2-D558-43D4-A878-CF5E2DC25672}" type="presParOf" srcId="{2B05753D-4645-43D5-90B5-2989EA256E40}" destId="{F5CB943E-92B6-4B1D-877B-26F50117D265}" srcOrd="7" destOrd="0" presId="urn:microsoft.com/office/officeart/2005/8/layout/vProcess5"/>
    <dgm:cxn modelId="{8C877FFC-0441-4B1E-874D-C1AAD23169BA}" type="presParOf" srcId="{2B05753D-4645-43D5-90B5-2989EA256E40}" destId="{BCB01DE9-2DB9-48B1-8EED-36046FD950C7}" srcOrd="8" destOrd="0" presId="urn:microsoft.com/office/officeart/2005/8/layout/vProcess5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E41821C-437B-41D6-9675-F96291133E72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81961A-749E-4FFA-BD41-D4E1086A70C8}">
      <dgm:prSet phldrT="[Текст]"/>
      <dgm:spPr/>
      <dgm:t>
        <a:bodyPr/>
        <a:lstStyle/>
        <a:p>
          <a:r>
            <a:rPr lang="uk-UA" baseline="0" dirty="0" smtClean="0">
              <a:solidFill>
                <a:schemeClr val="tx1"/>
              </a:solidFill>
            </a:rPr>
            <a:t>Чоловіки – 62,5 роки</a:t>
          </a:r>
          <a:endParaRPr lang="ru-RU" baseline="0" dirty="0">
            <a:solidFill>
              <a:schemeClr val="tx1"/>
            </a:solidFill>
          </a:endParaRPr>
        </a:p>
      </dgm:t>
    </dgm:pt>
    <dgm:pt modelId="{4EFAFA0D-1DB3-4004-97F2-3FC0C312F08C}" type="parTrans" cxnId="{A6FAB768-2FFC-475E-9768-BEA85C695F14}">
      <dgm:prSet/>
      <dgm:spPr/>
      <dgm:t>
        <a:bodyPr/>
        <a:lstStyle/>
        <a:p>
          <a:endParaRPr lang="ru-RU"/>
        </a:p>
      </dgm:t>
    </dgm:pt>
    <dgm:pt modelId="{2B4F44C3-B4C4-45F0-816C-423FA34D88DB}" type="sibTrans" cxnId="{A6FAB768-2FFC-475E-9768-BEA85C695F14}">
      <dgm:prSet/>
      <dgm:spPr/>
      <dgm:t>
        <a:bodyPr/>
        <a:lstStyle/>
        <a:p>
          <a:endParaRPr lang="ru-RU"/>
        </a:p>
      </dgm:t>
    </dgm:pt>
    <dgm:pt modelId="{65DAB67E-FE41-43FF-9B6A-DB5198CE5E04}">
      <dgm:prSet phldrT="[Текст]"/>
      <dgm:spPr/>
      <dgm:t>
        <a:bodyPr/>
        <a:lstStyle/>
        <a:p>
          <a:r>
            <a:rPr lang="uk-UA" baseline="0" dirty="0" smtClean="0">
              <a:solidFill>
                <a:schemeClr val="tx1"/>
              </a:solidFill>
            </a:rPr>
            <a:t>Жінки – 74 роки</a:t>
          </a:r>
          <a:endParaRPr lang="ru-RU" baseline="0" dirty="0">
            <a:solidFill>
              <a:schemeClr val="tx1"/>
            </a:solidFill>
          </a:endParaRPr>
        </a:p>
      </dgm:t>
    </dgm:pt>
    <dgm:pt modelId="{9856AC07-5FA0-45FF-ADBB-2C87FC4313B6}" type="parTrans" cxnId="{BE896D2E-B75A-4069-8BB3-25626333AA6E}">
      <dgm:prSet/>
      <dgm:spPr/>
      <dgm:t>
        <a:bodyPr/>
        <a:lstStyle/>
        <a:p>
          <a:endParaRPr lang="ru-RU"/>
        </a:p>
      </dgm:t>
    </dgm:pt>
    <dgm:pt modelId="{A44CBE0A-0391-429E-87A2-18073D776141}" type="sibTrans" cxnId="{BE896D2E-B75A-4069-8BB3-25626333AA6E}">
      <dgm:prSet/>
      <dgm:spPr/>
      <dgm:t>
        <a:bodyPr/>
        <a:lstStyle/>
        <a:p>
          <a:endParaRPr lang="ru-RU"/>
        </a:p>
      </dgm:t>
    </dgm:pt>
    <dgm:pt modelId="{C68F45AC-C680-437C-871C-9C3FCBE68ABC}" type="pres">
      <dgm:prSet presAssocID="{DE41821C-437B-41D6-9675-F96291133E7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75A25F-308D-4CBA-A9FC-EEEB5CB16DCF}" type="pres">
      <dgm:prSet presAssocID="{5E81961A-749E-4FFA-BD41-D4E1086A70C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F52EC6-995C-4A8B-95A4-4781FE30D055}" type="pres">
      <dgm:prSet presAssocID="{65DAB67E-FE41-43FF-9B6A-DB5198CE5E04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E896D2E-B75A-4069-8BB3-25626333AA6E}" srcId="{DE41821C-437B-41D6-9675-F96291133E72}" destId="{65DAB67E-FE41-43FF-9B6A-DB5198CE5E04}" srcOrd="1" destOrd="0" parTransId="{9856AC07-5FA0-45FF-ADBB-2C87FC4313B6}" sibTransId="{A44CBE0A-0391-429E-87A2-18073D776141}"/>
    <dgm:cxn modelId="{B0ED6DA2-8B1F-4F34-92E0-D93524A9102B}" type="presOf" srcId="{65DAB67E-FE41-43FF-9B6A-DB5198CE5E04}" destId="{9AF52EC6-995C-4A8B-95A4-4781FE30D055}" srcOrd="0" destOrd="0" presId="urn:microsoft.com/office/officeart/2005/8/layout/arrow1"/>
    <dgm:cxn modelId="{A6FAB768-2FFC-475E-9768-BEA85C695F14}" srcId="{DE41821C-437B-41D6-9675-F96291133E72}" destId="{5E81961A-749E-4FFA-BD41-D4E1086A70C8}" srcOrd="0" destOrd="0" parTransId="{4EFAFA0D-1DB3-4004-97F2-3FC0C312F08C}" sibTransId="{2B4F44C3-B4C4-45F0-816C-423FA34D88DB}"/>
    <dgm:cxn modelId="{F4EBD164-CF9E-42D8-B607-59753143B15C}" type="presOf" srcId="{DE41821C-437B-41D6-9675-F96291133E72}" destId="{C68F45AC-C680-437C-871C-9C3FCBE68ABC}" srcOrd="0" destOrd="0" presId="urn:microsoft.com/office/officeart/2005/8/layout/arrow1"/>
    <dgm:cxn modelId="{2A0DE59C-E6F7-44CF-8B6E-D8641E8C099F}" type="presOf" srcId="{5E81961A-749E-4FFA-BD41-D4E1086A70C8}" destId="{BD75A25F-308D-4CBA-A9FC-EEEB5CB16DCF}" srcOrd="0" destOrd="0" presId="urn:microsoft.com/office/officeart/2005/8/layout/arrow1"/>
    <dgm:cxn modelId="{EC4B4C72-DF19-4662-9563-3691A3DE0F61}" type="presParOf" srcId="{C68F45AC-C680-437C-871C-9C3FCBE68ABC}" destId="{BD75A25F-308D-4CBA-A9FC-EEEB5CB16DCF}" srcOrd="0" destOrd="0" presId="urn:microsoft.com/office/officeart/2005/8/layout/arrow1"/>
    <dgm:cxn modelId="{2C69A787-BB2F-46D0-9443-C3A71547EEAA}" type="presParOf" srcId="{C68F45AC-C680-437C-871C-9C3FCBE68ABC}" destId="{9AF52EC6-995C-4A8B-95A4-4781FE30D055}" srcOrd="1" destOrd="0" presId="urn:microsoft.com/office/officeart/2005/8/layout/arrow1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B23C5D3-A082-42A0-97ED-D001FEF4AFFE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480A4B-CFB2-4E43-8E77-96BFE90EF243}">
      <dgm:prSet phldrT="[Текст]" custT="1"/>
      <dgm:spPr/>
      <dgm:t>
        <a:bodyPr/>
        <a:lstStyle/>
        <a:p>
          <a:r>
            <a:rPr lang="uk-UA" sz="1800" b="1" baseline="0" dirty="0" smtClean="0">
              <a:solidFill>
                <a:schemeClr val="tx1"/>
              </a:solidFill>
            </a:rPr>
            <a:t>2,3% рівень </a:t>
          </a:r>
          <a:r>
            <a:rPr lang="uk-UA" sz="1800" b="1" baseline="0" dirty="0" err="1" smtClean="0">
              <a:solidFill>
                <a:schemeClr val="tx1"/>
              </a:solidFill>
            </a:rPr>
            <a:t>зареєстро-ваного</a:t>
          </a:r>
          <a:r>
            <a:rPr lang="uk-UA" sz="1800" b="1" baseline="0" dirty="0" smtClean="0">
              <a:solidFill>
                <a:schemeClr val="tx1"/>
              </a:solidFill>
            </a:rPr>
            <a:t> безробіття</a:t>
          </a:r>
          <a:endParaRPr lang="ru-RU" sz="1800" b="1" baseline="0" dirty="0">
            <a:solidFill>
              <a:schemeClr val="tx1"/>
            </a:solidFill>
          </a:endParaRPr>
        </a:p>
      </dgm:t>
    </dgm:pt>
    <dgm:pt modelId="{D487CAFC-F435-4C17-8E15-E3BDFD96C47B}" type="parTrans" cxnId="{1B813385-9524-4A7E-9E2A-7BE33CB4A227}">
      <dgm:prSet/>
      <dgm:spPr/>
      <dgm:t>
        <a:bodyPr/>
        <a:lstStyle/>
        <a:p>
          <a:endParaRPr lang="ru-RU"/>
        </a:p>
      </dgm:t>
    </dgm:pt>
    <dgm:pt modelId="{6E42FE82-0FF1-4A15-9967-ACC007AE7350}" type="sibTrans" cxnId="{1B813385-9524-4A7E-9E2A-7BE33CB4A227}">
      <dgm:prSet/>
      <dgm:spPr/>
      <dgm:t>
        <a:bodyPr/>
        <a:lstStyle/>
        <a:p>
          <a:endParaRPr lang="ru-RU"/>
        </a:p>
      </dgm:t>
    </dgm:pt>
    <dgm:pt modelId="{A7726DE0-EC75-4C8B-8200-A54A765ACA96}">
      <dgm:prSet phldrT="[Текст]" custT="1"/>
      <dgm:spPr/>
      <dgm:t>
        <a:bodyPr/>
        <a:lstStyle/>
        <a:p>
          <a:r>
            <a:rPr lang="uk-UA" sz="1800" b="1" baseline="0" dirty="0" smtClean="0">
              <a:solidFill>
                <a:schemeClr val="tx1"/>
              </a:solidFill>
            </a:rPr>
            <a:t>2/3 населення хворіють впродовж  12 місяців</a:t>
          </a:r>
          <a:endParaRPr lang="ru-RU" sz="1800" b="1" baseline="0" dirty="0">
            <a:solidFill>
              <a:schemeClr val="tx1"/>
            </a:solidFill>
          </a:endParaRPr>
        </a:p>
      </dgm:t>
    </dgm:pt>
    <dgm:pt modelId="{7502DE81-F2FF-4647-82D1-8228DAC76D2E}" type="parTrans" cxnId="{B8E4A7B9-D6AE-476E-BE00-59B74B5ABA82}">
      <dgm:prSet/>
      <dgm:spPr/>
      <dgm:t>
        <a:bodyPr/>
        <a:lstStyle/>
        <a:p>
          <a:endParaRPr lang="ru-RU"/>
        </a:p>
      </dgm:t>
    </dgm:pt>
    <dgm:pt modelId="{50B25F67-D3FA-4C83-8B02-A715AEAD9324}" type="sibTrans" cxnId="{B8E4A7B9-D6AE-476E-BE00-59B74B5ABA82}">
      <dgm:prSet/>
      <dgm:spPr/>
      <dgm:t>
        <a:bodyPr/>
        <a:lstStyle/>
        <a:p>
          <a:endParaRPr lang="ru-RU"/>
        </a:p>
      </dgm:t>
    </dgm:pt>
    <dgm:pt modelId="{0AA6E700-BEB1-4881-8C63-BBA913D44996}">
      <dgm:prSet phldrT="[Текст]" custT="1"/>
      <dgm:spPr/>
      <dgm:t>
        <a:bodyPr/>
        <a:lstStyle/>
        <a:p>
          <a:r>
            <a:rPr lang="uk-UA" sz="1800" b="1" baseline="0" dirty="0" smtClean="0">
              <a:solidFill>
                <a:schemeClr val="tx1"/>
              </a:solidFill>
            </a:rPr>
            <a:t>Кожна 3 дитина буде народжена поза шлюбом</a:t>
          </a:r>
          <a:endParaRPr lang="ru-RU" sz="1800" b="1" baseline="0" dirty="0">
            <a:solidFill>
              <a:schemeClr val="tx1"/>
            </a:solidFill>
          </a:endParaRPr>
        </a:p>
      </dgm:t>
    </dgm:pt>
    <dgm:pt modelId="{5157AC6B-9029-48D3-88F4-01135C230CDB}" type="parTrans" cxnId="{094CACF7-DD2F-4D5C-82B3-A8F8F69B3BFB}">
      <dgm:prSet/>
      <dgm:spPr/>
      <dgm:t>
        <a:bodyPr/>
        <a:lstStyle/>
        <a:p>
          <a:endParaRPr lang="ru-RU"/>
        </a:p>
      </dgm:t>
    </dgm:pt>
    <dgm:pt modelId="{F32FD59A-E780-4C62-88DC-91C798F089C1}" type="sibTrans" cxnId="{094CACF7-DD2F-4D5C-82B3-A8F8F69B3BFB}">
      <dgm:prSet/>
      <dgm:spPr/>
      <dgm:t>
        <a:bodyPr/>
        <a:lstStyle/>
        <a:p>
          <a:endParaRPr lang="ru-RU"/>
        </a:p>
      </dgm:t>
    </dgm:pt>
    <dgm:pt modelId="{C4907558-D996-45CF-A337-A211773FF20F}">
      <dgm:prSet phldrT="[Текст]" custT="1"/>
      <dgm:spPr/>
      <dgm:t>
        <a:bodyPr/>
        <a:lstStyle/>
        <a:p>
          <a:r>
            <a:rPr lang="uk-UA" sz="1800" b="1" baseline="0" dirty="0" smtClean="0">
              <a:solidFill>
                <a:schemeClr val="tx1"/>
              </a:solidFill>
            </a:rPr>
            <a:t>Рівень смертності перевищує  народжуваність</a:t>
          </a:r>
          <a:endParaRPr lang="ru-RU" sz="1800" b="1" baseline="0" dirty="0">
            <a:solidFill>
              <a:schemeClr val="tx1"/>
            </a:solidFill>
          </a:endParaRPr>
        </a:p>
      </dgm:t>
    </dgm:pt>
    <dgm:pt modelId="{F74C0154-B001-4087-8743-F08CE1847F00}" type="parTrans" cxnId="{851EECB0-6136-4A47-9ED0-4A0A03503024}">
      <dgm:prSet/>
      <dgm:spPr/>
      <dgm:t>
        <a:bodyPr/>
        <a:lstStyle/>
        <a:p>
          <a:endParaRPr lang="ru-RU"/>
        </a:p>
      </dgm:t>
    </dgm:pt>
    <dgm:pt modelId="{F9F46B6A-678D-4869-A6BC-8E65CE07DA33}" type="sibTrans" cxnId="{851EECB0-6136-4A47-9ED0-4A0A03503024}">
      <dgm:prSet/>
      <dgm:spPr/>
      <dgm:t>
        <a:bodyPr/>
        <a:lstStyle/>
        <a:p>
          <a:endParaRPr lang="ru-RU"/>
        </a:p>
      </dgm:t>
    </dgm:pt>
    <dgm:pt modelId="{15098229-0829-4DDC-962C-4A07768AD62E}">
      <dgm:prSet phldrT="[Текст]" custT="1"/>
      <dgm:spPr/>
      <dgm:t>
        <a:bodyPr/>
        <a:lstStyle/>
        <a:p>
          <a:r>
            <a:rPr lang="uk-UA" sz="1800" b="1" baseline="0" dirty="0" smtClean="0">
              <a:solidFill>
                <a:schemeClr val="tx1"/>
              </a:solidFill>
            </a:rPr>
            <a:t>2-7 млн. чоловік щорічна трудова міграція</a:t>
          </a:r>
          <a:endParaRPr lang="ru-RU" sz="1800" b="1" baseline="0" dirty="0">
            <a:solidFill>
              <a:schemeClr val="tx1"/>
            </a:solidFill>
          </a:endParaRPr>
        </a:p>
      </dgm:t>
    </dgm:pt>
    <dgm:pt modelId="{FAB2B3EC-D8DF-4508-B315-28441FB778A6}" type="parTrans" cxnId="{F4E27709-6287-4BE5-93F6-4B0378DB009D}">
      <dgm:prSet/>
      <dgm:spPr/>
      <dgm:t>
        <a:bodyPr/>
        <a:lstStyle/>
        <a:p>
          <a:endParaRPr lang="ru-RU"/>
        </a:p>
      </dgm:t>
    </dgm:pt>
    <dgm:pt modelId="{760BF6DA-670F-4AD8-A582-7DC4A9B8A219}" type="sibTrans" cxnId="{F4E27709-6287-4BE5-93F6-4B0378DB009D}">
      <dgm:prSet/>
      <dgm:spPr/>
      <dgm:t>
        <a:bodyPr/>
        <a:lstStyle/>
        <a:p>
          <a:endParaRPr lang="ru-RU"/>
        </a:p>
      </dgm:t>
    </dgm:pt>
    <dgm:pt modelId="{0A8813E6-3E56-49B4-9DCD-42A92A06FD33}" type="pres">
      <dgm:prSet presAssocID="{FB23C5D3-A082-42A0-97ED-D001FEF4AFF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C49D69A-688C-4DBE-BC2C-E369474AD06C}" type="pres">
      <dgm:prSet presAssocID="{DE480A4B-CFB2-4E43-8E77-96BFE90EF24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476DB9-7F2E-4A2C-A4EE-8ED71DA7E04B}" type="pres">
      <dgm:prSet presAssocID="{6E42FE82-0FF1-4A15-9967-ACC007AE7350}" presName="sibTrans" presStyleLbl="sibTrans2D1" presStyleIdx="0" presStyleCnt="5"/>
      <dgm:spPr/>
      <dgm:t>
        <a:bodyPr/>
        <a:lstStyle/>
        <a:p>
          <a:endParaRPr lang="ru-RU"/>
        </a:p>
      </dgm:t>
    </dgm:pt>
    <dgm:pt modelId="{FC323011-F2D6-44CF-ACCE-C759CFC04253}" type="pres">
      <dgm:prSet presAssocID="{6E42FE82-0FF1-4A15-9967-ACC007AE7350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C1D63AFD-FCC2-4EC5-AD91-5BB2ADF0585C}" type="pres">
      <dgm:prSet presAssocID="{A7726DE0-EC75-4C8B-8200-A54A765ACA9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DC7564-2789-4793-BAF2-3DAC5ADEC327}" type="pres">
      <dgm:prSet presAssocID="{50B25F67-D3FA-4C83-8B02-A715AEAD9324}" presName="sibTrans" presStyleLbl="sibTrans2D1" presStyleIdx="1" presStyleCnt="5"/>
      <dgm:spPr/>
      <dgm:t>
        <a:bodyPr/>
        <a:lstStyle/>
        <a:p>
          <a:endParaRPr lang="ru-RU"/>
        </a:p>
      </dgm:t>
    </dgm:pt>
    <dgm:pt modelId="{21144DD6-DF76-4DCA-9248-D1D702A735B5}" type="pres">
      <dgm:prSet presAssocID="{50B25F67-D3FA-4C83-8B02-A715AEAD9324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5D2C4E8A-497D-4A3A-94E4-FAE5CE418F59}" type="pres">
      <dgm:prSet presAssocID="{0AA6E700-BEB1-4881-8C63-BBA913D4499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230C3E-C37F-408C-A51B-B203BB17BEDB}" type="pres">
      <dgm:prSet presAssocID="{F32FD59A-E780-4C62-88DC-91C798F089C1}" presName="sibTrans" presStyleLbl="sibTrans2D1" presStyleIdx="2" presStyleCnt="5"/>
      <dgm:spPr/>
      <dgm:t>
        <a:bodyPr/>
        <a:lstStyle/>
        <a:p>
          <a:endParaRPr lang="ru-RU"/>
        </a:p>
      </dgm:t>
    </dgm:pt>
    <dgm:pt modelId="{EB9124BB-80C5-43A9-BE7C-8FFDADF21B97}" type="pres">
      <dgm:prSet presAssocID="{F32FD59A-E780-4C62-88DC-91C798F089C1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4F005538-D37E-4A81-8821-FF12CAB7E494}" type="pres">
      <dgm:prSet presAssocID="{C4907558-D996-45CF-A337-A211773FF20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C72324-4956-4A35-BB7F-AABE06AF5979}" type="pres">
      <dgm:prSet presAssocID="{F9F46B6A-678D-4869-A6BC-8E65CE07DA33}" presName="sibTrans" presStyleLbl="sibTrans2D1" presStyleIdx="3" presStyleCnt="5"/>
      <dgm:spPr/>
      <dgm:t>
        <a:bodyPr/>
        <a:lstStyle/>
        <a:p>
          <a:endParaRPr lang="ru-RU"/>
        </a:p>
      </dgm:t>
    </dgm:pt>
    <dgm:pt modelId="{264EF62F-1907-4899-8245-9D2A72351737}" type="pres">
      <dgm:prSet presAssocID="{F9F46B6A-678D-4869-A6BC-8E65CE07DA33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FB4BDD33-FEE1-45C4-809C-F821FF298354}" type="pres">
      <dgm:prSet presAssocID="{15098229-0829-4DDC-962C-4A07768AD62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86B43D-DBC1-4018-A6A8-3AD4AF33C41C}" type="pres">
      <dgm:prSet presAssocID="{760BF6DA-670F-4AD8-A582-7DC4A9B8A219}" presName="sibTrans" presStyleLbl="sibTrans2D1" presStyleIdx="4" presStyleCnt="5"/>
      <dgm:spPr/>
      <dgm:t>
        <a:bodyPr/>
        <a:lstStyle/>
        <a:p>
          <a:endParaRPr lang="ru-RU"/>
        </a:p>
      </dgm:t>
    </dgm:pt>
    <dgm:pt modelId="{D39CC7D0-F627-46E4-8C6D-305A2669D252}" type="pres">
      <dgm:prSet presAssocID="{760BF6DA-670F-4AD8-A582-7DC4A9B8A219}" presName="connectorText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A6C787A1-1B6B-417A-983D-3CD5BC955DB2}" type="presOf" srcId="{6E42FE82-0FF1-4A15-9967-ACC007AE7350}" destId="{6C476DB9-7F2E-4A2C-A4EE-8ED71DA7E04B}" srcOrd="0" destOrd="0" presId="urn:microsoft.com/office/officeart/2005/8/layout/cycle2"/>
    <dgm:cxn modelId="{C5FD590F-58EB-4EA9-BF36-EDBBF5449696}" type="presOf" srcId="{760BF6DA-670F-4AD8-A582-7DC4A9B8A219}" destId="{6986B43D-DBC1-4018-A6A8-3AD4AF33C41C}" srcOrd="0" destOrd="0" presId="urn:microsoft.com/office/officeart/2005/8/layout/cycle2"/>
    <dgm:cxn modelId="{15B4123E-8E19-455B-8785-C70594A10D8A}" type="presOf" srcId="{FB23C5D3-A082-42A0-97ED-D001FEF4AFFE}" destId="{0A8813E6-3E56-49B4-9DCD-42A92A06FD33}" srcOrd="0" destOrd="0" presId="urn:microsoft.com/office/officeart/2005/8/layout/cycle2"/>
    <dgm:cxn modelId="{B8E4A7B9-D6AE-476E-BE00-59B74B5ABA82}" srcId="{FB23C5D3-A082-42A0-97ED-D001FEF4AFFE}" destId="{A7726DE0-EC75-4C8B-8200-A54A765ACA96}" srcOrd="1" destOrd="0" parTransId="{7502DE81-F2FF-4647-82D1-8228DAC76D2E}" sibTransId="{50B25F67-D3FA-4C83-8B02-A715AEAD9324}"/>
    <dgm:cxn modelId="{D8BAB03A-5B1F-4ECB-9110-F0B9AD1AF9FC}" type="presOf" srcId="{F32FD59A-E780-4C62-88DC-91C798F089C1}" destId="{EB9124BB-80C5-43A9-BE7C-8FFDADF21B97}" srcOrd="1" destOrd="0" presId="urn:microsoft.com/office/officeart/2005/8/layout/cycle2"/>
    <dgm:cxn modelId="{0FCD0B21-775B-4A82-A4D8-97C9AC113432}" type="presOf" srcId="{50B25F67-D3FA-4C83-8B02-A715AEAD9324}" destId="{21144DD6-DF76-4DCA-9248-D1D702A735B5}" srcOrd="1" destOrd="0" presId="urn:microsoft.com/office/officeart/2005/8/layout/cycle2"/>
    <dgm:cxn modelId="{11FE6DC0-0059-4178-A825-E34EF7E5FB8F}" type="presOf" srcId="{F32FD59A-E780-4C62-88DC-91C798F089C1}" destId="{95230C3E-C37F-408C-A51B-B203BB17BEDB}" srcOrd="0" destOrd="0" presId="urn:microsoft.com/office/officeart/2005/8/layout/cycle2"/>
    <dgm:cxn modelId="{6B4927D2-F404-43B5-9811-6966BF0E6DBE}" type="presOf" srcId="{15098229-0829-4DDC-962C-4A07768AD62E}" destId="{FB4BDD33-FEE1-45C4-809C-F821FF298354}" srcOrd="0" destOrd="0" presId="urn:microsoft.com/office/officeart/2005/8/layout/cycle2"/>
    <dgm:cxn modelId="{39D133A8-DF93-4F21-9CBE-9807AB5DA3B6}" type="presOf" srcId="{0AA6E700-BEB1-4881-8C63-BBA913D44996}" destId="{5D2C4E8A-497D-4A3A-94E4-FAE5CE418F59}" srcOrd="0" destOrd="0" presId="urn:microsoft.com/office/officeart/2005/8/layout/cycle2"/>
    <dgm:cxn modelId="{0A45CE04-BE0C-4D5B-ACCF-42CE92111448}" type="presOf" srcId="{50B25F67-D3FA-4C83-8B02-A715AEAD9324}" destId="{3BDC7564-2789-4793-BAF2-3DAC5ADEC327}" srcOrd="0" destOrd="0" presId="urn:microsoft.com/office/officeart/2005/8/layout/cycle2"/>
    <dgm:cxn modelId="{F4E27709-6287-4BE5-93F6-4B0378DB009D}" srcId="{FB23C5D3-A082-42A0-97ED-D001FEF4AFFE}" destId="{15098229-0829-4DDC-962C-4A07768AD62E}" srcOrd="4" destOrd="0" parTransId="{FAB2B3EC-D8DF-4508-B315-28441FB778A6}" sibTransId="{760BF6DA-670F-4AD8-A582-7DC4A9B8A219}"/>
    <dgm:cxn modelId="{C3E474AE-DA45-44D7-9BAB-FDEFA43FD40F}" type="presOf" srcId="{F9F46B6A-678D-4869-A6BC-8E65CE07DA33}" destId="{264EF62F-1907-4899-8245-9D2A72351737}" srcOrd="1" destOrd="0" presId="urn:microsoft.com/office/officeart/2005/8/layout/cycle2"/>
    <dgm:cxn modelId="{5448F7A9-7E03-4E1F-B814-C5D16D658878}" type="presOf" srcId="{A7726DE0-EC75-4C8B-8200-A54A765ACA96}" destId="{C1D63AFD-FCC2-4EC5-AD91-5BB2ADF0585C}" srcOrd="0" destOrd="0" presId="urn:microsoft.com/office/officeart/2005/8/layout/cycle2"/>
    <dgm:cxn modelId="{5E6B3D33-CAAA-4A69-8345-DCECD87DD2EF}" type="presOf" srcId="{C4907558-D996-45CF-A337-A211773FF20F}" destId="{4F005538-D37E-4A81-8821-FF12CAB7E494}" srcOrd="0" destOrd="0" presId="urn:microsoft.com/office/officeart/2005/8/layout/cycle2"/>
    <dgm:cxn modelId="{FBE04A12-6C8B-490E-99EB-A18245D9B10D}" type="presOf" srcId="{F9F46B6A-678D-4869-A6BC-8E65CE07DA33}" destId="{A8C72324-4956-4A35-BB7F-AABE06AF5979}" srcOrd="0" destOrd="0" presId="urn:microsoft.com/office/officeart/2005/8/layout/cycle2"/>
    <dgm:cxn modelId="{533DF54D-E970-4E7A-B7E8-BE779B5692E1}" type="presOf" srcId="{760BF6DA-670F-4AD8-A582-7DC4A9B8A219}" destId="{D39CC7D0-F627-46E4-8C6D-305A2669D252}" srcOrd="1" destOrd="0" presId="urn:microsoft.com/office/officeart/2005/8/layout/cycle2"/>
    <dgm:cxn modelId="{689F54CB-496C-489A-9A2B-E6FA8D777812}" type="presOf" srcId="{6E42FE82-0FF1-4A15-9967-ACC007AE7350}" destId="{FC323011-F2D6-44CF-ACCE-C759CFC04253}" srcOrd="1" destOrd="0" presId="urn:microsoft.com/office/officeart/2005/8/layout/cycle2"/>
    <dgm:cxn modelId="{094CACF7-DD2F-4D5C-82B3-A8F8F69B3BFB}" srcId="{FB23C5D3-A082-42A0-97ED-D001FEF4AFFE}" destId="{0AA6E700-BEB1-4881-8C63-BBA913D44996}" srcOrd="2" destOrd="0" parTransId="{5157AC6B-9029-48D3-88F4-01135C230CDB}" sibTransId="{F32FD59A-E780-4C62-88DC-91C798F089C1}"/>
    <dgm:cxn modelId="{1B813385-9524-4A7E-9E2A-7BE33CB4A227}" srcId="{FB23C5D3-A082-42A0-97ED-D001FEF4AFFE}" destId="{DE480A4B-CFB2-4E43-8E77-96BFE90EF243}" srcOrd="0" destOrd="0" parTransId="{D487CAFC-F435-4C17-8E15-E3BDFD96C47B}" sibTransId="{6E42FE82-0FF1-4A15-9967-ACC007AE7350}"/>
    <dgm:cxn modelId="{933D8F23-61C2-403F-872F-5B58684D437A}" type="presOf" srcId="{DE480A4B-CFB2-4E43-8E77-96BFE90EF243}" destId="{9C49D69A-688C-4DBE-BC2C-E369474AD06C}" srcOrd="0" destOrd="0" presId="urn:microsoft.com/office/officeart/2005/8/layout/cycle2"/>
    <dgm:cxn modelId="{851EECB0-6136-4A47-9ED0-4A0A03503024}" srcId="{FB23C5D3-A082-42A0-97ED-D001FEF4AFFE}" destId="{C4907558-D996-45CF-A337-A211773FF20F}" srcOrd="3" destOrd="0" parTransId="{F74C0154-B001-4087-8743-F08CE1847F00}" sibTransId="{F9F46B6A-678D-4869-A6BC-8E65CE07DA33}"/>
    <dgm:cxn modelId="{F57828D5-FB88-4210-B145-488151D58737}" type="presParOf" srcId="{0A8813E6-3E56-49B4-9DCD-42A92A06FD33}" destId="{9C49D69A-688C-4DBE-BC2C-E369474AD06C}" srcOrd="0" destOrd="0" presId="urn:microsoft.com/office/officeart/2005/8/layout/cycle2"/>
    <dgm:cxn modelId="{2B931F69-69FA-42E1-9284-1532E71343A9}" type="presParOf" srcId="{0A8813E6-3E56-49B4-9DCD-42A92A06FD33}" destId="{6C476DB9-7F2E-4A2C-A4EE-8ED71DA7E04B}" srcOrd="1" destOrd="0" presId="urn:microsoft.com/office/officeart/2005/8/layout/cycle2"/>
    <dgm:cxn modelId="{B69C9C44-7398-4D11-AAB8-019151231352}" type="presParOf" srcId="{6C476DB9-7F2E-4A2C-A4EE-8ED71DA7E04B}" destId="{FC323011-F2D6-44CF-ACCE-C759CFC04253}" srcOrd="0" destOrd="0" presId="urn:microsoft.com/office/officeart/2005/8/layout/cycle2"/>
    <dgm:cxn modelId="{2CC478B6-745B-46A2-962C-E66D9400C549}" type="presParOf" srcId="{0A8813E6-3E56-49B4-9DCD-42A92A06FD33}" destId="{C1D63AFD-FCC2-4EC5-AD91-5BB2ADF0585C}" srcOrd="2" destOrd="0" presId="urn:microsoft.com/office/officeart/2005/8/layout/cycle2"/>
    <dgm:cxn modelId="{7364B233-51E6-49E1-B394-4406011F8D5B}" type="presParOf" srcId="{0A8813E6-3E56-49B4-9DCD-42A92A06FD33}" destId="{3BDC7564-2789-4793-BAF2-3DAC5ADEC327}" srcOrd="3" destOrd="0" presId="urn:microsoft.com/office/officeart/2005/8/layout/cycle2"/>
    <dgm:cxn modelId="{30E2AD4B-4F82-4A9B-BD45-0CD931C7FA90}" type="presParOf" srcId="{3BDC7564-2789-4793-BAF2-3DAC5ADEC327}" destId="{21144DD6-DF76-4DCA-9248-D1D702A735B5}" srcOrd="0" destOrd="0" presId="urn:microsoft.com/office/officeart/2005/8/layout/cycle2"/>
    <dgm:cxn modelId="{EB3EE10E-34A5-4E75-84CB-E6E87CE12EC9}" type="presParOf" srcId="{0A8813E6-3E56-49B4-9DCD-42A92A06FD33}" destId="{5D2C4E8A-497D-4A3A-94E4-FAE5CE418F59}" srcOrd="4" destOrd="0" presId="urn:microsoft.com/office/officeart/2005/8/layout/cycle2"/>
    <dgm:cxn modelId="{F4B7FBD1-80B5-45C8-9002-29A642FC2357}" type="presParOf" srcId="{0A8813E6-3E56-49B4-9DCD-42A92A06FD33}" destId="{95230C3E-C37F-408C-A51B-B203BB17BEDB}" srcOrd="5" destOrd="0" presId="urn:microsoft.com/office/officeart/2005/8/layout/cycle2"/>
    <dgm:cxn modelId="{BCB8FA6F-39BB-4D29-A55D-71D884D58E95}" type="presParOf" srcId="{95230C3E-C37F-408C-A51B-B203BB17BEDB}" destId="{EB9124BB-80C5-43A9-BE7C-8FFDADF21B97}" srcOrd="0" destOrd="0" presId="urn:microsoft.com/office/officeart/2005/8/layout/cycle2"/>
    <dgm:cxn modelId="{B00B1F3A-EB0F-463C-8A6B-0F1B176ADFCA}" type="presParOf" srcId="{0A8813E6-3E56-49B4-9DCD-42A92A06FD33}" destId="{4F005538-D37E-4A81-8821-FF12CAB7E494}" srcOrd="6" destOrd="0" presId="urn:microsoft.com/office/officeart/2005/8/layout/cycle2"/>
    <dgm:cxn modelId="{FC4B3F49-0A62-4C60-ACE1-2AD1206080B4}" type="presParOf" srcId="{0A8813E6-3E56-49B4-9DCD-42A92A06FD33}" destId="{A8C72324-4956-4A35-BB7F-AABE06AF5979}" srcOrd="7" destOrd="0" presId="urn:microsoft.com/office/officeart/2005/8/layout/cycle2"/>
    <dgm:cxn modelId="{FC94099D-762C-4FDE-85D6-CDFDCEC041E1}" type="presParOf" srcId="{A8C72324-4956-4A35-BB7F-AABE06AF5979}" destId="{264EF62F-1907-4899-8245-9D2A72351737}" srcOrd="0" destOrd="0" presId="urn:microsoft.com/office/officeart/2005/8/layout/cycle2"/>
    <dgm:cxn modelId="{2EB7963B-3088-4605-98A4-2D4D4C202399}" type="presParOf" srcId="{0A8813E6-3E56-49B4-9DCD-42A92A06FD33}" destId="{FB4BDD33-FEE1-45C4-809C-F821FF298354}" srcOrd="8" destOrd="0" presId="urn:microsoft.com/office/officeart/2005/8/layout/cycle2"/>
    <dgm:cxn modelId="{5F16DD3C-B9D5-414D-B2CD-26AEC5C2AC1E}" type="presParOf" srcId="{0A8813E6-3E56-49B4-9DCD-42A92A06FD33}" destId="{6986B43D-DBC1-4018-A6A8-3AD4AF33C41C}" srcOrd="9" destOrd="0" presId="urn:microsoft.com/office/officeart/2005/8/layout/cycle2"/>
    <dgm:cxn modelId="{20014C66-106C-45A5-AB4B-2F55FBDFCD0A}" type="presParOf" srcId="{6986B43D-DBC1-4018-A6A8-3AD4AF33C41C}" destId="{D39CC7D0-F627-46E4-8C6D-305A2669D252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E6F84-1513-419F-A0A9-28511A6D7927}" type="datetimeFigureOut">
              <a:rPr lang="ru-RU" smtClean="0"/>
              <a:pPr/>
              <a:t>08.10.2010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89E9E-BE61-4C8E-BB05-84C1774E5E3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Тема 4</a:t>
            </a:r>
            <a:br>
              <a:rPr lang="ru-RU" sz="3200" b="1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uk-UA" sz="3600" b="1" dirty="0" smtClean="0"/>
              <a:t>ХАРАКТЕРИСТИКА ЕКОНОМІЧНОГО ПОТЕНЦІАЛУ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8229600" cy="384017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4.1. </a:t>
            </a:r>
            <a:r>
              <a:rPr lang="uk-UA" dirty="0" smtClean="0"/>
              <a:t>Зміст </a:t>
            </a:r>
            <a:r>
              <a:rPr lang="uk-UA" dirty="0"/>
              <a:t>та значення економічного </a:t>
            </a:r>
            <a:r>
              <a:rPr lang="uk-UA" dirty="0" smtClean="0"/>
              <a:t>потенціалу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4.2. </a:t>
            </a:r>
            <a:r>
              <a:rPr lang="uk-UA" dirty="0" smtClean="0"/>
              <a:t>Природно-ресурсний </a:t>
            </a:r>
            <a:r>
              <a:rPr lang="uk-UA" dirty="0"/>
              <a:t>потенціал </a:t>
            </a:r>
            <a:r>
              <a:rPr lang="uk-UA" dirty="0" smtClean="0"/>
              <a:t>України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4.3. </a:t>
            </a:r>
            <a:r>
              <a:rPr lang="uk-UA" dirty="0" smtClean="0"/>
              <a:t>Людський </a:t>
            </a:r>
            <a:r>
              <a:rPr lang="uk-UA" dirty="0"/>
              <a:t>потенціал економічного</a:t>
            </a:r>
            <a:r>
              <a:rPr lang="ru-RU" dirty="0"/>
              <a:t> </a:t>
            </a:r>
            <a:r>
              <a:rPr lang="ru-RU" dirty="0" err="1" smtClean="0"/>
              <a:t>розвитку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4.4. </a:t>
            </a:r>
            <a:r>
              <a:rPr lang="uk-UA" dirty="0" smtClean="0"/>
              <a:t>Науково-технологічні </a:t>
            </a:r>
            <a:r>
              <a:rPr lang="uk-UA" dirty="0"/>
              <a:t>та інформаційні чинники економічного </a:t>
            </a:r>
            <a:r>
              <a:rPr lang="uk-UA" dirty="0" smtClean="0"/>
              <a:t>розвитку</a:t>
            </a:r>
          </a:p>
          <a:p>
            <a:pPr>
              <a:buNone/>
            </a:pPr>
            <a:r>
              <a:rPr lang="uk-UA" dirty="0" smtClean="0"/>
              <a:t>4.5. Фінансовий </a:t>
            </a:r>
            <a:r>
              <a:rPr lang="uk-UA" dirty="0" err="1"/>
              <a:t>потен</a:t>
            </a:r>
            <a:r>
              <a:rPr lang="ru-RU" dirty="0" err="1"/>
              <a:t>ціал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b="1" dirty="0"/>
              <a:t>Інформаційний потенціал</a:t>
            </a:r>
            <a:r>
              <a:rPr lang="uk-UA" dirty="0"/>
              <a:t> - це сукупність обсягів інформаційних ресурсів, інформаційної техніки і технологій для створення власних і збирання, накопичення, обробки і використання різноманітних форм інформації для задоволення відповідних потреб суспільства.</a:t>
            </a:r>
            <a:endParaRPr lang="ru-RU" i="1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>
              <a:buNone/>
            </a:pPr>
            <a:r>
              <a:rPr lang="uk-UA" b="1" i="1" dirty="0" smtClean="0"/>
              <a:t>   Фінансовий </a:t>
            </a:r>
            <a:r>
              <a:rPr lang="uk-UA" b="1" i="1" dirty="0"/>
              <a:t>потенціал країни</a:t>
            </a:r>
            <a:r>
              <a:rPr lang="uk-UA" i="1" dirty="0"/>
              <a:t> - це сукупність грошових фондів підприємств, громадян, держави.</a:t>
            </a:r>
            <a:r>
              <a:rPr lang="uk-UA" dirty="0"/>
              <a:t> Він включає як наявні фінансові ресурси суб'єктів господарювання, домогосподарств та кошти бюджетів, так і резерви, що не використовуються в даний період, але можуть бути залучені до суспільного виробництва за певних умов.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Головні складові природно-ресурсного потенціалу: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земельні, </a:t>
            </a:r>
          </a:p>
          <a:p>
            <a:r>
              <a:rPr lang="uk-UA" dirty="0" smtClean="0"/>
              <a:t>мінерально-сировинні,</a:t>
            </a:r>
          </a:p>
          <a:p>
            <a:r>
              <a:rPr lang="uk-UA" dirty="0" smtClean="0"/>
              <a:t>рекреаційні ресурси,</a:t>
            </a:r>
          </a:p>
          <a:p>
            <a:r>
              <a:rPr lang="uk-UA" dirty="0" smtClean="0"/>
              <a:t>водні,</a:t>
            </a:r>
          </a:p>
          <a:p>
            <a:r>
              <a:rPr lang="uk-UA" smtClean="0"/>
              <a:t> лісові,</a:t>
            </a:r>
            <a:endParaRPr lang="uk-UA" dirty="0" smtClean="0"/>
          </a:p>
          <a:p>
            <a:r>
              <a:rPr lang="uk-UA" dirty="0" smtClean="0"/>
              <a:t>інші види ресурсів.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ctr">
              <a:buNone/>
            </a:pPr>
            <a:r>
              <a:rPr lang="uk-UA" sz="3600" b="1" dirty="0" smtClean="0"/>
              <a:t>Найбільше природне багатство України - земельні ресурси</a:t>
            </a:r>
          </a:p>
          <a:p>
            <a:pPr algn="ctr">
              <a:buNone/>
            </a:pPr>
            <a:endParaRPr lang="uk-UA" b="1" dirty="0" smtClean="0"/>
          </a:p>
          <a:p>
            <a:r>
              <a:rPr lang="uk-UA" b="1" dirty="0" smtClean="0"/>
              <a:t>Земля</a:t>
            </a:r>
            <a:r>
              <a:rPr lang="uk-UA" dirty="0" smtClean="0"/>
              <a:t> - один з найбільш універсальних природних ресурсів, необхідний для всіх галузей господарства. </a:t>
            </a:r>
          </a:p>
          <a:p>
            <a:r>
              <a:rPr lang="uk-UA" dirty="0" smtClean="0"/>
              <a:t>Особливості </a:t>
            </a:r>
            <a:r>
              <a:rPr lang="uk-UA" b="1" dirty="0" smtClean="0"/>
              <a:t>земельних ресурсів -</a:t>
            </a:r>
            <a:r>
              <a:rPr lang="uk-UA" dirty="0" smtClean="0"/>
              <a:t> їх не можуть замінити жодні інші ресурси,  використовуються там, де знаходяться.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/>
              <a:t>Земельний фонд України на початок 2006 року, тис. га </a:t>
            </a:r>
            <a:endParaRPr lang="ru-RU" sz="24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Autofit/>
          </a:bodyPr>
          <a:lstStyle/>
          <a:p>
            <a:r>
              <a:rPr lang="uk-UA" sz="2000" b="1" dirty="0" smtClean="0"/>
              <a:t>Мінерально-сировинна база України включає близько 20010 родовищ і проявів 113 корисних копалин, з яких близько 8 тис. родовищ із 97 видами мінеральної сировини, що мають промислове значення</a:t>
            </a:r>
            <a:endParaRPr lang="ru-RU" sz="20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>За запасами водних ресурсів у розрахунку на одиницю площу й на одного жителя Україна посідає одне з останніх місць в Європі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2214554"/>
          <a:ext cx="8229600" cy="3643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Україна належить до малолісних та </a:t>
            </a:r>
            <a:r>
              <a:rPr lang="uk-UA" sz="3600" b="1" dirty="0" err="1" smtClean="0"/>
              <a:t>лісодефіцитних</a:t>
            </a:r>
            <a:r>
              <a:rPr lang="uk-UA" sz="3600" b="1" dirty="0" smtClean="0"/>
              <a:t> країн </a:t>
            </a:r>
            <a:endParaRPr lang="ru-RU" sz="36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571612"/>
          <a:ext cx="8229600" cy="4554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Водяные лилии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4348" y="1500174"/>
            <a:ext cx="3643338" cy="2857520"/>
          </a:xfrm>
        </p:spPr>
      </p:pic>
      <p:pic>
        <p:nvPicPr>
          <p:cNvPr id="6" name="Содержимое 5" descr="Зима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480" y="4357694"/>
            <a:ext cx="5891741" cy="2357455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74786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Україна має значні можливості для динамічного розвитку туристичної та рекреаційної галузі, розширення міжнародного співробітництва в цій сфері, надання туристично-рекреаційних послуг. </a:t>
            </a:r>
            <a:endParaRPr lang="ru-RU" sz="2400" b="1" dirty="0"/>
          </a:p>
        </p:txBody>
      </p:sp>
      <p:pic>
        <p:nvPicPr>
          <p:cNvPr id="8" name="Содержимое 3" descr="00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7686" y="1500174"/>
            <a:ext cx="4017441" cy="285752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Геополітичний ресурс.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Геодезисти розрахували, що географічний центр Європи знаходиться в горах </a:t>
            </a:r>
            <a:r>
              <a:rPr lang="uk-UA" dirty="0" err="1" smtClean="0"/>
              <a:t>Рахівського</a:t>
            </a:r>
            <a:r>
              <a:rPr lang="uk-UA" dirty="0" smtClean="0"/>
              <a:t> району Закарпаття (</a:t>
            </a:r>
            <a:r>
              <a:rPr lang="ru-RU" dirty="0" smtClean="0"/>
              <a:t>село </a:t>
            </a:r>
            <a:r>
              <a:rPr lang="ru-RU" dirty="0" err="1" smtClean="0"/>
              <a:t>Ділове</a:t>
            </a:r>
            <a:r>
              <a:rPr lang="uk-UA" dirty="0" smtClean="0"/>
              <a:t>). </a:t>
            </a:r>
            <a:endParaRPr lang="ru-RU" dirty="0" smtClean="0"/>
          </a:p>
          <a:p>
            <a:r>
              <a:rPr lang="uk-UA" dirty="0" smtClean="0"/>
              <a:t>Сприятливі умови для розвитку прикордонного співробітництва. (З 25 регіонів України більшість мають сухопутний кордон із сусідніми країнами). </a:t>
            </a:r>
            <a:endParaRPr lang="uk-UA" b="1" dirty="0" smtClean="0"/>
          </a:p>
          <a:p>
            <a:r>
              <a:rPr lang="uk-UA" dirty="0" smtClean="0"/>
              <a:t>Велика кількість транзитних потоків та наявність розвиненої транспортної інфраструктури. </a:t>
            </a:r>
            <a:endParaRPr lang="ru-RU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838200" y="1428737"/>
            <a:ext cx="7772400" cy="30718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Економічний потенціал</a:t>
            </a:r>
            <a:r>
              <a:rPr kumimoji="0" lang="uk-U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(від лат.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pontetia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uk-U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kumimoji="0" lang="uk-UA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„сила</a:t>
            </a:r>
            <a:r>
              <a:rPr kumimoji="0" lang="uk-U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", </a:t>
            </a:r>
            <a:r>
              <a:rPr kumimoji="0" lang="uk-UA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„можливість</a:t>
            </a:r>
            <a:r>
              <a:rPr kumimoji="0" lang="uk-U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") - це сукупність передумов, факторів та засобів, здатних забезпечити економічне зростання та підвищення на цій основі рівня і якості життя населення. 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Содержимое 13"/>
          <p:cNvGraphicFramePr>
            <a:graphicFrameLocks noGrp="1"/>
          </p:cNvGraphicFramePr>
          <p:nvPr>
            <p:ph idx="1"/>
          </p:nvPr>
        </p:nvGraphicFramePr>
        <p:xfrm>
          <a:off x="457200" y="1214423"/>
          <a:ext cx="8229600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/>
              <a:t>Забезпечення раціонального та ощадливого використання природних ресурсів: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uk-UA" dirty="0" smtClean="0"/>
              <a:t>провести інвентаризацію та оцінювання природних ресурсів з точки зору нинішнього та перспективного використання;</a:t>
            </a:r>
            <a:endParaRPr lang="ru-RU" dirty="0" smtClean="0"/>
          </a:p>
          <a:p>
            <a:pPr lvl="0"/>
            <a:r>
              <a:rPr lang="uk-UA" dirty="0" smtClean="0"/>
              <a:t>вивести з експлуатації чи створити належний рівень безпеки, особливо екологічно небезпечних об'єктів;</a:t>
            </a:r>
            <a:endParaRPr lang="ru-RU" dirty="0" smtClean="0"/>
          </a:p>
          <a:p>
            <a:pPr lvl="0"/>
            <a:r>
              <a:rPr lang="uk-UA" dirty="0" smtClean="0"/>
              <a:t>стимулювати запровадження екологічно чистих та ресурсозберігаючих технологій;</a:t>
            </a:r>
            <a:endParaRPr lang="ru-RU" dirty="0" smtClean="0"/>
          </a:p>
          <a:p>
            <a:pPr lvl="0"/>
            <a:r>
              <a:rPr lang="uk-UA" dirty="0" smtClean="0"/>
              <a:t>запровадити жорсткі економічні важелі щодо забруднення навколишнього середовища;</a:t>
            </a:r>
            <a:endParaRPr lang="ru-RU" dirty="0" smtClean="0"/>
          </a:p>
          <a:p>
            <a:pPr lvl="0"/>
            <a:r>
              <a:rPr lang="uk-UA" dirty="0" smtClean="0"/>
              <a:t>сприяти розвитку рекреаційно-оздоровчої та туристичної інфраструктур, відновленню пам'яток історико-культурного значення тощо.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54"/>
          </a:xfrm>
        </p:spPr>
        <p:txBody>
          <a:bodyPr>
            <a:normAutofit fontScale="90000"/>
          </a:bodyPr>
          <a:lstStyle/>
          <a:p>
            <a:r>
              <a:rPr lang="uk-UA" sz="3200" b="1" dirty="0" smtClean="0"/>
              <a:t>Людський потенціал є основним стратегічним ресурсом і головним чинником економічного зростання сучасної України та її регіонів </a:t>
            </a: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285992"/>
          <a:ext cx="8229600" cy="38401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/>
              <a:t>Індекс якості життя у 2008 році серед 192 держав світу</a:t>
            </a:r>
            <a:endParaRPr lang="ru-RU" sz="2800" b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Звіті ООН про людський розвиток 2007-2008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   </a:t>
            </a:r>
          </a:p>
          <a:p>
            <a:pPr>
              <a:buNone/>
            </a:pPr>
            <a:r>
              <a:rPr lang="uk-UA" dirty="0" smtClean="0"/>
              <a:t>    Україна зайняла </a:t>
            </a:r>
            <a:r>
              <a:rPr lang="uk-UA" b="1" dirty="0" smtClean="0"/>
              <a:t>76</a:t>
            </a:r>
            <a:r>
              <a:rPr lang="uk-UA" dirty="0" smtClean="0"/>
              <a:t> місце серед </a:t>
            </a:r>
            <a:r>
              <a:rPr lang="uk-UA" b="1" dirty="0" smtClean="0"/>
              <a:t>177</a:t>
            </a:r>
            <a:r>
              <a:rPr lang="uk-UA" dirty="0" smtClean="0"/>
              <a:t> </a:t>
            </a:r>
            <a:r>
              <a:rPr lang="uk-UA" dirty="0" err="1" smtClean="0"/>
              <a:t>прорангованих</a:t>
            </a:r>
            <a:r>
              <a:rPr lang="uk-UA" dirty="0" smtClean="0"/>
              <a:t> держав та потрапила до групи країн з середнім рівнем розвитку людського потенціалу.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Індексу розвитку людського потенціалу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За даними Держкомстату, протягом 1991-2007 рр. населення країни скоротилося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/>
              <a:t>Показник середньої очікуваної тривалості життя при народженні</a:t>
            </a:r>
            <a:endParaRPr lang="ru-RU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428604"/>
          <a:ext cx="8229600" cy="56975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600" dirty="0" smtClean="0"/>
              <a:t>   В Україні спостерігається тенденція знецінення людського потенціалу, що стає одним із головних чинників різкого зниження продуктивності праці та виїзду економічно активного населення закордон</a:t>
            </a:r>
            <a:endParaRPr lang="ru-RU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785926"/>
            <a:ext cx="764386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i="1" dirty="0"/>
              <a:t>Економічний потенціал </a:t>
            </a:r>
            <a:r>
              <a:rPr lang="uk-UA" sz="3200" dirty="0"/>
              <a:t>країни характеризує здатність суспільства виробляти товари і послуги та забезпечувати розширене відтворення з метою задоволення потреб населення, поліпшення якості життя її громадян.</a:t>
            </a:r>
            <a:endParaRPr lang="ru-RU" sz="3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Інноваційна модель економічного зростання передбачає реалізацію передусім базових інновацій, здатних надати можливість країні чи регіону посісти лідируючі позиції в певному секторі світового ринку і залучити необхідні ресурси для виробництва товарів та послуг. </a:t>
            </a:r>
            <a:r>
              <a:rPr lang="uk-UA" b="1" dirty="0" smtClean="0"/>
              <a:t>Українська економіка за період суспільної трансформації значною мірою втратила інноваційні передумови зростання. </a:t>
            </a:r>
            <a:endParaRPr lang="ru-RU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r>
              <a:rPr lang="uk-UA" b="1" dirty="0" smtClean="0"/>
              <a:t>Україна</a:t>
            </a:r>
            <a:r>
              <a:rPr lang="uk-UA" dirty="0" smtClean="0"/>
              <a:t> входить до </a:t>
            </a:r>
            <a:r>
              <a:rPr lang="uk-UA" b="1" dirty="0" smtClean="0"/>
              <a:t>п'ятірки</a:t>
            </a:r>
            <a:r>
              <a:rPr lang="uk-UA" dirty="0" smtClean="0"/>
              <a:t> країн, які володіють найпередовішими аерокосмічними технологіями: з 22 базових технологій ракетно-космічної галузі вона володіє 17.</a:t>
            </a:r>
          </a:p>
          <a:p>
            <a:r>
              <a:rPr lang="uk-UA" dirty="0" smtClean="0"/>
              <a:t> Частка ж вітчизняної наукомісткої продукції на світовому ринку високо - технологічної продукції становить </a:t>
            </a:r>
            <a:r>
              <a:rPr lang="uk-UA" b="1" dirty="0" smtClean="0"/>
              <a:t>0,05-0,1%.</a:t>
            </a:r>
            <a:endParaRPr lang="ru-RU" b="1" dirty="0" smtClean="0"/>
          </a:p>
          <a:p>
            <a:r>
              <a:rPr lang="uk-UA" dirty="0" smtClean="0"/>
              <a:t>Сьогодні понад </a:t>
            </a:r>
            <a:r>
              <a:rPr lang="uk-UA" b="1" dirty="0" smtClean="0"/>
              <a:t>90% </a:t>
            </a:r>
            <a:r>
              <a:rPr lang="uk-UA" dirty="0" smtClean="0"/>
              <a:t>продукції, яка виробляється в Україні, не має сучасного науково-технічного забезпечення. 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У </a:t>
            </a:r>
            <a:r>
              <a:rPr lang="uk-UA" dirty="0" smtClean="0"/>
              <a:t>країнах Європейського Союзу, наприклад, частка </a:t>
            </a:r>
            <a:r>
              <a:rPr lang="uk-UA" dirty="0" err="1" smtClean="0"/>
              <a:t>інноваційно</a:t>
            </a:r>
            <a:r>
              <a:rPr lang="uk-UA" dirty="0" smtClean="0"/>
              <a:t> активних підприємств становила у 2006 р. у середньому 42%: Німеччина (65%), Австрія (53%), </a:t>
            </a:r>
            <a:endParaRPr lang="ru-RU" dirty="0" smtClean="0"/>
          </a:p>
          <a:p>
            <a:r>
              <a:rPr lang="uk-UA" dirty="0" smtClean="0"/>
              <a:t>Данія (52%), Швеція (50%), Румунія (20%), Латвія (18%), Болгарія (16%).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000" b="1" dirty="0" smtClean="0"/>
              <a:t>За офіційним даними Держкомстату, у 2007 р. інноваційною діяльністю в промисловості Україні займалися 1472 підприємства, або 14,2% загальної їх кількості, у 2006 р. - 1118, або 11,2%, у 2005 р. - 1193, або 11,9%.</a:t>
            </a:r>
            <a:endParaRPr lang="ru-RU" sz="2000" b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Ч</a:t>
            </a:r>
            <a:r>
              <a:rPr lang="uk-UA" sz="3200" b="1" dirty="0" smtClean="0"/>
              <a:t>астка </a:t>
            </a:r>
            <a:r>
              <a:rPr lang="uk-UA" sz="3200" b="1" dirty="0" err="1" smtClean="0"/>
              <a:t>інноваційно</a:t>
            </a:r>
            <a:r>
              <a:rPr lang="uk-UA" sz="3200" b="1" dirty="0" smtClean="0"/>
              <a:t> активних </a:t>
            </a:r>
            <a:r>
              <a:rPr lang="uk-UA" sz="3200" b="1" dirty="0" smtClean="0"/>
              <a:t>підприємств у  </a:t>
            </a:r>
            <a:r>
              <a:rPr lang="uk-UA" sz="3200" b="1" dirty="0" smtClean="0"/>
              <a:t>країнах Європейського </a:t>
            </a:r>
            <a:r>
              <a:rPr lang="uk-UA" sz="3200" b="1" dirty="0" smtClean="0"/>
              <a:t>Союзу, 2006 </a:t>
            </a:r>
            <a:r>
              <a:rPr lang="uk-UA" sz="3200" b="1" dirty="0" smtClean="0"/>
              <a:t>р</a:t>
            </a:r>
            <a:r>
              <a:rPr lang="uk-UA" sz="3200" b="1" dirty="0" smtClean="0"/>
              <a:t>., %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800" b="1" dirty="0" smtClean="0"/>
              <a:t>Головними перешкодами на шляху розгортання інноваційних процесів в національній економіці є :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0066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uk-UA" dirty="0" smtClean="0"/>
              <a:t>      </a:t>
            </a:r>
            <a:endParaRPr lang="ru-RU" sz="3600" dirty="0" smtClean="0"/>
          </a:p>
          <a:p>
            <a:pPr lvl="1"/>
            <a:r>
              <a:rPr lang="uk-UA" sz="3800" dirty="0" smtClean="0"/>
              <a:t>Відсутність стратегії розвитку національної інноваційної системи та незначні обсяги фінансування програм. У 2007 р. в Україні на підтримку інноваційних та інвестиційних проектів було передбачено 144,8 млн. грн. У 2006 р. - 28 млн. євро (Мальта), 58,2 млрд. євро (Німеччина). </a:t>
            </a:r>
            <a:endParaRPr lang="ru-RU" sz="3800" dirty="0" smtClean="0"/>
          </a:p>
          <a:p>
            <a:pPr lvl="1"/>
            <a:r>
              <a:rPr lang="uk-UA" sz="3800" dirty="0" smtClean="0"/>
              <a:t>Обмежене фінансування науки та використання інновацій у виробництві. Згідно чинного законодавства, на освіту має витрачатися не менш, ніж 10% від ВВП, а фактично витрачається від 4 до 5,6% ВВП; </a:t>
            </a:r>
            <a:endParaRPr lang="ru-RU" sz="3800" dirty="0" smtClean="0"/>
          </a:p>
          <a:p>
            <a:pPr lvl="1"/>
            <a:r>
              <a:rPr lang="uk-UA" sz="3800" dirty="0" smtClean="0"/>
              <a:t>Низька зацікавленість українського бізнесу в наукових розробках, відсутність власних коштів.  У країнах ЄС частка досліджень і розробок у підприємницькому секторі становить близько 55%, у Японії - 76,1%, у СІЛА - 64%. </a:t>
            </a:r>
            <a:endParaRPr lang="ru-RU" sz="3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642918"/>
          <a:ext cx="8229600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3600" b="1" dirty="0" smtClean="0"/>
              <a:t>Основні напрями інноваційної політики держави: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922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dirty="0" smtClean="0"/>
              <a:t> </a:t>
            </a:r>
            <a:endParaRPr lang="ru-RU" dirty="0" smtClean="0"/>
          </a:p>
          <a:p>
            <a:pPr lvl="0"/>
            <a:r>
              <a:rPr lang="uk-UA" dirty="0" smtClean="0"/>
              <a:t>розроблення національної стратегії побудови інноваційної моделі економіки;</a:t>
            </a:r>
            <a:endParaRPr lang="ru-RU" dirty="0" smtClean="0"/>
          </a:p>
          <a:p>
            <a:pPr lvl="0"/>
            <a:r>
              <a:rPr lang="uk-UA" dirty="0" smtClean="0"/>
              <a:t>визначення пріоритетних конкурентоспроможних галузей технологічного прориву;</a:t>
            </a:r>
            <a:endParaRPr lang="ru-RU" dirty="0" smtClean="0"/>
          </a:p>
          <a:p>
            <a:pPr lvl="0"/>
            <a:r>
              <a:rPr lang="uk-UA" dirty="0" smtClean="0"/>
              <a:t>створення сприятливих інституційних умов для новаторів та підприємців;</a:t>
            </a:r>
            <a:endParaRPr lang="ru-RU" dirty="0" smtClean="0"/>
          </a:p>
          <a:p>
            <a:pPr lvl="0"/>
            <a:r>
              <a:rPr lang="uk-UA" dirty="0" smtClean="0"/>
              <a:t>залучення прямих іноземних інвестицій;</a:t>
            </a:r>
            <a:endParaRPr lang="ru-RU" dirty="0" smtClean="0"/>
          </a:p>
          <a:p>
            <a:pPr lvl="0"/>
            <a:r>
              <a:rPr lang="uk-UA" dirty="0" smtClean="0"/>
              <a:t>розвиток науково-технологічного співробітництва з іншими країнами у створенні </a:t>
            </a:r>
            <a:r>
              <a:rPr lang="uk-UA" dirty="0" err="1" smtClean="0"/>
              <a:t>висококонкурентних</a:t>
            </a:r>
            <a:r>
              <a:rPr lang="uk-UA" dirty="0" smtClean="0"/>
              <a:t> продуктів;</a:t>
            </a:r>
            <a:endParaRPr lang="ru-RU" dirty="0" smtClean="0"/>
          </a:p>
          <a:p>
            <a:r>
              <a:rPr lang="uk-UA" dirty="0" smtClean="0"/>
              <a:t>проведення конкурсів щодо державного фінансування високотехнологічних проектів;</a:t>
            </a:r>
            <a:endParaRPr lang="ru-RU" dirty="0" smtClean="0"/>
          </a:p>
          <a:p>
            <a:r>
              <a:rPr lang="uk-UA" dirty="0" smtClean="0"/>
              <a:t> інтеграція наукових, промислових та фінансових структур і створення на їх основі наукомістких корпорацій;</a:t>
            </a:r>
            <a:endParaRPr lang="ru-RU" dirty="0" smtClean="0"/>
          </a:p>
          <a:p>
            <a:r>
              <a:rPr lang="uk-UA" smtClean="0"/>
              <a:t> </a:t>
            </a:r>
            <a:r>
              <a:rPr lang="uk-UA" dirty="0" smtClean="0"/>
              <a:t>підтримка участі українських науковців у інноваційних програмах ЄС, США, Китаю та інших країн тощо.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Фінансовий потенціал України </a:t>
            </a:r>
            <a:r>
              <a:rPr lang="uk-UA" b="1" dirty="0" smtClean="0"/>
              <a:t>включає</a:t>
            </a:r>
            <a:r>
              <a:rPr lang="ru-RU" b="1" dirty="0" smtClean="0"/>
              <a:t>:</a:t>
            </a:r>
            <a:r>
              <a:rPr lang="uk-UA" b="1" dirty="0" smtClean="0"/>
              <a:t>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r>
              <a:rPr lang="uk-UA" dirty="0" smtClean="0"/>
              <a:t>фінансові </a:t>
            </a:r>
            <a:r>
              <a:rPr lang="uk-UA" dirty="0" smtClean="0"/>
              <a:t>ресурси суб'єктів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г</a:t>
            </a:r>
            <a:r>
              <a:rPr lang="uk-UA" dirty="0" smtClean="0"/>
              <a:t>осподарювання,</a:t>
            </a:r>
          </a:p>
          <a:p>
            <a:r>
              <a:rPr lang="uk-UA" dirty="0" smtClean="0"/>
              <a:t>домогосподарств,</a:t>
            </a:r>
          </a:p>
          <a:p>
            <a:r>
              <a:rPr lang="uk-UA" dirty="0" smtClean="0"/>
              <a:t>кошти </a:t>
            </a:r>
            <a:r>
              <a:rPr lang="uk-UA" dirty="0" smtClean="0"/>
              <a:t>державного та місцевих бюджетів.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/>
          </a:bodyPr>
          <a:lstStyle/>
          <a:p>
            <a:r>
              <a:rPr lang="uk-UA" b="1" dirty="0" smtClean="0"/>
              <a:t>Бюджет</a:t>
            </a:r>
            <a:r>
              <a:rPr lang="uk-UA" dirty="0" smtClean="0"/>
              <a:t> - це система грошових відносин, яка виникає між державою, з одного боку, і підприємствами, організаціями та населенням, з іншого, з метою формування та використання централізованого фонду грошових ресурсів для задоволення суспільних потреб. </a:t>
            </a:r>
            <a:endParaRPr lang="uk-UA" dirty="0" smtClean="0"/>
          </a:p>
          <a:p>
            <a:r>
              <a:rPr lang="uk-UA" b="1" dirty="0" smtClean="0"/>
              <a:t>Бюджет</a:t>
            </a:r>
            <a:r>
              <a:rPr lang="uk-UA" dirty="0" smtClean="0"/>
              <a:t> - </a:t>
            </a:r>
            <a:r>
              <a:rPr lang="uk-UA" dirty="0" smtClean="0"/>
              <a:t>це </a:t>
            </a:r>
            <a:r>
              <a:rPr lang="uk-UA" dirty="0" smtClean="0"/>
              <a:t>щорічний баланс надходжень і видатків, який розробляють державні органи для активного впливу на економічний процес та підвищення його ефективності.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/>
              <a:t>Потенціал національної економіки формується у взаємодії двох груп </a:t>
            </a:r>
            <a:r>
              <a:rPr lang="uk-UA" sz="3200" b="1" dirty="0" smtClean="0"/>
              <a:t>факторів: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I </a:t>
            </a:r>
            <a:r>
              <a:rPr lang="uk-UA" b="1" dirty="0" smtClean="0"/>
              <a:t>група - </a:t>
            </a:r>
            <a:r>
              <a:rPr lang="uk-UA" b="1" dirty="0"/>
              <a:t>це</a:t>
            </a:r>
            <a:r>
              <a:rPr lang="uk-UA" b="1" i="1" dirty="0"/>
              <a:t> традиційно економічні фактори</a:t>
            </a:r>
            <a:r>
              <a:rPr lang="uk-UA" b="1" dirty="0"/>
              <a:t> </a:t>
            </a:r>
            <a:r>
              <a:rPr lang="uk-UA" dirty="0"/>
              <a:t>(природно-ресурсний, людський, виробничий потенціал, стан ринкового середовища, система управління економікою тощо), які містяться в </a:t>
            </a:r>
            <a:r>
              <a:rPr lang="uk-UA" i="1" dirty="0"/>
              <a:t>офіційній статистиці</a:t>
            </a:r>
            <a:r>
              <a:rPr lang="uk-UA" dirty="0"/>
              <a:t>.</a:t>
            </a:r>
            <a:endParaRPr lang="ru-RU" dirty="0"/>
          </a:p>
          <a:p>
            <a:r>
              <a:rPr lang="uk-UA" b="1" dirty="0" smtClean="0"/>
              <a:t>ІІ група - </a:t>
            </a:r>
            <a:r>
              <a:rPr lang="uk-UA" b="1" i="1" dirty="0" smtClean="0"/>
              <a:t>неекономічні фактори</a:t>
            </a:r>
            <a:r>
              <a:rPr lang="uk-UA" b="1" dirty="0" smtClean="0"/>
              <a:t> </a:t>
            </a:r>
            <a:r>
              <a:rPr lang="uk-UA" dirty="0" smtClean="0"/>
              <a:t>(рівень </a:t>
            </a:r>
            <a:r>
              <a:rPr lang="uk-UA" dirty="0"/>
              <a:t>довіри населення до процесів економічного розвитку, </a:t>
            </a:r>
            <a:r>
              <a:rPr lang="uk-UA" dirty="0" smtClean="0"/>
              <a:t>ступінь </a:t>
            </a:r>
            <a:r>
              <a:rPr lang="uk-UA" dirty="0"/>
              <a:t>впевненості у власних діях та можливостях, рівень актуалізації </a:t>
            </a:r>
            <a:r>
              <a:rPr lang="uk-UA" dirty="0" err="1"/>
              <a:t>„економічного</a:t>
            </a:r>
            <a:r>
              <a:rPr lang="uk-UA" dirty="0"/>
              <a:t> інтересу" </a:t>
            </a:r>
            <a:r>
              <a:rPr lang="uk-UA" dirty="0" smtClean="0"/>
              <a:t>тощо). </a:t>
            </a:r>
            <a:r>
              <a:rPr lang="uk-UA" dirty="0"/>
              <a:t>Ці показники неможливо визначити за допомогою методів статистики, вони носять скоріше </a:t>
            </a:r>
            <a:r>
              <a:rPr lang="uk-UA" i="1" dirty="0"/>
              <a:t>соціально-психологічний характер.</a:t>
            </a:r>
            <a:endParaRPr lang="ru-RU" i="1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Кошти державного та місцевих бюджетів спрямовуються </a:t>
            </a:r>
            <a:r>
              <a:rPr lang="uk-UA" b="1" dirty="0" smtClean="0"/>
              <a:t>на: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340237"/>
          </a:xfrm>
        </p:spPr>
        <p:txBody>
          <a:bodyPr>
            <a:normAutofit/>
          </a:bodyPr>
          <a:lstStyle/>
          <a:p>
            <a:r>
              <a:rPr lang="uk-UA" dirty="0" smtClean="0"/>
              <a:t>фінансове </a:t>
            </a:r>
            <a:r>
              <a:rPr lang="uk-UA" dirty="0" smtClean="0"/>
              <a:t>забезпечення органів </a:t>
            </a:r>
            <a:r>
              <a:rPr lang="uk-UA" dirty="0" smtClean="0"/>
              <a:t>державного управління</a:t>
            </a:r>
            <a:r>
              <a:rPr lang="uk-UA" dirty="0" smtClean="0"/>
              <a:t>, </a:t>
            </a:r>
            <a:endParaRPr lang="uk-UA" dirty="0" smtClean="0"/>
          </a:p>
          <a:p>
            <a:r>
              <a:rPr lang="uk-UA" dirty="0" smtClean="0"/>
              <a:t>фінансове забезпечення </a:t>
            </a:r>
            <a:r>
              <a:rPr lang="uk-UA" dirty="0" smtClean="0"/>
              <a:t>оборони,</a:t>
            </a:r>
          </a:p>
          <a:p>
            <a:r>
              <a:rPr lang="uk-UA" dirty="0" smtClean="0"/>
              <a:t> </a:t>
            </a:r>
            <a:r>
              <a:rPr lang="uk-UA" dirty="0" smtClean="0"/>
              <a:t>виконання соціальних гарантій держави, </a:t>
            </a:r>
            <a:endParaRPr lang="uk-UA" dirty="0" smtClean="0"/>
          </a:p>
          <a:p>
            <a:r>
              <a:rPr lang="uk-UA" dirty="0" smtClean="0"/>
              <a:t>охорону </a:t>
            </a:r>
            <a:r>
              <a:rPr lang="uk-UA" dirty="0" smtClean="0"/>
              <a:t>навколишнього середовища тощо.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/>
              <a:t>Найбільшу питому вагу у загальному обсязі видатків бюджетів усіх рівнів в Україні становлять поточні видатки 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643470"/>
          </a:xfrm>
        </p:spPr>
        <p:txBody>
          <a:bodyPr>
            <a:normAutofit/>
          </a:bodyPr>
          <a:lstStyle/>
          <a:p>
            <a:r>
              <a:rPr lang="uk-UA" dirty="0" smtClean="0"/>
              <a:t>оплата </a:t>
            </a:r>
            <a:r>
              <a:rPr lang="uk-UA" dirty="0" smtClean="0"/>
              <a:t>праці працівників бюджетних установ та </a:t>
            </a:r>
            <a:r>
              <a:rPr lang="uk-UA" dirty="0" smtClean="0"/>
              <a:t>нарахування,медикаменти</a:t>
            </a:r>
            <a:r>
              <a:rPr lang="uk-UA" dirty="0" smtClean="0"/>
              <a:t>, </a:t>
            </a:r>
            <a:endParaRPr lang="uk-UA" dirty="0" smtClean="0"/>
          </a:p>
          <a:p>
            <a:pPr>
              <a:buNone/>
            </a:pPr>
            <a:r>
              <a:rPr lang="uk-UA" dirty="0" smtClean="0"/>
              <a:t>   продукти </a:t>
            </a:r>
            <a:r>
              <a:rPr lang="uk-UA" dirty="0" smtClean="0"/>
              <a:t>харчування, оплата комунальних послуг та енергоносіїв, поточні трансферти </a:t>
            </a:r>
            <a:r>
              <a:rPr lang="uk-UA" dirty="0" smtClean="0"/>
              <a:t>населенню </a:t>
            </a:r>
            <a:r>
              <a:rPr lang="uk-UA" dirty="0" smtClean="0"/>
              <a:t>- </a:t>
            </a:r>
            <a:r>
              <a:rPr lang="uk-UA" b="1" dirty="0" smtClean="0"/>
              <a:t>більше 80%. </a:t>
            </a:r>
            <a:endParaRPr lang="uk-UA" b="1" dirty="0" smtClean="0"/>
          </a:p>
          <a:p>
            <a:r>
              <a:rPr lang="uk-UA" dirty="0" smtClean="0"/>
              <a:t>капітальні </a:t>
            </a:r>
            <a:r>
              <a:rPr lang="uk-UA" dirty="0" smtClean="0"/>
              <a:t>видатки, що сприяють економічному зростанню держави, припадає </a:t>
            </a:r>
            <a:r>
              <a:rPr lang="uk-UA" b="1" dirty="0" smtClean="0"/>
              <a:t>менше 20%.</a:t>
            </a:r>
            <a:endParaRPr lang="ru-RU" b="1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b="1" dirty="0" smtClean="0"/>
              <a:t>Фінанси </a:t>
            </a:r>
            <a:r>
              <a:rPr lang="uk-UA" b="1" dirty="0" smtClean="0"/>
              <a:t>населення, або </a:t>
            </a:r>
            <a:r>
              <a:rPr lang="uk-UA" b="1" dirty="0" smtClean="0"/>
              <a:t>домогосподарств </a:t>
            </a:r>
            <a:r>
              <a:rPr lang="uk-UA" dirty="0" smtClean="0"/>
              <a:t>- це </a:t>
            </a:r>
            <a:r>
              <a:rPr lang="uk-UA" dirty="0" smtClean="0"/>
              <a:t>грошові фонди, які утворюються у жителів країни з надходжень, отриманих від трудової, господарської та іншої діяльності і які спрямовуються на примноження їх власності та підвищення добробуту. </a:t>
            </a: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dirty="0" smtClean="0"/>
              <a:t>   </a:t>
            </a:r>
            <a:r>
              <a:rPr lang="uk-UA" b="1" dirty="0" smtClean="0"/>
              <a:t>Фінансові </a:t>
            </a:r>
            <a:r>
              <a:rPr lang="uk-UA" b="1" dirty="0" smtClean="0"/>
              <a:t>ресурси підприємств </a:t>
            </a:r>
            <a:r>
              <a:rPr lang="uk-UA" dirty="0" smtClean="0"/>
              <a:t>- </a:t>
            </a:r>
            <a:r>
              <a:rPr lang="uk-UA" dirty="0" smtClean="0"/>
              <a:t>є </a:t>
            </a:r>
            <a:r>
              <a:rPr lang="uk-UA" dirty="0" smtClean="0"/>
              <a:t>сума коштів, що перебуває в їх </a:t>
            </a:r>
            <a:r>
              <a:rPr lang="uk-UA" dirty="0" smtClean="0"/>
              <a:t>розпорядженні,</a:t>
            </a:r>
          </a:p>
          <a:p>
            <a:pPr>
              <a:buNone/>
            </a:pPr>
            <a:r>
              <a:rPr lang="uk-UA" dirty="0" smtClean="0"/>
              <a:t> </a:t>
            </a:r>
            <a:r>
              <a:rPr lang="uk-UA" dirty="0" smtClean="0"/>
              <a:t>  </a:t>
            </a:r>
            <a:r>
              <a:rPr lang="uk-UA" dirty="0" smtClean="0"/>
              <a:t>спрямовується в основні та оборотні засоби підприємств та забезпечує їх виробничо-господарську діяльність. Визначальну роль у формуванні фінансових ресурсів підприємств відіграють власні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000" b="1" dirty="0" smtClean="0"/>
              <a:t>В Україні податкові пільги класифікуються так: </a:t>
            </a:r>
            <a:endParaRPr lang="ru-RU" sz="3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197361"/>
          </a:xfrm>
        </p:spPr>
        <p:txBody>
          <a:bodyPr>
            <a:normAutofit/>
          </a:bodyPr>
          <a:lstStyle/>
          <a:p>
            <a:r>
              <a:rPr lang="uk-UA" dirty="0" smtClean="0"/>
              <a:t>зниження </a:t>
            </a:r>
            <a:r>
              <a:rPr lang="uk-UA" dirty="0" smtClean="0"/>
              <a:t>податкових ставок в окремих галузях економіки і видах діяльності; </a:t>
            </a:r>
            <a:endParaRPr lang="uk-UA" dirty="0" smtClean="0"/>
          </a:p>
          <a:p>
            <a:r>
              <a:rPr lang="uk-UA" dirty="0" smtClean="0"/>
              <a:t>звільнення </a:t>
            </a:r>
            <a:r>
              <a:rPr lang="uk-UA" dirty="0" smtClean="0"/>
              <a:t>від оподаткування окремих категорій підприємств; </a:t>
            </a:r>
            <a:endParaRPr lang="uk-UA" dirty="0" smtClean="0"/>
          </a:p>
          <a:p>
            <a:r>
              <a:rPr lang="uk-UA" dirty="0" smtClean="0"/>
              <a:t>звільнення </a:t>
            </a:r>
            <a:r>
              <a:rPr lang="uk-UA" dirty="0" smtClean="0"/>
              <a:t>від сплати податків з окремих видів господарських операцій.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rmAutofit fontScale="90000"/>
          </a:bodyPr>
          <a:lstStyle/>
          <a:p>
            <a:r>
              <a:rPr lang="uk-UA" dirty="0"/>
              <a:t>ЛІТЕРАТУРА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2"/>
            <a:r>
              <a:rPr lang="uk-UA" dirty="0"/>
              <a:t>Конкурентоспроможність економіки України в умовах глобалізації / Я.А. Жаліло, Я.Б. </a:t>
            </a:r>
            <a:r>
              <a:rPr lang="uk-UA" dirty="0" err="1"/>
              <a:t>Базилюк</a:t>
            </a:r>
            <a:r>
              <a:rPr lang="uk-UA" dirty="0"/>
              <a:t>, Я.В. </a:t>
            </a:r>
            <a:r>
              <a:rPr lang="uk-UA" dirty="0" err="1"/>
              <a:t>Белінська</a:t>
            </a:r>
            <a:r>
              <a:rPr lang="uk-UA" dirty="0"/>
              <a:t> та ін.; За ред. Я.А. Жаліла. - К: ШСД, 2005. - 388 с.</a:t>
            </a:r>
            <a:endParaRPr lang="ru-RU" dirty="0"/>
          </a:p>
          <a:p>
            <a:pPr lvl="2"/>
            <a:r>
              <a:rPr lang="uk-UA" dirty="0" err="1"/>
              <a:t>Мочерний</a:t>
            </a:r>
            <a:r>
              <a:rPr lang="uk-UA" dirty="0"/>
              <a:t> C.B. Економічна теорія. Навчальний посібник для студентів вищих навчальних закладів. - К,: Видавничий центр, Академія", 2005. - 640 с.</a:t>
            </a:r>
            <a:endParaRPr lang="ru-RU" dirty="0"/>
          </a:p>
          <a:p>
            <a:pPr lvl="2"/>
            <a:r>
              <a:rPr lang="uk-UA" dirty="0"/>
              <a:t>Перехідна економіка: Підручник / За ред. В.М. </a:t>
            </a:r>
            <a:r>
              <a:rPr lang="uk-UA" dirty="0" err="1"/>
              <a:t>Гейця</a:t>
            </a:r>
            <a:r>
              <a:rPr lang="uk-UA" dirty="0"/>
              <a:t>. - К: Вища шк., 2003.-591 с.</a:t>
            </a:r>
            <a:endParaRPr lang="ru-RU" dirty="0"/>
          </a:p>
          <a:p>
            <a:pPr lvl="2"/>
            <a:r>
              <a:rPr lang="uk-UA" dirty="0"/>
              <a:t>Регіони України: проблеми та пріоритети соціально - економічного розвитку: Монографія / За ред. З.С. </a:t>
            </a:r>
            <a:r>
              <a:rPr lang="uk-UA" dirty="0" err="1"/>
              <a:t>Варнатія</a:t>
            </a:r>
            <a:r>
              <a:rPr lang="uk-UA" dirty="0"/>
              <a:t>. - К.: Знання України, 2005. - 498 с.</a:t>
            </a:r>
            <a:endParaRPr lang="ru-RU" dirty="0"/>
          </a:p>
          <a:p>
            <a:pPr lvl="2"/>
            <a:r>
              <a:rPr lang="uk-UA" dirty="0"/>
              <a:t>Стратегія економічного та соціального розвитку України (2004-2015 роки) </a:t>
            </a:r>
            <a:r>
              <a:rPr lang="uk-UA" dirty="0" err="1"/>
              <a:t>„Шляхом</a:t>
            </a:r>
            <a:r>
              <a:rPr lang="uk-UA" dirty="0"/>
              <a:t> європейської </a:t>
            </a:r>
            <a:r>
              <a:rPr lang="uk-UA" dirty="0" err="1"/>
              <a:t>інтеграції</a:t>
            </a:r>
            <a:r>
              <a:rPr lang="uk-UA" baseline="30000" dirty="0" err="1"/>
              <a:t>-</a:t>
            </a:r>
            <a:r>
              <a:rPr lang="uk-UA" dirty="0"/>
              <a:t>" / A.C. </a:t>
            </a:r>
            <a:r>
              <a:rPr lang="uk-UA" dirty="0" err="1"/>
              <a:t>Гальчинський</a:t>
            </a:r>
            <a:r>
              <a:rPr lang="uk-UA" dirty="0"/>
              <a:t>, В.М. </a:t>
            </a:r>
            <a:r>
              <a:rPr lang="uk-UA" dirty="0" err="1"/>
              <a:t>Геєць</a:t>
            </a:r>
            <a:r>
              <a:rPr lang="uk-UA" dirty="0"/>
              <a:t> та ін.; Нац. ін-т стратег, </a:t>
            </a:r>
            <a:r>
              <a:rPr lang="uk-UA" dirty="0" err="1"/>
              <a:t>дослідж</a:t>
            </a:r>
            <a:r>
              <a:rPr lang="uk-UA" dirty="0"/>
              <a:t>.; Ін-т </a:t>
            </a:r>
            <a:r>
              <a:rPr lang="uk-UA" dirty="0" err="1"/>
              <a:t>екон</a:t>
            </a:r>
            <a:r>
              <a:rPr lang="uk-UA" dirty="0"/>
              <a:t>. прогнозування; Мін-во економіки та з питань </a:t>
            </a:r>
            <a:r>
              <a:rPr lang="uk-UA" dirty="0" err="1"/>
              <a:t>європ</a:t>
            </a:r>
            <a:r>
              <a:rPr lang="uk-UA" dirty="0"/>
              <a:t>. інтеграції України. - К.: ІВЦ Держкомстату України, 2004. -416 с.</a:t>
            </a:r>
            <a:endParaRPr lang="ru-RU" dirty="0"/>
          </a:p>
          <a:p>
            <a:pPr lvl="2"/>
            <a:r>
              <a:rPr lang="uk-UA" sz="2800" dirty="0"/>
              <a:t>Україна в </a:t>
            </a:r>
            <a:r>
              <a:rPr lang="uk-UA" dirty="0"/>
              <a:t>2007 році: щорічні оцінки </a:t>
            </a:r>
            <a:r>
              <a:rPr lang="uk-UA" dirty="0" smtClean="0"/>
              <a:t>суспільно-політичного </a:t>
            </a:r>
            <a:r>
              <a:rPr lang="uk-UA" dirty="0"/>
              <a:t>та соціально-економічного розвитку : Монографія / За </a:t>
            </a:r>
            <a:r>
              <a:rPr lang="uk-UA" dirty="0" err="1"/>
              <a:t>заг</a:t>
            </a:r>
            <a:r>
              <a:rPr lang="uk-UA" dirty="0"/>
              <a:t>. ред. Ю.Г. Рубана. - К: НІСД, 2007. - 538 с.</a:t>
            </a:r>
            <a:endParaRPr lang="ru-RU" sz="28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sz="7200" dirty="0" smtClean="0"/>
              <a:t>ДЯКУЮ ЗА УВАГУ!</a:t>
            </a:r>
            <a:endParaRPr lang="ru-RU" sz="7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Основні складові економічного потенціалу країни: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</p:spPr>
        <p:txBody>
          <a:bodyPr/>
          <a:lstStyle/>
          <a:p>
            <a:r>
              <a:rPr lang="uk-UA" dirty="0" smtClean="0"/>
              <a:t>природно-ресурсний </a:t>
            </a:r>
            <a:r>
              <a:rPr lang="uk-UA" dirty="0"/>
              <a:t>потенціал</a:t>
            </a:r>
            <a:r>
              <a:rPr lang="uk-UA" dirty="0" smtClean="0"/>
              <a:t>,</a:t>
            </a:r>
          </a:p>
          <a:p>
            <a:r>
              <a:rPr lang="uk-UA" dirty="0" smtClean="0"/>
              <a:t> </a:t>
            </a:r>
            <a:r>
              <a:rPr lang="uk-UA" dirty="0"/>
              <a:t>людський потенціал</a:t>
            </a:r>
            <a:r>
              <a:rPr lang="uk-UA" dirty="0" smtClean="0"/>
              <a:t>,</a:t>
            </a:r>
          </a:p>
          <a:p>
            <a:r>
              <a:rPr lang="uk-UA" dirty="0" smtClean="0"/>
              <a:t> </a:t>
            </a:r>
            <a:r>
              <a:rPr lang="uk-UA" dirty="0"/>
              <a:t>фінансовий потенціал, </a:t>
            </a:r>
            <a:endParaRPr lang="uk-UA" dirty="0" smtClean="0"/>
          </a:p>
          <a:p>
            <a:r>
              <a:rPr lang="uk-UA" dirty="0" smtClean="0"/>
              <a:t>науково-технологічний потенціал, </a:t>
            </a:r>
          </a:p>
          <a:p>
            <a:r>
              <a:rPr lang="uk-UA" dirty="0" smtClean="0"/>
              <a:t> </a:t>
            </a:r>
            <a:r>
              <a:rPr lang="uk-UA" dirty="0"/>
              <a:t>інформаційний </a:t>
            </a:r>
            <a:r>
              <a:rPr lang="uk-UA" dirty="0" smtClean="0"/>
              <a:t>потенціал.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/>
              <a:t>Природно-ресурсний потенціал</a:t>
            </a:r>
            <a:r>
              <a:rPr lang="uk-UA" i="1" dirty="0"/>
              <a:t> (ПРП) - це сукупність природних умов і ресурсів, які впливають на економічну діяльність та можуть бути використані у процесі виробництва економічних благ.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Трудовий потенціал</a:t>
            </a:r>
            <a:r>
              <a:rPr lang="uk-UA" dirty="0"/>
              <a:t> - це сукупна чисельність громадян працездатного віку, які за певних ознак (стан здоров'я, психологічні особливості, освітній, фаховий та інтелектуальний рівні, соціально-етнічний менталітет) здатні та мають намір проводити трудову діяльність.</a:t>
            </a:r>
            <a:endParaRPr lang="ru-RU" i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b="1" i="1" dirty="0" smtClean="0"/>
              <a:t>    Людський </a:t>
            </a:r>
            <a:r>
              <a:rPr lang="uk-UA" b="1" i="1" dirty="0"/>
              <a:t>потенціал</a:t>
            </a:r>
            <a:r>
              <a:rPr lang="uk-UA" i="1" dirty="0"/>
              <a:t> - це сукупні здібності та уміння індивідів (вроджені, набуті або ж втрачені) до інтелектуальної, творчої, розумової, економічної, культурної діяльності з метою індивідуального та</a:t>
            </a:r>
            <a:r>
              <a:rPr lang="uk-UA" b="1" i="1" dirty="0"/>
              <a:t> </a:t>
            </a:r>
            <a:r>
              <a:rPr lang="uk-UA" i="1" dirty="0"/>
              <a:t>суспільного розвитку.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uk-UA" b="1" dirty="0" smtClean="0"/>
              <a:t>   Науково-технологічний </a:t>
            </a:r>
            <a:r>
              <a:rPr lang="uk-UA" b="1" dirty="0"/>
              <a:t>потенціал</a:t>
            </a:r>
            <a:r>
              <a:rPr lang="uk-UA" dirty="0"/>
              <a:t> - це сукупна можливість економіки генерувати об'єктивні знання, що </a:t>
            </a:r>
            <a:r>
              <a:rPr lang="uk-UA" dirty="0" err="1"/>
              <a:t>результуються</a:t>
            </a:r>
            <a:r>
              <a:rPr lang="uk-UA" dirty="0"/>
              <a:t> у кількісних та якісних характеристиках винаходів та нововведень, які безпосередньо пов'язані із створенням нової техніки і технології, використанням предметів праці, нових джерел енергій, розробкою нових науково-технічних проектів і програм.</a:t>
            </a:r>
            <a:endParaRPr lang="ru-RU" i="1" dirty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1977</Words>
  <Application>Microsoft Office PowerPoint</Application>
  <PresentationFormat>Экран (4:3)</PresentationFormat>
  <Paragraphs>149</Paragraphs>
  <Slides>46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47" baseType="lpstr">
      <vt:lpstr>Тема Office</vt:lpstr>
      <vt:lpstr>Тема 4  ХАРАКТЕРИСТИКА ЕКОНОМІЧНОГО ПОТЕНЦІАЛУ </vt:lpstr>
      <vt:lpstr>Слайд 2</vt:lpstr>
      <vt:lpstr>Слайд 3</vt:lpstr>
      <vt:lpstr>Потенціал національної економіки формується у взаємодії двох груп факторів:</vt:lpstr>
      <vt:lpstr>Основні складові економічного потенціалу країни: </vt:lpstr>
      <vt:lpstr>Слайд 6</vt:lpstr>
      <vt:lpstr>Слайд 7</vt:lpstr>
      <vt:lpstr>Слайд 8</vt:lpstr>
      <vt:lpstr>Слайд 9</vt:lpstr>
      <vt:lpstr>Слайд 10</vt:lpstr>
      <vt:lpstr>Слайд 11</vt:lpstr>
      <vt:lpstr>Головні складові природно-ресурсного потенціалу:</vt:lpstr>
      <vt:lpstr>Слайд 13</vt:lpstr>
      <vt:lpstr>Земельний фонд України на початок 2006 року, тис. га </vt:lpstr>
      <vt:lpstr>Мінерально-сировинна база України включає близько 20010 родовищ і проявів 113 корисних копалин, з яких близько 8 тис. родовищ із 97 видами мінеральної сировини, що мають промислове значення</vt:lpstr>
      <vt:lpstr>За запасами водних ресурсів у розрахунку на одиницю площу й на одного жителя Україна посідає одне з останніх місць в Європі</vt:lpstr>
      <vt:lpstr>Україна належить до малолісних та лісодефіцитних країн </vt:lpstr>
      <vt:lpstr>Україна має значні можливості для динамічного розвитку туристичної та рекреаційної галузі, розширення міжнародного співробітництва в цій сфері, надання туристично-рекреаційних послуг. </vt:lpstr>
      <vt:lpstr>Геополітичний ресурс. </vt:lpstr>
      <vt:lpstr>Слайд 20</vt:lpstr>
      <vt:lpstr>Забезпечення раціонального та ощадливого використання природних ресурсів: </vt:lpstr>
      <vt:lpstr>Людський потенціал є основним стратегічним ресурсом і головним чинником економічного зростання сучасної України та її регіонів  </vt:lpstr>
      <vt:lpstr>Індекс якості життя у 2008 році серед 192 держав світу</vt:lpstr>
      <vt:lpstr>Звіті ООН про людський розвиток 2007-2008 </vt:lpstr>
      <vt:lpstr>Індексу розвитку людського потенціалу</vt:lpstr>
      <vt:lpstr>За даними Держкомстату, протягом 1991-2007 рр. населення країни скоротилося</vt:lpstr>
      <vt:lpstr>Показник середньої очікуваної тривалості життя при народженні</vt:lpstr>
      <vt:lpstr>Слайд 28</vt:lpstr>
      <vt:lpstr>Слайд 29</vt:lpstr>
      <vt:lpstr>Слайд 30</vt:lpstr>
      <vt:lpstr>Слайд 31</vt:lpstr>
      <vt:lpstr>Слайд 32</vt:lpstr>
      <vt:lpstr>За офіційним даними Держкомстату, у 2007 р. інноваційною діяльністю в промисловості Україні займалися 1472 підприємства, або 14,2% загальної їх кількості, у 2006 р. - 1118, або 11,2%, у 2005 р. - 1193, або 11,9%.</vt:lpstr>
      <vt:lpstr>Частка інноваційно активних підприємств у  країнах Європейського Союзу, 2006 р., %</vt:lpstr>
      <vt:lpstr>Головними перешкодами на шляху розгортання інноваційних процесів в національній економіці є :</vt:lpstr>
      <vt:lpstr>Слайд 36</vt:lpstr>
      <vt:lpstr>Основні напрями інноваційної політики держави:</vt:lpstr>
      <vt:lpstr>Фінансовий потенціал України включає: </vt:lpstr>
      <vt:lpstr>Слайд 39</vt:lpstr>
      <vt:lpstr>Кошти державного та місцевих бюджетів спрямовуються на: </vt:lpstr>
      <vt:lpstr>Найбільшу питому вагу у загальному обсязі видатків бюджетів усіх рівнів в Україні становлять поточні видатки </vt:lpstr>
      <vt:lpstr>Слайд 42</vt:lpstr>
      <vt:lpstr>Слайд 43</vt:lpstr>
      <vt:lpstr>В Україні податкові пільги класифікуються так: </vt:lpstr>
      <vt:lpstr>ЛІТЕРАТУРА </vt:lpstr>
      <vt:lpstr>Слайд 46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OLEG</dc:creator>
  <cp:lastModifiedBy>OLEG</cp:lastModifiedBy>
  <cp:revision>39</cp:revision>
  <dcterms:created xsi:type="dcterms:W3CDTF">2010-10-05T19:09:33Z</dcterms:created>
  <dcterms:modified xsi:type="dcterms:W3CDTF">2010-10-07T21:40:58Z</dcterms:modified>
</cp:coreProperties>
</file>