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9" r:id="rId3"/>
    <p:sldId id="261" r:id="rId4"/>
    <p:sldId id="262" r:id="rId5"/>
    <p:sldId id="264" r:id="rId6"/>
    <p:sldId id="266" r:id="rId7"/>
    <p:sldId id="265" r:id="rId8"/>
    <p:sldId id="263" r:id="rId9"/>
    <p:sldId id="267" r:id="rId10"/>
    <p:sldId id="269" r:id="rId11"/>
    <p:sldId id="270" r:id="rId12"/>
    <p:sldId id="271" r:id="rId13"/>
    <p:sldId id="26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4"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notesViewPr>
    <p:cSldViewPr snapToGrid="0">
      <p:cViewPr varScale="1">
        <p:scale>
          <a:sx n="67" d="100"/>
          <a:sy n="67" d="100"/>
        </p:scale>
        <p:origin x="312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00865-9C2A-4D94-8EA7-4873443508EB}" type="datetimeFigureOut">
              <a:rPr lang="uk-UA" smtClean="0"/>
              <a:t>05.09.2023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70291-B14A-4809-9EAB-4ADE305ED7D6}" type="slidenum">
              <a:rPr lang="uk-UA" smtClean="0"/>
              <a:t>‹#›</a:t>
            </a:fld>
            <a:endParaRPr lang="uk-UA"/>
          </a:p>
        </p:txBody>
      </p:sp>
    </p:spTree>
    <p:extLst>
      <p:ext uri="{BB962C8B-B14F-4D97-AF65-F5344CB8AC3E}">
        <p14:creationId xmlns:p14="http://schemas.microsoft.com/office/powerpoint/2010/main" val="34293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95770291-B14A-4809-9EAB-4ADE305ED7D6}" type="slidenum">
              <a:rPr lang="uk-UA" smtClean="0"/>
              <a:t>2</a:t>
            </a:fld>
            <a:endParaRPr lang="uk-UA"/>
          </a:p>
        </p:txBody>
      </p:sp>
    </p:spTree>
    <p:extLst>
      <p:ext uri="{BB962C8B-B14F-4D97-AF65-F5344CB8AC3E}">
        <p14:creationId xmlns:p14="http://schemas.microsoft.com/office/powerpoint/2010/main" val="1433369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5B03E209-FAC0-4058-AE59-984D116F72A3}"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73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5B7923-DE04-46DF-99F5-54A78D167D9B}" type="datetimeFigureOut">
              <a:rPr lang="uk-UA" smtClean="0"/>
              <a:t>05.09.2023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2602016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21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4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3920884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35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881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107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46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83740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5B7923-DE04-46DF-99F5-54A78D167D9B}" type="datetimeFigureOut">
              <a:rPr lang="uk-UA" smtClean="0"/>
              <a:t>05.09.2023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03E209-FAC0-4058-AE59-984D116F72A3}"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60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5B7923-DE04-46DF-99F5-54A78D167D9B}" type="datetimeFigureOut">
              <a:rPr lang="uk-UA" smtClean="0"/>
              <a:t>05.09.2023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341534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5B7923-DE04-46DF-99F5-54A78D167D9B}" type="datetimeFigureOut">
              <a:rPr lang="uk-UA" smtClean="0"/>
              <a:t>05.09.2023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B03E209-FAC0-4058-AE59-984D116F72A3}"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97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5B7923-DE04-46DF-99F5-54A78D167D9B}" type="datetimeFigureOut">
              <a:rPr lang="uk-UA" smtClean="0"/>
              <a:t>05.09.2023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5B03E209-FAC0-4058-AE59-984D116F72A3}"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19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B7923-DE04-46DF-99F5-54A78D167D9B}" type="datetimeFigureOut">
              <a:rPr lang="uk-UA" smtClean="0"/>
              <a:t>05.09.2023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1088753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5B7923-DE04-46DF-99F5-54A78D167D9B}" type="datetimeFigureOut">
              <a:rPr lang="uk-UA" smtClean="0"/>
              <a:t>05.09.2023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49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5B7923-DE04-46DF-99F5-54A78D167D9B}" type="datetimeFigureOut">
              <a:rPr lang="uk-UA" smtClean="0"/>
              <a:t>05.09.2023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03E209-FAC0-4058-AE59-984D116F72A3}" type="slidenum">
              <a:rPr lang="uk-UA" smtClean="0"/>
              <a:t>‹#›</a:t>
            </a:fld>
            <a:endParaRPr lang="uk-UA"/>
          </a:p>
        </p:txBody>
      </p:sp>
    </p:spTree>
    <p:extLst>
      <p:ext uri="{BB962C8B-B14F-4D97-AF65-F5344CB8AC3E}">
        <p14:creationId xmlns:p14="http://schemas.microsoft.com/office/powerpoint/2010/main" val="6494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5B7923-DE04-46DF-99F5-54A78D167D9B}" type="datetimeFigureOut">
              <a:rPr lang="uk-UA" smtClean="0"/>
              <a:t>05.09.2023</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03E209-FAC0-4058-AE59-984D116F72A3}" type="slidenum">
              <a:rPr lang="uk-UA" smtClean="0"/>
              <a:t>‹#›</a:t>
            </a:fld>
            <a:endParaRPr lang="uk-UA"/>
          </a:p>
        </p:txBody>
      </p:sp>
    </p:spTree>
    <p:extLst>
      <p:ext uri="{BB962C8B-B14F-4D97-AF65-F5344CB8AC3E}">
        <p14:creationId xmlns:p14="http://schemas.microsoft.com/office/powerpoint/2010/main" val="3405234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1" y="966651"/>
            <a:ext cx="10580915" cy="4247317"/>
          </a:xfrm>
          <a:prstGeom prst="rect">
            <a:avLst/>
          </a:prstGeom>
        </p:spPr>
        <p:txBody>
          <a:bodyPr wrap="square">
            <a:spAutoFit/>
          </a:bodyPr>
          <a:lstStyle/>
          <a:p>
            <a:pPr algn="ctr"/>
            <a:r>
              <a:rPr lang="ru-RU" sz="5400" dirty="0" smtClean="0"/>
              <a:t>ЕКОЛОГІЧНІ І ПРОДОВОЛЬЧІ ПРОБЛЕМИ УКРАЇНИ В УМОВАХ ВІЙНИ ТА ПІСЛЯВОЄННОГО ВІДНОВЛЕННЯ</a:t>
            </a:r>
            <a:endParaRPr lang="uk-UA" sz="5400" dirty="0"/>
          </a:p>
        </p:txBody>
      </p:sp>
    </p:spTree>
    <p:extLst>
      <p:ext uri="{BB962C8B-B14F-4D97-AF65-F5344CB8AC3E}">
        <p14:creationId xmlns:p14="http://schemas.microsoft.com/office/powerpoint/2010/main" val="423464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Сьогодні в Україні вода також може використовуватися як зброя</a:t>
            </a:r>
          </a:p>
        </p:txBody>
      </p:sp>
      <p:sp>
        <p:nvSpPr>
          <p:cNvPr id="3" name="Объект 2"/>
          <p:cNvSpPr>
            <a:spLocks noGrp="1"/>
          </p:cNvSpPr>
          <p:nvPr>
            <p:ph idx="1"/>
          </p:nvPr>
        </p:nvSpPr>
        <p:spPr/>
        <p:txBody>
          <a:bodyPr>
            <a:normAutofit lnSpcReduction="10000"/>
          </a:bodyPr>
          <a:lstStyle/>
          <a:p>
            <a:r>
              <a:rPr lang="uk-UA" dirty="0" smtClean="0"/>
              <a:t>до </a:t>
            </a:r>
            <a:r>
              <a:rPr lang="uk-UA" dirty="0"/>
              <a:t>2022 року проблема водозабезпечення в Україні залишалася гострою: лише 70 % людей мали доступ до централізованого водопостачання, 50 % – доступ до централізованої каналізації</a:t>
            </a:r>
            <a:r>
              <a:rPr lang="uk-UA" dirty="0" smtClean="0"/>
              <a:t>.</a:t>
            </a:r>
          </a:p>
          <a:p>
            <a:r>
              <a:rPr lang="uk-UA" dirty="0"/>
              <a:t>Пошкодження інфраструктури водозабезпечення та водопостачання через невибіркові обстріли або цілеспрямоване знищення окремих об’єктів (</a:t>
            </a:r>
            <a:r>
              <a:rPr lang="uk-UA" dirty="0" err="1"/>
              <a:t>водонасосні</a:t>
            </a:r>
            <a:r>
              <a:rPr lang="uk-UA" dirty="0"/>
              <a:t> станції, водогони, каналізаційні та очисні споруди, забруднення води) з боку військових </a:t>
            </a:r>
            <a:r>
              <a:rPr lang="uk-UA" dirty="0" err="1"/>
              <a:t>рф</a:t>
            </a:r>
            <a:r>
              <a:rPr lang="uk-UA" dirty="0"/>
              <a:t> вже спричинило гуманітарну катастрофу щодо доступу до води в окремих громадах Миколаївської, Херсонської та Одеської областей. </a:t>
            </a:r>
          </a:p>
          <a:p>
            <a:endParaRPr lang="uk-UA" dirty="0"/>
          </a:p>
        </p:txBody>
      </p:sp>
    </p:spTree>
    <p:extLst>
      <p:ext uri="{BB962C8B-B14F-4D97-AF65-F5344CB8AC3E}">
        <p14:creationId xmlns:p14="http://schemas.microsoft.com/office/powerpoint/2010/main" val="11785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Вода як зброя</a:t>
            </a:r>
            <a:endParaRPr lang="uk-UA" dirty="0"/>
          </a:p>
        </p:txBody>
      </p:sp>
      <p:sp>
        <p:nvSpPr>
          <p:cNvPr id="3" name="Объект 2"/>
          <p:cNvSpPr>
            <a:spLocks noGrp="1"/>
          </p:cNvSpPr>
          <p:nvPr>
            <p:ph idx="1"/>
          </p:nvPr>
        </p:nvSpPr>
        <p:spPr/>
        <p:txBody>
          <a:bodyPr/>
          <a:lstStyle/>
          <a:p>
            <a:r>
              <a:rPr lang="uk-UA" dirty="0"/>
              <a:t>Консервативна оцінка експертами Світового банку збитків від руйнування та пошкодження системи водозабезпечення країни в результаті збройної агресії </a:t>
            </a:r>
            <a:r>
              <a:rPr lang="uk-UA" dirty="0" err="1"/>
              <a:t>рф</a:t>
            </a:r>
            <a:r>
              <a:rPr lang="uk-UA" dirty="0"/>
              <a:t> становить близько 9,5 млрд </a:t>
            </a:r>
            <a:r>
              <a:rPr lang="uk-UA" dirty="0" err="1"/>
              <a:t>дол</a:t>
            </a:r>
            <a:r>
              <a:rPr lang="uk-UA" dirty="0"/>
              <a:t>. </a:t>
            </a:r>
            <a:endParaRPr lang="uk-UA" dirty="0" smtClean="0"/>
          </a:p>
          <a:p>
            <a:r>
              <a:rPr lang="uk-UA" dirty="0" smtClean="0"/>
              <a:t>Потреби </a:t>
            </a:r>
            <a:r>
              <a:rPr lang="uk-UA" dirty="0"/>
              <a:t>у відновленні близько 7 млрд </a:t>
            </a:r>
            <a:r>
              <a:rPr lang="uk-UA" dirty="0" err="1"/>
              <a:t>дол</a:t>
            </a:r>
            <a:r>
              <a:rPr lang="uk-UA" dirty="0"/>
              <a:t>. </a:t>
            </a:r>
            <a:endParaRPr lang="uk-UA" dirty="0" smtClean="0"/>
          </a:p>
          <a:p>
            <a:r>
              <a:rPr lang="uk-UA" dirty="0" smtClean="0"/>
              <a:t>Між </a:t>
            </a:r>
            <a:r>
              <a:rPr lang="uk-UA" dirty="0"/>
              <a:t>тим </a:t>
            </a:r>
            <a:r>
              <a:rPr lang="uk-UA" dirty="0" smtClean="0"/>
              <a:t>це без врахування ситуації </a:t>
            </a:r>
            <a:r>
              <a:rPr lang="uk-UA" dirty="0"/>
              <a:t>в Донецькій і Луганській областях та інших тимчасово окупованих територіях у зв’язку з відсутністю точних даних та відповідних </a:t>
            </a:r>
            <a:r>
              <a:rPr lang="uk-UA" dirty="0" smtClean="0"/>
              <a:t>оцінок та наслідків руйнування Каховської ГЕС. </a:t>
            </a:r>
            <a:endParaRPr lang="uk-UA" dirty="0"/>
          </a:p>
        </p:txBody>
      </p:sp>
    </p:spTree>
    <p:extLst>
      <p:ext uri="{BB962C8B-B14F-4D97-AF65-F5344CB8AC3E}">
        <p14:creationId xmlns:p14="http://schemas.microsoft.com/office/powerpoint/2010/main" val="35144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1800" dirty="0" smtClean="0"/>
              <a:t>        Унаслідок </a:t>
            </a:r>
            <a:r>
              <a:rPr lang="uk-UA" sz="1800" dirty="0"/>
              <a:t>військової агресії </a:t>
            </a:r>
            <a:r>
              <a:rPr lang="uk-UA" sz="1800" dirty="0" err="1"/>
              <a:t>рф</a:t>
            </a:r>
            <a:r>
              <a:rPr lang="uk-UA" sz="1800" dirty="0"/>
              <a:t> рибне господарство України також зазнало значного негативного впливу та втрат. Так, за інформацією </a:t>
            </a:r>
            <a:r>
              <a:rPr lang="uk-UA" sz="1800" dirty="0" err="1"/>
              <a:t>Держрибагентства</a:t>
            </a:r>
            <a:r>
              <a:rPr lang="uk-UA" sz="1800" dirty="0"/>
              <a:t> України спільно з ФАО та опитування виробничників загальні збитки рибної галузі у 2022 році оцінюються у $ 47 млн: $ 25,4 млн – втрати суб’єктів промислового рибальства, $ 21,6 млн  – втрати суб’єктів аквакультури.</a:t>
            </a:r>
            <a:br>
              <a:rPr lang="uk-UA" sz="1800" dirty="0"/>
            </a:br>
            <a:endParaRPr lang="uk-UA" sz="1800"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884863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У промисловому рибальстві значну частку у структурі збитків складають втрати, пов’язані із забороною рибальства внаслідок введення в Україні воєнного стану – $ 17,7 млн. </a:t>
            </a:r>
            <a:endParaRPr lang="uk-UA" dirty="0" smtClean="0"/>
          </a:p>
          <a:p>
            <a:r>
              <a:rPr lang="uk-UA" dirty="0" smtClean="0"/>
              <a:t>Збитки</a:t>
            </a:r>
            <a:r>
              <a:rPr lang="uk-UA" dirty="0"/>
              <a:t>, пов’язані з пошкодженням рибопромислових </a:t>
            </a:r>
            <a:r>
              <a:rPr lang="uk-UA" dirty="0" err="1"/>
              <a:t>потужностей</a:t>
            </a:r>
            <a:r>
              <a:rPr lang="uk-UA" dirty="0"/>
              <a:t> склали $ 7 млн, виробничих </a:t>
            </a:r>
            <a:r>
              <a:rPr lang="uk-UA" dirty="0" err="1"/>
              <a:t>потужностей</a:t>
            </a:r>
            <a:r>
              <a:rPr lang="uk-UA" dirty="0"/>
              <a:t> – $ 0,7 млн (руйнування гідротехнічних споруд рибницьких ставків, будівель, устаткування, загибель маточного поголів’я та товарної риби).</a:t>
            </a:r>
          </a:p>
          <a:p>
            <a:endParaRPr lang="uk-UA" dirty="0"/>
          </a:p>
        </p:txBody>
      </p:sp>
    </p:spTree>
    <p:extLst>
      <p:ext uri="{BB962C8B-B14F-4D97-AF65-F5344CB8AC3E}">
        <p14:creationId xmlns:p14="http://schemas.microsoft.com/office/powerpoint/2010/main" val="15894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smtClean="0"/>
              <a:t>Знищення умов </a:t>
            </a:r>
            <a:r>
              <a:rPr lang="uk-UA" sz="2400" dirty="0"/>
              <a:t>життя та </a:t>
            </a:r>
            <a:r>
              <a:rPr lang="uk-UA" sz="2400" dirty="0" smtClean="0"/>
              <a:t>чисельності </a:t>
            </a:r>
            <a:r>
              <a:rPr lang="uk-UA" sz="2400" dirty="0"/>
              <a:t>представників нашої іхтіофауни, </a:t>
            </a:r>
            <a:r>
              <a:rPr lang="uk-UA" sz="2400" dirty="0" smtClean="0"/>
              <a:t>руйнація багаторічних результатів </a:t>
            </a:r>
            <a:r>
              <a:rPr lang="uk-UA" sz="2400" dirty="0"/>
              <a:t>масштабних зариблень та заходів з охорони водних </a:t>
            </a:r>
            <a:r>
              <a:rPr lang="uk-UA" sz="2400" dirty="0" smtClean="0"/>
              <a:t>біоресурсів</a:t>
            </a:r>
            <a:r>
              <a:rPr lang="uk-UA" sz="2400" dirty="0"/>
              <a:t/>
            </a:r>
            <a:br>
              <a:rPr lang="uk-UA" sz="2400" dirty="0"/>
            </a:br>
            <a:endParaRPr lang="uk-UA" sz="2400" dirty="0"/>
          </a:p>
        </p:txBody>
      </p:sp>
      <p:sp>
        <p:nvSpPr>
          <p:cNvPr id="3" name="Объект 2"/>
          <p:cNvSpPr>
            <a:spLocks noGrp="1"/>
          </p:cNvSpPr>
          <p:nvPr>
            <p:ph idx="1"/>
          </p:nvPr>
        </p:nvSpPr>
        <p:spPr/>
        <p:txBody>
          <a:bodyPr>
            <a:normAutofit fontScale="92500" lnSpcReduction="10000"/>
          </a:bodyPr>
          <a:lstStyle/>
          <a:p>
            <a:r>
              <a:rPr lang="uk-UA" dirty="0"/>
              <a:t>В</a:t>
            </a:r>
            <a:r>
              <a:rPr lang="uk-UA" dirty="0" smtClean="0"/>
              <a:t>наслідок </a:t>
            </a:r>
            <a:r>
              <a:rPr lang="uk-UA" dirty="0"/>
              <a:t>обстрілу </a:t>
            </a:r>
            <a:r>
              <a:rPr lang="uk-UA" dirty="0" err="1"/>
              <a:t>рашистами</a:t>
            </a:r>
            <a:r>
              <a:rPr lang="uk-UA" dirty="0"/>
              <a:t> прибережної частини м. Херсона та акваторії р. Дніпро на початку січня 2023 року </a:t>
            </a:r>
            <a:r>
              <a:rPr lang="uk-UA" dirty="0" smtClean="0"/>
              <a:t>зафіксовано </a:t>
            </a:r>
            <a:r>
              <a:rPr lang="uk-UA" dirty="0"/>
              <a:t>масове знищення </a:t>
            </a:r>
            <a:r>
              <a:rPr lang="uk-UA" dirty="0" err="1"/>
              <a:t>товстолоба</a:t>
            </a:r>
            <a:r>
              <a:rPr lang="uk-UA" dirty="0"/>
              <a:t> (збитки склали орієнтовно 390,4 млн грн). </a:t>
            </a:r>
            <a:endParaRPr lang="uk-UA" dirty="0" smtClean="0"/>
          </a:p>
          <a:p>
            <a:r>
              <a:rPr lang="uk-UA" dirty="0" smtClean="0"/>
              <a:t>Тільки внаслідок </a:t>
            </a:r>
            <a:r>
              <a:rPr lang="uk-UA" dirty="0"/>
              <a:t>значного зниження рівня води в Каховському водосховищі через пошкодження запірних </a:t>
            </a:r>
            <a:r>
              <a:rPr lang="uk-UA" dirty="0" err="1"/>
              <a:t>шандорів</a:t>
            </a:r>
            <a:r>
              <a:rPr lang="uk-UA" dirty="0"/>
              <a:t> Каховської ГЕС у результаті обстрілів </a:t>
            </a:r>
            <a:r>
              <a:rPr lang="uk-UA" dirty="0" err="1"/>
              <a:t>рф</a:t>
            </a:r>
            <a:r>
              <a:rPr lang="uk-UA" dirty="0"/>
              <a:t> у січні 2023 році масово загинули водні </a:t>
            </a:r>
            <a:r>
              <a:rPr lang="uk-UA" dirty="0" smtClean="0"/>
              <a:t>біоресурси (</a:t>
            </a:r>
            <a:r>
              <a:rPr lang="uk-UA" dirty="0"/>
              <a:t>приблизні збитки, завдані рибному господарству, складають близько 107 млн грн</a:t>
            </a:r>
            <a:r>
              <a:rPr lang="uk-UA" dirty="0" smtClean="0"/>
              <a:t>.).</a:t>
            </a:r>
          </a:p>
          <a:p>
            <a:r>
              <a:rPr lang="uk-UA" dirty="0" smtClean="0"/>
              <a:t>Збитки від руйнації Каховської ГЕС, що спочатку призвели до затоплення величезних територій та знищенню Каховського водосховища. </a:t>
            </a:r>
          </a:p>
          <a:p>
            <a:endParaRPr lang="uk-UA" dirty="0"/>
          </a:p>
          <a:p>
            <a:endParaRPr lang="uk-UA" dirty="0"/>
          </a:p>
        </p:txBody>
      </p:sp>
    </p:spTree>
    <p:extLst>
      <p:ext uri="{BB962C8B-B14F-4D97-AF65-F5344CB8AC3E}">
        <p14:creationId xmlns:p14="http://schemas.microsoft.com/office/powerpoint/2010/main" val="267888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Підрив </a:t>
            </a:r>
            <a:r>
              <a:rPr lang="ru-RU" dirty="0" err="1" smtClean="0"/>
              <a:t>російськими</a:t>
            </a:r>
            <a:r>
              <a:rPr lang="ru-RU" dirty="0" smtClean="0"/>
              <a:t> </a:t>
            </a:r>
            <a:r>
              <a:rPr lang="ru-RU" dirty="0" err="1"/>
              <a:t>окупантами</a:t>
            </a:r>
            <a:r>
              <a:rPr lang="ru-RU" dirty="0"/>
              <a:t> </a:t>
            </a:r>
            <a:r>
              <a:rPr lang="ru-RU" dirty="0" err="1"/>
              <a:t>Каховської</a:t>
            </a:r>
            <a:r>
              <a:rPr lang="ru-RU" dirty="0"/>
              <a:t> ГЕС</a:t>
            </a:r>
            <a:endParaRPr lang="uk-UA" dirty="0"/>
          </a:p>
        </p:txBody>
      </p:sp>
      <p:sp>
        <p:nvSpPr>
          <p:cNvPr id="3" name="Объект 2"/>
          <p:cNvSpPr>
            <a:spLocks noGrp="1"/>
          </p:cNvSpPr>
          <p:nvPr>
            <p:ph idx="1"/>
          </p:nvPr>
        </p:nvSpPr>
        <p:spPr/>
        <p:txBody>
          <a:bodyPr>
            <a:normAutofit fontScale="62500" lnSpcReduction="20000"/>
          </a:bodyPr>
          <a:lstStyle/>
          <a:p>
            <a:r>
              <a:rPr lang="uk-UA" dirty="0"/>
              <a:t>Н</a:t>
            </a:r>
            <a:r>
              <a:rPr lang="uk-UA" dirty="0" smtClean="0"/>
              <a:t>епрямі </a:t>
            </a:r>
            <a:r>
              <a:rPr lang="uk-UA" dirty="0"/>
              <a:t>збитки сільському господарству становитимуть понад $220 млн щорічно, йдеться у звіті Київської школи економіки (КШЕ) </a:t>
            </a:r>
            <a:r>
              <a:rPr lang="pl-PL" dirty="0"/>
              <a:t>KSE Institute</a:t>
            </a:r>
            <a:r>
              <a:rPr lang="pl-PL" dirty="0" smtClean="0"/>
              <a:t>.</a:t>
            </a:r>
            <a:endParaRPr lang="uk-UA" dirty="0" smtClean="0"/>
          </a:p>
          <a:p>
            <a:r>
              <a:rPr lang="pl-PL" dirty="0"/>
              <a:t>KSE </a:t>
            </a:r>
            <a:r>
              <a:rPr lang="uk-UA" dirty="0"/>
              <a:t>зазначає, що від катастрофи суттєво постраждала й екологія регіону. Забрудненню сприяв витік 150 </a:t>
            </a:r>
            <a:r>
              <a:rPr lang="uk-UA" dirty="0" err="1"/>
              <a:t>тонн</a:t>
            </a:r>
            <a:r>
              <a:rPr lang="uk-UA" dirty="0"/>
              <a:t> нафти, а також опріснення Чорного моря. За даними Міністерства захисту довкілля та природних ресурсів, орієнтовну суму збитків оцінено в $1,5 млрд.</a:t>
            </a:r>
          </a:p>
          <a:p>
            <a:r>
              <a:rPr lang="uk-UA" dirty="0"/>
              <a:t>За оцінкою експертів, збитки від знищення посівів, поголів'я худоби та риби становлять $25 млн. Порівняно незначна сума пояснюється менш активним використанням сільськогосподарських угідь через постійні обстріли і малу площу затоплення земель, які використовуються.</a:t>
            </a:r>
          </a:p>
          <a:p>
            <a:r>
              <a:rPr lang="uk-UA" dirty="0"/>
              <a:t>Водночас втрата можливості зрошення з Каховського водосховища призвела до непрямих втрат доходів рослинництва до $182 млн/рік, інших секторів галузі - до $49 млн/рік.</a:t>
            </a:r>
          </a:p>
          <a:p>
            <a:r>
              <a:rPr lang="uk-UA" dirty="0" smtClean="0"/>
              <a:t>Крім </a:t>
            </a:r>
            <a:r>
              <a:rPr lang="uk-UA" dirty="0"/>
              <a:t>того, у зоні підтоплення опинилися Регіональний ландшафтний парк "</a:t>
            </a:r>
            <a:r>
              <a:rPr lang="uk-UA" dirty="0" err="1"/>
              <a:t>Кінбурнська</a:t>
            </a:r>
            <a:r>
              <a:rPr lang="uk-UA" dirty="0"/>
              <a:t> коса" площею 18 тис. га і "</a:t>
            </a:r>
            <a:r>
              <a:rPr lang="uk-UA" dirty="0" err="1"/>
              <a:t>Висунсько</a:t>
            </a:r>
            <a:r>
              <a:rPr lang="uk-UA" dirty="0"/>
              <a:t>-Інгулецький" площею 2,7 тис. га, ділянки Чорноморського біосферного заповідника "</a:t>
            </a:r>
            <a:r>
              <a:rPr lang="uk-UA" dirty="0" err="1"/>
              <a:t>Волижин</a:t>
            </a:r>
            <a:r>
              <a:rPr lang="uk-UA" dirty="0"/>
              <a:t> ліс", о. Довгий, о. Круглий. Підтоплення також загрожує трьом природно-заповідним паркам: "Нижньодніпровський", "Кам'яна Січ", "</a:t>
            </a:r>
            <a:r>
              <a:rPr lang="uk-UA" dirty="0" err="1"/>
              <a:t>Білобережжя</a:t>
            </a:r>
            <a:r>
              <a:rPr lang="uk-UA" dirty="0"/>
              <a:t> Святослава", вказує </a:t>
            </a:r>
            <a:r>
              <a:rPr lang="pl-PL" dirty="0"/>
              <a:t>KSE.</a:t>
            </a:r>
          </a:p>
          <a:p>
            <a:endParaRPr lang="uk-UA" dirty="0"/>
          </a:p>
        </p:txBody>
      </p:sp>
    </p:spTree>
    <p:extLst>
      <p:ext uri="{BB962C8B-B14F-4D97-AF65-F5344CB8AC3E}">
        <p14:creationId xmlns:p14="http://schemas.microsoft.com/office/powerpoint/2010/main" val="11790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Екологічні втрати України</a:t>
            </a:r>
            <a:endParaRPr lang="uk-UA"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2091412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85000" lnSpcReduction="20000"/>
          </a:bodyPr>
          <a:lstStyle/>
          <a:p>
            <a:r>
              <a:rPr lang="uk-UA" dirty="0"/>
              <a:t>П</a:t>
            </a:r>
            <a:r>
              <a:rPr lang="uk-UA" dirty="0" smtClean="0"/>
              <a:t>остраждали </a:t>
            </a:r>
            <a:r>
              <a:rPr lang="uk-UA" dirty="0"/>
              <a:t>20 % природоохоронних територій України загальною площею близько 1 млн га.</a:t>
            </a:r>
          </a:p>
          <a:p>
            <a:r>
              <a:rPr lang="uk-UA" dirty="0"/>
              <a:t>У зоні ризику опинилися 2,9 млн га української частини Смарагдової мережі Європи, яка відіграє важливу роль у захисті </a:t>
            </a:r>
            <a:r>
              <a:rPr lang="uk-UA" dirty="0" err="1"/>
              <a:t>біорізноманіття</a:t>
            </a:r>
            <a:r>
              <a:rPr lang="uk-UA" dirty="0"/>
              <a:t> та збереження клімату, зокрема захищає бурого ведмедя, чорного лелеку, рись, орлана-білохвоста та сотні інших видів тварин та рослин.</a:t>
            </a:r>
          </a:p>
          <a:p>
            <a:r>
              <a:rPr lang="uk-UA" dirty="0"/>
              <a:t>Під окупацією залишаються 8 заповідників та 10 національних природних парків. Помітні шкідливі наслідки на представників біоти Чорного моря</a:t>
            </a:r>
            <a:r>
              <a:rPr lang="uk-UA" dirty="0" smtClean="0"/>
              <a:t>.</a:t>
            </a:r>
          </a:p>
          <a:p>
            <a:r>
              <a:rPr lang="uk-UA" dirty="0"/>
              <a:t>Руйнування об’єктів інфраструктури України, вибухи та пожежі, горіння військової техніки призвели до масштабних, загалом понад 67 млн </a:t>
            </a:r>
            <a:r>
              <a:rPr lang="uk-UA" dirty="0" err="1"/>
              <a:t>тонн</a:t>
            </a:r>
            <a:r>
              <a:rPr lang="uk-UA" dirty="0"/>
              <a:t>, шкідливих викидів у атмосферне повітря.</a:t>
            </a:r>
          </a:p>
          <a:p>
            <a:endParaRPr lang="uk-UA" dirty="0"/>
          </a:p>
          <a:p>
            <a:endParaRPr lang="uk-UA" dirty="0"/>
          </a:p>
        </p:txBody>
      </p:sp>
    </p:spTree>
    <p:extLst>
      <p:ext uri="{BB962C8B-B14F-4D97-AF65-F5344CB8AC3E}">
        <p14:creationId xmlns:p14="http://schemas.microsoft.com/office/powerpoint/2010/main" val="29990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1800" dirty="0" smtClean="0"/>
              <a:t>      Війною </a:t>
            </a:r>
            <a:r>
              <a:rPr lang="uk-UA" sz="1800" dirty="0"/>
              <a:t>охоплено близько 3 млн га лісу в Україні. Біля 23 тис. га лісів випалено. </a:t>
            </a:r>
            <a:r>
              <a:rPr lang="uk-UA" sz="1800" dirty="0" err="1"/>
              <a:t>Деокуповано</a:t>
            </a:r>
            <a:r>
              <a:rPr lang="uk-UA" sz="1800" dirty="0"/>
              <a:t> наразі близько 800 тис. га, з яких потребують розмінування біля 700 тис. га (на жаль, лише 10 % лісів розміновано). Усе це може позначитися на кліматі багатьох регіонів країни та сільському господарстві, сприяти прояву ерозійних процесів ґрунту, погіршення </a:t>
            </a:r>
            <a:r>
              <a:rPr lang="uk-UA" sz="1800" dirty="0" err="1"/>
              <a:t>екосистемних</a:t>
            </a:r>
            <a:r>
              <a:rPr lang="uk-UA" sz="1800" dirty="0"/>
              <a:t> функцій лісу.</a:t>
            </a:r>
            <a:br>
              <a:rPr lang="uk-UA" sz="1800" dirty="0"/>
            </a:br>
            <a:endParaRPr lang="uk-UA" sz="1800"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315555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Для відновлення лісового фонду Україна потребує міжнародної допомоги, оскільки це прямо пов’язано з внеском наших екосистем на зміни глобальних кліматичних процесів.</a:t>
            </a:r>
          </a:p>
          <a:p>
            <a:r>
              <a:rPr lang="uk-UA" dirty="0"/>
              <a:t>У межах Меморандуму про співпрацю між </a:t>
            </a:r>
            <a:r>
              <a:rPr lang="uk-UA" dirty="0" err="1"/>
              <a:t>Держлісагенством</a:t>
            </a:r>
            <a:r>
              <a:rPr lang="uk-UA" dirty="0"/>
              <a:t> України та громадською спілкою «Всесвітній фонд природи» вже обговорюються можливі кроки впровадження </a:t>
            </a:r>
            <a:r>
              <a:rPr lang="uk-UA" dirty="0" err="1"/>
              <a:t>природоорієнтованих</a:t>
            </a:r>
            <a:r>
              <a:rPr lang="uk-UA" dirty="0"/>
              <a:t> рішень у лісовому господарстві України для сталого повоєнного відновлення галузі. </a:t>
            </a:r>
          </a:p>
          <a:p>
            <a:endParaRPr lang="uk-UA" dirty="0"/>
          </a:p>
        </p:txBody>
      </p:sp>
    </p:spTree>
    <p:extLst>
      <p:ext uri="{BB962C8B-B14F-4D97-AF65-F5344CB8AC3E}">
        <p14:creationId xmlns:p14="http://schemas.microsoft.com/office/powerpoint/2010/main" val="15691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95402" y="703458"/>
            <a:ext cx="9601196" cy="1303867"/>
          </a:xfrm>
        </p:spPr>
        <p:txBody>
          <a:bodyPr/>
          <a:lstStyle/>
          <a:p>
            <a:r>
              <a:rPr lang="uk-UA" dirty="0"/>
              <a:t>П</a:t>
            </a:r>
            <a:r>
              <a:rPr lang="uk-UA" dirty="0" smtClean="0"/>
              <a:t>рямі </a:t>
            </a:r>
            <a:r>
              <a:rPr lang="uk-UA" dirty="0"/>
              <a:t>збитки в Україні </a:t>
            </a:r>
          </a:p>
        </p:txBody>
      </p:sp>
      <p:pic>
        <p:nvPicPr>
          <p:cNvPr id="6" name="Объект 5"/>
          <p:cNvPicPr>
            <a:picLocks noGrp="1" noChangeAspect="1"/>
          </p:cNvPicPr>
          <p:nvPr>
            <p:ph idx="1"/>
          </p:nvPr>
        </p:nvPicPr>
        <p:blipFill>
          <a:blip r:embed="rId3"/>
          <a:stretch>
            <a:fillRect/>
          </a:stretch>
        </p:blipFill>
        <p:spPr>
          <a:xfrm>
            <a:off x="2702052" y="2482368"/>
            <a:ext cx="6468073" cy="3648466"/>
          </a:xfrm>
          <a:prstGeom prst="rect">
            <a:avLst/>
          </a:prstGeom>
        </p:spPr>
      </p:pic>
    </p:spTree>
    <p:extLst>
      <p:ext uri="{BB962C8B-B14F-4D97-AF65-F5344CB8AC3E}">
        <p14:creationId xmlns:p14="http://schemas.microsoft.com/office/powerpoint/2010/main" val="443567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05394"/>
            <a:ext cx="9601196" cy="1580605"/>
          </a:xfrm>
        </p:spPr>
        <p:txBody>
          <a:bodyPr>
            <a:normAutofit/>
          </a:bodyPr>
          <a:lstStyle/>
          <a:p>
            <a:pPr algn="l"/>
            <a:r>
              <a:rPr lang="uk-UA" sz="1800" dirty="0" smtClean="0"/>
              <a:t>       29</a:t>
            </a:r>
            <a:r>
              <a:rPr lang="uk-UA" sz="1800" dirty="0"/>
              <a:t> % чорноземів європейського континенту та 9 % чорноземів у світовому вимірі, які є багатством та у володінні України, нині піддаються суттєвому впливу війни.</a:t>
            </a:r>
            <a:br>
              <a:rPr lang="uk-UA" sz="1800" dirty="0"/>
            </a:br>
            <a:endParaRPr lang="uk-UA" sz="1800" dirty="0"/>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3938416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 </a:t>
            </a:r>
            <a:r>
              <a:rPr lang="uk-UA" sz="2200" dirty="0"/>
              <a:t>Вирви від авіабомб та артилерійських обстрілів, вибухи, витоки нафтопродуктів та забруднення від спаленої військової техніки, ущільнення та випалення родючого шару ґрунту, механічні домішки від військової діяльності призводять до комплексного пошкодження ґрунту: механічного, фізичного, хімічного та біологічного. </a:t>
            </a:r>
            <a:br>
              <a:rPr lang="uk-UA" sz="2200" dirty="0"/>
            </a:br>
            <a:endParaRPr lang="uk-UA" sz="2200" dirty="0"/>
          </a:p>
        </p:txBody>
      </p:sp>
      <p:sp>
        <p:nvSpPr>
          <p:cNvPr id="3" name="Объект 2"/>
          <p:cNvSpPr>
            <a:spLocks noGrp="1"/>
          </p:cNvSpPr>
          <p:nvPr>
            <p:ph idx="1"/>
          </p:nvPr>
        </p:nvSpPr>
        <p:spPr/>
        <p:txBody>
          <a:bodyPr>
            <a:normAutofit fontScale="62500" lnSpcReduction="20000"/>
          </a:bodyPr>
          <a:lstStyle/>
          <a:p>
            <a:pPr marL="0" indent="0">
              <a:buNone/>
            </a:pPr>
            <a:r>
              <a:rPr lang="uk-UA" dirty="0"/>
              <a:t>Негативними наслідками такого впливу </a:t>
            </a:r>
            <a:r>
              <a:rPr lang="uk-UA" dirty="0" smtClean="0"/>
              <a:t>є:</a:t>
            </a:r>
          </a:p>
          <a:p>
            <a:r>
              <a:rPr lang="uk-UA" dirty="0" smtClean="0"/>
              <a:t> </a:t>
            </a:r>
            <a:r>
              <a:rPr lang="uk-UA" dirty="0"/>
              <a:t>руйнування гумусового </a:t>
            </a:r>
            <a:r>
              <a:rPr lang="uk-UA" dirty="0" smtClean="0"/>
              <a:t>горизонту;</a:t>
            </a:r>
          </a:p>
          <a:p>
            <a:r>
              <a:rPr lang="uk-UA" dirty="0" smtClean="0"/>
              <a:t>зміни </a:t>
            </a:r>
            <a:r>
              <a:rPr lang="uk-UA" dirty="0"/>
              <a:t>гранулометричного та агрегатного </a:t>
            </a:r>
            <a:r>
              <a:rPr lang="uk-UA" dirty="0" smtClean="0"/>
              <a:t>стану;</a:t>
            </a:r>
          </a:p>
          <a:p>
            <a:r>
              <a:rPr lang="uk-UA" dirty="0" smtClean="0"/>
              <a:t>порушення </a:t>
            </a:r>
            <a:r>
              <a:rPr lang="uk-UA" dirty="0"/>
              <a:t>водного </a:t>
            </a:r>
            <a:r>
              <a:rPr lang="uk-UA" dirty="0" smtClean="0"/>
              <a:t>балансу;</a:t>
            </a:r>
          </a:p>
          <a:p>
            <a:r>
              <a:rPr lang="uk-UA" dirty="0" smtClean="0"/>
              <a:t>зростання </a:t>
            </a:r>
            <a:r>
              <a:rPr lang="uk-UA" dirty="0"/>
              <a:t>вмісту окремих токсичних речовин та </a:t>
            </a:r>
            <a:r>
              <a:rPr lang="uk-UA" dirty="0" smtClean="0"/>
              <a:t>факторів;</a:t>
            </a:r>
          </a:p>
          <a:p>
            <a:r>
              <a:rPr lang="uk-UA" dirty="0" smtClean="0"/>
              <a:t>зміна </a:t>
            </a:r>
            <a:r>
              <a:rPr lang="uk-UA" dirty="0" err="1"/>
              <a:t>рН</a:t>
            </a:r>
            <a:r>
              <a:rPr lang="uk-UA" dirty="0"/>
              <a:t>, вмісту </a:t>
            </a:r>
            <a:r>
              <a:rPr lang="uk-UA" dirty="0" smtClean="0"/>
              <a:t>гумусу;</a:t>
            </a:r>
          </a:p>
          <a:p>
            <a:r>
              <a:rPr lang="uk-UA" dirty="0" smtClean="0"/>
              <a:t>знищення </a:t>
            </a:r>
            <a:r>
              <a:rPr lang="uk-UA" dirty="0"/>
              <a:t>ґрунтової </a:t>
            </a:r>
            <a:r>
              <a:rPr lang="uk-UA" dirty="0" smtClean="0"/>
              <a:t>біоти;</a:t>
            </a:r>
          </a:p>
          <a:p>
            <a:r>
              <a:rPr lang="uk-UA" dirty="0" smtClean="0"/>
              <a:t>ерозія </a:t>
            </a:r>
            <a:r>
              <a:rPr lang="uk-UA" dirty="0"/>
              <a:t>та загалом зниження родючості ґрунту. </a:t>
            </a:r>
            <a:endParaRPr lang="uk-UA" dirty="0" smtClean="0"/>
          </a:p>
          <a:p>
            <a:pPr marL="0" indent="0">
              <a:buNone/>
            </a:pPr>
            <a:r>
              <a:rPr lang="uk-UA" dirty="0" smtClean="0"/>
              <a:t>Зважаючи </a:t>
            </a:r>
            <a:r>
              <a:rPr lang="uk-UA" dirty="0"/>
              <a:t>на неоднорідність та різну інтенсивність прояву негативних військових чинників, виникають локальні </a:t>
            </a:r>
            <a:r>
              <a:rPr lang="uk-UA" dirty="0" err="1"/>
              <a:t>ландшафтно</a:t>
            </a:r>
            <a:r>
              <a:rPr lang="uk-UA" dirty="0"/>
              <a:t>-геохімічні аномалії, відновлення ґрунтів на яких потребує унікальних прикладних рішень та значно уповільнює </a:t>
            </a:r>
            <a:r>
              <a:rPr lang="uk-UA" dirty="0" smtClean="0"/>
              <a:t>процес відновлення </a:t>
            </a:r>
            <a:r>
              <a:rPr lang="uk-UA" dirty="0" err="1" smtClean="0"/>
              <a:t>грунтів</a:t>
            </a:r>
            <a:r>
              <a:rPr lang="uk-UA" dirty="0" smtClean="0"/>
              <a:t>. </a:t>
            </a:r>
            <a:endParaRPr lang="uk-UA" dirty="0"/>
          </a:p>
          <a:p>
            <a:endParaRPr lang="uk-UA" dirty="0"/>
          </a:p>
        </p:txBody>
      </p:sp>
    </p:spTree>
    <p:extLst>
      <p:ext uri="{BB962C8B-B14F-4D97-AF65-F5344CB8AC3E}">
        <p14:creationId xmlns:p14="http://schemas.microsoft.com/office/powerpoint/2010/main" val="9918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uk-UA" sz="1800" dirty="0" smtClean="0"/>
              <a:t>   За </a:t>
            </a:r>
            <a:r>
              <a:rPr lang="uk-UA" sz="1800" dirty="0"/>
              <a:t>оцінками вчених НААН України орієнтовна площа деградованих ґрунтів внаслідок військових дій сягає майже 900 тис. га</a:t>
            </a:r>
            <a:r>
              <a:rPr lang="uk-UA" sz="1800" dirty="0" smtClean="0"/>
              <a:t>.</a:t>
            </a:r>
            <a:br>
              <a:rPr lang="uk-UA" sz="1800" dirty="0" smtClean="0"/>
            </a:br>
            <a:r>
              <a:rPr lang="uk-UA" sz="1800" dirty="0" smtClean="0"/>
              <a:t> </a:t>
            </a:r>
            <a:r>
              <a:rPr lang="uk-UA" sz="1800" dirty="0" smtClean="0"/>
              <a:t/>
            </a:r>
            <a:br>
              <a:rPr lang="uk-UA" sz="1800" dirty="0" smtClean="0"/>
            </a:br>
            <a:r>
              <a:rPr lang="uk-UA" sz="1800" dirty="0" smtClean="0"/>
              <a:t>   Загальний </a:t>
            </a:r>
            <a:r>
              <a:rPr lang="uk-UA" sz="1800" dirty="0"/>
              <a:t>розмір шкоди, заподіяний ґрунтам України війною, зважаючи на витрати на рекультивацію, відновлення меліоративних систем, забруднення ґрунтів та засмічення земельних ділянок, непрямі втрати, становить 1,2 трлн грн. (34 млрд </a:t>
            </a:r>
            <a:r>
              <a:rPr lang="uk-UA" sz="1800" dirty="0" err="1"/>
              <a:t>дол</a:t>
            </a:r>
            <a:r>
              <a:rPr lang="uk-UA" sz="1800" dirty="0"/>
              <a:t>. США).</a:t>
            </a:r>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97673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uk-UA" sz="1800" dirty="0" smtClean="0"/>
              <a:t>   За </a:t>
            </a:r>
            <a:r>
              <a:rPr lang="uk-UA" sz="1800" dirty="0"/>
              <a:t>даними Державної служби з надзвичайних ситуацій близько 170 тис. км </a:t>
            </a:r>
            <a:r>
              <a:rPr lang="uk-UA" sz="1800" dirty="0" err="1"/>
              <a:t>кв</a:t>
            </a:r>
            <a:r>
              <a:rPr lang="uk-UA" sz="1800" dirty="0"/>
              <a:t>. – 30 % території України заміновано (це за площею дві Австрії). </a:t>
            </a:r>
            <a:r>
              <a:rPr lang="uk-UA" sz="1800" dirty="0" smtClean="0"/>
              <a:t/>
            </a:r>
            <a:br>
              <a:rPr lang="uk-UA" sz="1800" dirty="0" smtClean="0"/>
            </a:br>
            <a:r>
              <a:rPr lang="uk-UA" sz="1800" dirty="0" smtClean="0"/>
              <a:t>   </a:t>
            </a:r>
            <a:r>
              <a:rPr lang="uk-UA" sz="1800" dirty="0" err="1" smtClean="0"/>
              <a:t>Вибухотехніками</a:t>
            </a:r>
            <a:r>
              <a:rPr lang="uk-UA" sz="1800" dirty="0" smtClean="0"/>
              <a:t> </a:t>
            </a:r>
            <a:r>
              <a:rPr lang="uk-UA" sz="1800" dirty="0" err="1"/>
              <a:t>знешкоджено</a:t>
            </a:r>
            <a:r>
              <a:rPr lang="uk-UA" sz="1800" dirty="0"/>
              <a:t> понад 320 тис. вибухонебезпечних предметів. </a:t>
            </a:r>
            <a:r>
              <a:rPr lang="uk-UA" sz="1800" dirty="0" smtClean="0"/>
              <a:t/>
            </a:r>
            <a:br>
              <a:rPr lang="uk-UA" sz="1800" dirty="0" smtClean="0"/>
            </a:br>
            <a:r>
              <a:rPr lang="uk-UA" sz="1800" dirty="0" smtClean="0"/>
              <a:t>   Водночас </a:t>
            </a:r>
            <a:r>
              <a:rPr lang="uk-UA" sz="1800" dirty="0"/>
              <a:t>розмінування територій залишатиметься пріоритетним у роботі ДСНС на тривалий період. </a:t>
            </a:r>
            <a:r>
              <a:rPr lang="uk-UA" sz="1800" dirty="0" smtClean="0"/>
              <a:t>   </a:t>
            </a:r>
            <a:r>
              <a:rPr lang="uk-UA" sz="1800" dirty="0" smtClean="0"/>
              <a:t/>
            </a:r>
            <a:br>
              <a:rPr lang="uk-UA" sz="1800" dirty="0" smtClean="0"/>
            </a:br>
            <a:r>
              <a:rPr lang="uk-UA" sz="1800" dirty="0" smtClean="0"/>
              <a:t>    Повоєнний </a:t>
            </a:r>
            <a:r>
              <a:rPr lang="uk-UA" sz="1800" dirty="0"/>
              <a:t>досвід країн на Балканах показує, що це може тривати понад 20 років. </a:t>
            </a:r>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3976065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a:t>За оцінками Асоціації саперів, розмінування квадратного метра землі може коштувати 3-4 долари. </a:t>
            </a:r>
            <a:br>
              <a:rPr lang="uk-UA" sz="2800" dirty="0"/>
            </a:br>
            <a:endParaRPr lang="uk-UA" sz="2800" dirty="0"/>
          </a:p>
        </p:txBody>
      </p:sp>
      <p:sp>
        <p:nvSpPr>
          <p:cNvPr id="3" name="Объект 2"/>
          <p:cNvSpPr>
            <a:spLocks noGrp="1"/>
          </p:cNvSpPr>
          <p:nvPr>
            <p:ph idx="1"/>
          </p:nvPr>
        </p:nvSpPr>
        <p:spPr/>
        <p:txBody>
          <a:bodyPr>
            <a:normAutofit fontScale="92500" lnSpcReduction="20000"/>
          </a:bodyPr>
          <a:lstStyle/>
          <a:p>
            <a:pPr marL="0" indent="0">
              <a:buNone/>
            </a:pPr>
            <a:r>
              <a:rPr lang="uk-UA" dirty="0"/>
              <a:t>Складнощі з розмінуванням території пов’язані </a:t>
            </a:r>
            <a:r>
              <a:rPr lang="uk-UA" dirty="0" smtClean="0"/>
              <a:t>із:</a:t>
            </a:r>
          </a:p>
          <a:p>
            <a:pPr marL="0" indent="0">
              <a:buNone/>
            </a:pPr>
            <a:r>
              <a:rPr lang="uk-UA" dirty="0" smtClean="0"/>
              <a:t>особливостями </a:t>
            </a:r>
            <a:r>
              <a:rPr lang="uk-UA" dirty="0"/>
              <a:t>таких робіт у лісах та </a:t>
            </a:r>
            <a:r>
              <a:rPr lang="uk-UA" dirty="0" smtClean="0"/>
              <a:t>полях</a:t>
            </a:r>
            <a:r>
              <a:rPr lang="uk-UA" dirty="0"/>
              <a:t>;</a:t>
            </a:r>
            <a:r>
              <a:rPr lang="uk-UA" dirty="0" smtClean="0"/>
              <a:t> </a:t>
            </a:r>
          </a:p>
          <a:p>
            <a:r>
              <a:rPr lang="uk-UA" dirty="0" smtClean="0"/>
              <a:t>обмежених </a:t>
            </a:r>
            <a:r>
              <a:rPr lang="uk-UA" dirty="0"/>
              <a:t>можливостях застосування спеціальної </a:t>
            </a:r>
            <a:r>
              <a:rPr lang="uk-UA" dirty="0" smtClean="0"/>
              <a:t>техніки;</a:t>
            </a:r>
          </a:p>
          <a:p>
            <a:r>
              <a:rPr lang="uk-UA" dirty="0" smtClean="0"/>
              <a:t>маскування вибухівки;</a:t>
            </a:r>
          </a:p>
          <a:p>
            <a:r>
              <a:rPr lang="uk-UA" dirty="0" smtClean="0"/>
              <a:t>застосування </a:t>
            </a:r>
            <a:r>
              <a:rPr lang="uk-UA" dirty="0"/>
              <a:t>системи дистанційного мінування, механізмів самоліквідації мін та додаткових сейсмічних датчиків цілі. </a:t>
            </a:r>
            <a:endParaRPr lang="uk-UA" dirty="0" smtClean="0"/>
          </a:p>
          <a:p>
            <a:r>
              <a:rPr lang="uk-UA" dirty="0" smtClean="0"/>
              <a:t>В </a:t>
            </a:r>
            <a:r>
              <a:rPr lang="uk-UA" dirty="0"/>
              <a:t>Україні гуманітарне розмінування здійснюють лише вісім організацій-операторів, а процедура сертифікації нових компаній за міжнародними стандартами є складною</a:t>
            </a:r>
            <a:r>
              <a:rPr lang="uk-UA" dirty="0" smtClean="0"/>
              <a:t>.</a:t>
            </a:r>
            <a:endParaRPr lang="uk-UA" dirty="0"/>
          </a:p>
        </p:txBody>
      </p:sp>
    </p:spTree>
    <p:extLst>
      <p:ext uri="{BB962C8B-B14F-4D97-AF65-F5344CB8AC3E}">
        <p14:creationId xmlns:p14="http://schemas.microsoft.com/office/powerpoint/2010/main" val="15372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Наймасштабніший виклик – втрата Україною людських ресурсів</a:t>
            </a:r>
            <a:endParaRPr lang="uk-UA" dirty="0"/>
          </a:p>
        </p:txBody>
      </p:sp>
      <p:sp>
        <p:nvSpPr>
          <p:cNvPr id="3" name="Объект 2"/>
          <p:cNvSpPr>
            <a:spLocks noGrp="1"/>
          </p:cNvSpPr>
          <p:nvPr>
            <p:ph idx="1"/>
          </p:nvPr>
        </p:nvSpPr>
        <p:spPr/>
        <p:txBody>
          <a:bodyPr>
            <a:normAutofit fontScale="92500" lnSpcReduction="20000"/>
          </a:bodyPr>
          <a:lstStyle/>
          <a:p>
            <a:r>
              <a:rPr lang="uk-UA" dirty="0"/>
              <a:t>З</a:t>
            </a:r>
            <a:r>
              <a:rPr lang="uk-UA" dirty="0" smtClean="0"/>
              <a:t>а </a:t>
            </a:r>
            <a:r>
              <a:rPr lang="uk-UA" dirty="0"/>
              <a:t>оцінками фахівців Світового банку, від 60 % (наприклад, у Польщі) до 80 % (в Японії та Німеччині) ВВП розвинених країн створює не фізичний, не фінансовий і, навіть, не природно-ресурсний капітал, а людський. </a:t>
            </a:r>
            <a:endParaRPr lang="uk-UA" dirty="0" smtClean="0"/>
          </a:p>
          <a:p>
            <a:r>
              <a:rPr lang="uk-UA" dirty="0"/>
              <a:t>За даними Міністерства соціальної політики на обліку внутрішньо переміщених осіб в Україні перебуває майже 4,9 млн осіб, з яких 1,1 млн – діти.</a:t>
            </a:r>
          </a:p>
          <a:p>
            <a:r>
              <a:rPr lang="uk-UA" dirty="0"/>
              <a:t>Відповідно до даних Міністерства закордонних справ та Верховного комісара ООН у справах біженців кількість громадян України, які перебувають за кордоном, становить близько 8,2 млн осіб</a:t>
            </a:r>
            <a:r>
              <a:rPr lang="uk-UA" dirty="0" smtClean="0"/>
              <a:t>.</a:t>
            </a:r>
          </a:p>
          <a:p>
            <a:r>
              <a:rPr lang="uk-UA" dirty="0"/>
              <a:t>В</a:t>
            </a:r>
            <a:r>
              <a:rPr lang="uk-UA" dirty="0" smtClean="0"/>
              <a:t>икрадення </a:t>
            </a:r>
            <a:r>
              <a:rPr lang="uk-UA" dirty="0"/>
              <a:t>та депортація більше 2 млн. українців.</a:t>
            </a:r>
          </a:p>
          <a:p>
            <a:endParaRPr lang="uk-UA" dirty="0"/>
          </a:p>
          <a:p>
            <a:endParaRPr lang="uk-UA" dirty="0"/>
          </a:p>
          <a:p>
            <a:endParaRPr lang="uk-UA" dirty="0"/>
          </a:p>
        </p:txBody>
      </p:sp>
    </p:spTree>
    <p:extLst>
      <p:ext uri="{BB962C8B-B14F-4D97-AF65-F5344CB8AC3E}">
        <p14:creationId xmlns:p14="http://schemas.microsoft.com/office/powerpoint/2010/main" val="84238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2837663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92500" lnSpcReduction="10000"/>
          </a:bodyPr>
          <a:lstStyle/>
          <a:p>
            <a:pPr marL="0" indent="0">
              <a:buNone/>
            </a:pPr>
            <a:r>
              <a:rPr lang="uk-UA" dirty="0"/>
              <a:t>Розуміючи значні негативні гуманітарні та соціальні наслідки війни, вчені Інституту демографії та соціальних досліджень НАН України відзначають і позитивні аспекти: </a:t>
            </a:r>
            <a:endParaRPr lang="uk-UA" dirty="0" smtClean="0"/>
          </a:p>
          <a:p>
            <a:r>
              <a:rPr lang="uk-UA" dirty="0" smtClean="0"/>
              <a:t>завершення </a:t>
            </a:r>
            <a:r>
              <a:rPr lang="uk-UA" dirty="0"/>
              <a:t>формування української </a:t>
            </a:r>
            <a:r>
              <a:rPr lang="uk-UA" dirty="0" smtClean="0"/>
              <a:t>нації;</a:t>
            </a:r>
          </a:p>
          <a:p>
            <a:r>
              <a:rPr lang="uk-UA" dirty="0" smtClean="0"/>
              <a:t>стрімкий </a:t>
            </a:r>
            <a:r>
              <a:rPr lang="uk-UA" dirty="0"/>
              <a:t>розвиток громадянського суспільства шляхом єднання, </a:t>
            </a:r>
            <a:r>
              <a:rPr lang="uk-UA" dirty="0" err="1"/>
              <a:t>волонтерства</a:t>
            </a:r>
            <a:r>
              <a:rPr lang="uk-UA" dirty="0"/>
              <a:t>, </a:t>
            </a:r>
            <a:r>
              <a:rPr lang="uk-UA" dirty="0" smtClean="0"/>
              <a:t>взаємодопомоги;</a:t>
            </a:r>
          </a:p>
          <a:p>
            <a:r>
              <a:rPr lang="uk-UA" dirty="0" smtClean="0"/>
              <a:t>зміна </a:t>
            </a:r>
            <a:r>
              <a:rPr lang="uk-UA" dirty="0"/>
              <a:t>споживчої </a:t>
            </a:r>
            <a:r>
              <a:rPr lang="uk-UA" dirty="0" smtClean="0"/>
              <a:t>поведінки;</a:t>
            </a:r>
          </a:p>
          <a:p>
            <a:r>
              <a:rPr lang="uk-UA" dirty="0" smtClean="0"/>
              <a:t>формування </a:t>
            </a:r>
            <a:r>
              <a:rPr lang="uk-UA" dirty="0"/>
              <a:t>традиційної для європейців ощадливості, зростання мобільності.</a:t>
            </a:r>
          </a:p>
          <a:p>
            <a:endParaRPr lang="uk-UA" dirty="0"/>
          </a:p>
        </p:txBody>
      </p:sp>
    </p:spTree>
    <p:extLst>
      <p:ext uri="{BB962C8B-B14F-4D97-AF65-F5344CB8AC3E}">
        <p14:creationId xmlns:p14="http://schemas.microsoft.com/office/powerpoint/2010/main" val="42361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5291" y="1105989"/>
            <a:ext cx="9518469" cy="4401205"/>
          </a:xfrm>
          <a:prstGeom prst="rect">
            <a:avLst/>
          </a:prstGeom>
        </p:spPr>
        <p:txBody>
          <a:bodyPr wrap="square">
            <a:spAutoFit/>
          </a:bodyPr>
          <a:lstStyle/>
          <a:p>
            <a:r>
              <a:rPr lang="uk-UA" sz="2800" dirty="0" smtClean="0"/>
              <a:t>Валовий внутрішній продукт нашої країни скоротився майже на 30 % у 2022 році, а бідність зросла з 5,5 % у 2021 році до 24 % у 2022 році.</a:t>
            </a:r>
          </a:p>
          <a:p>
            <a:r>
              <a:rPr lang="uk-UA" sz="2800" dirty="0" smtClean="0"/>
              <a:t>Сукупний економічний та соціальний збитки разом із додатковими втратами сягають понад 290 млрд доларів. У втратах домінують торгівля і промисловість (30 %), транспортна інфраструктура (11 %), сільське господарство (11 %), енергетика (9 %). </a:t>
            </a:r>
          </a:p>
          <a:p>
            <a:r>
              <a:rPr lang="uk-UA" sz="2800" dirty="0" smtClean="0"/>
              <a:t>Потреби в реконструкції та відновленні станом на 24 лютого 2023 року оцінюються приблизно в 411 млрд доларів.</a:t>
            </a:r>
            <a:endParaRPr lang="uk-UA" sz="2800" dirty="0"/>
          </a:p>
        </p:txBody>
      </p:sp>
    </p:spTree>
    <p:extLst>
      <p:ext uri="{BB962C8B-B14F-4D97-AF65-F5344CB8AC3E}">
        <p14:creationId xmlns:p14="http://schemas.microsoft.com/office/powerpoint/2010/main" val="241566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dirty="0" smtClean="0"/>
              <a:t>За даними Світового банку</a:t>
            </a:r>
            <a:endParaRPr lang="uk-UA" dirty="0"/>
          </a:p>
        </p:txBody>
      </p:sp>
      <p:pic>
        <p:nvPicPr>
          <p:cNvPr id="5" name="Объект 4"/>
          <p:cNvPicPr>
            <a:picLocks noGrp="1" noChangeAspect="1"/>
          </p:cNvPicPr>
          <p:nvPr>
            <p:ph idx="1"/>
          </p:nvPr>
        </p:nvPicPr>
        <p:blipFill>
          <a:blip r:embed="rId2"/>
          <a:stretch>
            <a:fillRect/>
          </a:stretch>
        </p:blipFill>
        <p:spPr>
          <a:xfrm>
            <a:off x="3158482" y="2557463"/>
            <a:ext cx="5875036" cy="3317875"/>
          </a:xfrm>
          <a:prstGeom prst="rect">
            <a:avLst/>
          </a:prstGeom>
        </p:spPr>
      </p:pic>
    </p:spTree>
    <p:extLst>
      <p:ext uri="{BB962C8B-B14F-4D97-AF65-F5344CB8AC3E}">
        <p14:creationId xmlns:p14="http://schemas.microsoft.com/office/powerpoint/2010/main" val="1788643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Підтримка агросектора </a:t>
            </a:r>
            <a:r>
              <a:rPr lang="uk-UA" dirty="0"/>
              <a:t>країні та </a:t>
            </a:r>
            <a:r>
              <a:rPr lang="uk-UA" dirty="0" smtClean="0"/>
              <a:t>внесок </a:t>
            </a:r>
            <a:r>
              <a:rPr lang="uk-UA" dirty="0"/>
              <a:t>у міжнародну продовольчу безпеку</a:t>
            </a:r>
          </a:p>
        </p:txBody>
      </p:sp>
      <p:sp>
        <p:nvSpPr>
          <p:cNvPr id="3" name="Объект 2"/>
          <p:cNvSpPr>
            <a:spLocks noGrp="1"/>
          </p:cNvSpPr>
          <p:nvPr>
            <p:ph idx="1"/>
          </p:nvPr>
        </p:nvSpPr>
        <p:spPr/>
        <p:txBody>
          <a:bodyPr>
            <a:normAutofit fontScale="92500" lnSpcReduction="10000"/>
          </a:bodyPr>
          <a:lstStyle/>
          <a:p>
            <a:r>
              <a:rPr lang="uk-UA" dirty="0"/>
              <a:t>н</a:t>
            </a:r>
            <a:r>
              <a:rPr lang="uk-UA" dirty="0" smtClean="0"/>
              <a:t>адання 90 </a:t>
            </a:r>
            <a:r>
              <a:rPr lang="uk-UA" dirty="0"/>
              <a:t>млрд грн пільгових кредитів </a:t>
            </a:r>
            <a:r>
              <a:rPr lang="uk-UA" dirty="0" smtClean="0"/>
              <a:t>аграріям України;</a:t>
            </a:r>
          </a:p>
          <a:p>
            <a:r>
              <a:rPr lang="uk-UA" dirty="0" smtClean="0"/>
              <a:t>виділення </a:t>
            </a:r>
            <a:r>
              <a:rPr lang="uk-UA" dirty="0"/>
              <a:t>субсидій на 1 га сільськогосподарських </a:t>
            </a:r>
            <a:r>
              <a:rPr lang="uk-UA" dirty="0" smtClean="0"/>
              <a:t>угідь;</a:t>
            </a:r>
          </a:p>
          <a:p>
            <a:r>
              <a:rPr lang="uk-UA" dirty="0" smtClean="0"/>
              <a:t>спеціальна </a:t>
            </a:r>
            <a:r>
              <a:rPr lang="uk-UA" dirty="0"/>
              <a:t>бюджетна дотація на утримання </a:t>
            </a:r>
            <a:r>
              <a:rPr lang="uk-UA" dirty="0" smtClean="0"/>
              <a:t>корів;</a:t>
            </a:r>
          </a:p>
          <a:p>
            <a:r>
              <a:rPr lang="uk-UA" dirty="0" smtClean="0"/>
              <a:t>надання </a:t>
            </a:r>
            <a:r>
              <a:rPr lang="uk-UA" dirty="0"/>
              <a:t>малим виробниками насіння кукурудзи та овочевих культур. </a:t>
            </a:r>
            <a:endParaRPr lang="uk-UA" dirty="0" smtClean="0"/>
          </a:p>
          <a:p>
            <a:pPr marL="0" indent="0">
              <a:buNone/>
            </a:pPr>
            <a:r>
              <a:rPr lang="uk-UA" dirty="0" smtClean="0"/>
              <a:t>Завдяки </a:t>
            </a:r>
            <a:r>
              <a:rPr lang="uk-UA" dirty="0"/>
              <a:t>співпраці із </a:t>
            </a:r>
            <a:r>
              <a:rPr lang="uk-UA" dirty="0" smtClean="0"/>
              <a:t>ФАО* </a:t>
            </a:r>
            <a:r>
              <a:rPr lang="uk-UA" dirty="0"/>
              <a:t>безкоштовно </a:t>
            </a:r>
            <a:r>
              <a:rPr lang="uk-UA" dirty="0" err="1"/>
              <a:t>розподілено</a:t>
            </a:r>
            <a:r>
              <a:rPr lang="uk-UA" dirty="0"/>
              <a:t> понад 30 тис. рукавів для тимчасового зберігання збіжжя (майже 5 млн тон</a:t>
            </a:r>
            <a:r>
              <a:rPr lang="uk-UA" dirty="0" smtClean="0"/>
              <a:t>).</a:t>
            </a:r>
          </a:p>
          <a:p>
            <a:pPr marL="0" indent="0">
              <a:buNone/>
            </a:pPr>
            <a:r>
              <a:rPr lang="uk-UA" dirty="0" smtClean="0"/>
              <a:t>*</a:t>
            </a:r>
            <a:r>
              <a:rPr lang="uk-UA" sz="1900" dirty="0" smtClean="0"/>
              <a:t>Продовольча </a:t>
            </a:r>
            <a:r>
              <a:rPr lang="uk-UA" sz="1900" dirty="0"/>
              <a:t>та сільськогосподарська організація ООН (</a:t>
            </a:r>
            <a:r>
              <a:rPr lang="uk-UA" sz="1900" b="1" dirty="0"/>
              <a:t>ФАО</a:t>
            </a:r>
            <a:r>
              <a:rPr lang="uk-UA" sz="1900" dirty="0"/>
              <a:t>) (</a:t>
            </a:r>
            <a:r>
              <a:rPr lang="uk-UA" sz="1900" dirty="0" err="1"/>
              <a:t>англ</a:t>
            </a:r>
            <a:r>
              <a:rPr lang="uk-UA" sz="1900" dirty="0"/>
              <a:t>. </a:t>
            </a:r>
            <a:r>
              <a:rPr lang="pl-PL" sz="1900" dirty="0"/>
              <a:t>Food and Agriculture Organization, FAO) — </a:t>
            </a:r>
            <a:r>
              <a:rPr lang="uk-UA" sz="1900" dirty="0"/>
              <a:t>міжнародна організація під патронатом ООН.</a:t>
            </a:r>
            <a:endParaRPr lang="uk-UA" sz="1900" dirty="0"/>
          </a:p>
          <a:p>
            <a:endParaRPr lang="uk-UA" dirty="0"/>
          </a:p>
        </p:txBody>
      </p:sp>
    </p:spTree>
    <p:extLst>
      <p:ext uri="{BB962C8B-B14F-4D97-AF65-F5344CB8AC3E}">
        <p14:creationId xmlns:p14="http://schemas.microsoft.com/office/powerpoint/2010/main" val="16674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 оцінками аналітиків </a:t>
            </a:r>
            <a:r>
              <a:rPr lang="en-US" dirty="0" smtClean="0"/>
              <a:t>NASA</a:t>
            </a:r>
            <a:r>
              <a:rPr lang="uk-UA" dirty="0" smtClean="0"/>
              <a:t>* </a:t>
            </a:r>
            <a:r>
              <a:rPr lang="uk-UA" dirty="0"/>
              <a:t>(</a:t>
            </a:r>
            <a:r>
              <a:rPr lang="de-DE" dirty="0"/>
              <a:t>Bloomberg</a:t>
            </a:r>
            <a:r>
              <a:rPr lang="uk-UA" dirty="0" smtClean="0"/>
              <a:t>) </a:t>
            </a:r>
            <a:endParaRPr lang="uk-UA" dirty="0"/>
          </a:p>
        </p:txBody>
      </p:sp>
      <p:sp>
        <p:nvSpPr>
          <p:cNvPr id="3" name="Объект 2"/>
          <p:cNvSpPr>
            <a:spLocks noGrp="1"/>
          </p:cNvSpPr>
          <p:nvPr>
            <p:ph idx="1"/>
          </p:nvPr>
        </p:nvSpPr>
        <p:spPr/>
        <p:txBody>
          <a:bodyPr>
            <a:normAutofit/>
          </a:bodyPr>
          <a:lstStyle/>
          <a:p>
            <a:r>
              <a:rPr lang="uk-UA" dirty="0" smtClean="0"/>
              <a:t>країна-мародер </a:t>
            </a:r>
            <a:r>
              <a:rPr lang="uk-UA" dirty="0"/>
              <a:t>зібрала на окупованих територіях пшениці на 1 млрд доларів. </a:t>
            </a:r>
            <a:endParaRPr lang="uk-UA" dirty="0" smtClean="0"/>
          </a:p>
          <a:p>
            <a:r>
              <a:rPr lang="uk-UA" dirty="0" smtClean="0"/>
              <a:t>російська </a:t>
            </a:r>
            <a:r>
              <a:rPr lang="uk-UA" dirty="0"/>
              <a:t>армія цілеспрямовано спалює українські поля. За даними оперативного штабу з фіксації </a:t>
            </a:r>
            <a:r>
              <a:rPr lang="uk-UA" dirty="0" err="1"/>
              <a:t>екозлочинів</a:t>
            </a:r>
            <a:r>
              <a:rPr lang="uk-UA" dirty="0"/>
              <a:t> </a:t>
            </a:r>
            <a:r>
              <a:rPr lang="uk-UA" dirty="0" err="1"/>
              <a:t>росії</a:t>
            </a:r>
            <a:r>
              <a:rPr lang="uk-UA" dirty="0"/>
              <a:t> при </a:t>
            </a:r>
            <a:r>
              <a:rPr lang="uk-UA" dirty="0" err="1"/>
              <a:t>Держекоінспекції</a:t>
            </a:r>
            <a:r>
              <a:rPr lang="uk-UA" dirty="0"/>
              <a:t>, з початку війни зафіксовано 3000 пожеж на площі понад 1,5 млн га, з них більше третини, або 690 000 га, – це сільськогосподарські угіддя</a:t>
            </a:r>
            <a:r>
              <a:rPr lang="uk-UA" dirty="0" smtClean="0"/>
              <a:t>.</a:t>
            </a:r>
          </a:p>
          <a:p>
            <a:r>
              <a:rPr lang="uk-UA" dirty="0" smtClean="0"/>
              <a:t>*</a:t>
            </a:r>
            <a:r>
              <a:rPr lang="pl-PL" b="1" dirty="0"/>
              <a:t> </a:t>
            </a:r>
            <a:r>
              <a:rPr lang="pl-PL" sz="1900" b="1" dirty="0"/>
              <a:t>National Aeronautics and Space Administration</a:t>
            </a:r>
            <a:r>
              <a:rPr lang="pl-PL" sz="1900" dirty="0"/>
              <a:t> (</a:t>
            </a:r>
            <a:r>
              <a:rPr lang="pl-PL" sz="1900" b="1" dirty="0"/>
              <a:t>NASA</a:t>
            </a:r>
            <a:r>
              <a:rPr lang="pl-PL" sz="1900" dirty="0"/>
              <a:t>)) — </a:t>
            </a:r>
            <a:r>
              <a:rPr lang="uk-UA" sz="1900" dirty="0"/>
              <a:t>агентство уряду США, засноване 1958 року для досліджень у галузі аеронавтики й космічних польотів.</a:t>
            </a:r>
            <a:endParaRPr lang="uk-UA" sz="1900" dirty="0"/>
          </a:p>
          <a:p>
            <a:endParaRPr lang="uk-UA" dirty="0"/>
          </a:p>
        </p:txBody>
      </p:sp>
    </p:spTree>
    <p:extLst>
      <p:ext uri="{BB962C8B-B14F-4D97-AF65-F5344CB8AC3E}">
        <p14:creationId xmlns:p14="http://schemas.microsoft.com/office/powerpoint/2010/main" val="217701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 оцінками експертів Київської школи економіки та Мінагрополітики України </a:t>
            </a:r>
          </a:p>
        </p:txBody>
      </p:sp>
      <p:sp>
        <p:nvSpPr>
          <p:cNvPr id="3" name="Объект 2"/>
          <p:cNvSpPr>
            <a:spLocks noGrp="1"/>
          </p:cNvSpPr>
          <p:nvPr>
            <p:ph idx="1"/>
          </p:nvPr>
        </p:nvSpPr>
        <p:spPr/>
        <p:txBody>
          <a:bodyPr>
            <a:normAutofit fontScale="85000" lnSpcReduction="10000"/>
          </a:bodyPr>
          <a:lstStyle/>
          <a:p>
            <a:r>
              <a:rPr lang="uk-UA" dirty="0" smtClean="0"/>
              <a:t>оціночна </a:t>
            </a:r>
            <a:r>
              <a:rPr lang="uk-UA" dirty="0"/>
              <a:t>вартість втрачених ресурсів тваринництва та бджільництва становить 362 млн доларів </a:t>
            </a:r>
            <a:r>
              <a:rPr lang="uk-UA" dirty="0" smtClean="0"/>
              <a:t>США;</a:t>
            </a:r>
          </a:p>
          <a:p>
            <a:r>
              <a:rPr lang="uk-UA" dirty="0" smtClean="0"/>
              <a:t>орієнтовна </a:t>
            </a:r>
            <a:r>
              <a:rPr lang="uk-UA" dirty="0"/>
              <a:t>кількість тварин, які загинули внаслідок агресії </a:t>
            </a:r>
            <a:r>
              <a:rPr lang="uk-UA" dirty="0" err="1"/>
              <a:t>рф</a:t>
            </a:r>
            <a:r>
              <a:rPr lang="uk-UA" dirty="0"/>
              <a:t> становить майже 400 тис. бджолосімей, 95 тис. голів кіз і </a:t>
            </a:r>
            <a:r>
              <a:rPr lang="uk-UA" dirty="0" err="1"/>
              <a:t>овець</a:t>
            </a:r>
            <a:r>
              <a:rPr lang="uk-UA" dirty="0"/>
              <a:t>, 212 тис. голів великої рогатої худоби, 507 тис. свиней та майже 11,7 </a:t>
            </a:r>
            <a:r>
              <a:rPr lang="uk-UA" dirty="0" err="1" smtClean="0"/>
              <a:t>млнголів</a:t>
            </a:r>
            <a:r>
              <a:rPr lang="uk-UA" dirty="0" smtClean="0"/>
              <a:t> </a:t>
            </a:r>
            <a:r>
              <a:rPr lang="uk-UA" dirty="0"/>
              <a:t>птиці. </a:t>
            </a:r>
            <a:endParaRPr lang="uk-UA" dirty="0" smtClean="0"/>
          </a:p>
          <a:p>
            <a:r>
              <a:rPr lang="uk-UA" dirty="0" smtClean="0"/>
              <a:t>На </a:t>
            </a:r>
            <a:r>
              <a:rPr lang="uk-UA" dirty="0"/>
              <a:t>постраждалих територіях знищено понад 14,3 тис. га багаторічних насаджень. </a:t>
            </a:r>
            <a:endParaRPr lang="uk-UA" dirty="0" smtClean="0"/>
          </a:p>
          <a:p>
            <a:r>
              <a:rPr lang="uk-UA" dirty="0" smtClean="0"/>
              <a:t>Вартість </a:t>
            </a:r>
            <a:r>
              <a:rPr lang="uk-UA" dirty="0"/>
              <a:t>закладання такого обсягу дерев становить 348,7 млн. доларів США. </a:t>
            </a:r>
            <a:endParaRPr lang="uk-UA" dirty="0" smtClean="0"/>
          </a:p>
          <a:p>
            <a:r>
              <a:rPr lang="uk-UA" dirty="0" smtClean="0"/>
              <a:t>Агресором </a:t>
            </a:r>
            <a:r>
              <a:rPr lang="uk-UA" dirty="0"/>
              <a:t>знищено та викрадено 600 т засобів захисту рослин, 124 тис. тон добрив, 11,5 млн літрів палива.</a:t>
            </a:r>
          </a:p>
          <a:p>
            <a:endParaRPr lang="uk-UA" dirty="0"/>
          </a:p>
        </p:txBody>
      </p:sp>
    </p:spTree>
    <p:extLst>
      <p:ext uri="{BB962C8B-B14F-4D97-AF65-F5344CB8AC3E}">
        <p14:creationId xmlns:p14="http://schemas.microsoft.com/office/powerpoint/2010/main" val="10956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698170" y="945365"/>
            <a:ext cx="8908869" cy="5031205"/>
          </a:xfrm>
          <a:prstGeom prst="rect">
            <a:avLst/>
          </a:prstGeom>
        </p:spPr>
      </p:pic>
    </p:spTree>
    <p:extLst>
      <p:ext uri="{BB962C8B-B14F-4D97-AF65-F5344CB8AC3E}">
        <p14:creationId xmlns:p14="http://schemas.microsoft.com/office/powerpoint/2010/main" val="3478740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Проблеми зернової логістики</a:t>
            </a:r>
            <a:endParaRPr lang="uk-UA" dirty="0"/>
          </a:p>
        </p:txBody>
      </p:sp>
      <p:sp>
        <p:nvSpPr>
          <p:cNvPr id="3" name="Объект 2"/>
          <p:cNvSpPr>
            <a:spLocks noGrp="1"/>
          </p:cNvSpPr>
          <p:nvPr>
            <p:ph idx="1"/>
          </p:nvPr>
        </p:nvSpPr>
        <p:spPr/>
        <p:txBody>
          <a:bodyPr/>
          <a:lstStyle/>
          <a:p>
            <a:r>
              <a:rPr lang="uk-UA" dirty="0"/>
              <a:t>Аграрний ринок вже відчув значний дефіцит місткостей для зберігання зерна, враховуючи залишки врожаю попереднього року у 20 млн </a:t>
            </a:r>
            <a:r>
              <a:rPr lang="uk-UA" dirty="0" err="1"/>
              <a:t>тонн</a:t>
            </a:r>
            <a:r>
              <a:rPr lang="uk-UA" dirty="0" smtClean="0"/>
              <a:t>.</a:t>
            </a:r>
          </a:p>
          <a:p>
            <a:r>
              <a:rPr lang="uk-UA" dirty="0" smtClean="0"/>
              <a:t>Вважається</a:t>
            </a:r>
            <a:r>
              <a:rPr lang="uk-UA" dirty="0"/>
              <a:t>, що близько 15 % елеваторних </a:t>
            </a:r>
            <a:r>
              <a:rPr lang="uk-UA" dirty="0" err="1"/>
              <a:t>потужностей</a:t>
            </a:r>
            <a:r>
              <a:rPr lang="uk-UA" dirty="0"/>
              <a:t> наразі не контролюється. </a:t>
            </a:r>
            <a:endParaRPr lang="uk-UA" dirty="0" smtClean="0"/>
          </a:p>
          <a:p>
            <a:r>
              <a:rPr lang="uk-UA" dirty="0" smtClean="0"/>
              <a:t>Суттєвих </a:t>
            </a:r>
            <a:r>
              <a:rPr lang="uk-UA" dirty="0"/>
              <a:t>змін зазнає і елеваторна географія. Зокрема їхнє будівництво поступового переміщується до західної частини країни, яка до цього періоду не була лідером у цьому аспекті.</a:t>
            </a:r>
          </a:p>
          <a:p>
            <a:endParaRPr lang="uk-UA" dirty="0"/>
          </a:p>
        </p:txBody>
      </p:sp>
    </p:spTree>
    <p:extLst>
      <p:ext uri="{BB962C8B-B14F-4D97-AF65-F5344CB8AC3E}">
        <p14:creationId xmlns:p14="http://schemas.microsoft.com/office/powerpoint/2010/main" val="26226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10087</TotalTime>
  <Words>1096</Words>
  <Application>Microsoft Office PowerPoint</Application>
  <PresentationFormat>Широкоэкранный</PresentationFormat>
  <Paragraphs>87</Paragraphs>
  <Slides>27</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Garamond</vt:lpstr>
      <vt:lpstr>Натуральные материалы</vt:lpstr>
      <vt:lpstr>Презентация PowerPoint</vt:lpstr>
      <vt:lpstr>Прямі збитки в Україні </vt:lpstr>
      <vt:lpstr>Презентация PowerPoint</vt:lpstr>
      <vt:lpstr>За даними Світового банку</vt:lpstr>
      <vt:lpstr>Підтримка агросектора країні та внесок у міжнародну продовольчу безпеку</vt:lpstr>
      <vt:lpstr>За оцінками аналітиків NASA* (Bloomberg) </vt:lpstr>
      <vt:lpstr>За оцінками експертів Київської школи економіки та Мінагрополітики України </vt:lpstr>
      <vt:lpstr>Презентация PowerPoint</vt:lpstr>
      <vt:lpstr>Проблеми зернової логістики</vt:lpstr>
      <vt:lpstr>Сьогодні в Україні вода також може використовуватися як зброя</vt:lpstr>
      <vt:lpstr>Вода як зброя</vt:lpstr>
      <vt:lpstr>        Унаслідок військової агресії рф рибне господарство України також зазнало значного негативного впливу та втрат. Так, за інформацією Держрибагентства України спільно з ФАО та опитування виробничників загальні збитки рибної галузі у 2022 році оцінюються у $ 47 млн: $ 25,4 млн – втрати суб’єктів промислового рибальства, $ 21,6 млн  – втрати суб’єктів аквакультури. </vt:lpstr>
      <vt:lpstr>Презентация PowerPoint</vt:lpstr>
      <vt:lpstr>Знищення умов життя та чисельності представників нашої іхтіофауни, руйнація багаторічних результатів масштабних зариблень та заходів з охорони водних біоресурсів </vt:lpstr>
      <vt:lpstr>Підрив російськими окупантами Каховської ГЕС</vt:lpstr>
      <vt:lpstr>Екологічні втрати України</vt:lpstr>
      <vt:lpstr>Презентация PowerPoint</vt:lpstr>
      <vt:lpstr>      Війною охоплено близько 3 млн га лісу в Україні. Біля 23 тис. га лісів випалено. Деокуповано наразі близько 800 тис. га, з яких потребують розмінування біля 700 тис. га (на жаль, лише 10 % лісів розміновано). Усе це може позначитися на кліматі багатьох регіонів країни та сільському господарстві, сприяти прояву ерозійних процесів ґрунту, погіршення екосистемних функцій лісу. </vt:lpstr>
      <vt:lpstr>Презентация PowerPoint</vt:lpstr>
      <vt:lpstr>       29 % чорноземів європейського континенту та 9 % чорноземів у світовому вимірі, які є багатством та у володінні України, нині піддаються суттєвому впливу війни. </vt:lpstr>
      <vt:lpstr> Вирви від авіабомб та артилерійських обстрілів, вибухи, витоки нафтопродуктів та забруднення від спаленої військової техніки, ущільнення та випалення родючого шару ґрунту, механічні домішки від військової діяльності призводять до комплексного пошкодження ґрунту: механічного, фізичного, хімічного та біологічного.  </vt:lpstr>
      <vt:lpstr>   За оцінками вчених НААН України орієнтовна площа деградованих ґрунтів внаслідок військових дій сягає майже 900 тис. га.      Загальний розмір шкоди, заподіяний ґрунтам України війною, зважаючи на витрати на рекультивацію, відновлення меліоративних систем, забруднення ґрунтів та засмічення земельних ділянок, непрямі втрати, становить 1,2 трлн грн. (34 млрд дол. США).</vt:lpstr>
      <vt:lpstr>   За даними Державної служби з надзвичайних ситуацій близько 170 тис. км кв. – 30 % території України заміновано (це за площею дві Австрії).     Вибухотехніками знешкоджено понад 320 тис. вибухонебезпечних предметів.     Водночас розмінування територій залишатиметься пріоритетним у роботі ДСНС на тривалий період.         Повоєнний досвід країн на Балканах показує, що це може тривати понад 20 років. </vt:lpstr>
      <vt:lpstr>За оцінками Асоціації саперів, розмінування квадратного метра землі може коштувати 3-4 долари.  </vt:lpstr>
      <vt:lpstr>Наймасштабніший виклик – втрата Україною людських ресурсів</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Учетная запись Майкрософт</cp:lastModifiedBy>
  <cp:revision>22</cp:revision>
  <dcterms:created xsi:type="dcterms:W3CDTF">2023-08-31T06:23:12Z</dcterms:created>
  <dcterms:modified xsi:type="dcterms:W3CDTF">2023-09-12T07:03:59Z</dcterms:modified>
</cp:coreProperties>
</file>