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64" r:id="rId2"/>
    <p:sldId id="269" r:id="rId3"/>
    <p:sldId id="322" r:id="rId4"/>
    <p:sldId id="983" r:id="rId5"/>
    <p:sldId id="263" r:id="rId6"/>
    <p:sldId id="310" r:id="rId7"/>
    <p:sldId id="270" r:id="rId8"/>
    <p:sldId id="308" r:id="rId9"/>
    <p:sldId id="311" r:id="rId10"/>
    <p:sldId id="307" r:id="rId11"/>
    <p:sldId id="323" r:id="rId12"/>
    <p:sldId id="338" r:id="rId13"/>
    <p:sldId id="974" r:id="rId14"/>
    <p:sldId id="979" r:id="rId15"/>
    <p:sldId id="980" r:id="rId16"/>
    <p:sldId id="975" r:id="rId17"/>
    <p:sldId id="976" r:id="rId18"/>
    <p:sldId id="981" r:id="rId19"/>
    <p:sldId id="977" r:id="rId20"/>
    <p:sldId id="272" r:id="rId21"/>
    <p:sldId id="274" r:id="rId22"/>
    <p:sldId id="275" r:id="rId23"/>
    <p:sldId id="361" r:id="rId24"/>
    <p:sldId id="362" r:id="rId25"/>
    <p:sldId id="266" r:id="rId26"/>
    <p:sldId id="267" r:id="rId27"/>
    <p:sldId id="271" r:id="rId28"/>
    <p:sldId id="258" r:id="rId29"/>
    <p:sldId id="261" r:id="rId30"/>
    <p:sldId id="988" r:id="rId31"/>
    <p:sldId id="259" r:id="rId32"/>
    <p:sldId id="260" r:id="rId33"/>
    <p:sldId id="989" r:id="rId34"/>
    <p:sldId id="278" r:id="rId35"/>
    <p:sldId id="273" r:id="rId36"/>
    <p:sldId id="990" r:id="rId37"/>
    <p:sldId id="991" r:id="rId38"/>
    <p:sldId id="992" r:id="rId39"/>
    <p:sldId id="996" r:id="rId40"/>
    <p:sldId id="993" r:id="rId41"/>
    <p:sldId id="994" r:id="rId42"/>
    <p:sldId id="995" r:id="rId43"/>
    <p:sldId id="986" r:id="rId44"/>
    <p:sldId id="969" r:id="rId45"/>
    <p:sldId id="982" r:id="rId46"/>
    <p:sldId id="968" r:id="rId4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75;&#1088;&#1072;&#1088;&#1085;&#1072;%20&#1087;&#1086;&#1083;&#1110;&#1090;&#1080;&#1082;&#1072;\&#1051;&#1077;&#1082;&#1094;&#1110;&#1111;_2025\&#1044;&#1086;%20&#1083;&#1077;&#1082;&#1094;&#1110;&#1111;%202025\&#1057;&#1040;&#1055;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75;&#1088;&#1072;&#1088;&#1085;&#1072;%20&#1087;&#1086;&#1083;&#1110;&#1090;&#1080;&#1082;&#1072;\&#1051;&#1077;&#1082;&#1094;&#1110;&#1111;_2025\&#1044;&#1086;%20&#1083;&#1077;&#1082;&#1094;&#1110;&#1111;%202025\&#1057;&#1040;&#1055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CAP-Allocations,-2021-2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9A-4E45-A009-90EBAADEE5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9A-4E45-A009-90EBAADEE5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9A-4E45-A009-90EBAADEE5F4}"/>
              </c:ext>
            </c:extLst>
          </c:dPt>
          <c:dLbls>
            <c:dLbl>
              <c:idx val="0"/>
              <c:layout>
                <c:manualLayout>
                  <c:x val="2.1519084764110019E-8"/>
                  <c:y val="8.7035856104583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9737462172158"/>
                      <c:h val="0.287847168304614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9A-4E45-A009-90EBAADEE5F4}"/>
                </c:ext>
              </c:extLst>
            </c:dLbl>
            <c:dLbl>
              <c:idx val="1"/>
              <c:layout>
                <c:manualLayout>
                  <c:x val="1.5820595153370753E-8"/>
                  <c:y val="0.12333503160480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40260712370193"/>
                      <c:h val="0.37707754457304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9A-4E45-A009-90EBAADEE5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194365730883"/>
                      <c:h val="0.30530734756488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9A-4E45-A009-90EBAADE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Лист1!$B$3:$B$5</c:f>
              <c:strCache>
                <c:ptCount val="3"/>
                <c:pt idx="0">
                  <c:v>Прямі виплати</c:v>
                </c:pt>
                <c:pt idx="1">
                  <c:v>Секторальна підтримка</c:v>
                </c:pt>
                <c:pt idx="2">
                  <c:v>Розвиток сільських територій</c:v>
                </c:pt>
              </c:strCache>
            </c:strRef>
          </c:cat>
          <c:val>
            <c:numRef>
              <c:f>Лист1!$C$3:$C$5</c:f>
              <c:numCache>
                <c:formatCode>0</c:formatCode>
                <c:ptCount val="3"/>
                <c:pt idx="0">
                  <c:v>190.34</c:v>
                </c:pt>
                <c:pt idx="1">
                  <c:v>9.2099999999999991</c:v>
                </c:pt>
                <c:pt idx="2">
                  <c:v>107.44999999999999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9A-4E45-A009-90EBAADEE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B-4F87-9AE2-0CF9DE4FEE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B-4F87-9AE2-0CF9DE4FEE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B-4F87-9AE2-0CF9DE4FEEF2}"/>
              </c:ext>
            </c:extLst>
          </c:dPt>
          <c:dLbls>
            <c:dLbl>
              <c:idx val="0"/>
              <c:layout>
                <c:manualLayout>
                  <c:x val="0"/>
                  <c:y val="3.4059217680826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9733158355205"/>
                      <c:h val="0.27043999708369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B-4F87-9AE2-0CF9DE4FEEF2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18044619422571"/>
                      <c:h val="0.26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95B-4F87-9AE2-0CF9DE4FEEF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19442917826512"/>
                      <c:h val="0.33398466256434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95B-4F87-9AE2-0CF9DE4FE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Лист1!$B$3:$B$5</c:f>
              <c:strCache>
                <c:ptCount val="3"/>
                <c:pt idx="0">
                  <c:v>Прямі виплати</c:v>
                </c:pt>
                <c:pt idx="1">
                  <c:v>Секторальна підтримка</c:v>
                </c:pt>
                <c:pt idx="2">
                  <c:v>Розвиток сільських територій</c:v>
                </c:pt>
              </c:strCache>
            </c:strRef>
          </c:cat>
          <c:val>
            <c:numRef>
              <c:f>Лист1!$C$3:$C$5</c:f>
              <c:numCache>
                <c:formatCode>0</c:formatCode>
                <c:ptCount val="3"/>
                <c:pt idx="0">
                  <c:v>190.34</c:v>
                </c:pt>
                <c:pt idx="1">
                  <c:v>9.2099999999999991</c:v>
                </c:pt>
                <c:pt idx="2">
                  <c:v>107.44999999999999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B-4F87-9AE2-0CF9DE4FE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52963980360824"/>
          <c:y val="0.16098484848484848"/>
          <c:w val="0.38749233599019012"/>
          <c:h val="0.598484848484848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A-47D3-9352-D725BAB7DC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6A-47D3-9352-D725BAB7DC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6A-47D3-9352-D725BAB7DC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6A-47D3-9352-D725BAB7DC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6A-47D3-9352-D725BAB7DC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6A-47D3-9352-D725BAB7DC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6A-47D3-9352-D725BAB7DC5B}"/>
              </c:ext>
            </c:extLst>
          </c:dPt>
          <c:dLbls>
            <c:dLbl>
              <c:idx val="0"/>
              <c:layout>
                <c:manualLayout>
                  <c:x val="0.16778758340347355"/>
                  <c:y val="-0.135710805116460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21CD946-17AB-46F4-8DBA-684ED1CDDA31}" type="CATEGORYNAME">
                      <a:rPr lang="ru-RU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  <a:fld id="{1FE61D4E-E3AE-401A-B789-A9DFD90B1409}" type="VALUE">
                      <a:rPr lang="ru-RU" sz="1400" baseline="0"/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aseline="0"/>
                      <a:t>; </a:t>
                    </a:r>
                    <a:fld id="{BD59D205-D282-4832-8A4F-DD23C72EB192}" type="PERCENTAGE">
                      <a:rPr lang="ru-RU" sz="1400" baseline="0"/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4594002719505"/>
                      <c:h val="0.272452748818203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6A-47D3-9352-D725BAB7DC5B}"/>
                </c:ext>
              </c:extLst>
            </c:dLbl>
            <c:dLbl>
              <c:idx val="1"/>
              <c:layout>
                <c:manualLayout>
                  <c:x val="0.21459217812365719"/>
                  <c:y val="-1.51515151515152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3552576314222"/>
                      <c:h val="0.16810606060606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6A-47D3-9352-D725BAB7DC5B}"/>
                </c:ext>
              </c:extLst>
            </c:dLbl>
            <c:dLbl>
              <c:idx val="2"/>
              <c:layout>
                <c:manualLayout>
                  <c:x val="0.25782742822383253"/>
                  <c:y val="0.18139733953710332"/>
                </c:manualLayout>
              </c:layout>
              <c:tx>
                <c:rich>
                  <a:bodyPr/>
                  <a:lstStyle/>
                  <a:p>
                    <a:fld id="{1BDB3468-6B19-47B6-9A16-C6FFF10FD631}" type="CATEGORYNAME">
                      <a:rPr lang="ru-RU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[ИМЯ КАТЕГОРИИ]</a:t>
                    </a:fld>
                    <a:r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7C426056-C990-47F5-BD4C-9FBF8E05153F}" type="VALUE"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r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8FAF7349-28CF-4F7E-A598-D0E48B7E3640}" type="PERCENTAGE"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[ПРОЦЕНТ]</a:t>
                    </a:fld>
                    <a:endParaRPr lang="ru-RU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3423917503875"/>
                      <c:h val="0.207291815795752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6A-47D3-9352-D725BAB7DC5B}"/>
                </c:ext>
              </c:extLst>
            </c:dLbl>
            <c:dLbl>
              <c:idx val="3"/>
              <c:layout>
                <c:manualLayout>
                  <c:x val="-1.0016746670016358E-2"/>
                  <c:y val="0.220438658182701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2FF235A-EFFF-4449-B4F2-74F4C1498273}" type="CATEGORYNAME">
                      <a:rPr lang="ru-RU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B8CFDD9E-C710-4AC7-A6CD-134C8A85A80C}" type="VALUE">
                      <a:rPr lang="ru-RU" sz="14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9B3A7BF9-74DF-472C-B6B9-51932E1E9433}" type="PERCENTAGE">
                      <a:rPr lang="ru-RU" sz="14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9527162733138"/>
                      <c:h val="0.20799244443946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6A-47D3-9352-D725BAB7DC5B}"/>
                </c:ext>
              </c:extLst>
            </c:dLbl>
            <c:dLbl>
              <c:idx val="4"/>
              <c:layout>
                <c:manualLayout>
                  <c:x val="-0.26007140665688616"/>
                  <c:y val="0.103974181494717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90460015206009"/>
                      <c:h val="0.12736232949892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D6A-47D3-9352-D725BAB7DC5B}"/>
                </c:ext>
              </c:extLst>
            </c:dLbl>
            <c:dLbl>
              <c:idx val="5"/>
              <c:layout>
                <c:manualLayout>
                  <c:x val="-0.19509493716718884"/>
                  <c:y val="-3.70371033166309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21704475781729"/>
                      <c:h val="0.14204545454545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D6A-47D3-9352-D725BAB7DC5B}"/>
                </c:ext>
              </c:extLst>
            </c:dLbl>
            <c:dLbl>
              <c:idx val="6"/>
              <c:layout>
                <c:manualLayout>
                  <c:x val="-0.11678848346724999"/>
                  <c:y val="-0.189846782470087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4741315622758"/>
                      <c:h val="0.17891374858181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D6A-47D3-9352-D725BAB7D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Лист2!$B$4:$B$10</c:f>
              <c:strCache>
                <c:ptCount val="7"/>
                <c:pt idx="0">
                  <c:v>Базова підтримка доходів для забезпечення сталого розвитку (BISS):</c:v>
                </c:pt>
                <c:pt idx="1">
                  <c:v>Пов’язана підтримка доходів (CIS)</c:v>
                </c:pt>
                <c:pt idx="2">
                  <c:v>Додаткова підтримка доходів – молоді фермери (CISYF)</c:v>
                </c:pt>
                <c:pt idx="3">
                  <c:v>Додаткова перерозподільча підтримка доходів для забезпечення сталого розвитку (CRISS)</c:v>
                </c:pt>
                <c:pt idx="4">
                  <c:v>Клімат, довкілля та добробут тварин (Еко-схеми)</c:v>
                </c:pt>
                <c:pt idx="5">
                  <c:v>Платежі за бавовну</c:v>
                </c:pt>
                <c:pt idx="6">
                  <c:v>Базова підтримка доходів для забезпечення сталості (BISS)</c:v>
                </c:pt>
              </c:strCache>
            </c:strRef>
          </c:cat>
          <c:val>
            <c:numRef>
              <c:f>Лист2!$C$4:$C$10</c:f>
              <c:numCache>
                <c:formatCode>General</c:formatCode>
                <c:ptCount val="7"/>
                <c:pt idx="0">
                  <c:v>96.7</c:v>
                </c:pt>
                <c:pt idx="1">
                  <c:v>23</c:v>
                </c:pt>
                <c:pt idx="2">
                  <c:v>3.4</c:v>
                </c:pt>
                <c:pt idx="3">
                  <c:v>20.100000000000001</c:v>
                </c:pt>
                <c:pt idx="4">
                  <c:v>44.7</c:v>
                </c:pt>
                <c:pt idx="5">
                  <c:v>1.2</c:v>
                </c:pt>
                <c:pt idx="6">
                  <c:v>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6A-47D3-9352-D725BAB7DC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35539714340443"/>
          <c:y val="0.25355707061007615"/>
          <c:w val="0.33307034845496386"/>
          <c:h val="0.5148373983739837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6-4D98-84EB-DDB477E4F2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6-4D98-84EB-DDB477E4F2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6-4D98-84EB-DDB477E4F2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26-4D98-84EB-DDB477E4F2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26-4D98-84EB-DDB477E4F2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26-4D98-84EB-DDB477E4F2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26-4D98-84EB-DDB477E4F2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26-4D98-84EB-DDB477E4F2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26-4D98-84EB-DDB477E4F2EC}"/>
              </c:ext>
            </c:extLst>
          </c:dPt>
          <c:dLbls>
            <c:dLbl>
              <c:idx val="0"/>
              <c:layout>
                <c:manualLayout>
                  <c:x val="0.25672274045475113"/>
                  <c:y val="-0.2059439524092632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21973791525303"/>
                      <c:h val="0.31137457139145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26-4D98-84EB-DDB477E4F2EC}"/>
                </c:ext>
              </c:extLst>
            </c:dLbl>
            <c:dLbl>
              <c:idx val="1"/>
              <c:layout>
                <c:manualLayout>
                  <c:x val="0.24803811201931691"/>
                  <c:y val="-0.152490520193682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6-4D98-84EB-DDB477E4F2EC}"/>
                </c:ext>
              </c:extLst>
            </c:dLbl>
            <c:dLbl>
              <c:idx val="2"/>
              <c:layout>
                <c:manualLayout>
                  <c:x val="0.34299896633488902"/>
                  <c:y val="4.08280657249781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98526732414806"/>
                      <c:h val="0.18138837374602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26-4D98-84EB-DDB477E4F2EC}"/>
                </c:ext>
              </c:extLst>
            </c:dLbl>
            <c:dLbl>
              <c:idx val="3"/>
              <c:layout>
                <c:manualLayout>
                  <c:x val="0.2487836949375411"/>
                  <c:y val="0.205058574995198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26-4D98-84EB-DDB477E4F2EC}"/>
                </c:ext>
              </c:extLst>
            </c:dLbl>
            <c:dLbl>
              <c:idx val="4"/>
              <c:layout>
                <c:manualLayout>
                  <c:x val="2.8221590644364719E-2"/>
                  <c:y val="0.18778215223097114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256867891513558"/>
                      <c:h val="0.15882473024205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726-4D98-84EB-DDB477E4F2EC}"/>
                </c:ext>
              </c:extLst>
            </c:dLbl>
            <c:dLbl>
              <c:idx val="5"/>
              <c:layout>
                <c:manualLayout>
                  <c:x val="-0.24162903295370897"/>
                  <c:y val="0.14736704924462685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77683995701221"/>
                      <c:h val="0.2734599629936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726-4D98-84EB-DDB477E4F2EC}"/>
                </c:ext>
              </c:extLst>
            </c:dLbl>
            <c:dLbl>
              <c:idx val="6"/>
              <c:layout>
                <c:manualLayout>
                  <c:x val="-0.24311919714314928"/>
                  <c:y val="2.28724133176667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26-4D98-84EB-DDB477E4F2EC}"/>
                </c:ext>
              </c:extLst>
            </c:dLbl>
            <c:dLbl>
              <c:idx val="7"/>
              <c:layout>
                <c:manualLayout>
                  <c:x val="-0.26784203064229872"/>
                  <c:y val="-0.119933794027402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26-4D98-84EB-DDB477E4F2EC}"/>
                </c:ext>
              </c:extLst>
            </c:dLbl>
            <c:dLbl>
              <c:idx val="8"/>
              <c:layout>
                <c:manualLayout>
                  <c:x val="-0.10760697723142193"/>
                  <c:y val="-0.233020763970922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26-4D98-84EB-DDB477E4F2E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Лист2!$B$23:$B$31</c:f>
              <c:strCache>
                <c:ptCount val="9"/>
                <c:pt idx="0">
                  <c:v>Екологічні, кліматичні та інші зобов’язання з управління (AECC)</c:v>
                </c:pt>
                <c:pt idx="1">
                  <c:v>Території з природними обмеженнями (ANC)</c:v>
                </c:pt>
                <c:pt idx="2">
                  <c:v>Обмін знаннями, інформування</c:v>
                </c:pt>
                <c:pt idx="3">
                  <c:v>Співпраця</c:v>
                </c:pt>
                <c:pt idx="4">
                  <c:v>Управління ризиками</c:v>
                </c:pt>
                <c:pt idx="5">
                  <c:v>Створення фермерських господарств молодими та новими фермерами</c:v>
                </c:pt>
                <c:pt idx="6">
                  <c:v>Інвестиції</c:v>
                </c:pt>
                <c:pt idx="7">
                  <c:v>Платежі за програмами Natura 2000 та Водною рамковою директивою</c:v>
                </c:pt>
                <c:pt idx="8">
                  <c:v>Території з природними обмеженнями</c:v>
                </c:pt>
              </c:strCache>
            </c:strRef>
          </c:cat>
          <c:val>
            <c:numRef>
              <c:f>Лист2!$C$23:$C$31</c:f>
              <c:numCache>
                <c:formatCode>General</c:formatCode>
                <c:ptCount val="9"/>
                <c:pt idx="0">
                  <c:v>20.3</c:v>
                </c:pt>
                <c:pt idx="1">
                  <c:v>10.6</c:v>
                </c:pt>
                <c:pt idx="2">
                  <c:v>1.1000000000000001</c:v>
                </c:pt>
                <c:pt idx="3">
                  <c:v>7</c:v>
                </c:pt>
                <c:pt idx="4">
                  <c:v>2.7</c:v>
                </c:pt>
                <c:pt idx="5">
                  <c:v>3.4</c:v>
                </c:pt>
                <c:pt idx="6">
                  <c:v>18.399999999999999</c:v>
                </c:pt>
                <c:pt idx="7">
                  <c:v>0.5</c:v>
                </c:pt>
                <c:pt idx="8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26-4D98-84EB-DDB477E4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92505046129651E-2"/>
          <c:y val="2.5909681114327721E-2"/>
          <c:w val="0.94133234448257141"/>
          <c:h val="0.727568512745356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Восстановл_Лист1!$B$2</c:f>
              <c:strCache>
                <c:ptCount val="1"/>
                <c:pt idx="0">
                  <c:v>Підтримка доходів (EAGF)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Восстановл_Лист1!$A$3:$A$9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Восстановл_Лист1!$B$3:$B$9</c:f>
              <c:numCache>
                <c:formatCode>0.00</c:formatCode>
                <c:ptCount val="7"/>
                <c:pt idx="0">
                  <c:v>38.1</c:v>
                </c:pt>
                <c:pt idx="1">
                  <c:v>38.36</c:v>
                </c:pt>
                <c:pt idx="2">
                  <c:v>38.479999999999997</c:v>
                </c:pt>
                <c:pt idx="3">
                  <c:v>38.61</c:v>
                </c:pt>
                <c:pt idx="4">
                  <c:v>38.72</c:v>
                </c:pt>
                <c:pt idx="5">
                  <c:v>38.82</c:v>
                </c:pt>
                <c:pt idx="6">
                  <c:v>38.93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A-4F50-A3F6-E0DDFB75E92D}"/>
            </c:ext>
          </c:extLst>
        </c:ser>
        <c:ser>
          <c:idx val="1"/>
          <c:order val="1"/>
          <c:tx>
            <c:strRef>
              <c:f>Восстановл_Лист1!$C$2</c:f>
              <c:strCache>
                <c:ptCount val="1"/>
                <c:pt idx="0">
                  <c:v>Регулювання ринку (EAGF)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Восстановл_Лист1!$A$3:$A$9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Восстановл_Лист1!$C$3:$C$9</c:f>
              <c:numCache>
                <c:formatCode>0.00</c:formatCode>
                <c:ptCount val="7"/>
                <c:pt idx="0">
                  <c:v>3.1</c:v>
                </c:pt>
                <c:pt idx="1">
                  <c:v>3.15</c:v>
                </c:pt>
                <c:pt idx="2">
                  <c:v>3.17</c:v>
                </c:pt>
                <c:pt idx="3">
                  <c:v>3.17</c:v>
                </c:pt>
                <c:pt idx="4">
                  <c:v>3.2</c:v>
                </c:pt>
                <c:pt idx="5">
                  <c:v>3.22</c:v>
                </c:pt>
                <c:pt idx="6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A-4F50-A3F6-E0DDFB75E92D}"/>
            </c:ext>
          </c:extLst>
        </c:ser>
        <c:ser>
          <c:idx val="2"/>
          <c:order val="2"/>
          <c:tx>
            <c:strRef>
              <c:f>Восстановл_Лист1!$D$2</c:f>
              <c:strCache>
                <c:ptCount val="1"/>
                <c:pt idx="0">
                  <c:v>Сільський розвиток (EAFRD)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Восстановл_Лист1!$A$3:$A$9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Восстановл_Лист1!$D$3:$D$9</c:f>
              <c:numCache>
                <c:formatCode>0.00</c:formatCode>
                <c:ptCount val="7"/>
                <c:pt idx="0">
                  <c:v>14.79</c:v>
                </c:pt>
                <c:pt idx="1">
                  <c:v>12.1</c:v>
                </c:pt>
                <c:pt idx="2">
                  <c:v>12.1</c:v>
                </c:pt>
                <c:pt idx="3">
                  <c:v>12.1</c:v>
                </c:pt>
                <c:pt idx="4">
                  <c:v>12.1</c:v>
                </c:pt>
                <c:pt idx="5">
                  <c:v>12.1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0A-4F50-A3F6-E0DDFB75E92D}"/>
            </c:ext>
          </c:extLst>
        </c:ser>
        <c:ser>
          <c:idx val="3"/>
          <c:order val="3"/>
          <c:tx>
            <c:strRef>
              <c:f>Восстановл_Лист1!$E$2</c:f>
              <c:strCache>
                <c:ptCount val="1"/>
                <c:pt idx="0">
                  <c:v>Додаткове фінансування з NextGenerationEU (EAFRD)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Восстановл_Лист1!$A$3:$A$9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Восстановл_Лист1!$E$3:$E$9</c:f>
              <c:numCache>
                <c:formatCode>0.00</c:formatCode>
                <c:ptCount val="7"/>
                <c:pt idx="0">
                  <c:v>2.39</c:v>
                </c:pt>
                <c:pt idx="1">
                  <c:v>5.68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0A-4F50-A3F6-E0DDFB75E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299728"/>
        <c:axId val="464293248"/>
        <c:axId val="0"/>
      </c:bar3DChart>
      <c:catAx>
        <c:axId val="4642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UA"/>
          </a:p>
        </c:txPr>
        <c:crossAx val="464293248"/>
        <c:crosses val="autoZero"/>
        <c:auto val="1"/>
        <c:lblAlgn val="ctr"/>
        <c:lblOffset val="100"/>
        <c:noMultiLvlLbl val="0"/>
      </c:catAx>
      <c:valAx>
        <c:axId val="46429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UA"/>
          </a:p>
        </c:txPr>
        <c:crossAx val="46429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4089149359617E-2"/>
          <c:y val="0.84895583243242945"/>
          <c:w val="0.92495888296113582"/>
          <c:h val="0.12640363425471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D642-E747-41D5-8940-9C32B4913B1F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B3E00-B0D1-4AB0-B94E-EB046A6830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41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6BE98-21AC-4414-B478-B3D51BD412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6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C5741-34AE-4E8E-A070-CD01554360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4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4F093-BED5-AB61-F813-A8D2D0E84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E22B90-2481-8A5F-1E5C-486C2A06B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29E5C-F9F9-1F46-BD32-6E9AE3D8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47BC5-4A9F-A763-EB59-B3B2B028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19277-BC69-0BA6-ECDC-5F485EFE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C258-AAE0-B5D2-CEB4-BF489D37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DB3E07-90B7-39DD-26C6-0288242D0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57499-7758-8BFE-F2CB-8C9E9AA3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63ABB-963B-90AB-C612-5FC5258B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BD372-2C05-CA32-AAFC-B68353F2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1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3F7E30-2813-6496-BC4E-72A5FC3B3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620969-E098-7601-D21D-AABDF242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CC3BF-51DD-6901-38E9-C2D9E40A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C0411-8265-1A69-4E49-70BA7F0E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9AAD3-9093-50F2-D4BB-C496C7F6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8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303AB-4247-30C5-86AF-6A30EB78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E9D77-679C-3BA2-F37A-573E01B4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0B5A3-D97E-9020-8FF8-C22DD9FB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A0657-AC98-7078-E780-21B05E01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12D5B-32E9-30BB-E235-4E248ABB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9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2EABE-7317-AC31-E669-D05524EF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90E08-617B-62AB-28D0-34B983214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9461D-E580-63A0-6900-E6A01442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A0B95-BDBB-59AF-155F-78332D12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01716-483E-195F-62E3-DEDEBD39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4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8C30F-C2F7-7895-27E3-8AF42410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F0C35-782F-DB41-090A-5CC5FFEF4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8DB753-41E7-8A42-B990-67163DDB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9A1E2-7FEB-D771-6487-6E3554DD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690A5-6752-C209-CAD9-B0EA976E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6E7F3-E071-3E20-7315-B771F00A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44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FBE24-D29C-31E9-7961-5EF7ED4C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D2BBC-02AF-54AA-1398-84A8B81E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1220DD-ECF1-8CB2-6C33-F4854918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27AB7A-C069-326B-78C8-C50D56D35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4935D6-E157-A4BF-2274-5810591DC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A55EDB-EB4C-5ADD-4DF9-33D276F1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59E754-FCC9-340B-366C-5939C6CE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70136C-AD63-A24C-C46F-98691F3B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1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67D5F-6173-D76E-4416-CAE90D42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04B9FF-1F36-7D61-A8FB-2DED0D43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105E2F-72B6-5AA1-7866-64250939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1133E6-0CCA-F743-9DDF-4213771A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FE0A38-861D-69A8-DFFC-EA5A7D56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E002A9-8018-5358-0136-DB247E24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9763C-9851-CA94-ED10-4D107553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00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FF71-08B7-832D-6501-42E2540E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4E501-D3BD-3A37-9734-EA113238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6AEB5-2D8A-66BA-E42D-C954CCA41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595AB-2CCA-3A71-231D-78A6BFEB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745AA2-B798-211D-D705-337DED59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7C409-A2C6-B42D-02BE-CEE6A8A6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54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D88E1-0FAF-1A55-C439-6FBFBB77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E3069-5A20-A972-BDAB-0A28A0A7A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02DCBA-FC7E-0F3D-32EA-DDF82647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1CE263-335A-9D7E-C77A-284D8758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B98E2-AEE6-81E2-805E-A778737A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552DA-1BE9-47C5-C462-6273B9F8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368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6F359-9DDE-44D4-449F-D0387D23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653BE-FF87-51A8-5253-32AACABE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C978C-ACF2-EF48-DBCA-63D8A8EA1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E3BA-DE8D-4B25-9EA2-8403C8BAE1B2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C179B-D6A7-5966-1AE1-4C339A9A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29937-D3B0-494E-4AB1-F045E08BA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8D65A-9E0B-4472-8559-7933DAF377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NqQuOL7cg?start=24&amp;feature=oembed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61963" y="550863"/>
            <a:ext cx="11545887" cy="3449637"/>
          </a:xfrm>
        </p:spPr>
        <p:txBody>
          <a:bodyPr/>
          <a:lstStyle/>
          <a:p>
            <a:pPr eaLnBrk="1" hangingPunct="1"/>
            <a:br>
              <a:rPr lang="uk-UA" sz="4000" b="1" dirty="0">
                <a:solidFill>
                  <a:srgbClr val="0033CC"/>
                </a:solidFill>
                <a:latin typeface="Arial" charset="0"/>
                <a:cs typeface="Arial" charset="0"/>
              </a:rPr>
            </a:br>
            <a:r>
              <a:rPr lang="uk-UA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Спільна а</a:t>
            </a:r>
            <a:r>
              <a:rPr lang="uk-UA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грарна політика ЄС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43500"/>
            <a:ext cx="9144000" cy="1239838"/>
          </a:xfrm>
        </p:spPr>
        <p:txBody>
          <a:bodyPr/>
          <a:lstStyle/>
          <a:p>
            <a:pPr eaLnBrk="1" hangingPunct="1"/>
            <a:r>
              <a:rPr lang="uk-UA" sz="3600" dirty="0">
                <a:latin typeface="Arial" charset="0"/>
                <a:cs typeface="Arial" charset="0"/>
              </a:rPr>
              <a:t>Лектор – професор Діброва А.Д.</a:t>
            </a:r>
          </a:p>
          <a:p>
            <a:pPr eaLnBrk="1" hangingPunct="1"/>
            <a:endParaRPr lang="ru-RU" dirty="0"/>
          </a:p>
        </p:txBody>
      </p:sp>
      <p:pic>
        <p:nvPicPr>
          <p:cNvPr id="16387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1524000" y="152400"/>
            <a:ext cx="103536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3600" dirty="0"/>
              <a:t>Національний університет біоресурсів і природокористування України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uk-UA" sz="2800" dirty="0"/>
          </a:p>
          <a:p>
            <a:pPr algn="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uk-UA" sz="3600" dirty="0"/>
          </a:p>
          <a:p>
            <a:pPr algn="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36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2357" cy="76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031875" y="312738"/>
            <a:ext cx="10774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цілі реформи Мак </a:t>
            </a:r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Шеррі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1992 р.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95251" y="1282283"/>
            <a:ext cx="117109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Підвищення конкурентоспроможності європейських фермерів.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Збалансування попиту й пропозиції відповідно до ринкових умов.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Покращення стану довкілля.</a:t>
            </a:r>
          </a:p>
          <a:p>
            <a:pPr algn="ctr"/>
            <a:r>
              <a:rPr lang="uk-UA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 реалізації: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Зниження цін на базову аграрну продукцію.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Субсидування виведення земель з обігу.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Перехід від цінової підтримки до прямої підтримки доходів фермерів (запроваджено </a:t>
            </a:r>
            <a:r>
              <a:rPr lang="uk-UA" sz="2800" b="1" noProof="0" dirty="0"/>
              <a:t>прямі виплати</a:t>
            </a:r>
            <a:r>
              <a:rPr lang="uk-UA" sz="2800" noProof="0" dirty="0"/>
              <a:t> залежно від площі угідь або поголів’я)</a:t>
            </a:r>
            <a:endParaRPr lang="uk-UA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Посилення екологічних вимог до агровиробництва й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запровадження стимулів до підвищення якості продукції</a:t>
            </a:r>
            <a:endParaRPr lang="uk-UA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960438" y="119063"/>
            <a:ext cx="10515600" cy="60615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>
                <a:solidFill>
                  <a:srgbClr val="002060"/>
                </a:solidFill>
                <a:latin typeface="Arial" charset="0"/>
              </a:rPr>
              <a:t>Реформа „</a:t>
            </a:r>
            <a:r>
              <a:rPr lang="uk-UA" sz="3600" b="1" dirty="0" err="1">
                <a:solidFill>
                  <a:srgbClr val="002060"/>
                </a:solidFill>
                <a:latin typeface="Arial" charset="0"/>
              </a:rPr>
              <a:t>Агенда</a:t>
            </a:r>
            <a:r>
              <a:rPr lang="uk-UA" sz="3600" b="1" dirty="0">
                <a:solidFill>
                  <a:srgbClr val="002060"/>
                </a:solidFill>
                <a:latin typeface="Arial" charset="0"/>
              </a:rPr>
              <a:t> – 2000”</a:t>
            </a:r>
            <a:r>
              <a:rPr lang="uk-UA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844277"/>
            <a:ext cx="11807333" cy="589466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реформи: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Поглибити реформу 1992 р., шляхом переходу від цінової підтримки до системи прямих виплат фермерам.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Розвиток сільських територій з урахуванням нових соціально-економічних викликів (</a:t>
            </a:r>
            <a:r>
              <a:rPr lang="ru-RU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стовп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» САП)</a:t>
            </a:r>
            <a:endParaRPr lang="uk-UA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завдання: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Підвищення конкурентоспроможності аграрного сектору на внутрішньому та зовнішньому ринках.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якості та безпеки агропродовольства відповідно до стандартів ЄС.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 реформи: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Підтримка життєвого рівня сільських громад.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стабільних доходів для фермерів.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200" noProof="0" dirty="0">
                <a:latin typeface="Arial" panose="020B0604020202020204" pitchFamily="34" charset="0"/>
                <a:cs typeface="Arial" panose="020B0604020202020204" pitchFamily="34" charset="0"/>
              </a:rPr>
              <a:t>Сприяння комплексному розвитку сільських територій.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Сектори, охоплені реформою: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4400" noProof="0" dirty="0">
                <a:latin typeface="Arial" panose="020B0604020202020204" pitchFamily="34" charset="0"/>
                <a:cs typeface="Arial" panose="020B0604020202020204" pitchFamily="34" charset="0"/>
              </a:rPr>
              <a:t>Зернові, бобові та олійні культури, свинарство, виробництво яловичини, молочна галузь, виноробство</a:t>
            </a:r>
            <a:endParaRPr lang="uk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03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57048" cy="5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0"/>
            <a:ext cx="11004550" cy="9112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Позитивні результати реформи „</a:t>
            </a:r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Агенда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2000”</a:t>
            </a:r>
            <a:r>
              <a:rPr lang="uk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911225"/>
            <a:ext cx="11590338" cy="55737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Частка витрат ЄС на підтримку сільського господарства знизилася з 62% у 1998 р. до 47% у 2001 р. </a:t>
            </a:r>
          </a:p>
          <a:p>
            <a:pPr>
              <a:lnSpc>
                <a:spcPct val="100000"/>
              </a:lnSpc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Зменшено гарантовані закупівельні ціни на яловичину, молоко та зерно, що скоротило розрив між європейськими й світовими цінами. </a:t>
            </a:r>
          </a:p>
          <a:p>
            <a:pPr>
              <a:lnSpc>
                <a:spcPct val="100000"/>
              </a:lnSpc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ЄС відкрив свій ринок для продукції з країн, що розвиваються, ставши її основним імпортером.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0000FF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Залишились не вирішеними декілька головних проблем:</a:t>
            </a:r>
            <a:endParaRPr lang="uk-UA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ЄС щороку витрачає близько 40 млрд євро на САП - 45–47% бюджету, при внеску сільського господарства у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ВВП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лише ~2%.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- 80% коштів ідуть на дотації 5% економічно активного населення.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Аграрний протекціонізм спричиняє ціну на продукцію в середньому на 20% вищу за світову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Проблему перевиробництва окремих видів продукції не вирішено - витрати на інтервенцію, зберігання й субсидії залишаються високими.</a:t>
            </a:r>
          </a:p>
          <a:p>
            <a:pPr>
              <a:lnSpc>
                <a:spcPct val="100000"/>
              </a:lnSpc>
            </a:pP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092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1131" cy="65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119063"/>
            <a:ext cx="10515600" cy="56410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>
                <a:solidFill>
                  <a:srgbClr val="002060"/>
                </a:solidFill>
                <a:latin typeface="Arial" charset="0"/>
              </a:rPr>
              <a:t>Реформа Франца </a:t>
            </a:r>
            <a:r>
              <a:rPr lang="uk-UA" sz="3600" b="1" dirty="0" err="1">
                <a:solidFill>
                  <a:srgbClr val="002060"/>
                </a:solidFill>
                <a:latin typeface="Arial" charset="0"/>
              </a:rPr>
              <a:t>Фішлера</a:t>
            </a:r>
            <a:r>
              <a:rPr lang="uk-UA" sz="3600" b="1" dirty="0">
                <a:solidFill>
                  <a:srgbClr val="002060"/>
                </a:solidFill>
                <a:latin typeface="Arial" charset="0"/>
              </a:rPr>
              <a:t>, 2003 р.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981075"/>
            <a:ext cx="11590338" cy="5718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започаткувала перехід від підтримки виробництва до підтримки доходів фермерів та посилення ролі сільського розвитку.</a:t>
            </a:r>
          </a:p>
          <a:p>
            <a:pPr marL="0" indent="0" algn="ctr">
              <a:buNone/>
            </a:pPr>
            <a:r>
              <a:rPr lang="uk-UA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цілі: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Зменшення спотворень на ринку через відв'язування субсидій від обсягів виробництва;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Посилення конкурентоспроможності європейського агросектору;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сталого розвитку сільських територій;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Відповідність новим викликам: зміна клімату, охорона довкілля, безпека харчових продуктів.</a:t>
            </a:r>
          </a:p>
          <a:p>
            <a:pPr>
              <a:lnSpc>
                <a:spcPct val="100000"/>
              </a:lnSpc>
              <a:buNone/>
            </a:pPr>
            <a:endParaRPr lang="uk-UA" dirty="0"/>
          </a:p>
        </p:txBody>
      </p:sp>
      <p:pic>
        <p:nvPicPr>
          <p:cNvPr id="95236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09D63-A75C-7FE1-CDC1-D7C55A1F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7949"/>
          </a:xfrm>
        </p:spPr>
        <p:txBody>
          <a:bodyPr>
            <a:normAutofit/>
          </a:bodyPr>
          <a:lstStyle/>
          <a:p>
            <a:pPr algn="ctr"/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положення реформи: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AA196-9D2F-EB1A-D088-2C3AA589F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727949"/>
            <a:ext cx="11813627" cy="4222423"/>
          </a:xfrm>
        </p:spPr>
        <p:txBody>
          <a:bodyPr>
            <a:normAutofit/>
          </a:bodyPr>
          <a:lstStyle/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Одноразові прямі виплати фермерам (на площу, а не на обсяг виробництва) - «Система однакових виплат (СОВ)»;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Модуляція - зменшення субсидій великим фермам і перерозподіл коштів на розвиток сільських територій;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Крос-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комплаєнс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виплати фермерам залежать від дотримання екологічних, санітарних, ветеринарних та соціальних стандартів;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Поступове скасування молочних квот;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Більша гнучкість у виборі видів сільгоспвиробництва;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Фінансова дисципліна - запобігання перевищенню бюджету САП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5F705-9519-3786-BEBA-EF88ED83CD43}"/>
              </a:ext>
            </a:extLst>
          </p:cNvPr>
          <p:cNvSpPr txBox="1"/>
          <p:nvPr/>
        </p:nvSpPr>
        <p:spPr>
          <a:xfrm>
            <a:off x="493986" y="4950372"/>
            <a:ext cx="107100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Зменшення перевиробництва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Орієнтація на якість продукції і екологічну сталість;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Вивільнення ресурсів для альтернативних видів діяльності у селі.</a:t>
            </a:r>
          </a:p>
        </p:txBody>
      </p:sp>
    </p:spTree>
    <p:extLst>
      <p:ext uri="{BB962C8B-B14F-4D97-AF65-F5344CB8AC3E}">
        <p14:creationId xmlns:p14="http://schemas.microsoft.com/office/powerpoint/2010/main" val="392995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DB88D-4897-1595-3B9E-873E701B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70"/>
            <a:ext cx="10515600" cy="7069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 САП 2008 р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r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Check" </a:t>
            </a:r>
            <a:endParaRPr lang="uk-U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7922F-982D-B843-F623-8D2CDA41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298"/>
            <a:ext cx="10515600" cy="536766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реформи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п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ідготувати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сільське господарство ЄС до глобальних викликів: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зміни клімату,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зростання попиту на енергію (біоенергетику),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управління водними ресурсами,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продовольча безпека.</a:t>
            </a:r>
          </a:p>
          <a:p>
            <a:pPr marL="0" indent="0">
              <a:buNone/>
            </a:pP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644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2025" y="69850"/>
            <a:ext cx="10793412" cy="630621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положення реформи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r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Check" </a:t>
            </a:r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b="1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885825"/>
            <a:ext cx="11590338" cy="58134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Скасовано обов’язкове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виведення земель з обігу під пар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більше не вимагалося виводити 10 % ріллі з використання.</a:t>
            </a:r>
          </a:p>
          <a:p>
            <a:pPr>
              <a:lnSpc>
                <a:spcPct val="100000"/>
              </a:lnSpc>
            </a:pP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Молочні квоти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поступове збільшення, із повним скасуванням у 2015 р.</a:t>
            </a:r>
          </a:p>
          <a:p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Модуляція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зменшення виплат великим фермам, перенаправлення коштів на розвиток села та підтримку малих виробників.</a:t>
            </a:r>
          </a:p>
          <a:p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 сільських територій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більше коштів на клімат, воду, біоенергетику, інновації.</a:t>
            </a:r>
          </a:p>
          <a:p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Крос-</a:t>
            </a:r>
            <a:r>
              <a:rPr lang="uk-UA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комплаєнс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розширено вимоги до дотримання стандартів (екологія, безпека, добробут тварин).</a:t>
            </a:r>
          </a:p>
          <a:p>
            <a:pPr marL="0" indent="0" algn="ctr">
              <a:buNone/>
            </a:pPr>
            <a:r>
              <a:rPr lang="uk-UA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Наслідки: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Посилення гнучкості для фермерів у виборі культур;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Збільшення відповідальності сільгоспвиробників за довкілля;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Орієнтація САП на сталий розвиток, інновації та ефективність використання ресурсів.</a:t>
            </a:r>
          </a:p>
          <a:p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uk-UA" dirty="0">
              <a:latin typeface="Arial" charset="0"/>
            </a:endParaRPr>
          </a:p>
        </p:txBody>
      </p:sp>
      <p:pic>
        <p:nvPicPr>
          <p:cNvPr id="96260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18376" cy="6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F6A51-4B85-43FB-B708-73A776CA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615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 САП 2013</a:t>
            </a:r>
            <a:endParaRPr lang="ru-UA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F1E67F31-3F8A-4A26-A6F4-BD959E7A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14703" cy="7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1A7D06C-6EB4-221A-EB76-B3043E5C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51" y="1080210"/>
            <a:ext cx="11666483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У 2013 році САП ЄС була реформована з урахуванням нових викликів - зміни клімату, добробуту тварин, безпечності харчових продуктів і сталого використання природних ресурсів.</a:t>
            </a:r>
            <a:endParaRPr kumimoji="0" lang="uk-UA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Реформа передбачала: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Новий формат прямих виплат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базові, «зелені», для молодих фермерів, </a:t>
            </a:r>
            <a:r>
              <a:rPr kumimoji="0" lang="uk-UA" sz="2400" b="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перерозподільчі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Greening</a:t>
            </a: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(озеленення)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30% прямих виплат - за екологічні практики.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Підтримка молоді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мін. 2% бюджету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фермерів до 40 років.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Гнучкість бюджету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можливість переказу коштів між стовпами САП.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Розвиток села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акцент на інновації, екологію, участь громад (</a:t>
            </a:r>
            <a:r>
              <a:rPr kumimoji="0" lang="uk-UA" sz="2400" b="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Виплати - лише активним фермерам</a:t>
            </a:r>
            <a:r>
              <a:rPr kumimoji="0" lang="uk-UA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Мета: екологічність, справедливість, ефективність.</a:t>
            </a:r>
            <a:endParaRPr kumimoji="0" lang="uk-UA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571BF1C-E94F-3E7C-2724-AF072DBBE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9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1867-5505-A21F-EBED-8907CF4B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469"/>
            <a:ext cx="10515600" cy="9171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САП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року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A00B0-40FC-75ED-3E71-021DE7EB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139604"/>
            <a:ext cx="11624442" cy="5587017"/>
          </a:xfrm>
        </p:spPr>
        <p:txBody>
          <a:bodyPr>
            <a:normAutofit fontScale="92500" lnSpcReduction="20000"/>
          </a:bodyPr>
          <a:lstStyle/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2017–2018: Спрощення та перехід до нової моделі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Спрощення правил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greening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(озеленення).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Підготовка до нової моделі САП — більше автономії державам-членам через Стратегічні плани.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2021–2022: Перехідна САП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Діяли перехідні правила, зберігалася структура попередньої САП.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забезпечене на 2 роки з бюджету 2021–2022.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Нова САП 2023–2027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Національні стратегічні плани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кожна країна формує власний план у межах єдиної рамки.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Щонайменше 25% прямих виплат - на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екосхеми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(екологічні практики).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10% бюджету - на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перерозподільчі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виплати малим і середнім фермам.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3% бюджету - для підтримки молодих фермерів.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40% всіх витрат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мають сприяти кліматичним цілям ЄС.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756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96018-864C-4F7A-A360-B0FAC094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90"/>
            <a:ext cx="10515600" cy="61736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САП на 2014-2020 </a:t>
            </a:r>
            <a:r>
              <a:rPr lang="ru-RU" sz="3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B77B5D-CAFD-4902-B312-F0F314430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189792"/>
              </p:ext>
            </p:extLst>
          </p:nvPr>
        </p:nvGraphicFramePr>
        <p:xfrm>
          <a:off x="68094" y="758756"/>
          <a:ext cx="12023387" cy="609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7504">
                  <a:extLst>
                    <a:ext uri="{9D8B030D-6E8A-4147-A177-3AD203B41FA5}">
                      <a16:colId xmlns:a16="http://schemas.microsoft.com/office/drawing/2014/main" val="2909284082"/>
                    </a:ext>
                  </a:extLst>
                </a:gridCol>
                <a:gridCol w="3120497">
                  <a:extLst>
                    <a:ext uri="{9D8B030D-6E8A-4147-A177-3AD203B41FA5}">
                      <a16:colId xmlns:a16="http://schemas.microsoft.com/office/drawing/2014/main" val="3699340564"/>
                    </a:ext>
                  </a:extLst>
                </a:gridCol>
                <a:gridCol w="1515386">
                  <a:extLst>
                    <a:ext uri="{9D8B030D-6E8A-4147-A177-3AD203B41FA5}">
                      <a16:colId xmlns:a16="http://schemas.microsoft.com/office/drawing/2014/main" val="1116784202"/>
                    </a:ext>
                  </a:extLst>
                </a:gridCol>
              </a:tblGrid>
              <a:tr h="593518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Обсяг, млрд. євро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24379"/>
                  </a:ext>
                </a:extLst>
              </a:tr>
              <a:tr h="678551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Фінансовий блок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–прямі виплати і маркетингові витрати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281,8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72,8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26483"/>
                  </a:ext>
                </a:extLst>
              </a:tr>
              <a:tr h="521917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Фінансовий блок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сільський розвиток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00229"/>
                  </a:ext>
                </a:extLst>
              </a:tr>
              <a:tr h="10406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Наукові дослідження й інновації в забезпеченні продовольчої безпеки, біоекономіки та сталого розвитку сільського господарства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  <a:p>
                      <a:pPr algn="ctr"/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71965"/>
                  </a:ext>
                </a:extLst>
              </a:tr>
              <a:tr h="725295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 продовольчих резервів на випадок кризи у сільськогосподарському секторі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87055"/>
                  </a:ext>
                </a:extLst>
              </a:tr>
              <a:tr h="521917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Безпека продуктів харчування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372920"/>
                  </a:ext>
                </a:extLst>
              </a:tr>
              <a:tr h="973573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Продовольча допомога найбіднішим верствам населення ЄС (виплати із Європейського соціального фонду)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19145"/>
                  </a:ext>
                </a:extLst>
              </a:tr>
              <a:tr h="521917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ЄС по адаптації до глобалізації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22395"/>
                  </a:ext>
                </a:extLst>
              </a:tr>
              <a:tr h="521917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</a:t>
                      </a:r>
                      <a:endParaRPr lang="ru-UA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386,9</a:t>
                      </a:r>
                      <a:endParaRPr lang="ru-UA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2500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2FFF7A38-D2B6-4E46-BB30-38B4FCB8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61481" cy="6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29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dirty="0">
                <a:solidFill>
                  <a:srgbClr val="003399"/>
                </a:solidFill>
                <a:latin typeface="Arial" charset="0"/>
                <a:cs typeface="Arial" charset="0"/>
              </a:rPr>
              <a:t>ЗМІСТ</a:t>
            </a:r>
            <a:endParaRPr lang="ru-RU" b="1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704" y="1690689"/>
            <a:ext cx="11618913" cy="2933864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Calibri Light"/>
              <a:buAutoNum type="arabicPeriod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Історія виникнення та основні етапи розвитку Спільної аграрної політики (САП) ЄС</a:t>
            </a:r>
          </a:p>
          <a:p>
            <a:pPr marL="533400" indent="-533400" eaLnBrk="1" hangingPunct="1">
              <a:lnSpc>
                <a:spcPct val="80000"/>
              </a:lnSpc>
              <a:buFont typeface="Calibri Light"/>
              <a:buAutoNum type="arabicPeriod"/>
            </a:pPr>
            <a:r>
              <a:rPr lang="uk-UA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Сучасна САП 2023-2027 рр.</a:t>
            </a:r>
            <a:endParaRPr lang="ru-UA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Calibri Light"/>
              <a:buAutoNum type="arabicPeriod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Європейський зелений курс 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European Green Deal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3400" indent="-533400">
              <a:lnSpc>
                <a:spcPct val="80000"/>
              </a:lnSpc>
              <a:buFont typeface="Calibri Light"/>
              <a:buAutoNum type="arabicPeriod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 соціально-економічна характеристика сільського господарства країн ЄС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7411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CE4C5-B07C-37EA-9322-3D2704FD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4"/>
            <a:ext cx="10515600" cy="597913"/>
          </a:xfrm>
        </p:spPr>
        <p:txBody>
          <a:bodyPr>
            <a:normAutofit/>
          </a:bodyPr>
          <a:lstStyle/>
          <a:p>
            <a:pPr algn="ctr"/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Головні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ЄС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2023—2027</a:t>
            </a:r>
            <a:r>
              <a:rPr lang="uk-UA" sz="2800" b="1" kern="100" spc="-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рр.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endParaRPr lang="uk-UA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0A91391-52F4-7423-CE43-62893C83F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87917"/>
              </p:ext>
            </p:extLst>
          </p:nvPr>
        </p:nvGraphicFramePr>
        <p:xfrm>
          <a:off x="103761" y="809297"/>
          <a:ext cx="11984478" cy="587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798">
                  <a:extLst>
                    <a:ext uri="{9D8B030D-6E8A-4147-A177-3AD203B41FA5}">
                      <a16:colId xmlns:a16="http://schemas.microsoft.com/office/drawing/2014/main" val="1515594785"/>
                    </a:ext>
                  </a:extLst>
                </a:gridCol>
                <a:gridCol w="4824807">
                  <a:extLst>
                    <a:ext uri="{9D8B030D-6E8A-4147-A177-3AD203B41FA5}">
                      <a16:colId xmlns:a16="http://schemas.microsoft.com/office/drawing/2014/main" val="3468166285"/>
                    </a:ext>
                  </a:extLst>
                </a:gridCol>
                <a:gridCol w="5171873">
                  <a:extLst>
                    <a:ext uri="{9D8B030D-6E8A-4147-A177-3AD203B41FA5}">
                      <a16:colId xmlns:a16="http://schemas.microsoft.com/office/drawing/2014/main" val="3665168561"/>
                    </a:ext>
                  </a:extLst>
                </a:gridCol>
              </a:tblGrid>
              <a:tr h="453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Політична актуальність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Основні дії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60310"/>
                  </a:ext>
                </a:extLst>
              </a:tr>
              <a:tr h="11089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Збереження ландшафтів і біорізно</a:t>
                      </a:r>
                      <a:r>
                        <a:rPr lang="uk-UA" sz="1800" kern="100" spc="-1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маніття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Посилення ролі сільського господарства у збереженні довкілля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 на зв’язку сільського господарства з природними ландшафтами та переорієнтація фінансової підтримки на екологічні стимули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75005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868680" algn="l"/>
                        </a:tabLst>
                      </a:pPr>
                      <a:r>
                        <a:rPr lang="uk-UA" sz="1800" kern="100" spc="-1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Оновлення </a:t>
                      </a: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поколінь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молодих інноваційних фермерів і сталого розвитку сільського бізнесу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Визначення викликів і потреб молодих фермерів. Цілеспрямована система </a:t>
                      </a:r>
                      <a:r>
                        <a:rPr lang="uk-UA" sz="1800" kern="100" spc="-1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підтримки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70439"/>
                  </a:ext>
                </a:extLst>
              </a:tr>
              <a:tr h="11871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Активність</a:t>
                      </a:r>
                      <a:r>
                        <a:rPr lang="uk-UA" sz="1800" kern="100" spc="20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сільських території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Сприяння зайнятості, гендерній рівності, соціальній інтеграції, циркулярній економіці та сталому лісовому господарству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Збільшення витрат на розвиток сільських територій і підтримку доходів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09011"/>
                  </a:ext>
                </a:extLst>
              </a:tr>
              <a:tr h="13451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Захист якості їжі й </a:t>
                      </a:r>
                      <a:r>
                        <a:rPr lang="uk-UA" sz="1800" kern="100" spc="-10" noProof="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здоров’я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Покращення реагування сільського господарства ЄС на потреби у безпечній, якісній та екологічно виробленій їжі для зміцнення здоров’я населення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добробуту тварин, зменшення харчових відходів і боротьба зі стійкістю до антимікробних препаратів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0992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Сприяння</a:t>
                      </a:r>
                      <a:r>
                        <a:rPr lang="uk-UA" sz="1800" kern="100" spc="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знанням та</a:t>
                      </a:r>
                      <a:r>
                        <a:rPr lang="uk-UA" sz="1800" kern="100" spc="-4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інноваціям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Забезпечення</a:t>
                      </a:r>
                      <a:r>
                        <a:rPr lang="uk-UA" sz="1800" kern="100" spc="-5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розумного</a:t>
                      </a:r>
                      <a:r>
                        <a:rPr lang="uk-UA" sz="1800" kern="100" spc="-45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і сталого</a:t>
                      </a:r>
                      <a:r>
                        <a:rPr lang="uk-UA" sz="1800" kern="100" spc="-5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сільського</a:t>
                      </a:r>
                      <a:r>
                        <a:rPr lang="uk-UA" sz="1800" kern="100" spc="-45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й</a:t>
                      </a:r>
                      <a:r>
                        <a:rPr lang="uk-UA" sz="1800" kern="100" spc="-45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2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лісо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вого</a:t>
                      </a:r>
                      <a:r>
                        <a:rPr lang="uk-UA" sz="1800" kern="100" spc="-55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господарства</a:t>
                      </a:r>
                      <a:r>
                        <a:rPr lang="uk-UA" sz="1800" kern="100" spc="-55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lang="uk-UA" sz="1800" kern="100" spc="-55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сільських</a:t>
                      </a:r>
                      <a:r>
                        <a:rPr lang="uk-UA" sz="1800" kern="100" spc="-9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територій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Покращення доступу фермерів до досліджень, інновацій, обміну знаннями і </a:t>
                      </a:r>
                      <a:r>
                        <a:rPr lang="uk-UA" sz="1800" kern="100" spc="-1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uk-UA" sz="18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8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6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9A22-0032-F4D1-AF55-09E26750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DCC4E-66F9-172D-4126-06B5B357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7913"/>
          </a:xfrm>
        </p:spPr>
        <p:txBody>
          <a:bodyPr>
            <a:normAutofit/>
          </a:bodyPr>
          <a:lstStyle/>
          <a:p>
            <a:pPr algn="ctr"/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Головні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ЄС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2023—2027</a:t>
            </a:r>
            <a:r>
              <a:rPr lang="uk-UA" sz="2800" b="1" kern="100" spc="-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рр.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uk-UA" sz="2800" b="1" kern="1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endParaRPr lang="uk-UA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B79C62-8746-5B34-83C6-DE99E8B1F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389203"/>
              </p:ext>
            </p:extLst>
          </p:nvPr>
        </p:nvGraphicFramePr>
        <p:xfrm>
          <a:off x="56744" y="532857"/>
          <a:ext cx="12078511" cy="616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443">
                  <a:extLst>
                    <a:ext uri="{9D8B030D-6E8A-4147-A177-3AD203B41FA5}">
                      <a16:colId xmlns:a16="http://schemas.microsoft.com/office/drawing/2014/main" val="1515594785"/>
                    </a:ext>
                  </a:extLst>
                </a:gridCol>
                <a:gridCol w="4612424">
                  <a:extLst>
                    <a:ext uri="{9D8B030D-6E8A-4147-A177-3AD203B41FA5}">
                      <a16:colId xmlns:a16="http://schemas.microsoft.com/office/drawing/2014/main" val="3468166285"/>
                    </a:ext>
                  </a:extLst>
                </a:gridCol>
                <a:gridCol w="4981644">
                  <a:extLst>
                    <a:ext uri="{9D8B030D-6E8A-4147-A177-3AD203B41FA5}">
                      <a16:colId xmlns:a16="http://schemas.microsoft.com/office/drawing/2014/main" val="3665168561"/>
                    </a:ext>
                  </a:extLst>
                </a:gridCol>
              </a:tblGrid>
              <a:tr h="326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lang="ru-UA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Політична актуальність</a:t>
                      </a:r>
                      <a:endParaRPr lang="ru-UA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Основні дії</a:t>
                      </a:r>
                      <a:endParaRPr lang="ru-UA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60310"/>
                  </a:ext>
                </a:extLst>
              </a:tr>
              <a:tr h="10239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Забезпечення</a:t>
                      </a:r>
                      <a:r>
                        <a:rPr lang="uk-UA" sz="1800" kern="10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справедливого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доходу </a:t>
                      </a:r>
                      <a:r>
                        <a:rPr lang="uk-UA" sz="1800" kern="1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фермерів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Продовольча безпека, багатофункціональність та економічна стабільність с.-г. в довгостроковій перспективі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Аналіз розподілу доходів та підтримка фермерів з урахуванням міждержавних і секторальних відмінностей в ЄС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98852"/>
                  </a:ext>
                </a:extLst>
              </a:tr>
              <a:tr h="12799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Підвищення</a:t>
                      </a:r>
                      <a:r>
                        <a:rPr lang="uk-UA" sz="1800" kern="100" spc="-7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конку</a:t>
                      </a:r>
                      <a:r>
                        <a:rPr lang="uk-UA" sz="1800" kern="1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рентоспроможності фермерських</a:t>
                      </a:r>
                      <a:r>
                        <a:rPr lang="uk-UA" sz="1800" kern="100" spc="-6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господарств</a:t>
                      </a:r>
                      <a:endParaRPr lang="ru-UA" sz="18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8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Зростання попиту на </a:t>
                      </a: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агропродукцію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через демографічні та зміни доходів  посилює тиск на сільськогосподарські ресурси</a:t>
                      </a:r>
                      <a:r>
                        <a:rPr lang="uk-UA" sz="180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Цифровізація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інновації та навчання як інструменти підвищення продуктивності та розвитку сільських територій.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88667"/>
                  </a:ext>
                </a:extLst>
              </a:tr>
              <a:tr h="10239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Покращення позиції фермера в харчовому ланцюгу</a:t>
                      </a:r>
                      <a:endParaRPr lang="ru-UA" sz="18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8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Стагнація </a:t>
                      </a: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АПВ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низька додана вартість через </a:t>
                      </a: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волатильність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ринку та високі виробничі витрати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Посилення співпраці фермерів, прозорість ринку та боротьба з недобросовісною торгівлею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14657"/>
                  </a:ext>
                </a:extLst>
              </a:tr>
              <a:tr h="10239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Дії щодо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кліматичних змін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</a:t>
                      </a: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АПВ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ЄС у досягненні Паризької угоди та </a:t>
                      </a: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ЦСР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розвиток біоекономіки й скорочення викидів парникових газів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Інноваційне управління фермами та технології </a:t>
                      </a:r>
                      <a:r>
                        <a:rPr lang="uk-UA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ґрунтообробітку</a:t>
                      </a: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скорочення викидів і поглинання вуглецю</a:t>
                      </a:r>
                      <a:r>
                        <a:rPr lang="uk-UA" sz="180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6935"/>
                  </a:ext>
                </a:extLst>
              </a:tr>
              <a:tr h="11794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Ефективне управління природними </a:t>
                      </a:r>
                      <a:r>
                        <a:rPr lang="uk-UA" sz="1800" kern="1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ресурсами</a:t>
                      </a:r>
                      <a:endParaRPr lang="ru-UA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kern="100" spc="-3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Значне</a:t>
                      </a:r>
                      <a:r>
                        <a:rPr lang="uk-UA" sz="1800" kern="100" spc="-4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3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перевищення</a:t>
                      </a:r>
                      <a:r>
                        <a:rPr lang="uk-UA" sz="1800" kern="100" spc="-35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3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кіль</a:t>
                      </a:r>
                      <a:r>
                        <a:rPr lang="uk-UA" sz="1800" kern="100" spc="-4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кості</a:t>
                      </a:r>
                      <a:r>
                        <a:rPr lang="uk-UA" sz="1800" kern="100" spc="-3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4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СО</a:t>
                      </a:r>
                      <a:r>
                        <a:rPr lang="uk-UA" sz="1800" kern="100" spc="-40" baseline="-250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800" kern="100" spc="-25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4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uk-UA" sz="1800" kern="100" spc="-25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00" spc="-4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сільськогоспо</a:t>
                      </a:r>
                      <a:r>
                        <a:rPr lang="uk-UA" sz="180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дарських ґрунтах (еквівалент 51 млрд т)</a:t>
                      </a:r>
                      <a:r>
                        <a:rPr lang="uk-UA" sz="180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Ефективне управління водними ресурсами, ґрунтом і повітрям із мінімальним використанням хімікатів</a:t>
                      </a:r>
                      <a:endParaRPr lang="uk-UA" sz="180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4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63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ED94C-594C-CF60-5C3D-02C606BC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EAF7E-ABF1-54E7-6BC5-2CECEC32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01"/>
            <a:ext cx="10515600" cy="403360"/>
          </a:xfrm>
        </p:spPr>
        <p:txBody>
          <a:bodyPr>
            <a:noAutofit/>
          </a:bodyPr>
          <a:lstStyle/>
          <a:p>
            <a:pPr algn="ctr"/>
            <a:r>
              <a:rPr lang="uk-UA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Основні принципи модернізації САП ЄС на 2023-2027 рр.</a:t>
            </a:r>
            <a:endParaRPr lang="uk-U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04CD4A2-FB8F-E7DA-F1D1-B28CB0589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02308"/>
              </p:ext>
            </p:extLst>
          </p:nvPr>
        </p:nvGraphicFramePr>
        <p:xfrm>
          <a:off x="106892" y="714703"/>
          <a:ext cx="11978215" cy="605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532">
                  <a:extLst>
                    <a:ext uri="{9D8B030D-6E8A-4147-A177-3AD203B41FA5}">
                      <a16:colId xmlns:a16="http://schemas.microsoft.com/office/drawing/2014/main" val="889400359"/>
                    </a:ext>
                  </a:extLst>
                </a:gridCol>
                <a:gridCol w="10137683">
                  <a:extLst>
                    <a:ext uri="{9D8B030D-6E8A-4147-A177-3AD203B41FA5}">
                      <a16:colId xmlns:a16="http://schemas.microsoft.com/office/drawing/2014/main" val="3205128919"/>
                    </a:ext>
                  </a:extLst>
                </a:gridCol>
              </a:tblGrid>
              <a:tr h="385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Принципи</a:t>
                      </a:r>
                      <a:endParaRPr lang="ru-UA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Напрями реалізації</a:t>
                      </a:r>
                      <a:endParaRPr lang="ru-UA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56521"/>
                  </a:ext>
                </a:extLst>
              </a:tr>
              <a:tr h="22452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b="0" kern="1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Екологічність («зелена» </a:t>
                      </a:r>
                      <a:r>
                        <a:rPr lang="uk-UA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САП ЄС)</a:t>
                      </a:r>
                      <a:endParaRPr lang="ru-UA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Підвищення екологічних амбіцій </a:t>
                      </a:r>
                      <a:r>
                        <a:rPr lang="uk-UA" sz="1800" b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Узгодження стратегічних планів із «Зеленою угодою» та кліматично-екологічним законодавством ЄС.</a:t>
                      </a:r>
                      <a:b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25% бюджету прямих виплат - на </a:t>
                      </a:r>
                      <a:r>
                        <a:rPr lang="uk-UA" sz="1800" b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екосхеми</a:t>
                      </a: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(органічне виробництво, вуглецеве землеробство, добробут тварин).</a:t>
                      </a:r>
                      <a:b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Мінімум 35% бюджету розвитку села - на клімат, біорізноманіття та добробут тварин.</a:t>
                      </a:r>
                      <a:b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15% у програмах фруктів і овочів - на охорону довкілля.</a:t>
                      </a:r>
                      <a:b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40% бюджету </a:t>
                      </a:r>
                      <a:r>
                        <a:rPr lang="uk-UA" sz="1800" b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10% бюджету ЄС - на досягнення цілей у сфері біорізноманіття.</a:t>
                      </a:r>
                      <a:endParaRPr lang="uk-UA" sz="1800" b="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47477"/>
                  </a:ext>
                </a:extLst>
              </a:tr>
              <a:tr h="2091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800" b="0" kern="1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Справедливість</a:t>
                      </a:r>
                      <a:endParaRPr lang="ru-UA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UA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Перерозподіл підтримки: мінімум 10% прямих виплат — на малі та середні ферми.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Біорізноманіття і клімат: 40% бюджету </a:t>
                      </a:r>
                      <a:r>
                        <a:rPr lang="uk-UA" sz="1800" b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10% бюджету ЄС — на ці цілі.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лише діючих фермерів.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Соціальні стандарти: заохочення фермерів за дотримання трудових прав.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Конвергенція: зближення рівня доходів фермерів у країнах ЄС.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Молоді фермери: щонайменше 3% бюджету — на підтримку старту.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Гендерна рівність: вперше — ціль участі жінок у сільському господарстві</a:t>
                      </a:r>
                      <a:endParaRPr lang="uk-UA" sz="1800" b="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58767"/>
                  </a:ext>
                </a:extLst>
              </a:tr>
              <a:tr h="1331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Конкуренто- спроможність</a:t>
                      </a:r>
                      <a:endParaRPr lang="ru-UA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Співпраця фермерів як відповідь на ринкові виклики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Орієнтація на ринкові механізми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Кризовий резерв: щонайменше 450 млн євро на рік на подолання криз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виноробства: спеціальні правила для зміцнення сектору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25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3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E7C90-B10C-4EAF-9E04-B76794DD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395"/>
            <a:ext cx="10515600" cy="763283"/>
          </a:xfrm>
        </p:spPr>
        <p:txBody>
          <a:bodyPr>
            <a:normAutofit/>
          </a:bodyPr>
          <a:lstStyle/>
          <a:p>
            <a:pPr algn="ctr"/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елементи САП (реформа 2023–2027)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3DCC1-1C61-4594-BBAE-3CF80806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2677"/>
            <a:ext cx="12062298" cy="5668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1. 30% прямих виплат — за екологічні зобов’язання понад базові вимоги (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екосхеми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2. 35% бюджету — на розвиток сільських територій, екологію та адаптацію до змін клімату.</a:t>
            </a:r>
          </a:p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3. 30% підтримки — на клімат, біорізноманіття та сталу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агропрактику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4. Обмеження прямих виплат:</a:t>
            </a:r>
          </a:p>
          <a:p>
            <a:pPr lvl="0"/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від €60 тис. — поступове зменшення;</a:t>
            </a:r>
          </a:p>
          <a:p>
            <a:pPr lvl="0"/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максимум — €100 тис./рік.</a:t>
            </a:r>
          </a:p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5. 6% національних виплат — для малих і середніх ферм (можливо до 12%).</a:t>
            </a:r>
          </a:p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6. 10% с.-г. угідь — під ландшафтні елементи: дерева, водойми, огорожі.</a:t>
            </a:r>
          </a:p>
          <a:p>
            <a:pPr marL="0" indent="0"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7. Обов’язкові консультаційні служби для фермерів у кожній країні ЄС.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8764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E7C90-B10C-4EAF-9E04-B76794DD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395"/>
            <a:ext cx="10515600" cy="763283"/>
          </a:xfrm>
        </p:spPr>
        <p:txBody>
          <a:bodyPr>
            <a:normAutofit/>
          </a:bodyPr>
          <a:lstStyle/>
          <a:p>
            <a:pPr algn="ctr"/>
            <a: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ключові положення САП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AACC11-7C17-E1B1-9611-0860B3D0C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2143" y="1672441"/>
            <a:ext cx="1174118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 10% с.-г. угідь — під ландшафтні елементи (дерева, озера, огорожі).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Бюджет для антикризових заходів та підвищення прозорості ринку.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Заборона національних норм, що перевищують стандарти ЄС — для збереження чесної конкуренції.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4% прямих виплат — на підтримку молодих фермерів.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Санкції за порушення: зниження виплат на 10% (раніше — 5%).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5% земель кожного господарства — вивести з обробітку для підтримки біорізноманіття.</a:t>
            </a:r>
          </a:p>
        </p:txBody>
      </p:sp>
    </p:spTree>
    <p:extLst>
      <p:ext uri="{BB962C8B-B14F-4D97-AF65-F5344CB8AC3E}">
        <p14:creationId xmlns:p14="http://schemas.microsoft.com/office/powerpoint/2010/main" val="139498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A8D8D-1DDE-DB91-BE15-0E8988D9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60" y="73296"/>
            <a:ext cx="10515600" cy="75355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та компоненти Спільної аграрної політики (САП) ЄС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3D148-247F-B591-8FF1-F1A38651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76" y="1108449"/>
            <a:ext cx="10925783" cy="5651769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1.1. Перший стовп - Пряма підтримка доходів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Прямі виплати фермерам:</a:t>
            </a:r>
            <a:r>
              <a:rPr lang="uk-UA" dirty="0"/>
              <a:t> Основна форма підтримки, що забезпечує фінансову стабільність.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Статистика:</a:t>
            </a:r>
            <a:r>
              <a:rPr lang="uk-UA" dirty="0"/>
              <a:t> У 2021 році пряма підтримка становила приблизно 39% загального бюджету САП (близько 291 млрд євро на 2021-2027 роки).</a:t>
            </a:r>
          </a:p>
          <a:p>
            <a:pPr marL="0" indent="0">
              <a:buNone/>
            </a:pPr>
            <a:r>
              <a:rPr lang="uk-UA" b="1" dirty="0"/>
              <a:t>1.2. Другий стовп - Розвиток сільських територій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Фінансування розвитку сільських територій:</a:t>
            </a:r>
            <a:r>
              <a:rPr lang="uk-UA" dirty="0"/>
              <a:t> Охоплює програми, спрямовані на покращення економічного, соціального та екологічного стану сільських районів.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Статистика:</a:t>
            </a:r>
            <a:r>
              <a:rPr lang="uk-UA" dirty="0"/>
              <a:t> На період 2021-2027 роки виділено приблизно 95,5 млрд євро на розвиток сільських територій (близько 7% від загального бюджету САП).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3645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FA099-3667-E7AB-91F0-9F4AC8EE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44572-EBBA-AA7A-A070-05B830C8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60" y="73296"/>
            <a:ext cx="10515600" cy="5006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та компоненти Спільної аграрної політики (САП) ЄС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5DFDE-3FB4-B5A9-6CCB-E8285B51C76F}"/>
              </a:ext>
            </a:extLst>
          </p:cNvPr>
          <p:cNvSpPr txBox="1"/>
          <p:nvPr/>
        </p:nvSpPr>
        <p:spPr>
          <a:xfrm>
            <a:off x="515566" y="770279"/>
            <a:ext cx="250000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Прямі </a:t>
            </a:r>
          </a:p>
          <a:p>
            <a:pPr algn="ctr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виплати</a:t>
            </a:r>
            <a:endParaRPr lang="uk-UA" sz="22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9018101-7AAA-534A-C931-87BAAA062593}"/>
              </a:ext>
            </a:extLst>
          </p:cNvPr>
          <p:cNvSpPr/>
          <p:nvPr/>
        </p:nvSpPr>
        <p:spPr>
          <a:xfrm>
            <a:off x="3015574" y="752099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5C879-2094-E03D-2598-2BA64DCEF5CB}"/>
              </a:ext>
            </a:extLst>
          </p:cNvPr>
          <p:cNvSpPr txBox="1"/>
          <p:nvPr/>
        </p:nvSpPr>
        <p:spPr>
          <a:xfrm>
            <a:off x="4396899" y="642762"/>
            <a:ext cx="7279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Високий рівень підтримки (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49 млрд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(2020 р.)</a:t>
            </a:r>
            <a:endParaRPr lang="uk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C1911-59E1-0FB3-8500-A75E6C2CC115}"/>
              </a:ext>
            </a:extLst>
          </p:cNvPr>
          <p:cNvSpPr txBox="1"/>
          <p:nvPr/>
        </p:nvSpPr>
        <p:spPr>
          <a:xfrm>
            <a:off x="4396899" y="1012094"/>
            <a:ext cx="7279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В середньому на 1 фермера 8000 євро (2021 р.)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A5A5A-76BD-3BCB-3756-EF79465197C6}"/>
              </a:ext>
            </a:extLst>
          </p:cNvPr>
          <p:cNvSpPr txBox="1"/>
          <p:nvPr/>
        </p:nvSpPr>
        <p:spPr>
          <a:xfrm>
            <a:off x="4396898" y="1373628"/>
            <a:ext cx="72795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Екологічні виплати – додатково 15% від загальної суми прямих виплат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32CB4-8B9F-D336-6986-CBBC382F19E2}"/>
              </a:ext>
            </a:extLst>
          </p:cNvPr>
          <p:cNvSpPr txBox="1"/>
          <p:nvPr/>
        </p:nvSpPr>
        <p:spPr>
          <a:xfrm>
            <a:off x="515565" y="2130929"/>
            <a:ext cx="250000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Розвиток сільських територій</a:t>
            </a:r>
            <a:endParaRPr lang="uk-UA" sz="2200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AF61783-157A-9A2E-24CA-9E86145793F4}"/>
              </a:ext>
            </a:extLst>
          </p:cNvPr>
          <p:cNvSpPr/>
          <p:nvPr/>
        </p:nvSpPr>
        <p:spPr>
          <a:xfrm>
            <a:off x="3015573" y="2323219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058F3-4614-D278-2259-891B222C2E64}"/>
              </a:ext>
            </a:extLst>
          </p:cNvPr>
          <p:cNvSpPr txBox="1"/>
          <p:nvPr/>
        </p:nvSpPr>
        <p:spPr>
          <a:xfrm>
            <a:off x="4396896" y="2227998"/>
            <a:ext cx="7279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10,4 млрд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F9412-B176-A975-5E4B-BD442B5F28AD}"/>
              </a:ext>
            </a:extLst>
          </p:cNvPr>
          <p:cNvSpPr txBox="1"/>
          <p:nvPr/>
        </p:nvSpPr>
        <p:spPr>
          <a:xfrm>
            <a:off x="4396895" y="2595019"/>
            <a:ext cx="7279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Програми: Інвестиції в інфраструктуру; Підтримка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агротуризму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; Проекти для покращення екологічної стійкості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9895D-6C31-221C-ABBE-6FADBAD83560}"/>
              </a:ext>
            </a:extLst>
          </p:cNvPr>
          <p:cNvSpPr txBox="1"/>
          <p:nvPr/>
        </p:nvSpPr>
        <p:spPr>
          <a:xfrm>
            <a:off x="515565" y="3685115"/>
            <a:ext cx="250000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Регулювання ринків</a:t>
            </a:r>
            <a:endParaRPr lang="uk-UA" sz="2200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B14CF125-1B6F-AADD-C950-F2BC003D0D5E}"/>
              </a:ext>
            </a:extLst>
          </p:cNvPr>
          <p:cNvSpPr/>
          <p:nvPr/>
        </p:nvSpPr>
        <p:spPr>
          <a:xfrm>
            <a:off x="3015573" y="3785003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50228-393B-195C-89DF-17DB4672C27B}"/>
              </a:ext>
            </a:extLst>
          </p:cNvPr>
          <p:cNvSpPr txBox="1"/>
          <p:nvPr/>
        </p:nvSpPr>
        <p:spPr>
          <a:xfrm>
            <a:off x="4396895" y="3661216"/>
            <a:ext cx="7279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Механізми контролю за цінами, зокрема інтервенційні закупівлі та підтримку цін на продукцію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6D5BF-89C6-E3D1-5B04-D65F4ED642DA}"/>
              </a:ext>
            </a:extLst>
          </p:cNvPr>
          <p:cNvSpPr txBox="1"/>
          <p:nvPr/>
        </p:nvSpPr>
        <p:spPr>
          <a:xfrm>
            <a:off x="4396894" y="4304994"/>
            <a:ext cx="7279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Інтервенційні закупівлі у 2020 р.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досягли 1,2 млрд євро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E8232-4B5E-5CFD-CF88-EC5416E5FCDD}"/>
              </a:ext>
            </a:extLst>
          </p:cNvPr>
          <p:cNvSpPr txBox="1"/>
          <p:nvPr/>
        </p:nvSpPr>
        <p:spPr>
          <a:xfrm>
            <a:off x="515564" y="4720899"/>
            <a:ext cx="250000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Дослідження та інновації</a:t>
            </a:r>
            <a:endParaRPr lang="uk-UA" sz="22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5FF7065D-9FDC-7F9B-D793-36CB68CE2707}"/>
              </a:ext>
            </a:extLst>
          </p:cNvPr>
          <p:cNvSpPr/>
          <p:nvPr/>
        </p:nvSpPr>
        <p:spPr>
          <a:xfrm>
            <a:off x="3015565" y="4876225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6D71C-D7A3-9E9C-EB83-EB841D1841AE}"/>
              </a:ext>
            </a:extLst>
          </p:cNvPr>
          <p:cNvSpPr txBox="1"/>
          <p:nvPr/>
        </p:nvSpPr>
        <p:spPr>
          <a:xfrm>
            <a:off x="4396890" y="4760163"/>
            <a:ext cx="7279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 наукових </a:t>
            </a:r>
            <a:r>
              <a:rPr lang="uk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(10% бюджету – 38,7 млрд євро)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B1CD6-193F-BB48-7CB6-F97C123CD786}"/>
              </a:ext>
            </a:extLst>
          </p:cNvPr>
          <p:cNvSpPr txBox="1"/>
          <p:nvPr/>
        </p:nvSpPr>
        <p:spPr>
          <a:xfrm>
            <a:off x="4396890" y="5509911"/>
            <a:ext cx="7279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рограми збереження біорізноманіття та сталого використання природних ресурсів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DA2AE-A74B-59E5-5E8C-4BAE41D3A025}"/>
              </a:ext>
            </a:extLst>
          </p:cNvPr>
          <p:cNvSpPr txBox="1"/>
          <p:nvPr/>
        </p:nvSpPr>
        <p:spPr>
          <a:xfrm>
            <a:off x="515564" y="5584375"/>
            <a:ext cx="25000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Екологічна та кліматична політика</a:t>
            </a:r>
            <a:endParaRPr lang="uk-UA" sz="2200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3951C6F4-431C-FF45-DDF8-96F30EDC01E8}"/>
              </a:ext>
            </a:extLst>
          </p:cNvPr>
          <p:cNvSpPr/>
          <p:nvPr/>
        </p:nvSpPr>
        <p:spPr>
          <a:xfrm>
            <a:off x="3015564" y="5896246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CCE105-F718-DB56-02C0-BE8385EA7B44}"/>
              </a:ext>
            </a:extLst>
          </p:cNvPr>
          <p:cNvSpPr txBox="1"/>
          <p:nvPr/>
        </p:nvSpPr>
        <p:spPr>
          <a:xfrm>
            <a:off x="4396890" y="6167151"/>
            <a:ext cx="7279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У 2022 році близько 25% фермерів у ЄС впровадили екологічні практики, отримуючи за це фінансову підтримку</a:t>
            </a:r>
          </a:p>
        </p:txBody>
      </p:sp>
    </p:spTree>
    <p:extLst>
      <p:ext uri="{BB962C8B-B14F-4D97-AF65-F5344CB8AC3E}">
        <p14:creationId xmlns:p14="http://schemas.microsoft.com/office/powerpoint/2010/main" val="284398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67CC-4BC3-A9D1-1E27-CAA0CD73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7015-AF65-790D-BEBF-7D6CD67B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05" y="0"/>
            <a:ext cx="11342451" cy="68103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Фінансування Спільної аграрної політики (САП) ЄС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DE771-CDE3-9D17-D887-7D780D508D22}"/>
              </a:ext>
            </a:extLst>
          </p:cNvPr>
          <p:cNvSpPr txBox="1"/>
          <p:nvPr/>
        </p:nvSpPr>
        <p:spPr>
          <a:xfrm>
            <a:off x="2027584" y="681037"/>
            <a:ext cx="87364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Загальний бюджет САП на 2021-2027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387 млрд євро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1A2D6-D118-9287-6F8E-9C9A0693A4E3}"/>
              </a:ext>
            </a:extLst>
          </p:cNvPr>
          <p:cNvSpPr txBox="1"/>
          <p:nvPr/>
        </p:nvSpPr>
        <p:spPr>
          <a:xfrm>
            <a:off x="142462" y="1688202"/>
            <a:ext cx="539363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Прямі виплати – 291 млрд євро 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(75% від загального бюджету)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090D6-20BB-A154-32A4-5B501B8DB688}"/>
              </a:ext>
            </a:extLst>
          </p:cNvPr>
          <p:cNvSpPr txBox="1"/>
          <p:nvPr/>
        </p:nvSpPr>
        <p:spPr>
          <a:xfrm>
            <a:off x="5715000" y="1688202"/>
            <a:ext cx="633453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Розвиток сільських територій – 95,5 млрд євро (25% від загального бюджету)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C9A38-BDDE-61E8-4C6B-D6F6E60414DD}"/>
              </a:ext>
            </a:extLst>
          </p:cNvPr>
          <p:cNvSpPr txBox="1"/>
          <p:nvPr/>
        </p:nvSpPr>
        <p:spPr>
          <a:xfrm>
            <a:off x="152403" y="2572256"/>
            <a:ext cx="539363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Найбільші отримувачі прямих виплат: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Франція: близько 7,5 млрд євро.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Німеччина: близько 5,5 млрд євро.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Італія: близько 4,5 млрд євро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Польща – 3,4 млрд євро (1,3 млн фермерів)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988E2-54D0-2931-5590-ECED0A997075}"/>
              </a:ext>
            </a:extLst>
          </p:cNvPr>
          <p:cNvSpPr txBox="1"/>
          <p:nvPr/>
        </p:nvSpPr>
        <p:spPr>
          <a:xfrm>
            <a:off x="5705059" y="2570277"/>
            <a:ext cx="633453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 2021 р. підтримано понад 12 000 проектів у рамках програми розвитку сільських територій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8B219-E7FF-D2AE-4104-4E17814AD9B4}"/>
              </a:ext>
            </a:extLst>
          </p:cNvPr>
          <p:cNvSpPr txBox="1"/>
          <p:nvPr/>
        </p:nvSpPr>
        <p:spPr>
          <a:xfrm>
            <a:off x="142462" y="4274008"/>
            <a:ext cx="53936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Екологічні програми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769B5-F78F-3508-6A70-35DA0B62AC65}"/>
              </a:ext>
            </a:extLst>
          </p:cNvPr>
          <p:cNvSpPr txBox="1"/>
          <p:nvPr/>
        </p:nvSpPr>
        <p:spPr>
          <a:xfrm>
            <a:off x="152403" y="5008975"/>
            <a:ext cx="539363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2021 р. – 18 млрд. євро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A6B5D-01FC-837A-D5C6-AA205C5D8586}"/>
              </a:ext>
            </a:extLst>
          </p:cNvPr>
          <p:cNvSpPr txBox="1"/>
          <p:nvPr/>
        </p:nvSpPr>
        <p:spPr>
          <a:xfrm>
            <a:off x="5814390" y="4274008"/>
            <a:ext cx="53936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Кліматичні ініціативи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F74DF-B76E-A761-11D5-BEC07C297699}"/>
              </a:ext>
            </a:extLst>
          </p:cNvPr>
          <p:cNvSpPr txBox="1"/>
          <p:nvPr/>
        </p:nvSpPr>
        <p:spPr>
          <a:xfrm>
            <a:off x="5814390" y="5008974"/>
            <a:ext cx="53936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на зменшення викидів парникових газів - на рівні 10% загального бюджету, що становить близько 38,7 млрд євро.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5FB448B-19EA-195D-72DB-C9434936A1D3}"/>
              </a:ext>
            </a:extLst>
          </p:cNvPr>
          <p:cNvCxnSpPr/>
          <p:nvPr/>
        </p:nvCxnSpPr>
        <p:spPr>
          <a:xfrm>
            <a:off x="3786809" y="1512034"/>
            <a:ext cx="0" cy="176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1EBC828-AEAF-F501-0231-70D8A2395527}"/>
              </a:ext>
            </a:extLst>
          </p:cNvPr>
          <p:cNvCxnSpPr/>
          <p:nvPr/>
        </p:nvCxnSpPr>
        <p:spPr>
          <a:xfrm>
            <a:off x="7825409" y="1512034"/>
            <a:ext cx="0" cy="176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88BF9E4-3F3C-2EAA-89EB-AC1F581AC461}"/>
              </a:ext>
            </a:extLst>
          </p:cNvPr>
          <p:cNvCxnSpPr>
            <a:cxnSpLocks/>
          </p:cNvCxnSpPr>
          <p:nvPr/>
        </p:nvCxnSpPr>
        <p:spPr>
          <a:xfrm>
            <a:off x="2955235" y="4735673"/>
            <a:ext cx="0" cy="273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C1DEB92-CBB1-C5E7-3732-6B2469FBE28A}"/>
              </a:ext>
            </a:extLst>
          </p:cNvPr>
          <p:cNvCxnSpPr>
            <a:cxnSpLocks/>
          </p:cNvCxnSpPr>
          <p:nvPr/>
        </p:nvCxnSpPr>
        <p:spPr>
          <a:xfrm>
            <a:off x="8226287" y="4735673"/>
            <a:ext cx="0" cy="273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ACFA440-DB15-3864-2A93-24033A1893E0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>
            <a:off x="5536095" y="4504841"/>
            <a:ext cx="2782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7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9B0FB-A8E2-7881-2ECF-D6424E75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7"/>
            <a:ext cx="12107917" cy="1251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 запланованих видатків у межах (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%, 2023–2027</a:t>
            </a:r>
            <a:endParaRPr lang="uk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8AD256-A351-40B1-B238-781C7CBEAD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0923" y="1272034"/>
          <a:ext cx="5938345" cy="405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B6D3E9-E056-B59E-C702-2FB9128194C6}"/>
              </a:ext>
            </a:extLst>
          </p:cNvPr>
          <p:cNvSpPr txBox="1"/>
          <p:nvPr/>
        </p:nvSpPr>
        <p:spPr>
          <a:xfrm>
            <a:off x="0" y="5176703"/>
            <a:ext cx="65269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Кошти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EAGF/EAFRD)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млрд. євро та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18F26-1204-9DC3-0F5D-C72B437CF2BD}"/>
              </a:ext>
            </a:extLst>
          </p:cNvPr>
          <p:cNvSpPr txBox="1"/>
          <p:nvPr/>
        </p:nvSpPr>
        <p:spPr>
          <a:xfrm>
            <a:off x="0" y="6135572"/>
            <a:ext cx="7451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EAGF</a:t>
            </a:r>
            <a:r>
              <a:rPr lang="uk-UA" i="1" noProof="0" dirty="0">
                <a:latin typeface="Arial" panose="020B0604020202020204" pitchFamily="34" charset="0"/>
                <a:cs typeface="Arial" panose="020B0604020202020204" pitchFamily="34" charset="0"/>
              </a:rPr>
              <a:t> — Європейський с.-г. гарантійний фонд; </a:t>
            </a:r>
          </a:p>
          <a:p>
            <a:r>
              <a:rPr lang="uk-UA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EAFRD</a:t>
            </a:r>
            <a:r>
              <a:rPr lang="uk-UA" i="1" noProof="0" dirty="0">
                <a:latin typeface="Arial" panose="020B0604020202020204" pitchFamily="34" charset="0"/>
                <a:cs typeface="Arial" panose="020B0604020202020204" pitchFamily="34" charset="0"/>
              </a:rPr>
              <a:t> — Європейський с.-г. фонд розвитку сільських територій</a:t>
            </a:r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98AD256-A351-40B1-B238-781C7CBEADC9}"/>
              </a:ext>
            </a:extLst>
          </p:cNvPr>
          <p:cNvGraphicFramePr>
            <a:graphicFrameLocks/>
          </p:cNvGraphicFramePr>
          <p:nvPr/>
        </p:nvGraphicFramePr>
        <p:xfrm>
          <a:off x="6053958" y="1399905"/>
          <a:ext cx="6053959" cy="385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6BABE3-1E22-5E3D-16FB-EB18913DD56F}"/>
              </a:ext>
            </a:extLst>
          </p:cNvPr>
          <p:cNvSpPr txBox="1"/>
          <p:nvPr/>
        </p:nvSpPr>
        <p:spPr>
          <a:xfrm>
            <a:off x="6737130" y="5150785"/>
            <a:ext cx="53182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Загальні державні видатки на </a:t>
            </a:r>
            <a:r>
              <a:rPr lang="uk-UA" sz="22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uk-UA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: кошти </a:t>
            </a:r>
            <a:r>
              <a:rPr lang="uk-UA" sz="22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uk-UA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ЄС та національне співфінансування, млрд. євро та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8A7FD-7BFB-166A-A1D0-D1EC2F001C23}"/>
              </a:ext>
            </a:extLst>
          </p:cNvPr>
          <p:cNvSpPr txBox="1"/>
          <p:nvPr/>
        </p:nvSpPr>
        <p:spPr>
          <a:xfrm>
            <a:off x="998481" y="1144162"/>
            <a:ext cx="248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млрд. євро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CCEF7-B045-23BB-49B0-F5F53E9CABCE}"/>
              </a:ext>
            </a:extLst>
          </p:cNvPr>
          <p:cNvSpPr txBox="1"/>
          <p:nvPr/>
        </p:nvSpPr>
        <p:spPr>
          <a:xfrm>
            <a:off x="8177048" y="1168602"/>
            <a:ext cx="248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 млрд. євро</a:t>
            </a:r>
          </a:p>
        </p:txBody>
      </p:sp>
    </p:spTree>
    <p:extLst>
      <p:ext uri="{BB962C8B-B14F-4D97-AF65-F5344CB8AC3E}">
        <p14:creationId xmlns:p14="http://schemas.microsoft.com/office/powerpoint/2010/main" val="2737304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23990-70FC-1171-A4FF-E1997CEC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58"/>
            <a:ext cx="11238186" cy="696420"/>
          </a:xfrm>
        </p:spPr>
        <p:txBody>
          <a:bodyPr>
            <a:noAutofit/>
          </a:bodyPr>
          <a:lstStyle/>
          <a:p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Запланований розподіл прямих виплат та коштів розвитку сільських територій ЄС, 2023–2027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CCB3542-AD59-735D-C866-1DDADA4CE9F2}"/>
              </a:ext>
            </a:extLst>
          </p:cNvPr>
          <p:cNvGraphicFramePr>
            <a:graphicFrameLocks/>
          </p:cNvGraphicFramePr>
          <p:nvPr/>
        </p:nvGraphicFramePr>
        <p:xfrm>
          <a:off x="0" y="1090449"/>
          <a:ext cx="5644055" cy="487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26A870-646B-4DB9-5BA2-71DE515648E0}"/>
              </a:ext>
            </a:extLst>
          </p:cNvPr>
          <p:cNvSpPr txBox="1"/>
          <p:nvPr/>
        </p:nvSpPr>
        <p:spPr>
          <a:xfrm>
            <a:off x="228600" y="85961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Прямі виплати </a:t>
            </a:r>
            <a:r>
              <a:rPr lang="fr-C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(EAGF)</a:t>
            </a:r>
            <a:r>
              <a:rPr lang="uk-UA" sz="20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i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(млрд євро, %)</a:t>
            </a:r>
            <a:endParaRPr lang="uk-UA" sz="2000" b="1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78220C5-C7DC-D50F-D69A-EF70867FE4B8}"/>
              </a:ext>
            </a:extLst>
          </p:cNvPr>
          <p:cNvGraphicFramePr>
            <a:graphicFrameLocks/>
          </p:cNvGraphicFramePr>
          <p:nvPr/>
        </p:nvGraphicFramePr>
        <p:xfrm>
          <a:off x="5885793" y="1332264"/>
          <a:ext cx="6190593" cy="476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1321F5-F66E-1F2C-69C6-DFAE423480F1}"/>
              </a:ext>
            </a:extLst>
          </p:cNvPr>
          <p:cNvSpPr txBox="1"/>
          <p:nvPr/>
        </p:nvSpPr>
        <p:spPr>
          <a:xfrm>
            <a:off x="6185337" y="85961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Сільський розвиток (</a:t>
            </a:r>
            <a:r>
              <a:rPr lang="uk-UA" sz="2000" b="1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EAFRD</a:t>
            </a:r>
            <a:r>
              <a:rPr lang="uk-UA" sz="20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(млрд євро, %)</a:t>
            </a:r>
          </a:p>
        </p:txBody>
      </p:sp>
    </p:spTree>
    <p:extLst>
      <p:ext uri="{BB962C8B-B14F-4D97-AF65-F5344CB8AC3E}">
        <p14:creationId xmlns:p14="http://schemas.microsoft.com/office/powerpoint/2010/main" val="320367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62025" y="98424"/>
            <a:ext cx="10515600" cy="784225"/>
          </a:xfrm>
        </p:spPr>
        <p:txBody>
          <a:bodyPr/>
          <a:lstStyle/>
          <a:p>
            <a:pPr algn="ctr" eaLnBrk="1" hangingPunct="1"/>
            <a:r>
              <a:rPr lang="uk-UA" b="1" dirty="0">
                <a:solidFill>
                  <a:srgbClr val="003399"/>
                </a:solidFill>
                <a:latin typeface="Arial" charset="0"/>
                <a:cs typeface="Arial" charset="0"/>
              </a:rPr>
              <a:t>Рекомендована література:</a:t>
            </a:r>
            <a:endParaRPr lang="ru-RU" b="1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67494" y="1033736"/>
            <a:ext cx="11657012" cy="55118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Кваша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С.М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., Діброва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А.Д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Нівєвський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О.В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Мартишев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П.А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 Аграрна політика. К.: НУБіП, 2022 р., 316 с.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Розвиток аграрної політики України в умовах євроінтеграції / за ред. Діброви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А.Д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Андрієвського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В.Є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.; НУБіП України; Інститут розвитку аграрних ринків. – К., 2014. – 568 с.</a:t>
            </a:r>
          </a:p>
          <a:p>
            <a:pPr marL="533400" lvl="0" indent="-533400">
              <a:lnSpc>
                <a:spcPct val="70000"/>
              </a:lnSpc>
              <a:buFont typeface="Arial" charset="0"/>
              <a:buAutoNum type="arabicPeriod"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Зінчук Т. О.,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Куцмус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Н. М. Спільна аграрна політика ЄС 2023 – 2027: амбіції і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релевантність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Цілям сталого розвитку. </a:t>
            </a:r>
            <a:r>
              <a:rPr lang="uk-UA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Економіка України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. 2023. № 11. С. 76-96.</a:t>
            </a:r>
          </a:p>
          <a:p>
            <a:pPr marL="533400" lvl="0" indent="-533400">
              <a:lnSpc>
                <a:spcPct val="70000"/>
              </a:lnSpc>
              <a:buFont typeface="Arial" charset="0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Кваша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С.М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., Вакуленко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Спільна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аграрна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союзу: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досвід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ХХІ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2023. № 4. С. 9–13.</a:t>
            </a:r>
          </a:p>
          <a:p>
            <a:pPr marL="533400" lvl="0" indent="-533400">
              <a:lnSpc>
                <a:spcPct val="70000"/>
              </a:lnSpc>
              <a:buFont typeface="Arial" charset="0"/>
              <a:buAutoNum type="arabicPeriod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Спільна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аграрна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законодавче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регулювання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зв'язок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екологічною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кліматичною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Інформаційний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центр “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Зелене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досьє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”, 2024.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URL: https://www. dossier.org.ua/wp-content/uploads/2024/05/CAP_lawclimate_UA.pdf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0" indent="-533400">
              <a:lnSpc>
                <a:spcPct val="70000"/>
              </a:lnSpc>
              <a:buFont typeface="Arial" charset="0"/>
              <a:buAutoNum type="arabicPeriod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Еволюція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механізм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функціонування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спільної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аграрної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Євопейського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Союзу.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URL: //moodle.nati.org.ua/pluginfile.php/36962/mod_resource/content/ 1/%D0%A2%D0% B5%D0%BC%D0%B0%209_%D0%90%D0%9F.pdf</a:t>
            </a: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endParaRPr lang="ru-RU" sz="2600" dirty="0">
              <a:latin typeface="Arial" charset="0"/>
            </a:endParaRPr>
          </a:p>
          <a:p>
            <a:pPr marL="533400" indent="-533400" eaLnBrk="1" hangingPunct="1">
              <a:lnSpc>
                <a:spcPct val="70000"/>
              </a:lnSpc>
              <a:buFont typeface="Arial" charset="0"/>
              <a:buNone/>
            </a:pPr>
            <a:endParaRPr lang="uk-UA" sz="2200" dirty="0"/>
          </a:p>
          <a:p>
            <a:pPr marL="533400" indent="-533400" eaLnBrk="1" hangingPunct="1">
              <a:lnSpc>
                <a:spcPct val="70000"/>
              </a:lnSpc>
            </a:pPr>
            <a:endParaRPr lang="ru-RU" sz="2200" dirty="0"/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endParaRPr lang="ru-RU" sz="2200" dirty="0">
              <a:latin typeface="Arial" charset="0"/>
              <a:cs typeface="Arial" charset="0"/>
            </a:endParaRPr>
          </a:p>
        </p:txBody>
      </p:sp>
      <p:pic>
        <p:nvPicPr>
          <p:cNvPr id="18435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899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EB13D-7129-F643-1AE3-123C25A7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17" y="152401"/>
            <a:ext cx="10912366" cy="864583"/>
          </a:xfrm>
        </p:spPr>
        <p:txBody>
          <a:bodyPr>
            <a:noAutofit/>
          </a:bodyPr>
          <a:lstStyle/>
          <a:p>
            <a:pPr algn="ctr"/>
            <a: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Асигнування САП на 2021–2027 роки, млрд. євро</a:t>
            </a:r>
            <a:endParaRPr lang="uk-UA" sz="36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6E33275-A41A-A8BF-1277-A369B7A78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258299"/>
              </p:ext>
            </p:extLst>
          </p:nvPr>
        </p:nvGraphicFramePr>
        <p:xfrm>
          <a:off x="346840" y="1229710"/>
          <a:ext cx="11508829" cy="539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162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C778-F55C-F9E4-8AFA-D2532E33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175939"/>
            <a:ext cx="11876689" cy="906627"/>
          </a:xfrm>
        </p:spPr>
        <p:txBody>
          <a:bodyPr>
            <a:normAutofit/>
          </a:bodyPr>
          <a:lstStyle/>
          <a:p>
            <a:pPr algn="ctr"/>
            <a: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Перерозподіл підтримки на користь малих ферм</a:t>
            </a:r>
            <a:r>
              <a:rPr lang="uk-UA" sz="36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B876B-0D5F-C2FA-B175-D0BFA862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5" y="1303282"/>
            <a:ext cx="11140965" cy="5265683"/>
          </a:xfrm>
        </p:spPr>
        <p:txBody>
          <a:bodyPr/>
          <a:lstStyle/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10,6% прямих виплат ЄС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(≈ 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4 млрд євро/рік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) буде спрямовано малим фермерам через </a:t>
            </a:r>
            <a:r>
              <a:rPr lang="uk-UA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доповнюючі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 виплати (</a:t>
            </a:r>
            <a:r>
              <a:rPr lang="uk-UA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CRISS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— це в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uk-UA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 більше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ніж до 2023 року.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Застосовуються й інші інструменти:</a:t>
            </a:r>
            <a:b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▪ обмеження базових виплат для великих ферм</a:t>
            </a:r>
            <a:b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▪ спеціальні виплати малим господарствам</a:t>
            </a:r>
            <a:b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▪ диференційований підхід у схемах підтримки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У більшості країн ЄС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: малі ферми отримають в середньому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на 16% більше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підтримки на гектар, ніж національний показник.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9467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E7E3D-A6A0-CAAA-50D8-F37FEAC4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3" y="38537"/>
            <a:ext cx="11960773" cy="1284999"/>
          </a:xfrm>
        </p:spPr>
        <p:txBody>
          <a:bodyPr>
            <a:normAutofit/>
          </a:bodyPr>
          <a:lstStyle/>
          <a:p>
            <a:pPr algn="ctr"/>
            <a: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напрями підтримки фермерів у </a:t>
            </a:r>
            <a:r>
              <a:rPr lang="uk-UA" sz="36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b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2023–2027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073CE-6534-FB01-8B57-573EB3BD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323536"/>
            <a:ext cx="11351172" cy="5382064"/>
          </a:xfrm>
        </p:spPr>
        <p:txBody>
          <a:bodyPr>
            <a:normAutofit fontScale="92500" lnSpcReduction="20000"/>
          </a:bodyPr>
          <a:lstStyle/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Підтримка доходів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надається фермерам за умови дотримання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екостандартів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які охоплять до 90% с/г угідь ЄС.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Підтримка доходів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охоплює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18 секторів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21% ферм ЄС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зокрема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бобові культури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для зменшення імпорту рослинного білка та дефіциту добрив.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Підтримка білкових культур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зросте на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досягнувши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7 млн га до 2027 року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Модернізація ферм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(до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400 000 господарств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) - інвестиції в </a:t>
            </a:r>
            <a:r>
              <a:rPr lang="uk-UA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ресурсоощадні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 технології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добрива, біомасу, енергоефективність і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точне землеробство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1 млрд євро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на фінансові інструменти (гарантії та кредити) для підтримки інвестицій у малі ферми та молодих фермерів.</a:t>
            </a:r>
          </a:p>
          <a:p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760 тис. ферм (8%)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отримають підтримку для участі в виробничих групах, коротких ланцюгах постачання та системах якості - для посилення їхньої ролі у ланцюгу доданої вартості.</a:t>
            </a:r>
          </a:p>
          <a:p>
            <a:endParaRPr lang="uk-UA" noProof="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6228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2D085-639B-4B0D-A14C-96DFF0F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7" y="88248"/>
            <a:ext cx="10755827" cy="523203"/>
          </a:xfrm>
        </p:spPr>
        <p:txBody>
          <a:bodyPr>
            <a:noAutofit/>
          </a:bodyPr>
          <a:lstStyle/>
          <a:p>
            <a:pPr algn="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Європейський зелений курс (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Green Deal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F50787-A511-4D78-9445-48C1A9D277BB}"/>
              </a:ext>
            </a:extLst>
          </p:cNvPr>
          <p:cNvSpPr/>
          <p:nvPr/>
        </p:nvSpPr>
        <p:spPr>
          <a:xfrm>
            <a:off x="788277" y="2261430"/>
            <a:ext cx="1111994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11 грудня 2019 року прийнято Комюніке Європейської Комісії «Європейський зелений курс»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European Green Deal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E7F93-E34C-4515-915A-5CAF128EE9BA}"/>
              </a:ext>
            </a:extLst>
          </p:cNvPr>
          <p:cNvSpPr/>
          <p:nvPr/>
        </p:nvSpPr>
        <p:spPr>
          <a:xfrm>
            <a:off x="788275" y="731581"/>
            <a:ext cx="1111994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нова стратегія зростання, яка має на меті перетворити ЄС у чесне та процвітаюче суспільство з сучасною,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ресурсо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-ефективною та конкурентною економікою.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 мета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ЄЗК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кліматично нейтральна Європа до 2050 року.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89BFEB-F8F9-4D8D-B968-800AB99752F1}"/>
              </a:ext>
            </a:extLst>
          </p:cNvPr>
          <p:cNvSpPr txBox="1">
            <a:spLocks/>
          </p:cNvSpPr>
          <p:nvPr/>
        </p:nvSpPr>
        <p:spPr>
          <a:xfrm>
            <a:off x="0" y="3091761"/>
            <a:ext cx="12118428" cy="602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показники, яких ЄС планує досягти у 2030 р.:</a:t>
            </a:r>
          </a:p>
        </p:txBody>
      </p:sp>
      <p:pic>
        <p:nvPicPr>
          <p:cNvPr id="2050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0228CA5F-FCE5-4A26-A40A-6366BF69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7" y="48439"/>
            <a:ext cx="575043" cy="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569996-3520-4239-84DB-21C8613553DF}"/>
              </a:ext>
            </a:extLst>
          </p:cNvPr>
          <p:cNvSpPr txBox="1"/>
          <p:nvPr/>
        </p:nvSpPr>
        <p:spPr>
          <a:xfrm>
            <a:off x="1019502" y="3694583"/>
            <a:ext cx="107836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скорочення викидів парникових газів ЄС до 50% (менше на 55% порівняно з 1990 р.)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30% інвестиційного фонду ЄС піде на боротьбу зі зміною клімату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1 млн громадських зарядних станцій для електромобілів до 2025 р.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 90% зменшення викидів парникових газів від транспортного сектору</a:t>
            </a:r>
          </a:p>
        </p:txBody>
      </p:sp>
    </p:spTree>
    <p:extLst>
      <p:ext uri="{BB962C8B-B14F-4D97-AF65-F5344CB8AC3E}">
        <p14:creationId xmlns:p14="http://schemas.microsoft.com/office/powerpoint/2010/main" val="1189280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347D5-84AB-4256-AEFE-3D675E6A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85" y="1"/>
            <a:ext cx="8244897" cy="10714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Європейський зелений курс – позитивний вплив на життя людей</a:t>
            </a:r>
            <a:endParaRPr lang="uk-UA" sz="4000" dirty="0"/>
          </a:p>
        </p:txBody>
      </p:sp>
      <p:pic>
        <p:nvPicPr>
          <p:cNvPr id="5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2A2A5EEE-DBB9-4EC7-A9DA-9AD2239C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75043" cy="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18783E-5F84-49FE-AA9D-FCD78F80B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38" y="1217998"/>
            <a:ext cx="5620145" cy="55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347D5-84AB-4256-AEFE-3D675E6A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85" y="1"/>
            <a:ext cx="7886700" cy="10714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економіки для стійкого майбутнього</a:t>
            </a:r>
            <a:endParaRPr lang="uk-UA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4B0B82-BEBE-47F3-A29F-0BBDCE1B2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035950"/>
            <a:ext cx="9270122" cy="570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2A2A5EEE-DBB9-4EC7-A9DA-9AD2239C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75043" cy="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94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A5F2F-86C1-4A3C-A412-09C7B62C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44" y="290250"/>
            <a:ext cx="9671808" cy="93818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Стратегія «Від ферми до виделки»</a:t>
            </a:r>
            <a:endParaRPr lang="uk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08A67-7270-44C4-83D2-D3FA218C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228435"/>
            <a:ext cx="11740056" cy="561131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uk-UA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300" b="1" noProof="0" dirty="0">
                <a:latin typeface="Arial" panose="020B0604020202020204" pitchFamily="34" charset="0"/>
                <a:cs typeface="Arial" panose="020B0604020202020204" pitchFamily="34" charset="0"/>
              </a:rPr>
              <a:t>Реформування системи підтримки</a:t>
            </a: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: до 30 % бюджету - на екологічні та кліматичні заходи.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300" b="1" noProof="0" dirty="0">
                <a:latin typeface="Arial" panose="020B0604020202020204" pitchFamily="34" charset="0"/>
                <a:cs typeface="Arial" panose="020B0604020202020204" pitchFamily="34" charset="0"/>
              </a:rPr>
              <a:t>Екологізація виробництва: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– виведення 10 % с.-г. угідь з обробітку;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– скорочення використання добрив і пестицидів на 20 %;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– зростання частки органічного виробництва до ≥25 %;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– зменшення застосування антибіотиків на 50 %;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– заохочення біологічних </a:t>
            </a:r>
            <a:r>
              <a:rPr lang="uk-UA" sz="33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ЗЗР</a:t>
            </a: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• Системний підхід</a:t>
            </a: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: охоплення всього ланцюга створення доданої вартості.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3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Наука та інновації: </a:t>
            </a: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+ €1 млрд (</a:t>
            </a:r>
            <a:r>
              <a:rPr lang="uk-UA" sz="33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 2020) на кліматично орієнтовані дослідження.</a:t>
            </a:r>
            <a:b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300" b="1" noProof="0" dirty="0">
                <a:latin typeface="Arial" panose="020B0604020202020204" pitchFamily="34" charset="0"/>
                <a:cs typeface="Arial" panose="020B0604020202020204" pitchFamily="34" charset="0"/>
              </a:rPr>
              <a:t>Соціальний вимір: </a:t>
            </a:r>
            <a:r>
              <a:rPr lang="uk-UA" sz="3300" noProof="0" dirty="0">
                <a:latin typeface="Arial" panose="020B0604020202020204" pitchFamily="34" charset="0"/>
                <a:cs typeface="Arial" panose="020B0604020202020204" pitchFamily="34" charset="0"/>
              </a:rPr>
              <a:t>гідні доходи фермерів, продовольча безпека, розвиток сільських територій.</a:t>
            </a:r>
          </a:p>
        </p:txBody>
      </p:sp>
      <p:pic>
        <p:nvPicPr>
          <p:cNvPr id="4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C212B2AC-51D4-45D9-9F71-7126703C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04" y="465053"/>
            <a:ext cx="575043" cy="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35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AC67B-016A-4AA4-AB28-F8300945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541" y="116974"/>
            <a:ext cx="8256732" cy="8171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 підтримує амбіції ЄС щодо досягнення кліматичної нейтральності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C7E60-3F88-4B41-947B-AF3AFB68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265383"/>
            <a:ext cx="11698014" cy="5377155"/>
          </a:xfrm>
        </p:spPr>
        <p:txBody>
          <a:bodyPr>
            <a:normAutofit/>
          </a:bodyPr>
          <a:lstStyle/>
          <a:p>
            <a:pPr algn="just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Концепція “зеленого” енергетичного переходу України до 2050 р.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Deal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uk-UA" sz="26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Кабінету Міністрів України</a:t>
            </a:r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24 січня 2020 р. № 33 </a:t>
            </a:r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утворення міжвідомчої робочої групи з питань координації подолання наслідків зміни клімату в рамках ініціативи Європейської Комісії “Європейський зелений курс</a:t>
            </a:r>
            <a:r>
              <a:rPr lang="uk-UA" sz="2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”»</a:t>
            </a:r>
          </a:p>
          <a:p>
            <a:pPr algn="just"/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Кабінету Міністрів України</a:t>
            </a:r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24 березня 2021 р. № 265  «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утворення робочої групи для узгодження підходу щодо застосування до України механізму коригування вуглецю на кордоні для проведення консультацій з Європейською Комісією</a:t>
            </a:r>
            <a:r>
              <a:rPr lang="uk-UA" sz="2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Кабінету Міністрів України</a:t>
            </a:r>
            <a:r>
              <a:rPr lang="uk-UA" sz="2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03 березня 2021 р. № 179 «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затвердження Національної економічної стратегії на період до 2030 року</a:t>
            </a:r>
            <a:r>
              <a:rPr lang="uk-UA" sz="2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endParaRPr lang="uk-UA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980FBA66-D640-4CAD-8BBC-CEE00EB9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75043" cy="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40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2D0CC-8715-4784-9AA6-2500FD11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90" y="157020"/>
            <a:ext cx="8793020" cy="144130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Порівняльна характеристика продуктивності та використання ресурсів в сільському господарстві, 2018 р.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6EA9E7F-605E-46FF-935A-5727C2168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75292"/>
              </p:ext>
            </p:extLst>
          </p:nvPr>
        </p:nvGraphicFramePr>
        <p:xfrm>
          <a:off x="756745" y="1825625"/>
          <a:ext cx="1067851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650">
                  <a:extLst>
                    <a:ext uri="{9D8B030D-6E8A-4147-A177-3AD203B41FA5}">
                      <a16:colId xmlns:a16="http://schemas.microsoft.com/office/drawing/2014/main" val="3551448811"/>
                    </a:ext>
                  </a:extLst>
                </a:gridCol>
                <a:gridCol w="1961584">
                  <a:extLst>
                    <a:ext uri="{9D8B030D-6E8A-4147-A177-3AD203B41FA5}">
                      <a16:colId xmlns:a16="http://schemas.microsoft.com/office/drawing/2014/main" val="2262763872"/>
                    </a:ext>
                  </a:extLst>
                </a:gridCol>
                <a:gridCol w="2446470">
                  <a:extLst>
                    <a:ext uri="{9D8B030D-6E8A-4147-A177-3AD203B41FA5}">
                      <a16:colId xmlns:a16="http://schemas.microsoft.com/office/drawing/2014/main" val="1656731663"/>
                    </a:ext>
                  </a:extLst>
                </a:gridCol>
                <a:gridCol w="2082806">
                  <a:extLst>
                    <a:ext uri="{9D8B030D-6E8A-4147-A177-3AD203B41FA5}">
                      <a16:colId xmlns:a16="http://schemas.microsoft.com/office/drawing/2014/main" val="245544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ЄС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8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Урожайність кукурудзи, т/га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5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Внесення мінеральних (азотних) добрив, кг/га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8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Внесення пестицидів, кг/га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94411"/>
                  </a:ext>
                </a:extLst>
              </a:tr>
            </a:tbl>
          </a:graphicData>
        </a:graphic>
      </p:graphicFrame>
      <p:pic>
        <p:nvPicPr>
          <p:cNvPr id="5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CB588051-1D1E-427A-AA6E-86A35B2F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651993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29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0C90F-2A7A-4063-09F7-32DEDB96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4" y="132363"/>
            <a:ext cx="11750564" cy="1095811"/>
          </a:xfrm>
        </p:spPr>
        <p:txBody>
          <a:bodyPr>
            <a:normAutofit/>
          </a:bodyPr>
          <a:lstStyle/>
          <a:p>
            <a:pPr algn="ctr"/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Проблеми, що виникли при реалізації Європейського зеленого 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4DC78-9455-E7B8-69B5-2587DEED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1205617"/>
            <a:ext cx="11855669" cy="54966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Економічний тиск на виробників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зростання витрат на дотримання екологічних стандартів, зниження конкурентоспроможності.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Невизначеність регулювання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відсутність чітких правил,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методик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і графіків упровадження окремих вимог.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Ризик продовольчої безпеки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потенційне скорочення виробництва через обмеження на добрива, пестициди та землекористування.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Нерівні умови конкуренції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імпорт із країн із м’якшими екологічними вимогами.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Адміністративне навантаження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ускладнення звітності, сертифікації та маркування.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Соціальний опір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протести фермерів проти темпів і вартості «зеленого» переходу.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Різна готовність країн ЄС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— значні відмінності у фінансових можливостях та рівні модернізації агросектору.</a:t>
            </a:r>
          </a:p>
        </p:txBody>
      </p:sp>
      <p:pic>
        <p:nvPicPr>
          <p:cNvPr id="4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F296129D-2CB3-6899-400A-548358D1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065" cy="4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4E94F-91BB-CB09-E8D6-84840E5F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2" y="0"/>
            <a:ext cx="4291156" cy="6411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Угода 1962 року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42402-30B4-D768-BB1E-1F73C22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060" y="283578"/>
            <a:ext cx="4291157" cy="29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2400" b="1" noProof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оловні</a:t>
            </a:r>
            <a:r>
              <a:rPr lang="uk-UA" sz="24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цілі САП: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зростання продуктивності 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стабілізація ринків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продовольча безпека за доступними цінами 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гідні доходи фермерів.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977307-D152-A6D8-01D0-021EE255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r="7864" b="5708"/>
          <a:stretch>
            <a:fillRect/>
          </a:stretch>
        </p:blipFill>
        <p:spPr>
          <a:xfrm>
            <a:off x="126123" y="3272209"/>
            <a:ext cx="4867078" cy="3535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8879BF-E8D6-6966-B994-A8C2E3EC6030}"/>
              </a:ext>
            </a:extLst>
          </p:cNvPr>
          <p:cNvSpPr txBox="1"/>
          <p:nvPr/>
        </p:nvSpPr>
        <p:spPr>
          <a:xfrm>
            <a:off x="0" y="594554"/>
            <a:ext cx="66950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Після Другої світової війни </a:t>
            </a:r>
            <a:r>
              <a:rPr lang="uk-UA" sz="24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продовольчий дефіцит, низькі доходи фермерів і відмінності в національних правилах конкуренції 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спонукали шість країн-засновниць ЄС -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ФРН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Францію, Італію, Бельгію, Нідерланди та Люксембург — до формування Спільної аграрної політики (САП).</a:t>
            </a:r>
            <a:endParaRPr lang="uk-UA" sz="24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Мультимедиа в Интернете 4" title="Timeline: The Common Agricultural Policy">
            <a:hlinkClick r:id="" action="ppaction://media"/>
            <a:extLst>
              <a:ext uri="{FF2B5EF4-FFF2-40B4-BE49-F238E27FC236}">
                <a16:creationId xmlns:a16="http://schemas.microsoft.com/office/drawing/2014/main" id="{0FB9E689-202F-849D-ED0A-98861516DC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72612" y="3195290"/>
            <a:ext cx="6393265" cy="361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9ECCF-752F-4165-A521-94832205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8404514" cy="10110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Ризики та загрози для українських експортерів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агропродукції</a:t>
            </a:r>
            <a:endParaRPr lang="uk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8A30C-2DF8-4832-8A95-88417479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274619"/>
            <a:ext cx="11340662" cy="548353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Ключова загроза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можливі обмеження доступу української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агропродукції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до ринків ЄС та посилення нетарифних бар’єрів.</a:t>
            </a:r>
            <a:b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Високі стандарти ЄС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щодо безпечності харчових продуктів і екологічності виробництва можуть стримувати подальший експорт.</a:t>
            </a:r>
            <a:b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До 2030 року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скорочення використання хімічних пестицидів у ЄС на 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підвищує вимоги до залишкових рівнів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ЗЗР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та створює ризик нових торговельних обмежень для імпорту з України.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noProof="0" dirty="0"/>
              <a:t>• </a:t>
            </a:r>
            <a:r>
              <a:rPr lang="uk-UA" b="1" noProof="0" dirty="0"/>
              <a:t>Посилення вимог до тваринництва в ЄС</a:t>
            </a:r>
            <a:r>
              <a:rPr lang="uk-UA" noProof="0" dirty="0"/>
              <a:t>: агросектор формує близько </a:t>
            </a:r>
            <a:r>
              <a:rPr lang="uk-UA" b="1" noProof="0" dirty="0"/>
              <a:t>11 % парникових викидів</a:t>
            </a:r>
            <a:r>
              <a:rPr lang="uk-UA" noProof="0" dirty="0"/>
              <a:t>, з яких </a:t>
            </a:r>
            <a:r>
              <a:rPr lang="uk-UA" b="1" noProof="0" dirty="0"/>
              <a:t>приблизно 50 % припадає на тваринництво</a:t>
            </a:r>
            <a:r>
              <a:rPr lang="uk-UA" noProof="0" dirty="0"/>
              <a:t>.</a:t>
            </a:r>
            <a:br>
              <a:rPr lang="uk-UA" noProof="0" dirty="0"/>
            </a:br>
            <a:r>
              <a:rPr lang="uk-UA" noProof="0" dirty="0"/>
              <a:t>• </a:t>
            </a:r>
            <a:r>
              <a:rPr lang="uk-UA" b="1" noProof="0" dirty="0"/>
              <a:t>Антибіотики та ризики</a:t>
            </a:r>
            <a:r>
              <a:rPr lang="uk-UA" noProof="0" dirty="0"/>
              <a:t>: надмірне й неправильне використання антибіотиків у тваринництві сприяє зростанню </a:t>
            </a:r>
            <a:r>
              <a:rPr lang="uk-UA" b="1" noProof="0" dirty="0"/>
              <a:t>резистентності мікроорганізмів</a:t>
            </a:r>
            <a:r>
              <a:rPr lang="uk-UA" noProof="0" dirty="0"/>
              <a:t>, що стало однією з ключових причин посилення регулювання.</a:t>
            </a:r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D049A259-DB4A-49CC-B308-D633F500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651993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70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46DB5-62A3-430B-B872-AE65582E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256"/>
            <a:ext cx="7886700" cy="11455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Потенційні ризики та загрози для аграрного сектору економіки України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CFF87-EA15-450E-B4FA-915C0C78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995618"/>
            <a:ext cx="11624442" cy="556029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Невизначеність регулювання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відсутні чіткі строки ухвалення низки відповідних актів Єврокомісією.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Вуглецеве регулювання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методологія сертифікації вилучення вуглецю залишається не визначеною.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Адміністративні бар’єри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нові вимоги до маркування харчових продуктів підвищують регуляторне навантаження.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Критерій знеліснення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оцінка виробництва з точки зору шкоди лісам, заплавам річок та іншим екосистемам.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Карбоновий податок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потенційне зростання витрат і кумулятивний ефект на продукцію з високою енергомісткістю (залежність від викопного палива).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Прикордонне вуглецеве коригування (</a:t>
            </a:r>
            <a:r>
              <a:rPr lang="uk-UA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CBAM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- спеціальний «вуглецевий» платіж на імпорт до ЄС із країн з м’якішими кліматичними вимогами.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Глобальний ефект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механізм може вплинути на правила СОТ та поширити європейський підхід до вуглецевого регулювання на систему світової торгівлі.</a:t>
            </a:r>
          </a:p>
        </p:txBody>
      </p:sp>
      <p:pic>
        <p:nvPicPr>
          <p:cNvPr id="4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90F18BC0-F1C5-47A7-A63E-A2BA004B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651993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0F41-F51A-4DE4-B762-98310B15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23" y="124980"/>
            <a:ext cx="7886700" cy="8448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 виробити правила, сприятливі для України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41A44-53AC-454F-9A5A-C2CAB6CC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052946"/>
            <a:ext cx="11319641" cy="56800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750"/>
              </a:spcAft>
              <a:buClr>
                <a:srgbClr val="333333"/>
              </a:buClr>
              <a:buSzPts val="1200"/>
              <a:buNone/>
            </a:pPr>
            <a:r>
              <a:rPr lang="uk-UA" sz="4800" noProof="0" dirty="0"/>
              <a:t>• </a:t>
            </a:r>
            <a:r>
              <a:rPr lang="uk-UA" sz="4800" b="1" noProof="0" dirty="0"/>
              <a:t>Чіткі критерії інтеграції в Європейський зелений курс</a:t>
            </a:r>
            <a:r>
              <a:rPr lang="uk-UA" sz="4800" noProof="0" dirty="0"/>
              <a:t> та активний захист позицій України в межах Угоди про асоціацію з ЄС.</a:t>
            </a:r>
            <a:br>
              <a:rPr lang="uk-UA" sz="4800" noProof="0" dirty="0"/>
            </a:br>
            <a:r>
              <a:rPr lang="uk-UA" sz="4800" noProof="0" dirty="0"/>
              <a:t>• </a:t>
            </a:r>
            <a:r>
              <a:rPr lang="uk-UA" sz="4800" b="1" noProof="0" dirty="0"/>
              <a:t>Галузевий фокус</a:t>
            </a:r>
            <a:r>
              <a:rPr lang="uk-UA" sz="4800" noProof="0" dirty="0"/>
              <a:t>: ідентифікація ключових викликів для експортно орієнтованих секторів (зернові, олійні, молоко, м’ясо птиці) та розроблення планів модернізації й скорочення викидів.</a:t>
            </a:r>
            <a:br>
              <a:rPr lang="uk-UA" sz="4800" noProof="0" dirty="0"/>
            </a:br>
            <a:r>
              <a:rPr lang="uk-UA" sz="4800" noProof="0" dirty="0"/>
              <a:t>• </a:t>
            </a:r>
            <a:r>
              <a:rPr lang="uk-UA" sz="4800" b="1" noProof="0" dirty="0"/>
              <a:t>Оцінка ризиків і прогнозування</a:t>
            </a:r>
            <a:r>
              <a:rPr lang="uk-UA" sz="4800" noProof="0" dirty="0"/>
              <a:t> впливу нових вимог ЄС на окремі види агропродовольчої продукції.</a:t>
            </a:r>
            <a:br>
              <a:rPr lang="uk-UA" sz="4800" noProof="0" dirty="0"/>
            </a:br>
            <a:r>
              <a:rPr lang="uk-UA" sz="4800" noProof="0" dirty="0"/>
              <a:t>• </a:t>
            </a:r>
            <a:r>
              <a:rPr lang="uk-UA" sz="4800" b="1" noProof="0" dirty="0"/>
              <a:t>Адаптація регулювання</a:t>
            </a:r>
            <a:r>
              <a:rPr lang="uk-UA" sz="4800" noProof="0" dirty="0"/>
              <a:t>: перегляд зобов’язань щодо пестицидів і органіки з чіткими перехідними періодами для виробників.</a:t>
            </a:r>
            <a:br>
              <a:rPr lang="uk-UA" sz="4800" noProof="0" dirty="0"/>
            </a:br>
            <a:r>
              <a:rPr lang="uk-UA" sz="4800" noProof="0" dirty="0"/>
              <a:t>• </a:t>
            </a:r>
            <a:r>
              <a:rPr lang="uk-UA" sz="4800" b="1" noProof="0" dirty="0"/>
              <a:t>Переговорна позиція</a:t>
            </a:r>
            <a:r>
              <a:rPr lang="uk-UA" sz="4800" noProof="0" dirty="0"/>
              <a:t>: підтримка рамкових ініціатив ЄС в обмін на </a:t>
            </a:r>
            <a:r>
              <a:rPr lang="uk-UA" sz="4800" b="1" noProof="0" dirty="0"/>
              <a:t>додаткові торговельні преференції</a:t>
            </a:r>
            <a:r>
              <a:rPr lang="uk-UA" sz="4800" noProof="0" dirty="0"/>
              <a:t> для українських експортерів.</a:t>
            </a:r>
            <a:endParaRPr lang="uk-UA" noProof="0" dirty="0"/>
          </a:p>
        </p:txBody>
      </p:sp>
      <p:pic>
        <p:nvPicPr>
          <p:cNvPr id="4" name="Picture 2" descr="European Green Deal Call: €1 billion investment to boost the green and  digital transition | EURAXESS">
            <a:extLst>
              <a:ext uri="{FF2B5EF4-FFF2-40B4-BE49-F238E27FC236}">
                <a16:creationId xmlns:a16="http://schemas.microsoft.com/office/drawing/2014/main" id="{2FD5FF05-ED4A-4D73-96B4-44DA9891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651993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13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F3C68-A897-D28A-6631-AA7DF1CC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18428" cy="662782"/>
          </a:xfrm>
        </p:spPr>
        <p:txBody>
          <a:bodyPr>
            <a:normAutofit/>
          </a:bodyPr>
          <a:lstStyle/>
          <a:p>
            <a:pPr algn="ctr"/>
            <a:r>
              <a:rPr lang="uk-UA" sz="36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Сільське господарство ЄС у 2024 році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BBDC6-CB3F-BEE7-6364-6E3DDC83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756746"/>
            <a:ext cx="11729544" cy="60829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noProof="0" dirty="0"/>
              <a:t>💶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Валова продукція - ≈ €532 млрд</a:t>
            </a: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🌾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Рослинництво 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50 % 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€267,7 млрд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🐄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Тваринництво та продукти тваринництва 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41 % 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€218,8 млрд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🔧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Послуги та інші види діяльності 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8,5 %</a:t>
            </a: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uk-UA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🌍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Географічна концентрація виробництва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56,9 %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валової продукції с.-г. (Франція, Німеччина, Італія, Іспанія)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📊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Роль у економіці ЄС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Частка сільського господарства у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ВВП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1,2–1,4 %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(1,4 % - 2022 р.; 1,2 % - 2024 р.)</a:t>
            </a:r>
          </a:p>
          <a:p>
            <a:pPr marL="0" indent="0">
              <a:buNone/>
            </a:pPr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71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885DC-871B-4D28-78D8-C4811A0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02370"/>
            <a:ext cx="11960773" cy="57866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характеристика сільського господарства країн ЄС</a:t>
            </a:r>
            <a:endParaRPr lang="uk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31F7D-57AC-9748-5D7C-0FEFBC02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681038"/>
            <a:ext cx="11571889" cy="173634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🎯 </a:t>
            </a:r>
            <a:r>
              <a:rPr lang="uk-UA" b="1" noProof="0" dirty="0"/>
              <a:t>Структура фермерських господарств у ЄС:</a:t>
            </a:r>
          </a:p>
          <a:p>
            <a:r>
              <a:rPr lang="uk-UA" b="1" noProof="0" dirty="0"/>
              <a:t>9,1 млн</a:t>
            </a:r>
            <a:r>
              <a:rPr lang="uk-UA" noProof="0" dirty="0"/>
              <a:t> ферм -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них ~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64 % мають менше 5 га</a:t>
            </a:r>
            <a:endParaRPr lang="uk-UA" noProof="0" dirty="0"/>
          </a:p>
          <a:p>
            <a:r>
              <a:rPr lang="uk-UA" b="1" noProof="0" dirty="0"/>
              <a:t>157 млн га</a:t>
            </a:r>
            <a:r>
              <a:rPr lang="uk-UA" noProof="0" dirty="0"/>
              <a:t> угідь (38 % площі ЄС</a:t>
            </a:r>
            <a:r>
              <a:rPr lang="ru-RU" dirty="0"/>
              <a:t>)</a:t>
            </a:r>
          </a:p>
          <a:p>
            <a:endParaRPr lang="uk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1D1B6C6-A930-0C7A-51E1-D67D6BD6B4D2}"/>
              </a:ext>
            </a:extLst>
          </p:cNvPr>
          <p:cNvGraphicFramePr>
            <a:graphicFrameLocks noGrp="1"/>
          </p:cNvGraphicFramePr>
          <p:nvPr/>
        </p:nvGraphicFramePr>
        <p:xfrm>
          <a:off x="161596" y="2855662"/>
          <a:ext cx="11732172" cy="1584960"/>
        </p:xfrm>
        <a:graphic>
          <a:graphicData uri="http://schemas.openxmlformats.org/drawingml/2006/table">
            <a:tbl>
              <a:tblPr/>
              <a:tblGrid>
                <a:gridCol w="2933043">
                  <a:extLst>
                    <a:ext uri="{9D8B030D-6E8A-4147-A177-3AD203B41FA5}">
                      <a16:colId xmlns:a16="http://schemas.microsoft.com/office/drawing/2014/main" val="3017045263"/>
                    </a:ext>
                  </a:extLst>
                </a:gridCol>
                <a:gridCol w="2470588">
                  <a:extLst>
                    <a:ext uri="{9D8B030D-6E8A-4147-A177-3AD203B41FA5}">
                      <a16:colId xmlns:a16="http://schemas.microsoft.com/office/drawing/2014/main" val="315310327"/>
                    </a:ext>
                  </a:extLst>
                </a:gridCol>
                <a:gridCol w="1397876">
                  <a:extLst>
                    <a:ext uri="{9D8B030D-6E8A-4147-A177-3AD203B41FA5}">
                      <a16:colId xmlns:a16="http://schemas.microsoft.com/office/drawing/2014/main" val="2081319013"/>
                    </a:ext>
                  </a:extLst>
                </a:gridCol>
                <a:gridCol w="4930665">
                  <a:extLst>
                    <a:ext uri="{9D8B030D-6E8A-4147-A177-3AD203B41FA5}">
                      <a16:colId xmlns:a16="http://schemas.microsoft.com/office/drawing/2014/main" val="1644603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розмірами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ферм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виробництва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08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Мікроферми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 млн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2000 євро/рік (</a:t>
                      </a:r>
                      <a:r>
                        <a:rPr 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загального обсягу)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52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Малі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ферми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млн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2000–8000 євро/рік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77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Великі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тис.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UA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250 тис.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євро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782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0F1FA3-9EE9-2200-3C7D-89C7C3867AB1}"/>
              </a:ext>
            </a:extLst>
          </p:cNvPr>
          <p:cNvSpPr txBox="1"/>
          <p:nvPr/>
        </p:nvSpPr>
        <p:spPr>
          <a:xfrm>
            <a:off x="614854" y="5091188"/>
            <a:ext cx="10825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Найбільші площі с.-г. угідь: </a:t>
            </a:r>
            <a:r>
              <a:rPr lang="uk-UA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Франція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(~27,4 млн га), </a:t>
            </a:r>
            <a:r>
              <a:rPr lang="uk-UA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Іспанія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(~23,9 млн га)</a:t>
            </a:r>
          </a:p>
        </p:txBody>
      </p:sp>
    </p:spTree>
    <p:extLst>
      <p:ext uri="{BB962C8B-B14F-4D97-AF65-F5344CB8AC3E}">
        <p14:creationId xmlns:p14="http://schemas.microsoft.com/office/powerpoint/2010/main" val="3588800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94BC8-36AC-19EA-B16B-6BF88B59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4"/>
            <a:ext cx="11160478" cy="612335"/>
          </a:xfrm>
        </p:spPr>
        <p:txBody>
          <a:bodyPr>
            <a:noAutofit/>
          </a:bodyPr>
          <a:lstStyle/>
          <a:p>
            <a:pPr algn="ctr"/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Експорт та імпорт агропродовольчої продукції ЄС-27, 2014-2023 рр., у млрд євро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7EAC12-97D3-3E1E-F7FB-2728FA4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248154"/>
            <a:ext cx="11904085" cy="50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5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5993" y="2887541"/>
            <a:ext cx="7834312" cy="754808"/>
          </a:xfrm>
        </p:spPr>
        <p:txBody>
          <a:bodyPr/>
          <a:lstStyle/>
          <a:p>
            <a:pPr algn="ctr" eaLnBrk="1" hangingPunct="1"/>
            <a:r>
              <a:rPr lang="uk-UA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2" name="AutoShape 2" descr="Ð ÐµÐ·ÑÐ»ÑÑÐ°Ñ Ð¿Ð¾ÑÑÐºÑ Ð·Ð¾Ð±ÑÐ°Ð¶ÐµÐ½Ñ Ð·Ð° Ð·Ð°Ð¿Ð¸ÑÐ¾Ð¼ &quot;e-mail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5136462"/>
            <a:ext cx="1584176" cy="15771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55840" y="5473299"/>
            <a:ext cx="5040560" cy="75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dibrova@nubip.edu.ua</a:t>
            </a:r>
            <a:endParaRPr lang="uk-UA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14D9-8A52-A4BE-69BA-C438D22B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96"/>
            <a:ext cx="10515600" cy="51999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Передумови формування САП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E68C0-DAE0-35A6-1EFE-25DB290B3DBA}"/>
              </a:ext>
            </a:extLst>
          </p:cNvPr>
          <p:cNvSpPr txBox="1"/>
          <p:nvPr/>
        </p:nvSpPr>
        <p:spPr>
          <a:xfrm>
            <a:off x="515566" y="770279"/>
            <a:ext cx="25000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Економічні причини</a:t>
            </a:r>
            <a:endParaRPr lang="uk-UA" sz="24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6F4DC20-5980-B8BA-C067-68BD2F901025}"/>
              </a:ext>
            </a:extLst>
          </p:cNvPr>
          <p:cNvSpPr/>
          <p:nvPr/>
        </p:nvSpPr>
        <p:spPr>
          <a:xfrm>
            <a:off x="3015574" y="861436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67A27-50A8-6FAE-16FD-5725A98730BD}"/>
              </a:ext>
            </a:extLst>
          </p:cNvPr>
          <p:cNvSpPr txBox="1"/>
          <p:nvPr/>
        </p:nvSpPr>
        <p:spPr>
          <a:xfrm>
            <a:off x="4396898" y="752099"/>
            <a:ext cx="5369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Продовольча безпека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A4D16-87E9-400C-0425-7FE16D766D3A}"/>
              </a:ext>
            </a:extLst>
          </p:cNvPr>
          <p:cNvSpPr txBox="1"/>
          <p:nvPr/>
        </p:nvSpPr>
        <p:spPr>
          <a:xfrm>
            <a:off x="4396898" y="1122020"/>
            <a:ext cx="5369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Механізми підтримка фермерів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0E879-9A43-21CD-64B2-D5ABE6500D64}"/>
              </a:ext>
            </a:extLst>
          </p:cNvPr>
          <p:cNvSpPr txBox="1"/>
          <p:nvPr/>
        </p:nvSpPr>
        <p:spPr>
          <a:xfrm>
            <a:off x="515566" y="1889956"/>
            <a:ext cx="25000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Соціальні фактори</a:t>
            </a:r>
            <a:endParaRPr lang="uk-UA" sz="2400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6CAE68D-568D-893C-4BC7-2860B8D486CB}"/>
              </a:ext>
            </a:extLst>
          </p:cNvPr>
          <p:cNvSpPr/>
          <p:nvPr/>
        </p:nvSpPr>
        <p:spPr>
          <a:xfrm>
            <a:off x="3015574" y="2027758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0918F-4E2A-C385-ADED-2A6C7FFBAA06}"/>
              </a:ext>
            </a:extLst>
          </p:cNvPr>
          <p:cNvSpPr txBox="1"/>
          <p:nvPr/>
        </p:nvSpPr>
        <p:spPr>
          <a:xfrm>
            <a:off x="4396897" y="1629154"/>
            <a:ext cx="536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Підтримка зайнятості сільського населення та розвиток сільських територій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36D24-E367-B480-86BE-1EE55FB2C069}"/>
              </a:ext>
            </a:extLst>
          </p:cNvPr>
          <p:cNvSpPr txBox="1"/>
          <p:nvPr/>
        </p:nvSpPr>
        <p:spPr>
          <a:xfrm>
            <a:off x="4396896" y="2287753"/>
            <a:ext cx="536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Збереження сільських громад та їх економічної життєздатності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FD18D-5891-5DBA-0B64-4BE79D6F9888}"/>
              </a:ext>
            </a:extLst>
          </p:cNvPr>
          <p:cNvSpPr txBox="1"/>
          <p:nvPr/>
        </p:nvSpPr>
        <p:spPr>
          <a:xfrm>
            <a:off x="515566" y="2986518"/>
            <a:ext cx="25000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Політичні аспекти</a:t>
            </a:r>
            <a:endParaRPr lang="uk-UA" sz="2400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D4D2B93-3C4A-0782-ECBC-74661CAC7F7E}"/>
              </a:ext>
            </a:extLst>
          </p:cNvPr>
          <p:cNvSpPr/>
          <p:nvPr/>
        </p:nvSpPr>
        <p:spPr>
          <a:xfrm>
            <a:off x="3015571" y="3169004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8D299-8F61-3717-08B9-2A1C17BECF9D}"/>
              </a:ext>
            </a:extLst>
          </p:cNvPr>
          <p:cNvSpPr txBox="1"/>
          <p:nvPr/>
        </p:nvSpPr>
        <p:spPr>
          <a:xfrm>
            <a:off x="4396896" y="3072693"/>
            <a:ext cx="5369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Єдиний ринок – спільна аграрна політика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03C3A5-2CB3-33A8-DD67-812AE2D67D1F}"/>
              </a:ext>
            </a:extLst>
          </p:cNvPr>
          <p:cNvSpPr txBox="1"/>
          <p:nvPr/>
        </p:nvSpPr>
        <p:spPr>
          <a:xfrm>
            <a:off x="4396895" y="3448183"/>
            <a:ext cx="5369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Політична стабільність у регіоні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9697-9916-87E5-E5E8-5F6C2FC7682D}"/>
              </a:ext>
            </a:extLst>
          </p:cNvPr>
          <p:cNvSpPr txBox="1"/>
          <p:nvPr/>
        </p:nvSpPr>
        <p:spPr>
          <a:xfrm>
            <a:off x="515563" y="3983263"/>
            <a:ext cx="25000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Зовнішньо-економічні аспекти</a:t>
            </a:r>
            <a:endParaRPr lang="uk-UA" sz="2400" dirty="0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5010A275-7C57-84BB-DD80-41ECEF493165}"/>
              </a:ext>
            </a:extLst>
          </p:cNvPr>
          <p:cNvSpPr/>
          <p:nvPr/>
        </p:nvSpPr>
        <p:spPr>
          <a:xfrm>
            <a:off x="3015570" y="4150768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89F5DD-ECC6-44C4-E504-1E383B5826F2}"/>
              </a:ext>
            </a:extLst>
          </p:cNvPr>
          <p:cNvSpPr txBox="1"/>
          <p:nvPr/>
        </p:nvSpPr>
        <p:spPr>
          <a:xfrm>
            <a:off x="4396894" y="4087597"/>
            <a:ext cx="536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Конкуренція на міжнародних ринках – механізми захисту європейських виробників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C8E0F-8A90-1F51-CF0B-F1A6F029C4EE}"/>
              </a:ext>
            </a:extLst>
          </p:cNvPr>
          <p:cNvSpPr txBox="1"/>
          <p:nvPr/>
        </p:nvSpPr>
        <p:spPr>
          <a:xfrm>
            <a:off x="515562" y="5077049"/>
            <a:ext cx="25000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Екологічні та технологічні зміни</a:t>
            </a:r>
            <a:endParaRPr lang="uk-UA" sz="2400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CCE557FF-582F-60A6-3227-33AA68F762C5}"/>
              </a:ext>
            </a:extLst>
          </p:cNvPr>
          <p:cNvSpPr/>
          <p:nvPr/>
        </p:nvSpPr>
        <p:spPr>
          <a:xfrm>
            <a:off x="3015569" y="5261689"/>
            <a:ext cx="1381325" cy="519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33B13-9C6D-2916-5F77-AAC4DDC656BD}"/>
              </a:ext>
            </a:extLst>
          </p:cNvPr>
          <p:cNvSpPr txBox="1"/>
          <p:nvPr/>
        </p:nvSpPr>
        <p:spPr>
          <a:xfrm>
            <a:off x="4396893" y="4872535"/>
            <a:ext cx="536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Технологічний процес – адаптація політики до нових вимог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83D4F-5C7E-5C9A-63D4-4C58A1E1BC58}"/>
              </a:ext>
            </a:extLst>
          </p:cNvPr>
          <p:cNvSpPr txBox="1"/>
          <p:nvPr/>
        </p:nvSpPr>
        <p:spPr>
          <a:xfrm>
            <a:off x="4396893" y="5524502"/>
            <a:ext cx="53696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Екологічні виклики – сталий розвиток та захист довкілля важливий чинник у формування аграрної політики </a:t>
            </a:r>
          </a:p>
        </p:txBody>
      </p:sp>
    </p:spTree>
    <p:extLst>
      <p:ext uri="{BB962C8B-B14F-4D97-AF65-F5344CB8AC3E}">
        <p14:creationId xmlns:p14="http://schemas.microsoft.com/office/powerpoint/2010/main" val="191448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638" name="AutoShape 6"/>
          <p:cNvCxnSpPr>
            <a:cxnSpLocks noChangeShapeType="1"/>
          </p:cNvCxnSpPr>
          <p:nvPr/>
        </p:nvCxnSpPr>
        <p:spPr bwMode="auto">
          <a:xfrm flipV="1">
            <a:off x="3236913" y="874713"/>
            <a:ext cx="8312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637" name="AutoShape 5"/>
          <p:cNvCxnSpPr>
            <a:cxnSpLocks noChangeShapeType="1"/>
          </p:cNvCxnSpPr>
          <p:nvPr/>
        </p:nvCxnSpPr>
        <p:spPr bwMode="auto">
          <a:xfrm flipV="1">
            <a:off x="6148388" y="1098550"/>
            <a:ext cx="5400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636" name="AutoShape 4"/>
          <p:cNvCxnSpPr>
            <a:cxnSpLocks noChangeShapeType="1"/>
          </p:cNvCxnSpPr>
          <p:nvPr/>
        </p:nvCxnSpPr>
        <p:spPr bwMode="auto">
          <a:xfrm flipV="1">
            <a:off x="8202613" y="1360488"/>
            <a:ext cx="3346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133475" y="603250"/>
            <a:ext cx="204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000" b="1">
                <a:solidFill>
                  <a:srgbClr val="A50021"/>
                </a:solidFill>
                <a:cs typeface="Times New Roman" pitchFamily="18" charset="0"/>
              </a:rPr>
              <a:t>Продуктивність</a:t>
            </a:r>
            <a:endParaRPr lang="uk-UA" sz="2000" b="1">
              <a:solidFill>
                <a:srgbClr val="A50021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035300" y="882650"/>
            <a:ext cx="3252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>
                <a:solidFill>
                  <a:srgbClr val="A50021"/>
                </a:solidFill>
                <a:cs typeface="Times New Roman" pitchFamily="18" charset="0"/>
              </a:rPr>
              <a:t>Конкурентоспроможність</a:t>
            </a:r>
            <a:r>
              <a:rPr lang="uk-UA" b="1">
                <a:cs typeface="Times New Roman" pitchFamily="18" charset="0"/>
              </a:rPr>
              <a:t> </a:t>
            </a:r>
            <a:endParaRPr lang="uk-UA" b="1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6096000" y="1169986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b="1" dirty="0">
                <a:solidFill>
                  <a:srgbClr val="A50021"/>
                </a:solidFill>
                <a:cs typeface="Times New Roman" pitchFamily="18" charset="0"/>
              </a:rPr>
              <a:t>Сталий розвиток</a:t>
            </a:r>
            <a:r>
              <a:rPr lang="uk-UA" sz="1200" dirty="0">
                <a:cs typeface="Times New Roman" pitchFamily="18" charset="0"/>
              </a:rPr>
              <a:t> </a:t>
            </a:r>
            <a:endParaRPr lang="uk-UA" dirty="0"/>
          </a:p>
        </p:txBody>
      </p:sp>
      <p:graphicFrame>
        <p:nvGraphicFramePr>
          <p:cNvPr id="70010" name="Group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368"/>
              </p:ext>
            </p:extLst>
          </p:nvPr>
        </p:nvGraphicFramePr>
        <p:xfrm>
          <a:off x="134938" y="1609725"/>
          <a:ext cx="11688761" cy="5376989"/>
        </p:xfrm>
        <a:graphic>
          <a:graphicData uri="http://schemas.openxmlformats.org/drawingml/2006/table">
            <a:tbl>
              <a:tblPr/>
              <a:tblGrid>
                <a:gridCol w="131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9321">
                  <a:extLst>
                    <a:ext uri="{9D8B030D-6E8A-4147-A177-3AD203B41FA5}">
                      <a16:colId xmlns:a16="http://schemas.microsoft.com/office/drawing/2014/main" val="3350688405"/>
                    </a:ext>
                  </a:extLst>
                </a:gridCol>
              </a:tblGrid>
              <a:tr h="1159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Запровадження САП,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1962 р.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Криза надвиробництва (1970-80 рр.)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Реформа Мак Шарі (1992 р.)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Агенда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(2000 р.),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стовп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САП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Реформа 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Фішлера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(2003 р.)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Оздоровлення САП,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структурна корекція 2008 р.</a:t>
                      </a:r>
                      <a:endParaRPr kumimoji="0" lang="uk-UA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«Зелене перезавантаження», </a:t>
                      </a: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САП 2023-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2027, </a:t>
                      </a:r>
                      <a:r>
                        <a:rPr lang="uk-UA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стратегічне та кліматичне спрямування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Єдиний ринок</a:t>
                      </a:r>
                      <a:b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k-UA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Гарантовані ціни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lang="uk-UA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Прямі субсидії на виробництво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 перевиробництва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Введення квот (молоко, цукор)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Інтервенційні закупівлі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Зменшення площ під посів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Перехід від цінової підтримки до </a:t>
                      </a: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прямої підтримки виробників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uk-UA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Початок екологічної складової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Поглиблення процесу реформ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Конкуренто-спроможність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Розвиток сільських територій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uk-UA" sz="140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Декаплінг</a:t>
                      </a: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- відв’язка допомоги від обсягів виробництва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Введення принципу </a:t>
                      </a: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крос-</a:t>
                      </a:r>
                      <a:r>
                        <a:rPr lang="uk-UA" sz="1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комплаєнсу</a:t>
                      </a: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(умова отримання підтримки)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Модуляція: скорочення виплат великим фермам → перерозподіл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Скасування обов’язкового парування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Поступове скасування молочних квот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Збільшення бюджету розвитку села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Мінімум 30% прямих виплат — на </a:t>
                      </a:r>
                      <a:r>
                        <a:rPr lang="uk-UA" sz="1400" b="1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екосхеми</a:t>
                      </a:r>
                      <a:endParaRPr lang="uk-UA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молодих фермерів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Ліміти для великих отримувачів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Національні стратегічні плани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Мінімум 25% бюджету на </a:t>
                      </a:r>
                      <a:r>
                        <a:rPr lang="uk-UA" sz="1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екосхеми</a:t>
                      </a:r>
                      <a:b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Посилений фокус на сталому розвитку, кліматі, біорізноманітті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Зелена Угода ЄС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Зміна клімату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Стратегія «Від ферми до виделки»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011" name="Rectangle 379"/>
          <p:cNvSpPr>
            <a:spLocks noChangeArrowheads="1"/>
          </p:cNvSpPr>
          <p:nvPr/>
        </p:nvSpPr>
        <p:spPr bwMode="auto">
          <a:xfrm>
            <a:off x="1206500" y="0"/>
            <a:ext cx="1061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Етапи розвитку САП</a:t>
            </a: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ЄС і їх характерні риси</a:t>
            </a:r>
            <a:r>
              <a:rPr lang="uk-UA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5C90-DAF2-A994-B12E-805D10EC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B381-CA0B-821A-10C3-6167A2AC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5" y="112207"/>
            <a:ext cx="11965021" cy="529820"/>
          </a:xfrm>
        </p:spPr>
        <p:txBody>
          <a:bodyPr>
            <a:normAutofit/>
          </a:bodyPr>
          <a:lstStyle/>
          <a:p>
            <a:pPr algn="ctr"/>
            <a:r>
              <a:rPr lang="uk-UA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цілей і інструментів САП ЄС: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A323ADAE-D92B-D098-0AA1-5B38D3EBF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751417"/>
              </p:ext>
            </p:extLst>
          </p:nvPr>
        </p:nvGraphicFramePr>
        <p:xfrm>
          <a:off x="40531" y="563881"/>
          <a:ext cx="12110937" cy="610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134">
                  <a:extLst>
                    <a:ext uri="{9D8B030D-6E8A-4147-A177-3AD203B41FA5}">
                      <a16:colId xmlns:a16="http://schemas.microsoft.com/office/drawing/2014/main" val="684600269"/>
                    </a:ext>
                  </a:extLst>
                </a:gridCol>
                <a:gridCol w="1730134">
                  <a:extLst>
                    <a:ext uri="{9D8B030D-6E8A-4147-A177-3AD203B41FA5}">
                      <a16:colId xmlns:a16="http://schemas.microsoft.com/office/drawing/2014/main" val="3664889504"/>
                    </a:ext>
                  </a:extLst>
                </a:gridCol>
                <a:gridCol w="1598115">
                  <a:extLst>
                    <a:ext uri="{9D8B030D-6E8A-4147-A177-3AD203B41FA5}">
                      <a16:colId xmlns:a16="http://schemas.microsoft.com/office/drawing/2014/main" val="1064324271"/>
                    </a:ext>
                  </a:extLst>
                </a:gridCol>
                <a:gridCol w="1862152">
                  <a:extLst>
                    <a:ext uri="{9D8B030D-6E8A-4147-A177-3AD203B41FA5}">
                      <a16:colId xmlns:a16="http://schemas.microsoft.com/office/drawing/2014/main" val="2209590207"/>
                    </a:ext>
                  </a:extLst>
                </a:gridCol>
                <a:gridCol w="1921908">
                  <a:extLst>
                    <a:ext uri="{9D8B030D-6E8A-4147-A177-3AD203B41FA5}">
                      <a16:colId xmlns:a16="http://schemas.microsoft.com/office/drawing/2014/main" val="804815075"/>
                    </a:ext>
                  </a:extLst>
                </a:gridCol>
                <a:gridCol w="1673157">
                  <a:extLst>
                    <a:ext uri="{9D8B030D-6E8A-4147-A177-3AD203B41FA5}">
                      <a16:colId xmlns:a16="http://schemas.microsoft.com/office/drawing/2014/main" val="4227721273"/>
                    </a:ext>
                  </a:extLst>
                </a:gridCol>
                <a:gridCol w="1595337">
                  <a:extLst>
                    <a:ext uri="{9D8B030D-6E8A-4147-A177-3AD203B41FA5}">
                      <a16:colId xmlns:a16="http://schemas.microsoft.com/office/drawing/2014/main" val="764712279"/>
                    </a:ext>
                  </a:extLst>
                </a:gridCol>
              </a:tblGrid>
              <a:tr h="1122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1962 р. Заснування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Реформа 1970-х років</a:t>
                      </a:r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Реформа 1992 р. (Реформа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МакШері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Реформа 2000-х років</a:t>
                      </a:r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Реформа 2013 р.</a:t>
                      </a:r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Зелена угода (2020-2021)</a:t>
                      </a:r>
                    </a:p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Актуальні зміни (2021-2027)</a:t>
                      </a:r>
                    </a:p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66392"/>
                  </a:ext>
                </a:extLst>
              </a:tr>
              <a:tr h="326682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Основні цілі: </a:t>
                      </a:r>
                      <a:r>
                        <a:rPr lang="uk-UA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Продовольча безпека, підвищення продуктивності, добробут фермерів, стабілізація ринків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Зростання виробництва с.-г. продукції, 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 призвело до надлишку продукції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Адаптація до ринкових умов – перехід від прямої підтримки цін до прямих виплат фермерам</a:t>
                      </a:r>
                      <a:endParaRPr lang="uk-UA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Реформа 2003 року.</a:t>
                      </a:r>
                      <a:r>
                        <a:rPr lang="uk-UA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Перехід до системи, коли виплати були відокремлені від обсягів виробництва (ДП, перевиробництво)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Впровадження нових механізмів: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збільшення прозорості, підвищення екологічних вимог та зосередження на МСП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Екологічні цілі -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зменшення викидів парникових газів на 55% до 2030 р.</a:t>
                      </a:r>
                    </a:p>
                    <a:p>
                      <a:pPr algn="ctr"/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2021-2027: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387 млрд євро, з акцентом на стійкість та екологічність.</a:t>
                      </a:r>
                    </a:p>
                    <a:p>
                      <a:pPr algn="ctr"/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21323"/>
                  </a:ext>
                </a:extLst>
              </a:tr>
              <a:tr h="1554258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САП – 1% від бюджету ЄС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Впроваджено систему регулювання цін та обсягів виробництва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Запровадження екологічних норм</a:t>
                      </a:r>
                      <a:endParaRPr lang="uk-UA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Включення принципів сталого розвитку в аграрну політику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Соціальні аспекти у сільських районах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Сталий розвиток -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 "</a:t>
                      </a:r>
                      <a:r>
                        <a:rPr lang="uk-UA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Fork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та біорізноманіття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Цифровізація</a:t>
                      </a:r>
                      <a:r>
                        <a:rPr lang="uk-UA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сільському господарстві</a:t>
                      </a:r>
                      <a:endParaRPr lang="uk-UA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9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45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67255" cy="7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60450" y="276880"/>
            <a:ext cx="10774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регулювання аграрного ринку ЄС (1968–1986):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93675" y="957045"/>
            <a:ext cx="116411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 dirty="0"/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1968 – квоти на рафінований цукор, скасування внутрішніх мит, єдиний імпортний тариф.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1969 – боротьба з перевиробництвом пшениці (закупівлі для нехарчових потреб).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1982 – граничні обсяги виробництва для молока, цукру, зернових, ріпаку, томатів.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1984 – введення квоти на молоко, перевищення квот – обкладалося збором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1986 – зниження квоти на молоко, впровадження інтервенційних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закупівель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молочних продуктів і м’яса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25620" cy="5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1701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600" dirty="0"/>
              <a:t>	</a:t>
            </a:r>
            <a: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Передумови реформи </a:t>
            </a:r>
            <a:r>
              <a:rPr lang="uk-UA" sz="32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МакШаррі</a:t>
            </a:r>
            <a:br>
              <a:rPr lang="uk-UA" sz="3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(САП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друга половина 1980-х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AAD4DCD-8CB6-C088-0202-81D1A4827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11" y="1077218"/>
            <a:ext cx="117014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600" dirty="0"/>
              <a:t>	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виробництво аграрної продукції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Стрімке зростання витрат бюджету САП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Ринкові викривлення та тиск з боку світових ринків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10D2F6-E9D4-C0CE-FFD1-6B67214B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11" y="2708434"/>
            <a:ext cx="1170146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ІНСТРУМЕНТИ: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Бюджетна дисципліна та обмеження темпів зростання витрат САП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Виведення частини земель із обігу, заліснення, пасовища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Зниження інтервенційних (закупівельних) цін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Обмеження гарантованих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закупівель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Скорочення посівних площ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90E37-D9A8-57F1-D942-94F71E51D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" y="4797183"/>
            <a:ext cx="1170146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600" dirty="0"/>
              <a:t>	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Стримування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Уповільнення зростання бюджетних витрат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Зменшення тиску на світові аграрні ринки</a:t>
            </a:r>
            <a:b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 Підготовка до структурних реформ САП (реформа </a:t>
            </a:r>
            <a:r>
              <a:rPr lang="uk-U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МакШаррі</a:t>
            </a: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1992)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836</TotalTime>
  <Words>4657</Words>
  <Application>Microsoft Office PowerPoint</Application>
  <PresentationFormat>Широкоэкранный</PresentationFormat>
  <Paragraphs>477</Paragraphs>
  <Slides>46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 Спільна аграрна політика ЄС</vt:lpstr>
      <vt:lpstr>ЗМІСТ</vt:lpstr>
      <vt:lpstr>Рекомендована література:</vt:lpstr>
      <vt:lpstr>Угода 1962 року</vt:lpstr>
      <vt:lpstr>Передумови формування САП</vt:lpstr>
      <vt:lpstr>Презентация PowerPoint</vt:lpstr>
      <vt:lpstr>Трансформація цілей і інструментів САП ЄС:</vt:lpstr>
      <vt:lpstr>Презентация PowerPoint</vt:lpstr>
      <vt:lpstr>Презентация PowerPoint</vt:lpstr>
      <vt:lpstr>Презентация PowerPoint</vt:lpstr>
      <vt:lpstr>Реформа „Агенда – 2000” </vt:lpstr>
      <vt:lpstr>Позитивні результати реформи „Агенда – 2000” </vt:lpstr>
      <vt:lpstr>Реформа Франца Фішлера, 2003 р.</vt:lpstr>
      <vt:lpstr>Ключові положення реформи:</vt:lpstr>
      <vt:lpstr>Реформа САП 2008 р - "Health Check" </vt:lpstr>
      <vt:lpstr>Ключові положення реформи "Health Check" :</vt:lpstr>
      <vt:lpstr>Реформа САП 2013</vt:lpstr>
      <vt:lpstr>Реформи САП після 2013 року</vt:lpstr>
      <vt:lpstr>Бюджет САП на 2014-2020 рр.</vt:lpstr>
      <vt:lpstr>Головні цілі САП ЄС на 2023—2027 рр. і дії щодо їх досягнення</vt:lpstr>
      <vt:lpstr>Головні цілі САП ЄС на 2023—2027 рр. і дії щодо їх досягнення</vt:lpstr>
      <vt:lpstr>Основні принципи модернізації САП ЄС на 2023-2027 рр.</vt:lpstr>
      <vt:lpstr>Основні елементи САП (реформа 2023–2027)</vt:lpstr>
      <vt:lpstr>Інші ключові положення САП</vt:lpstr>
      <vt:lpstr>Структура та компоненти Спільної аграрної політики (САП) ЄС</vt:lpstr>
      <vt:lpstr>Структура та компоненти Спільної аграрної політики (САП) ЄС</vt:lpstr>
      <vt:lpstr>Фінансування Спільної аграрної політики (САП) ЄС</vt:lpstr>
      <vt:lpstr>Розподіл запланованих видатків у межах (CAP), %, 2023–2027</vt:lpstr>
      <vt:lpstr>Запланований розподіл прямих виплат та коштів розвитку сільських територій ЄС, 2023–2027</vt:lpstr>
      <vt:lpstr>Асигнування САП на 2021–2027 роки, млрд. євро</vt:lpstr>
      <vt:lpstr>Перерозподіл підтримки на користь малих ферм:</vt:lpstr>
      <vt:lpstr>Основні напрями підтримки фермерів у CAP  2023–2027</vt:lpstr>
      <vt:lpstr>Європейський зелений курс (European Green Deal) –</vt:lpstr>
      <vt:lpstr>Європейський зелений курс – позитивний вплив на життя людей</vt:lpstr>
      <vt:lpstr>Трансформація економіки для стійкого майбутнього</vt:lpstr>
      <vt:lpstr>Стратегія «Від ферми до виделки»</vt:lpstr>
      <vt:lpstr>Україна підтримує амбіції ЄС щодо досягнення кліматичної нейтральності</vt:lpstr>
      <vt:lpstr>Порівняльна характеристика продуктивності та використання ресурсів в сільському господарстві, 2018 р.</vt:lpstr>
      <vt:lpstr>Проблеми, що виникли при реалізації Європейського зеленого курсу</vt:lpstr>
      <vt:lpstr>Ризики та загрози для українських експортерів агропродукції</vt:lpstr>
      <vt:lpstr>Потенційні ризики та загрози для аграрного сектору економіки України</vt:lpstr>
      <vt:lpstr>Як виробити правила, сприятливі для України</vt:lpstr>
      <vt:lpstr>Сільське господарство ЄС у 2024 році</vt:lpstr>
      <vt:lpstr>Загальна характеристика сільського господарства країн ЄС</vt:lpstr>
      <vt:lpstr>Експорт та імпорт агропродовольчої продукції ЄС-27, 2014-2023 рр., у млрд євро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Anatolii Dibrova</dc:creator>
  <cp:lastModifiedBy>Anatolii Dibrova</cp:lastModifiedBy>
  <cp:revision>66</cp:revision>
  <dcterms:created xsi:type="dcterms:W3CDTF">2025-09-13T09:18:04Z</dcterms:created>
  <dcterms:modified xsi:type="dcterms:W3CDTF">2025-11-30T17:03:48Z</dcterms:modified>
</cp:coreProperties>
</file>