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57" r:id="rId15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983D2F-334D-4B5D-9B78-D1554F4323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ABDDD57-8228-4BA1-80C9-6E5E5F099C21}">
      <dgm:prSet/>
      <dgm:spPr/>
      <dgm:t>
        <a:bodyPr/>
        <a:lstStyle/>
        <a:p>
          <a:pPr rtl="0"/>
          <a:r>
            <a:rPr lang="uk-UA" smtClean="0"/>
            <a:t>неефективність системи управління підприємствами;</a:t>
          </a:r>
          <a:endParaRPr lang="uk-UA"/>
        </a:p>
      </dgm:t>
    </dgm:pt>
    <dgm:pt modelId="{E1DE4723-7F15-486B-A56A-EB441B2CB4AC}" type="parTrans" cxnId="{645E0116-6FF2-49DA-9675-CD92AB44B868}">
      <dgm:prSet/>
      <dgm:spPr/>
      <dgm:t>
        <a:bodyPr/>
        <a:lstStyle/>
        <a:p>
          <a:endParaRPr lang="uk-UA"/>
        </a:p>
      </dgm:t>
    </dgm:pt>
    <dgm:pt modelId="{A512C0EC-8336-4C84-8D6E-CB031C777322}" type="sibTrans" cxnId="{645E0116-6FF2-49DA-9675-CD92AB44B868}">
      <dgm:prSet/>
      <dgm:spPr/>
      <dgm:t>
        <a:bodyPr/>
        <a:lstStyle/>
        <a:p>
          <a:endParaRPr lang="uk-UA"/>
        </a:p>
      </dgm:t>
    </dgm:pt>
    <dgm:pt modelId="{9BB5BF6D-6EC2-468F-8452-4F66BED4C080}">
      <dgm:prSet/>
      <dgm:spPr/>
      <dgm:t>
        <a:bodyPr/>
        <a:lstStyle/>
        <a:p>
          <a:pPr rtl="0"/>
          <a:r>
            <a:rPr lang="uk-UA" smtClean="0"/>
            <a:t>низький рівень відповідальності керівників перед засновниками за наслідки рішень, що приймаються, збереження та ефективне використання ресурсів підприємств, а також фінансово-господарські результати їхньої діяльності;</a:t>
          </a:r>
          <a:endParaRPr lang="uk-UA"/>
        </a:p>
      </dgm:t>
    </dgm:pt>
    <dgm:pt modelId="{6CB632BA-0DE7-49E7-B3B3-A2F5ACFBB12F}" type="parTrans" cxnId="{DB1E4E1A-22CE-4CCE-9116-7AA302C938B7}">
      <dgm:prSet/>
      <dgm:spPr/>
      <dgm:t>
        <a:bodyPr/>
        <a:lstStyle/>
        <a:p>
          <a:endParaRPr lang="uk-UA"/>
        </a:p>
      </dgm:t>
    </dgm:pt>
    <dgm:pt modelId="{85BB056C-6441-4D73-90BF-9387901F6B6E}" type="sibTrans" cxnId="{DB1E4E1A-22CE-4CCE-9116-7AA302C938B7}">
      <dgm:prSet/>
      <dgm:spPr/>
      <dgm:t>
        <a:bodyPr/>
        <a:lstStyle/>
        <a:p>
          <a:endParaRPr lang="uk-UA"/>
        </a:p>
      </dgm:t>
    </dgm:pt>
    <dgm:pt modelId="{BE017719-2E84-4E97-9CA8-734376B57B39}">
      <dgm:prSet/>
      <dgm:spPr/>
      <dgm:t>
        <a:bodyPr/>
        <a:lstStyle/>
        <a:p>
          <a:pPr rtl="0"/>
          <a:r>
            <a:rPr lang="uk-UA" smtClean="0"/>
            <a:t>відсутність ефективного механізму використання постанов судів, особливо щодо звернення із стягнення майна боржника;</a:t>
          </a:r>
          <a:endParaRPr lang="uk-UA"/>
        </a:p>
      </dgm:t>
    </dgm:pt>
    <dgm:pt modelId="{DD52BAB7-82D4-468F-947F-63A9574C1CEA}" type="parTrans" cxnId="{F32204E8-3C22-4081-A4D8-B69A59A98B61}">
      <dgm:prSet/>
      <dgm:spPr/>
      <dgm:t>
        <a:bodyPr/>
        <a:lstStyle/>
        <a:p>
          <a:endParaRPr lang="uk-UA"/>
        </a:p>
      </dgm:t>
    </dgm:pt>
    <dgm:pt modelId="{54C90372-2B5A-4CAD-A859-195E4DF128D1}" type="sibTrans" cxnId="{F32204E8-3C22-4081-A4D8-B69A59A98B61}">
      <dgm:prSet/>
      <dgm:spPr/>
      <dgm:t>
        <a:bodyPr/>
        <a:lstStyle/>
        <a:p>
          <a:endParaRPr lang="uk-UA"/>
        </a:p>
      </dgm:t>
    </dgm:pt>
    <dgm:pt modelId="{333DAE1E-05A6-4B8E-AD7C-D61BE0674F4D}">
      <dgm:prSet/>
      <dgm:spPr/>
      <dgm:t>
        <a:bodyPr/>
        <a:lstStyle/>
        <a:p>
          <a:pPr rtl="0"/>
          <a:r>
            <a:rPr lang="uk-UA" smtClean="0"/>
            <a:t>незабезпеченість єдності підприємства як майнового комплексу, що знижує його інвестиційну привабливість;</a:t>
          </a:r>
          <a:endParaRPr lang="uk-UA"/>
        </a:p>
      </dgm:t>
    </dgm:pt>
    <dgm:pt modelId="{ED826978-63A9-400A-B3B4-BF254423B194}" type="parTrans" cxnId="{EDEEB77E-2677-4DEF-92AC-F6A215F8E2D8}">
      <dgm:prSet/>
      <dgm:spPr/>
      <dgm:t>
        <a:bodyPr/>
        <a:lstStyle/>
        <a:p>
          <a:endParaRPr lang="uk-UA"/>
        </a:p>
      </dgm:t>
    </dgm:pt>
    <dgm:pt modelId="{2697B2E6-DC6B-4C2B-AF5F-CD77FA4581C7}" type="sibTrans" cxnId="{EDEEB77E-2677-4DEF-92AC-F6A215F8E2D8}">
      <dgm:prSet/>
      <dgm:spPr/>
      <dgm:t>
        <a:bodyPr/>
        <a:lstStyle/>
        <a:p>
          <a:endParaRPr lang="uk-UA"/>
        </a:p>
      </dgm:t>
    </dgm:pt>
    <dgm:pt modelId="{2C9A4DAC-F238-41E6-8C5D-1C80C7316C96}">
      <dgm:prSet/>
      <dgm:spPr/>
      <dgm:t>
        <a:bodyPr/>
        <a:lstStyle/>
        <a:p>
          <a:pPr rtl="0"/>
          <a:r>
            <a:rPr lang="uk-UA" dirty="0" smtClean="0"/>
            <a:t>високі витрати на утримання об’єктів соціально-культурного призначення і житлово-комунального господарства;</a:t>
          </a:r>
          <a:endParaRPr lang="uk-UA" dirty="0"/>
        </a:p>
      </dgm:t>
    </dgm:pt>
    <dgm:pt modelId="{5EB6C01F-9555-44B1-A1B9-54BDB7E6DF92}" type="parTrans" cxnId="{87ABCBE1-09D8-4BBD-AC5E-46F5478BFCC6}">
      <dgm:prSet/>
      <dgm:spPr/>
      <dgm:t>
        <a:bodyPr/>
        <a:lstStyle/>
        <a:p>
          <a:endParaRPr lang="uk-UA"/>
        </a:p>
      </dgm:t>
    </dgm:pt>
    <dgm:pt modelId="{77983A91-6785-4676-8475-6A9BF3EF7140}" type="sibTrans" cxnId="{87ABCBE1-09D8-4BBD-AC5E-46F5478BFCC6}">
      <dgm:prSet/>
      <dgm:spPr/>
      <dgm:t>
        <a:bodyPr/>
        <a:lstStyle/>
        <a:p>
          <a:endParaRPr lang="uk-UA"/>
        </a:p>
      </dgm:t>
    </dgm:pt>
    <dgm:pt modelId="{F6D2521E-9823-43C4-8A58-909AB3EFAC14}">
      <dgm:prSet/>
      <dgm:spPr/>
      <dgm:t>
        <a:bodyPr/>
        <a:lstStyle/>
        <a:p>
          <a:pPr rtl="0"/>
          <a:r>
            <a:rPr lang="uk-UA" smtClean="0"/>
            <a:t>наявність на підприємствах давно застарілих технологічних ліній виробництва, що істотно впливає на конкурентоспроможність продукції підприємств;</a:t>
          </a:r>
          <a:endParaRPr lang="uk-UA"/>
        </a:p>
      </dgm:t>
    </dgm:pt>
    <dgm:pt modelId="{4BD57EC8-4722-4AC3-986A-9A58000BC306}" type="parTrans" cxnId="{0CE41688-897F-482B-8B32-81D5B2644A1D}">
      <dgm:prSet/>
      <dgm:spPr/>
      <dgm:t>
        <a:bodyPr/>
        <a:lstStyle/>
        <a:p>
          <a:endParaRPr lang="uk-UA"/>
        </a:p>
      </dgm:t>
    </dgm:pt>
    <dgm:pt modelId="{A003EE81-BFC6-4A99-BE5C-6537623D23CE}" type="sibTrans" cxnId="{0CE41688-897F-482B-8B32-81D5B2644A1D}">
      <dgm:prSet/>
      <dgm:spPr/>
      <dgm:t>
        <a:bodyPr/>
        <a:lstStyle/>
        <a:p>
          <a:endParaRPr lang="uk-UA"/>
        </a:p>
      </dgm:t>
    </dgm:pt>
    <dgm:pt modelId="{FB4C31E9-258E-46D8-A86B-1CAD2CEB0FA9}">
      <dgm:prSet/>
      <dgm:spPr/>
      <dgm:t>
        <a:bodyPr/>
        <a:lstStyle/>
        <a:p>
          <a:pPr rtl="0"/>
          <a:r>
            <a:rPr lang="uk-UA" smtClean="0"/>
            <a:t>відсутність достовірної інформації щодо фінансово-економічного стану підприємств для акціонерів та керівників підприємств, потенційних інвесторів і кредиторів, а також для органів виконавчої влади.</a:t>
          </a:r>
          <a:endParaRPr lang="uk-UA"/>
        </a:p>
      </dgm:t>
    </dgm:pt>
    <dgm:pt modelId="{23DC106D-FB03-4A09-AB4C-60B62DDE5815}" type="parTrans" cxnId="{2F35ED37-3DDD-4BAD-9148-1F4198E6D78A}">
      <dgm:prSet/>
      <dgm:spPr/>
      <dgm:t>
        <a:bodyPr/>
        <a:lstStyle/>
        <a:p>
          <a:endParaRPr lang="uk-UA"/>
        </a:p>
      </dgm:t>
    </dgm:pt>
    <dgm:pt modelId="{92CD8390-CCF5-4B60-A0D7-C5CBF96459A7}" type="sibTrans" cxnId="{2F35ED37-3DDD-4BAD-9148-1F4198E6D78A}">
      <dgm:prSet/>
      <dgm:spPr/>
      <dgm:t>
        <a:bodyPr/>
        <a:lstStyle/>
        <a:p>
          <a:endParaRPr lang="uk-UA"/>
        </a:p>
      </dgm:t>
    </dgm:pt>
    <dgm:pt modelId="{7C439671-1DEA-42CF-9A48-C94EE604EA6D}" type="pres">
      <dgm:prSet presAssocID="{E4983D2F-334D-4B5D-9B78-D1554F4323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9E73E6-87F9-4332-A45C-389A35108165}" type="pres">
      <dgm:prSet presAssocID="{6ABDDD57-8228-4BA1-80C9-6E5E5F099C2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E4023-06F3-4F4B-90F6-A83626BF1CAA}" type="pres">
      <dgm:prSet presAssocID="{A512C0EC-8336-4C84-8D6E-CB031C777322}" presName="spacer" presStyleCnt="0"/>
      <dgm:spPr/>
    </dgm:pt>
    <dgm:pt modelId="{EB3C9738-7C6E-45D8-8609-5961B0CF11F9}" type="pres">
      <dgm:prSet presAssocID="{9BB5BF6D-6EC2-468F-8452-4F66BED4C080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286133-5DD9-407C-916F-85B6A3E01B48}" type="pres">
      <dgm:prSet presAssocID="{85BB056C-6441-4D73-90BF-9387901F6B6E}" presName="spacer" presStyleCnt="0"/>
      <dgm:spPr/>
    </dgm:pt>
    <dgm:pt modelId="{2002867E-BC63-474F-A0DF-179C971F10A9}" type="pres">
      <dgm:prSet presAssocID="{BE017719-2E84-4E97-9CA8-734376B57B39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B9AC3-4061-40C7-9CBF-35FD6A674F10}" type="pres">
      <dgm:prSet presAssocID="{54C90372-2B5A-4CAD-A859-195E4DF128D1}" presName="spacer" presStyleCnt="0"/>
      <dgm:spPr/>
    </dgm:pt>
    <dgm:pt modelId="{DEF3438E-5208-45E1-A038-96A2E73E2A2A}" type="pres">
      <dgm:prSet presAssocID="{333DAE1E-05A6-4B8E-AD7C-D61BE0674F4D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186C58-5CE9-4B06-8F3D-769D7CF6980F}" type="pres">
      <dgm:prSet presAssocID="{2697B2E6-DC6B-4C2B-AF5F-CD77FA4581C7}" presName="spacer" presStyleCnt="0"/>
      <dgm:spPr/>
    </dgm:pt>
    <dgm:pt modelId="{B35E2A94-A2FD-4D42-8E67-BD34B623FD54}" type="pres">
      <dgm:prSet presAssocID="{2C9A4DAC-F238-41E6-8C5D-1C80C7316C96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DB05E6-3158-45BB-BB92-28B305905F61}" type="pres">
      <dgm:prSet presAssocID="{77983A91-6785-4676-8475-6A9BF3EF7140}" presName="spacer" presStyleCnt="0"/>
      <dgm:spPr/>
    </dgm:pt>
    <dgm:pt modelId="{7D5B6704-73F3-4335-9251-177AD9CCCC09}" type="pres">
      <dgm:prSet presAssocID="{F6D2521E-9823-43C4-8A58-909AB3EFAC1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1557F-74AF-4186-BBFA-5C7BDF3E70D7}" type="pres">
      <dgm:prSet presAssocID="{A003EE81-BFC6-4A99-BE5C-6537623D23CE}" presName="spacer" presStyleCnt="0"/>
      <dgm:spPr/>
    </dgm:pt>
    <dgm:pt modelId="{EECC9496-4519-4A19-89C3-B4C35F27B0D5}" type="pres">
      <dgm:prSet presAssocID="{FB4C31E9-258E-46D8-A86B-1CAD2CEB0FA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1E4E1A-22CE-4CCE-9116-7AA302C938B7}" srcId="{E4983D2F-334D-4B5D-9B78-D1554F43231E}" destId="{9BB5BF6D-6EC2-468F-8452-4F66BED4C080}" srcOrd="1" destOrd="0" parTransId="{6CB632BA-0DE7-49E7-B3B3-A2F5ACFBB12F}" sibTransId="{85BB056C-6441-4D73-90BF-9387901F6B6E}"/>
    <dgm:cxn modelId="{0CE41688-897F-482B-8B32-81D5B2644A1D}" srcId="{E4983D2F-334D-4B5D-9B78-D1554F43231E}" destId="{F6D2521E-9823-43C4-8A58-909AB3EFAC14}" srcOrd="5" destOrd="0" parTransId="{4BD57EC8-4722-4AC3-986A-9A58000BC306}" sibTransId="{A003EE81-BFC6-4A99-BE5C-6537623D23CE}"/>
    <dgm:cxn modelId="{F32204E8-3C22-4081-A4D8-B69A59A98B61}" srcId="{E4983D2F-334D-4B5D-9B78-D1554F43231E}" destId="{BE017719-2E84-4E97-9CA8-734376B57B39}" srcOrd="2" destOrd="0" parTransId="{DD52BAB7-82D4-468F-947F-63A9574C1CEA}" sibTransId="{54C90372-2B5A-4CAD-A859-195E4DF128D1}"/>
    <dgm:cxn modelId="{6772BFA3-6377-4778-B709-15B025D3416C}" type="presOf" srcId="{2C9A4DAC-F238-41E6-8C5D-1C80C7316C96}" destId="{B35E2A94-A2FD-4D42-8E67-BD34B623FD54}" srcOrd="0" destOrd="0" presId="urn:microsoft.com/office/officeart/2005/8/layout/vList2"/>
    <dgm:cxn modelId="{2F35ED37-3DDD-4BAD-9148-1F4198E6D78A}" srcId="{E4983D2F-334D-4B5D-9B78-D1554F43231E}" destId="{FB4C31E9-258E-46D8-A86B-1CAD2CEB0FA9}" srcOrd="6" destOrd="0" parTransId="{23DC106D-FB03-4A09-AB4C-60B62DDE5815}" sibTransId="{92CD8390-CCF5-4B60-A0D7-C5CBF96459A7}"/>
    <dgm:cxn modelId="{EDEEB77E-2677-4DEF-92AC-F6A215F8E2D8}" srcId="{E4983D2F-334D-4B5D-9B78-D1554F43231E}" destId="{333DAE1E-05A6-4B8E-AD7C-D61BE0674F4D}" srcOrd="3" destOrd="0" parTransId="{ED826978-63A9-400A-B3B4-BF254423B194}" sibTransId="{2697B2E6-DC6B-4C2B-AF5F-CD77FA4581C7}"/>
    <dgm:cxn modelId="{87ABCBE1-09D8-4BBD-AC5E-46F5478BFCC6}" srcId="{E4983D2F-334D-4B5D-9B78-D1554F43231E}" destId="{2C9A4DAC-F238-41E6-8C5D-1C80C7316C96}" srcOrd="4" destOrd="0" parTransId="{5EB6C01F-9555-44B1-A1B9-54BDB7E6DF92}" sibTransId="{77983A91-6785-4676-8475-6A9BF3EF7140}"/>
    <dgm:cxn modelId="{645E0116-6FF2-49DA-9675-CD92AB44B868}" srcId="{E4983D2F-334D-4B5D-9B78-D1554F43231E}" destId="{6ABDDD57-8228-4BA1-80C9-6E5E5F099C21}" srcOrd="0" destOrd="0" parTransId="{E1DE4723-7F15-486B-A56A-EB441B2CB4AC}" sibTransId="{A512C0EC-8336-4C84-8D6E-CB031C777322}"/>
    <dgm:cxn modelId="{1E00C5EB-D4D1-4043-AA09-8706E2C4A075}" type="presOf" srcId="{FB4C31E9-258E-46D8-A86B-1CAD2CEB0FA9}" destId="{EECC9496-4519-4A19-89C3-B4C35F27B0D5}" srcOrd="0" destOrd="0" presId="urn:microsoft.com/office/officeart/2005/8/layout/vList2"/>
    <dgm:cxn modelId="{32060A81-E0C4-41D8-9CC8-AE0AB4D5CF05}" type="presOf" srcId="{F6D2521E-9823-43C4-8A58-909AB3EFAC14}" destId="{7D5B6704-73F3-4335-9251-177AD9CCCC09}" srcOrd="0" destOrd="0" presId="urn:microsoft.com/office/officeart/2005/8/layout/vList2"/>
    <dgm:cxn modelId="{D7D5AC2A-7F6D-467E-A497-7B3C1E16C327}" type="presOf" srcId="{BE017719-2E84-4E97-9CA8-734376B57B39}" destId="{2002867E-BC63-474F-A0DF-179C971F10A9}" srcOrd="0" destOrd="0" presId="urn:microsoft.com/office/officeart/2005/8/layout/vList2"/>
    <dgm:cxn modelId="{20A4EC43-9FB1-4D5D-B61D-A33D9B132933}" type="presOf" srcId="{9BB5BF6D-6EC2-468F-8452-4F66BED4C080}" destId="{EB3C9738-7C6E-45D8-8609-5961B0CF11F9}" srcOrd="0" destOrd="0" presId="urn:microsoft.com/office/officeart/2005/8/layout/vList2"/>
    <dgm:cxn modelId="{D81146F8-62E9-4303-8444-150D8CF6EFDA}" type="presOf" srcId="{6ABDDD57-8228-4BA1-80C9-6E5E5F099C21}" destId="{F79E73E6-87F9-4332-A45C-389A35108165}" srcOrd="0" destOrd="0" presId="urn:microsoft.com/office/officeart/2005/8/layout/vList2"/>
    <dgm:cxn modelId="{467832B1-F5C2-41A3-B4B2-3B7EAC671CDB}" type="presOf" srcId="{E4983D2F-334D-4B5D-9B78-D1554F43231E}" destId="{7C439671-1DEA-42CF-9A48-C94EE604EA6D}" srcOrd="0" destOrd="0" presId="urn:microsoft.com/office/officeart/2005/8/layout/vList2"/>
    <dgm:cxn modelId="{C29EDBC3-871A-481F-BD6B-C95CC66C8C48}" type="presOf" srcId="{333DAE1E-05A6-4B8E-AD7C-D61BE0674F4D}" destId="{DEF3438E-5208-45E1-A038-96A2E73E2A2A}" srcOrd="0" destOrd="0" presId="urn:microsoft.com/office/officeart/2005/8/layout/vList2"/>
    <dgm:cxn modelId="{4257EB4D-B0BA-4B0B-BE92-5D5F9C49F34F}" type="presParOf" srcId="{7C439671-1DEA-42CF-9A48-C94EE604EA6D}" destId="{F79E73E6-87F9-4332-A45C-389A35108165}" srcOrd="0" destOrd="0" presId="urn:microsoft.com/office/officeart/2005/8/layout/vList2"/>
    <dgm:cxn modelId="{FA7F2EB9-9732-4B11-87EE-EEE94B204233}" type="presParOf" srcId="{7C439671-1DEA-42CF-9A48-C94EE604EA6D}" destId="{930E4023-06F3-4F4B-90F6-A83626BF1CAA}" srcOrd="1" destOrd="0" presId="urn:microsoft.com/office/officeart/2005/8/layout/vList2"/>
    <dgm:cxn modelId="{69B0AC23-6F32-4E95-85CE-A7B5CBDCA130}" type="presParOf" srcId="{7C439671-1DEA-42CF-9A48-C94EE604EA6D}" destId="{EB3C9738-7C6E-45D8-8609-5961B0CF11F9}" srcOrd="2" destOrd="0" presId="urn:microsoft.com/office/officeart/2005/8/layout/vList2"/>
    <dgm:cxn modelId="{DA0EE029-DBB9-4ED2-9A03-C9E166BF8353}" type="presParOf" srcId="{7C439671-1DEA-42CF-9A48-C94EE604EA6D}" destId="{6C286133-5DD9-407C-916F-85B6A3E01B48}" srcOrd="3" destOrd="0" presId="urn:microsoft.com/office/officeart/2005/8/layout/vList2"/>
    <dgm:cxn modelId="{10A0B0B3-1F86-481C-8E0E-AEE93EDC6F03}" type="presParOf" srcId="{7C439671-1DEA-42CF-9A48-C94EE604EA6D}" destId="{2002867E-BC63-474F-A0DF-179C971F10A9}" srcOrd="4" destOrd="0" presId="urn:microsoft.com/office/officeart/2005/8/layout/vList2"/>
    <dgm:cxn modelId="{628E409F-99CB-4F06-B47B-27771B08052C}" type="presParOf" srcId="{7C439671-1DEA-42CF-9A48-C94EE604EA6D}" destId="{289B9AC3-4061-40C7-9CBF-35FD6A674F10}" srcOrd="5" destOrd="0" presId="urn:microsoft.com/office/officeart/2005/8/layout/vList2"/>
    <dgm:cxn modelId="{A13828A6-087F-4945-80B6-5A065BDC1DDD}" type="presParOf" srcId="{7C439671-1DEA-42CF-9A48-C94EE604EA6D}" destId="{DEF3438E-5208-45E1-A038-96A2E73E2A2A}" srcOrd="6" destOrd="0" presId="urn:microsoft.com/office/officeart/2005/8/layout/vList2"/>
    <dgm:cxn modelId="{F65B5B0F-D708-4616-B2B9-1E7A4957B179}" type="presParOf" srcId="{7C439671-1DEA-42CF-9A48-C94EE604EA6D}" destId="{3D186C58-5CE9-4B06-8F3D-769D7CF6980F}" srcOrd="7" destOrd="0" presId="urn:microsoft.com/office/officeart/2005/8/layout/vList2"/>
    <dgm:cxn modelId="{C80600FA-2DF4-426E-9FA6-BDCF6A691D99}" type="presParOf" srcId="{7C439671-1DEA-42CF-9A48-C94EE604EA6D}" destId="{B35E2A94-A2FD-4D42-8E67-BD34B623FD54}" srcOrd="8" destOrd="0" presId="urn:microsoft.com/office/officeart/2005/8/layout/vList2"/>
    <dgm:cxn modelId="{8E2C33A1-5C31-4A36-A2E9-52518CF72F08}" type="presParOf" srcId="{7C439671-1DEA-42CF-9A48-C94EE604EA6D}" destId="{27DB05E6-3158-45BB-BB92-28B305905F61}" srcOrd="9" destOrd="0" presId="urn:microsoft.com/office/officeart/2005/8/layout/vList2"/>
    <dgm:cxn modelId="{5879F834-87C8-4C76-80E5-576AD7EA810F}" type="presParOf" srcId="{7C439671-1DEA-42CF-9A48-C94EE604EA6D}" destId="{7D5B6704-73F3-4335-9251-177AD9CCCC09}" srcOrd="10" destOrd="0" presId="urn:microsoft.com/office/officeart/2005/8/layout/vList2"/>
    <dgm:cxn modelId="{348EC844-C79E-4B36-AF27-2D2145CDB898}" type="presParOf" srcId="{7C439671-1DEA-42CF-9A48-C94EE604EA6D}" destId="{C281557F-74AF-4186-BBFA-5C7BDF3E70D7}" srcOrd="11" destOrd="0" presId="urn:microsoft.com/office/officeart/2005/8/layout/vList2"/>
    <dgm:cxn modelId="{E6AFFD01-A3F4-4DC9-AB2E-BA373D09797B}" type="presParOf" srcId="{7C439671-1DEA-42CF-9A48-C94EE604EA6D}" destId="{EECC9496-4519-4A19-89C3-B4C35F27B0D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169C8D-C93E-452C-A27B-CEAD3B2F95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19FE5733-392E-43D7-A0D7-56294763CD6B}">
      <dgm:prSet/>
      <dgm:spPr/>
      <dgm:t>
        <a:bodyPr/>
        <a:lstStyle/>
        <a:p>
          <a:pPr rtl="0"/>
          <a:r>
            <a:rPr lang="uk-UA" smtClean="0"/>
            <a:t>підприємств-кредиторів, які мають встигнути заявити свої вимоги і претензії для того, щоб вони були враховані під час погашення боргів за рахунок майна банкрута;</a:t>
          </a:r>
          <a:endParaRPr lang="uk-UA"/>
        </a:p>
      </dgm:t>
    </dgm:pt>
    <dgm:pt modelId="{B9935B68-A00D-444B-B4A4-B76B0489AB1C}" type="parTrans" cxnId="{529111C4-ABB1-48D6-9E7E-B6E033B9FB7B}">
      <dgm:prSet/>
      <dgm:spPr/>
      <dgm:t>
        <a:bodyPr/>
        <a:lstStyle/>
        <a:p>
          <a:endParaRPr lang="uk-UA"/>
        </a:p>
      </dgm:t>
    </dgm:pt>
    <dgm:pt modelId="{29ABE6D1-E434-4472-BACA-B18DD90C2BC5}" type="sibTrans" cxnId="{529111C4-ABB1-48D6-9E7E-B6E033B9FB7B}">
      <dgm:prSet/>
      <dgm:spPr/>
      <dgm:t>
        <a:bodyPr/>
        <a:lstStyle/>
        <a:p>
          <a:endParaRPr lang="uk-UA"/>
        </a:p>
      </dgm:t>
    </dgm:pt>
    <dgm:pt modelId="{FADAB2F0-4972-40D3-9D15-54D985657B74}">
      <dgm:prSet/>
      <dgm:spPr/>
      <dgm:t>
        <a:bodyPr/>
        <a:lstStyle/>
        <a:p>
          <a:pPr rtl="0"/>
          <a:r>
            <a:rPr lang="uk-UA" smtClean="0"/>
            <a:t>найманих працівників, з якими у першу чергу мають бути здійснені розрахунки, а також забезпечені певні гарантії у разі звільнення;</a:t>
          </a:r>
          <a:endParaRPr lang="uk-UA"/>
        </a:p>
      </dgm:t>
    </dgm:pt>
    <dgm:pt modelId="{8C469323-CB65-42A0-B84A-74821C9CBF1A}" type="parTrans" cxnId="{9F6BCE3A-527C-4CA6-95BF-B26AD6F4A479}">
      <dgm:prSet/>
      <dgm:spPr/>
      <dgm:t>
        <a:bodyPr/>
        <a:lstStyle/>
        <a:p>
          <a:endParaRPr lang="uk-UA"/>
        </a:p>
      </dgm:t>
    </dgm:pt>
    <dgm:pt modelId="{68FE6E3B-9BA5-44F3-9CCD-3ECDF8B6F91C}" type="sibTrans" cxnId="{9F6BCE3A-527C-4CA6-95BF-B26AD6F4A479}">
      <dgm:prSet/>
      <dgm:spPr/>
      <dgm:t>
        <a:bodyPr/>
        <a:lstStyle/>
        <a:p>
          <a:endParaRPr lang="uk-UA"/>
        </a:p>
      </dgm:t>
    </dgm:pt>
    <dgm:pt modelId="{3E10F1EC-777C-48D3-B98D-9AE2F5C24E3A}">
      <dgm:prSet/>
      <dgm:spPr/>
      <dgm:t>
        <a:bodyPr/>
        <a:lstStyle/>
        <a:p>
          <a:pPr rtl="0"/>
          <a:r>
            <a:rPr lang="uk-UA" smtClean="0"/>
            <a:t>підприємств, що можуть виконувати функцію санаторів і тому зацікавлені у створенні досконалого механізму банкрутства.</a:t>
          </a:r>
          <a:endParaRPr lang="uk-UA"/>
        </a:p>
      </dgm:t>
    </dgm:pt>
    <dgm:pt modelId="{FAD2B41B-B300-4AEB-AC40-A3B0D299F21F}" type="parTrans" cxnId="{C9953476-7504-4972-B708-D30C9EEAEC2D}">
      <dgm:prSet/>
      <dgm:spPr/>
      <dgm:t>
        <a:bodyPr/>
        <a:lstStyle/>
        <a:p>
          <a:endParaRPr lang="uk-UA"/>
        </a:p>
      </dgm:t>
    </dgm:pt>
    <dgm:pt modelId="{25EDF5DB-1C32-49F6-B71D-B3EADC487B51}" type="sibTrans" cxnId="{C9953476-7504-4972-B708-D30C9EEAEC2D}">
      <dgm:prSet/>
      <dgm:spPr/>
      <dgm:t>
        <a:bodyPr/>
        <a:lstStyle/>
        <a:p>
          <a:endParaRPr lang="uk-UA"/>
        </a:p>
      </dgm:t>
    </dgm:pt>
    <dgm:pt modelId="{30C2D757-02E5-4771-8196-E5381A1B5985}" type="pres">
      <dgm:prSet presAssocID="{E6169C8D-C93E-452C-A27B-CEAD3B2F95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91EB8E-73FC-413F-89B2-512AF95D6FA8}" type="pres">
      <dgm:prSet presAssocID="{19FE5733-392E-43D7-A0D7-56294763CD6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7A0DCE-1D2A-471C-BC0D-A2377B971560}" type="pres">
      <dgm:prSet presAssocID="{29ABE6D1-E434-4472-BACA-B18DD90C2BC5}" presName="spacer" presStyleCnt="0"/>
      <dgm:spPr/>
    </dgm:pt>
    <dgm:pt modelId="{4C8D5551-80D9-455D-87EF-EB691F246B97}" type="pres">
      <dgm:prSet presAssocID="{FADAB2F0-4972-40D3-9D15-54D985657B7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1E1BA-C82E-4DFB-A2E9-E9D51083D80D}" type="pres">
      <dgm:prSet presAssocID="{68FE6E3B-9BA5-44F3-9CCD-3ECDF8B6F91C}" presName="spacer" presStyleCnt="0"/>
      <dgm:spPr/>
    </dgm:pt>
    <dgm:pt modelId="{823DC78F-B3EF-47D9-B971-582335170AB4}" type="pres">
      <dgm:prSet presAssocID="{3E10F1EC-777C-48D3-B98D-9AE2F5C24E3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953476-7504-4972-B708-D30C9EEAEC2D}" srcId="{E6169C8D-C93E-452C-A27B-CEAD3B2F95B1}" destId="{3E10F1EC-777C-48D3-B98D-9AE2F5C24E3A}" srcOrd="2" destOrd="0" parTransId="{FAD2B41B-B300-4AEB-AC40-A3B0D299F21F}" sibTransId="{25EDF5DB-1C32-49F6-B71D-B3EADC487B51}"/>
    <dgm:cxn modelId="{9F6BCE3A-527C-4CA6-95BF-B26AD6F4A479}" srcId="{E6169C8D-C93E-452C-A27B-CEAD3B2F95B1}" destId="{FADAB2F0-4972-40D3-9D15-54D985657B74}" srcOrd="1" destOrd="0" parTransId="{8C469323-CB65-42A0-B84A-74821C9CBF1A}" sibTransId="{68FE6E3B-9BA5-44F3-9CCD-3ECDF8B6F91C}"/>
    <dgm:cxn modelId="{529111C4-ABB1-48D6-9E7E-B6E033B9FB7B}" srcId="{E6169C8D-C93E-452C-A27B-CEAD3B2F95B1}" destId="{19FE5733-392E-43D7-A0D7-56294763CD6B}" srcOrd="0" destOrd="0" parTransId="{B9935B68-A00D-444B-B4A4-B76B0489AB1C}" sibTransId="{29ABE6D1-E434-4472-BACA-B18DD90C2BC5}"/>
    <dgm:cxn modelId="{61F6D8C2-E613-418D-9D92-4D38A867EA61}" type="presOf" srcId="{19FE5733-392E-43D7-A0D7-56294763CD6B}" destId="{6191EB8E-73FC-413F-89B2-512AF95D6FA8}" srcOrd="0" destOrd="0" presId="urn:microsoft.com/office/officeart/2005/8/layout/vList2"/>
    <dgm:cxn modelId="{E599FD41-6495-492C-A61B-CF9650C4036E}" type="presOf" srcId="{FADAB2F0-4972-40D3-9D15-54D985657B74}" destId="{4C8D5551-80D9-455D-87EF-EB691F246B97}" srcOrd="0" destOrd="0" presId="urn:microsoft.com/office/officeart/2005/8/layout/vList2"/>
    <dgm:cxn modelId="{D3A833CD-FB02-41E2-9686-B969185896CA}" type="presOf" srcId="{3E10F1EC-777C-48D3-B98D-9AE2F5C24E3A}" destId="{823DC78F-B3EF-47D9-B971-582335170AB4}" srcOrd="0" destOrd="0" presId="urn:microsoft.com/office/officeart/2005/8/layout/vList2"/>
    <dgm:cxn modelId="{17A817AB-C01C-4BBD-A7E0-CD6AC2A3152E}" type="presOf" srcId="{E6169C8D-C93E-452C-A27B-CEAD3B2F95B1}" destId="{30C2D757-02E5-4771-8196-E5381A1B5985}" srcOrd="0" destOrd="0" presId="urn:microsoft.com/office/officeart/2005/8/layout/vList2"/>
    <dgm:cxn modelId="{54684AC3-72AA-434C-AFEA-EE105A4DE388}" type="presParOf" srcId="{30C2D757-02E5-4771-8196-E5381A1B5985}" destId="{6191EB8E-73FC-413F-89B2-512AF95D6FA8}" srcOrd="0" destOrd="0" presId="urn:microsoft.com/office/officeart/2005/8/layout/vList2"/>
    <dgm:cxn modelId="{0E11D247-953C-4FA5-B26E-BDF7BA7531BE}" type="presParOf" srcId="{30C2D757-02E5-4771-8196-E5381A1B5985}" destId="{A67A0DCE-1D2A-471C-BC0D-A2377B971560}" srcOrd="1" destOrd="0" presId="urn:microsoft.com/office/officeart/2005/8/layout/vList2"/>
    <dgm:cxn modelId="{D5E5A55A-10F9-4AD8-974D-A44E8C3DC266}" type="presParOf" srcId="{30C2D757-02E5-4771-8196-E5381A1B5985}" destId="{4C8D5551-80D9-455D-87EF-EB691F246B97}" srcOrd="2" destOrd="0" presId="urn:microsoft.com/office/officeart/2005/8/layout/vList2"/>
    <dgm:cxn modelId="{DE722169-ECB6-4272-A998-F77819EECBBD}" type="presParOf" srcId="{30C2D757-02E5-4771-8196-E5381A1B5985}" destId="{3BB1E1BA-C82E-4DFB-A2E9-E9D51083D80D}" srcOrd="3" destOrd="0" presId="urn:microsoft.com/office/officeart/2005/8/layout/vList2"/>
    <dgm:cxn modelId="{0AE45AB0-E793-4471-87AA-92D546E9B5BF}" type="presParOf" srcId="{30C2D757-02E5-4771-8196-E5381A1B5985}" destId="{823DC78F-B3EF-47D9-B971-582335170AB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E73E6-87F9-4332-A45C-389A35108165}">
      <dsp:nvSpPr>
        <dsp:cNvPr id="0" name=""/>
        <dsp:cNvSpPr/>
      </dsp:nvSpPr>
      <dsp:spPr>
        <a:xfrm>
          <a:off x="0" y="835139"/>
          <a:ext cx="91440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неефективність системи управління підприємствами;</a:t>
          </a:r>
          <a:endParaRPr lang="uk-UA" sz="1400" kern="1200"/>
        </a:p>
      </dsp:txBody>
      <dsp:txXfrm>
        <a:off x="27149" y="862288"/>
        <a:ext cx="9089702" cy="501854"/>
      </dsp:txXfrm>
    </dsp:sp>
    <dsp:sp modelId="{EB3C9738-7C6E-45D8-8609-5961B0CF11F9}">
      <dsp:nvSpPr>
        <dsp:cNvPr id="0" name=""/>
        <dsp:cNvSpPr/>
      </dsp:nvSpPr>
      <dsp:spPr>
        <a:xfrm>
          <a:off x="0" y="1431612"/>
          <a:ext cx="91440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низький рівень відповідальності керівників перед засновниками за наслідки рішень, що приймаються, збереження та ефективне використання ресурсів підприємств, а також фінансово-господарські результати їхньої діяльності;</a:t>
          </a:r>
          <a:endParaRPr lang="uk-UA" sz="1400" kern="1200"/>
        </a:p>
      </dsp:txBody>
      <dsp:txXfrm>
        <a:off x="27149" y="1458761"/>
        <a:ext cx="9089702" cy="501854"/>
      </dsp:txXfrm>
    </dsp:sp>
    <dsp:sp modelId="{2002867E-BC63-474F-A0DF-179C971F10A9}">
      <dsp:nvSpPr>
        <dsp:cNvPr id="0" name=""/>
        <dsp:cNvSpPr/>
      </dsp:nvSpPr>
      <dsp:spPr>
        <a:xfrm>
          <a:off x="0" y="2028084"/>
          <a:ext cx="91440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відсутність ефективного механізму використання постанов судів, особливо щодо звернення із стягнення майна боржника;</a:t>
          </a:r>
          <a:endParaRPr lang="uk-UA" sz="1400" kern="1200"/>
        </a:p>
      </dsp:txBody>
      <dsp:txXfrm>
        <a:off x="27149" y="2055233"/>
        <a:ext cx="9089702" cy="501854"/>
      </dsp:txXfrm>
    </dsp:sp>
    <dsp:sp modelId="{DEF3438E-5208-45E1-A038-96A2E73E2A2A}">
      <dsp:nvSpPr>
        <dsp:cNvPr id="0" name=""/>
        <dsp:cNvSpPr/>
      </dsp:nvSpPr>
      <dsp:spPr>
        <a:xfrm>
          <a:off x="0" y="2624556"/>
          <a:ext cx="91440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незабезпеченість єдності підприємства як майнового комплексу, що знижує його інвестиційну привабливість;</a:t>
          </a:r>
          <a:endParaRPr lang="uk-UA" sz="1400" kern="1200"/>
        </a:p>
      </dsp:txBody>
      <dsp:txXfrm>
        <a:off x="27149" y="2651705"/>
        <a:ext cx="9089702" cy="501854"/>
      </dsp:txXfrm>
    </dsp:sp>
    <dsp:sp modelId="{B35E2A94-A2FD-4D42-8E67-BD34B623FD54}">
      <dsp:nvSpPr>
        <dsp:cNvPr id="0" name=""/>
        <dsp:cNvSpPr/>
      </dsp:nvSpPr>
      <dsp:spPr>
        <a:xfrm>
          <a:off x="0" y="3221028"/>
          <a:ext cx="91440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високі витрати на утримання об’єктів соціально-культурного призначення і житлово-комунального господарства;</a:t>
          </a:r>
          <a:endParaRPr lang="uk-UA" sz="1400" kern="1200" dirty="0"/>
        </a:p>
      </dsp:txBody>
      <dsp:txXfrm>
        <a:off x="27149" y="3248177"/>
        <a:ext cx="9089702" cy="501854"/>
      </dsp:txXfrm>
    </dsp:sp>
    <dsp:sp modelId="{7D5B6704-73F3-4335-9251-177AD9CCCC09}">
      <dsp:nvSpPr>
        <dsp:cNvPr id="0" name=""/>
        <dsp:cNvSpPr/>
      </dsp:nvSpPr>
      <dsp:spPr>
        <a:xfrm>
          <a:off x="0" y="3817500"/>
          <a:ext cx="91440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наявність на підприємствах давно застарілих технологічних ліній виробництва, що істотно впливає на конкурентоспроможність продукції підприємств;</a:t>
          </a:r>
          <a:endParaRPr lang="uk-UA" sz="1400" kern="1200"/>
        </a:p>
      </dsp:txBody>
      <dsp:txXfrm>
        <a:off x="27149" y="3844649"/>
        <a:ext cx="9089702" cy="501854"/>
      </dsp:txXfrm>
    </dsp:sp>
    <dsp:sp modelId="{EECC9496-4519-4A19-89C3-B4C35F27B0D5}">
      <dsp:nvSpPr>
        <dsp:cNvPr id="0" name=""/>
        <dsp:cNvSpPr/>
      </dsp:nvSpPr>
      <dsp:spPr>
        <a:xfrm>
          <a:off x="0" y="4413972"/>
          <a:ext cx="91440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відсутність достовірної інформації щодо фінансово-економічного стану підприємств для акціонерів та керівників підприємств, потенційних інвесторів і кредиторів, а також для органів виконавчої влади.</a:t>
          </a:r>
          <a:endParaRPr lang="uk-UA" sz="1400" kern="1200"/>
        </a:p>
      </dsp:txBody>
      <dsp:txXfrm>
        <a:off x="27149" y="4441121"/>
        <a:ext cx="9089702" cy="5018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EB8E-73FC-413F-89B2-512AF95D6FA8}">
      <dsp:nvSpPr>
        <dsp:cNvPr id="0" name=""/>
        <dsp:cNvSpPr/>
      </dsp:nvSpPr>
      <dsp:spPr>
        <a:xfrm>
          <a:off x="0" y="128856"/>
          <a:ext cx="8229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smtClean="0"/>
            <a:t>підприємств-кредиторів, які мають встигнути заявити свої вимоги і претензії для того, щоб вони були враховані під час погашення боргів за рахунок майна банкрута;</a:t>
          </a:r>
          <a:endParaRPr lang="uk-UA" sz="2500" kern="1200"/>
        </a:p>
      </dsp:txBody>
      <dsp:txXfrm>
        <a:off x="67110" y="195966"/>
        <a:ext cx="8095380" cy="1240530"/>
      </dsp:txXfrm>
    </dsp:sp>
    <dsp:sp modelId="{4C8D5551-80D9-455D-87EF-EB691F246B97}">
      <dsp:nvSpPr>
        <dsp:cNvPr id="0" name=""/>
        <dsp:cNvSpPr/>
      </dsp:nvSpPr>
      <dsp:spPr>
        <a:xfrm>
          <a:off x="0" y="1575606"/>
          <a:ext cx="8229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smtClean="0"/>
            <a:t>найманих працівників, з якими у першу чергу мають бути здійснені розрахунки, а також забезпечені певні гарантії у разі звільнення;</a:t>
          </a:r>
          <a:endParaRPr lang="uk-UA" sz="2500" kern="1200"/>
        </a:p>
      </dsp:txBody>
      <dsp:txXfrm>
        <a:off x="67110" y="1642716"/>
        <a:ext cx="8095380" cy="1240530"/>
      </dsp:txXfrm>
    </dsp:sp>
    <dsp:sp modelId="{823DC78F-B3EF-47D9-B971-582335170AB4}">
      <dsp:nvSpPr>
        <dsp:cNvPr id="0" name=""/>
        <dsp:cNvSpPr/>
      </dsp:nvSpPr>
      <dsp:spPr>
        <a:xfrm>
          <a:off x="0" y="3022356"/>
          <a:ext cx="8229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smtClean="0"/>
            <a:t>підприємств, що можуть виконувати функцію санаторів і тому зацікавлені у створенні досконалого механізму банкрутства.</a:t>
          </a:r>
          <a:endParaRPr lang="uk-UA" sz="2500" kern="1200"/>
        </a:p>
      </dsp:txBody>
      <dsp:txXfrm>
        <a:off x="67110" y="3089466"/>
        <a:ext cx="8095380" cy="1240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4005064"/>
            <a:ext cx="601216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805264"/>
            <a:ext cx="6400800" cy="10339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717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8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120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16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50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7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7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97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2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12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ТЕМА 14. БАНКРУТСТВО ПІДПРИЄМСТВ ГОТЕЛЬНО-РЕСТОРАННОГО БІЗНЕСУ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Лектор: </a:t>
            </a:r>
            <a:r>
              <a:rPr lang="uk-UA" sz="2000" dirty="0" err="1" smtClean="0"/>
              <a:t>к.е.н</a:t>
            </a:r>
            <a:r>
              <a:rPr lang="uk-UA" sz="2000" dirty="0" smtClean="0"/>
              <a:t>., доц., доцент кафедри готельно-ресторанної справи та туризму Москвічова О.С.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303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Таблиця </a:t>
            </a:r>
            <a:r>
              <a:rPr lang="uk-UA" dirty="0" smtClean="0"/>
              <a:t>2 </a:t>
            </a:r>
            <a:r>
              <a:rPr lang="uk-UA" dirty="0"/>
              <a:t>– Розрахунок </a:t>
            </a:r>
            <a:r>
              <a:rPr lang="uk-UA" dirty="0" smtClean="0"/>
              <a:t>коефіцієнту </a:t>
            </a:r>
            <a:r>
              <a:rPr lang="uk-UA" dirty="0" err="1" smtClean="0"/>
              <a:t>Бівера</a:t>
            </a: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4" t="43019" r="21015" b="10652"/>
          <a:stretch/>
        </p:blipFill>
        <p:spPr bwMode="auto">
          <a:xfrm>
            <a:off x="467544" y="1772816"/>
            <a:ext cx="8676456" cy="3871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04248" y="6309320"/>
            <a:ext cx="2339752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783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 </a:t>
            </a:r>
            <a:r>
              <a:rPr lang="ru-RU" dirty="0" err="1"/>
              <a:t>рейтингової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 smtClean="0"/>
              <a:t>запропоновано</a:t>
            </a:r>
            <a:r>
              <a:rPr lang="ru-RU" dirty="0" smtClean="0"/>
              <a:t> </a:t>
            </a:r>
            <a:r>
              <a:rPr lang="ru-RU" dirty="0"/>
              <a:t>Р. Ф. </a:t>
            </a:r>
            <a:r>
              <a:rPr lang="ru-RU" dirty="0" err="1"/>
              <a:t>Сайфуліним</a:t>
            </a:r>
            <a:r>
              <a:rPr lang="ru-RU" dirty="0"/>
              <a:t>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цієї моделі передбачає використання рейтингового числа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2k0 + 0,1k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+ 0,08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+ 0,45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+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k0 –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забезпеченості власними коштами;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коефіцієнт поточної ліквідності;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–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інтенсивність обігу капіталу, що авансується, яка характеризує обсяг реалізації продукції, що припадає на одну грошову одиницю коштів вкладених у діяльність підприємства;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– відношення прибутку від реалізації до величини виручки від реалізації;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рентабельність власного капіталу.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&gt; 1,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підприємство знаходиться в задовільному стані, у проти-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лежному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випадку – в незадовільному.</a:t>
            </a:r>
          </a:p>
          <a:p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8264" y="6525344"/>
            <a:ext cx="2195736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0972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70C0"/>
                </a:solidFill>
              </a:rPr>
              <a:t>модель </a:t>
            </a:r>
            <a:r>
              <a:rPr lang="uk-UA" b="1" dirty="0" err="1">
                <a:solidFill>
                  <a:srgbClr val="0070C0"/>
                </a:solidFill>
              </a:rPr>
              <a:t>Спрінгейта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175260" indent="0">
              <a:spcAft>
                <a:spcPts val="0"/>
              </a:spcAft>
              <a:buNone/>
            </a:pPr>
            <a:r>
              <a:rPr lang="uk-UA" sz="1600" spc="-15" dirty="0">
                <a:latin typeface="Times New Roman"/>
                <a:ea typeface="Times New Roman"/>
              </a:rPr>
              <a:t>для</a:t>
            </a:r>
            <a:r>
              <a:rPr lang="uk-UA" sz="1600" spc="-65" dirty="0">
                <a:latin typeface="Times New Roman"/>
                <a:ea typeface="Times New Roman"/>
              </a:rPr>
              <a:t> </a:t>
            </a:r>
            <a:r>
              <a:rPr lang="uk-UA" sz="1600" spc="-10" dirty="0">
                <a:latin typeface="Times New Roman"/>
                <a:ea typeface="Times New Roman"/>
              </a:rPr>
              <a:t>якої</a:t>
            </a:r>
            <a:r>
              <a:rPr lang="uk-UA" sz="1600" spc="-65" dirty="0">
                <a:latin typeface="Times New Roman"/>
                <a:ea typeface="Times New Roman"/>
              </a:rPr>
              <a:t> </a:t>
            </a:r>
            <a:r>
              <a:rPr lang="uk-UA" sz="1600" spc="-10" dirty="0">
                <a:latin typeface="Times New Roman"/>
                <a:ea typeface="Times New Roman"/>
              </a:rPr>
              <a:t>критичним</a:t>
            </a:r>
            <a:r>
              <a:rPr lang="uk-UA" sz="1600" spc="-65" dirty="0">
                <a:latin typeface="Times New Roman"/>
                <a:ea typeface="Times New Roman"/>
              </a:rPr>
              <a:t> </a:t>
            </a:r>
            <a:r>
              <a:rPr lang="uk-UA" sz="1600" spc="-10" dirty="0" smtClean="0">
                <a:latin typeface="Times New Roman"/>
                <a:ea typeface="Times New Roman"/>
              </a:rPr>
              <a:t>значенням </a:t>
            </a:r>
            <a:r>
              <a:rPr lang="uk-UA" sz="1600" dirty="0" smtClean="0">
                <a:latin typeface="Times New Roman"/>
                <a:ea typeface="Times New Roman"/>
              </a:rPr>
              <a:t>Z</a:t>
            </a:r>
            <a:r>
              <a:rPr lang="uk-UA" sz="1600" spc="-15" dirty="0" smtClean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є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0,862,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а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при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Z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&lt;</a:t>
            </a:r>
            <a:r>
              <a:rPr lang="uk-UA" sz="1600" spc="-2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0,862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підприємство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є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потенційним банкрутом.</a:t>
            </a:r>
          </a:p>
          <a:p>
            <a:pPr marL="1657985">
              <a:spcBef>
                <a:spcPts val="920"/>
              </a:spcBef>
              <a:spcAft>
                <a:spcPts val="0"/>
              </a:spcAft>
              <a:tabLst>
                <a:tab pos="5704205" algn="l"/>
              </a:tabLst>
            </a:pPr>
            <a:r>
              <a:rPr lang="uk-UA" sz="1600" dirty="0">
                <a:latin typeface="Times New Roman"/>
                <a:ea typeface="Times New Roman"/>
              </a:rPr>
              <a:t>Z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= 1,03A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+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3,07B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+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0,66C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+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0,4D,	</a:t>
            </a:r>
          </a:p>
          <a:p>
            <a:pPr marL="248285">
              <a:spcBef>
                <a:spcPts val="910"/>
              </a:spcBef>
              <a:spcAft>
                <a:spcPts val="0"/>
              </a:spcAft>
            </a:pPr>
            <a:r>
              <a:rPr lang="uk-UA" sz="1600" dirty="0">
                <a:latin typeface="Times New Roman"/>
                <a:ea typeface="Times New Roman"/>
              </a:rPr>
              <a:t>де</a:t>
            </a:r>
            <a:r>
              <a:rPr lang="uk-UA" sz="1600" spc="33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A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–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відношення</a:t>
            </a:r>
            <a:r>
              <a:rPr lang="uk-UA" sz="1600" spc="-2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робочого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капіталу</a:t>
            </a:r>
            <a:r>
              <a:rPr lang="uk-UA" sz="1600" spc="-2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до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вартості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активів;</a:t>
            </a:r>
          </a:p>
          <a:p>
            <a:pPr marL="518160" marR="725805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</a:pPr>
            <a:r>
              <a:rPr lang="uk-UA" sz="1600" dirty="0">
                <a:latin typeface="Times New Roman"/>
                <a:ea typeface="Times New Roman"/>
              </a:rPr>
              <a:t>B – відношення чистого прибутку до загальної вартості активів</a:t>
            </a:r>
            <a:r>
              <a:rPr lang="uk-UA" sz="1600" dirty="0" smtClean="0">
                <a:latin typeface="Times New Roman"/>
                <a:ea typeface="Times New Roman"/>
              </a:rPr>
              <a:t>;</a:t>
            </a:r>
          </a:p>
          <a:p>
            <a:pPr marL="518160" marR="725805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</a:pPr>
            <a:r>
              <a:rPr lang="uk-UA" sz="1600" spc="-335" dirty="0" smtClean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C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–</a:t>
            </a:r>
            <a:r>
              <a:rPr lang="uk-UA" sz="1600" spc="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відношення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чистого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доходу</a:t>
            </a:r>
            <a:r>
              <a:rPr lang="uk-UA" sz="1600" spc="-2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до</a:t>
            </a:r>
            <a:r>
              <a:rPr lang="uk-UA" sz="1600" spc="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вартості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активів;</a:t>
            </a:r>
          </a:p>
          <a:p>
            <a:pPr marL="518160">
              <a:spcAft>
                <a:spcPts val="0"/>
              </a:spcAft>
            </a:pPr>
            <a:r>
              <a:rPr lang="uk-UA" sz="1600" dirty="0">
                <a:latin typeface="Times New Roman"/>
                <a:ea typeface="Times New Roman"/>
              </a:rPr>
              <a:t>D</a:t>
            </a:r>
            <a:r>
              <a:rPr lang="uk-UA" sz="1600" spc="-2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–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відношення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виручки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до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загальної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вартості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активів.</a:t>
            </a:r>
          </a:p>
          <a:p>
            <a:pPr marL="68580" marR="68580" indent="449580">
              <a:lnSpc>
                <a:spcPct val="120000"/>
              </a:lnSpc>
              <a:spcBef>
                <a:spcPts val="920"/>
              </a:spcBef>
              <a:spcAft>
                <a:spcPts val="0"/>
              </a:spcAft>
            </a:pPr>
            <a:r>
              <a:rPr lang="uk-UA" sz="1600" spc="-40" dirty="0">
                <a:latin typeface="Times New Roman"/>
                <a:ea typeface="Times New Roman"/>
              </a:rPr>
              <a:t>Узагальнена модель діагностики </a:t>
            </a:r>
            <a:r>
              <a:rPr lang="uk-UA" sz="1600" spc="-35" dirty="0">
                <a:latin typeface="Times New Roman"/>
                <a:ea typeface="Times New Roman"/>
              </a:rPr>
              <a:t>також будується на основі </a:t>
            </a:r>
            <a:r>
              <a:rPr lang="uk-UA" sz="1600" spc="-35" dirty="0" err="1">
                <a:latin typeface="Times New Roman"/>
                <a:ea typeface="Times New Roman"/>
              </a:rPr>
              <a:t>дискримінантної</a:t>
            </a:r>
            <a:r>
              <a:rPr lang="uk-UA" sz="1600" spc="-33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функції,</a:t>
            </a:r>
            <a:r>
              <a:rPr lang="uk-UA" sz="1600" spc="-9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сама</a:t>
            </a:r>
            <a:r>
              <a:rPr lang="uk-UA" sz="1600" spc="-8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модель</a:t>
            </a:r>
            <a:r>
              <a:rPr lang="uk-UA" sz="1600" spc="-8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має</a:t>
            </a:r>
            <a:r>
              <a:rPr lang="uk-UA" sz="1600" spc="-9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декілька</a:t>
            </a:r>
            <a:r>
              <a:rPr lang="uk-UA" sz="1600" spc="-8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критичних</a:t>
            </a:r>
            <a:r>
              <a:rPr lang="uk-UA" sz="1600" spc="-8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значень,</a:t>
            </a:r>
            <a:r>
              <a:rPr lang="uk-UA" sz="1600" spc="-8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що</a:t>
            </a:r>
            <a:r>
              <a:rPr lang="uk-UA" sz="1600" spc="-7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характеризують</a:t>
            </a:r>
            <a:r>
              <a:rPr lang="uk-UA" sz="1600" spc="-9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різні</a:t>
            </a:r>
            <a:r>
              <a:rPr lang="uk-UA" sz="1600" spc="-33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ступені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стійкості підприємства.</a:t>
            </a:r>
          </a:p>
          <a:p>
            <a:pPr marL="518160" marR="3492500">
              <a:lnSpc>
                <a:spcPct val="120000"/>
              </a:lnSpc>
              <a:spcAft>
                <a:spcPts val="0"/>
              </a:spcAft>
            </a:pPr>
            <a:r>
              <a:rPr lang="uk-UA" sz="1600" dirty="0">
                <a:latin typeface="Times New Roman"/>
                <a:ea typeface="Times New Roman"/>
              </a:rPr>
              <a:t>Z &gt; 2 – фінансова стійкість;</a:t>
            </a:r>
            <a:r>
              <a:rPr lang="uk-UA" sz="1600" spc="-34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2 &gt; Z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&gt; 1 –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рівновага;</a:t>
            </a:r>
          </a:p>
          <a:p>
            <a:pPr marL="518160">
              <a:spcAft>
                <a:spcPts val="0"/>
              </a:spcAft>
            </a:pPr>
            <a:r>
              <a:rPr lang="uk-UA" sz="1600" dirty="0">
                <a:latin typeface="Times New Roman"/>
                <a:ea typeface="Times New Roman"/>
              </a:rPr>
              <a:t>1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&gt;</a:t>
            </a:r>
            <a:r>
              <a:rPr lang="uk-UA" sz="1600" spc="-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Z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&gt;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0 – загроза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банкрутства;</a:t>
            </a:r>
          </a:p>
          <a:p>
            <a:pPr marL="0" marR="2639695" lvl="0" indent="0">
              <a:lnSpc>
                <a:spcPct val="156000"/>
              </a:lnSpc>
              <a:spcBef>
                <a:spcPts val="325"/>
              </a:spcBef>
              <a:buSzPts val="1400"/>
              <a:buNone/>
              <a:tabLst>
                <a:tab pos="652780" algn="l"/>
              </a:tabLst>
            </a:pPr>
            <a:r>
              <a:rPr lang="uk-UA" sz="1600" dirty="0" smtClean="0">
                <a:latin typeface="Times New Roman"/>
                <a:ea typeface="Times New Roman"/>
              </a:rPr>
              <a:t>1&gt; </a:t>
            </a:r>
            <a:r>
              <a:rPr lang="uk-UA" sz="1600" dirty="0">
                <a:latin typeface="Times New Roman"/>
                <a:ea typeface="Times New Roman"/>
              </a:rPr>
              <a:t>Z – підприємство </a:t>
            </a:r>
            <a:r>
              <a:rPr lang="uk-UA" sz="1600" dirty="0" err="1">
                <a:latin typeface="Times New Roman"/>
                <a:ea typeface="Times New Roman"/>
              </a:rPr>
              <a:t>напівбанкрут</a:t>
            </a:r>
            <a:r>
              <a:rPr lang="uk-UA" sz="1600" dirty="0">
                <a:latin typeface="Times New Roman"/>
                <a:ea typeface="Times New Roman"/>
              </a:rPr>
              <a:t>.</a:t>
            </a:r>
            <a:r>
              <a:rPr lang="uk-UA" sz="1600" spc="5" dirty="0">
                <a:latin typeface="Times New Roman"/>
                <a:ea typeface="Times New Roman"/>
              </a:rPr>
              <a:t> </a:t>
            </a:r>
            <a:endParaRPr lang="uk-UA" sz="1600" spc="5" dirty="0" smtClean="0">
              <a:latin typeface="Times New Roman"/>
              <a:ea typeface="Times New Roman"/>
            </a:endParaRP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678757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70C0"/>
                </a:solidFill>
              </a:rPr>
              <a:t>метод </a:t>
            </a:r>
            <a:r>
              <a:rPr lang="uk-UA" b="1" dirty="0" err="1">
                <a:solidFill>
                  <a:srgbClr val="0070C0"/>
                </a:solidFill>
              </a:rPr>
              <a:t>Скоуна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компанії </a:t>
            </a:r>
            <a:r>
              <a:rPr lang="uk-UA" dirty="0"/>
              <a:t>менше п’яти років;</a:t>
            </a:r>
          </a:p>
          <a:p>
            <a:r>
              <a:rPr lang="uk-UA" dirty="0" smtClean="0"/>
              <a:t>компанія </a:t>
            </a:r>
            <a:r>
              <a:rPr lang="uk-UA" dirty="0"/>
              <a:t>працює в циклічній галузі;</a:t>
            </a:r>
          </a:p>
          <a:p>
            <a:r>
              <a:rPr lang="uk-UA" dirty="0" smtClean="0"/>
              <a:t>поточні </a:t>
            </a:r>
            <a:r>
              <a:rPr lang="uk-UA" dirty="0"/>
              <a:t>зобов’язання перевищують оборотні активи;</a:t>
            </a:r>
          </a:p>
          <a:p>
            <a:r>
              <a:rPr lang="uk-UA" dirty="0" smtClean="0"/>
              <a:t>відношення </a:t>
            </a:r>
            <a:r>
              <a:rPr lang="uk-UA" dirty="0"/>
              <a:t>сукупних зобов’язань до власних коштів перевищує 100 %;</a:t>
            </a:r>
          </a:p>
          <a:p>
            <a:r>
              <a:rPr lang="uk-UA" dirty="0" smtClean="0"/>
              <a:t>за </a:t>
            </a:r>
            <a:r>
              <a:rPr lang="uk-UA" dirty="0"/>
              <a:t>останні чотири роки виручка збільшилася понад 50 %;</a:t>
            </a:r>
          </a:p>
          <a:p>
            <a:r>
              <a:rPr lang="uk-UA" dirty="0" smtClean="0"/>
              <a:t>резерви </a:t>
            </a:r>
            <a:r>
              <a:rPr lang="uk-UA" dirty="0"/>
              <a:t>негативні й за модулем перевищують вартість власного капіталу;</a:t>
            </a:r>
          </a:p>
          <a:p>
            <a:r>
              <a:rPr lang="uk-UA" dirty="0" smtClean="0"/>
              <a:t>компанія </a:t>
            </a:r>
            <a:r>
              <a:rPr lang="uk-UA" dirty="0"/>
              <a:t>переїжджає;</a:t>
            </a:r>
          </a:p>
          <a:p>
            <a:r>
              <a:rPr lang="uk-UA" dirty="0" smtClean="0"/>
              <a:t>«</a:t>
            </a:r>
            <a:r>
              <a:rPr lang="uk-UA" dirty="0"/>
              <a:t>творчий» бухгалтерський облік;</a:t>
            </a:r>
          </a:p>
          <a:p>
            <a:r>
              <a:rPr lang="uk-UA" dirty="0" smtClean="0"/>
              <a:t>збільшення </a:t>
            </a:r>
            <a:r>
              <a:rPr lang="uk-UA" dirty="0"/>
              <a:t>відношення зобов’язань до власних коштів;</a:t>
            </a:r>
          </a:p>
          <a:p>
            <a:r>
              <a:rPr lang="uk-UA" dirty="0" smtClean="0"/>
              <a:t>часта </a:t>
            </a:r>
            <a:r>
              <a:rPr lang="uk-UA" dirty="0"/>
              <a:t>зміна банку та аудиторів;</a:t>
            </a:r>
          </a:p>
          <a:p>
            <a:r>
              <a:rPr lang="uk-UA" dirty="0" smtClean="0"/>
              <a:t>голова </a:t>
            </a:r>
            <a:r>
              <a:rPr lang="uk-UA" dirty="0"/>
              <a:t>ради директорів і виконавчий директор є однією особою;</a:t>
            </a:r>
          </a:p>
          <a:p>
            <a:r>
              <a:rPr lang="uk-UA" dirty="0" smtClean="0"/>
              <a:t>поточні </a:t>
            </a:r>
            <a:r>
              <a:rPr lang="uk-UA" dirty="0"/>
              <a:t>зобов’язання перевищують довгострокові;</a:t>
            </a:r>
          </a:p>
          <a:p>
            <a:r>
              <a:rPr lang="uk-UA" dirty="0" smtClean="0"/>
              <a:t>облік </a:t>
            </a:r>
            <a:r>
              <a:rPr lang="uk-UA" dirty="0"/>
              <a:t>і звітність надмірно </a:t>
            </a:r>
            <a:r>
              <a:rPr lang="uk-UA" dirty="0" err="1"/>
              <a:t>документалізовані</a:t>
            </a:r>
            <a:r>
              <a:rPr lang="uk-UA" dirty="0"/>
              <a:t> або нестандартні.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0934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RY_circl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769178"/>
            <a:ext cx="2024063" cy="2025650"/>
          </a:xfrm>
          <a:prstGeom prst="rect">
            <a:avLst/>
          </a:prstGeom>
          <a:noFill/>
        </p:spPr>
      </p:pic>
      <p:pic>
        <p:nvPicPr>
          <p:cNvPr id="4" name="Picture 5" descr="LB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2146300" cy="2146300"/>
          </a:xfrm>
          <a:prstGeom prst="rect">
            <a:avLst/>
          </a:prstGeom>
          <a:noFill/>
        </p:spPr>
      </p:pic>
      <p:pic>
        <p:nvPicPr>
          <p:cNvPr id="7" name="Picture 8" descr="YG_circle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325" y="3756137"/>
            <a:ext cx="2182812" cy="2182813"/>
          </a:xfrm>
          <a:prstGeom prst="rect">
            <a:avLst/>
          </a:prstGeom>
          <a:noFill/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071905" y="2780928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Дякую за увагу!</a:t>
            </a:r>
            <a:endParaRPr lang="uk-U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БАНКРУТСТВО </a:t>
            </a:r>
            <a:r>
              <a:rPr lang="ru-RU" sz="4000" b="1" dirty="0">
                <a:solidFill>
                  <a:srgbClr val="0070C0"/>
                </a:solidFill>
              </a:rPr>
              <a:t>ПІДПРИЄМСТВ ГОТЕЛЬНО-РЕСТОРАННОГО БІЗНЕСУ</a:t>
            </a:r>
            <a:endParaRPr lang="uk-UA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2620888"/>
          </a:xfrm>
        </p:spPr>
        <p:txBody>
          <a:bodyPr>
            <a:normAutofit/>
          </a:bodyPr>
          <a:lstStyle/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низка проблем у діяльності підприємств, які є основним об’єктом мікроекономічної політики держави, що впливають на глибину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галузевої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кризи. Основні з них є:</a:t>
            </a:r>
          </a:p>
          <a:p>
            <a:endParaRPr lang="uk-UA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64048112"/>
              </p:ext>
            </p:extLst>
          </p:nvPr>
        </p:nvGraphicFramePr>
        <p:xfrm>
          <a:off x="1686" y="1484784"/>
          <a:ext cx="9144000" cy="5805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948264" y="6525344"/>
            <a:ext cx="259228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07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0" y="0"/>
            <a:ext cx="4860032" cy="32129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4248472" cy="2116832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Антикризове управління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система управління підприємством, яка має комплексний характер та спрямована на запобігання або ліквідацію несприятливих для бізнесу явищ за допомогою використання всього потенціалу сучасного менеджменту, розробки й реалізації на підприємстві спеціальної програми, яка має стратегічний характер та дозволяє ліквідувати тимчасові ускладнення, зберегти та укріпити ринкові позиції за будь-яких обставин, спираючись насамперед на власні ресурси.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75081" y="4145394"/>
            <a:ext cx="2184951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1600" dirty="0" smtClean="0"/>
              <a:t>Кризове </a:t>
            </a:r>
            <a:r>
              <a:rPr lang="uk-UA" sz="1600" dirty="0"/>
              <a:t>управління здійснюється за наявністю кризових ситуацій на підприємстві. Найбільш несприятливою з погляду підприємства кризовою ситуацією є його банкрутство.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3501008"/>
            <a:ext cx="2286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uk-UA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запобіжна функція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3501007"/>
            <a:ext cx="216024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в умовах кризи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4016" y="4147339"/>
            <a:ext cx="228600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Запобіжна функція управління виникає у разі появи «слабких» сигналів стосовно кризових ситуацій та спрямоване на запобігання розвитку кризи. </a:t>
            </a:r>
            <a:endParaRPr lang="uk-UA" dirty="0"/>
          </a:p>
        </p:txBody>
      </p: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1287016" y="2811354"/>
            <a:ext cx="1143000" cy="689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  <a:endCxn id="7" idx="0"/>
          </p:cNvCxnSpPr>
          <p:nvPr/>
        </p:nvCxnSpPr>
        <p:spPr>
          <a:xfrm>
            <a:off x="2430016" y="2811354"/>
            <a:ext cx="1349896" cy="689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292080" y="246447"/>
            <a:ext cx="345638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70C0"/>
                </a:solidFill>
              </a:rPr>
              <a:t>Банкрутство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підприємств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кризової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endParaRPr lang="uk-UA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92080" y="1380193"/>
            <a:ext cx="3456384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Банкрутство,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одного боку – це механізм повернення боргів кредиторів або наслідок глибокої фінансової кризи й неплатоспроможності підприємства, певна система природного добору тощо, з іншого, може бути методом нечесної конкурентної боротьби. Також банкрутство можна розглядати як систему протидій кризовим явищам, яка забезпечує можливість фінансового оздоровлення підприємств.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020272" y="6455663"/>
            <a:ext cx="2123728" cy="402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5292080" y="5428233"/>
            <a:ext cx="3456384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Банкрутство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неспроможність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платоспроможність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через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ліквідаційної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8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Законодавство</a:t>
            </a:r>
            <a:r>
              <a:rPr lang="ru-RU" dirty="0"/>
              <a:t> про </a:t>
            </a:r>
            <a:r>
              <a:rPr lang="ru-RU" dirty="0" err="1"/>
              <a:t>банкрутство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три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4208" y="1793771"/>
            <a:ext cx="2592288" cy="11087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найповнішому задоволенню претензій кредиторів.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9413" y="1801654"/>
            <a:ext cx="2286001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запобігати непродуктивному використанню активів підприємства;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724710"/>
            <a:ext cx="2286000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реабілітувати підприємства, які опинилися на межі банкрутства, маючи значні резерви для успішної фінансово-господарської діяльності в майбутньому;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32240" y="6309320"/>
            <a:ext cx="241176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521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Банкрутство</a:t>
            </a:r>
            <a:r>
              <a:rPr lang="ru-RU" sz="3600" dirty="0"/>
              <a:t> </a:t>
            </a:r>
            <a:r>
              <a:rPr lang="ru-RU" sz="3600" dirty="0" err="1"/>
              <a:t>завжди</a:t>
            </a:r>
            <a:r>
              <a:rPr lang="ru-RU" sz="3600" dirty="0"/>
              <a:t> </a:t>
            </a:r>
            <a:r>
              <a:rPr lang="ru-RU" sz="3600" dirty="0" err="1"/>
              <a:t>зачіпає</a:t>
            </a:r>
            <a:r>
              <a:rPr lang="ru-RU" sz="3600" dirty="0"/>
              <a:t> </a:t>
            </a:r>
            <a:r>
              <a:rPr lang="ru-RU" sz="3600" dirty="0" err="1"/>
              <a:t>інтереси</a:t>
            </a:r>
            <a:r>
              <a:rPr lang="ru-RU" sz="3600" dirty="0"/>
              <a:t> </a:t>
            </a:r>
            <a:r>
              <a:rPr lang="ru-RU" sz="3600" dirty="0" err="1"/>
              <a:t>багатьох</a:t>
            </a:r>
            <a:r>
              <a:rPr lang="ru-RU" sz="3600" dirty="0"/>
              <a:t> </a:t>
            </a:r>
            <a:r>
              <a:rPr lang="ru-RU" sz="3600" dirty="0" err="1"/>
              <a:t>суб’єктів</a:t>
            </a:r>
            <a:r>
              <a:rPr lang="ru-RU" sz="3600" dirty="0"/>
              <a:t> </a:t>
            </a:r>
            <a:r>
              <a:rPr lang="ru-RU" sz="3600" dirty="0" err="1"/>
              <a:t>фінансово</a:t>
            </a:r>
            <a:r>
              <a:rPr lang="ru-RU" sz="3600" dirty="0"/>
              <a:t>- </a:t>
            </a:r>
            <a:r>
              <a:rPr lang="ru-RU" sz="3600" dirty="0" err="1"/>
              <a:t>господарських</a:t>
            </a:r>
            <a:r>
              <a:rPr lang="ru-RU" sz="3600" dirty="0"/>
              <a:t> </a:t>
            </a:r>
            <a:r>
              <a:rPr lang="ru-RU" sz="3600" dirty="0" err="1"/>
              <a:t>відносин</a:t>
            </a:r>
            <a:r>
              <a:rPr lang="ru-RU" sz="3600" dirty="0"/>
              <a:t>: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345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948264" y="6381328"/>
            <a:ext cx="2195736" cy="476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9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Банкрутство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складний</a:t>
            </a:r>
            <a:r>
              <a:rPr lang="ru-RU" sz="2800" dirty="0"/>
              <a:t> </a:t>
            </a:r>
            <a:r>
              <a:rPr lang="ru-RU" sz="2800" dirty="0" err="1"/>
              <a:t>процес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бути </a:t>
            </a:r>
            <a:r>
              <a:rPr lang="ru-RU" sz="2800" dirty="0" err="1"/>
              <a:t>охарактеризований</a:t>
            </a:r>
            <a:r>
              <a:rPr lang="ru-RU" sz="2800" dirty="0"/>
              <a:t> з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боків</a:t>
            </a:r>
            <a:r>
              <a:rPr lang="ru-RU" sz="2800" dirty="0"/>
              <a:t>: </a:t>
            </a:r>
            <a:endParaRPr lang="uk-UA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728180"/>
            <a:ext cx="161967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юридичного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1743891"/>
            <a:ext cx="187220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1771183"/>
            <a:ext cx="214129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організаторського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90195" y="1755472"/>
            <a:ext cx="152945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25796" y="2171293"/>
            <a:ext cx="165618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обліково-аналітичного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3814" y="3475167"/>
            <a:ext cx="90158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Таблиця</a:t>
            </a:r>
            <a:r>
              <a:rPr lang="ru-RU" dirty="0"/>
              <a:t> </a:t>
            </a:r>
            <a:r>
              <a:rPr lang="ru-RU" dirty="0" smtClean="0"/>
              <a:t>1 </a:t>
            </a:r>
            <a:r>
              <a:rPr lang="ru-RU" dirty="0"/>
              <a:t>– </a:t>
            </a:r>
            <a:r>
              <a:rPr lang="ru-RU" dirty="0" err="1"/>
              <a:t>Банкрутство</a:t>
            </a:r>
            <a:r>
              <a:rPr lang="ru-RU" dirty="0"/>
              <a:t>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туроператорів</a:t>
            </a:r>
            <a:r>
              <a:rPr lang="ru-RU" dirty="0"/>
              <a:t> </a:t>
            </a:r>
            <a:r>
              <a:rPr lang="ru-RU" dirty="0" err="1"/>
              <a:t>світу</a:t>
            </a:r>
            <a:endParaRPr lang="uk-UA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05936"/>
              </p:ext>
            </p:extLst>
          </p:nvPr>
        </p:nvGraphicFramePr>
        <p:xfrm>
          <a:off x="-5938" y="4124416"/>
          <a:ext cx="9119652" cy="273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20040" marR="315595">
                        <a:spcBef>
                          <a:spcPts val="85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</a:rPr>
                        <a:t>Країна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6050">
                        <a:spcBef>
                          <a:spcPts val="85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</a:rPr>
                        <a:t>Назва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marR="50800" indent="373380">
                        <a:lnSpc>
                          <a:spcPct val="8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</a:rPr>
                        <a:t>Рік</a:t>
                      </a:r>
                      <a:r>
                        <a:rPr lang="uk-UA" sz="1400" b="1" spc="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</a:rPr>
                        <a:t>банкрутства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065">
                <a:tc>
                  <a:txBody>
                    <a:bodyPr/>
                    <a:lstStyle/>
                    <a:p>
                      <a:pPr marL="321310" marR="315595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Британський</a:t>
                      </a:r>
                      <a:r>
                        <a:rPr lang="uk-UA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туроператор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6685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Holidays</a:t>
                      </a:r>
                      <a:r>
                        <a:rPr lang="uk-UA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uk-UA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UK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321310" marR="31559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Шотландський</a:t>
                      </a:r>
                      <a:r>
                        <a:rPr lang="uk-UA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туроператор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668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Globespan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2009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marL="321310" marR="31559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Британський</a:t>
                      </a:r>
                      <a:r>
                        <a:rPr lang="uk-UA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туроператор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605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Flight</a:t>
                      </a:r>
                      <a:r>
                        <a:rPr lang="uk-UA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Options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321310" marR="315595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Російський</a:t>
                      </a:r>
                      <a:r>
                        <a:rPr lang="uk-UA" sz="14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туроператор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7955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«Куда.ru»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2009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marL="320040" marR="31559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Український</a:t>
                      </a:r>
                      <a:r>
                        <a:rPr lang="uk-UA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туроператор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795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ВАТ</a:t>
                      </a:r>
                      <a:r>
                        <a:rPr lang="uk-UA" sz="14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«Карія</a:t>
                      </a:r>
                      <a:r>
                        <a:rPr lang="uk-UA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21310" marR="315595"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Болгарський</a:t>
                      </a:r>
                      <a:r>
                        <a:rPr lang="uk-UA" sz="14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туроператор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7955" marR="147955">
                        <a:lnSpc>
                          <a:spcPts val="1485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Туристичний</a:t>
                      </a:r>
                      <a:r>
                        <a:rPr lang="uk-UA" sz="14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холдинг «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Алма</a:t>
                      </a:r>
                      <a:r>
                        <a:rPr lang="uk-UA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тур»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21310" marR="31559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Російський</a:t>
                      </a:r>
                      <a:r>
                        <a:rPr lang="uk-UA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туроператор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795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«Де</a:t>
                      </a:r>
                      <a:r>
                        <a:rPr lang="uk-UA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2008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216">
                <a:tc>
                  <a:txBody>
                    <a:bodyPr/>
                    <a:lstStyle/>
                    <a:p>
                      <a:pPr marL="320040" marR="31559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Естонський</a:t>
                      </a:r>
                      <a:r>
                        <a:rPr lang="uk-UA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туроператор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541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Estour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7155" marR="87630" indent="170180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Туристичний підрозділ групи</a:t>
                      </a:r>
                      <a:r>
                        <a:rPr lang="uk-UA" sz="1400" spc="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компаній</a:t>
                      </a:r>
                      <a:r>
                        <a:rPr lang="uk-UA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Tasdemir</a:t>
                      </a:r>
                      <a:r>
                        <a:rPr lang="uk-UA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Group</a:t>
                      </a:r>
                      <a:r>
                        <a:rPr lang="uk-UA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(Турція)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47955">
                        <a:lnSpc>
                          <a:spcPts val="153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Туристичний</a:t>
                      </a:r>
                      <a:r>
                        <a:rPr lang="uk-UA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агент</a:t>
                      </a:r>
                      <a:r>
                        <a:rPr lang="uk-UA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ВАТ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48590" marR="146685">
                        <a:lnSpc>
                          <a:spcPts val="153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«ЕТА</a:t>
                      </a:r>
                      <a:r>
                        <a:rPr lang="uk-UA" sz="14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Україна»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0" marR="377825">
                        <a:spcBef>
                          <a:spcPts val="87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495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7" t="33266" r="8481" b="15181"/>
          <a:stretch/>
        </p:blipFill>
        <p:spPr bwMode="auto">
          <a:xfrm>
            <a:off x="1979712" y="260648"/>
            <a:ext cx="5112568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9712" y="4619393"/>
            <a:ext cx="5508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Система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банкрутству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04248" y="6525344"/>
            <a:ext cx="2339752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1037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324528" cy="6858000"/>
          </a:xfrm>
        </p:spPr>
        <p:txBody>
          <a:bodyPr>
            <a:normAutofit fontScale="40000" lnSpcReduction="20000"/>
          </a:bodyPr>
          <a:lstStyle/>
          <a:p>
            <a:pPr marR="133985" indent="449580" algn="just">
              <a:lnSpc>
                <a:spcPct val="120000"/>
              </a:lnSpc>
              <a:spcBef>
                <a:spcPts val="315"/>
              </a:spcBef>
              <a:spcAft>
                <a:spcPts val="0"/>
              </a:spcAft>
            </a:pPr>
            <a:r>
              <a:rPr lang="uk-UA" sz="3500" dirty="0">
                <a:latin typeface="Times New Roman"/>
                <a:ea typeface="Times New Roman"/>
              </a:rPr>
              <a:t>Однією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з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найперших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моделей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прогнозування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ймовірності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банкрутства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вважається</a:t>
            </a:r>
            <a:r>
              <a:rPr lang="uk-UA" sz="3500" spc="-80" dirty="0">
                <a:latin typeface="Times New Roman"/>
                <a:ea typeface="Times New Roman"/>
              </a:rPr>
              <a:t> </a:t>
            </a:r>
            <a:r>
              <a:rPr lang="uk-UA" sz="3500" spc="-5" dirty="0" err="1">
                <a:latin typeface="Times New Roman"/>
                <a:ea typeface="Times New Roman"/>
              </a:rPr>
              <a:t>двофакторна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модель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Е.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Альтмана.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Вона</a:t>
            </a:r>
            <a:r>
              <a:rPr lang="uk-UA" sz="3500" spc="-80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базується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на</a:t>
            </a:r>
            <a:r>
              <a:rPr lang="uk-UA" sz="3500" spc="-8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двох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ключових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показниках:</a:t>
            </a:r>
            <a:r>
              <a:rPr lang="uk-UA" sz="3500" spc="-8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поточній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ліквідності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та</a:t>
            </a:r>
            <a:r>
              <a:rPr lang="uk-UA" sz="3500" spc="-8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частки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позикових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коштів,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від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яких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залежить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ймовірність</a:t>
            </a:r>
            <a:r>
              <a:rPr lang="uk-UA" sz="3500" spc="31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банкрутства</a:t>
            </a:r>
            <a:r>
              <a:rPr lang="uk-UA" sz="3500" spc="32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підприємства.</a:t>
            </a:r>
            <a:r>
              <a:rPr lang="uk-UA" sz="3500" spc="30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Ці</a:t>
            </a:r>
            <a:r>
              <a:rPr lang="uk-UA" sz="3500" spc="32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показники,</a:t>
            </a:r>
            <a:r>
              <a:rPr lang="uk-UA" sz="3500" spc="30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помножені</a:t>
            </a:r>
            <a:r>
              <a:rPr lang="uk-UA" sz="3500" spc="32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на</a:t>
            </a:r>
            <a:r>
              <a:rPr lang="uk-UA" sz="3500" spc="31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вагові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значення коефіцієнтів, отримані емпіричним шляхом і результати підсумовані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з</a:t>
            </a:r>
            <a:r>
              <a:rPr lang="uk-UA" sz="3500" spc="1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постійною</a:t>
            </a:r>
            <a:r>
              <a:rPr lang="uk-UA" sz="3500" spc="1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величиною.</a:t>
            </a:r>
            <a:r>
              <a:rPr lang="uk-UA" sz="3500" spc="1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Якщо</a:t>
            </a:r>
            <a:r>
              <a:rPr lang="uk-UA" sz="3500" spc="1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Z</a:t>
            </a:r>
            <a:r>
              <a:rPr lang="uk-UA" sz="3500" spc="1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&lt;</a:t>
            </a:r>
            <a:r>
              <a:rPr lang="uk-UA" sz="3500" spc="15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0</a:t>
            </a:r>
            <a:r>
              <a:rPr lang="uk-UA" sz="3500" spc="17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ймовірність</a:t>
            </a:r>
            <a:r>
              <a:rPr lang="uk-UA" sz="3500" spc="15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банкрутства</a:t>
            </a:r>
            <a:r>
              <a:rPr lang="uk-UA" sz="3500" spc="16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наближується</a:t>
            </a:r>
          </a:p>
          <a:p>
            <a:pPr algn="just">
              <a:spcAft>
                <a:spcPts val="0"/>
              </a:spcAft>
            </a:pPr>
            <a:r>
              <a:rPr lang="uk-UA" sz="3500" dirty="0">
                <a:latin typeface="Times New Roman"/>
                <a:ea typeface="Times New Roman"/>
              </a:rPr>
              <a:t>до</a:t>
            </a:r>
            <a:r>
              <a:rPr lang="uk-UA" sz="3500" spc="-1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нуля,</a:t>
            </a:r>
            <a:r>
              <a:rPr lang="uk-UA" sz="3500" spc="-1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а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якщо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Z</a:t>
            </a:r>
            <a:r>
              <a:rPr lang="uk-UA" sz="3500" spc="-1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&gt;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0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ймовірність</a:t>
            </a:r>
            <a:r>
              <a:rPr lang="uk-UA" sz="3500" spc="-2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банкрутства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зростає.</a:t>
            </a:r>
          </a:p>
          <a:p>
            <a:pPr marR="132715" indent="449580" algn="just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</a:pPr>
            <a:r>
              <a:rPr lang="uk-UA" sz="3500" dirty="0">
                <a:latin typeface="Times New Roman"/>
                <a:ea typeface="Times New Roman"/>
              </a:rPr>
              <a:t>Однак</a:t>
            </a:r>
            <a:r>
              <a:rPr lang="uk-UA" sz="3500" spc="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ця</a:t>
            </a:r>
            <a:r>
              <a:rPr lang="uk-UA" sz="3500" spc="4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модель</a:t>
            </a:r>
            <a:r>
              <a:rPr lang="uk-UA" sz="3500" spc="3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не</a:t>
            </a:r>
            <a:r>
              <a:rPr lang="uk-UA" sz="3500" spc="4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забезпечує</a:t>
            </a:r>
            <a:r>
              <a:rPr lang="uk-UA" sz="3500" spc="4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всебічної</a:t>
            </a:r>
            <a:r>
              <a:rPr lang="uk-UA" sz="3500" spc="4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оцінки</a:t>
            </a:r>
            <a:r>
              <a:rPr lang="uk-UA" sz="3500" spc="4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фінансового</a:t>
            </a:r>
            <a:r>
              <a:rPr lang="uk-UA" sz="3500" spc="5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стану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підприємства,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а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тому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можливі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відхилення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прогнозу</a:t>
            </a:r>
            <a:r>
              <a:rPr lang="uk-UA" sz="3500" spc="-8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банкрутства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від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реальності.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Згодом в 1968 р. Едвардом </a:t>
            </a:r>
            <a:r>
              <a:rPr lang="uk-UA" sz="3500" spc="-5" dirty="0" err="1">
                <a:latin typeface="Times New Roman"/>
                <a:ea typeface="Times New Roman"/>
              </a:rPr>
              <a:t>Альтманом</a:t>
            </a:r>
            <a:r>
              <a:rPr lang="uk-UA" sz="3500" spc="-5" dirty="0">
                <a:latin typeface="Times New Roman"/>
                <a:ea typeface="Times New Roman"/>
              </a:rPr>
              <a:t> було запропоновано </a:t>
            </a:r>
            <a:r>
              <a:rPr lang="uk-UA" sz="3500" dirty="0" err="1">
                <a:latin typeface="Times New Roman"/>
                <a:ea typeface="Times New Roman"/>
              </a:rPr>
              <a:t>п’ятифакторну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модель</a:t>
            </a:r>
            <a:r>
              <a:rPr lang="uk-UA" sz="3500" spc="25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оцінки</a:t>
            </a:r>
            <a:r>
              <a:rPr lang="uk-UA" sz="3500" spc="2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ймовірності</a:t>
            </a:r>
            <a:r>
              <a:rPr lang="uk-UA" sz="3500" spc="2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банкрутства.</a:t>
            </a:r>
            <a:r>
              <a:rPr lang="uk-UA" sz="3500" spc="2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Модель</a:t>
            </a:r>
            <a:r>
              <a:rPr lang="uk-UA" sz="3500" spc="2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побудовано</a:t>
            </a:r>
            <a:r>
              <a:rPr lang="uk-UA" sz="3500" spc="26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за</a:t>
            </a:r>
            <a:r>
              <a:rPr lang="uk-UA" sz="3500" spc="25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допомогою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spc="-20" dirty="0">
                <a:latin typeface="Times New Roman"/>
                <a:ea typeface="Times New Roman"/>
              </a:rPr>
              <a:t>апарату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spc="-20" dirty="0">
                <a:latin typeface="Times New Roman"/>
                <a:ea typeface="Times New Roman"/>
              </a:rPr>
              <a:t>мультиплікативного</a:t>
            </a:r>
            <a:r>
              <a:rPr lang="uk-UA" sz="3500" spc="-40" dirty="0">
                <a:latin typeface="Times New Roman"/>
                <a:ea typeface="Times New Roman"/>
              </a:rPr>
              <a:t> </a:t>
            </a:r>
            <a:r>
              <a:rPr lang="uk-UA" sz="3500" spc="-20" dirty="0" err="1">
                <a:latin typeface="Times New Roman"/>
                <a:ea typeface="Times New Roman"/>
              </a:rPr>
              <a:t>дискримінантного</a:t>
            </a:r>
            <a:r>
              <a:rPr lang="uk-UA" sz="3500" spc="-40" dirty="0">
                <a:latin typeface="Times New Roman"/>
                <a:ea typeface="Times New Roman"/>
              </a:rPr>
              <a:t> </a:t>
            </a:r>
            <a:r>
              <a:rPr lang="uk-UA" sz="3500" spc="-20" dirty="0">
                <a:latin typeface="Times New Roman"/>
                <a:ea typeface="Times New Roman"/>
              </a:rPr>
              <a:t>аналізу.</a:t>
            </a:r>
            <a:r>
              <a:rPr lang="uk-UA" sz="3500" spc="-50" dirty="0">
                <a:latin typeface="Times New Roman"/>
                <a:ea typeface="Times New Roman"/>
              </a:rPr>
              <a:t> </a:t>
            </a:r>
            <a:r>
              <a:rPr lang="uk-UA" sz="3500" spc="-20" dirty="0">
                <a:latin typeface="Times New Roman"/>
                <a:ea typeface="Times New Roman"/>
              </a:rPr>
              <a:t>Вона</a:t>
            </a:r>
            <a:r>
              <a:rPr lang="uk-UA" sz="3500" spc="-55" dirty="0">
                <a:latin typeface="Times New Roman"/>
                <a:ea typeface="Times New Roman"/>
              </a:rPr>
              <a:t> </a:t>
            </a:r>
            <a:r>
              <a:rPr lang="uk-UA" sz="3500" spc="-20" dirty="0">
                <a:latin typeface="Times New Roman"/>
                <a:ea typeface="Times New Roman"/>
              </a:rPr>
              <a:t>дозволяє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20" dirty="0">
                <a:latin typeface="Times New Roman"/>
                <a:ea typeface="Times New Roman"/>
              </a:rPr>
              <a:t>розділити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господарських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суб’єктів на потенційних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банкрутів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і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 err="1">
                <a:latin typeface="Times New Roman"/>
                <a:ea typeface="Times New Roman"/>
              </a:rPr>
              <a:t>небанкрутів</a:t>
            </a:r>
            <a:r>
              <a:rPr lang="uk-UA" sz="3500" dirty="0">
                <a:latin typeface="Times New Roman"/>
                <a:ea typeface="Times New Roman"/>
              </a:rPr>
              <a:t>.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Під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час її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побудови</a:t>
            </a:r>
            <a:r>
              <a:rPr lang="uk-UA" sz="3500" spc="-45" dirty="0">
                <a:latin typeface="Times New Roman"/>
                <a:ea typeface="Times New Roman"/>
              </a:rPr>
              <a:t> </a:t>
            </a:r>
            <a:r>
              <a:rPr lang="uk-UA" sz="3500" spc="-25" dirty="0" err="1">
                <a:latin typeface="Times New Roman"/>
                <a:ea typeface="Times New Roman"/>
              </a:rPr>
              <a:t>Альтман</a:t>
            </a:r>
            <a:r>
              <a:rPr lang="uk-UA" sz="3500" spc="-4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досліджував</a:t>
            </a:r>
            <a:r>
              <a:rPr lang="uk-UA" sz="3500" spc="-55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66</a:t>
            </a:r>
            <a:r>
              <a:rPr lang="uk-UA" sz="3500" spc="-45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підприємств,</a:t>
            </a:r>
            <a:r>
              <a:rPr lang="uk-UA" sz="3500" spc="-55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33</a:t>
            </a:r>
            <a:r>
              <a:rPr lang="uk-UA" sz="3500" spc="-4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з</a:t>
            </a:r>
            <a:r>
              <a:rPr lang="uk-UA" sz="3500" spc="-5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яких</a:t>
            </a:r>
            <a:r>
              <a:rPr lang="uk-UA" sz="3500" spc="-4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збанкрутували</a:t>
            </a:r>
            <a:r>
              <a:rPr lang="uk-UA" sz="3500" spc="-40" dirty="0">
                <a:latin typeface="Times New Roman"/>
                <a:ea typeface="Times New Roman"/>
              </a:rPr>
              <a:t> </a:t>
            </a:r>
            <a:r>
              <a:rPr lang="uk-UA" sz="3500" spc="-20" dirty="0">
                <a:latin typeface="Times New Roman"/>
                <a:ea typeface="Times New Roman"/>
              </a:rPr>
              <a:t>в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20" dirty="0">
                <a:latin typeface="Times New Roman"/>
                <a:ea typeface="Times New Roman"/>
              </a:rPr>
              <a:t>період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з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1946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по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1965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рр.,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а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інші</a:t>
            </a:r>
            <a:r>
              <a:rPr lang="uk-UA" sz="3500" spc="-5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продовжували</a:t>
            </a:r>
            <a:r>
              <a:rPr lang="uk-UA" sz="3500" spc="-45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ефективну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діяльність.</a:t>
            </a:r>
            <a:r>
              <a:rPr lang="uk-UA" sz="3500" spc="-45" dirty="0">
                <a:latin typeface="Times New Roman"/>
                <a:ea typeface="Times New Roman"/>
              </a:rPr>
              <a:t> </a:t>
            </a:r>
            <a:r>
              <a:rPr lang="uk-UA" sz="3500" b="1" spc="-15" dirty="0">
                <a:solidFill>
                  <a:srgbClr val="0070C0"/>
                </a:solidFill>
                <a:latin typeface="Times New Roman"/>
                <a:ea typeface="Times New Roman"/>
              </a:rPr>
              <a:t>Модель</a:t>
            </a:r>
            <a:r>
              <a:rPr lang="uk-UA" sz="3500" b="1" spc="-60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uk-UA" sz="3500" b="1" spc="-15" dirty="0" smtClean="0">
                <a:solidFill>
                  <a:srgbClr val="0070C0"/>
                </a:solidFill>
                <a:latin typeface="Times New Roman"/>
                <a:ea typeface="Times New Roman"/>
              </a:rPr>
              <a:t>Альтмана </a:t>
            </a:r>
            <a:r>
              <a:rPr lang="uk-UA" sz="3500" dirty="0" smtClean="0">
                <a:latin typeface="Times New Roman"/>
                <a:ea typeface="Times New Roman"/>
              </a:rPr>
              <a:t>має</a:t>
            </a:r>
            <a:r>
              <a:rPr lang="uk-UA" sz="3500" spc="-20" dirty="0" smtClean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такий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вигляд</a:t>
            </a:r>
            <a:r>
              <a:rPr lang="uk-UA" sz="3500" dirty="0" smtClean="0">
                <a:latin typeface="Times New Roman"/>
                <a:ea typeface="Times New Roman"/>
              </a:rPr>
              <a:t>:</a:t>
            </a:r>
          </a:p>
          <a:p>
            <a:pPr marR="132715" indent="449580" algn="just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</a:pPr>
            <a:endParaRPr lang="uk-UA" sz="3500" dirty="0">
              <a:latin typeface="Times New Roman"/>
              <a:ea typeface="Times New Roman"/>
            </a:endParaRPr>
          </a:p>
          <a:p>
            <a:pPr marL="1734185" algn="ctr">
              <a:spcBef>
                <a:spcPts val="325"/>
              </a:spcBef>
              <a:spcAft>
                <a:spcPts val="0"/>
              </a:spcAft>
              <a:tabLst>
                <a:tab pos="5780405" algn="l"/>
              </a:tabLst>
            </a:pPr>
            <a:r>
              <a:rPr lang="uk-UA" sz="3500" dirty="0">
                <a:latin typeface="Times New Roman"/>
                <a:ea typeface="Times New Roman"/>
              </a:rPr>
              <a:t>Z</a:t>
            </a:r>
            <a:r>
              <a:rPr lang="uk-UA" sz="3500" spc="-1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=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1,2k</a:t>
            </a:r>
            <a:r>
              <a:rPr lang="uk-UA" sz="3500" baseline="-25000" dirty="0">
                <a:latin typeface="Times New Roman"/>
                <a:ea typeface="Times New Roman"/>
              </a:rPr>
              <a:t>1</a:t>
            </a:r>
            <a:r>
              <a:rPr lang="uk-UA" sz="3500" dirty="0">
                <a:latin typeface="Times New Roman"/>
                <a:ea typeface="Times New Roman"/>
              </a:rPr>
              <a:t> +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1,4k</a:t>
            </a:r>
            <a:r>
              <a:rPr lang="uk-UA" sz="3500" baseline="-25000" dirty="0">
                <a:latin typeface="Times New Roman"/>
                <a:ea typeface="Times New Roman"/>
              </a:rPr>
              <a:t>2</a:t>
            </a:r>
            <a:r>
              <a:rPr lang="uk-UA" sz="3500" dirty="0">
                <a:latin typeface="Times New Roman"/>
                <a:ea typeface="Times New Roman"/>
              </a:rPr>
              <a:t> +</a:t>
            </a:r>
            <a:r>
              <a:rPr lang="uk-UA" sz="3500" spc="-2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3,3k</a:t>
            </a:r>
            <a:r>
              <a:rPr lang="uk-UA" sz="3500" baseline="-25000" dirty="0">
                <a:latin typeface="Times New Roman"/>
                <a:ea typeface="Times New Roman"/>
              </a:rPr>
              <a:t>3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+ 0,6k</a:t>
            </a:r>
            <a:r>
              <a:rPr lang="uk-UA" sz="3500" baseline="-25000" dirty="0">
                <a:latin typeface="Times New Roman"/>
                <a:ea typeface="Times New Roman"/>
              </a:rPr>
              <a:t>4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+</a:t>
            </a:r>
            <a:r>
              <a:rPr lang="uk-UA" sz="3500" spc="-1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k</a:t>
            </a:r>
            <a:r>
              <a:rPr lang="uk-UA" sz="3500" baseline="-25000" dirty="0">
                <a:latin typeface="Times New Roman"/>
                <a:ea typeface="Times New Roman"/>
              </a:rPr>
              <a:t>5</a:t>
            </a:r>
            <a:r>
              <a:rPr lang="uk-UA" sz="3500" dirty="0">
                <a:latin typeface="Times New Roman"/>
                <a:ea typeface="Times New Roman"/>
              </a:rPr>
              <a:t>,	</a:t>
            </a:r>
            <a:endParaRPr lang="uk-UA" sz="3500" dirty="0" smtClean="0">
              <a:latin typeface="Times New Roman"/>
              <a:ea typeface="Times New Roman"/>
            </a:endParaRPr>
          </a:p>
          <a:p>
            <a:pPr marL="1734185" algn="ctr">
              <a:spcBef>
                <a:spcPts val="325"/>
              </a:spcBef>
              <a:spcAft>
                <a:spcPts val="0"/>
              </a:spcAft>
              <a:tabLst>
                <a:tab pos="5780405" algn="l"/>
              </a:tabLst>
            </a:pPr>
            <a:endParaRPr lang="uk-UA" sz="3500" dirty="0">
              <a:latin typeface="Times New Roman"/>
              <a:ea typeface="Times New Roman"/>
            </a:endParaRPr>
          </a:p>
          <a:p>
            <a:pPr marL="593725" marR="960755" indent="-269875">
              <a:lnSpc>
                <a:spcPct val="120000"/>
              </a:lnSpc>
              <a:spcBef>
                <a:spcPts val="920"/>
              </a:spcBef>
              <a:spcAft>
                <a:spcPts val="0"/>
              </a:spcAft>
            </a:pPr>
            <a:r>
              <a:rPr lang="uk-UA" sz="3500" dirty="0">
                <a:latin typeface="Times New Roman"/>
                <a:ea typeface="Times New Roman"/>
              </a:rPr>
              <a:t>де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k</a:t>
            </a:r>
            <a:r>
              <a:rPr lang="uk-UA" sz="3500" baseline="-25000" dirty="0">
                <a:latin typeface="Times New Roman"/>
                <a:ea typeface="Times New Roman"/>
              </a:rPr>
              <a:t>1</a:t>
            </a:r>
            <a:r>
              <a:rPr lang="uk-UA" sz="3500" dirty="0">
                <a:latin typeface="Times New Roman"/>
                <a:ea typeface="Times New Roman"/>
              </a:rPr>
              <a:t> – відношення оборотних активів до загальної суми активів;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k</a:t>
            </a:r>
            <a:r>
              <a:rPr lang="uk-UA" sz="3500" baseline="-25000" dirty="0">
                <a:latin typeface="Times New Roman"/>
                <a:ea typeface="Times New Roman"/>
              </a:rPr>
              <a:t>2</a:t>
            </a:r>
            <a:r>
              <a:rPr lang="uk-UA" sz="3500" dirty="0">
                <a:latin typeface="Times New Roman"/>
                <a:ea typeface="Times New Roman"/>
              </a:rPr>
              <a:t> – відношення нерозподіленого прибутку до суми активів;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k</a:t>
            </a:r>
            <a:r>
              <a:rPr lang="uk-UA" sz="3500" baseline="-25000" dirty="0">
                <a:latin typeface="Times New Roman"/>
                <a:ea typeface="Times New Roman"/>
              </a:rPr>
              <a:t>3</a:t>
            </a:r>
            <a:r>
              <a:rPr lang="uk-UA" sz="3500" spc="-2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–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відношення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операційного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прибутку до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суми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активів;</a:t>
            </a:r>
          </a:p>
          <a:p>
            <a:pPr marL="594360" marR="770890">
              <a:lnSpc>
                <a:spcPct val="120000"/>
              </a:lnSpc>
              <a:spcAft>
                <a:spcPts val="0"/>
              </a:spcAft>
            </a:pPr>
            <a:r>
              <a:rPr lang="uk-UA" sz="3500" dirty="0">
                <a:latin typeface="Times New Roman"/>
                <a:ea typeface="Times New Roman"/>
              </a:rPr>
              <a:t>k</a:t>
            </a:r>
            <a:r>
              <a:rPr lang="uk-UA" sz="3500" baseline="-25000" dirty="0">
                <a:latin typeface="Times New Roman"/>
                <a:ea typeface="Times New Roman"/>
              </a:rPr>
              <a:t>4</a:t>
            </a:r>
            <a:r>
              <a:rPr lang="uk-UA" sz="3500" dirty="0">
                <a:latin typeface="Times New Roman"/>
                <a:ea typeface="Times New Roman"/>
              </a:rPr>
              <a:t> – відношення ринкової вартості акції до суми заборгованості;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k</a:t>
            </a:r>
            <a:r>
              <a:rPr lang="uk-UA" sz="3500" baseline="-25000" dirty="0">
                <a:latin typeface="Times New Roman"/>
                <a:ea typeface="Times New Roman"/>
              </a:rPr>
              <a:t>5</a:t>
            </a:r>
            <a:r>
              <a:rPr lang="uk-UA" sz="3500" spc="-1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–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відношення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виручки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до суми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активів.</a:t>
            </a:r>
          </a:p>
          <a:p>
            <a:pPr marR="133985" indent="4495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3500" dirty="0">
                <a:latin typeface="Times New Roman"/>
                <a:ea typeface="Times New Roman"/>
              </a:rPr>
              <a:t>При Z &gt; 2,99 визначається стійкий стан підприємства, при Z &lt; 1,81 –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нестійкий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стан,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а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при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значенні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показника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в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межах</a:t>
            </a:r>
            <a:r>
              <a:rPr lang="uk-UA" sz="3500" spc="-5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1,81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&lt;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Z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&lt;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2,99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–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невизначений</a:t>
            </a:r>
            <a:r>
              <a:rPr lang="uk-UA" sz="3500" spc="-34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стан.</a:t>
            </a:r>
          </a:p>
          <a:p>
            <a:pPr indent="449580">
              <a:lnSpc>
                <a:spcPct val="120000"/>
              </a:lnSpc>
              <a:spcAft>
                <a:spcPts val="0"/>
              </a:spcAft>
            </a:pPr>
            <a:r>
              <a:rPr lang="uk-UA" sz="3500" dirty="0">
                <a:latin typeface="Times New Roman"/>
                <a:ea typeface="Times New Roman"/>
              </a:rPr>
              <a:t>У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1983 році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Е. </a:t>
            </a:r>
            <a:r>
              <a:rPr lang="uk-UA" sz="3500" dirty="0" err="1">
                <a:latin typeface="Times New Roman"/>
                <a:ea typeface="Times New Roman"/>
              </a:rPr>
              <a:t>Альтман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модифікував свою модель і внаслідок отримав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наступне</a:t>
            </a:r>
            <a:r>
              <a:rPr lang="uk-UA" sz="3500" dirty="0" smtClean="0">
                <a:latin typeface="Times New Roman"/>
                <a:ea typeface="Times New Roman"/>
              </a:rPr>
              <a:t>:</a:t>
            </a:r>
          </a:p>
          <a:p>
            <a:pPr indent="449580">
              <a:lnSpc>
                <a:spcPct val="120000"/>
              </a:lnSpc>
              <a:spcAft>
                <a:spcPts val="0"/>
              </a:spcAft>
            </a:pPr>
            <a:endParaRPr lang="uk-UA" sz="3500" dirty="0">
              <a:latin typeface="Times New Roman"/>
              <a:ea typeface="Times New Roman"/>
            </a:endParaRPr>
          </a:p>
          <a:p>
            <a:pPr marL="1284605" algn="ctr">
              <a:spcAft>
                <a:spcPts val="0"/>
              </a:spcAft>
              <a:tabLst>
                <a:tab pos="5780405" algn="l"/>
              </a:tabLst>
            </a:pPr>
            <a:r>
              <a:rPr lang="uk-UA" sz="3500" dirty="0">
                <a:latin typeface="Times New Roman"/>
                <a:ea typeface="Times New Roman"/>
              </a:rPr>
              <a:t>Z</a:t>
            </a:r>
            <a:r>
              <a:rPr lang="uk-UA" sz="3500" spc="-1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=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0,717k</a:t>
            </a:r>
            <a:r>
              <a:rPr lang="uk-UA" sz="3500" baseline="-25000" dirty="0">
                <a:latin typeface="Times New Roman"/>
                <a:ea typeface="Times New Roman"/>
              </a:rPr>
              <a:t>1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+</a:t>
            </a:r>
            <a:r>
              <a:rPr lang="uk-UA" sz="3500" spc="-2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0,847k</a:t>
            </a:r>
            <a:r>
              <a:rPr lang="uk-UA" sz="3500" baseline="-25000" dirty="0">
                <a:latin typeface="Times New Roman"/>
                <a:ea typeface="Times New Roman"/>
              </a:rPr>
              <a:t>2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+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3,107k</a:t>
            </a:r>
            <a:r>
              <a:rPr lang="uk-UA" sz="3500" baseline="-25000" dirty="0">
                <a:latin typeface="Times New Roman"/>
                <a:ea typeface="Times New Roman"/>
              </a:rPr>
              <a:t>3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+</a:t>
            </a:r>
            <a:r>
              <a:rPr lang="uk-UA" sz="3500" spc="-2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0,42k</a:t>
            </a:r>
            <a:r>
              <a:rPr lang="uk-UA" sz="3500" baseline="-25000" dirty="0">
                <a:latin typeface="Times New Roman"/>
                <a:ea typeface="Times New Roman"/>
              </a:rPr>
              <a:t>4</a:t>
            </a:r>
            <a:r>
              <a:rPr lang="uk-UA" sz="3500" spc="-1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+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0,995k</a:t>
            </a:r>
            <a:r>
              <a:rPr lang="uk-UA" sz="3500" baseline="-25000" dirty="0">
                <a:latin typeface="Times New Roman"/>
                <a:ea typeface="Times New Roman"/>
              </a:rPr>
              <a:t>5</a:t>
            </a:r>
            <a:r>
              <a:rPr lang="uk-UA" sz="3500" dirty="0">
                <a:latin typeface="Times New Roman"/>
                <a:ea typeface="Times New Roman"/>
              </a:rPr>
              <a:t>,	</a:t>
            </a:r>
            <a:endParaRPr lang="uk-UA" sz="3500" dirty="0" smtClean="0">
              <a:latin typeface="Times New Roman"/>
              <a:ea typeface="Times New Roman"/>
            </a:endParaRPr>
          </a:p>
          <a:p>
            <a:pPr marL="1284605">
              <a:spcAft>
                <a:spcPts val="0"/>
              </a:spcAft>
              <a:tabLst>
                <a:tab pos="5780405" algn="l"/>
              </a:tabLst>
            </a:pPr>
            <a:endParaRPr lang="uk-UA" sz="3500" dirty="0">
              <a:latin typeface="Times New Roman"/>
              <a:ea typeface="Times New Roman"/>
            </a:endParaRPr>
          </a:p>
          <a:p>
            <a:pPr marR="132715" indent="449580">
              <a:lnSpc>
                <a:spcPct val="120000"/>
              </a:lnSpc>
              <a:spcBef>
                <a:spcPts val="925"/>
              </a:spcBef>
              <a:spcAft>
                <a:spcPts val="0"/>
              </a:spcAft>
            </a:pPr>
            <a:r>
              <a:rPr lang="uk-UA" sz="3500" spc="-25" dirty="0">
                <a:latin typeface="Times New Roman"/>
                <a:ea typeface="Times New Roman"/>
              </a:rPr>
              <a:t>Коефіцієнт</a:t>
            </a:r>
            <a:r>
              <a:rPr lang="uk-UA" sz="3500" spc="-5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Альтмана</a:t>
            </a:r>
            <a:r>
              <a:rPr lang="uk-UA" sz="3500" spc="-55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належить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до</a:t>
            </a:r>
            <a:r>
              <a:rPr lang="uk-UA" sz="3500" spc="-5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тих,</a:t>
            </a:r>
            <a:r>
              <a:rPr lang="uk-UA" sz="3500" spc="-5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які</a:t>
            </a:r>
            <a:r>
              <a:rPr lang="uk-UA" sz="3500" spc="-55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широко</a:t>
            </a:r>
            <a:r>
              <a:rPr lang="uk-UA" sz="3500" spc="-50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використовують.</a:t>
            </a:r>
            <a:r>
              <a:rPr lang="uk-UA" sz="3500" spc="-55" dirty="0">
                <a:latin typeface="Times New Roman"/>
                <a:ea typeface="Times New Roman"/>
              </a:rPr>
              <a:t> </a:t>
            </a:r>
            <a:r>
              <a:rPr lang="uk-UA" sz="3500" spc="-25" dirty="0">
                <a:latin typeface="Times New Roman"/>
                <a:ea typeface="Times New Roman"/>
              </a:rPr>
              <a:t>Однак,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якщо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його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уважно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вивчити,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можна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spc="-15" dirty="0">
                <a:latin typeface="Times New Roman"/>
                <a:ea typeface="Times New Roman"/>
              </a:rPr>
              <a:t>встановити</a:t>
            </a:r>
            <a:r>
              <a:rPr lang="uk-UA" sz="3500" spc="-55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окремі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недоліки,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оскільки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10" dirty="0">
                <a:latin typeface="Times New Roman"/>
                <a:ea typeface="Times New Roman"/>
              </a:rPr>
              <a:t>питома</a:t>
            </a:r>
            <a:r>
              <a:rPr lang="uk-UA" sz="3500" spc="-33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вага</a:t>
            </a:r>
            <a:r>
              <a:rPr lang="uk-UA" sz="3500" spc="10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оборотних</a:t>
            </a:r>
            <a:r>
              <a:rPr lang="uk-UA" sz="3500" spc="9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активів</a:t>
            </a:r>
            <a:r>
              <a:rPr lang="uk-UA" sz="3500" spc="9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пов’язана</a:t>
            </a:r>
            <a:r>
              <a:rPr lang="uk-UA" sz="3500" spc="10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з</a:t>
            </a:r>
            <a:r>
              <a:rPr lang="uk-UA" sz="3500" spc="9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кризою</a:t>
            </a:r>
            <a:r>
              <a:rPr lang="uk-UA" sz="3500" spc="9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управління,</a:t>
            </a:r>
            <a:r>
              <a:rPr lang="uk-UA" sz="3500" spc="10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відношення</a:t>
            </a:r>
            <a:r>
              <a:rPr lang="uk-UA" sz="3500" spc="100" dirty="0">
                <a:latin typeface="Times New Roman"/>
                <a:ea typeface="Times New Roman"/>
              </a:rPr>
              <a:t> </a:t>
            </a:r>
            <a:r>
              <a:rPr lang="uk-UA" sz="3500" dirty="0" smtClean="0">
                <a:latin typeface="Times New Roman"/>
                <a:ea typeface="Times New Roman"/>
              </a:rPr>
              <a:t>ринкової </a:t>
            </a:r>
            <a:r>
              <a:rPr lang="uk-UA" sz="3500" spc="-5" dirty="0" smtClean="0">
                <a:latin typeface="Times New Roman"/>
                <a:ea typeface="Times New Roman"/>
              </a:rPr>
              <a:t>вартості</a:t>
            </a:r>
            <a:r>
              <a:rPr lang="uk-UA" sz="3500" spc="-65" dirty="0" smtClean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акцій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до</a:t>
            </a:r>
            <a:r>
              <a:rPr lang="uk-UA" sz="3500" spc="-75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суми</a:t>
            </a:r>
            <a:r>
              <a:rPr lang="uk-UA" sz="3500" spc="-60" dirty="0">
                <a:latin typeface="Times New Roman"/>
                <a:ea typeface="Times New Roman"/>
              </a:rPr>
              <a:t> </a:t>
            </a:r>
            <a:r>
              <a:rPr lang="uk-UA" sz="3500" spc="-5" dirty="0">
                <a:latin typeface="Times New Roman"/>
                <a:ea typeface="Times New Roman"/>
              </a:rPr>
              <a:t>заборгованості</a:t>
            </a:r>
            <a:r>
              <a:rPr lang="uk-UA" sz="3500" spc="-8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характеризує</a:t>
            </a:r>
            <a:r>
              <a:rPr lang="uk-UA" sz="3500" spc="-7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настання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фінансової</a:t>
            </a:r>
            <a:r>
              <a:rPr lang="uk-UA" sz="3500" spc="-6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кризи,</a:t>
            </a:r>
            <a:r>
              <a:rPr lang="uk-UA" sz="3500" spc="-340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а</a:t>
            </a:r>
            <a:r>
              <a:rPr lang="uk-UA" sz="3500" spc="-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інші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–</a:t>
            </a:r>
            <a:r>
              <a:rPr lang="uk-UA" sz="3500" spc="5" dirty="0">
                <a:latin typeface="Times New Roman"/>
                <a:ea typeface="Times New Roman"/>
              </a:rPr>
              <a:t> </a:t>
            </a:r>
            <a:r>
              <a:rPr lang="uk-UA" sz="3500" dirty="0">
                <a:latin typeface="Times New Roman"/>
                <a:ea typeface="Times New Roman"/>
              </a:rPr>
              <a:t>економічної.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48264" y="6525344"/>
            <a:ext cx="2304256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69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модель Романа </a:t>
            </a:r>
            <a:r>
              <a:rPr lang="ru-RU" dirty="0" err="1">
                <a:solidFill>
                  <a:srgbClr val="0070C0"/>
                </a:solidFill>
              </a:rPr>
              <a:t>Ліса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дискримінантний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модель Романа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= 0,063x1 + 0,0692х2 + 0,057х3 +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0,01х4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х1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х3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нерозподіленого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0,037.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нормальному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критичному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8264" y="6525344"/>
            <a:ext cx="2195736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33479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2accbef429b3659e539e1ebb50a5b78eeef59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1103</Words>
  <Application>Microsoft Office PowerPoint</Application>
  <PresentationFormat>On-screen Show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ТЕМА 14. БАНКРУТСТВО ПІДПРИЄМСТВ ГОТЕЛЬНО-РЕСТОРАННОГО БІЗНЕСУ</vt:lpstr>
      <vt:lpstr>БАНКРУТСТВО ПІДПРИЄМСТВ ГОТЕЛЬНО-РЕСТОРАННОГО БІЗНЕСУ</vt:lpstr>
      <vt:lpstr>PowerPoint Presentation</vt:lpstr>
      <vt:lpstr>Законодавство про банкрутство має виконувати три основні функції:</vt:lpstr>
      <vt:lpstr>Банкрутство завжди зачіпає інтереси багатьох суб’єктів фінансово- господарських відносин:</vt:lpstr>
      <vt:lpstr>Банкрутство – це складний процес, який може бути охарактеризований з різних боків: </vt:lpstr>
      <vt:lpstr>PowerPoint Presentation</vt:lpstr>
      <vt:lpstr>PowerPoint Presentation</vt:lpstr>
      <vt:lpstr>модель Романа Ліса</vt:lpstr>
      <vt:lpstr>Таблиця 2 – Розрахунок коефіцієнту Бівера </vt:lpstr>
      <vt:lpstr>Метод рейтингової оцінки фінансового стану підприємства запропоновано Р. Ф. Сайфуліним. </vt:lpstr>
      <vt:lpstr>модель Спрінгейта</vt:lpstr>
      <vt:lpstr>метод Скоуна</vt:lpstr>
      <vt:lpstr>Дякую за увагу!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Синяя абстракция</dc:title>
  <dc:creator>obstinate</dc:creator>
  <cp:keywords>Шаблоны презентаций</cp:keywords>
  <cp:lastModifiedBy>Пользователь</cp:lastModifiedBy>
  <cp:revision>28</cp:revision>
  <dcterms:created xsi:type="dcterms:W3CDTF">2017-08-22T16:05:04Z</dcterms:created>
  <dcterms:modified xsi:type="dcterms:W3CDTF">2024-09-15T16:01:47Z</dcterms:modified>
</cp:coreProperties>
</file>