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4630400" cy="8229600"/>
  <p:notesSz cx="8229600" cy="14630400"/>
  <p:embeddedFontLst>
    <p:embeddedFont>
      <p:font typeface="Fraunces Medium" panose="020B0604020202020204" charset="0"/>
      <p:regular r:id="rId24"/>
    </p:embeddedFont>
    <p:embeddedFont>
      <p:font typeface="Epilogue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14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01842"/>
            <a:ext cx="130428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Тема 12. Доходний підхід в оцінці вартості компанії: моделі дисконтованих грошових потоків (DCF)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8180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Питання для обговорення: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599861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Методи визначення вартості (ціни) компанії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132665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2"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Методи розрахунку оптимальної вартості капіталу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665470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3"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Моделі дисконтованих грошових потоків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6374130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5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Лектор: </a:t>
            </a:r>
            <a:r>
              <a:rPr lang="en-US" sz="2200" i="1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к.е.н., доцент Біляк Юлія Вікторівна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794" y="636865"/>
            <a:ext cx="7872413" cy="11351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Недоліки методу дисконтування грошових потоків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635794" y="2248733"/>
            <a:ext cx="408623" cy="408623"/>
          </a:xfrm>
          <a:prstGeom prst="roundRect">
            <a:avLst>
              <a:gd name="adj" fmla="val 18672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98" y="2282785"/>
            <a:ext cx="272415" cy="34051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225987" y="2248733"/>
            <a:ext cx="2933700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Складність прогнозування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1225987" y="2641402"/>
            <a:ext cx="7282220" cy="871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Складність прогнозування довгострокових потоків доходів і витрат через нестабільність економіки. Збільшується ймовірність неправильного прогнозу зі збільшенням прогнозного періоду.</a:t>
            </a:r>
            <a:endParaRPr lang="en-US" sz="1400" dirty="0"/>
          </a:p>
        </p:txBody>
      </p:sp>
      <p:sp>
        <p:nvSpPr>
          <p:cNvPr id="8" name="Shape 4"/>
          <p:cNvSpPr/>
          <p:nvPr/>
        </p:nvSpPr>
        <p:spPr>
          <a:xfrm>
            <a:off x="635794" y="3899178"/>
            <a:ext cx="408623" cy="408623"/>
          </a:xfrm>
          <a:prstGeom prst="roundRect">
            <a:avLst>
              <a:gd name="adj" fmla="val 18672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98" y="3933230"/>
            <a:ext cx="272415" cy="34051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225987" y="3899178"/>
            <a:ext cx="3279815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Складність розрахунку ставок</a:t>
            </a: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1225987" y="4291846"/>
            <a:ext cx="7282220" cy="581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Складність розрахунку ставок капіталізації та дисконтування, оскільки існують різні способи їх обчислення, що може призвести до різних результатів оцінки.</a:t>
            </a:r>
            <a:endParaRPr lang="en-US" sz="1400" dirty="0"/>
          </a:p>
        </p:txBody>
      </p:sp>
      <p:sp>
        <p:nvSpPr>
          <p:cNvPr id="12" name="Shape 7"/>
          <p:cNvSpPr/>
          <p:nvPr/>
        </p:nvSpPr>
        <p:spPr>
          <a:xfrm>
            <a:off x="635794" y="5258991"/>
            <a:ext cx="408623" cy="408623"/>
          </a:xfrm>
          <a:prstGeom prst="roundRect">
            <a:avLst>
              <a:gd name="adj" fmla="val 18672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98" y="5293043"/>
            <a:ext cx="272415" cy="34051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225987" y="5258991"/>
            <a:ext cx="2270641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Наявність ризиків</a:t>
            </a:r>
            <a:endParaRPr lang="en-US" sz="1750" dirty="0"/>
          </a:p>
        </p:txBody>
      </p:sp>
      <p:sp>
        <p:nvSpPr>
          <p:cNvPr id="15" name="Text 9"/>
          <p:cNvSpPr/>
          <p:nvPr/>
        </p:nvSpPr>
        <p:spPr>
          <a:xfrm>
            <a:off x="1225987" y="5651659"/>
            <a:ext cx="7282220" cy="581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Існування ризиків, які можуть зробити істотний вплив на прогнозований дохід, що ускладнює точність оцінки вартості підприємства.</a:t>
            </a:r>
            <a:endParaRPr lang="en-US" sz="1400" dirty="0"/>
          </a:p>
        </p:txBody>
      </p:sp>
      <p:sp>
        <p:nvSpPr>
          <p:cNvPr id="16" name="Shape 10"/>
          <p:cNvSpPr/>
          <p:nvPr/>
        </p:nvSpPr>
        <p:spPr>
          <a:xfrm>
            <a:off x="635794" y="6618803"/>
            <a:ext cx="408623" cy="408623"/>
          </a:xfrm>
          <a:prstGeom prst="roundRect">
            <a:avLst>
              <a:gd name="adj" fmla="val 18672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898" y="6652855"/>
            <a:ext cx="272415" cy="340519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225987" y="6618803"/>
            <a:ext cx="3761661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Невідповідність реальних доходів</a:t>
            </a:r>
            <a:endParaRPr lang="en-US" sz="1750" dirty="0"/>
          </a:p>
        </p:txBody>
      </p:sp>
      <p:sp>
        <p:nvSpPr>
          <p:cNvPr id="19" name="Text 12"/>
          <p:cNvSpPr/>
          <p:nvPr/>
        </p:nvSpPr>
        <p:spPr>
          <a:xfrm>
            <a:off x="1225987" y="7011472"/>
            <a:ext cx="7282220" cy="581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Можливість невідповідності реальних доходів підприємства тим, що вони показують у своїй бухгалтерської звітності.</a:t>
            </a:r>
            <a:endParaRPr 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0902" y="608886"/>
            <a:ext cx="5797868" cy="691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Метод чистих активів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6260902" y="1632228"/>
            <a:ext cx="3686889" cy="3768804"/>
          </a:xfrm>
          <a:prstGeom prst="roundRect">
            <a:avLst>
              <a:gd name="adj" fmla="val 2521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89740" y="1861066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Сутність методу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489740" y="2339459"/>
            <a:ext cx="3229213" cy="2478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Метод чистих активів є одним із методів витратного підходу до оцінки вартості підприємства. Він базується на визначенні різниці між ринковою вартістю активів компанії та її зобов'язаннями.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10169009" y="1632228"/>
            <a:ext cx="3686889" cy="3768804"/>
          </a:xfrm>
          <a:prstGeom prst="roundRect">
            <a:avLst>
              <a:gd name="adj" fmla="val 2521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97847" y="1861066"/>
            <a:ext cx="2802612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Формула розрахунку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0397847" y="2339459"/>
            <a:ext cx="3229213" cy="28327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Ринкову вартість об'єкта методом чистих активів визначають за формулою: ЧА = А – З, де ЧА – чисті активи корпорації; А – ринкова вартість активів; З – зобов'язання корпорації (поточні і довгострокові).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260902" y="5622250"/>
            <a:ext cx="7594997" cy="1998345"/>
          </a:xfrm>
          <a:prstGeom prst="roundRect">
            <a:avLst>
              <a:gd name="adj" fmla="val 4651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89740" y="5851088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Застосування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6489740" y="6329482"/>
            <a:ext cx="7137321" cy="1062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Цей метод доцільно використовувати для оцінки підприємств, які мають значні матеріальні активи, або для компаній, які планують ліквідацію чи реструктуризацію.</a:t>
            </a:r>
            <a:endParaRPr lang="en-US" sz="1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95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0643" y="482560"/>
            <a:ext cx="6468547" cy="548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Ліквідаційна вартість компанії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6100643" y="1294209"/>
            <a:ext cx="7915513" cy="842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Ліквідаційна вартість фірми являє собою різницю між сумарною вартістю всіх активів і витратами на її ліквідацію. Цей метод використовується при оцінці підприємств, які знаходяться на стадії банкрутства або ліквідації.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6298049" y="2333863"/>
            <a:ext cx="22860" cy="5413534"/>
          </a:xfrm>
          <a:prstGeom prst="roundRect">
            <a:avLst>
              <a:gd name="adj" fmla="val 322474"/>
            </a:avLst>
          </a:prstGeom>
          <a:solidFill>
            <a:srgbClr val="414A70"/>
          </a:solidFill>
          <a:ln/>
        </p:spPr>
      </p:sp>
      <p:sp>
        <p:nvSpPr>
          <p:cNvPr id="6" name="Shape 3"/>
          <p:cNvSpPr/>
          <p:nvPr/>
        </p:nvSpPr>
        <p:spPr>
          <a:xfrm>
            <a:off x="6472595" y="2717244"/>
            <a:ext cx="526494" cy="22860"/>
          </a:xfrm>
          <a:prstGeom prst="roundRect">
            <a:avLst>
              <a:gd name="adj" fmla="val 322474"/>
            </a:avLst>
          </a:prstGeom>
          <a:solidFill>
            <a:srgbClr val="414A70"/>
          </a:solidFill>
          <a:ln/>
        </p:spPr>
      </p:sp>
      <p:sp>
        <p:nvSpPr>
          <p:cNvPr id="7" name="Shape 4"/>
          <p:cNvSpPr/>
          <p:nvPr/>
        </p:nvSpPr>
        <p:spPr>
          <a:xfrm>
            <a:off x="6100643" y="2531269"/>
            <a:ext cx="394811" cy="394811"/>
          </a:xfrm>
          <a:prstGeom prst="roundRect">
            <a:avLst>
              <a:gd name="adj" fmla="val 18672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166425" y="2564130"/>
            <a:ext cx="263247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1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7175659" y="2509361"/>
            <a:ext cx="2462093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Інвентаризація активів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7175659" y="2888813"/>
            <a:ext cx="6840498" cy="561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Проведення повної інвентаризації всіх активів підприємства та визначення їх ринкової вартості.</a:t>
            </a:r>
            <a:endParaRPr lang="en-US" sz="1350" dirty="0"/>
          </a:p>
        </p:txBody>
      </p:sp>
      <p:sp>
        <p:nvSpPr>
          <p:cNvPr id="11" name="Shape 8"/>
          <p:cNvSpPr/>
          <p:nvPr/>
        </p:nvSpPr>
        <p:spPr>
          <a:xfrm>
            <a:off x="6472595" y="4184690"/>
            <a:ext cx="526494" cy="22860"/>
          </a:xfrm>
          <a:prstGeom prst="roundRect">
            <a:avLst>
              <a:gd name="adj" fmla="val 322474"/>
            </a:avLst>
          </a:prstGeom>
          <a:solidFill>
            <a:srgbClr val="414A70"/>
          </a:solidFill>
          <a:ln/>
        </p:spPr>
      </p:sp>
      <p:sp>
        <p:nvSpPr>
          <p:cNvPr id="12" name="Shape 9"/>
          <p:cNvSpPr/>
          <p:nvPr/>
        </p:nvSpPr>
        <p:spPr>
          <a:xfrm>
            <a:off x="6100643" y="3998714"/>
            <a:ext cx="394811" cy="394811"/>
          </a:xfrm>
          <a:prstGeom prst="roundRect">
            <a:avLst>
              <a:gd name="adj" fmla="val 18672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166425" y="4031575"/>
            <a:ext cx="263247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2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7175659" y="3976807"/>
            <a:ext cx="2193965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Оцінка зобов'язань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7175659" y="4356259"/>
            <a:ext cx="6840498" cy="280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Визначення всіх зобов'язань компанії, включаючи поточні та довгострокові.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6472595" y="5371386"/>
            <a:ext cx="526494" cy="22860"/>
          </a:xfrm>
          <a:prstGeom prst="roundRect">
            <a:avLst>
              <a:gd name="adj" fmla="val 322474"/>
            </a:avLst>
          </a:prstGeom>
          <a:solidFill>
            <a:srgbClr val="414A70"/>
          </a:solidFill>
          <a:ln/>
        </p:spPr>
      </p:sp>
      <p:sp>
        <p:nvSpPr>
          <p:cNvPr id="17" name="Shape 14"/>
          <p:cNvSpPr/>
          <p:nvPr/>
        </p:nvSpPr>
        <p:spPr>
          <a:xfrm>
            <a:off x="6100643" y="5185410"/>
            <a:ext cx="394811" cy="394811"/>
          </a:xfrm>
          <a:prstGeom prst="roundRect">
            <a:avLst>
              <a:gd name="adj" fmla="val 18672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166425" y="5218271"/>
            <a:ext cx="263247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3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7175659" y="5163503"/>
            <a:ext cx="3466386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Розрахунок витрат на ліквідацію</a:t>
            </a:r>
            <a:endParaRPr lang="en-US" sz="1700" dirty="0"/>
          </a:p>
        </p:txBody>
      </p:sp>
      <p:sp>
        <p:nvSpPr>
          <p:cNvPr id="20" name="Text 17"/>
          <p:cNvSpPr/>
          <p:nvPr/>
        </p:nvSpPr>
        <p:spPr>
          <a:xfrm>
            <a:off x="7175659" y="5542955"/>
            <a:ext cx="6840498" cy="561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Оцінка витрат, пов'язаних з процесом ліквідації підприємства (юридичні послуги, виплати працівникам тощо).</a:t>
            </a:r>
            <a:endParaRPr lang="en-US" sz="1350" dirty="0"/>
          </a:p>
        </p:txBody>
      </p:sp>
      <p:sp>
        <p:nvSpPr>
          <p:cNvPr id="21" name="Shape 18"/>
          <p:cNvSpPr/>
          <p:nvPr/>
        </p:nvSpPr>
        <p:spPr>
          <a:xfrm>
            <a:off x="6472595" y="6838831"/>
            <a:ext cx="526494" cy="22860"/>
          </a:xfrm>
          <a:prstGeom prst="roundRect">
            <a:avLst>
              <a:gd name="adj" fmla="val 322474"/>
            </a:avLst>
          </a:prstGeom>
          <a:solidFill>
            <a:srgbClr val="414A70"/>
          </a:solidFill>
          <a:ln/>
        </p:spPr>
      </p:sp>
      <p:sp>
        <p:nvSpPr>
          <p:cNvPr id="22" name="Shape 19"/>
          <p:cNvSpPr/>
          <p:nvPr/>
        </p:nvSpPr>
        <p:spPr>
          <a:xfrm>
            <a:off x="6100643" y="6652855"/>
            <a:ext cx="394811" cy="394811"/>
          </a:xfrm>
          <a:prstGeom prst="roundRect">
            <a:avLst>
              <a:gd name="adj" fmla="val 18672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6166425" y="6685717"/>
            <a:ext cx="263247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4</a:t>
            </a:r>
            <a:endParaRPr lang="en-US" sz="2050" dirty="0"/>
          </a:p>
        </p:txBody>
      </p:sp>
      <p:sp>
        <p:nvSpPr>
          <p:cNvPr id="24" name="Text 21"/>
          <p:cNvSpPr/>
          <p:nvPr/>
        </p:nvSpPr>
        <p:spPr>
          <a:xfrm>
            <a:off x="7175659" y="6630948"/>
            <a:ext cx="3662362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Визначення ліквідаційної вартості</a:t>
            </a:r>
            <a:endParaRPr lang="en-US" sz="1700" dirty="0"/>
          </a:p>
        </p:txBody>
      </p:sp>
      <p:sp>
        <p:nvSpPr>
          <p:cNvPr id="25" name="Text 22"/>
          <p:cNvSpPr/>
          <p:nvPr/>
        </p:nvSpPr>
        <p:spPr>
          <a:xfrm>
            <a:off x="7175659" y="7010400"/>
            <a:ext cx="6840498" cy="561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Розрахунок різниці між вартістю активів та сумою зобов'язань і витрат на ліквідацію.</a:t>
            </a:r>
            <a:endParaRPr lang="en-US" sz="13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21487"/>
            <a:ext cx="125649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Методи ринкового підходу до оцінки вартості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062401" y="3724989"/>
            <a:ext cx="29732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Метод ринку капіталу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15408"/>
            <a:ext cx="424184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Заснований на ринкових цінах акцій аналогічних компаній. Інвестор діє за принципом заміни (альтернативних інвестицій).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274231" y="4412456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083" y="4536400"/>
            <a:ext cx="255151" cy="3189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81304" y="25838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Метод угод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481304" y="3074313"/>
            <a:ext cx="435530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Заснований на аналізі цін придбання контрольних пакетів акцій ідентичних компаній. Потребує багато відкритої інформації з фондового ринку.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7910393" y="2890361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6246" y="3014305"/>
            <a:ext cx="255151" cy="31896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481304" y="4866084"/>
            <a:ext cx="406288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Метод галузевих коефіцієнтів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9481304" y="5356503"/>
            <a:ext cx="435530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Дозволяє визначити приблизну вартість корпорації за формулами, виведеними на основі галузевої статистики.</a:t>
            </a:r>
            <a:endParaRPr lang="en-US" sz="17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16" name="Shape 9"/>
          <p:cNvSpPr/>
          <p:nvPr/>
        </p:nvSpPr>
        <p:spPr>
          <a:xfrm>
            <a:off x="7910393" y="593443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6246" y="6058376"/>
            <a:ext cx="255151" cy="3189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0218" y="623173"/>
            <a:ext cx="11079599" cy="705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Оптимізація структури капіталу компанії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790218" y="1780222"/>
            <a:ext cx="13049964" cy="108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Оптимізація структури є однією з найскладніших процедур у процесі управління корпоративними фінансами. Вона виражає таке співвідношення використання власного і позикового капіталу, при якому забезпечується найбільш ефективний взаємозв'язок між коефіцієнтами рентабельності власного капіталу і заборгованості.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0218" y="3117533"/>
            <a:ext cx="2174915" cy="1300639"/>
          </a:xfrm>
          <a:prstGeom prst="roundRect">
            <a:avLst>
              <a:gd name="adj" fmla="val 7291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905" y="3569375"/>
            <a:ext cx="317421" cy="39683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190875" y="3343275"/>
            <a:ext cx="3050381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Аналіз складу капіталу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3190875" y="3831312"/>
            <a:ext cx="6761202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Вивчення тенденцій зміни структури капіталу за ряд періодів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3078004" y="4402931"/>
            <a:ext cx="10649307" cy="15240"/>
          </a:xfrm>
          <a:prstGeom prst="roundRect">
            <a:avLst>
              <a:gd name="adj" fmla="val 622236"/>
            </a:avLst>
          </a:prstGeom>
          <a:solidFill>
            <a:srgbClr val="414A70"/>
          </a:solidFill>
          <a:ln/>
        </p:spPr>
      </p:sp>
      <p:sp>
        <p:nvSpPr>
          <p:cNvPr id="9" name="Shape 6"/>
          <p:cNvSpPr/>
          <p:nvPr/>
        </p:nvSpPr>
        <p:spPr>
          <a:xfrm>
            <a:off x="790218" y="4531043"/>
            <a:ext cx="4349948" cy="1300639"/>
          </a:xfrm>
          <a:prstGeom prst="roundRect">
            <a:avLst>
              <a:gd name="adj" fmla="val 7291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422" y="4982885"/>
            <a:ext cx="317421" cy="39683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365909" y="4756785"/>
            <a:ext cx="3655933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Оцінка ключових факторів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365909" y="5244822"/>
            <a:ext cx="6507956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Визначення факторів, що впливають на структуру капіталу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5253037" y="5816441"/>
            <a:ext cx="8474273" cy="15240"/>
          </a:xfrm>
          <a:prstGeom prst="roundRect">
            <a:avLst>
              <a:gd name="adj" fmla="val 622236"/>
            </a:avLst>
          </a:prstGeom>
          <a:solidFill>
            <a:srgbClr val="414A70"/>
          </a:solidFill>
          <a:ln/>
        </p:spPr>
      </p:sp>
      <p:sp>
        <p:nvSpPr>
          <p:cNvPr id="14" name="Shape 10"/>
          <p:cNvSpPr/>
          <p:nvPr/>
        </p:nvSpPr>
        <p:spPr>
          <a:xfrm>
            <a:off x="790218" y="5944553"/>
            <a:ext cx="6524982" cy="1661755"/>
          </a:xfrm>
          <a:prstGeom prst="roundRect">
            <a:avLst>
              <a:gd name="adj" fmla="val 5707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939" y="6577013"/>
            <a:ext cx="317421" cy="39683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540942" y="6170295"/>
            <a:ext cx="347364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Встановлення пропорцій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7540942" y="6658332"/>
            <a:ext cx="6073497" cy="722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Визначення оптимального співвідношення власного і залученого капіталу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4248" y="1839039"/>
            <a:ext cx="11994713" cy="584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Ключові фактори, що визначають структуру капіталу</a:t>
            </a:r>
            <a:endParaRPr lang="en-US" sz="3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68" y="2918698"/>
            <a:ext cx="2541627" cy="254162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038" y="2918698"/>
            <a:ext cx="2541746" cy="254174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327" y="2918698"/>
            <a:ext cx="2541627" cy="254162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5497" y="2918698"/>
            <a:ext cx="2541746" cy="2541746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6785" y="2918698"/>
            <a:ext cx="2541627" cy="2541627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54248" y="5792391"/>
            <a:ext cx="13321903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Структура капіталу компанії визначається багатьма факторами, включаючи галузеві особливості діяльності, кон'юнктуру товарного і фінансового ринків, рівень прибутковості, податкове навантаження, ступінь концентрації акціонерного капіталу та стадію життєвого циклу корпорації.</a:t>
            </a:r>
            <a:endParaRPr lang="en-US" sz="14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2797" y="371475"/>
            <a:ext cx="11342251" cy="4221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Оптимізація структури капіталу за критерієм мінімізації його вартості</a:t>
            </a:r>
            <a:endParaRPr lang="en-US" sz="2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97" y="1063823"/>
            <a:ext cx="13684806" cy="76634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2797" y="8879205"/>
            <a:ext cx="13684806" cy="432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Оптимізація структури капіталу за критерієм мінімізації його вартості (ціни) базується на попередній оцінці власного і позиченого капіталів за умов їх залучення і варіантів розрахунку середньозваженої вартості капіталу (WACC). Як видно з графіка, найнижча вартість капіталу досягається при структурі з 50% позикового капіталу.</a:t>
            </a:r>
            <a:endParaRPr lang="en-US" sz="10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9369" y="525899"/>
            <a:ext cx="13291661" cy="1195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Оптимізація структури капіталу за критерієм мінімізації фінансового ризику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69" y="2103715"/>
            <a:ext cx="4239339" cy="262008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9369" y="4962882"/>
            <a:ext cx="2683669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Консервативний підхід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69369" y="5376386"/>
            <a:ext cx="4239339" cy="2446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При консервативному підході приблизно 50% змінної частини оборотних активів формують за рахунок короткострокових зобов'язань. Останні 50% змінної частини, стабільна сума оборотних активів і необоротні активи покривають власним капіталом і довгостроковими зобов'язаннями.</a:t>
            </a:r>
            <a:endParaRPr lang="en-US" sz="15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530" y="2103715"/>
            <a:ext cx="4239339" cy="262008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95530" y="4962882"/>
            <a:ext cx="2390775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Помірний підхід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5195530" y="5376386"/>
            <a:ext cx="4239339" cy="2141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При помірному підході 100% змінної частини оборотних активів формують за рахунок короткострокових зобов'язань, а 100% стабільної (постійної) частини – за рахунок власних коштів. Необоротні активи відшкодовують за рахунок власного капіталу і довгострокових зобов'язань.</a:t>
            </a:r>
            <a:endParaRPr lang="en-US" sz="15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1691" y="2103715"/>
            <a:ext cx="4239339" cy="262008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21691" y="4962882"/>
            <a:ext cx="2390775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Агресивний підхід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9721691" y="5376386"/>
            <a:ext cx="4239339" cy="2141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При агресивному підході 100% змінної частини і 50% стабільної частини оборотних активів покривають за рахунок короткострокових зобов'язань. Останні 50% постійної частини оборотних активів і необоротні активи – за рахунок власного капіталу і довгострокових зобов'язань.</a:t>
            </a:r>
            <a:endParaRPr lang="en-US" sz="15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1752" y="839272"/>
            <a:ext cx="13162717" cy="608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Класифікація активів для оптимізації структури капіталу</a:t>
            </a:r>
            <a:endParaRPr lang="en-US" sz="3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934" y="1837492"/>
            <a:ext cx="2188964" cy="143387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435" y="2569131"/>
            <a:ext cx="273844" cy="34230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287685" y="2188012"/>
            <a:ext cx="4099084" cy="304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Змінна частина оборотних активів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5287685" y="2609136"/>
            <a:ext cx="6120765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Активи, що змінюються залежно від сезонних та інших факторів</a:t>
            </a:r>
            <a:endParaRPr lang="en-US" sz="1500" dirty="0"/>
          </a:p>
        </p:txBody>
      </p:sp>
      <p:sp>
        <p:nvSpPr>
          <p:cNvPr id="7" name="Shape 3"/>
          <p:cNvSpPr/>
          <p:nvPr/>
        </p:nvSpPr>
        <p:spPr>
          <a:xfrm>
            <a:off x="5141595" y="3286125"/>
            <a:ext cx="8758357" cy="11430"/>
          </a:xfrm>
          <a:prstGeom prst="roundRect">
            <a:avLst>
              <a:gd name="adj" fmla="val 715764"/>
            </a:avLst>
          </a:prstGeom>
          <a:solidFill>
            <a:srgbClr val="414A70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393" y="3320058"/>
            <a:ext cx="4378047" cy="1433870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1435" y="3865840"/>
            <a:ext cx="273844" cy="34230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382226" y="3670578"/>
            <a:ext cx="4455319" cy="304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Стабільна частина оборотних активів</a:t>
            </a:r>
            <a:endParaRPr lang="en-US" sz="1900" dirty="0"/>
          </a:p>
        </p:txBody>
      </p:sp>
      <p:sp>
        <p:nvSpPr>
          <p:cNvPr id="11" name="Text 5"/>
          <p:cNvSpPr/>
          <p:nvPr/>
        </p:nvSpPr>
        <p:spPr>
          <a:xfrm>
            <a:off x="6382226" y="4091702"/>
            <a:ext cx="6383655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Постійний мінімум оборотних активів для забезпечення діяльності</a:t>
            </a:r>
            <a:endParaRPr lang="en-US" sz="1500" dirty="0"/>
          </a:p>
        </p:txBody>
      </p:sp>
      <p:sp>
        <p:nvSpPr>
          <p:cNvPr id="12" name="Shape 6"/>
          <p:cNvSpPr/>
          <p:nvPr/>
        </p:nvSpPr>
        <p:spPr>
          <a:xfrm>
            <a:off x="6236137" y="4768691"/>
            <a:ext cx="7663815" cy="11430"/>
          </a:xfrm>
          <a:prstGeom prst="roundRect">
            <a:avLst>
              <a:gd name="adj" fmla="val 715764"/>
            </a:avLst>
          </a:prstGeom>
          <a:solidFill>
            <a:srgbClr val="414A70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851" y="4802624"/>
            <a:ext cx="6567011" cy="1433870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1316" y="5348407"/>
            <a:ext cx="273844" cy="34230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476649" y="4997410"/>
            <a:ext cx="3705106" cy="304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Необоротні (капітальні) активи</a:t>
            </a:r>
            <a:endParaRPr lang="en-US" sz="1900" dirty="0"/>
          </a:p>
        </p:txBody>
      </p:sp>
      <p:sp>
        <p:nvSpPr>
          <p:cNvPr id="16" name="Text 8"/>
          <p:cNvSpPr/>
          <p:nvPr/>
        </p:nvSpPr>
        <p:spPr>
          <a:xfrm>
            <a:off x="7476649" y="5418534"/>
            <a:ext cx="6277213" cy="623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Довгострокові активи, що використовуються в діяльності підприємства</a:t>
            </a:r>
            <a:endParaRPr lang="en-US" sz="1500" dirty="0"/>
          </a:p>
        </p:txBody>
      </p:sp>
      <p:sp>
        <p:nvSpPr>
          <p:cNvPr id="17" name="Text 9"/>
          <p:cNvSpPr/>
          <p:nvPr/>
        </p:nvSpPr>
        <p:spPr>
          <a:xfrm>
            <a:off x="681752" y="6455569"/>
            <a:ext cx="13266896" cy="934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Для оптимізації структури капіталу за критерієм мінімізації фінансового ризику всі активи класифікують на три групи. Залежно від ставлення до ризику власники і фінансові менеджери корпорації обирають один із розглянутих варіантів фінансування активів: консервативний, помірний або агресивний.</a:t>
            </a:r>
            <a:endParaRPr lang="en-US" sz="15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4358" y="656511"/>
            <a:ext cx="7995285" cy="1025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Застосування DCF для інвестиційних рішень</a:t>
            </a:r>
            <a:endParaRPr lang="en-US" sz="3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58" y="1956911"/>
            <a:ext cx="410289" cy="41028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48715" y="1928217"/>
            <a:ext cx="1926669" cy="769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Оцінка інвестиційної привабливості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148715" y="2795707"/>
            <a:ext cx="1926669" cy="15744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DCF дозволяє визначити, чи варто інвестувати в компанію, порівнюючи її поточну вартість з ціною інвестиції.</a:t>
            </a:r>
            <a:endParaRPr lang="en-US" sz="12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487" y="1956911"/>
            <a:ext cx="410289" cy="41028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895844" y="1928217"/>
            <a:ext cx="1926669" cy="769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Аналіз інвестиційних проектів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3895844" y="2795707"/>
            <a:ext cx="1926669" cy="1312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Метод допомагає оцінити ефективність різних інвестиційних проектів та вибрати найбільш прибутковий.</a:t>
            </a:r>
            <a:endParaRPr lang="en-US" sz="12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616" y="1956911"/>
            <a:ext cx="410289" cy="41028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642973" y="1928217"/>
            <a:ext cx="1926669" cy="512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Прогнозування окупності</a:t>
            </a:r>
            <a:endParaRPr lang="en-US" sz="1600" dirty="0"/>
          </a:p>
        </p:txBody>
      </p:sp>
      <p:sp>
        <p:nvSpPr>
          <p:cNvPr id="12" name="Text 6"/>
          <p:cNvSpPr/>
          <p:nvPr/>
        </p:nvSpPr>
        <p:spPr>
          <a:xfrm>
            <a:off x="6642973" y="2539365"/>
            <a:ext cx="1926669" cy="15744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DCF дозволяє розрахувати період окупності інвестицій та оцінити їх довгострокову прибутковість.</a:t>
            </a:r>
            <a:endParaRPr lang="en-US" sz="12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358" y="4891207"/>
            <a:ext cx="410289" cy="41028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148715" y="4862512"/>
            <a:ext cx="1926669" cy="512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Порівняння альтернатив</a:t>
            </a:r>
            <a:endParaRPr lang="en-US" sz="1600" dirty="0"/>
          </a:p>
        </p:txBody>
      </p:sp>
      <p:sp>
        <p:nvSpPr>
          <p:cNvPr id="15" name="Text 8"/>
          <p:cNvSpPr/>
          <p:nvPr/>
        </p:nvSpPr>
        <p:spPr>
          <a:xfrm>
            <a:off x="1148715" y="5473660"/>
            <a:ext cx="1926669" cy="2099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Метод дає можливість порівняти різні інвестиційні альтернативи та вибрати найбільш вигідну з точки зору співвідношення ризику і дохідності.</a:t>
            </a:r>
            <a:endParaRPr lang="en-US" sz="12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31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0095" y="597218"/>
            <a:ext cx="7623810" cy="2714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Доходний підхід в оцінці вартості компанії: моделі дисконтованих грошових потоків (DCF)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760095" y="3637598"/>
            <a:ext cx="7623810" cy="1737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Оцінка вартості компанії є цілеспрямованим процесом визначення у грошовому виражені її вартості з урахуванням потенційного і реального доходу. Доходний підхід визначає поточну вартість майбутніх доходів, які виникнуть у результаті використання майна і можливостей його подальшого продажу.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760095" y="5619036"/>
            <a:ext cx="7623810" cy="1389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Цей підхід широко використовується з метою інвестування, оскільки інвесторів цікавить прибутковість підприємства та оцінка майбутніх грошових потоків, які допоможуть окупити вкладені кошти, отримати прибуток та підвищити свій добробут.</a:t>
            </a:r>
            <a:endParaRPr lang="en-US" sz="1700" dirty="0"/>
          </a:p>
        </p:txBody>
      </p:sp>
      <p:sp>
        <p:nvSpPr>
          <p:cNvPr id="6" name="Shape 3"/>
          <p:cNvSpPr/>
          <p:nvPr/>
        </p:nvSpPr>
        <p:spPr>
          <a:xfrm>
            <a:off x="760095" y="7269361"/>
            <a:ext cx="347424" cy="347424"/>
          </a:xfrm>
          <a:prstGeom prst="roundRect">
            <a:avLst>
              <a:gd name="adj" fmla="val 26316793"/>
            </a:avLst>
          </a:prstGeom>
          <a:noFill/>
          <a:ln w="7620">
            <a:solidFill>
              <a:srgbClr val="4D4D51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15" y="7276981"/>
            <a:ext cx="332184" cy="33218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216104" y="7253049"/>
            <a:ext cx="1948101" cy="380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100" b="1" dirty="0">
                <a:solidFill>
                  <a:srgbClr val="EBECEF"/>
                </a:solidFill>
                <a:latin typeface="Epilogue Bold" pitchFamily="34" charset="0"/>
                <a:ea typeface="Epilogue Bold" pitchFamily="34" charset="-122"/>
                <a:cs typeface="Epilogue Bold" pitchFamily="34" charset="-120"/>
              </a:rPr>
              <a:t>на Юлія Біляк</a:t>
            </a:r>
            <a:endParaRPr lang="en-US" sz="21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601" y="1035248"/>
            <a:ext cx="7914799" cy="10977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Практичні аспекти застосування DCF моделі</a:t>
            </a:r>
            <a:endParaRPr lang="en-US" sz="3450" dirty="0"/>
          </a:p>
        </p:txBody>
      </p:sp>
      <p:sp>
        <p:nvSpPr>
          <p:cNvPr id="4" name="Shape 1"/>
          <p:cNvSpPr/>
          <p:nvPr/>
        </p:nvSpPr>
        <p:spPr>
          <a:xfrm>
            <a:off x="614601" y="2396371"/>
            <a:ext cx="7914799" cy="4797981"/>
          </a:xfrm>
          <a:prstGeom prst="roundRect">
            <a:avLst>
              <a:gd name="adj" fmla="val 1537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2221" y="2403991"/>
            <a:ext cx="7898725" cy="50696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798790" y="2516981"/>
            <a:ext cx="2277547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Етап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3435191" y="2516981"/>
            <a:ext cx="2273737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Ключові питання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067782" y="2516981"/>
            <a:ext cx="2277547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Інструменти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622221" y="2910959"/>
            <a:ext cx="7898725" cy="106894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798790" y="3023949"/>
            <a:ext cx="2277547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Прогнозування доходів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3435191" y="3023949"/>
            <a:ext cx="2273737" cy="842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Які фактори впливають на майбутні доходи? Яка динаміка росту галузі?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067782" y="3023949"/>
            <a:ext cx="2277547" cy="842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Аналіз історичних даних, галузеві прогнози, експертні оцінки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22221" y="3979902"/>
            <a:ext cx="7898725" cy="10689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798790" y="4092893"/>
            <a:ext cx="2277547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Прогнозування витрат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3435191" y="4092893"/>
            <a:ext cx="2273737" cy="842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Як зміняться операційні витрати? Які капітальні інвестиції потрібні?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6067782" y="4092893"/>
            <a:ext cx="2277547" cy="842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Аналіз структури витрат, бенчмаркінг, бюджетування</a:t>
            </a:r>
            <a:endParaRPr lang="en-US" sz="1350" dirty="0"/>
          </a:p>
        </p:txBody>
      </p:sp>
      <p:sp>
        <p:nvSpPr>
          <p:cNvPr id="17" name="Shape 14"/>
          <p:cNvSpPr/>
          <p:nvPr/>
        </p:nvSpPr>
        <p:spPr>
          <a:xfrm>
            <a:off x="622221" y="5048845"/>
            <a:ext cx="7898725" cy="78795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798790" y="5161836"/>
            <a:ext cx="2277547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Визначення ставки дисконтування</a:t>
            </a:r>
            <a:endParaRPr lang="en-US" sz="1350" dirty="0"/>
          </a:p>
        </p:txBody>
      </p:sp>
      <p:sp>
        <p:nvSpPr>
          <p:cNvPr id="19" name="Text 16"/>
          <p:cNvSpPr/>
          <p:nvPr/>
        </p:nvSpPr>
        <p:spPr>
          <a:xfrm>
            <a:off x="3435191" y="5161836"/>
            <a:ext cx="2273737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Яка вартість капіталу? Які ризики враховувати?</a:t>
            </a:r>
            <a:endParaRPr lang="en-US" sz="1350" dirty="0"/>
          </a:p>
        </p:txBody>
      </p:sp>
      <p:sp>
        <p:nvSpPr>
          <p:cNvPr id="20" name="Text 17"/>
          <p:cNvSpPr/>
          <p:nvPr/>
        </p:nvSpPr>
        <p:spPr>
          <a:xfrm>
            <a:off x="6067782" y="5161836"/>
            <a:ext cx="2277547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WACC, CAPM, аналіз ризиків</a:t>
            </a:r>
            <a:endParaRPr lang="en-US" sz="1350" dirty="0"/>
          </a:p>
        </p:txBody>
      </p:sp>
      <p:sp>
        <p:nvSpPr>
          <p:cNvPr id="21" name="Shape 18"/>
          <p:cNvSpPr/>
          <p:nvPr/>
        </p:nvSpPr>
        <p:spPr>
          <a:xfrm>
            <a:off x="622221" y="5836801"/>
            <a:ext cx="7898725" cy="134993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798790" y="5949791"/>
            <a:ext cx="2277547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Розрахунок термінальної вартості</a:t>
            </a:r>
            <a:endParaRPr lang="en-US" sz="1350" dirty="0"/>
          </a:p>
        </p:txBody>
      </p:sp>
      <p:sp>
        <p:nvSpPr>
          <p:cNvPr id="23" name="Text 20"/>
          <p:cNvSpPr/>
          <p:nvPr/>
        </p:nvSpPr>
        <p:spPr>
          <a:xfrm>
            <a:off x="3435191" y="5949791"/>
            <a:ext cx="2273737" cy="1123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Який довгостроковий темп росту? Яка вартість компанії після прогнозного періоду?</a:t>
            </a:r>
            <a:endParaRPr lang="en-US" sz="1350" dirty="0"/>
          </a:p>
        </p:txBody>
      </p:sp>
      <p:sp>
        <p:nvSpPr>
          <p:cNvPr id="24" name="Text 21"/>
          <p:cNvSpPr/>
          <p:nvPr/>
        </p:nvSpPr>
        <p:spPr>
          <a:xfrm>
            <a:off x="6067782" y="5949791"/>
            <a:ext cx="2277547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Модель Гордона, мультиплікатори</a:t>
            </a:r>
            <a:endParaRPr lang="en-US" sz="13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0258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7214" y="2472571"/>
            <a:ext cx="9555837" cy="506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Висновки щодо застосування доходного підходу</a:t>
            </a:r>
            <a:endParaRPr lang="en-US" sz="3150" dirty="0"/>
          </a:p>
        </p:txBody>
      </p:sp>
      <p:sp>
        <p:nvSpPr>
          <p:cNvPr id="4" name="Text 1"/>
          <p:cNvSpPr/>
          <p:nvPr/>
        </p:nvSpPr>
        <p:spPr>
          <a:xfrm>
            <a:off x="567214" y="3302913"/>
            <a:ext cx="6626423" cy="534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4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1</a:t>
            </a:r>
            <a:endParaRPr lang="en-US" sz="4200" dirty="0"/>
          </a:p>
        </p:txBody>
      </p:sp>
      <p:sp>
        <p:nvSpPr>
          <p:cNvPr id="5" name="Text 2"/>
          <p:cNvSpPr/>
          <p:nvPr/>
        </p:nvSpPr>
        <p:spPr>
          <a:xfrm>
            <a:off x="2867501" y="4040148"/>
            <a:ext cx="2025848" cy="253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Універсальність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567214" y="4390549"/>
            <a:ext cx="6626423" cy="518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2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Доходний підхід може бути застосований до оцінки будь-якого бізнесу, що генерує дохід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7436644" y="3302913"/>
            <a:ext cx="6626543" cy="534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4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2</a:t>
            </a:r>
            <a:endParaRPr lang="en-US" sz="4200" dirty="0"/>
          </a:p>
        </p:txBody>
      </p:sp>
      <p:sp>
        <p:nvSpPr>
          <p:cNvPr id="8" name="Text 5"/>
          <p:cNvSpPr/>
          <p:nvPr/>
        </p:nvSpPr>
        <p:spPr>
          <a:xfrm>
            <a:off x="9457373" y="4040148"/>
            <a:ext cx="2585085" cy="253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Інвестиційна перспектива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436644" y="4390549"/>
            <a:ext cx="6626543" cy="518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2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Найбільш відповідає інтересам інвесторів, які розглядають бізнес як джерело майбутніх доходів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567214" y="5476042"/>
            <a:ext cx="6626423" cy="534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4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3</a:t>
            </a:r>
            <a:endParaRPr lang="en-US" sz="4200" dirty="0"/>
          </a:p>
        </p:txBody>
      </p:sp>
      <p:sp>
        <p:nvSpPr>
          <p:cNvPr id="11" name="Text 8"/>
          <p:cNvSpPr/>
          <p:nvPr/>
        </p:nvSpPr>
        <p:spPr>
          <a:xfrm>
            <a:off x="2867501" y="6213277"/>
            <a:ext cx="2025848" cy="253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Комплексність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567214" y="6563678"/>
            <a:ext cx="6626423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2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Враховує не лише поточний стан, але й перспективи розвитку підприємства</a:t>
            </a:r>
            <a:endParaRPr lang="en-US" sz="1250" dirty="0"/>
          </a:p>
        </p:txBody>
      </p:sp>
      <p:sp>
        <p:nvSpPr>
          <p:cNvPr id="13" name="Text 10"/>
          <p:cNvSpPr/>
          <p:nvPr/>
        </p:nvSpPr>
        <p:spPr>
          <a:xfrm>
            <a:off x="7436644" y="5476042"/>
            <a:ext cx="6626543" cy="534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4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4</a:t>
            </a:r>
            <a:endParaRPr lang="en-US" sz="4200" dirty="0"/>
          </a:p>
        </p:txBody>
      </p:sp>
      <p:sp>
        <p:nvSpPr>
          <p:cNvPr id="14" name="Text 11"/>
          <p:cNvSpPr/>
          <p:nvPr/>
        </p:nvSpPr>
        <p:spPr>
          <a:xfrm>
            <a:off x="9736931" y="6213277"/>
            <a:ext cx="2025848" cy="253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Гнучкість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7436644" y="6563678"/>
            <a:ext cx="6626543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2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Дозволяє враховувати різні сценарії розвитку бізнесу та ринкові умови</a:t>
            </a:r>
            <a:endParaRPr lang="en-US" sz="1250" dirty="0"/>
          </a:p>
        </p:txBody>
      </p:sp>
      <p:sp>
        <p:nvSpPr>
          <p:cNvPr id="16" name="Text 13"/>
          <p:cNvSpPr/>
          <p:nvPr/>
        </p:nvSpPr>
        <p:spPr>
          <a:xfrm>
            <a:off x="567214" y="7005161"/>
            <a:ext cx="13495973" cy="777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Доходний підхід, особливо метод дисконтування грошових потоків, є потужним інструментом для оцінки вартості компанії з точки зору її здатності генерувати майбутні доходи. Незважаючи на складність прогнозування та розрахунків, цей метод найбільш повно відображає економічну сутність бізнесу як джерела доходу для його власників та інвесторів.</a:t>
            </a:r>
            <a:endParaRPr lang="en-US" sz="12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95607"/>
            <a:ext cx="121679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Основні підходи до оцінки вартості компанії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713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Доходний підхід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52505"/>
            <a:ext cx="3978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Визначення поточної вартості майбутніх доходів, які виникнуть у результаті використання майна і можливостей його подальшого продажу.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2713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Витратний підхід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3852505"/>
            <a:ext cx="3978116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Заснований на принципах заміни, найбільш ефективного використання, збалансованості і економічного розподілу. Застосовується для оцінки об'єктів спеціального призначення.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2713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Ринковий підхід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3852505"/>
            <a:ext cx="3978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Перевага надається у випадку існування ринку порівняних об'єктів. Точність оцінки залежить від якості даних про недавній продаж аналогічних об'єктів.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098" y="616863"/>
            <a:ext cx="11332845" cy="700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Взаємозв'язок підходів до оцінки вартості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776889" y="3271123"/>
            <a:ext cx="2804160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Доходний підхід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85098" y="3756065"/>
            <a:ext cx="3795951" cy="1076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Потребує використання коефіцієнтів капіталізації, які розраховують за даними ринку.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676" y="1766411"/>
            <a:ext cx="4571048" cy="457104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173" y="3566993"/>
            <a:ext cx="335637" cy="4195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194" y="2223730"/>
            <a:ext cx="2804160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Витратний підхід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194" y="2708672"/>
            <a:ext cx="3908107" cy="717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Враховує вартість заміщення активів з урахуванням зносу.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676" y="1766411"/>
            <a:ext cx="4571048" cy="457104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522" y="2614732"/>
            <a:ext cx="335637" cy="4195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194" y="4677489"/>
            <a:ext cx="2804160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Ринковий підхід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194" y="5162431"/>
            <a:ext cx="3908107" cy="717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Базується на порівнянні з аналогічними об'єктами на ринку.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676" y="1766411"/>
            <a:ext cx="4571048" cy="457104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7033" y="5344478"/>
            <a:ext cx="335637" cy="419576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85098" y="6589752"/>
            <a:ext cx="13060204" cy="1076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На ідеальному ринку всі три підходи мають привести до однієї й тієї ж вартості об'єкта. Однак більшість ринків є недосконалими, оскільки попит і пропозиція не врівноважені. Кожен із підходів має справу з різними аспектами ринку.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0093" y="595074"/>
            <a:ext cx="6815614" cy="6609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Метод капіталізації доходу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740093" y="1573173"/>
            <a:ext cx="3726180" cy="3939659"/>
          </a:xfrm>
          <a:prstGeom prst="roundRect">
            <a:avLst>
              <a:gd name="adj" fmla="val 2384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59167" y="1792248"/>
            <a:ext cx="264342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Сутність методу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959167" y="2249448"/>
            <a:ext cx="3288030" cy="3044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Метод капіталізації доходу базується на процесі капіталізації майбутнього прибутку або нормалізованого грошового потоку. Широко використовується при оцінці вартості підприємств, майбутній дохід яких можна вважати постійним.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4677728" y="1573173"/>
            <a:ext cx="3726180" cy="3939659"/>
          </a:xfrm>
          <a:prstGeom prst="roundRect">
            <a:avLst>
              <a:gd name="adj" fmla="val 2384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896803" y="1792248"/>
            <a:ext cx="2678311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Формула розрахунку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4896803" y="2249448"/>
            <a:ext cx="3288030" cy="1691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Вартість об'єкта оцінки визначають за формулою: C O = Прибуток (дохід) / Коефіцієнт капіталізації, де Со – вартість об'єкта оцінки.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40093" y="5724287"/>
            <a:ext cx="7663815" cy="1910120"/>
          </a:xfrm>
          <a:prstGeom prst="roundRect">
            <a:avLst>
              <a:gd name="adj" fmla="val 4650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59167" y="5943362"/>
            <a:ext cx="264342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Застосування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959167" y="6400562"/>
            <a:ext cx="7225665" cy="1014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Цей метод доцільно використовувати для оцінки стабільних підприємств, які мають тривалу історію діяльності та прогнозовані доходи в майбутньому.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0770" y="531852"/>
            <a:ext cx="7795260" cy="1204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Метод дисконтування грошових потоків (DCF)</a:t>
            </a:r>
            <a:endParaRPr lang="en-US" sz="3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770" y="2025015"/>
            <a:ext cx="963335" cy="141815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13069" y="2217658"/>
            <a:ext cx="3969663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Прогнозування грошових потоків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7413069" y="2634258"/>
            <a:ext cx="6542961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Визначення майбутніх грошових потоків від діяльності підприємства на прогнозний період.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770" y="3443168"/>
            <a:ext cx="963335" cy="141815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13069" y="3635812"/>
            <a:ext cx="4087058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Визначення ставки дисконтування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7413069" y="4052411"/>
            <a:ext cx="6542961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Розрахунок ставки, яка відповідає нормі дохідності, що потребує інвестор.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0770" y="4861322"/>
            <a:ext cx="963335" cy="141815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13069" y="5053965"/>
            <a:ext cx="395287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Дисконтування грошових потоків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7413069" y="5470565"/>
            <a:ext cx="6542961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Перерахунок майбутніх грошових потоків у теперішню вартість за дисконтною ставкою.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0770" y="6279475"/>
            <a:ext cx="963335" cy="141815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413069" y="6472118"/>
            <a:ext cx="3506391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Визначення вартості компанії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7413069" y="6888718"/>
            <a:ext cx="6542961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Сумування дисконтованих грошових потоків для отримання поточної вартості підприємства.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5296" y="471964"/>
            <a:ext cx="4136469" cy="415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Формула розрахунку DCF</a:t>
            </a:r>
            <a:endParaRPr lang="en-US" sz="2600" dirty="0"/>
          </a:p>
        </p:txBody>
      </p:sp>
      <p:sp>
        <p:nvSpPr>
          <p:cNvPr id="4" name="Text 1"/>
          <p:cNvSpPr/>
          <p:nvPr/>
        </p:nvSpPr>
        <p:spPr>
          <a:xfrm>
            <a:off x="465296" y="1086922"/>
            <a:ext cx="8213408" cy="638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Метод дисконтування грошових потоків заснований на припущенні, що інвестори не здатні заплатити за бізнес вартість, що перевищує поточну вартість майбутніх доходів від цього бізнесу, а власник не продасть свій бізнес за ціною, яка нижче поточної вартості прогнозованих майбутніх доходів.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465296" y="1941195"/>
            <a:ext cx="8213408" cy="4387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4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PV</a:t>
            </a:r>
            <a:endParaRPr lang="en-US" sz="3450" dirty="0"/>
          </a:p>
        </p:txBody>
      </p:sp>
      <p:sp>
        <p:nvSpPr>
          <p:cNvPr id="6" name="Text 3"/>
          <p:cNvSpPr/>
          <p:nvPr/>
        </p:nvSpPr>
        <p:spPr>
          <a:xfrm>
            <a:off x="3740944" y="2546033"/>
            <a:ext cx="1661993" cy="207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3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Поточна вартість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465296" y="2833568"/>
            <a:ext cx="8213408" cy="212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Сума дисконтованих майбутніх грошових потоків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465296" y="3511629"/>
            <a:ext cx="8213408" cy="4387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4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n</a:t>
            </a:r>
            <a:endParaRPr lang="en-US" sz="3450" dirty="0"/>
          </a:p>
        </p:txBody>
      </p:sp>
      <p:sp>
        <p:nvSpPr>
          <p:cNvPr id="9" name="Text 6"/>
          <p:cNvSpPr/>
          <p:nvPr/>
        </p:nvSpPr>
        <p:spPr>
          <a:xfrm>
            <a:off x="3740944" y="4116467"/>
            <a:ext cx="1661993" cy="207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3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Періоди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465296" y="4404003"/>
            <a:ext cx="8213408" cy="212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Кількість майбутніх періодів прогнозування</a:t>
            </a:r>
            <a:endParaRPr lang="en-US" sz="1000" dirty="0"/>
          </a:p>
        </p:txBody>
      </p:sp>
      <p:sp>
        <p:nvSpPr>
          <p:cNvPr id="11" name="Text 8"/>
          <p:cNvSpPr/>
          <p:nvPr/>
        </p:nvSpPr>
        <p:spPr>
          <a:xfrm>
            <a:off x="465296" y="5082064"/>
            <a:ext cx="8213408" cy="4387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4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In</a:t>
            </a:r>
            <a:endParaRPr lang="en-US" sz="3450" dirty="0"/>
          </a:p>
        </p:txBody>
      </p:sp>
      <p:sp>
        <p:nvSpPr>
          <p:cNvPr id="12" name="Text 9"/>
          <p:cNvSpPr/>
          <p:nvPr/>
        </p:nvSpPr>
        <p:spPr>
          <a:xfrm>
            <a:off x="3740944" y="5686901"/>
            <a:ext cx="1661993" cy="207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3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Дохід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465296" y="5974437"/>
            <a:ext cx="8213408" cy="212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Сума доходу за n-період</a:t>
            </a:r>
            <a:endParaRPr lang="en-US" sz="1000" dirty="0"/>
          </a:p>
        </p:txBody>
      </p:sp>
      <p:sp>
        <p:nvSpPr>
          <p:cNvPr id="14" name="Text 11"/>
          <p:cNvSpPr/>
          <p:nvPr/>
        </p:nvSpPr>
        <p:spPr>
          <a:xfrm>
            <a:off x="465296" y="6652498"/>
            <a:ext cx="8213408" cy="4387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4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Y</a:t>
            </a:r>
            <a:endParaRPr lang="en-US" sz="3450" dirty="0"/>
          </a:p>
        </p:txBody>
      </p:sp>
      <p:sp>
        <p:nvSpPr>
          <p:cNvPr id="15" name="Text 12"/>
          <p:cNvSpPr/>
          <p:nvPr/>
        </p:nvSpPr>
        <p:spPr>
          <a:xfrm>
            <a:off x="3740944" y="7257336"/>
            <a:ext cx="1661993" cy="207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3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Ставка</a:t>
            </a:r>
            <a:endParaRPr lang="en-US" sz="1300" dirty="0"/>
          </a:p>
        </p:txBody>
      </p:sp>
      <p:sp>
        <p:nvSpPr>
          <p:cNvPr id="16" name="Text 13"/>
          <p:cNvSpPr/>
          <p:nvPr/>
        </p:nvSpPr>
        <p:spPr>
          <a:xfrm>
            <a:off x="465296" y="7544872"/>
            <a:ext cx="8213408" cy="212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Ставка дисконтування, що враховує ризики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7113" y="659011"/>
            <a:ext cx="10233422" cy="640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Етапи оцінки підприємства методом DCF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717113" y="1709142"/>
            <a:ext cx="153591" cy="1098471"/>
          </a:xfrm>
          <a:prstGeom prst="roundRect">
            <a:avLst>
              <a:gd name="adj" fmla="val 56035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178004" y="1709142"/>
            <a:ext cx="4188857" cy="320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Визначення прогнозного періоду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1178004" y="2152055"/>
            <a:ext cx="12735282" cy="655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Встановлення часового горизонту, на який буде здійснюватися прогнозування грошових потоків підприємства (зазвичай 3-5 років).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1024414" y="3012519"/>
            <a:ext cx="153591" cy="1098471"/>
          </a:xfrm>
          <a:prstGeom prst="roundRect">
            <a:avLst>
              <a:gd name="adj" fmla="val 56035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485305" y="3012519"/>
            <a:ext cx="4222909" cy="320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Прогнозування грошових потоків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1485305" y="3455432"/>
            <a:ext cx="12427982" cy="655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Розрахунок очікуваних грошових потоків для кожного року прогнозного періоду на основі аналізу історичних даних та перспектив розвитку.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1331833" y="4315897"/>
            <a:ext cx="153591" cy="770692"/>
          </a:xfrm>
          <a:prstGeom prst="roundRect">
            <a:avLst>
              <a:gd name="adj" fmla="val 56035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792724" y="4315897"/>
            <a:ext cx="4267914" cy="320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Розрахунок ставки дисконтування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1792724" y="4758809"/>
            <a:ext cx="12120562" cy="327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Визначення ставки дисконтування, яка враховує ризики інвестування в дане підприємство та вартість капіталу.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1639133" y="5291495"/>
            <a:ext cx="153591" cy="770692"/>
          </a:xfrm>
          <a:prstGeom prst="roundRect">
            <a:avLst>
              <a:gd name="adj" fmla="val 56035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2100024" y="5291495"/>
            <a:ext cx="4239816" cy="320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Розрахунок термінальної вартості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2100024" y="5734407"/>
            <a:ext cx="11813262" cy="327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Оцінка вартості підприємства в постпрогнозний період, яка відображає потенціал довгострокового зростання.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1331833" y="6267093"/>
            <a:ext cx="153591" cy="1098471"/>
          </a:xfrm>
          <a:prstGeom prst="roundRect">
            <a:avLst>
              <a:gd name="adj" fmla="val 56035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792724" y="6267093"/>
            <a:ext cx="3787140" cy="320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Визначення поточної вартості</a:t>
            </a:r>
            <a:endParaRPr lang="en-US" sz="2000" dirty="0"/>
          </a:p>
        </p:txBody>
      </p:sp>
      <p:sp>
        <p:nvSpPr>
          <p:cNvPr id="17" name="Text 15"/>
          <p:cNvSpPr/>
          <p:nvPr/>
        </p:nvSpPr>
        <p:spPr>
          <a:xfrm>
            <a:off x="1792724" y="6710005"/>
            <a:ext cx="12120562" cy="655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Дисконтування прогнозованих грошових потоків та термінальної вартості для отримання поточної вартості підприємства.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6846" y="784860"/>
            <a:ext cx="7723108" cy="1902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Переваги методу дисконтування грошових потоків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6196846" y="3220403"/>
            <a:ext cx="456724" cy="456724"/>
          </a:xfrm>
          <a:prstGeom prst="roundRect">
            <a:avLst>
              <a:gd name="adj" fmla="val 18668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986" y="3258502"/>
            <a:ext cx="304443" cy="38052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856452" y="3220403"/>
            <a:ext cx="3100507" cy="634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Врахування майбутніх змін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6856452" y="3976211"/>
            <a:ext cx="3100507" cy="1948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Даний підхід враховує майбутню зміну доходів і витрат підприємства, показуючи прибутковість, що задовольняє інтереси власників.</a:t>
            </a:r>
            <a:endParaRPr lang="en-US" sz="1550" dirty="0"/>
          </a:p>
        </p:txBody>
      </p:sp>
      <p:sp>
        <p:nvSpPr>
          <p:cNvPr id="8" name="Shape 4"/>
          <p:cNvSpPr/>
          <p:nvPr/>
        </p:nvSpPr>
        <p:spPr>
          <a:xfrm>
            <a:off x="10159841" y="3220403"/>
            <a:ext cx="456724" cy="456724"/>
          </a:xfrm>
          <a:prstGeom prst="roundRect">
            <a:avLst>
              <a:gd name="adj" fmla="val 18668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5982" y="3258502"/>
            <a:ext cx="304443" cy="38052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819448" y="3220403"/>
            <a:ext cx="3100507" cy="634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Підтримка інвестиційних рішень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10819448" y="3976211"/>
            <a:ext cx="3100507" cy="1948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Застосування цього підходу допомагає прийняти рішення про інвестування в підприємство, враховуючи інтереси потенційних інвесторів.</a:t>
            </a:r>
            <a:endParaRPr lang="en-US" sz="1550" dirty="0"/>
          </a:p>
        </p:txBody>
      </p:sp>
      <p:sp>
        <p:nvSpPr>
          <p:cNvPr id="12" name="Shape 7"/>
          <p:cNvSpPr/>
          <p:nvPr/>
        </p:nvSpPr>
        <p:spPr>
          <a:xfrm>
            <a:off x="6196846" y="6356271"/>
            <a:ext cx="456724" cy="456724"/>
          </a:xfrm>
          <a:prstGeom prst="roundRect">
            <a:avLst>
              <a:gd name="adj" fmla="val 18668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986" y="6394371"/>
            <a:ext cx="304443" cy="38052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856452" y="6356271"/>
            <a:ext cx="4129564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Врахування перспектив розвитку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6856452" y="6795016"/>
            <a:ext cx="7063502" cy="649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Цей підхід враховує перспективи розвитку підприємства, що дозволяє оцінити його потенціал у довгостроковій перспективі.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1691</Words>
  <Application>Microsoft Office PowerPoint</Application>
  <PresentationFormat>Довільний</PresentationFormat>
  <Paragraphs>197</Paragraphs>
  <Slides>21</Slides>
  <Notes>21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7" baseType="lpstr">
      <vt:lpstr>Epilogue Bold</vt:lpstr>
      <vt:lpstr>Fraunces Medium</vt:lpstr>
      <vt:lpstr>Arial</vt:lpstr>
      <vt:lpstr>Epilogue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ASUS</cp:lastModifiedBy>
  <cp:revision>1</cp:revision>
  <dcterms:created xsi:type="dcterms:W3CDTF">2025-04-23T14:34:39Z</dcterms:created>
  <dcterms:modified xsi:type="dcterms:W3CDTF">2025-04-23T14:35:22Z</dcterms:modified>
</cp:coreProperties>
</file>