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Lst>
  <p:sldIdLst>
    <p:sldId id="283" r:id="rId2"/>
    <p:sldId id="294"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4" r:id="rId29"/>
    <p:sldId id="285" r:id="rId30"/>
    <p:sldId id="286" r:id="rId31"/>
    <p:sldId id="287" r:id="rId32"/>
    <p:sldId id="289" r:id="rId33"/>
    <p:sldId id="291" r:id="rId34"/>
    <p:sldId id="292" r:id="rId35"/>
    <p:sldId id="293" r:id="rId36"/>
    <p:sldId id="281" r:id="rId37"/>
    <p:sldId id="282"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EE16"/>
    <a:srgbClr val="66FF99"/>
    <a:srgbClr val="CC3399"/>
    <a:srgbClr val="99FF66"/>
    <a:srgbClr val="CC66FF"/>
    <a:srgbClr val="FFCC00"/>
    <a:srgbClr val="00FFFF"/>
    <a:srgbClr val="0066CC"/>
    <a:srgbClr val="6666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9" d="100"/>
          <a:sy n="49" d="100"/>
        </p:scale>
        <p:origin x="490"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
        <p:nvSpPr>
          <p:cNvPr id="10" name="Title 9"/>
          <p:cNvSpPr>
            <a:spLocks noGrp="1"/>
          </p:cNvSpPr>
          <p:nvPr>
            <p:ph type="title"/>
          </p:nvPr>
        </p:nvSpPr>
        <p:spPr/>
        <p:txBody>
          <a:bodyPr/>
          <a:lstStyle/>
          <a:p>
            <a:r>
              <a:rPr lang="ru-RU"/>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05.12.2023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a:t>Образец заголовка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05.12.2023</a:t>
            </a:fld>
            <a:endParaRPr lang="ru-RU" dirty="0"/>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dirty="0"/>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g"/><Relationship Id="rId1" Type="http://schemas.openxmlformats.org/officeDocument/2006/relationships/slideLayout" Target="../slideLayouts/slideLayout3.xml"/><Relationship Id="rId4" Type="http://schemas.openxmlformats.org/officeDocument/2006/relationships/image" Target="../media/image13.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5.jfif"/><Relationship Id="rId2" Type="http://schemas.openxmlformats.org/officeDocument/2006/relationships/image" Target="../media/image14.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8.jfif"/><Relationship Id="rId2" Type="http://schemas.openxmlformats.org/officeDocument/2006/relationships/image" Target="../media/image17.jp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9.jfi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21.jfif"/><Relationship Id="rId2" Type="http://schemas.openxmlformats.org/officeDocument/2006/relationships/image" Target="../media/image20.jp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2.jp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3.jfif"/><Relationship Id="rId2" Type="http://schemas.openxmlformats.org/officeDocument/2006/relationships/image" Target="../media/image5.jfi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5.jfif"/><Relationship Id="rId2" Type="http://schemas.openxmlformats.org/officeDocument/2006/relationships/image" Target="../media/image24.jf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7.jfif"/><Relationship Id="rId2" Type="http://schemas.openxmlformats.org/officeDocument/2006/relationships/image" Target="../media/image26.jfi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9.jfif"/><Relationship Id="rId2" Type="http://schemas.openxmlformats.org/officeDocument/2006/relationships/image" Target="../media/image28.jfi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31.jfif"/><Relationship Id="rId2" Type="http://schemas.openxmlformats.org/officeDocument/2006/relationships/image" Target="../media/image30.jfi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33.jfif"/><Relationship Id="rId2" Type="http://schemas.openxmlformats.org/officeDocument/2006/relationships/image" Target="../media/image32.jfi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5.jfif"/><Relationship Id="rId2" Type="http://schemas.openxmlformats.org/officeDocument/2006/relationships/image" Target="../media/image34.jfif"/><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6.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27584" y="731519"/>
            <a:ext cx="6716216" cy="1847849"/>
          </a:xfrm>
        </p:spPr>
        <p:txBody>
          <a:bodyPr>
            <a:normAutofit fontScale="47500" lnSpcReduction="20000"/>
          </a:bodyPr>
          <a:lstStyle/>
          <a:p>
            <a:pPr algn="ctr"/>
            <a:r>
              <a:rPr lang="uk-UA" sz="4000" dirty="0">
                <a:solidFill>
                  <a:schemeClr val="tx2"/>
                </a:solidFill>
                <a:latin typeface="Times New Roman" panose="02020603050405020304" pitchFamily="18" charset="0"/>
                <a:cs typeface="Times New Roman" panose="02020603050405020304" pitchFamily="18" charset="0"/>
              </a:rPr>
              <a:t>Національний університет біоресурсів і природокористування України</a:t>
            </a:r>
          </a:p>
          <a:p>
            <a:pPr algn="ctr"/>
            <a:endParaRPr lang="uk-UA" sz="4000" dirty="0">
              <a:solidFill>
                <a:schemeClr val="tx2"/>
              </a:solidFill>
              <a:latin typeface="Times New Roman" panose="02020603050405020304" pitchFamily="18" charset="0"/>
              <a:cs typeface="Times New Roman" panose="02020603050405020304" pitchFamily="18" charset="0"/>
            </a:endParaRPr>
          </a:p>
          <a:p>
            <a:pPr algn="ctr"/>
            <a:r>
              <a:rPr lang="uk-UA" sz="4000" dirty="0">
                <a:solidFill>
                  <a:schemeClr val="tx2"/>
                </a:solidFill>
                <a:latin typeface="Times New Roman" panose="02020603050405020304" pitchFamily="18" charset="0"/>
                <a:cs typeface="Times New Roman" panose="02020603050405020304" pitchFamily="18" charset="0"/>
              </a:rPr>
              <a:t>Кафедра будівництва</a:t>
            </a:r>
            <a:endParaRPr lang="ru-RU" sz="4000" dirty="0">
              <a:solidFill>
                <a:schemeClr val="tx2"/>
              </a:solidFill>
              <a:latin typeface="Times New Roman" panose="02020603050405020304" pitchFamily="18" charset="0"/>
              <a:cs typeface="Times New Roman" panose="02020603050405020304" pitchFamily="18" charset="0"/>
            </a:endParaRPr>
          </a:p>
          <a:p>
            <a:pPr marL="45720" indent="0">
              <a:buNone/>
            </a:pPr>
            <a:r>
              <a:rPr lang="uk-UA"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Лекція на тему 10: «Бетонні та залізобетонні роботи»</a:t>
            </a:r>
            <a:endParaRPr lang="ru-RU"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9762" y="2754907"/>
            <a:ext cx="3003995" cy="1872208"/>
          </a:xfrm>
          <a:prstGeom prst="rect">
            <a:avLst/>
          </a:prstGeom>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7806" y="2800787"/>
            <a:ext cx="2808312" cy="1847850"/>
          </a:xfrm>
          <a:prstGeom prst="rect">
            <a:avLst/>
          </a:prstGeom>
        </p:spPr>
      </p:pic>
      <p:sp>
        <p:nvSpPr>
          <p:cNvPr id="6" name="TextBox 5">
            <a:extLst>
              <a:ext uri="{FF2B5EF4-FFF2-40B4-BE49-F238E27FC236}">
                <a16:creationId xmlns:a16="http://schemas.microsoft.com/office/drawing/2014/main" id="{6BE02727-4D8A-4983-9144-E1A6925E59E9}"/>
              </a:ext>
            </a:extLst>
          </p:cNvPr>
          <p:cNvSpPr txBox="1"/>
          <p:nvPr/>
        </p:nvSpPr>
        <p:spPr>
          <a:xfrm>
            <a:off x="2411760" y="4528464"/>
            <a:ext cx="5616624" cy="579967"/>
          </a:xfrm>
          <a:prstGeom prst="rect">
            <a:avLst/>
          </a:prstGeom>
          <a:noFill/>
        </p:spPr>
        <p:txBody>
          <a:bodyPr wrap="square">
            <a:spAutoFit/>
          </a:bodyPr>
          <a:lstStyle/>
          <a:p>
            <a:pPr>
              <a:lnSpc>
                <a:spcPct val="150000"/>
              </a:lnSpc>
              <a:spcAft>
                <a:spcPts val="0"/>
              </a:spcAft>
            </a:pPr>
            <a:r>
              <a:rPr lang="uk-UA" sz="2400" u="sng" dirty="0">
                <a:effectLst/>
                <a:latin typeface="Times New Roman" panose="02020603050405020304" pitchFamily="18" charset="0"/>
                <a:ea typeface="Times New Roman" panose="02020603050405020304" pitchFamily="18" charset="0"/>
              </a:rPr>
              <a:t>Лектор : </a:t>
            </a:r>
            <a:r>
              <a:rPr lang="uk-UA" sz="2400" u="sng" dirty="0" err="1">
                <a:effectLst/>
                <a:latin typeface="Times New Roman" panose="02020603050405020304" pitchFamily="18" charset="0"/>
                <a:ea typeface="Times New Roman" panose="02020603050405020304" pitchFamily="18" charset="0"/>
              </a:rPr>
              <a:t>Бакуліна</a:t>
            </a:r>
            <a:r>
              <a:rPr lang="uk-UA" sz="2400" u="sng" dirty="0">
                <a:effectLst/>
                <a:latin typeface="Times New Roman" panose="02020603050405020304" pitchFamily="18" charset="0"/>
                <a:ea typeface="Times New Roman" panose="02020603050405020304" pitchFamily="18" charset="0"/>
              </a:rPr>
              <a:t> Валентина Михайлівна</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828632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95536" y="260648"/>
            <a:ext cx="8136904" cy="4032448"/>
          </a:xfrm>
        </p:spPr>
        <p:style>
          <a:lnRef idx="1">
            <a:schemeClr val="accent3"/>
          </a:lnRef>
          <a:fillRef idx="3">
            <a:schemeClr val="accent3"/>
          </a:fillRef>
          <a:effectRef idx="2">
            <a:schemeClr val="accent3"/>
          </a:effectRef>
          <a:fontRef idx="minor">
            <a:schemeClr val="lt1"/>
          </a:fontRef>
        </p:style>
        <p:txBody>
          <a:bodyPr>
            <a:normAutofit/>
          </a:bodyPr>
          <a:lstStyle/>
          <a:p>
            <a:pPr algn="l"/>
            <a:r>
              <a:rPr lang="uk-UA" b="1" u="sng" dirty="0">
                <a:solidFill>
                  <a:schemeClr val="accent6">
                    <a:lumMod val="75000"/>
                  </a:schemeClr>
                </a:solidFill>
              </a:rPr>
              <a:t>За матеріалом арматури:</a:t>
            </a:r>
            <a:endParaRPr lang="ru-RU" b="1" u="sng" dirty="0">
              <a:solidFill>
                <a:schemeClr val="accent6">
                  <a:lumMod val="75000"/>
                </a:schemeClr>
              </a:solidFill>
            </a:endParaRPr>
          </a:p>
          <a:p>
            <a:pPr marL="416052" indent="-342900" algn="l">
              <a:buFont typeface="Wingdings" pitchFamily="2" charset="2"/>
              <a:buChar char="q"/>
            </a:pPr>
            <a:r>
              <a:rPr lang="uk-UA" b="1" i="1" dirty="0">
                <a:solidFill>
                  <a:srgbClr val="FFFF00"/>
                </a:solidFill>
              </a:rPr>
              <a:t>бетон зі сталевою арматурою — залізобетон (найпоширеніший):</a:t>
            </a:r>
          </a:p>
          <a:p>
            <a:pPr marL="416052" indent="-342900" algn="l">
              <a:buFont typeface="Wingdings" pitchFamily="2" charset="2"/>
              <a:buChar char="§"/>
            </a:pPr>
            <a:r>
              <a:rPr lang="uk-UA" b="1" i="1" dirty="0">
                <a:solidFill>
                  <a:srgbClr val="FFFF00"/>
                </a:solidFill>
              </a:rPr>
              <a:t>із ненапруженою арматурою;</a:t>
            </a:r>
          </a:p>
          <a:p>
            <a:pPr marL="416052" indent="-342900" algn="l">
              <a:buFont typeface="Wingdings" pitchFamily="2" charset="2"/>
              <a:buChar char="§"/>
            </a:pPr>
            <a:r>
              <a:rPr lang="uk-UA" b="1" i="1" dirty="0">
                <a:solidFill>
                  <a:srgbClr val="FFFF00"/>
                </a:solidFill>
              </a:rPr>
              <a:t>із попередньо напруженою арматурою;</a:t>
            </a:r>
          </a:p>
          <a:p>
            <a:pPr marL="416052" indent="-342900" algn="l">
              <a:buFont typeface="Wingdings" pitchFamily="2" charset="2"/>
              <a:buChar char="q"/>
            </a:pPr>
            <a:r>
              <a:rPr lang="uk-UA" b="1" i="1" dirty="0">
                <a:solidFill>
                  <a:srgbClr val="FFFF00"/>
                </a:solidFill>
              </a:rPr>
              <a:t>деревобетон;</a:t>
            </a:r>
          </a:p>
          <a:p>
            <a:pPr marL="416052" indent="-342900" algn="l">
              <a:buFont typeface="Wingdings" pitchFamily="2" charset="2"/>
              <a:buChar char="q"/>
            </a:pPr>
            <a:r>
              <a:rPr lang="uk-UA" b="1" i="1" dirty="0">
                <a:solidFill>
                  <a:srgbClr val="FFFF00"/>
                </a:solidFill>
              </a:rPr>
              <a:t>очеретобетон</a:t>
            </a:r>
            <a:r>
              <a:rPr lang="ru-RU" b="1" i="1" dirty="0">
                <a:solidFill>
                  <a:srgbClr val="FFFF00"/>
                </a:solidFill>
              </a:rPr>
              <a:t>;</a:t>
            </a:r>
          </a:p>
          <a:p>
            <a:pPr marL="416052" indent="-342900" algn="l">
              <a:buFont typeface="Wingdings" pitchFamily="2" charset="2"/>
              <a:buChar char="q"/>
            </a:pPr>
            <a:r>
              <a:rPr lang="uk-UA" b="1" i="1" dirty="0">
                <a:solidFill>
                  <a:srgbClr val="FFFF00"/>
                </a:solidFill>
              </a:rPr>
              <a:t>бетон, армований синтетичним волокном;</a:t>
            </a:r>
          </a:p>
          <a:p>
            <a:pPr marL="416052" indent="-342900" algn="l">
              <a:buFont typeface="Wingdings" pitchFamily="2" charset="2"/>
              <a:buChar char="q"/>
            </a:pPr>
            <a:r>
              <a:rPr lang="uk-UA" b="1" i="1" dirty="0">
                <a:solidFill>
                  <a:srgbClr val="FFFF00"/>
                </a:solidFill>
              </a:rPr>
              <a:t>дисперсне армування </a:t>
            </a:r>
            <a:r>
              <a:rPr lang="ru-RU" b="1" i="1" dirty="0">
                <a:solidFill>
                  <a:srgbClr val="FFFF00"/>
                </a:solidFill>
              </a:rPr>
              <a:t>(</a:t>
            </a:r>
            <a:r>
              <a:rPr lang="uk-UA" b="1" i="1" dirty="0">
                <a:solidFill>
                  <a:srgbClr val="FFFF00"/>
                </a:solidFill>
              </a:rPr>
              <a:t>фіброю</a:t>
            </a:r>
            <a:r>
              <a:rPr lang="ru-RU" b="1" i="1" dirty="0">
                <a:solidFill>
                  <a:srgbClr val="FFFF00"/>
                </a:solidFill>
              </a:rPr>
              <a:t>)</a:t>
            </a:r>
            <a:endParaRPr lang="uk-UA" b="1" i="1" dirty="0">
              <a:solidFill>
                <a:srgbClr val="FFFF00"/>
              </a:solidFill>
            </a:endParaRPr>
          </a:p>
          <a:p>
            <a:pPr marL="416052" indent="-342900" algn="l">
              <a:buFont typeface="Wingdings" pitchFamily="2" charset="2"/>
              <a:buChar char="q"/>
            </a:pPr>
            <a:r>
              <a:rPr lang="uk-UA" b="1" i="1" dirty="0">
                <a:solidFill>
                  <a:srgbClr val="FFFF00"/>
                </a:solidFill>
              </a:rPr>
              <a:t>тощо</a:t>
            </a:r>
            <a:endParaRPr lang="ru-RU" b="1" i="1" dirty="0">
              <a:solidFill>
                <a:srgbClr val="FFFF00"/>
              </a:solidFill>
            </a:endParaRPr>
          </a:p>
        </p:txBody>
      </p:sp>
    </p:spTree>
    <p:extLst>
      <p:ext uri="{BB962C8B-B14F-4D97-AF65-F5344CB8AC3E}">
        <p14:creationId xmlns:p14="http://schemas.microsoft.com/office/powerpoint/2010/main" val="2527946090"/>
      </p:ext>
    </p:extLst>
  </p:cSld>
  <p:clrMapOvr>
    <a:masterClrMapping/>
  </p:clrMapOvr>
  <p:transition spd="slow">
    <p:plu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5496" y="980728"/>
            <a:ext cx="8892480" cy="2892754"/>
          </a:xfrm>
        </p:spPr>
        <p:style>
          <a:lnRef idx="1">
            <a:schemeClr val="accent5"/>
          </a:lnRef>
          <a:fillRef idx="2">
            <a:schemeClr val="accent5"/>
          </a:fillRef>
          <a:effectRef idx="1">
            <a:schemeClr val="accent5"/>
          </a:effectRef>
          <a:fontRef idx="minor">
            <a:schemeClr val="dk1"/>
          </a:fontRef>
        </p:style>
        <p:txBody>
          <a:bodyPr>
            <a:normAutofit/>
          </a:bodyPr>
          <a:lstStyle/>
          <a:p>
            <a:pPr algn="l"/>
            <a:r>
              <a:rPr lang="uk-UA" sz="2800" b="1" u="sng" dirty="0">
                <a:solidFill>
                  <a:srgbClr val="9933FF"/>
                </a:solidFill>
              </a:rPr>
              <a:t>За консистенцією бетонної суміші:</a:t>
            </a:r>
          </a:p>
          <a:p>
            <a:pPr marL="416052" indent="-342900" algn="l">
              <a:buFont typeface="Courier New" pitchFamily="49" charset="0"/>
              <a:buChar char="o"/>
            </a:pPr>
            <a:r>
              <a:rPr lang="uk-UA" sz="2800" b="1" i="1" dirty="0">
                <a:solidFill>
                  <a:srgbClr val="66FF33"/>
                </a:solidFill>
              </a:rPr>
              <a:t>жорсткий — застосовується для масивних монолітних конструкцій;</a:t>
            </a:r>
          </a:p>
          <a:p>
            <a:pPr marL="416052" indent="-342900" algn="l">
              <a:buFont typeface="Courier New" pitchFamily="49" charset="0"/>
              <a:buChar char="o"/>
            </a:pPr>
            <a:r>
              <a:rPr lang="uk-UA" sz="2800" b="1" i="1" dirty="0">
                <a:solidFill>
                  <a:srgbClr val="66FF33"/>
                </a:solidFill>
              </a:rPr>
              <a:t>пластичний — для тонкостінних </a:t>
            </a:r>
            <a:r>
              <a:rPr lang="uk-UA" sz="2800" b="1" i="1" dirty="0" err="1">
                <a:solidFill>
                  <a:srgbClr val="66FF33"/>
                </a:solidFill>
              </a:rPr>
              <a:t>густоармованих</a:t>
            </a:r>
            <a:r>
              <a:rPr lang="uk-UA" sz="2800" b="1" i="1" dirty="0">
                <a:solidFill>
                  <a:srgbClr val="66FF33"/>
                </a:solidFill>
              </a:rPr>
              <a:t> конструкцій.</a:t>
            </a:r>
          </a:p>
          <a:p>
            <a:pPr marL="416052" indent="-342900" algn="l">
              <a:buFont typeface="Courier New" pitchFamily="49" charset="0"/>
              <a:buChar char="o"/>
            </a:pPr>
            <a:endParaRPr lang="ru-RU" b="1" i="1" dirty="0">
              <a:solidFill>
                <a:srgbClr val="66FF33"/>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39752" y="4365104"/>
            <a:ext cx="4464496" cy="1968077"/>
          </a:xfrm>
          <a:prstGeom prst="rect">
            <a:avLst/>
          </a:prstGeom>
        </p:spPr>
      </p:pic>
    </p:spTree>
    <p:extLst>
      <p:ext uri="{BB962C8B-B14F-4D97-AF65-F5344CB8AC3E}">
        <p14:creationId xmlns:p14="http://schemas.microsoft.com/office/powerpoint/2010/main" val="1817733380"/>
      </p:ext>
    </p:extLst>
  </p:cSld>
  <p:clrMapOvr>
    <a:masterClrMapping/>
  </p:clrMapOvr>
  <mc:AlternateContent xmlns:mc="http://schemas.openxmlformats.org/markup-compatibility/2006" xmlns:p14="http://schemas.microsoft.com/office/powerpoint/2010/main">
    <mc:Choice Requires="p14">
      <p:transition spd="slow" p14:dur="1600">
        <p14:prism dir="d"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79512" y="548680"/>
            <a:ext cx="8352928" cy="5544616"/>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ru-RU" sz="2400" b="1" u="sng" dirty="0">
                <a:solidFill>
                  <a:srgbClr val="CC9900"/>
                </a:solidFill>
              </a:rPr>
              <a:t>За </a:t>
            </a:r>
            <a:r>
              <a:rPr lang="ru-RU" sz="2400" b="1" u="sng" dirty="0" err="1">
                <a:solidFill>
                  <a:srgbClr val="CC9900"/>
                </a:solidFill>
              </a:rPr>
              <a:t>властивостями</a:t>
            </a:r>
            <a:r>
              <a:rPr lang="ru-RU" sz="2400" b="1" u="sng" dirty="0">
                <a:solidFill>
                  <a:srgbClr val="CC9900"/>
                </a:solidFill>
              </a:rPr>
              <a:t>:</a:t>
            </a:r>
            <a:endParaRPr lang="ru-RU" sz="2400" dirty="0">
              <a:solidFill>
                <a:srgbClr val="CC9900"/>
              </a:solidFill>
            </a:endParaRPr>
          </a:p>
          <a:p>
            <a:pPr marL="416052" indent="-342900" algn="l">
              <a:buFont typeface="Wingdings" pitchFamily="2" charset="2"/>
              <a:buChar char="v"/>
            </a:pPr>
            <a:r>
              <a:rPr lang="ru-RU" sz="2400" b="1" i="1" dirty="0" err="1">
                <a:solidFill>
                  <a:srgbClr val="99FF66"/>
                </a:solidFill>
              </a:rPr>
              <a:t>Водонепроникний</a:t>
            </a:r>
            <a:r>
              <a:rPr lang="ru-RU" sz="2400" b="1" i="1" dirty="0">
                <a:solidFill>
                  <a:srgbClr val="99FF66"/>
                </a:solidFill>
              </a:rPr>
              <a:t> бетон</a:t>
            </a:r>
            <a:r>
              <a:rPr lang="en-US" sz="2400" b="1" i="1" dirty="0">
                <a:solidFill>
                  <a:srgbClr val="99FF66"/>
                </a:solidFill>
              </a:rPr>
              <a:t>— </a:t>
            </a:r>
            <a:r>
              <a:rPr lang="ru-RU" sz="2400" b="1" i="1" dirty="0" err="1">
                <a:solidFill>
                  <a:srgbClr val="99FF66"/>
                </a:solidFill>
              </a:rPr>
              <a:t>конструкційний</a:t>
            </a:r>
            <a:r>
              <a:rPr lang="ru-RU" sz="2400" b="1" i="1" dirty="0">
                <a:solidFill>
                  <a:srgbClr val="99FF66"/>
                </a:solidFill>
              </a:rPr>
              <a:t> бетон, </a:t>
            </a:r>
            <a:r>
              <a:rPr lang="ru-RU" sz="2400" b="1" i="1" dirty="0" err="1">
                <a:solidFill>
                  <a:srgbClr val="99FF66"/>
                </a:solidFill>
              </a:rPr>
              <a:t>що</a:t>
            </a:r>
            <a:r>
              <a:rPr lang="ru-RU" sz="2400" b="1" i="1" dirty="0">
                <a:solidFill>
                  <a:srgbClr val="99FF66"/>
                </a:solidFill>
              </a:rPr>
              <a:t> не </a:t>
            </a:r>
            <a:r>
              <a:rPr lang="ru-RU" sz="2400" b="1" i="1" dirty="0" err="1">
                <a:solidFill>
                  <a:srgbClr val="99FF66"/>
                </a:solidFill>
              </a:rPr>
              <a:t>пропускає</a:t>
            </a:r>
            <a:r>
              <a:rPr lang="ru-RU" sz="2400" b="1" i="1" dirty="0">
                <a:solidFill>
                  <a:srgbClr val="99FF66"/>
                </a:solidFill>
              </a:rPr>
              <a:t> воду при 0,2 МПа і </a:t>
            </a:r>
            <a:r>
              <a:rPr lang="ru-RU" sz="2400" b="1" i="1" dirty="0" err="1">
                <a:solidFill>
                  <a:srgbClr val="99FF66"/>
                </a:solidFill>
              </a:rPr>
              <a:t>вище</a:t>
            </a:r>
            <a:r>
              <a:rPr lang="ru-RU" sz="2400" b="1" i="1" dirty="0">
                <a:solidFill>
                  <a:srgbClr val="99FF66"/>
                </a:solidFill>
              </a:rPr>
              <a:t>. </a:t>
            </a:r>
            <a:r>
              <a:rPr lang="ru-RU" sz="2400" b="1" i="1" dirty="0" err="1">
                <a:solidFill>
                  <a:srgbClr val="99FF66"/>
                </a:solidFill>
              </a:rPr>
              <a:t>Застосовується</a:t>
            </a:r>
            <a:r>
              <a:rPr lang="ru-RU" sz="2400" b="1" i="1" dirty="0">
                <a:solidFill>
                  <a:srgbClr val="99FF66"/>
                </a:solidFill>
              </a:rPr>
              <a:t> в шахтному, </a:t>
            </a:r>
            <a:r>
              <a:rPr lang="ru-RU" sz="2400" b="1" i="1" dirty="0" err="1">
                <a:solidFill>
                  <a:srgbClr val="99FF66"/>
                </a:solidFill>
              </a:rPr>
              <a:t>гідротехнічному</a:t>
            </a:r>
            <a:r>
              <a:rPr lang="ru-RU" sz="2400" b="1" i="1" dirty="0">
                <a:solidFill>
                  <a:srgbClr val="99FF66"/>
                </a:solidFill>
              </a:rPr>
              <a:t>, транспортному </a:t>
            </a:r>
            <a:r>
              <a:rPr lang="ru-RU" sz="2400" b="1" i="1" dirty="0" err="1">
                <a:solidFill>
                  <a:srgbClr val="99FF66"/>
                </a:solidFill>
              </a:rPr>
              <a:t>будівництві</a:t>
            </a:r>
            <a:r>
              <a:rPr lang="ru-RU" sz="2400" b="1" i="1" dirty="0">
                <a:solidFill>
                  <a:srgbClr val="99FF66"/>
                </a:solidFill>
              </a:rPr>
              <a:t>.</a:t>
            </a:r>
          </a:p>
          <a:p>
            <a:pPr marL="416052" indent="-342900" algn="l">
              <a:buFont typeface="Wingdings" pitchFamily="2" charset="2"/>
              <a:buChar char="v"/>
            </a:pPr>
            <a:r>
              <a:rPr lang="ru-RU" sz="2400" b="1" i="1" dirty="0" err="1">
                <a:solidFill>
                  <a:srgbClr val="99FF66"/>
                </a:solidFill>
              </a:rPr>
              <a:t>Морозотривкий</a:t>
            </a:r>
            <a:r>
              <a:rPr lang="ru-RU" sz="2400" b="1" i="1" dirty="0">
                <a:solidFill>
                  <a:srgbClr val="99FF66"/>
                </a:solidFill>
              </a:rPr>
              <a:t> бетон — бетон, </a:t>
            </a:r>
            <a:r>
              <a:rPr lang="ru-RU" sz="2400" b="1" i="1" dirty="0" err="1">
                <a:solidFill>
                  <a:srgbClr val="99FF66"/>
                </a:solidFill>
              </a:rPr>
              <a:t>що</a:t>
            </a:r>
            <a:r>
              <a:rPr lang="ru-RU" sz="2400" b="1" i="1" dirty="0">
                <a:solidFill>
                  <a:srgbClr val="99FF66"/>
                </a:solidFill>
              </a:rPr>
              <a:t> </a:t>
            </a:r>
            <a:r>
              <a:rPr lang="ru-RU" sz="2400" b="1" i="1" dirty="0" err="1">
                <a:solidFill>
                  <a:srgbClr val="99FF66"/>
                </a:solidFill>
              </a:rPr>
              <a:t>має</a:t>
            </a:r>
            <a:r>
              <a:rPr lang="ru-RU" sz="2400" b="1" i="1" dirty="0">
                <a:solidFill>
                  <a:srgbClr val="99FF66"/>
                </a:solidFill>
              </a:rPr>
              <a:t> </a:t>
            </a:r>
            <a:r>
              <a:rPr lang="ru-RU" sz="2400" b="1" i="1" dirty="0" err="1">
                <a:solidFill>
                  <a:srgbClr val="99FF66"/>
                </a:solidFill>
              </a:rPr>
              <a:t>підвищену</a:t>
            </a:r>
            <a:r>
              <a:rPr lang="ru-RU" sz="2400" b="1" i="1" dirty="0">
                <a:solidFill>
                  <a:srgbClr val="99FF66"/>
                </a:solidFill>
              </a:rPr>
              <a:t> </a:t>
            </a:r>
            <a:r>
              <a:rPr lang="ru-RU" sz="2400" b="1" i="1" dirty="0" err="1">
                <a:solidFill>
                  <a:srgbClr val="99FF66"/>
                </a:solidFill>
              </a:rPr>
              <a:t>морозостійкість</a:t>
            </a:r>
            <a:r>
              <a:rPr lang="ru-RU" sz="2400" b="1" i="1" dirty="0">
                <a:solidFill>
                  <a:srgbClr val="99FF66"/>
                </a:solidFill>
              </a:rPr>
              <a:t> (</a:t>
            </a:r>
            <a:r>
              <a:rPr lang="ru-RU" sz="2400" b="1" i="1" dirty="0" err="1">
                <a:solidFill>
                  <a:srgbClr val="99FF66"/>
                </a:solidFill>
              </a:rPr>
              <a:t>розрахований</a:t>
            </a:r>
            <a:r>
              <a:rPr lang="ru-RU" sz="2400" b="1" i="1" dirty="0">
                <a:solidFill>
                  <a:srgbClr val="99FF66"/>
                </a:solidFill>
              </a:rPr>
              <a:t> на </a:t>
            </a:r>
            <a:r>
              <a:rPr lang="ru-RU" sz="2400" b="1" i="1" dirty="0" err="1">
                <a:solidFill>
                  <a:srgbClr val="99FF66"/>
                </a:solidFill>
              </a:rPr>
              <a:t>більшу</a:t>
            </a:r>
            <a:r>
              <a:rPr lang="ru-RU" sz="2400" b="1" i="1" dirty="0">
                <a:solidFill>
                  <a:srgbClr val="99FF66"/>
                </a:solidFill>
              </a:rPr>
              <a:t> </a:t>
            </a:r>
            <a:r>
              <a:rPr lang="ru-RU" sz="2400" b="1" i="1" dirty="0" err="1">
                <a:solidFill>
                  <a:srgbClr val="99FF66"/>
                </a:solidFill>
              </a:rPr>
              <a:t>кількість</a:t>
            </a:r>
            <a:r>
              <a:rPr lang="ru-RU" sz="2400" b="1" i="1" dirty="0">
                <a:solidFill>
                  <a:srgbClr val="99FF66"/>
                </a:solidFill>
              </a:rPr>
              <a:t> </a:t>
            </a:r>
            <a:r>
              <a:rPr lang="ru-RU" sz="2400" b="1" i="1" dirty="0" err="1">
                <a:solidFill>
                  <a:srgbClr val="99FF66"/>
                </a:solidFill>
              </a:rPr>
              <a:t>циклів</a:t>
            </a:r>
            <a:r>
              <a:rPr lang="ru-RU" sz="2400" b="1" i="1" dirty="0">
                <a:solidFill>
                  <a:srgbClr val="99FF66"/>
                </a:solidFill>
              </a:rPr>
              <a:t> </a:t>
            </a:r>
            <a:r>
              <a:rPr lang="ru-RU" sz="2400" b="1" i="1" dirty="0" err="1">
                <a:solidFill>
                  <a:srgbClr val="99FF66"/>
                </a:solidFill>
              </a:rPr>
              <a:t>замерзання-відмерзання</a:t>
            </a:r>
            <a:r>
              <a:rPr lang="ru-RU" sz="2400" b="1" i="1" dirty="0">
                <a:solidFill>
                  <a:srgbClr val="99FF66"/>
                </a:solidFill>
              </a:rPr>
              <a:t> у </a:t>
            </a:r>
            <a:r>
              <a:rPr lang="ru-RU" sz="2400" b="1" i="1" dirty="0" err="1">
                <a:solidFill>
                  <a:srgbClr val="99FF66"/>
                </a:solidFill>
              </a:rPr>
              <a:t>порівнянні</a:t>
            </a:r>
            <a:r>
              <a:rPr lang="ru-RU" sz="2400" b="1" i="1" dirty="0">
                <a:solidFill>
                  <a:srgbClr val="99FF66"/>
                </a:solidFill>
              </a:rPr>
              <a:t> з </a:t>
            </a:r>
            <a:r>
              <a:rPr lang="ru-RU" sz="2400" b="1" i="1" dirty="0" err="1">
                <a:solidFill>
                  <a:srgbClr val="99FF66"/>
                </a:solidFill>
              </a:rPr>
              <a:t>неморозостійкими</a:t>
            </a:r>
            <a:r>
              <a:rPr lang="ru-RU" sz="2400" b="1" i="1" dirty="0">
                <a:solidFill>
                  <a:srgbClr val="99FF66"/>
                </a:solidFill>
              </a:rPr>
              <a:t> бетонами).</a:t>
            </a:r>
          </a:p>
          <a:p>
            <a:pPr marL="416052" indent="-342900" algn="l">
              <a:buFont typeface="Wingdings" pitchFamily="2" charset="2"/>
              <a:buChar char="v"/>
            </a:pPr>
            <a:r>
              <a:rPr lang="ru-RU" sz="2400" b="1" i="1" dirty="0" err="1">
                <a:solidFill>
                  <a:srgbClr val="99FF66"/>
                </a:solidFill>
              </a:rPr>
              <a:t>Вогнетривкий</a:t>
            </a:r>
            <a:r>
              <a:rPr lang="ru-RU" sz="2400" b="1" i="1" dirty="0">
                <a:solidFill>
                  <a:srgbClr val="99FF66"/>
                </a:solidFill>
              </a:rPr>
              <a:t> бетон — бетон, </a:t>
            </a:r>
            <a:r>
              <a:rPr lang="ru-RU" sz="2400" b="1" i="1" dirty="0" err="1">
                <a:solidFill>
                  <a:srgbClr val="99FF66"/>
                </a:solidFill>
              </a:rPr>
              <a:t>що</a:t>
            </a:r>
            <a:r>
              <a:rPr lang="ru-RU" sz="2400" b="1" i="1" dirty="0">
                <a:solidFill>
                  <a:srgbClr val="99FF66"/>
                </a:solidFill>
              </a:rPr>
              <a:t> </a:t>
            </a:r>
            <a:r>
              <a:rPr lang="ru-RU" sz="2400" b="1" i="1" dirty="0" err="1">
                <a:solidFill>
                  <a:srgbClr val="99FF66"/>
                </a:solidFill>
              </a:rPr>
              <a:t>має</a:t>
            </a:r>
            <a:r>
              <a:rPr lang="ru-RU" sz="2400" b="1" i="1" dirty="0">
                <a:solidFill>
                  <a:srgbClr val="99FF66"/>
                </a:solidFill>
              </a:rPr>
              <a:t> </a:t>
            </a:r>
            <a:r>
              <a:rPr lang="ru-RU" sz="2400" b="1" i="1" dirty="0" err="1">
                <a:solidFill>
                  <a:srgbClr val="99FF66"/>
                </a:solidFill>
              </a:rPr>
              <a:t>підвищену</a:t>
            </a:r>
            <a:r>
              <a:rPr lang="ru-RU" sz="2400" b="1" i="1" dirty="0">
                <a:solidFill>
                  <a:srgbClr val="99FF66"/>
                </a:solidFill>
              </a:rPr>
              <a:t> </a:t>
            </a:r>
            <a:r>
              <a:rPr lang="ru-RU" sz="2400" b="1" i="1" dirty="0" err="1">
                <a:solidFill>
                  <a:srgbClr val="99FF66"/>
                </a:solidFill>
              </a:rPr>
              <a:t>вогнетривкість</a:t>
            </a:r>
            <a:r>
              <a:rPr lang="ru-RU" sz="2400" b="1" i="1" dirty="0">
                <a:solidFill>
                  <a:srgbClr val="99FF66"/>
                </a:solidFill>
              </a:rPr>
              <a:t> (</a:t>
            </a:r>
            <a:r>
              <a:rPr lang="ru-RU" sz="2400" b="1" i="1" dirty="0" err="1">
                <a:solidFill>
                  <a:srgbClr val="99FF66"/>
                </a:solidFill>
              </a:rPr>
              <a:t>витримує</a:t>
            </a:r>
            <a:r>
              <a:rPr lang="ru-RU" sz="2400" b="1" i="1" dirty="0">
                <a:solidFill>
                  <a:srgbClr val="99FF66"/>
                </a:solidFill>
              </a:rPr>
              <a:t> до </a:t>
            </a:r>
            <a:r>
              <a:rPr lang="ru-RU" sz="2400" b="1" i="1" dirty="0" err="1">
                <a:solidFill>
                  <a:srgbClr val="99FF66"/>
                </a:solidFill>
              </a:rPr>
              <a:t>зруйнування</a:t>
            </a:r>
            <a:r>
              <a:rPr lang="ru-RU" sz="2400" b="1" i="1" dirty="0">
                <a:solidFill>
                  <a:srgbClr val="99FF66"/>
                </a:solidFill>
              </a:rPr>
              <a:t> </a:t>
            </a:r>
            <a:r>
              <a:rPr lang="ru-RU" sz="2400" b="1" i="1" dirty="0" err="1">
                <a:solidFill>
                  <a:srgbClr val="99FF66"/>
                </a:solidFill>
              </a:rPr>
              <a:t>вищі</a:t>
            </a:r>
            <a:r>
              <a:rPr lang="ru-RU" sz="2400" b="1" i="1" dirty="0">
                <a:solidFill>
                  <a:srgbClr val="99FF66"/>
                </a:solidFill>
              </a:rPr>
              <a:t> </a:t>
            </a:r>
            <a:r>
              <a:rPr lang="ru-RU" sz="2400" b="1" i="1" dirty="0" err="1">
                <a:solidFill>
                  <a:srgbClr val="99FF66"/>
                </a:solidFill>
              </a:rPr>
              <a:t>температури</a:t>
            </a:r>
            <a:r>
              <a:rPr lang="ru-RU" sz="2400" b="1" i="1" dirty="0">
                <a:solidFill>
                  <a:srgbClr val="99FF66"/>
                </a:solidFill>
              </a:rPr>
              <a:t>, </a:t>
            </a:r>
            <a:r>
              <a:rPr lang="ru-RU" sz="2400" b="1" i="1" dirty="0" err="1">
                <a:solidFill>
                  <a:srgbClr val="99FF66"/>
                </a:solidFill>
              </a:rPr>
              <a:t>ніж</a:t>
            </a:r>
            <a:r>
              <a:rPr lang="ru-RU" sz="2400" b="1" i="1" dirty="0">
                <a:solidFill>
                  <a:srgbClr val="99FF66"/>
                </a:solidFill>
              </a:rPr>
              <a:t> </a:t>
            </a:r>
            <a:r>
              <a:rPr lang="ru-RU" sz="2400" b="1" i="1" dirty="0" err="1">
                <a:solidFill>
                  <a:srgbClr val="99FF66"/>
                </a:solidFill>
              </a:rPr>
              <a:t>невогнетривкі</a:t>
            </a:r>
            <a:r>
              <a:rPr lang="ru-RU" sz="2400" b="1" i="1" dirty="0">
                <a:solidFill>
                  <a:srgbClr val="99FF66"/>
                </a:solidFill>
              </a:rPr>
              <a:t> </a:t>
            </a:r>
            <a:r>
              <a:rPr lang="ru-RU" sz="2400" b="1" i="1" dirty="0" err="1">
                <a:solidFill>
                  <a:srgbClr val="99FF66"/>
                </a:solidFill>
              </a:rPr>
              <a:t>бетони</a:t>
            </a:r>
            <a:r>
              <a:rPr lang="ru-RU" sz="2400" b="1" i="1" dirty="0">
                <a:solidFill>
                  <a:srgbClr val="99FF66"/>
                </a:solidFill>
              </a:rPr>
              <a:t>).</a:t>
            </a:r>
          </a:p>
          <a:p>
            <a:endParaRPr lang="ru-RU" dirty="0"/>
          </a:p>
        </p:txBody>
      </p:sp>
    </p:spTree>
    <p:extLst>
      <p:ext uri="{BB962C8B-B14F-4D97-AF65-F5344CB8AC3E}">
        <p14:creationId xmlns:p14="http://schemas.microsoft.com/office/powerpoint/2010/main" val="2301476496"/>
      </p:ext>
    </p:extLst>
  </p:cSld>
  <p:clrMapOvr>
    <a:masterClrMapping/>
  </p:clrMapOvr>
  <p:transition spd="slow">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67544" y="836712"/>
            <a:ext cx="7776864" cy="4176464"/>
          </a:xfrm>
        </p:spPr>
        <p:style>
          <a:lnRef idx="1">
            <a:schemeClr val="accent4"/>
          </a:lnRef>
          <a:fillRef idx="2">
            <a:schemeClr val="accent4"/>
          </a:fillRef>
          <a:effectRef idx="1">
            <a:schemeClr val="accent4"/>
          </a:effectRef>
          <a:fontRef idx="minor">
            <a:schemeClr val="dk1"/>
          </a:fontRef>
        </p:style>
        <p:txBody>
          <a:bodyPr>
            <a:normAutofit/>
          </a:bodyPr>
          <a:lstStyle/>
          <a:p>
            <a:pPr algn="l"/>
            <a:r>
              <a:rPr lang="uk-UA" sz="2800" b="1" u="sng" dirty="0">
                <a:solidFill>
                  <a:srgbClr val="0070C0"/>
                </a:solidFill>
              </a:rPr>
              <a:t>За способом бетонування:</a:t>
            </a:r>
          </a:p>
          <a:p>
            <a:pPr marL="416052" indent="-342900" algn="l">
              <a:buFont typeface="Wingdings" pitchFamily="2" charset="2"/>
              <a:buChar char="ü"/>
            </a:pPr>
            <a:r>
              <a:rPr lang="uk-UA" sz="2800" b="1" i="1" dirty="0" err="1">
                <a:solidFill>
                  <a:srgbClr val="CC3399"/>
                </a:solidFill>
              </a:rPr>
              <a:t>Торкетобетон</a:t>
            </a:r>
            <a:r>
              <a:rPr lang="uk-UA" sz="2800" b="1" i="1" dirty="0">
                <a:solidFill>
                  <a:srgbClr val="CC3399"/>
                </a:solidFill>
              </a:rPr>
              <a:t> — бетон, що отримується торкретуванням бетонної суміші на поверхню будівельних конструкцій або форму за допомогою цемент-пушки.</a:t>
            </a:r>
          </a:p>
          <a:p>
            <a:pPr algn="l"/>
            <a:endParaRPr lang="ru-RU" dirty="0"/>
          </a:p>
        </p:txBody>
      </p:sp>
    </p:spTree>
    <p:extLst>
      <p:ext uri="{BB962C8B-B14F-4D97-AF65-F5344CB8AC3E}">
        <p14:creationId xmlns:p14="http://schemas.microsoft.com/office/powerpoint/2010/main" val="164151780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058" y="188640"/>
            <a:ext cx="8983240" cy="864096"/>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indent="0" algn="ctr">
              <a:buNone/>
            </a:pPr>
            <a:r>
              <a:rPr lang="uk-UA" dirty="0">
                <a:ln/>
                <a:solidFill>
                  <a:srgbClr val="99FF66"/>
                </a:solidFill>
                <a:effectLst/>
              </a:rPr>
              <a:t>Складові частини бетону</a:t>
            </a:r>
          </a:p>
        </p:txBody>
      </p:sp>
      <p:sp>
        <p:nvSpPr>
          <p:cNvPr id="3" name="Текст 2"/>
          <p:cNvSpPr>
            <a:spLocks noGrp="1"/>
          </p:cNvSpPr>
          <p:nvPr>
            <p:ph type="body" idx="1"/>
          </p:nvPr>
        </p:nvSpPr>
        <p:spPr>
          <a:xfrm>
            <a:off x="395536" y="2507786"/>
            <a:ext cx="8280920" cy="3081454"/>
          </a:xfrm>
        </p:spPr>
        <p:style>
          <a:lnRef idx="1">
            <a:schemeClr val="accent6"/>
          </a:lnRef>
          <a:fillRef idx="2">
            <a:schemeClr val="accent6"/>
          </a:fillRef>
          <a:effectRef idx="1">
            <a:schemeClr val="accent6"/>
          </a:effectRef>
          <a:fontRef idx="minor">
            <a:schemeClr val="dk1"/>
          </a:fontRef>
        </p:style>
        <p:txBody>
          <a:bodyPr>
            <a:normAutofit/>
          </a:bodyPr>
          <a:lstStyle/>
          <a:p>
            <a:pPr algn="l"/>
            <a:r>
              <a:rPr lang="ru-RU" sz="2400" b="1" u="sng" dirty="0">
                <a:solidFill>
                  <a:srgbClr val="FFCC00"/>
                </a:solidFill>
              </a:rPr>
              <a:t>До 85% складу </a:t>
            </a:r>
            <a:r>
              <a:rPr lang="ru-RU" sz="2400" b="1" u="sng" dirty="0" err="1">
                <a:solidFill>
                  <a:srgbClr val="FFCC00"/>
                </a:solidFill>
              </a:rPr>
              <a:t>становлять</a:t>
            </a:r>
            <a:r>
              <a:rPr lang="ru-RU" sz="2400" b="1" u="sng" dirty="0">
                <a:solidFill>
                  <a:srgbClr val="FFCC00"/>
                </a:solidFill>
              </a:rPr>
              <a:t> </a:t>
            </a:r>
            <a:r>
              <a:rPr lang="ru-RU" sz="2400" b="1" u="sng" dirty="0" err="1">
                <a:solidFill>
                  <a:srgbClr val="FFCC00"/>
                </a:solidFill>
              </a:rPr>
              <a:t>заповнювачі</a:t>
            </a:r>
            <a:r>
              <a:rPr lang="ru-RU" sz="2400" b="1" u="sng" dirty="0">
                <a:solidFill>
                  <a:srgbClr val="FFCC00"/>
                </a:solidFill>
              </a:rPr>
              <a:t>, </a:t>
            </a:r>
            <a:r>
              <a:rPr lang="ru-RU" sz="2400" b="1" u="sng" dirty="0" err="1">
                <a:solidFill>
                  <a:srgbClr val="FFCC00"/>
                </a:solidFill>
              </a:rPr>
              <a:t>здебільшого</a:t>
            </a:r>
            <a:r>
              <a:rPr lang="ru-RU" sz="2400" b="1" u="sng" dirty="0">
                <a:solidFill>
                  <a:srgbClr val="FFCC00"/>
                </a:solidFill>
              </a:rPr>
              <a:t> </a:t>
            </a:r>
            <a:r>
              <a:rPr lang="ru-RU" sz="2400" b="1" u="sng" dirty="0" err="1">
                <a:solidFill>
                  <a:srgbClr val="FFCC00"/>
                </a:solidFill>
              </a:rPr>
              <a:t>місцеві</a:t>
            </a:r>
            <a:r>
              <a:rPr lang="ru-RU" sz="2400" b="1" u="sng" dirty="0">
                <a:solidFill>
                  <a:srgbClr val="FFCC00"/>
                </a:solidFill>
              </a:rPr>
              <a:t> </a:t>
            </a:r>
            <a:r>
              <a:rPr lang="ru-RU" sz="2400" b="1" u="sng" dirty="0" err="1">
                <a:solidFill>
                  <a:srgbClr val="FFCC00"/>
                </a:solidFill>
              </a:rPr>
              <a:t>матеріали</a:t>
            </a:r>
            <a:r>
              <a:rPr lang="ru-RU" sz="2400" b="1" u="sng" dirty="0">
                <a:solidFill>
                  <a:srgbClr val="FFCC00"/>
                </a:solidFill>
              </a:rPr>
              <a:t>. </a:t>
            </a:r>
            <a:r>
              <a:rPr lang="ru-RU" sz="2400" b="1" u="sng" dirty="0" err="1">
                <a:solidFill>
                  <a:srgbClr val="FFCC00"/>
                </a:solidFill>
              </a:rPr>
              <a:t>Розрізняють</a:t>
            </a:r>
            <a:r>
              <a:rPr lang="ru-RU" sz="2400" b="1" u="sng" dirty="0">
                <a:solidFill>
                  <a:srgbClr val="FFCC00"/>
                </a:solidFill>
              </a:rPr>
              <a:t> </a:t>
            </a:r>
            <a:r>
              <a:rPr lang="ru-RU" sz="2400" b="1" u="sng" dirty="0" err="1">
                <a:solidFill>
                  <a:srgbClr val="FFCC00"/>
                </a:solidFill>
              </a:rPr>
              <a:t>заповнювачі</a:t>
            </a:r>
            <a:r>
              <a:rPr lang="ru-RU" sz="2400" b="1" u="sng" dirty="0">
                <a:solidFill>
                  <a:srgbClr val="FFCC00"/>
                </a:solidFill>
              </a:rPr>
              <a:t>:</a:t>
            </a:r>
          </a:p>
          <a:p>
            <a:pPr marL="416052" indent="-342900" algn="l">
              <a:buFont typeface="Wingdings" pitchFamily="2" charset="2"/>
              <a:buChar char="Ø"/>
            </a:pPr>
            <a:r>
              <a:rPr lang="ru-RU" sz="2400" b="1" i="1" dirty="0" err="1">
                <a:solidFill>
                  <a:srgbClr val="CC66FF"/>
                </a:solidFill>
              </a:rPr>
              <a:t>дрібні</a:t>
            </a:r>
            <a:r>
              <a:rPr lang="ru-RU" sz="2400" b="1" i="1" dirty="0">
                <a:solidFill>
                  <a:srgbClr val="CC66FF"/>
                </a:solidFill>
              </a:rPr>
              <a:t> (</a:t>
            </a:r>
            <a:r>
              <a:rPr lang="ru-RU" sz="2400" b="1" i="1" dirty="0" err="1">
                <a:solidFill>
                  <a:srgbClr val="CC66FF"/>
                </a:solidFill>
              </a:rPr>
              <a:t>пісок</a:t>
            </a:r>
            <a:r>
              <a:rPr lang="ru-RU" sz="2400" b="1" i="1" dirty="0">
                <a:solidFill>
                  <a:srgbClr val="CC66FF"/>
                </a:solidFill>
              </a:rPr>
              <a:t> </a:t>
            </a:r>
            <a:r>
              <a:rPr lang="ru-RU" sz="2400" b="1" i="1" dirty="0" err="1">
                <a:solidFill>
                  <a:srgbClr val="CC66FF"/>
                </a:solidFill>
              </a:rPr>
              <a:t>природний</a:t>
            </a:r>
            <a:r>
              <a:rPr lang="ru-RU" sz="2400" b="1" i="1" dirty="0">
                <a:solidFill>
                  <a:srgbClr val="CC66FF"/>
                </a:solidFill>
              </a:rPr>
              <a:t> </a:t>
            </a:r>
            <a:r>
              <a:rPr lang="ru-RU" sz="2400" b="1" i="1" dirty="0" err="1">
                <a:solidFill>
                  <a:srgbClr val="CC66FF"/>
                </a:solidFill>
              </a:rPr>
              <a:t>або</a:t>
            </a:r>
            <a:r>
              <a:rPr lang="ru-RU" sz="2400" b="1" i="1" dirty="0">
                <a:solidFill>
                  <a:srgbClr val="CC66FF"/>
                </a:solidFill>
              </a:rPr>
              <a:t> </a:t>
            </a:r>
            <a:r>
              <a:rPr lang="ru-RU" sz="2400" b="1" i="1" dirty="0" err="1">
                <a:solidFill>
                  <a:srgbClr val="CC66FF"/>
                </a:solidFill>
              </a:rPr>
              <a:t>штучний</a:t>
            </a:r>
            <a:r>
              <a:rPr lang="ru-RU" sz="2400" b="1" i="1" dirty="0">
                <a:solidFill>
                  <a:srgbClr val="CC66FF"/>
                </a:solidFill>
              </a:rPr>
              <a:t>, </a:t>
            </a:r>
            <a:r>
              <a:rPr lang="ru-RU" sz="2400" b="1" i="1" dirty="0" err="1">
                <a:solidFill>
                  <a:srgbClr val="CC66FF"/>
                </a:solidFill>
              </a:rPr>
              <a:t>шлаковий</a:t>
            </a:r>
            <a:r>
              <a:rPr lang="ru-RU" sz="2400" b="1" i="1" dirty="0">
                <a:solidFill>
                  <a:srgbClr val="CC66FF"/>
                </a:solidFill>
              </a:rPr>
              <a:t> </a:t>
            </a:r>
            <a:r>
              <a:rPr lang="ru-RU" sz="2400" b="1" i="1" dirty="0" err="1">
                <a:solidFill>
                  <a:srgbClr val="CC66FF"/>
                </a:solidFill>
              </a:rPr>
              <a:t>пісок</a:t>
            </a:r>
            <a:r>
              <a:rPr lang="ru-RU" sz="2400" b="1" i="1" dirty="0">
                <a:solidFill>
                  <a:srgbClr val="CC66FF"/>
                </a:solidFill>
              </a:rPr>
              <a:t> </a:t>
            </a:r>
            <a:r>
              <a:rPr lang="ru-RU" sz="2400" b="1" i="1" dirty="0" err="1">
                <a:solidFill>
                  <a:srgbClr val="CC66FF"/>
                </a:solidFill>
              </a:rPr>
              <a:t>тощо</a:t>
            </a:r>
            <a:r>
              <a:rPr lang="ru-RU" sz="2400" b="1" i="1" dirty="0">
                <a:solidFill>
                  <a:srgbClr val="CC66FF"/>
                </a:solidFill>
              </a:rPr>
              <a:t>) з </a:t>
            </a:r>
            <a:r>
              <a:rPr lang="ru-RU" sz="2400" b="1" i="1" dirty="0" err="1">
                <a:solidFill>
                  <a:srgbClr val="CC66FF"/>
                </a:solidFill>
              </a:rPr>
              <a:t>розміром</a:t>
            </a:r>
            <a:r>
              <a:rPr lang="ru-RU" sz="2400" b="1" i="1" dirty="0">
                <a:solidFill>
                  <a:srgbClr val="CC66FF"/>
                </a:solidFill>
              </a:rPr>
              <a:t> зернин </a:t>
            </a:r>
            <a:r>
              <a:rPr lang="ru-RU" sz="2400" b="1" i="1" dirty="0" err="1">
                <a:solidFill>
                  <a:srgbClr val="CC66FF"/>
                </a:solidFill>
              </a:rPr>
              <a:t>від</a:t>
            </a:r>
            <a:r>
              <a:rPr lang="ru-RU" sz="2400" b="1" i="1" dirty="0">
                <a:solidFill>
                  <a:srgbClr val="CC66FF"/>
                </a:solidFill>
              </a:rPr>
              <a:t> 0,08 до 5 мм;</a:t>
            </a:r>
          </a:p>
          <a:p>
            <a:pPr marL="416052" indent="-342900" algn="l">
              <a:buFont typeface="Wingdings" pitchFamily="2" charset="2"/>
              <a:buChar char="Ø"/>
            </a:pPr>
            <a:r>
              <a:rPr lang="ru-RU" sz="2400" b="1" i="1" dirty="0" err="1">
                <a:solidFill>
                  <a:srgbClr val="CC66FF"/>
                </a:solidFill>
              </a:rPr>
              <a:t>крупні</a:t>
            </a:r>
            <a:r>
              <a:rPr lang="ru-RU" sz="2400" b="1" i="1" dirty="0">
                <a:solidFill>
                  <a:srgbClr val="CC66FF"/>
                </a:solidFill>
              </a:rPr>
              <a:t> (</a:t>
            </a:r>
            <a:r>
              <a:rPr lang="ru-RU" sz="2400" b="1" i="1" dirty="0" err="1">
                <a:solidFill>
                  <a:srgbClr val="CC66FF"/>
                </a:solidFill>
              </a:rPr>
              <a:t>щебінь</a:t>
            </a:r>
            <a:r>
              <a:rPr lang="ru-RU" sz="2400" b="1" i="1" dirty="0">
                <a:solidFill>
                  <a:srgbClr val="CC66FF"/>
                </a:solidFill>
              </a:rPr>
              <a:t> </a:t>
            </a:r>
            <a:r>
              <a:rPr lang="ru-RU" sz="2400" b="1" i="1" dirty="0" err="1">
                <a:solidFill>
                  <a:srgbClr val="CC66FF"/>
                </a:solidFill>
              </a:rPr>
              <a:t>або</a:t>
            </a:r>
            <a:r>
              <a:rPr lang="ru-RU" sz="2400" b="1" i="1" dirty="0">
                <a:solidFill>
                  <a:srgbClr val="CC66FF"/>
                </a:solidFill>
              </a:rPr>
              <a:t> </a:t>
            </a:r>
            <a:r>
              <a:rPr lang="ru-RU" sz="2400" b="1" i="1" dirty="0" err="1">
                <a:solidFill>
                  <a:srgbClr val="CC66FF"/>
                </a:solidFill>
              </a:rPr>
              <a:t>гравій</a:t>
            </a:r>
            <a:r>
              <a:rPr lang="ru-RU" sz="2400" b="1" i="1" dirty="0">
                <a:solidFill>
                  <a:srgbClr val="CC66FF"/>
                </a:solidFill>
              </a:rPr>
              <a:t>) з </a:t>
            </a:r>
            <a:r>
              <a:rPr lang="ru-RU" sz="2400" b="1" i="1" dirty="0" err="1">
                <a:solidFill>
                  <a:srgbClr val="CC66FF"/>
                </a:solidFill>
              </a:rPr>
              <a:t>розміром</a:t>
            </a:r>
            <a:r>
              <a:rPr lang="ru-RU" sz="2400" b="1" i="1" dirty="0">
                <a:solidFill>
                  <a:srgbClr val="CC66FF"/>
                </a:solidFill>
              </a:rPr>
              <a:t> зернин </a:t>
            </a:r>
            <a:r>
              <a:rPr lang="ru-RU" sz="2400" b="1" i="1" dirty="0" err="1">
                <a:solidFill>
                  <a:srgbClr val="CC66FF"/>
                </a:solidFill>
              </a:rPr>
              <a:t>від</a:t>
            </a:r>
            <a:r>
              <a:rPr lang="ru-RU" sz="2400" b="1" i="1" dirty="0">
                <a:solidFill>
                  <a:srgbClr val="CC66FF"/>
                </a:solidFill>
              </a:rPr>
              <a:t> 5 до 70 мм, а для </a:t>
            </a:r>
            <a:r>
              <a:rPr lang="ru-RU" sz="2400" b="1" i="1" dirty="0" err="1">
                <a:solidFill>
                  <a:srgbClr val="CC66FF"/>
                </a:solidFill>
              </a:rPr>
              <a:t>масивних</a:t>
            </a:r>
            <a:r>
              <a:rPr lang="ru-RU" sz="2400" b="1" i="1" dirty="0">
                <a:solidFill>
                  <a:srgbClr val="CC66FF"/>
                </a:solidFill>
              </a:rPr>
              <a:t> </a:t>
            </a:r>
            <a:r>
              <a:rPr lang="ru-RU" sz="2400" b="1" i="1" dirty="0" err="1">
                <a:solidFill>
                  <a:srgbClr val="CC66FF"/>
                </a:solidFill>
              </a:rPr>
              <a:t>споруд</a:t>
            </a:r>
            <a:r>
              <a:rPr lang="ru-RU" sz="2400" b="1" i="1" dirty="0">
                <a:solidFill>
                  <a:srgbClr val="CC66FF"/>
                </a:solidFill>
              </a:rPr>
              <a:t> — до 120 мм.</a:t>
            </a:r>
          </a:p>
          <a:p>
            <a:endParaRPr lang="ru-RU" dirty="0"/>
          </a:p>
        </p:txBody>
      </p:sp>
    </p:spTree>
    <p:extLst>
      <p:ext uri="{BB962C8B-B14F-4D97-AF65-F5344CB8AC3E}">
        <p14:creationId xmlns:p14="http://schemas.microsoft.com/office/powerpoint/2010/main" val="53681363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92983" y="938491"/>
            <a:ext cx="7200800" cy="2520280"/>
          </a:xfrm>
        </p:spPr>
        <p:txBody>
          <a:bodyPr>
            <a:normAutofit lnSpcReduction="10000"/>
          </a:bodyPr>
          <a:lstStyle/>
          <a:p>
            <a:pPr algn="l"/>
            <a:r>
              <a:rPr lang="uk-UA" sz="2800" i="1" dirty="0">
                <a:ln w="10160">
                  <a:solidFill>
                    <a:schemeClr val="accent1"/>
                  </a:solidFill>
                  <a:prstDash val="solid"/>
                </a:ln>
                <a:solidFill>
                  <a:srgbClr val="FFFFFF"/>
                </a:solidFill>
                <a:effectLst>
                  <a:outerShdw blurRad="38100" dist="32000" dir="5400000" algn="tl">
                    <a:srgbClr val="000000">
                      <a:alpha val="30000"/>
                    </a:srgbClr>
                  </a:outerShdw>
                </a:effectLst>
              </a:rPr>
              <a:t>Крім заповнювачів із щільних гірських порід, застосовуються легкі заповнювачі — природні (пемза, туф, ракушняк) або з штучних пористих матеріалів (керамзит, термозит тощо).</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3789040"/>
            <a:ext cx="2266950" cy="2019300"/>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59832" y="3212976"/>
            <a:ext cx="2143125" cy="2143125"/>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6136" y="3645024"/>
            <a:ext cx="2743200" cy="2505456"/>
          </a:xfrm>
          <a:prstGeom prst="rect">
            <a:avLst/>
          </a:prstGeom>
        </p:spPr>
      </p:pic>
      <p:sp>
        <p:nvSpPr>
          <p:cNvPr id="7" name="TextBox 6"/>
          <p:cNvSpPr txBox="1"/>
          <p:nvPr/>
        </p:nvSpPr>
        <p:spPr>
          <a:xfrm>
            <a:off x="3059832" y="5445224"/>
            <a:ext cx="2088232" cy="369332"/>
          </a:xfrm>
          <a:prstGeom prst="rect">
            <a:avLst/>
          </a:prstGeom>
          <a:noFill/>
        </p:spPr>
        <p:txBody>
          <a:bodyPr wrap="square" rtlCol="0">
            <a:spAutoFit/>
          </a:bodyPr>
          <a:lstStyle/>
          <a:p>
            <a:r>
              <a:rPr lang="uk-UA" dirty="0"/>
              <a:t>пемза</a:t>
            </a:r>
            <a:endParaRPr lang="ru-RU" dirty="0"/>
          </a:p>
        </p:txBody>
      </p:sp>
      <p:sp>
        <p:nvSpPr>
          <p:cNvPr id="8" name="TextBox 7"/>
          <p:cNvSpPr txBox="1"/>
          <p:nvPr/>
        </p:nvSpPr>
        <p:spPr>
          <a:xfrm>
            <a:off x="395536" y="5949280"/>
            <a:ext cx="2266950" cy="369332"/>
          </a:xfrm>
          <a:prstGeom prst="rect">
            <a:avLst/>
          </a:prstGeom>
          <a:noFill/>
        </p:spPr>
        <p:txBody>
          <a:bodyPr wrap="square" rtlCol="0">
            <a:spAutoFit/>
          </a:bodyPr>
          <a:lstStyle/>
          <a:p>
            <a:r>
              <a:rPr lang="uk-UA" dirty="0"/>
              <a:t>ракушняк</a:t>
            </a:r>
            <a:endParaRPr lang="ru-RU" dirty="0"/>
          </a:p>
        </p:txBody>
      </p:sp>
      <p:sp>
        <p:nvSpPr>
          <p:cNvPr id="9" name="TextBox 8"/>
          <p:cNvSpPr txBox="1"/>
          <p:nvPr/>
        </p:nvSpPr>
        <p:spPr>
          <a:xfrm>
            <a:off x="6012160" y="6318612"/>
            <a:ext cx="2527176" cy="369332"/>
          </a:xfrm>
          <a:prstGeom prst="rect">
            <a:avLst/>
          </a:prstGeom>
          <a:noFill/>
        </p:spPr>
        <p:txBody>
          <a:bodyPr wrap="square" rtlCol="0">
            <a:spAutoFit/>
          </a:bodyPr>
          <a:lstStyle/>
          <a:p>
            <a:r>
              <a:rPr lang="uk-UA" dirty="0"/>
              <a:t>туф</a:t>
            </a:r>
            <a:endParaRPr lang="ru-RU" dirty="0"/>
          </a:p>
        </p:txBody>
      </p:sp>
    </p:spTree>
    <p:extLst>
      <p:ext uri="{BB962C8B-B14F-4D97-AF65-F5344CB8AC3E}">
        <p14:creationId xmlns:p14="http://schemas.microsoft.com/office/powerpoint/2010/main" val="1266474151"/>
      </p:ext>
    </p:extLst>
  </p:cSld>
  <p:clrMapOvr>
    <a:masterClrMapping/>
  </p:clrMapOvr>
  <mc:AlternateContent xmlns:mc="http://schemas.openxmlformats.org/markup-compatibility/2006" xmlns:p14="http://schemas.microsoft.com/office/powerpoint/2010/main">
    <mc:Choice Requires="p14">
      <p:transition spd="slow" p14:dur="1500">
        <p14:ripple dir="lu"/>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899592" y="1412776"/>
            <a:ext cx="7488832" cy="4248472"/>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algn="l"/>
            <a:r>
              <a:rPr lang="uk-UA" sz="2400" b="1" u="sng" dirty="0">
                <a:solidFill>
                  <a:srgbClr val="54EE16"/>
                </a:solidFill>
              </a:rPr>
              <a:t>Клей (цементуюча речовина) складається з в'яжучих матеріалів і води; бувають різновидності, що тужавіють без води, наприклад асфальтобетон. В'яжучими матеріалами є цемент, глина, вапно, гіпс, рідке скло, бітум, смола тощо. Можуть бути бетони:</a:t>
            </a:r>
          </a:p>
          <a:p>
            <a:pPr marL="416052" indent="-342900" algn="l">
              <a:buFont typeface="Wingdings" pitchFamily="2" charset="2"/>
              <a:buChar char="q"/>
            </a:pPr>
            <a:r>
              <a:rPr lang="uk-UA" sz="2400" b="1" i="1" dirty="0">
                <a:solidFill>
                  <a:srgbClr val="CCFF33"/>
                </a:solidFill>
              </a:rPr>
              <a:t>з сумішшю дрібного і крупного заповнювача,</a:t>
            </a:r>
          </a:p>
          <a:p>
            <a:pPr marL="416052" indent="-342900" algn="l">
              <a:buFont typeface="Wingdings" pitchFamily="2" charset="2"/>
              <a:buChar char="q"/>
            </a:pPr>
            <a:r>
              <a:rPr lang="uk-UA" sz="2400" b="1" i="1" dirty="0">
                <a:solidFill>
                  <a:srgbClr val="CCFF33"/>
                </a:solidFill>
              </a:rPr>
              <a:t>з одним дрібним заповнювачем (піщаний або дрібнозернистий Б),</a:t>
            </a:r>
          </a:p>
          <a:p>
            <a:pPr marL="416052" indent="-342900" algn="l">
              <a:buFont typeface="Wingdings" pitchFamily="2" charset="2"/>
              <a:buChar char="q"/>
            </a:pPr>
            <a:r>
              <a:rPr lang="uk-UA" sz="2400" b="1" i="1" dirty="0">
                <a:solidFill>
                  <a:srgbClr val="CCFF33"/>
                </a:solidFill>
              </a:rPr>
              <a:t>з одним крупним заповнювачем (крупнозернистий),</a:t>
            </a:r>
          </a:p>
          <a:p>
            <a:pPr marL="416052" indent="-342900" algn="l">
              <a:buFont typeface="Wingdings" pitchFamily="2" charset="2"/>
              <a:buChar char="q"/>
            </a:pPr>
            <a:r>
              <a:rPr lang="uk-UA" sz="2400" b="1" i="1" dirty="0">
                <a:solidFill>
                  <a:srgbClr val="CCFF33"/>
                </a:solidFill>
              </a:rPr>
              <a:t>зовсім без заповнювача (ніздрюватий).</a:t>
            </a:r>
          </a:p>
          <a:p>
            <a:pPr marL="416052" indent="-342900" algn="l">
              <a:buFont typeface="Wingdings" pitchFamily="2" charset="2"/>
              <a:buChar char="q"/>
            </a:pPr>
            <a:endParaRPr lang="ru-RU" dirty="0"/>
          </a:p>
        </p:txBody>
      </p:sp>
    </p:spTree>
    <p:extLst>
      <p:ext uri="{BB962C8B-B14F-4D97-AF65-F5344CB8AC3E}">
        <p14:creationId xmlns:p14="http://schemas.microsoft.com/office/powerpoint/2010/main" val="2302103394"/>
      </p:ext>
    </p:extLst>
  </p:cSld>
  <p:clrMapOvr>
    <a:masterClrMapping/>
  </p:clrMapOvr>
  <mc:AlternateContent xmlns:mc="http://schemas.openxmlformats.org/markup-compatibility/2006" xmlns:p14="http://schemas.microsoft.com/office/powerpoint/2010/main">
    <mc:Choice Requires="p14">
      <p:transition spd="slow" p14:dur="1200">
        <p14:prism dir="d"/>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76672"/>
            <a:ext cx="7086600" cy="820688"/>
          </a:xfrm>
        </p:spPr>
        <p:style>
          <a:lnRef idx="1">
            <a:schemeClr val="accent4"/>
          </a:lnRef>
          <a:fillRef idx="3">
            <a:schemeClr val="accent4"/>
          </a:fillRef>
          <a:effectRef idx="2">
            <a:schemeClr val="accent4"/>
          </a:effectRef>
          <a:fontRef idx="minor">
            <a:schemeClr val="lt1"/>
          </a:fontRef>
        </p:style>
        <p:txBody>
          <a:bodyPr/>
          <a:lstStyle/>
          <a:p>
            <a:pPr algn="ctr"/>
            <a:r>
              <a:rPr lang="uk-UA" dirty="0">
                <a:ln w="10541" cmpd="sng">
                  <a:solidFill>
                    <a:schemeClr val="accent1">
                      <a:shade val="88000"/>
                      <a:satMod val="110000"/>
                    </a:schemeClr>
                  </a:solidFill>
                  <a:prstDash val="solid"/>
                </a:ln>
                <a:solidFill>
                  <a:srgbClr val="FF3399"/>
                </a:solidFill>
                <a:effectLst/>
              </a:rPr>
              <a:t>Властивості бетону</a:t>
            </a:r>
          </a:p>
        </p:txBody>
      </p:sp>
      <p:sp>
        <p:nvSpPr>
          <p:cNvPr id="3" name="Текст 2"/>
          <p:cNvSpPr>
            <a:spLocks noGrp="1"/>
          </p:cNvSpPr>
          <p:nvPr>
            <p:ph type="body" idx="1"/>
          </p:nvPr>
        </p:nvSpPr>
        <p:spPr>
          <a:xfrm>
            <a:off x="611560" y="1556792"/>
            <a:ext cx="7776864" cy="4032448"/>
          </a:xfrm>
        </p:spPr>
        <p:style>
          <a:lnRef idx="0">
            <a:schemeClr val="accent6"/>
          </a:lnRef>
          <a:fillRef idx="3">
            <a:schemeClr val="accent6"/>
          </a:fillRef>
          <a:effectRef idx="3">
            <a:schemeClr val="accent6"/>
          </a:effectRef>
          <a:fontRef idx="minor">
            <a:schemeClr val="lt1"/>
          </a:fontRef>
        </p:style>
        <p:txBody>
          <a:bodyPr>
            <a:normAutofit/>
          </a:bodyPr>
          <a:lstStyle/>
          <a:p>
            <a:pPr algn="l"/>
            <a:r>
              <a:rPr lang="ru-RU" sz="2800" b="1" u="sng" dirty="0" err="1">
                <a:ln w="10541" cmpd="sng">
                  <a:solidFill>
                    <a:schemeClr val="accent1">
                      <a:shade val="88000"/>
                      <a:satMod val="110000"/>
                    </a:schemeClr>
                  </a:solidFill>
                  <a:prstDash val="solid"/>
                </a:ln>
                <a:solidFill>
                  <a:srgbClr val="66FF99"/>
                </a:solidFill>
              </a:rPr>
              <a:t>Найголовніша</a:t>
            </a:r>
            <a:r>
              <a:rPr lang="ru-RU" sz="2800" b="1" u="sng" dirty="0">
                <a:ln w="10541" cmpd="sng">
                  <a:solidFill>
                    <a:schemeClr val="accent1">
                      <a:shade val="88000"/>
                      <a:satMod val="110000"/>
                    </a:schemeClr>
                  </a:solidFill>
                  <a:prstDash val="solid"/>
                </a:ln>
                <a:solidFill>
                  <a:srgbClr val="66FF99"/>
                </a:solidFill>
              </a:rPr>
              <a:t> </a:t>
            </a:r>
            <a:r>
              <a:rPr lang="ru-RU" sz="2800" b="1" u="sng" dirty="0" err="1">
                <a:ln w="10541" cmpd="sng">
                  <a:solidFill>
                    <a:schemeClr val="accent1">
                      <a:shade val="88000"/>
                      <a:satMod val="110000"/>
                    </a:schemeClr>
                  </a:solidFill>
                  <a:prstDash val="solid"/>
                </a:ln>
                <a:solidFill>
                  <a:srgbClr val="66FF99"/>
                </a:solidFill>
              </a:rPr>
              <a:t>властивість</a:t>
            </a:r>
            <a:r>
              <a:rPr lang="ru-RU" sz="2800" b="1" u="sng" dirty="0">
                <a:ln w="10541" cmpd="sng">
                  <a:solidFill>
                    <a:schemeClr val="accent1">
                      <a:shade val="88000"/>
                      <a:satMod val="110000"/>
                    </a:schemeClr>
                  </a:solidFill>
                  <a:prstDash val="solid"/>
                </a:ln>
                <a:solidFill>
                  <a:srgbClr val="66FF99"/>
                </a:solidFill>
              </a:rPr>
              <a:t> — </a:t>
            </a:r>
            <a:r>
              <a:rPr lang="ru-RU" sz="2800" b="1" u="sng" dirty="0" err="1">
                <a:ln w="10541" cmpd="sng">
                  <a:solidFill>
                    <a:schemeClr val="accent1">
                      <a:shade val="88000"/>
                      <a:satMod val="110000"/>
                    </a:schemeClr>
                  </a:solidFill>
                  <a:prstDash val="solid"/>
                </a:ln>
                <a:solidFill>
                  <a:srgbClr val="66FF99"/>
                </a:solidFill>
              </a:rPr>
              <a:t>міцність</a:t>
            </a:r>
            <a:r>
              <a:rPr lang="ru-RU" sz="2800" b="1" u="sng" dirty="0">
                <a:ln w="10541" cmpd="sng">
                  <a:solidFill>
                    <a:schemeClr val="accent1">
                      <a:shade val="88000"/>
                      <a:satMod val="110000"/>
                    </a:schemeClr>
                  </a:solidFill>
                  <a:prstDash val="solid"/>
                </a:ln>
                <a:solidFill>
                  <a:srgbClr val="66FF99"/>
                </a:solidFill>
              </a:rPr>
              <a:t> при </a:t>
            </a:r>
            <a:r>
              <a:rPr lang="ru-RU" sz="2800" b="1" u="sng" dirty="0" err="1">
                <a:ln w="10541" cmpd="sng">
                  <a:solidFill>
                    <a:schemeClr val="accent1">
                      <a:shade val="88000"/>
                      <a:satMod val="110000"/>
                    </a:schemeClr>
                  </a:solidFill>
                  <a:prstDash val="solid"/>
                </a:ln>
                <a:solidFill>
                  <a:srgbClr val="66FF99"/>
                </a:solidFill>
              </a:rPr>
              <a:t>стисканні</a:t>
            </a:r>
            <a:r>
              <a:rPr lang="ru-RU" sz="2800" b="1" u="sng" dirty="0">
                <a:ln w="10541" cmpd="sng">
                  <a:solidFill>
                    <a:schemeClr val="accent1">
                      <a:shade val="88000"/>
                      <a:satMod val="110000"/>
                    </a:schemeClr>
                  </a:solidFill>
                  <a:prstDash val="solid"/>
                </a:ln>
                <a:solidFill>
                  <a:srgbClr val="66FF99"/>
                </a:solidFill>
              </a:rPr>
              <a:t>. </a:t>
            </a:r>
            <a:r>
              <a:rPr lang="ru-RU" sz="2800" b="1" u="sng" dirty="0" err="1">
                <a:ln w="10541" cmpd="sng">
                  <a:solidFill>
                    <a:schemeClr val="accent1">
                      <a:shade val="88000"/>
                      <a:satMod val="110000"/>
                    </a:schemeClr>
                  </a:solidFill>
                  <a:prstDash val="solid"/>
                </a:ln>
                <a:solidFill>
                  <a:srgbClr val="66FF99"/>
                </a:solidFill>
              </a:rPr>
              <a:t>Залежить</a:t>
            </a:r>
            <a:r>
              <a:rPr lang="ru-RU" sz="2800" b="1" u="sng" dirty="0">
                <a:ln w="10541" cmpd="sng">
                  <a:solidFill>
                    <a:schemeClr val="accent1">
                      <a:shade val="88000"/>
                      <a:satMod val="110000"/>
                    </a:schemeClr>
                  </a:solidFill>
                  <a:prstDash val="solid"/>
                </a:ln>
                <a:solidFill>
                  <a:srgbClr val="66FF99"/>
                </a:solidFill>
              </a:rPr>
              <a:t> </a:t>
            </a:r>
            <a:r>
              <a:rPr lang="ru-RU" sz="2800" b="1" u="sng" dirty="0" err="1">
                <a:ln w="10541" cmpd="sng">
                  <a:solidFill>
                    <a:schemeClr val="accent1">
                      <a:shade val="88000"/>
                      <a:satMod val="110000"/>
                    </a:schemeClr>
                  </a:solidFill>
                  <a:prstDash val="solid"/>
                </a:ln>
                <a:solidFill>
                  <a:srgbClr val="66FF99"/>
                </a:solidFill>
              </a:rPr>
              <a:t>від</a:t>
            </a:r>
            <a:r>
              <a:rPr lang="ru-RU" sz="2800" b="1" u="sng" dirty="0">
                <a:ln w="10541" cmpd="sng">
                  <a:solidFill>
                    <a:schemeClr val="accent1">
                      <a:shade val="88000"/>
                      <a:satMod val="110000"/>
                    </a:schemeClr>
                  </a:solidFill>
                  <a:prstDash val="solid"/>
                </a:ln>
                <a:solidFill>
                  <a:srgbClr val="66FF99"/>
                </a:solidFill>
              </a:rPr>
              <a:t>:</a:t>
            </a:r>
          </a:p>
          <a:p>
            <a:pPr marL="416052" indent="-342900" algn="l">
              <a:buFont typeface="Wingdings" pitchFamily="2" charset="2"/>
              <a:buChar char="ü"/>
            </a:pPr>
            <a:r>
              <a:rPr lang="ru-RU" sz="2800" b="1" i="1" dirty="0" err="1">
                <a:solidFill>
                  <a:srgbClr val="99FF66"/>
                </a:solidFill>
              </a:rPr>
              <a:t>якості</a:t>
            </a:r>
            <a:r>
              <a:rPr lang="ru-RU" sz="2800" b="1" i="1" dirty="0">
                <a:solidFill>
                  <a:srgbClr val="99FF66"/>
                </a:solidFill>
              </a:rPr>
              <a:t> </a:t>
            </a:r>
            <a:r>
              <a:rPr lang="ru-RU" sz="2800" b="1" i="1" dirty="0" err="1">
                <a:solidFill>
                  <a:srgbClr val="99FF66"/>
                </a:solidFill>
              </a:rPr>
              <a:t>в'яжучого</a:t>
            </a:r>
            <a:r>
              <a:rPr lang="ru-RU" sz="2800" b="1" i="1" dirty="0">
                <a:solidFill>
                  <a:srgbClr val="99FF66"/>
                </a:solidFill>
              </a:rPr>
              <a:t> </a:t>
            </a:r>
            <a:r>
              <a:rPr lang="ru-RU" sz="2800" b="1" i="1" dirty="0" err="1">
                <a:solidFill>
                  <a:srgbClr val="99FF66"/>
                </a:solidFill>
              </a:rPr>
              <a:t>матеріалу</a:t>
            </a:r>
            <a:r>
              <a:rPr lang="ru-RU" sz="2800" b="1" i="1" dirty="0">
                <a:solidFill>
                  <a:srgbClr val="99FF66"/>
                </a:solidFill>
              </a:rPr>
              <a:t>,</a:t>
            </a:r>
          </a:p>
          <a:p>
            <a:pPr marL="416052" indent="-342900" algn="l">
              <a:buFont typeface="Wingdings" pitchFamily="2" charset="2"/>
              <a:buChar char="ü"/>
            </a:pPr>
            <a:r>
              <a:rPr lang="ru-RU" sz="2800" b="1" i="1" dirty="0" err="1">
                <a:solidFill>
                  <a:srgbClr val="99FF66"/>
                </a:solidFill>
              </a:rPr>
              <a:t>від</a:t>
            </a:r>
            <a:r>
              <a:rPr lang="ru-RU" sz="2800" b="1" i="1" dirty="0">
                <a:solidFill>
                  <a:srgbClr val="99FF66"/>
                </a:solidFill>
              </a:rPr>
              <a:t> </a:t>
            </a:r>
            <a:r>
              <a:rPr lang="ru-RU" sz="2800" b="1" i="1" dirty="0" err="1">
                <a:solidFill>
                  <a:srgbClr val="99FF66"/>
                </a:solidFill>
              </a:rPr>
              <a:t>водов'яжучого</a:t>
            </a:r>
            <a:r>
              <a:rPr lang="ru-RU" sz="2800" b="1" i="1" dirty="0">
                <a:solidFill>
                  <a:srgbClr val="99FF66"/>
                </a:solidFill>
              </a:rPr>
              <a:t> (водоцементного) </a:t>
            </a:r>
            <a:r>
              <a:rPr lang="ru-RU" sz="2800" b="1" i="1" dirty="0" err="1">
                <a:solidFill>
                  <a:srgbClr val="99FF66"/>
                </a:solidFill>
              </a:rPr>
              <a:t>відношення</a:t>
            </a:r>
            <a:r>
              <a:rPr lang="ru-RU" sz="2800" b="1" i="1" dirty="0">
                <a:solidFill>
                  <a:srgbClr val="99FF66"/>
                </a:solidFill>
              </a:rPr>
              <a:t> (</a:t>
            </a:r>
            <a:r>
              <a:rPr lang="ru-RU" sz="2800" b="1" i="1" dirty="0" err="1">
                <a:solidFill>
                  <a:srgbClr val="99FF66"/>
                </a:solidFill>
              </a:rPr>
              <a:t>чим</a:t>
            </a:r>
            <a:r>
              <a:rPr lang="ru-RU" sz="2800" b="1" i="1" dirty="0">
                <a:solidFill>
                  <a:srgbClr val="99FF66"/>
                </a:solidFill>
              </a:rPr>
              <a:t> </a:t>
            </a:r>
            <a:r>
              <a:rPr lang="ru-RU" sz="2800" b="1" i="1" dirty="0" err="1">
                <a:solidFill>
                  <a:srgbClr val="99FF66"/>
                </a:solidFill>
              </a:rPr>
              <a:t>воно</a:t>
            </a:r>
            <a:r>
              <a:rPr lang="ru-RU" sz="2800" b="1" i="1" dirty="0">
                <a:solidFill>
                  <a:srgbClr val="99FF66"/>
                </a:solidFill>
              </a:rPr>
              <a:t> </a:t>
            </a:r>
            <a:r>
              <a:rPr lang="ru-RU" sz="2800" b="1" i="1" dirty="0" err="1">
                <a:solidFill>
                  <a:srgbClr val="99FF66"/>
                </a:solidFill>
              </a:rPr>
              <a:t>вище</a:t>
            </a:r>
            <a:r>
              <a:rPr lang="ru-RU" sz="2800" b="1" i="1" dirty="0">
                <a:solidFill>
                  <a:srgbClr val="99FF66"/>
                </a:solidFill>
              </a:rPr>
              <a:t>, </a:t>
            </a:r>
            <a:r>
              <a:rPr lang="ru-RU" sz="2800" b="1" i="1" dirty="0" err="1">
                <a:solidFill>
                  <a:srgbClr val="99FF66"/>
                </a:solidFill>
              </a:rPr>
              <a:t>тим</a:t>
            </a:r>
            <a:r>
              <a:rPr lang="ru-RU" sz="2800" b="1" i="1" dirty="0">
                <a:solidFill>
                  <a:srgbClr val="99FF66"/>
                </a:solidFill>
              </a:rPr>
              <a:t> </a:t>
            </a:r>
            <a:r>
              <a:rPr lang="ru-RU" sz="2800" b="1" i="1" dirty="0" err="1">
                <a:solidFill>
                  <a:srgbClr val="99FF66"/>
                </a:solidFill>
              </a:rPr>
              <a:t>нижча</a:t>
            </a:r>
            <a:r>
              <a:rPr lang="ru-RU" sz="2800" b="1" i="1" dirty="0">
                <a:solidFill>
                  <a:srgbClr val="99FF66"/>
                </a:solidFill>
              </a:rPr>
              <a:t> </a:t>
            </a:r>
            <a:r>
              <a:rPr lang="ru-RU" sz="2800" b="1" i="1" dirty="0" err="1">
                <a:solidFill>
                  <a:srgbClr val="99FF66"/>
                </a:solidFill>
              </a:rPr>
              <a:t>міцність</a:t>
            </a:r>
            <a:r>
              <a:rPr lang="ru-RU" sz="2800" b="1" i="1" dirty="0">
                <a:solidFill>
                  <a:srgbClr val="99FF66"/>
                </a:solidFill>
              </a:rPr>
              <a:t>),</a:t>
            </a:r>
          </a:p>
          <a:p>
            <a:pPr marL="416052" indent="-342900" algn="l">
              <a:buFont typeface="Wingdings" pitchFamily="2" charset="2"/>
              <a:buChar char="ü"/>
            </a:pPr>
            <a:r>
              <a:rPr lang="ru-RU" sz="2800" b="1" i="1" dirty="0" err="1">
                <a:solidFill>
                  <a:srgbClr val="99FF66"/>
                </a:solidFill>
              </a:rPr>
              <a:t>від</a:t>
            </a:r>
            <a:r>
              <a:rPr lang="ru-RU" sz="2800" b="1" i="1" dirty="0">
                <a:solidFill>
                  <a:srgbClr val="99FF66"/>
                </a:solidFill>
              </a:rPr>
              <a:t> </a:t>
            </a:r>
            <a:r>
              <a:rPr lang="ru-RU" sz="2800" b="1" i="1" dirty="0" err="1">
                <a:solidFill>
                  <a:srgbClr val="99FF66"/>
                </a:solidFill>
              </a:rPr>
              <a:t>щільності</a:t>
            </a:r>
            <a:r>
              <a:rPr lang="ru-RU" sz="2800" b="1" i="1" dirty="0">
                <a:solidFill>
                  <a:srgbClr val="99FF66"/>
                </a:solidFill>
              </a:rPr>
              <a:t> </a:t>
            </a:r>
            <a:r>
              <a:rPr lang="ru-RU" sz="2800" b="1" i="1" dirty="0" err="1">
                <a:solidFill>
                  <a:srgbClr val="99FF66"/>
                </a:solidFill>
              </a:rPr>
              <a:t>заповнювачів</a:t>
            </a:r>
            <a:r>
              <a:rPr lang="ru-RU" sz="2800" b="1" i="1" dirty="0">
                <a:solidFill>
                  <a:srgbClr val="99FF66"/>
                </a:solidFill>
              </a:rPr>
              <a:t> і самого бетону.</a:t>
            </a:r>
          </a:p>
        </p:txBody>
      </p:sp>
    </p:spTree>
    <p:extLst>
      <p:ext uri="{BB962C8B-B14F-4D97-AF65-F5344CB8AC3E}">
        <p14:creationId xmlns:p14="http://schemas.microsoft.com/office/powerpoint/2010/main" val="391850284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55576" y="1052736"/>
            <a:ext cx="8003232" cy="3108778"/>
          </a:xfrm>
        </p:spPr>
        <p:style>
          <a:lnRef idx="3">
            <a:schemeClr val="lt1"/>
          </a:lnRef>
          <a:fillRef idx="1">
            <a:schemeClr val="accent3"/>
          </a:fillRef>
          <a:effectRef idx="1">
            <a:schemeClr val="accent3"/>
          </a:effectRef>
          <a:fontRef idx="minor">
            <a:schemeClr val="lt1"/>
          </a:fontRef>
        </p:style>
        <p:txBody>
          <a:bodyPr>
            <a:normAutofit/>
          </a:bodyPr>
          <a:lstStyle/>
          <a:p>
            <a:pPr algn="l"/>
            <a:r>
              <a:rPr lang="ru-RU" sz="2400" b="1" u="sng" dirty="0" err="1">
                <a:solidFill>
                  <a:srgbClr val="54EE16"/>
                </a:solidFill>
              </a:rPr>
              <a:t>Міцність</a:t>
            </a:r>
            <a:r>
              <a:rPr lang="ru-RU" sz="2400" b="1" u="sng" dirty="0">
                <a:solidFill>
                  <a:srgbClr val="54EE16"/>
                </a:solidFill>
              </a:rPr>
              <a:t> </a:t>
            </a:r>
            <a:r>
              <a:rPr lang="ru-RU" sz="2400" b="1" u="sng" dirty="0" err="1">
                <a:solidFill>
                  <a:srgbClr val="54EE16"/>
                </a:solidFill>
              </a:rPr>
              <a:t>розрізняють</a:t>
            </a:r>
            <a:r>
              <a:rPr lang="ru-RU" sz="2400" b="1" u="sng" dirty="0">
                <a:solidFill>
                  <a:srgbClr val="54EE16"/>
                </a:solidFill>
              </a:rPr>
              <a:t> за так </a:t>
            </a:r>
            <a:r>
              <a:rPr lang="ru-RU" sz="2400" b="1" u="sng" dirty="0" err="1">
                <a:solidFill>
                  <a:srgbClr val="54EE16"/>
                </a:solidFill>
              </a:rPr>
              <a:t>званими</a:t>
            </a:r>
            <a:r>
              <a:rPr lang="ru-RU" sz="2400" b="1" u="sng" dirty="0">
                <a:solidFill>
                  <a:srgbClr val="54EE16"/>
                </a:solidFill>
              </a:rPr>
              <a:t> марками, </a:t>
            </a:r>
            <a:r>
              <a:rPr lang="ru-RU" sz="2400" b="1" u="sng" dirty="0" err="1">
                <a:solidFill>
                  <a:srgbClr val="54EE16"/>
                </a:solidFill>
              </a:rPr>
              <a:t>що</a:t>
            </a:r>
            <a:r>
              <a:rPr lang="ru-RU" sz="2400" b="1" u="sng" dirty="0">
                <a:solidFill>
                  <a:srgbClr val="54EE16"/>
                </a:solidFill>
              </a:rPr>
              <a:t> </a:t>
            </a:r>
            <a:r>
              <a:rPr lang="ru-RU" sz="2400" b="1" u="sng" dirty="0" err="1">
                <a:solidFill>
                  <a:srgbClr val="54EE16"/>
                </a:solidFill>
              </a:rPr>
              <a:t>відповідають</a:t>
            </a:r>
            <a:r>
              <a:rPr lang="ru-RU" sz="2400" b="1" u="sng" dirty="0">
                <a:solidFill>
                  <a:srgbClr val="54EE16"/>
                </a:solidFill>
              </a:rPr>
              <a:t> </a:t>
            </a:r>
            <a:r>
              <a:rPr lang="ru-RU" sz="2400" b="1" u="sng" dirty="0" err="1">
                <a:solidFill>
                  <a:srgbClr val="54EE16"/>
                </a:solidFill>
              </a:rPr>
              <a:t>границі</a:t>
            </a:r>
            <a:r>
              <a:rPr lang="ru-RU" sz="2400" b="1" u="sng" dirty="0">
                <a:solidFill>
                  <a:srgbClr val="54EE16"/>
                </a:solidFill>
              </a:rPr>
              <a:t> </a:t>
            </a:r>
            <a:r>
              <a:rPr lang="ru-RU" sz="2400" b="1" u="sng" dirty="0" err="1">
                <a:solidFill>
                  <a:srgbClr val="54EE16"/>
                </a:solidFill>
              </a:rPr>
              <a:t>міцності</a:t>
            </a:r>
            <a:r>
              <a:rPr lang="ru-RU" sz="2400" b="1" u="sng" dirty="0">
                <a:solidFill>
                  <a:srgbClr val="54EE16"/>
                </a:solidFill>
              </a:rPr>
              <a:t> при </a:t>
            </a:r>
            <a:r>
              <a:rPr lang="ru-RU" sz="2400" b="1" u="sng" dirty="0" err="1">
                <a:solidFill>
                  <a:srgbClr val="54EE16"/>
                </a:solidFill>
              </a:rPr>
              <a:t>стиску</a:t>
            </a:r>
            <a:r>
              <a:rPr lang="ru-RU" sz="2400" b="1" u="sng" dirty="0">
                <a:solidFill>
                  <a:srgbClr val="54EE16"/>
                </a:solidFill>
              </a:rPr>
              <a:t> 28-денного бетонного кубика з </a:t>
            </a:r>
            <a:r>
              <a:rPr lang="ru-RU" sz="2400" b="1" u="sng" dirty="0" err="1">
                <a:solidFill>
                  <a:srgbClr val="54EE16"/>
                </a:solidFill>
              </a:rPr>
              <a:t>розміром</a:t>
            </a:r>
            <a:r>
              <a:rPr lang="ru-RU" sz="2400" b="1" u="sng" dirty="0">
                <a:solidFill>
                  <a:srgbClr val="54EE16"/>
                </a:solidFill>
              </a:rPr>
              <a:t> ребра 20 см. Марки бетону в кг/см²:</a:t>
            </a:r>
          </a:p>
          <a:p>
            <a:pPr marL="416052" indent="-342900" algn="l">
              <a:buFont typeface="Wingdings" pitchFamily="2" charset="2"/>
              <a:buChar char="v"/>
            </a:pPr>
            <a:r>
              <a:rPr lang="ru-RU" sz="2400" b="1" i="1" dirty="0" err="1">
                <a:solidFill>
                  <a:srgbClr val="00FFFF"/>
                </a:solidFill>
              </a:rPr>
              <a:t>звичайні</a:t>
            </a:r>
            <a:r>
              <a:rPr lang="ru-RU" sz="2400" b="1" i="1" dirty="0">
                <a:solidFill>
                  <a:srgbClr val="00FFFF"/>
                </a:solidFill>
              </a:rPr>
              <a:t> — 25, 35, 50, 75, 100, 150, 200, 300, 400, 500, 600;</a:t>
            </a:r>
          </a:p>
          <a:p>
            <a:pPr marL="416052" indent="-342900" algn="l">
              <a:buFont typeface="Wingdings" pitchFamily="2" charset="2"/>
              <a:buChar char="v"/>
            </a:pPr>
            <a:r>
              <a:rPr lang="ru-RU" sz="2400" b="1" i="1" dirty="0" err="1">
                <a:solidFill>
                  <a:srgbClr val="00FFFF"/>
                </a:solidFill>
              </a:rPr>
              <a:t>легкі</a:t>
            </a:r>
            <a:r>
              <a:rPr lang="ru-RU" sz="2400" b="1" i="1" dirty="0">
                <a:solidFill>
                  <a:srgbClr val="00FFFF"/>
                </a:solidFill>
              </a:rPr>
              <a:t> — 10, 15, 25, 35, 50, 75, 100, 150, 200.</a:t>
            </a:r>
          </a:p>
        </p:txBody>
      </p:sp>
    </p:spTree>
    <p:extLst>
      <p:ext uri="{BB962C8B-B14F-4D97-AF65-F5344CB8AC3E}">
        <p14:creationId xmlns:p14="http://schemas.microsoft.com/office/powerpoint/2010/main" val="2317408682"/>
      </p:ext>
    </p:extLst>
  </p:cSld>
  <p:clrMapOvr>
    <a:masterClrMapping/>
  </p:clrMapOvr>
  <mc:AlternateContent xmlns:mc="http://schemas.openxmlformats.org/markup-compatibility/2006" xmlns:p14="http://schemas.microsoft.com/office/powerpoint/2010/main">
    <mc:Choice Requires="p14">
      <p:transition spd="slow" p14:dur="1300">
        <p14:pan dir="d"/>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9552" y="1412776"/>
            <a:ext cx="7931224" cy="2676730"/>
          </a:xfrm>
          <a:solidFill>
            <a:schemeClr val="accent6">
              <a:lumMod val="60000"/>
              <a:lumOff val="40000"/>
            </a:schemeClr>
          </a:solidFill>
        </p:spPr>
        <p:style>
          <a:lnRef idx="0">
            <a:schemeClr val="accent6"/>
          </a:lnRef>
          <a:fillRef idx="3">
            <a:schemeClr val="accent6"/>
          </a:fillRef>
          <a:effectRef idx="3">
            <a:schemeClr val="accent6"/>
          </a:effectRef>
          <a:fontRef idx="minor">
            <a:schemeClr val="lt1"/>
          </a:fontRef>
        </p:style>
        <p:txBody>
          <a:bodyPr>
            <a:normAutofit/>
          </a:bodyPr>
          <a:lstStyle/>
          <a:p>
            <a:pPr algn="l"/>
            <a:r>
              <a:rPr lang="ru-RU" b="1" u="sng" dirty="0" err="1">
                <a:solidFill>
                  <a:srgbClr val="6666FF"/>
                </a:solidFill>
              </a:rPr>
              <a:t>Розрізняють</a:t>
            </a:r>
            <a:r>
              <a:rPr lang="ru-RU" b="1" u="sng" dirty="0">
                <a:solidFill>
                  <a:srgbClr val="6666FF"/>
                </a:solidFill>
              </a:rPr>
              <a:t> </a:t>
            </a:r>
            <a:r>
              <a:rPr lang="ru-RU" b="1" u="sng" dirty="0" err="1">
                <a:solidFill>
                  <a:srgbClr val="6666FF"/>
                </a:solidFill>
              </a:rPr>
              <a:t>ще</a:t>
            </a:r>
            <a:r>
              <a:rPr lang="ru-RU" b="1" u="sng" dirty="0">
                <a:solidFill>
                  <a:srgbClr val="6666FF"/>
                </a:solidFill>
              </a:rPr>
              <a:t> </a:t>
            </a:r>
            <a:r>
              <a:rPr lang="ru-RU" b="1" u="sng" dirty="0" err="1">
                <a:solidFill>
                  <a:srgbClr val="6666FF"/>
                </a:solidFill>
              </a:rPr>
              <a:t>такі</a:t>
            </a:r>
            <a:r>
              <a:rPr lang="ru-RU" b="1" u="sng" dirty="0">
                <a:solidFill>
                  <a:srgbClr val="6666FF"/>
                </a:solidFill>
              </a:rPr>
              <a:t> </a:t>
            </a:r>
            <a:r>
              <a:rPr lang="ru-RU" b="1" u="sng" dirty="0" err="1">
                <a:solidFill>
                  <a:srgbClr val="6666FF"/>
                </a:solidFill>
              </a:rPr>
              <a:t>властивості</a:t>
            </a:r>
            <a:r>
              <a:rPr lang="ru-RU" b="1" u="sng" dirty="0">
                <a:solidFill>
                  <a:srgbClr val="6666FF"/>
                </a:solidFill>
              </a:rPr>
              <a:t>: </a:t>
            </a:r>
            <a:r>
              <a:rPr lang="ru-RU" b="1" u="sng" dirty="0" err="1">
                <a:solidFill>
                  <a:srgbClr val="6666FF"/>
                </a:solidFill>
              </a:rPr>
              <a:t>морозостійкість</a:t>
            </a:r>
            <a:r>
              <a:rPr lang="ru-RU" b="1" u="sng" dirty="0">
                <a:solidFill>
                  <a:srgbClr val="6666FF"/>
                </a:solidFill>
              </a:rPr>
              <a:t>, </a:t>
            </a:r>
            <a:r>
              <a:rPr lang="ru-RU" b="1" u="sng" dirty="0" err="1">
                <a:solidFill>
                  <a:srgbClr val="6666FF"/>
                </a:solidFill>
              </a:rPr>
              <a:t>водонепроникність</a:t>
            </a:r>
            <a:r>
              <a:rPr lang="ru-RU" b="1" u="sng" dirty="0">
                <a:solidFill>
                  <a:srgbClr val="6666FF"/>
                </a:solidFill>
              </a:rPr>
              <a:t>, </a:t>
            </a:r>
            <a:r>
              <a:rPr lang="ru-RU" b="1" u="sng" dirty="0" err="1">
                <a:solidFill>
                  <a:srgbClr val="6666FF"/>
                </a:solidFill>
              </a:rPr>
              <a:t>жаростійкість</a:t>
            </a:r>
            <a:r>
              <a:rPr lang="ru-RU" b="1" u="sng" dirty="0">
                <a:solidFill>
                  <a:srgbClr val="6666FF"/>
                </a:solidFill>
              </a:rPr>
              <a:t>, </a:t>
            </a:r>
            <a:r>
              <a:rPr lang="ru-RU" b="1" u="sng" dirty="0" err="1">
                <a:solidFill>
                  <a:srgbClr val="6666FF"/>
                </a:solidFill>
              </a:rPr>
              <a:t>кислотостійкість</a:t>
            </a:r>
            <a:r>
              <a:rPr lang="ru-RU" b="1" u="sng" dirty="0">
                <a:solidFill>
                  <a:srgbClr val="6666FF"/>
                </a:solidFill>
              </a:rPr>
              <a:t>, </a:t>
            </a:r>
            <a:r>
              <a:rPr lang="ru-RU" b="1" u="sng" dirty="0" err="1">
                <a:solidFill>
                  <a:srgbClr val="6666FF"/>
                </a:solidFill>
              </a:rPr>
              <a:t>міцність</a:t>
            </a:r>
            <a:r>
              <a:rPr lang="ru-RU" b="1" u="sng" dirty="0">
                <a:solidFill>
                  <a:srgbClr val="6666FF"/>
                </a:solidFill>
              </a:rPr>
              <a:t> на </a:t>
            </a:r>
            <a:r>
              <a:rPr lang="ru-RU" b="1" u="sng" dirty="0" err="1">
                <a:solidFill>
                  <a:srgbClr val="6666FF"/>
                </a:solidFill>
              </a:rPr>
              <a:t>згин</a:t>
            </a:r>
            <a:r>
              <a:rPr lang="ru-RU" b="1" u="sng" dirty="0">
                <a:solidFill>
                  <a:srgbClr val="6666FF"/>
                </a:solidFill>
              </a:rPr>
              <a:t>, </a:t>
            </a:r>
            <a:r>
              <a:rPr lang="ru-RU" b="1" u="sng" dirty="0" err="1">
                <a:solidFill>
                  <a:srgbClr val="6666FF"/>
                </a:solidFill>
              </a:rPr>
              <a:t>стійкість</a:t>
            </a:r>
            <a:r>
              <a:rPr lang="ru-RU" b="1" u="sng" dirty="0">
                <a:solidFill>
                  <a:srgbClr val="6666FF"/>
                </a:solidFill>
              </a:rPr>
              <a:t> </a:t>
            </a:r>
            <a:r>
              <a:rPr lang="ru-RU" b="1" u="sng" dirty="0" err="1">
                <a:solidFill>
                  <a:srgbClr val="6666FF"/>
                </a:solidFill>
              </a:rPr>
              <a:t>проти</a:t>
            </a:r>
            <a:r>
              <a:rPr lang="ru-RU" b="1" u="sng" dirty="0">
                <a:solidFill>
                  <a:srgbClr val="6666FF"/>
                </a:solidFill>
              </a:rPr>
              <a:t> </a:t>
            </a:r>
            <a:r>
              <a:rPr lang="ru-RU" b="1" u="sng" dirty="0" err="1">
                <a:solidFill>
                  <a:srgbClr val="6666FF"/>
                </a:solidFill>
              </a:rPr>
              <a:t>корозії</a:t>
            </a:r>
            <a:r>
              <a:rPr lang="ru-RU" b="1" u="sng" dirty="0">
                <a:solidFill>
                  <a:srgbClr val="6666FF"/>
                </a:solidFill>
              </a:rPr>
              <a:t> та </a:t>
            </a:r>
            <a:r>
              <a:rPr lang="ru-RU" b="1" u="sng" dirty="0" err="1">
                <a:solidFill>
                  <a:srgbClr val="6666FF"/>
                </a:solidFill>
              </a:rPr>
              <a:t>ін</a:t>
            </a:r>
            <a:r>
              <a:rPr lang="ru-RU" b="1" u="sng" dirty="0">
                <a:solidFill>
                  <a:srgbClr val="6666FF"/>
                </a:solidFill>
              </a:rPr>
              <a:t>. Для </a:t>
            </a:r>
            <a:r>
              <a:rPr lang="ru-RU" b="1" u="sng" dirty="0" err="1">
                <a:solidFill>
                  <a:srgbClr val="6666FF"/>
                </a:solidFill>
              </a:rPr>
              <a:t>одержання</a:t>
            </a:r>
            <a:r>
              <a:rPr lang="ru-RU" b="1" u="sng" dirty="0">
                <a:solidFill>
                  <a:srgbClr val="6666FF"/>
                </a:solidFill>
              </a:rPr>
              <a:t> бетону </a:t>
            </a:r>
            <a:r>
              <a:rPr lang="ru-RU" b="1" u="sng" dirty="0" err="1">
                <a:solidFill>
                  <a:srgbClr val="6666FF"/>
                </a:solidFill>
              </a:rPr>
              <a:t>потрібної</a:t>
            </a:r>
            <a:r>
              <a:rPr lang="ru-RU" b="1" u="sng" dirty="0">
                <a:solidFill>
                  <a:srgbClr val="6666FF"/>
                </a:solidFill>
              </a:rPr>
              <a:t> марки </a:t>
            </a:r>
            <a:r>
              <a:rPr lang="ru-RU" b="1" u="sng" dirty="0" err="1">
                <a:solidFill>
                  <a:srgbClr val="6666FF"/>
                </a:solidFill>
              </a:rPr>
              <a:t>роблять</a:t>
            </a:r>
            <a:r>
              <a:rPr lang="ru-RU" b="1" u="sng" dirty="0">
                <a:solidFill>
                  <a:srgbClr val="6666FF"/>
                </a:solidFill>
              </a:rPr>
              <a:t> </a:t>
            </a:r>
            <a:r>
              <a:rPr lang="ru-RU" b="1" u="sng" dirty="0" err="1">
                <a:solidFill>
                  <a:srgbClr val="6666FF"/>
                </a:solidFill>
              </a:rPr>
              <a:t>розрахунок</a:t>
            </a:r>
            <a:r>
              <a:rPr lang="ru-RU" b="1" u="sng" dirty="0">
                <a:solidFill>
                  <a:srgbClr val="6666FF"/>
                </a:solidFill>
              </a:rPr>
              <a:t> складу, </a:t>
            </a:r>
            <a:r>
              <a:rPr lang="ru-RU" b="1" u="sng" dirty="0" err="1">
                <a:solidFill>
                  <a:srgbClr val="6666FF"/>
                </a:solidFill>
              </a:rPr>
              <a:t>що</a:t>
            </a:r>
            <a:r>
              <a:rPr lang="ru-RU" b="1" u="sng" dirty="0">
                <a:solidFill>
                  <a:srgbClr val="6666FF"/>
                </a:solidFill>
              </a:rPr>
              <a:t> </a:t>
            </a:r>
            <a:r>
              <a:rPr lang="ru-RU" b="1" u="sng" dirty="0" err="1">
                <a:solidFill>
                  <a:srgbClr val="6666FF"/>
                </a:solidFill>
              </a:rPr>
              <a:t>визначається</a:t>
            </a:r>
            <a:r>
              <a:rPr lang="ru-RU" b="1" u="sng" dirty="0">
                <a:solidFill>
                  <a:srgbClr val="6666FF"/>
                </a:solidFill>
              </a:rPr>
              <a:t> </a:t>
            </a:r>
            <a:r>
              <a:rPr lang="ru-RU" b="1" u="sng" dirty="0" err="1">
                <a:solidFill>
                  <a:srgbClr val="6666FF"/>
                </a:solidFill>
              </a:rPr>
              <a:t>відношенням</a:t>
            </a:r>
            <a:r>
              <a:rPr lang="ru-RU" b="1" u="sng" dirty="0">
                <a:solidFill>
                  <a:srgbClr val="6666FF"/>
                </a:solidFill>
              </a:rPr>
              <a:t> (</a:t>
            </a:r>
            <a:r>
              <a:rPr lang="ru-RU" b="1" u="sng" dirty="0" err="1">
                <a:solidFill>
                  <a:srgbClr val="6666FF"/>
                </a:solidFill>
              </a:rPr>
              <a:t>головним</a:t>
            </a:r>
            <a:r>
              <a:rPr lang="ru-RU" b="1" u="sng" dirty="0">
                <a:solidFill>
                  <a:srgbClr val="6666FF"/>
                </a:solidFill>
              </a:rPr>
              <a:t> чином вагою, </a:t>
            </a:r>
            <a:r>
              <a:rPr lang="ru-RU" b="1" u="sng" dirty="0" err="1">
                <a:solidFill>
                  <a:srgbClr val="6666FF"/>
                </a:solidFill>
              </a:rPr>
              <a:t>рідше</a:t>
            </a:r>
            <a:r>
              <a:rPr lang="ru-RU" b="1" u="sng" dirty="0">
                <a:solidFill>
                  <a:srgbClr val="6666FF"/>
                </a:solidFill>
              </a:rPr>
              <a:t> за </a:t>
            </a:r>
            <a:r>
              <a:rPr lang="ru-RU" b="1" u="sng" dirty="0" err="1">
                <a:solidFill>
                  <a:srgbClr val="6666FF"/>
                </a:solidFill>
              </a:rPr>
              <a:t>обсягом</a:t>
            </a:r>
            <a:r>
              <a:rPr lang="ru-RU" b="1" u="sng" dirty="0">
                <a:solidFill>
                  <a:srgbClr val="6666FF"/>
                </a:solidFill>
              </a:rPr>
              <a:t>) цементу, </a:t>
            </a:r>
            <a:r>
              <a:rPr lang="ru-RU" b="1" u="sng" dirty="0" err="1">
                <a:solidFill>
                  <a:srgbClr val="6666FF"/>
                </a:solidFill>
              </a:rPr>
              <a:t>піску</a:t>
            </a:r>
            <a:r>
              <a:rPr lang="ru-RU" b="1" u="sng" dirty="0">
                <a:solidFill>
                  <a:srgbClr val="6666FF"/>
                </a:solidFill>
              </a:rPr>
              <a:t> та щебеню (</a:t>
            </a:r>
            <a:r>
              <a:rPr lang="ru-RU" b="1" u="sng" dirty="0" err="1">
                <a:solidFill>
                  <a:srgbClr val="6666FF"/>
                </a:solidFill>
              </a:rPr>
              <a:t>гравію</a:t>
            </a:r>
            <a:r>
              <a:rPr lang="ru-RU" b="1" u="sng" dirty="0">
                <a:solidFill>
                  <a:srgbClr val="6666FF"/>
                </a:solidFill>
              </a:rPr>
              <a:t>) в </a:t>
            </a:r>
            <a:r>
              <a:rPr lang="ru-RU" b="1" u="sng" dirty="0" err="1">
                <a:solidFill>
                  <a:srgbClr val="6666FF"/>
                </a:solidFill>
              </a:rPr>
              <a:t>бетонній</a:t>
            </a:r>
            <a:r>
              <a:rPr lang="ru-RU" b="1" u="sng" dirty="0">
                <a:solidFill>
                  <a:srgbClr val="6666FF"/>
                </a:solidFill>
              </a:rPr>
              <a:t> </a:t>
            </a:r>
            <a:r>
              <a:rPr lang="ru-RU" b="1" u="sng" dirty="0" err="1">
                <a:solidFill>
                  <a:srgbClr val="6666FF"/>
                </a:solidFill>
              </a:rPr>
              <a:t>суміші</a:t>
            </a:r>
            <a:r>
              <a:rPr lang="ru-RU" b="1" u="sng" dirty="0">
                <a:solidFill>
                  <a:srgbClr val="6666FF"/>
                </a:solidFill>
              </a:rPr>
              <a:t>:</a:t>
            </a:r>
          </a:p>
          <a:p>
            <a:pPr marL="416052" indent="-342900" algn="l">
              <a:buFont typeface="Wingdings" pitchFamily="2" charset="2"/>
              <a:buChar char="ü"/>
            </a:pPr>
            <a:r>
              <a:rPr lang="ru-RU" b="1" i="1" dirty="0">
                <a:solidFill>
                  <a:srgbClr val="FFC000"/>
                </a:solidFill>
              </a:rPr>
              <a:t>1 : П : Щ</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4365104"/>
            <a:ext cx="2143125" cy="2143125"/>
          </a:xfrm>
          <a:prstGeom prst="rect">
            <a:avLst/>
          </a:prstGeom>
        </p:spPr>
      </p:pic>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4365104"/>
            <a:ext cx="2143125" cy="2143125"/>
          </a:xfrm>
          <a:prstGeom prst="rect">
            <a:avLst/>
          </a:prstGeom>
        </p:spPr>
      </p:pic>
    </p:spTree>
    <p:extLst>
      <p:ext uri="{BB962C8B-B14F-4D97-AF65-F5344CB8AC3E}">
        <p14:creationId xmlns:p14="http://schemas.microsoft.com/office/powerpoint/2010/main" val="4161822624"/>
      </p:ext>
    </p:extLst>
  </p:cSld>
  <p:clrMapOvr>
    <a:masterClrMapping/>
  </p:clrMapOvr>
  <p:transition spd="slow">
    <p:randomBa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одзаголовок 4">
            <a:extLst>
              <a:ext uri="{FF2B5EF4-FFF2-40B4-BE49-F238E27FC236}">
                <a16:creationId xmlns:a16="http://schemas.microsoft.com/office/drawing/2014/main" id="{4B8A77C2-EB84-4E5A-92E3-CD5CD0EEE96D}"/>
              </a:ext>
            </a:extLst>
          </p:cNvPr>
          <p:cNvSpPr>
            <a:spLocks noGrp="1"/>
          </p:cNvSpPr>
          <p:nvPr>
            <p:ph type="subTitle" idx="1"/>
          </p:nvPr>
        </p:nvSpPr>
        <p:spPr>
          <a:xfrm>
            <a:off x="1473794" y="2060849"/>
            <a:ext cx="6770613" cy="3873816"/>
          </a:xfrm>
        </p:spPr>
        <p:txBody>
          <a:bodyPr>
            <a:normAutofit/>
          </a:bodyPr>
          <a:lstStyle/>
          <a:p>
            <a:pPr marL="457200" indent="-457200">
              <a:buAutoNum type="arabicPeriod"/>
            </a:pPr>
            <a:r>
              <a:rPr lang="uk-UA" sz="2800" dirty="0">
                <a:latin typeface="Times New Roman" panose="02020603050405020304" pitchFamily="18" charset="0"/>
                <a:cs typeface="Times New Roman" panose="02020603050405020304" pitchFamily="18" charset="0"/>
              </a:rPr>
              <a:t>Загальні відомості</a:t>
            </a:r>
          </a:p>
          <a:p>
            <a:pPr marL="457200" indent="-457200">
              <a:buAutoNum type="arabicPeriod"/>
            </a:pPr>
            <a:r>
              <a:rPr lang="uk-UA" sz="2800" dirty="0">
                <a:latin typeface="Times New Roman" panose="02020603050405020304" pitchFamily="18" charset="0"/>
                <a:cs typeface="Times New Roman" panose="02020603050405020304" pitchFamily="18" charset="0"/>
              </a:rPr>
              <a:t>Бетонні суміші</a:t>
            </a:r>
          </a:p>
          <a:p>
            <a:pPr marL="457200" indent="-457200">
              <a:buAutoNum type="arabicPeriod"/>
            </a:pPr>
            <a:r>
              <a:rPr lang="uk-UA" sz="2800" dirty="0">
                <a:latin typeface="Times New Roman" panose="02020603050405020304" pitchFamily="18" charset="0"/>
                <a:cs typeface="Times New Roman" panose="02020603050405020304" pitchFamily="18" charset="0"/>
              </a:rPr>
              <a:t>Склад комплексного технологічного процесу</a:t>
            </a:r>
          </a:p>
          <a:p>
            <a:pPr marL="457200" indent="-457200">
              <a:buAutoNum type="arabicPeriod"/>
            </a:pPr>
            <a:r>
              <a:rPr lang="uk-UA" sz="2800" dirty="0">
                <a:latin typeface="Times New Roman" panose="02020603050405020304" pitchFamily="18" charset="0"/>
                <a:cs typeface="Times New Roman" panose="02020603050405020304" pitchFamily="18" charset="0"/>
              </a:rPr>
              <a:t>Класифікація бетонних </a:t>
            </a:r>
            <a:r>
              <a:rPr lang="uk-UA" sz="2800" dirty="0" err="1">
                <a:latin typeface="Times New Roman" panose="02020603050405020304" pitchFamily="18" charset="0"/>
                <a:cs typeface="Times New Roman" panose="02020603050405020304" pitchFamily="18" charset="0"/>
              </a:rPr>
              <a:t>суьішей</a:t>
            </a:r>
            <a:endParaRPr lang="uk-UA" sz="2800" dirty="0">
              <a:latin typeface="Times New Roman" panose="02020603050405020304" pitchFamily="18" charset="0"/>
              <a:cs typeface="Times New Roman" panose="02020603050405020304" pitchFamily="18" charset="0"/>
            </a:endParaRPr>
          </a:p>
          <a:p>
            <a:pPr marL="457200" indent="-457200">
              <a:buAutoNum type="arabicPeriod"/>
            </a:pPr>
            <a:r>
              <a:rPr lang="uk-UA" sz="2800" dirty="0" err="1">
                <a:latin typeface="Times New Roman" panose="02020603050405020304" pitchFamily="18" charset="0"/>
                <a:cs typeface="Times New Roman" panose="02020603050405020304" pitchFamily="18" charset="0"/>
              </a:rPr>
              <a:t>Опалубочні</a:t>
            </a:r>
            <a:r>
              <a:rPr lang="uk-UA" sz="2800" dirty="0">
                <a:latin typeface="Times New Roman" panose="02020603050405020304" pitchFamily="18" charset="0"/>
                <a:cs typeface="Times New Roman" panose="02020603050405020304" pitchFamily="18" charset="0"/>
              </a:rPr>
              <a:t> роботи</a:t>
            </a:r>
          </a:p>
        </p:txBody>
      </p:sp>
      <p:sp>
        <p:nvSpPr>
          <p:cNvPr id="4" name="Заголовок 3">
            <a:extLst>
              <a:ext uri="{FF2B5EF4-FFF2-40B4-BE49-F238E27FC236}">
                <a16:creationId xmlns:a16="http://schemas.microsoft.com/office/drawing/2014/main" id="{729A9536-1602-4471-857E-61ACFE11998B}"/>
              </a:ext>
            </a:extLst>
          </p:cNvPr>
          <p:cNvSpPr>
            <a:spLocks noGrp="1"/>
          </p:cNvSpPr>
          <p:nvPr>
            <p:ph type="ctrTitle"/>
          </p:nvPr>
        </p:nvSpPr>
        <p:spPr>
          <a:xfrm>
            <a:off x="817581" y="548680"/>
            <a:ext cx="7175351" cy="1256775"/>
          </a:xfrm>
        </p:spPr>
        <p:txBody>
          <a:bodyPr/>
          <a:lstStyle/>
          <a:p>
            <a:r>
              <a:rPr lang="uk-UA" sz="2800" dirty="0">
                <a:latin typeface="Times New Roman" panose="02020603050405020304" pitchFamily="18" charset="0"/>
                <a:cs typeface="Times New Roman" panose="02020603050405020304" pitchFamily="18" charset="0"/>
              </a:rPr>
              <a:t>ЗМІСТ</a:t>
            </a:r>
          </a:p>
        </p:txBody>
      </p:sp>
    </p:spTree>
    <p:extLst>
      <p:ext uri="{BB962C8B-B14F-4D97-AF65-F5344CB8AC3E}">
        <p14:creationId xmlns:p14="http://schemas.microsoft.com/office/powerpoint/2010/main" val="3799255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23528" y="1340768"/>
            <a:ext cx="8424936" cy="3816424"/>
          </a:xfrm>
        </p:spPr>
        <p:style>
          <a:lnRef idx="3">
            <a:schemeClr val="lt1"/>
          </a:lnRef>
          <a:fillRef idx="1">
            <a:schemeClr val="accent4"/>
          </a:fillRef>
          <a:effectRef idx="1">
            <a:schemeClr val="accent4"/>
          </a:effectRef>
          <a:fontRef idx="minor">
            <a:schemeClr val="lt1"/>
          </a:fontRef>
        </p:style>
        <p:txBody>
          <a:bodyPr>
            <a:normAutofit fontScale="92500" lnSpcReduction="10000"/>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l"/>
            <a:r>
              <a:rPr lang="uk-UA" b="1" i="1" cap="all" dirty="0">
                <a:ln w="0"/>
                <a:solidFill>
                  <a:schemeClr val="accent2">
                    <a:lumMod val="40000"/>
                    <a:lumOff val="60000"/>
                  </a:schemeClr>
                </a:solidFill>
                <a:effectLst>
                  <a:reflection blurRad="12700" stA="50000" endPos="50000" dist="5000" dir="5400000" sy="-100000" rotWithShape="0"/>
                </a:effectLst>
              </a:rPr>
              <a:t>Вага або об'єм цементу приймаються за одиницю у відношенні до піску </a:t>
            </a:r>
            <a:r>
              <a:rPr lang="ru-RU" b="1" i="1" cap="all" dirty="0">
                <a:ln w="0"/>
                <a:solidFill>
                  <a:schemeClr val="accent2">
                    <a:lumMod val="40000"/>
                    <a:lumOff val="60000"/>
                  </a:schemeClr>
                </a:solidFill>
                <a:effectLst>
                  <a:reflection blurRad="12700" stA="50000" endPos="50000" dist="5000" dir="5400000" sy="-100000" rotWithShape="0"/>
                </a:effectLst>
              </a:rPr>
              <a:t>(П) та щебеню (</a:t>
            </a:r>
            <a:r>
              <a:rPr lang="uk-UA" b="1" i="1" cap="all" dirty="0">
                <a:ln w="0"/>
                <a:solidFill>
                  <a:schemeClr val="accent2">
                    <a:lumMod val="40000"/>
                    <a:lumOff val="60000"/>
                  </a:schemeClr>
                </a:solidFill>
                <a:effectLst>
                  <a:reflection blurRad="12700" stA="50000" endPos="50000" dist="5000" dir="5400000" sy="-100000" rotWithShape="0"/>
                </a:effectLst>
              </a:rPr>
              <a:t>гравію</a:t>
            </a:r>
            <a:r>
              <a:rPr lang="ru-RU" b="1" i="1" cap="all" dirty="0">
                <a:ln w="0"/>
                <a:solidFill>
                  <a:schemeClr val="accent2">
                    <a:lumMod val="40000"/>
                    <a:lumOff val="60000"/>
                  </a:schemeClr>
                </a:solidFill>
                <a:effectLst>
                  <a:reflection blurRad="12700" stA="50000" endPos="50000" dist="5000" dir="5400000" sy="-100000" rotWithShape="0"/>
                </a:effectLst>
              </a:rPr>
              <a:t>) — (Щ). </a:t>
            </a:r>
            <a:r>
              <a:rPr lang="uk-UA" b="1" i="1" cap="all" dirty="0">
                <a:ln w="0"/>
                <a:solidFill>
                  <a:schemeClr val="accent2">
                    <a:lumMod val="40000"/>
                    <a:lumOff val="60000"/>
                  </a:schemeClr>
                </a:solidFill>
                <a:effectLst>
                  <a:reflection blurRad="12700" stA="50000" endPos="50000" dist="5000" dir="5400000" sy="-100000" rotWithShape="0"/>
                </a:effectLst>
              </a:rPr>
              <a:t>Всі матеріали для виготовлення бетонної суміші обов'язково дозуються. Іноді в бетонну суміш додають спеціальні речовини </a:t>
            </a:r>
            <a:r>
              <a:rPr lang="ru-RU" b="1" i="1" cap="all" dirty="0">
                <a:ln w="0"/>
                <a:solidFill>
                  <a:schemeClr val="accent2">
                    <a:lumMod val="40000"/>
                    <a:lumOff val="60000"/>
                  </a:schemeClr>
                </a:solidFill>
                <a:effectLst>
                  <a:reflection blurRad="12700" stA="50000" endPos="50000" dist="5000" dir="5400000" sy="-100000" rotWithShape="0"/>
                </a:effectLst>
              </a:rPr>
              <a:t>(</a:t>
            </a:r>
            <a:r>
              <a:rPr lang="uk-UA" b="1" i="1" cap="all" dirty="0">
                <a:ln w="0"/>
                <a:solidFill>
                  <a:schemeClr val="accent2">
                    <a:lumMod val="40000"/>
                    <a:lumOff val="60000"/>
                  </a:schemeClr>
                </a:solidFill>
                <a:effectLst>
                  <a:reflection blurRad="12700" stA="50000" endPos="50000" dist="5000" dir="5400000" sy="-100000" rotWithShape="0"/>
                </a:effectLst>
              </a:rPr>
              <a:t>хімікати</a:t>
            </a:r>
            <a:r>
              <a:rPr lang="ru-RU" b="1" i="1" cap="all" dirty="0">
                <a:ln w="0"/>
                <a:solidFill>
                  <a:schemeClr val="accent2">
                    <a:lumMod val="40000"/>
                    <a:lumOff val="60000"/>
                  </a:schemeClr>
                </a:solidFill>
                <a:effectLst>
                  <a:reflection blurRad="12700" stA="50000" endPos="50000" dist="5000" dir="5400000" sy="-100000" rotWithShape="0"/>
                </a:effectLst>
              </a:rPr>
              <a:t>), </a:t>
            </a:r>
            <a:r>
              <a:rPr lang="uk-UA" b="1" i="1" cap="all" dirty="0">
                <a:ln w="0"/>
                <a:solidFill>
                  <a:schemeClr val="accent2">
                    <a:lumMod val="40000"/>
                    <a:lumOff val="60000"/>
                  </a:schemeClr>
                </a:solidFill>
                <a:effectLst>
                  <a:reflection blurRad="12700" stA="50000" endPos="50000" dist="5000" dir="5400000" sy="-100000" rotWithShape="0"/>
                </a:effectLst>
              </a:rPr>
              <a:t>так звані добавки — активні, </a:t>
            </a:r>
            <a:r>
              <a:rPr lang="uk-UA" b="1" i="1" cap="all" dirty="0" err="1">
                <a:ln w="0"/>
                <a:solidFill>
                  <a:schemeClr val="accent2">
                    <a:lumMod val="40000"/>
                    <a:lumOff val="60000"/>
                  </a:schemeClr>
                </a:solidFill>
                <a:effectLst>
                  <a:reflection blurRad="12700" stA="50000" endPos="50000" dist="5000" dir="5400000" sy="-100000" rotWithShape="0"/>
                </a:effectLst>
              </a:rPr>
              <a:t>прискорюючі</a:t>
            </a:r>
            <a:r>
              <a:rPr lang="uk-UA" b="1" i="1" cap="all" dirty="0">
                <a:ln w="0"/>
                <a:solidFill>
                  <a:schemeClr val="accent2">
                    <a:lumMod val="40000"/>
                    <a:lumOff val="60000"/>
                  </a:schemeClr>
                </a:solidFill>
                <a:effectLst>
                  <a:reflection blurRad="12700" stA="50000" endPos="50000" dist="5000" dir="5400000" sy="-100000" rotWithShape="0"/>
                </a:effectLst>
              </a:rPr>
              <a:t> або </a:t>
            </a:r>
            <a:r>
              <a:rPr lang="uk-UA" b="1" i="1" cap="all" dirty="0" err="1">
                <a:ln w="0"/>
                <a:solidFill>
                  <a:schemeClr val="accent2">
                    <a:lumMod val="40000"/>
                    <a:lumOff val="60000"/>
                  </a:schemeClr>
                </a:solidFill>
                <a:effectLst>
                  <a:reflection blurRad="12700" stA="50000" endPos="50000" dist="5000" dir="5400000" sy="-100000" rotWithShape="0"/>
                </a:effectLst>
              </a:rPr>
              <a:t>уповільнюючі</a:t>
            </a:r>
            <a:r>
              <a:rPr lang="uk-UA" b="1" i="1" cap="all" dirty="0">
                <a:ln w="0"/>
                <a:solidFill>
                  <a:schemeClr val="accent2">
                    <a:lumMod val="40000"/>
                    <a:lumOff val="60000"/>
                  </a:schemeClr>
                </a:solidFill>
                <a:effectLst>
                  <a:reflection blurRad="12700" stA="50000" endPos="50000" dist="5000" dir="5400000" sy="-100000" rotWithShape="0"/>
                </a:effectLst>
              </a:rPr>
              <a:t> тужавіння та ін. Умови тужавіння бетону до набуття ним розрахункової міцності вимагають додержання певного режиму температури і вологості </a:t>
            </a:r>
            <a:r>
              <a:rPr lang="ru-RU" b="1" i="1" cap="all" dirty="0">
                <a:ln w="0"/>
                <a:solidFill>
                  <a:schemeClr val="accent2">
                    <a:lumMod val="40000"/>
                    <a:lumOff val="60000"/>
                  </a:schemeClr>
                </a:solidFill>
                <a:effectLst>
                  <a:reflection blurRad="12700" stA="50000" endPos="50000" dist="5000" dir="5400000" sy="-100000" rotWithShape="0"/>
                </a:effectLst>
              </a:rPr>
              <a:t>(</a:t>
            </a:r>
            <a:r>
              <a:rPr lang="uk-UA" b="1" i="1" cap="all" dirty="0">
                <a:ln w="0"/>
                <a:solidFill>
                  <a:schemeClr val="accent2">
                    <a:lumMod val="40000"/>
                    <a:lumOff val="60000"/>
                  </a:schemeClr>
                </a:solidFill>
                <a:effectLst>
                  <a:reflection blurRad="12700" stA="50000" endPos="50000" dist="5000" dir="5400000" sy="-100000" rotWithShape="0"/>
                </a:effectLst>
              </a:rPr>
              <a:t>захист від сонячних променів, поливання водою, запобігання замерзанню при мінусових температурах тощо</a:t>
            </a:r>
            <a:r>
              <a:rPr lang="ru-RU" b="1" i="1" cap="all" dirty="0">
                <a:ln w="0"/>
                <a:solidFill>
                  <a:schemeClr val="accent2">
                    <a:lumMod val="40000"/>
                    <a:lumOff val="60000"/>
                  </a:schemeClr>
                </a:solidFill>
                <a:effectLst>
                  <a:reflection blurRad="12700" stA="50000" endPos="50000" dist="5000" dir="5400000" sy="-100000" rotWithShape="0"/>
                </a:effectLst>
              </a:rPr>
              <a:t>). </a:t>
            </a:r>
            <a:r>
              <a:rPr lang="uk-UA" b="1" i="1" cap="all" dirty="0">
                <a:ln w="0"/>
                <a:solidFill>
                  <a:schemeClr val="accent2">
                    <a:lumMod val="40000"/>
                    <a:lumOff val="60000"/>
                  </a:schemeClr>
                </a:solidFill>
                <a:effectLst>
                  <a:reflection blurRad="12700" stA="50000" endPos="50000" dist="5000" dir="5400000" sy="-100000" rotWithShape="0"/>
                </a:effectLst>
              </a:rPr>
              <a:t>Виготовлення бетонної суміші провадиться в бетономішалках, на спеціалізованих механізованих бетонних заводах або бетонозмішувальних установках</a:t>
            </a:r>
            <a:r>
              <a:rPr lang="ru-RU" b="1" i="1" cap="all" dirty="0">
                <a:ln w="0"/>
                <a:solidFill>
                  <a:schemeClr val="accent2">
                    <a:lumMod val="40000"/>
                    <a:lumOff val="60000"/>
                  </a:schemeClr>
                </a:solidFill>
                <a:effectLst>
                  <a:reflection blurRad="12700" stA="50000" endPos="50000" dist="5000" dir="5400000" sy="-100000" rotWithShape="0"/>
                </a:effectLst>
              </a:rPr>
              <a:t>.</a:t>
            </a:r>
          </a:p>
        </p:txBody>
      </p:sp>
    </p:spTree>
    <p:extLst>
      <p:ext uri="{BB962C8B-B14F-4D97-AF65-F5344CB8AC3E}">
        <p14:creationId xmlns:p14="http://schemas.microsoft.com/office/powerpoint/2010/main" val="1523311674"/>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467544" y="980728"/>
            <a:ext cx="8219256" cy="3036770"/>
          </a:xfrm>
          <a:solidFill>
            <a:srgbClr val="00FFFF"/>
          </a:solidFill>
        </p:spPr>
        <p:style>
          <a:lnRef idx="3">
            <a:schemeClr val="lt1"/>
          </a:lnRef>
          <a:fillRef idx="1">
            <a:schemeClr val="accent3"/>
          </a:fillRef>
          <a:effectRef idx="1">
            <a:schemeClr val="accent3"/>
          </a:effectRef>
          <a:fontRef idx="minor">
            <a:schemeClr val="lt1"/>
          </a:fontRef>
        </p:style>
        <p:txBody>
          <a:bodyPr>
            <a:normAutofit fontScale="92500"/>
          </a:bodyPr>
          <a:lstStyle/>
          <a:p>
            <a:pPr algn="l"/>
            <a:r>
              <a:rPr lang="vi-VN" sz="3200" b="1" i="1" dirty="0">
                <a:ln w="1905"/>
                <a:solidFill>
                  <a:schemeClr val="accent2"/>
                </a:solidFill>
                <a:effectLst>
                  <a:innerShdw blurRad="69850" dist="43180" dir="5400000">
                    <a:srgbClr val="000000">
                      <a:alpha val="65000"/>
                    </a:srgbClr>
                  </a:innerShdw>
                </a:effectLst>
              </a:rPr>
              <a:t>Бето́н доро́жній — багатокомпонентний, штучно отриманий кам'яноподібний матеріал, який являє собою затверділу суміш в'яжучого (цементу), заповнювачів, води та необхідних домішок.</a:t>
            </a:r>
            <a:endParaRPr lang="ru-RU" sz="3200" b="1" i="1" dirty="0">
              <a:ln w="1905"/>
              <a:solidFill>
                <a:schemeClr val="accent2"/>
              </a:solidFill>
              <a:effectLst>
                <a:innerShdw blurRad="69850" dist="43180" dir="5400000">
                  <a:srgbClr val="000000">
                    <a:alpha val="65000"/>
                  </a:srgbClr>
                </a:innerShdw>
              </a:effectLst>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07904" y="4365104"/>
            <a:ext cx="2160240" cy="2160240"/>
          </a:xfrm>
          <a:prstGeom prst="rect">
            <a:avLst/>
          </a:prstGeom>
        </p:spPr>
      </p:pic>
    </p:spTree>
    <p:extLst>
      <p:ext uri="{BB962C8B-B14F-4D97-AF65-F5344CB8AC3E}">
        <p14:creationId xmlns:p14="http://schemas.microsoft.com/office/powerpoint/2010/main" val="2514693305"/>
      </p:ext>
    </p:extLst>
  </p:cSld>
  <p:clrMapOvr>
    <a:masterClrMapping/>
  </p:clrMapOvr>
  <mc:AlternateContent xmlns:mc="http://schemas.openxmlformats.org/markup-compatibility/2006" xmlns:p14="http://schemas.microsoft.com/office/powerpoint/2010/main">
    <mc:Choice Requires="p14">
      <p:transition spd="slow" p14:dur="3400">
        <p14:reveal thruBlk="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971600" y="1340768"/>
            <a:ext cx="7086600" cy="1509712"/>
          </a:xfrm>
        </p:spPr>
        <p:style>
          <a:lnRef idx="3">
            <a:schemeClr val="lt1"/>
          </a:lnRef>
          <a:fillRef idx="1">
            <a:schemeClr val="accent6"/>
          </a:fillRef>
          <a:effectRef idx="1">
            <a:schemeClr val="accent6"/>
          </a:effectRef>
          <a:fontRef idx="minor">
            <a:schemeClr val="lt1"/>
          </a:fontRef>
        </p:style>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l"/>
            <a:r>
              <a:rPr lang="ru-RU" sz="2800" b="1" dirty="0" err="1">
                <a:ln/>
                <a:solidFill>
                  <a:schemeClr val="accent3"/>
                </a:solidFill>
              </a:rPr>
              <a:t>Залізобето́н</a:t>
            </a:r>
            <a:r>
              <a:rPr lang="ru-RU" sz="2800" b="1" dirty="0">
                <a:ln/>
                <a:solidFill>
                  <a:schemeClr val="accent3"/>
                </a:solidFill>
              </a:rPr>
              <a:t> — </a:t>
            </a:r>
            <a:r>
              <a:rPr lang="ru-RU" sz="2800" b="1" dirty="0" err="1">
                <a:ln/>
                <a:solidFill>
                  <a:schemeClr val="accent3"/>
                </a:solidFill>
              </a:rPr>
              <a:t>це</a:t>
            </a:r>
            <a:r>
              <a:rPr lang="ru-RU" sz="2800" b="1" dirty="0">
                <a:ln/>
                <a:solidFill>
                  <a:schemeClr val="accent3"/>
                </a:solidFill>
              </a:rPr>
              <a:t> </a:t>
            </a:r>
            <a:r>
              <a:rPr lang="ru-RU" sz="2800" b="1" dirty="0" err="1">
                <a:ln/>
                <a:solidFill>
                  <a:schemeClr val="accent3"/>
                </a:solidFill>
              </a:rPr>
              <a:t>композиційний</a:t>
            </a:r>
            <a:r>
              <a:rPr lang="ru-RU" sz="2800" b="1" dirty="0">
                <a:ln/>
                <a:solidFill>
                  <a:schemeClr val="accent3"/>
                </a:solidFill>
              </a:rPr>
              <a:t> </a:t>
            </a:r>
            <a:r>
              <a:rPr lang="ru-RU" sz="2800" b="1" dirty="0" err="1">
                <a:ln/>
                <a:solidFill>
                  <a:schemeClr val="accent3"/>
                </a:solidFill>
              </a:rPr>
              <a:t>будівельний</a:t>
            </a:r>
            <a:r>
              <a:rPr lang="ru-RU" sz="2800" b="1" dirty="0">
                <a:ln/>
                <a:solidFill>
                  <a:schemeClr val="accent3"/>
                </a:solidFill>
              </a:rPr>
              <a:t> </a:t>
            </a:r>
            <a:r>
              <a:rPr lang="ru-RU" sz="2800" b="1" dirty="0" err="1">
                <a:ln/>
                <a:solidFill>
                  <a:schemeClr val="accent3"/>
                </a:solidFill>
              </a:rPr>
              <a:t>матеріал</a:t>
            </a:r>
            <a:r>
              <a:rPr lang="ru-RU" sz="2800" b="1" dirty="0">
                <a:ln/>
                <a:solidFill>
                  <a:schemeClr val="accent3"/>
                </a:solidFill>
              </a:rPr>
              <a:t>, </a:t>
            </a:r>
            <a:r>
              <a:rPr lang="ru-RU" sz="2800" b="1" dirty="0" err="1">
                <a:ln/>
                <a:solidFill>
                  <a:schemeClr val="accent3"/>
                </a:solidFill>
              </a:rPr>
              <a:t>що</a:t>
            </a:r>
            <a:r>
              <a:rPr lang="ru-RU" sz="2800" b="1" dirty="0">
                <a:ln/>
                <a:solidFill>
                  <a:schemeClr val="accent3"/>
                </a:solidFill>
              </a:rPr>
              <a:t> </a:t>
            </a:r>
            <a:r>
              <a:rPr lang="ru-RU" sz="2800" b="1" dirty="0" err="1">
                <a:ln/>
                <a:solidFill>
                  <a:schemeClr val="accent3"/>
                </a:solidFill>
              </a:rPr>
              <a:t>являє</a:t>
            </a:r>
            <a:r>
              <a:rPr lang="ru-RU" sz="2800" b="1" dirty="0">
                <a:ln/>
                <a:solidFill>
                  <a:schemeClr val="accent3"/>
                </a:solidFill>
              </a:rPr>
              <a:t> собою </a:t>
            </a:r>
            <a:r>
              <a:rPr lang="ru-RU" sz="2800" b="1" dirty="0" err="1">
                <a:ln/>
                <a:solidFill>
                  <a:schemeClr val="accent3"/>
                </a:solidFill>
              </a:rPr>
              <a:t>залиту</a:t>
            </a:r>
            <a:r>
              <a:rPr lang="ru-RU" sz="2800" b="1" dirty="0">
                <a:ln/>
                <a:solidFill>
                  <a:schemeClr val="accent3"/>
                </a:solidFill>
              </a:rPr>
              <a:t> бетоном </a:t>
            </a:r>
            <a:r>
              <a:rPr lang="ru-RU" sz="2800" b="1" dirty="0" err="1">
                <a:ln/>
                <a:solidFill>
                  <a:schemeClr val="accent3"/>
                </a:solidFill>
              </a:rPr>
              <a:t>сталеву</a:t>
            </a:r>
            <a:r>
              <a:rPr lang="ru-RU" sz="2800" b="1" dirty="0">
                <a:ln/>
                <a:solidFill>
                  <a:schemeClr val="accent3"/>
                </a:solidFill>
              </a:rPr>
              <a:t> арматуру.</a:t>
            </a: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3998059"/>
            <a:ext cx="1809750" cy="2286000"/>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7944" y="3998059"/>
            <a:ext cx="3292871" cy="2191256"/>
          </a:xfrm>
          <a:prstGeom prst="rect">
            <a:avLst/>
          </a:prstGeom>
        </p:spPr>
      </p:pic>
    </p:spTree>
    <p:extLst>
      <p:ext uri="{BB962C8B-B14F-4D97-AF65-F5344CB8AC3E}">
        <p14:creationId xmlns:p14="http://schemas.microsoft.com/office/powerpoint/2010/main" val="4228814965"/>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899592" y="1052736"/>
            <a:ext cx="7787208" cy="2964762"/>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a:r>
              <a:rPr lang="uk-UA" sz="28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Запатентований залізобетон в 1867 році Жозефом </a:t>
            </a:r>
            <a:r>
              <a:rPr lang="uk-UA" sz="2800" b="1" i="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Моньє</a:t>
            </a:r>
            <a:r>
              <a:rPr lang="uk-UA" sz="28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як матеріал для виготовлення кадовбів для рослин.</a:t>
            </a: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8840" y="3429000"/>
            <a:ext cx="5668712" cy="2763937"/>
          </a:xfrm>
          <a:prstGeom prst="rect">
            <a:avLst/>
          </a:prstGeom>
        </p:spPr>
      </p:pic>
    </p:spTree>
    <p:extLst>
      <p:ext uri="{BB962C8B-B14F-4D97-AF65-F5344CB8AC3E}">
        <p14:creationId xmlns:p14="http://schemas.microsoft.com/office/powerpoint/2010/main" val="1025520918"/>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55576" y="764704"/>
            <a:ext cx="6552728" cy="3024336"/>
          </a:xfrm>
        </p:spPr>
        <p:txBody>
          <a:bodyPr>
            <a:normAutofit/>
          </a:bodyPr>
          <a:lstStyle/>
          <a:p>
            <a:pPr algn="l"/>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У XX </a:t>
            </a:r>
            <a:r>
              <a:rPr lang="ru-RU"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столітті</a:t>
            </a:r>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ru-RU"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залізобетон</a:t>
            </a:r>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є </a:t>
            </a:r>
            <a:r>
              <a:rPr lang="ru-RU"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найрозповсюдженішим</a:t>
            </a:r>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r>
              <a:rPr lang="ru-RU"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матеріалом</a:t>
            </a:r>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в </a:t>
            </a:r>
            <a:r>
              <a:rPr lang="ru-RU"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будівництві</a:t>
            </a:r>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8104" y="3789040"/>
            <a:ext cx="1943100" cy="2352675"/>
          </a:xfrm>
          <a:prstGeom prst="rect">
            <a:avLst/>
          </a:prstGeom>
        </p:spPr>
      </p:pic>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616" y="4077072"/>
            <a:ext cx="3774613" cy="1800200"/>
          </a:xfrm>
          <a:prstGeom prst="rect">
            <a:avLst/>
          </a:prstGeom>
        </p:spPr>
      </p:pic>
    </p:spTree>
    <p:extLst>
      <p:ext uri="{BB962C8B-B14F-4D97-AF65-F5344CB8AC3E}">
        <p14:creationId xmlns:p14="http://schemas.microsoft.com/office/powerpoint/2010/main" val="1773197344"/>
      </p:ext>
    </p:extLst>
  </p:cSld>
  <p:clrMapOvr>
    <a:masterClrMapping/>
  </p:clrMapOvr>
  <mc:AlternateContent xmlns:mc="http://schemas.openxmlformats.org/markup-compatibility/2006" xmlns:p14="http://schemas.microsoft.com/office/powerpoint/2010/main">
    <mc:Choice Requires="p14">
      <p:transition spd="slow" p14:dur="3900">
        <p14:glitter dir="u" pattern="hexagon"/>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115616" y="3212976"/>
            <a:ext cx="6984776" cy="2736304"/>
          </a:xfrm>
        </p:spPr>
        <p:txBody>
          <a:bodyPr>
            <a:normAutofit/>
          </a:bodyPr>
          <a:lstStyle/>
          <a:p>
            <a:pPr algn="l"/>
            <a:r>
              <a:rPr lang="ru-RU" sz="2400" b="1" i="1" dirty="0" err="1">
                <a:ln w="1905"/>
                <a:solidFill>
                  <a:schemeClr val="accent5">
                    <a:lumMod val="60000"/>
                    <a:lumOff val="40000"/>
                  </a:schemeClr>
                </a:solidFill>
                <a:effectLst>
                  <a:innerShdw blurRad="69850" dist="43180" dir="5400000">
                    <a:srgbClr val="000000">
                      <a:alpha val="65000"/>
                    </a:srgbClr>
                  </a:innerShdw>
                </a:effectLst>
              </a:rPr>
              <a:t>Термін</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залізобетон</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абстрактний</a:t>
            </a:r>
            <a:r>
              <a:rPr lang="ru-RU" sz="2400" b="1" i="1" dirty="0">
                <a:ln w="1905"/>
                <a:solidFill>
                  <a:schemeClr val="accent5">
                    <a:lumMod val="60000"/>
                    <a:lumOff val="40000"/>
                  </a:schemeClr>
                </a:solidFill>
                <a:effectLst>
                  <a:innerShdw blurRad="69850" dist="43180" dir="5400000">
                    <a:srgbClr val="000000">
                      <a:alpha val="65000"/>
                    </a:srgbClr>
                  </a:innerShdw>
                </a:effectLst>
              </a:rPr>
              <a:t> і </a:t>
            </a:r>
            <a:r>
              <a:rPr lang="ru-RU" sz="2400" b="1" i="1" dirty="0" err="1">
                <a:ln w="1905"/>
                <a:solidFill>
                  <a:schemeClr val="accent5">
                    <a:lumMod val="60000"/>
                    <a:lumOff val="40000"/>
                  </a:schemeClr>
                </a:solidFill>
                <a:effectLst>
                  <a:innerShdw blurRad="69850" dist="43180" dir="5400000">
                    <a:srgbClr val="000000">
                      <a:alpha val="65000"/>
                    </a:srgbClr>
                  </a:innerShdw>
                </a:effectLst>
              </a:rPr>
              <a:t>вживається</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зазвичай</a:t>
            </a:r>
            <a:r>
              <a:rPr lang="ru-RU" sz="2400" b="1" i="1" dirty="0">
                <a:ln w="1905"/>
                <a:solidFill>
                  <a:schemeClr val="accent5">
                    <a:lumMod val="60000"/>
                    <a:lumOff val="40000"/>
                  </a:schemeClr>
                </a:solidFill>
                <a:effectLst>
                  <a:innerShdw blurRad="69850" dist="43180" dir="5400000">
                    <a:srgbClr val="000000">
                      <a:alpha val="65000"/>
                    </a:srgbClr>
                  </a:innerShdw>
                </a:effectLst>
              </a:rPr>
              <a:t> у </a:t>
            </a:r>
            <a:r>
              <a:rPr lang="ru-RU" sz="2400" b="1" i="1" dirty="0" err="1">
                <a:ln w="1905"/>
                <a:solidFill>
                  <a:schemeClr val="accent5">
                    <a:lumMod val="60000"/>
                    <a:lumOff val="40000"/>
                  </a:schemeClr>
                </a:solidFill>
                <a:effectLst>
                  <a:innerShdw blurRad="69850" dist="43180" dir="5400000">
                    <a:srgbClr val="000000">
                      <a:alpha val="65000"/>
                    </a:srgbClr>
                  </a:innerShdw>
                </a:effectLst>
              </a:rPr>
              <a:t>виразі</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теорія</a:t>
            </a:r>
            <a:r>
              <a:rPr lang="ru-RU" sz="2400" b="1" i="1" dirty="0">
                <a:ln w="1905"/>
                <a:solidFill>
                  <a:schemeClr val="accent5">
                    <a:lumMod val="60000"/>
                    <a:lumOff val="40000"/>
                  </a:schemeClr>
                </a:solidFill>
                <a:effectLst>
                  <a:innerShdw blurRad="69850" dist="43180" dir="5400000">
                    <a:srgbClr val="000000">
                      <a:alpha val="65000"/>
                    </a:srgbClr>
                  </a:innerShdw>
                </a:effectLst>
              </a:rPr>
              <a:t> залізобетону». </a:t>
            </a:r>
            <a:r>
              <a:rPr lang="ru-RU" sz="2400" b="1" i="1" dirty="0" err="1">
                <a:ln w="1905"/>
                <a:solidFill>
                  <a:schemeClr val="accent5">
                    <a:lumMod val="60000"/>
                    <a:lumOff val="40000"/>
                  </a:schemeClr>
                </a:solidFill>
                <a:effectLst>
                  <a:innerShdw blurRad="69850" dist="43180" dir="5400000">
                    <a:srgbClr val="000000">
                      <a:alpha val="65000"/>
                    </a:srgbClr>
                  </a:innerShdw>
                </a:effectLst>
              </a:rPr>
              <a:t>Якщо</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мова</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йде</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щодо</a:t>
            </a:r>
            <a:r>
              <a:rPr lang="ru-RU" sz="2400" b="1" i="1" dirty="0">
                <a:ln w="1905"/>
                <a:solidFill>
                  <a:schemeClr val="accent5">
                    <a:lumMod val="60000"/>
                    <a:lumOff val="40000"/>
                  </a:schemeClr>
                </a:solidFill>
                <a:effectLst>
                  <a:innerShdw blurRad="69850" dist="43180" dir="5400000">
                    <a:srgbClr val="000000">
                      <a:alpha val="65000"/>
                    </a:srgbClr>
                  </a:innerShdw>
                </a:effectLst>
              </a:rPr>
              <a:t> конкретного </a:t>
            </a:r>
            <a:r>
              <a:rPr lang="ru-RU" sz="2400" b="1" i="1" dirty="0" err="1">
                <a:ln w="1905"/>
                <a:solidFill>
                  <a:schemeClr val="accent5">
                    <a:lumMod val="60000"/>
                    <a:lumOff val="40000"/>
                  </a:schemeClr>
                </a:solidFill>
                <a:effectLst>
                  <a:innerShdw blurRad="69850" dist="43180" dir="5400000">
                    <a:srgbClr val="000000">
                      <a:alpha val="65000"/>
                    </a:srgbClr>
                  </a:innerShdw>
                </a:effectLst>
              </a:rPr>
              <a:t>об'єкта</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правильніше</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говорити</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залізобетонна</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конструкція</a:t>
            </a:r>
            <a:r>
              <a:rPr lang="ru-RU" sz="2400" b="1" i="1" dirty="0">
                <a:ln w="1905"/>
                <a:solidFill>
                  <a:schemeClr val="accent5">
                    <a:lumMod val="60000"/>
                    <a:lumOff val="40000"/>
                  </a:schemeClr>
                </a:solidFill>
                <a:effectLst>
                  <a:innerShdw blurRad="69850" dist="43180" dir="5400000">
                    <a:srgbClr val="000000">
                      <a:alpha val="65000"/>
                    </a:srgbClr>
                  </a:innerShdw>
                </a:effectLst>
              </a:rPr>
              <a:t>», «з/б </a:t>
            </a:r>
            <a:r>
              <a:rPr lang="ru-RU" sz="2400" b="1" i="1" dirty="0" err="1">
                <a:ln w="1905"/>
                <a:solidFill>
                  <a:schemeClr val="accent5">
                    <a:lumMod val="60000"/>
                    <a:lumOff val="40000"/>
                  </a:schemeClr>
                </a:solidFill>
                <a:effectLst>
                  <a:innerShdw blurRad="69850" dist="43180" dir="5400000">
                    <a:srgbClr val="000000">
                      <a:alpha val="65000"/>
                    </a:srgbClr>
                  </a:innerShdw>
                </a:effectLst>
              </a:rPr>
              <a:t>конструкція</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залізобетонний</a:t>
            </a:r>
            <a:r>
              <a:rPr lang="ru-RU" sz="2400" b="1" i="1" dirty="0">
                <a:ln w="1905"/>
                <a:solidFill>
                  <a:schemeClr val="accent5">
                    <a:lumMod val="60000"/>
                    <a:lumOff val="40000"/>
                  </a:schemeClr>
                </a:solidFill>
                <a:effectLst>
                  <a:innerShdw blurRad="69850" dist="43180" dir="5400000">
                    <a:srgbClr val="000000">
                      <a:alpha val="65000"/>
                    </a:srgbClr>
                  </a:innerShdw>
                </a:effectLst>
              </a:rPr>
              <a:t> </a:t>
            </a:r>
            <a:r>
              <a:rPr lang="ru-RU" sz="2400" b="1" i="1" dirty="0" err="1">
                <a:ln w="1905"/>
                <a:solidFill>
                  <a:schemeClr val="accent5">
                    <a:lumMod val="60000"/>
                    <a:lumOff val="40000"/>
                  </a:schemeClr>
                </a:solidFill>
                <a:effectLst>
                  <a:innerShdw blurRad="69850" dist="43180" dir="5400000">
                    <a:srgbClr val="000000">
                      <a:alpha val="65000"/>
                    </a:srgbClr>
                  </a:innerShdw>
                </a:effectLst>
              </a:rPr>
              <a:t>елемент</a:t>
            </a:r>
            <a:r>
              <a:rPr lang="ru-RU" sz="2400" b="1" i="1" dirty="0">
                <a:ln w="1905"/>
                <a:solidFill>
                  <a:schemeClr val="accent5">
                    <a:lumMod val="60000"/>
                    <a:lumOff val="40000"/>
                  </a:schemeClr>
                </a:solidFill>
                <a:effectLst>
                  <a:innerShdw blurRad="69850" dist="43180" dir="5400000">
                    <a:srgbClr val="000000">
                      <a:alpha val="65000"/>
                    </a:srgbClr>
                  </a:innerShdw>
                </a:effectLst>
              </a:rPr>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1268388"/>
            <a:ext cx="1828800" cy="1295400"/>
          </a:xfrm>
          <a:prstGeom prst="rect">
            <a:avLst/>
          </a:prstGeom>
        </p:spPr>
      </p:pic>
    </p:spTree>
    <p:extLst>
      <p:ext uri="{BB962C8B-B14F-4D97-AF65-F5344CB8AC3E}">
        <p14:creationId xmlns:p14="http://schemas.microsoft.com/office/powerpoint/2010/main" val="2437583304"/>
      </p:ext>
    </p:extLst>
  </p:cSld>
  <p:clrMapOvr>
    <a:masterClrMapping/>
  </p:clrMapOvr>
  <mc:AlternateContent xmlns:mc="http://schemas.openxmlformats.org/markup-compatibility/2006" xmlns:p14="http://schemas.microsoft.com/office/powerpoint/2010/main">
    <mc:Choice Requires="p14">
      <p:transition spd="slow" p14:dur="3000">
        <p14:shred pattern="rectangle" dir="out"/>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95536" y="620688"/>
            <a:ext cx="7597396" cy="4822283"/>
          </a:xfrm>
        </p:spPr>
        <p:style>
          <a:lnRef idx="1">
            <a:schemeClr val="accent3"/>
          </a:lnRef>
          <a:fillRef idx="3">
            <a:schemeClr val="accent3"/>
          </a:fillRef>
          <a:effectRef idx="2">
            <a:schemeClr val="accent3"/>
          </a:effectRef>
          <a:fontRef idx="minor">
            <a:schemeClr val="lt1"/>
          </a:fontRef>
        </p:style>
        <p:txBody>
          <a:bodyPr/>
          <a:lstStyle/>
          <a:p>
            <a:pPr algn="l"/>
            <a:r>
              <a:rPr lang="ru-RU" b="1" u="sng" dirty="0">
                <a:solidFill>
                  <a:srgbClr val="CC3399"/>
                </a:solidFill>
              </a:rPr>
              <a:t>До </a:t>
            </a:r>
            <a:r>
              <a:rPr lang="ru-RU" b="1" u="sng" dirty="0" err="1">
                <a:solidFill>
                  <a:srgbClr val="CC3399"/>
                </a:solidFill>
              </a:rPr>
              <a:t>позитивних</a:t>
            </a:r>
            <a:r>
              <a:rPr lang="ru-RU" b="1" u="sng" dirty="0">
                <a:solidFill>
                  <a:srgbClr val="CC3399"/>
                </a:solidFill>
              </a:rPr>
              <a:t> </a:t>
            </a:r>
            <a:r>
              <a:rPr lang="ru-RU" b="1" u="sng" dirty="0" err="1">
                <a:solidFill>
                  <a:srgbClr val="CC3399"/>
                </a:solidFill>
              </a:rPr>
              <a:t>якостей</a:t>
            </a:r>
            <a:r>
              <a:rPr lang="ru-RU" b="1" u="sng" dirty="0">
                <a:solidFill>
                  <a:srgbClr val="CC3399"/>
                </a:solidFill>
              </a:rPr>
              <a:t> </a:t>
            </a:r>
            <a:r>
              <a:rPr lang="ru-RU" b="1" u="sng" dirty="0" err="1">
                <a:solidFill>
                  <a:srgbClr val="CC3399"/>
                </a:solidFill>
              </a:rPr>
              <a:t>залізобетонних</a:t>
            </a:r>
            <a:r>
              <a:rPr lang="ru-RU" b="1" u="sng" dirty="0">
                <a:solidFill>
                  <a:srgbClr val="CC3399"/>
                </a:solidFill>
              </a:rPr>
              <a:t> </a:t>
            </a:r>
            <a:r>
              <a:rPr lang="ru-RU" b="1" u="sng" dirty="0" err="1">
                <a:solidFill>
                  <a:srgbClr val="CC3399"/>
                </a:solidFill>
              </a:rPr>
              <a:t>конструкцій</a:t>
            </a:r>
            <a:r>
              <a:rPr lang="ru-RU" b="1" u="sng" dirty="0">
                <a:solidFill>
                  <a:srgbClr val="CC3399"/>
                </a:solidFill>
              </a:rPr>
              <a:t> </a:t>
            </a:r>
            <a:r>
              <a:rPr lang="ru-RU" b="1" u="sng" dirty="0" err="1">
                <a:solidFill>
                  <a:srgbClr val="CC3399"/>
                </a:solidFill>
              </a:rPr>
              <a:t>відносяться</a:t>
            </a:r>
            <a:r>
              <a:rPr lang="ru-RU" b="1" u="sng" dirty="0">
                <a:solidFill>
                  <a:srgbClr val="CC3399"/>
                </a:solidFill>
              </a:rPr>
              <a:t>:</a:t>
            </a:r>
          </a:p>
          <a:p>
            <a:pPr marL="342900" indent="-342900" algn="l">
              <a:buFont typeface="Wingdings" pitchFamily="2" charset="2"/>
              <a:buChar char="v"/>
            </a:pPr>
            <a:r>
              <a:rPr lang="ru-RU" b="1" i="1" dirty="0" err="1">
                <a:solidFill>
                  <a:srgbClr val="54EE16"/>
                </a:solidFill>
              </a:rPr>
              <a:t>невисока</a:t>
            </a:r>
            <a:r>
              <a:rPr lang="ru-RU" b="1" i="1" dirty="0">
                <a:solidFill>
                  <a:srgbClr val="54EE16"/>
                </a:solidFill>
              </a:rPr>
              <a:t> </a:t>
            </a:r>
            <a:r>
              <a:rPr lang="ru-RU" b="1" i="1" dirty="0" err="1">
                <a:solidFill>
                  <a:srgbClr val="54EE16"/>
                </a:solidFill>
              </a:rPr>
              <a:t>ціна</a:t>
            </a:r>
            <a:r>
              <a:rPr lang="ru-RU" b="1" i="1" dirty="0">
                <a:solidFill>
                  <a:srgbClr val="54EE16"/>
                </a:solidFill>
              </a:rPr>
              <a:t> — </a:t>
            </a:r>
            <a:r>
              <a:rPr lang="ru-RU" b="1" i="1" dirty="0" err="1">
                <a:solidFill>
                  <a:srgbClr val="54EE16"/>
                </a:solidFill>
              </a:rPr>
              <a:t>залізобетонні</a:t>
            </a:r>
            <a:r>
              <a:rPr lang="ru-RU" b="1" i="1" dirty="0">
                <a:solidFill>
                  <a:srgbClr val="54EE16"/>
                </a:solidFill>
              </a:rPr>
              <a:t> </a:t>
            </a:r>
            <a:r>
              <a:rPr lang="ru-RU" b="1" i="1" dirty="0" err="1">
                <a:solidFill>
                  <a:srgbClr val="54EE16"/>
                </a:solidFill>
              </a:rPr>
              <a:t>конструкції</a:t>
            </a:r>
            <a:r>
              <a:rPr lang="ru-RU" b="1" i="1" dirty="0">
                <a:solidFill>
                  <a:srgbClr val="54EE16"/>
                </a:solidFill>
              </a:rPr>
              <a:t> </a:t>
            </a:r>
            <a:r>
              <a:rPr lang="ru-RU" b="1" i="1" dirty="0" err="1">
                <a:solidFill>
                  <a:srgbClr val="54EE16"/>
                </a:solidFill>
              </a:rPr>
              <a:t>значно</a:t>
            </a:r>
            <a:r>
              <a:rPr lang="ru-RU" b="1" i="1" dirty="0">
                <a:solidFill>
                  <a:srgbClr val="54EE16"/>
                </a:solidFill>
              </a:rPr>
              <a:t> </a:t>
            </a:r>
            <a:r>
              <a:rPr lang="ru-RU" b="1" i="1" dirty="0" err="1">
                <a:solidFill>
                  <a:srgbClr val="54EE16"/>
                </a:solidFill>
              </a:rPr>
              <a:t>дешевші</a:t>
            </a:r>
            <a:r>
              <a:rPr lang="ru-RU" b="1" i="1" dirty="0">
                <a:solidFill>
                  <a:srgbClr val="54EE16"/>
                </a:solidFill>
              </a:rPr>
              <a:t> </a:t>
            </a:r>
            <a:r>
              <a:rPr lang="ru-RU" b="1" i="1" dirty="0" err="1">
                <a:solidFill>
                  <a:srgbClr val="54EE16"/>
                </a:solidFill>
              </a:rPr>
              <a:t>від</a:t>
            </a:r>
            <a:r>
              <a:rPr lang="ru-RU" b="1" i="1" dirty="0">
                <a:solidFill>
                  <a:srgbClr val="54EE16"/>
                </a:solidFill>
              </a:rPr>
              <a:t> </a:t>
            </a:r>
            <a:r>
              <a:rPr lang="ru-RU" b="1" i="1" dirty="0" err="1">
                <a:solidFill>
                  <a:srgbClr val="54EE16"/>
                </a:solidFill>
              </a:rPr>
              <a:t>сталевих</a:t>
            </a:r>
            <a:r>
              <a:rPr lang="ru-RU" b="1" i="1" dirty="0">
                <a:solidFill>
                  <a:srgbClr val="54EE16"/>
                </a:solidFill>
              </a:rPr>
              <a:t>;</a:t>
            </a:r>
          </a:p>
          <a:p>
            <a:pPr marL="342900" indent="-342900" algn="l">
              <a:buFont typeface="Wingdings" pitchFamily="2" charset="2"/>
              <a:buChar char="v"/>
            </a:pPr>
            <a:r>
              <a:rPr lang="ru-RU" b="1" i="1" dirty="0" err="1">
                <a:solidFill>
                  <a:srgbClr val="54EE16"/>
                </a:solidFill>
              </a:rPr>
              <a:t>вогнестійкість</a:t>
            </a:r>
            <a:r>
              <a:rPr lang="ru-RU" b="1" i="1" dirty="0">
                <a:solidFill>
                  <a:srgbClr val="54EE16"/>
                </a:solidFill>
              </a:rPr>
              <a:t> — </a:t>
            </a:r>
            <a:r>
              <a:rPr lang="ru-RU" b="1" i="1" dirty="0" err="1">
                <a:solidFill>
                  <a:srgbClr val="54EE16"/>
                </a:solidFill>
              </a:rPr>
              <a:t>порівняно</a:t>
            </a:r>
            <a:r>
              <a:rPr lang="ru-RU" b="1" i="1" dirty="0">
                <a:solidFill>
                  <a:srgbClr val="54EE16"/>
                </a:solidFill>
              </a:rPr>
              <a:t> </a:t>
            </a:r>
            <a:r>
              <a:rPr lang="ru-RU" b="1" i="1" dirty="0" err="1">
                <a:solidFill>
                  <a:srgbClr val="54EE16"/>
                </a:solidFill>
              </a:rPr>
              <a:t>зі</a:t>
            </a:r>
            <a:r>
              <a:rPr lang="ru-RU" b="1" i="1" dirty="0">
                <a:solidFill>
                  <a:srgbClr val="54EE16"/>
                </a:solidFill>
              </a:rPr>
              <a:t> </a:t>
            </a:r>
            <a:r>
              <a:rPr lang="ru-RU" b="1" i="1" dirty="0" err="1">
                <a:solidFill>
                  <a:srgbClr val="54EE16"/>
                </a:solidFill>
              </a:rPr>
              <a:t>сталлю</a:t>
            </a:r>
            <a:r>
              <a:rPr lang="ru-RU" b="1" i="1" dirty="0">
                <a:solidFill>
                  <a:srgbClr val="54EE16"/>
                </a:solidFill>
              </a:rPr>
              <a:t> і деревом;</a:t>
            </a:r>
          </a:p>
          <a:p>
            <a:pPr marL="342900" indent="-342900" algn="l">
              <a:buFont typeface="Wingdings" pitchFamily="2" charset="2"/>
              <a:buChar char="v"/>
            </a:pPr>
            <a:r>
              <a:rPr lang="ru-RU" b="1" i="1" dirty="0" err="1">
                <a:solidFill>
                  <a:srgbClr val="54EE16"/>
                </a:solidFill>
              </a:rPr>
              <a:t>технологічність</a:t>
            </a:r>
            <a:r>
              <a:rPr lang="ru-RU" b="1" i="1" dirty="0">
                <a:solidFill>
                  <a:srgbClr val="54EE16"/>
                </a:solidFill>
              </a:rPr>
              <a:t> — при </a:t>
            </a:r>
            <a:r>
              <a:rPr lang="ru-RU" b="1" i="1" dirty="0" err="1">
                <a:solidFill>
                  <a:srgbClr val="54EE16"/>
                </a:solidFill>
              </a:rPr>
              <a:t>бетонуванні</a:t>
            </a:r>
            <a:r>
              <a:rPr lang="ru-RU" b="1" i="1" dirty="0">
                <a:solidFill>
                  <a:srgbClr val="54EE16"/>
                </a:solidFill>
              </a:rPr>
              <a:t> нескладно </a:t>
            </a:r>
            <a:r>
              <a:rPr lang="ru-RU" b="1" i="1" dirty="0" err="1">
                <a:solidFill>
                  <a:srgbClr val="54EE16"/>
                </a:solidFill>
              </a:rPr>
              <a:t>отримувати</a:t>
            </a:r>
            <a:r>
              <a:rPr lang="ru-RU" b="1" i="1" dirty="0">
                <a:solidFill>
                  <a:srgbClr val="54EE16"/>
                </a:solidFill>
              </a:rPr>
              <a:t> будь-яку форму </a:t>
            </a:r>
            <a:r>
              <a:rPr lang="ru-RU" b="1" i="1" dirty="0" err="1">
                <a:solidFill>
                  <a:srgbClr val="54EE16"/>
                </a:solidFill>
              </a:rPr>
              <a:t>конструкції</a:t>
            </a:r>
            <a:r>
              <a:rPr lang="ru-RU" b="1" i="1" dirty="0">
                <a:solidFill>
                  <a:srgbClr val="54EE16"/>
                </a:solidFill>
              </a:rPr>
              <a:t>;</a:t>
            </a:r>
          </a:p>
          <a:p>
            <a:pPr marL="342900" indent="-342900" algn="l">
              <a:buFont typeface="Wingdings" pitchFamily="2" charset="2"/>
              <a:buChar char="v"/>
            </a:pPr>
            <a:r>
              <a:rPr lang="ru-RU" b="1" i="1" dirty="0" err="1">
                <a:solidFill>
                  <a:srgbClr val="54EE16"/>
                </a:solidFill>
              </a:rPr>
              <a:t>хімічна</a:t>
            </a:r>
            <a:r>
              <a:rPr lang="ru-RU" b="1" i="1" dirty="0">
                <a:solidFill>
                  <a:srgbClr val="54EE16"/>
                </a:solidFill>
              </a:rPr>
              <a:t> і </a:t>
            </a:r>
            <a:r>
              <a:rPr lang="ru-RU" b="1" i="1" dirty="0" err="1">
                <a:solidFill>
                  <a:srgbClr val="54EE16"/>
                </a:solidFill>
              </a:rPr>
              <a:t>біологічна</a:t>
            </a:r>
            <a:r>
              <a:rPr lang="ru-RU" b="1" i="1" dirty="0">
                <a:solidFill>
                  <a:srgbClr val="54EE16"/>
                </a:solidFill>
              </a:rPr>
              <a:t> </a:t>
            </a:r>
            <a:r>
              <a:rPr lang="ru-RU" b="1" i="1" dirty="0" err="1">
                <a:solidFill>
                  <a:srgbClr val="54EE16"/>
                </a:solidFill>
              </a:rPr>
              <a:t>стійкість</a:t>
            </a:r>
            <a:r>
              <a:rPr lang="ru-RU" b="1" i="1" dirty="0">
                <a:solidFill>
                  <a:srgbClr val="54EE16"/>
                </a:solidFill>
              </a:rPr>
              <a:t> — не </a:t>
            </a:r>
            <a:r>
              <a:rPr lang="ru-RU" b="1" i="1" dirty="0" err="1">
                <a:solidFill>
                  <a:srgbClr val="54EE16"/>
                </a:solidFill>
              </a:rPr>
              <a:t>схильний</a:t>
            </a:r>
            <a:r>
              <a:rPr lang="ru-RU" b="1" i="1" dirty="0">
                <a:solidFill>
                  <a:srgbClr val="54EE16"/>
                </a:solidFill>
              </a:rPr>
              <a:t> до </a:t>
            </a:r>
            <a:r>
              <a:rPr lang="ru-RU" b="1" i="1" dirty="0" err="1">
                <a:solidFill>
                  <a:srgbClr val="54EE16"/>
                </a:solidFill>
              </a:rPr>
              <a:t>корозії</a:t>
            </a:r>
            <a:r>
              <a:rPr lang="ru-RU" b="1" i="1" dirty="0">
                <a:solidFill>
                  <a:srgbClr val="54EE16"/>
                </a:solidFill>
              </a:rPr>
              <a:t>, </a:t>
            </a:r>
            <a:r>
              <a:rPr lang="ru-RU" b="1" i="1" dirty="0" err="1">
                <a:solidFill>
                  <a:srgbClr val="54EE16"/>
                </a:solidFill>
              </a:rPr>
              <a:t>старіння</a:t>
            </a:r>
            <a:r>
              <a:rPr lang="ru-RU" b="1" i="1" dirty="0">
                <a:solidFill>
                  <a:srgbClr val="54EE16"/>
                </a:solidFill>
              </a:rPr>
              <a:t>, </a:t>
            </a:r>
            <a:r>
              <a:rPr lang="ru-RU" b="1" i="1" dirty="0" err="1">
                <a:solidFill>
                  <a:srgbClr val="54EE16"/>
                </a:solidFill>
              </a:rPr>
              <a:t>гниття</a:t>
            </a:r>
            <a:r>
              <a:rPr lang="ru-RU" b="1" i="1" dirty="0">
                <a:solidFill>
                  <a:srgbClr val="54EE16"/>
                </a:solidFill>
              </a:rPr>
              <a:t>.</a:t>
            </a:r>
          </a:p>
        </p:txBody>
      </p:sp>
    </p:spTree>
    <p:extLst>
      <p:ext uri="{BB962C8B-B14F-4D97-AF65-F5344CB8AC3E}">
        <p14:creationId xmlns:p14="http://schemas.microsoft.com/office/powerpoint/2010/main" val="4233574626"/>
      </p:ext>
    </p:extLst>
  </p:cSld>
  <p:clrMapOvr>
    <a:masterClrMapping/>
  </p:clrMapOvr>
  <mc:AlternateContent xmlns:mc="http://schemas.openxmlformats.org/markup-compatibility/2006" xmlns:p14="http://schemas.microsoft.com/office/powerpoint/2010/main">
    <mc:Choice Requires="p14">
      <p:transition spd="slow" p14:dur="1400">
        <p:blinds/>
      </p:transition>
    </mc:Choice>
    <mc:Fallback xmlns="">
      <p:transition spd="slow">
        <p:blind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611560" y="404664"/>
            <a:ext cx="7381372" cy="5038307"/>
          </a:xfrm>
        </p:spPr>
        <p:txBody>
          <a:bodyPr>
            <a:normAutofit/>
          </a:bodyPr>
          <a:lstStyle/>
          <a:p>
            <a:pPr algn="l"/>
            <a:r>
              <a:rPr lang="ru-RU" sz="2800" b="1" u="sng"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До </a:t>
            </a:r>
            <a:r>
              <a:rPr lang="ru-RU" sz="2800" b="1" u="sng"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недоліків</a:t>
            </a:r>
            <a:r>
              <a:rPr lang="ru-RU" sz="2800" b="1" u="sng"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ru-RU" sz="2800" b="1" u="sng"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залізобетонних</a:t>
            </a:r>
            <a:r>
              <a:rPr lang="ru-RU" sz="2800" b="1" u="sng"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ru-RU" sz="2800" b="1" u="sng"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конструкцій</a:t>
            </a:r>
            <a:r>
              <a:rPr lang="ru-RU" sz="2800" b="1" u="sng"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належать:</a:t>
            </a:r>
          </a:p>
          <a:p>
            <a:pPr marL="342900" indent="-342900" algn="l">
              <a:buFont typeface="Wingdings" pitchFamily="2" charset="2"/>
              <a:buChar char="Ø"/>
            </a:pP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невисока</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міцність</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при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великій</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масі</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міцність</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бетону в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середньому</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в 10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разів</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менша</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ніж</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міцність</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сталі</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У великих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конструкціях</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залізобетон</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несе</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більше</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своєї</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маси</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ніж</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корисного</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 </a:t>
            </a:r>
            <a:r>
              <a:rPr lang="ru-RU" sz="2800" b="1" dirty="0" err="1">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навантаження</a:t>
            </a:r>
            <a:r>
              <a:rPr lang="ru-RU" sz="2800" b="1"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a:t>
            </a:r>
          </a:p>
        </p:txBody>
      </p:sp>
    </p:spTree>
    <p:extLst>
      <p:ext uri="{BB962C8B-B14F-4D97-AF65-F5344CB8AC3E}">
        <p14:creationId xmlns:p14="http://schemas.microsoft.com/office/powerpoint/2010/main" val="187808265"/>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 y="12576"/>
            <a:ext cx="9111988" cy="5313976"/>
          </a:xfrm>
        </p:spPr>
        <p:txBody>
          <a:bodyPr>
            <a:normAutofit/>
          </a:bodyPr>
          <a:lstStyle/>
          <a:p>
            <a:r>
              <a:rPr lang="uk-UA" b="1" dirty="0"/>
              <a:t>Опалубку стін</a:t>
            </a:r>
            <a:r>
              <a:rPr lang="uk-UA" dirty="0"/>
              <a:t>-починають збирати з установлення з двох боків маякових стояків з </a:t>
            </a:r>
            <a:r>
              <a:rPr lang="uk-UA" dirty="0" err="1"/>
              <a:t>розкріплюванням</a:t>
            </a:r>
            <a:r>
              <a:rPr lang="uk-UA" dirty="0"/>
              <a:t> їх тимчасовими підкосами та стяжками. При висоті стін більше ніж 3 м одночасно з маяковими стояками з одного боку встановлюють риштування. До маякових стояків гвинтами закріплюють схватки, а до них – щити. У процесі встановлення щитів протилежні сторони опалубки з’єднують інвентарними стяжками, які пропускають через пластикові труби або бетонні вкладні-розпірки з отвором.</a:t>
            </a:r>
          </a:p>
          <a:p>
            <a:r>
              <a:rPr lang="uk-UA" dirty="0"/>
              <a:t> При демонтажі – послідовно розбирають (зверху вниз) підкоси і маякові стояки, робочі кріплення і схватки, щити, опалубки. Останніми розбирають риштування. </a:t>
            </a:r>
          </a:p>
          <a:p>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4293096"/>
            <a:ext cx="3096344" cy="2060476"/>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48063" y="4263570"/>
            <a:ext cx="3127895" cy="2090002"/>
          </a:xfrm>
          <a:prstGeom prst="rect">
            <a:avLst/>
          </a:prstGeom>
        </p:spPr>
      </p:pic>
    </p:spTree>
    <p:extLst>
      <p:ext uri="{BB962C8B-B14F-4D97-AF65-F5344CB8AC3E}">
        <p14:creationId xmlns:p14="http://schemas.microsoft.com/office/powerpoint/2010/main" val="31133386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8348" y="116632"/>
            <a:ext cx="9144000" cy="3744415"/>
          </a:xfrm>
        </p:spPr>
        <p:txBody>
          <a:bodyPr>
            <a:normAutofit/>
          </a:bodyPr>
          <a:lstStyle/>
          <a:p>
            <a:r>
              <a:rPr lang="uk-UA" b="1" dirty="0"/>
              <a:t>Влаштування опалубки каркасних конструкцій</a:t>
            </a:r>
            <a:r>
              <a:rPr lang="uk-UA" dirty="0"/>
              <a:t> починають зі збирання опалубки колон. За допомогою монтажних кутових елементів із щитів збирають Г-подібні блоки, які далі об’єднують у короби. Для сприймання тиску бетонної суміші і досягнення щільності з’єднань щитів короб стискають хомутами. Для вивірення вертикального положення опалубки колони застосовують дерев’яні клини, на які встановлюють зібраний короб та розтяжки. При висоті колони більш ніж 3 м, густому армуванні або незначному поперечному перерізі з одного боку щити опалубки встановлюють </a:t>
            </a:r>
            <a:r>
              <a:rPr lang="uk-UA" dirty="0" err="1"/>
              <a:t>поярусно</a:t>
            </a:r>
            <a:r>
              <a:rPr lang="uk-UA" dirty="0"/>
              <a:t>, через 2 м, після бетонування попереднього ярусу. </a:t>
            </a:r>
          </a:p>
          <a:p>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75656" y="3858525"/>
            <a:ext cx="1781175" cy="2562225"/>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138" y="3830851"/>
            <a:ext cx="2818773" cy="2589899"/>
          </a:xfrm>
          <a:prstGeom prst="rect">
            <a:avLst/>
          </a:prstGeom>
        </p:spPr>
      </p:pic>
    </p:spTree>
    <p:extLst>
      <p:ext uri="{BB962C8B-B14F-4D97-AF65-F5344CB8AC3E}">
        <p14:creationId xmlns:p14="http://schemas.microsoft.com/office/powerpoint/2010/main" val="2562236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332656"/>
            <a:ext cx="6984776" cy="4320480"/>
          </a:xfrm>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l"/>
            <a:r>
              <a:rPr lang="vi-VN" b="1" dirty="0">
                <a:ln/>
                <a:solidFill>
                  <a:schemeClr val="accent3"/>
                </a:solidFill>
              </a:rPr>
              <a:t>Бето́н</a:t>
            </a:r>
            <a:r>
              <a:rPr lang="en-US" b="1" dirty="0">
                <a:ln/>
                <a:solidFill>
                  <a:schemeClr val="accent3"/>
                </a:solidFill>
              </a:rPr>
              <a:t> </a:t>
            </a:r>
            <a:r>
              <a:rPr lang="vi-VN" b="1" dirty="0">
                <a:ln/>
                <a:solidFill>
                  <a:schemeClr val="accent3"/>
                </a:solidFill>
              </a:rPr>
              <a:t>— штучний каменеподібний матеріал, результат раціонально підібраної суміші в'яжучого, заповнювачів, води і, при потребі, спеціальних добавок. До затвердіння цю суміш називають бетонною. Один з основних будівельних матеріалів, що застосовується для виготовлення збірних залізобетонних та бетонних конструкцій і бетонних виробів, а також для будівництва монолітних бетонних і залізобетонних споруд.</a:t>
            </a:r>
            <a:endParaRPr lang="ru-RU" b="1" dirty="0">
              <a:ln/>
              <a:solidFill>
                <a:schemeClr val="accent3"/>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6588" y="3717032"/>
            <a:ext cx="2238420" cy="2448272"/>
          </a:xfrm>
          <a:prstGeom prst="rect">
            <a:avLst/>
          </a:prstGeom>
        </p:spPr>
      </p:pic>
    </p:spTree>
    <p:extLst>
      <p:ext uri="{BB962C8B-B14F-4D97-AF65-F5344CB8AC3E}">
        <p14:creationId xmlns:p14="http://schemas.microsoft.com/office/powerpoint/2010/main" val="3135273160"/>
      </p:ext>
    </p:extLst>
  </p:cSld>
  <p:clrMapOvr>
    <a:masterClrMapping/>
  </p:clrMapOvr>
  <mc:AlternateContent xmlns:mc="http://schemas.openxmlformats.org/markup-compatibility/2006" xmlns:p14="http://schemas.microsoft.com/office/powerpoint/2010/main">
    <mc:Choice Requires="p14">
      <p:transition spd="slow" p14:dur="3000">
        <p14:shred dir="out"/>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5009" y="188640"/>
            <a:ext cx="9144000" cy="4521888"/>
          </a:xfrm>
        </p:spPr>
        <p:txBody>
          <a:bodyPr>
            <a:normAutofit fontScale="92500"/>
          </a:bodyPr>
          <a:lstStyle/>
          <a:p>
            <a:r>
              <a:rPr lang="uk-UA" b="1" dirty="0"/>
              <a:t>Збирання опалубки балок та ригелів</a:t>
            </a:r>
            <a:r>
              <a:rPr lang="uk-UA" dirty="0"/>
              <a:t>  починають з установлення телескопічних стояків з оголовками, що дають змогу закріпити балкові струбцини. Залежно від перерізу виготовлених монолітних конструкцій струбцини можуть спиратися на один або два стояки. Для збільшення </a:t>
            </a:r>
            <a:r>
              <a:rPr lang="uk-UA" dirty="0" err="1"/>
              <a:t>несівної</a:t>
            </a:r>
            <a:r>
              <a:rPr lang="uk-UA" dirty="0"/>
              <a:t> здатності стояки можна об’єднати за допомогою спеціальних струбцин в </a:t>
            </a:r>
            <a:r>
              <a:rPr lang="uk-UA" dirty="0" err="1"/>
              <a:t>дво</a:t>
            </a:r>
            <a:r>
              <a:rPr lang="uk-UA" dirty="0"/>
              <a:t>-, три- або </a:t>
            </a:r>
            <a:r>
              <a:rPr lang="uk-UA" dirty="0" err="1"/>
              <a:t>чотиристоякові</a:t>
            </a:r>
            <a:r>
              <a:rPr lang="uk-UA" dirty="0"/>
              <a:t> опори. На струбцини обпирають безпосередньо щити </a:t>
            </a:r>
            <a:r>
              <a:rPr lang="uk-UA" dirty="0" err="1"/>
              <a:t>дна</a:t>
            </a:r>
            <a:r>
              <a:rPr lang="uk-UA" dirty="0"/>
              <a:t> (при незначних перерізах ригелів – до 300×100 мм) або схватки (балки), по яких укладають щити </a:t>
            </a:r>
            <a:r>
              <a:rPr lang="uk-UA" dirty="0" err="1"/>
              <a:t>дна</a:t>
            </a:r>
            <a:r>
              <a:rPr lang="uk-UA" dirty="0"/>
              <a:t>. Бокові щити опалубки встановлюють на схватки або безпосередньо на щити </a:t>
            </a:r>
            <a:r>
              <a:rPr lang="uk-UA" dirty="0" err="1"/>
              <a:t>дна</a:t>
            </a:r>
            <a:r>
              <a:rPr lang="uk-UA" dirty="0"/>
              <a:t>. В останньому випадку між боковими щитами слід улаштовувати допоміжні тимчасові розпірки. Бокові щити утримуються кронштейнами балкових струбцин. До їх закріплення виконують вивіряння положення опалубки та будівельного прогину, який беруть не менш ніж 3 мм на 1 м довжини ригеля. </a:t>
            </a:r>
          </a:p>
          <a:p>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8" y="4581128"/>
            <a:ext cx="2257425" cy="2028825"/>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60032" y="4581128"/>
            <a:ext cx="2743644" cy="2028825"/>
          </a:xfrm>
          <a:prstGeom prst="rect">
            <a:avLst/>
          </a:prstGeom>
        </p:spPr>
      </p:pic>
    </p:spTree>
    <p:extLst>
      <p:ext uri="{BB962C8B-B14F-4D97-AF65-F5344CB8AC3E}">
        <p14:creationId xmlns:p14="http://schemas.microsoft.com/office/powerpoint/2010/main" val="1762651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27493"/>
            <a:ext cx="9252519" cy="4377873"/>
          </a:xfrm>
        </p:spPr>
        <p:txBody>
          <a:bodyPr>
            <a:normAutofit lnSpcReduction="10000"/>
          </a:bodyPr>
          <a:lstStyle/>
          <a:p>
            <a:r>
              <a:rPr lang="uk-UA" b="1" dirty="0"/>
              <a:t>Збирання опалубки плит перекриття</a:t>
            </a:r>
            <a:r>
              <a:rPr lang="uk-UA" dirty="0"/>
              <a:t>, які обпираються на стіни або збірні залізобетонні балки, починають з вивіряння позначок рівня на опорних гніздах стін або балок, що попередньо влаштовуються для обпирання інвентарних розсувних підтримувальних ригелів. У разі потреби опори вирівнюють за допомогою твердих підкладок або підливання цементно-піщаного розчину. Після цього з розрахунковим кроком від 300 до 900 мм установлюють розсувні ригелі. На них укладають щити опалубки. Обов’язковою умовою є обпирання щитів не менш як на три ригелі. Необхідний будівельний прогин досягають гвинтовою затяжкою і підкладанням спеціальних сталевих пластин 1–4 мм товщиною. Опорні гнізда закривають кришками з картону, фанери або листової сталі, щоб запобігти попаданню у них бетону.</a:t>
            </a:r>
          </a:p>
          <a:p>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4350380"/>
            <a:ext cx="3744416" cy="2143268"/>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59620" y="4350380"/>
            <a:ext cx="2889672" cy="2164464"/>
          </a:xfrm>
          <a:prstGeom prst="rect">
            <a:avLst/>
          </a:prstGeom>
        </p:spPr>
      </p:pic>
    </p:spTree>
    <p:extLst>
      <p:ext uri="{BB962C8B-B14F-4D97-AF65-F5344CB8AC3E}">
        <p14:creationId xmlns:p14="http://schemas.microsoft.com/office/powerpoint/2010/main" val="846351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611560" y="1157231"/>
            <a:ext cx="7994749" cy="2145624"/>
          </a:xfrm>
        </p:spPr>
        <p:txBody>
          <a:bodyPr>
            <a:normAutofit fontScale="92500" lnSpcReduction="10000"/>
          </a:bodyPr>
          <a:lstStyle/>
          <a:p>
            <a:r>
              <a:rPr lang="uk-UA" i="1" dirty="0"/>
              <a:t>Дерев’яну опалубку</a:t>
            </a:r>
            <a:r>
              <a:rPr lang="uk-UA" dirty="0"/>
              <a:t> виготовляють з пиломатеріалів вологістю до 15 % (палуба опалубних щитів, форм) і до 25 % (інші елементи), водостійкої фанери і деревних плит (ДСП, ДВП). Ці матеріали доступні, піддаються обробці, що дає змогу робити різноманітні і складні опалубні форми. Щити з пиломатеріалів з палубою із ДСП і ДВП можна використовувати до 10 разів, водостійкої фанери знижує її масу та збільшує використання до 20 разів. </a:t>
            </a:r>
          </a:p>
          <a:p>
            <a:endParaRPr lang="uk-UA" dirty="0"/>
          </a:p>
        </p:txBody>
      </p:sp>
      <p:sp>
        <p:nvSpPr>
          <p:cNvPr id="3" name="Заголовок 2"/>
          <p:cNvSpPr>
            <a:spLocks noGrp="1"/>
          </p:cNvSpPr>
          <p:nvPr>
            <p:ph type="ctrTitle"/>
          </p:nvPr>
        </p:nvSpPr>
        <p:spPr>
          <a:xfrm>
            <a:off x="395537" y="260648"/>
            <a:ext cx="8748463" cy="1793167"/>
          </a:xfrm>
        </p:spPr>
        <p:txBody>
          <a:bodyPr/>
          <a:lstStyle/>
          <a:p>
            <a:pPr marL="182880" indent="0">
              <a:buNone/>
            </a:pPr>
            <a:r>
              <a:rPr lang="uk-UA" sz="2800" dirty="0">
                <a:effectLst/>
              </a:rPr>
              <a:t>Виготовлення опалубки з різних матеріалів</a:t>
            </a:r>
            <a:endParaRPr lang="uk-UA"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064" y="3747864"/>
            <a:ext cx="3323542" cy="2489448"/>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560" y="3747864"/>
            <a:ext cx="3707112" cy="2489448"/>
          </a:xfrm>
          <a:prstGeom prst="rect">
            <a:avLst/>
          </a:prstGeom>
        </p:spPr>
      </p:pic>
    </p:spTree>
    <p:extLst>
      <p:ext uri="{BB962C8B-B14F-4D97-AF65-F5344CB8AC3E}">
        <p14:creationId xmlns:p14="http://schemas.microsoft.com/office/powerpoint/2010/main" val="2884085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107504" y="260648"/>
            <a:ext cx="9036496" cy="3441768"/>
          </a:xfrm>
        </p:spPr>
        <p:txBody>
          <a:bodyPr>
            <a:normAutofit/>
          </a:bodyPr>
          <a:lstStyle/>
          <a:p>
            <a:r>
              <a:rPr lang="uk-UA" i="1" dirty="0"/>
              <a:t>Металеву опалубку</a:t>
            </a:r>
            <a:r>
              <a:rPr lang="uk-UA" dirty="0"/>
              <a:t> виготовляють з прокатних та гнутих ефективних профілів з палубою із металевого листа 2–3 мм товщиною. Її можна використовувати 100–300 разів. Застосування алюмінію дає змогу знизити вагу опалубки, але потребує спеціального захисту від корозії під впливом дії цементного молока на алюміній. Для незнімної опалубки використовують металеві сітки, а у разі потреби суцільно металеві форми. </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4048" y="3597133"/>
            <a:ext cx="3384376" cy="2535015"/>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4666" y="3597134"/>
            <a:ext cx="3772349" cy="2533256"/>
          </a:xfrm>
          <a:prstGeom prst="rect">
            <a:avLst/>
          </a:prstGeom>
        </p:spPr>
      </p:pic>
    </p:spTree>
    <p:extLst>
      <p:ext uri="{BB962C8B-B14F-4D97-AF65-F5344CB8AC3E}">
        <p14:creationId xmlns:p14="http://schemas.microsoft.com/office/powerpoint/2010/main" val="2456959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404664"/>
            <a:ext cx="9144000" cy="5445224"/>
          </a:xfrm>
        </p:spPr>
        <p:txBody>
          <a:bodyPr>
            <a:normAutofit lnSpcReduction="10000"/>
          </a:bodyPr>
          <a:lstStyle/>
          <a:p>
            <a:r>
              <a:rPr lang="uk-UA" i="1" dirty="0"/>
              <a:t>Синтетичну опалубку</a:t>
            </a:r>
            <a:r>
              <a:rPr lang="uk-UA" dirty="0"/>
              <a:t> виготовляють із склопластику, текстоліту, гетинаксу та інших синтетичних матеріалів, які досить міцні і легкі. Ці матеріали мають низьку адгезію до бетону, що дає змогу досягати якісних поверхонь монолітних конструкцій. Використання цього виду опалубки можливе від 20 до 100 разів. Однак опалубки, виготовлені повністю з синтетичних матеріалів, поки що менш ефективні у зв’язку з високою вартістю і дефіцитністю матеріалів. Склопластик відрізняється високою адгезією до бетону, обростає цементною кіркою, яку важко обчищати. Ефективним є використання синтетичних матеріалів, які мають низьку адгезію до бетону для покриття палуби. Листові пластики та інші синтетичні матеріали використовують також для незнімної опалубки, вони мають високі ізоляційні та декоративні якості. </a:t>
            </a:r>
          </a:p>
          <a:p>
            <a:r>
              <a:rPr lang="uk-UA" dirty="0"/>
              <a:t>Синтетичні повітронепроникні та прогумовані тканини використовують для створення пневматичної опалубки, форма та жорсткість якої досягаються тиском повітря, яким її наповнюють. Їх використовують до 50 разів. </a:t>
            </a:r>
          </a:p>
          <a:p>
            <a:endParaRPr lang="uk-UA" dirty="0"/>
          </a:p>
        </p:txBody>
      </p:sp>
    </p:spTree>
    <p:extLst>
      <p:ext uri="{BB962C8B-B14F-4D97-AF65-F5344CB8AC3E}">
        <p14:creationId xmlns:p14="http://schemas.microsoft.com/office/powerpoint/2010/main" val="11980622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одзаголовок 1"/>
          <p:cNvSpPr>
            <a:spLocks noGrp="1"/>
          </p:cNvSpPr>
          <p:nvPr>
            <p:ph type="subTitle" idx="1"/>
          </p:nvPr>
        </p:nvSpPr>
        <p:spPr>
          <a:xfrm>
            <a:off x="0" y="-5607"/>
            <a:ext cx="9144000" cy="4298703"/>
          </a:xfrm>
        </p:spPr>
        <p:txBody>
          <a:bodyPr>
            <a:normAutofit fontScale="92500" lnSpcReduction="20000"/>
          </a:bodyPr>
          <a:lstStyle/>
          <a:p>
            <a:r>
              <a:rPr lang="uk-UA" i="1" dirty="0"/>
              <a:t>Комбінована опалубка</a:t>
            </a:r>
            <a:r>
              <a:rPr lang="uk-UA" dirty="0"/>
              <a:t> складається з конструкцій, виготовлених з різних матеріалів, що забезпечує найбільшу їх ефективність. Останнім часом широко використовують комбіновані опалубки, в яких елементи каркаса, підтримувальні конструкції та кріплення виготовлені зі сталі, а палуба і опалубні щити – з водостійкої фанери або синтетичних матеріалів. Така опалубка, зберігаючи основні якості металевої (багаторазовість використання високу, жаростійкість, стійкість до місцевих навантажень), ще є дешевшою і легшою. </a:t>
            </a:r>
          </a:p>
          <a:p>
            <a:r>
              <a:rPr lang="uk-UA" dirty="0"/>
              <a:t>Для покращення фізико-механічних якостей фанери її покривають плівкою на основі синтетичної смоли. Це покриття збільшує зносостійкість фанери, зменшує адгезію опалубки до бетону, паро- і водонепроникність. Таку фанеру не рекомендується використовувати лише в тих випадках, коли поверхня забетонованої конструкції підлягає подальшому опорядженню – синтетична плівка сприяє створенню склоподібної поверхні бетону, що ускладнює нанесення опоряджувальних шарів.</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96675" y="3827891"/>
            <a:ext cx="1656184" cy="2530610"/>
          </a:xfrm>
          <a:prstGeom prst="rect">
            <a:avLst/>
          </a:prstGeo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7624" y="4293096"/>
            <a:ext cx="3688223" cy="2065405"/>
          </a:xfrm>
          <a:prstGeom prst="rect">
            <a:avLst/>
          </a:prstGeom>
        </p:spPr>
      </p:pic>
    </p:spTree>
    <p:extLst>
      <p:ext uri="{BB962C8B-B14F-4D97-AF65-F5344CB8AC3E}">
        <p14:creationId xmlns:p14="http://schemas.microsoft.com/office/powerpoint/2010/main" val="38300362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51520" y="692697"/>
            <a:ext cx="4176464" cy="3600400"/>
          </a:xfrm>
        </p:spPr>
        <p:txBody>
          <a:bodyPr>
            <a:normAutofit/>
          </a:bodyPr>
          <a:lstStyle/>
          <a:p>
            <a:pPr algn="l"/>
            <a:r>
              <a:rPr lang="vi-VN" sz="28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Баритобето́н  — особливо важкий бетон, в якому заповнювачем служить барит або баритова руда або їх суміш з металевим скрапом.</a:t>
            </a:r>
          </a:p>
        </p:txBody>
      </p:sp>
      <p:sp>
        <p:nvSpPr>
          <p:cNvPr id="4" name="TextBox 3"/>
          <p:cNvSpPr txBox="1"/>
          <p:nvPr/>
        </p:nvSpPr>
        <p:spPr>
          <a:xfrm>
            <a:off x="4499992" y="3212976"/>
            <a:ext cx="3744416" cy="2677656"/>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Застосовується</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для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захисту</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персоналу,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що</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обслуговує</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ядерні</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реактори</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від</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радіоактивного</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r>
              <a:rPr lang="ru-RU" sz="2800" b="1" spc="50" dirty="0" err="1">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випромінювання</a:t>
            </a:r>
            <a:r>
              <a:rPr lang="ru-RU" sz="2800" b="1" spc="50" dirty="0">
                <a:ln w="11430">
                  <a:solidFill>
                    <a:srgbClr val="00B050"/>
                  </a:solidFill>
                </a:ln>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4088" y="337561"/>
            <a:ext cx="2304256" cy="2520280"/>
          </a:xfrm>
          <a:prstGeom prst="rect">
            <a:avLst/>
          </a:prstGeom>
        </p:spPr>
      </p:pic>
    </p:spTree>
    <p:extLst>
      <p:ext uri="{BB962C8B-B14F-4D97-AF65-F5344CB8AC3E}">
        <p14:creationId xmlns:p14="http://schemas.microsoft.com/office/powerpoint/2010/main" val="1973262928"/>
      </p:ext>
    </p:extLst>
  </p:cSld>
  <p:clrMapOvr>
    <a:masterClrMapping/>
  </p:clrMapOvr>
  <mc:AlternateContent xmlns:mc="http://schemas.openxmlformats.org/markup-compatibility/2006" xmlns:p14="http://schemas.microsoft.com/office/powerpoint/2010/main">
    <mc:Choice Requires="p14">
      <p:transition spd="slow" p14:dur="1500">
        <p14:ripple dir="rd"/>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79512" y="188640"/>
            <a:ext cx="7704856" cy="5184576"/>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algn="l"/>
            <a:r>
              <a:rPr lang="uk-UA" dirty="0" err="1">
                <a:ln w="18415" cmpd="sng">
                  <a:solidFill>
                    <a:srgbClr val="00B050"/>
                  </a:solidFill>
                  <a:prstDash val="solid"/>
                </a:ln>
                <a:effectLst>
                  <a:outerShdw blurRad="63500" dir="3600000" algn="tl" rotWithShape="0">
                    <a:srgbClr val="000000">
                      <a:alpha val="70000"/>
                    </a:srgbClr>
                  </a:outerShdw>
                </a:effectLst>
              </a:rPr>
              <a:t>Полімербетон</a:t>
            </a:r>
            <a:r>
              <a:rPr lang="uk-UA" dirty="0">
                <a:ln w="18415" cmpd="sng">
                  <a:solidFill>
                    <a:srgbClr val="00B050"/>
                  </a:solidFill>
                  <a:prstDash val="solid"/>
                </a:ln>
                <a:effectLst>
                  <a:outerShdw blurRad="63500" dir="3600000" algn="tl" rotWithShape="0">
                    <a:srgbClr val="000000">
                      <a:alpha val="70000"/>
                    </a:srgbClr>
                  </a:outerShdw>
                </a:effectLst>
              </a:rPr>
              <a:t> — композиційний матеріал, що складається з високомолекулярних смол, дрібного й великого заповнювача, тонкомолотого наповнювача й добавок. Сполучними в </a:t>
            </a:r>
            <a:r>
              <a:rPr lang="uk-UA" dirty="0" err="1">
                <a:ln w="18415" cmpd="sng">
                  <a:solidFill>
                    <a:srgbClr val="00B050"/>
                  </a:solidFill>
                  <a:prstDash val="solid"/>
                </a:ln>
                <a:effectLst>
                  <a:outerShdw blurRad="63500" dir="3600000" algn="tl" rotWithShape="0">
                    <a:srgbClr val="000000">
                      <a:alpha val="70000"/>
                    </a:srgbClr>
                  </a:outerShdw>
                </a:effectLst>
              </a:rPr>
              <a:t>полімербетоні</a:t>
            </a:r>
            <a:r>
              <a:rPr lang="uk-UA" dirty="0">
                <a:ln w="18415" cmpd="sng">
                  <a:solidFill>
                    <a:srgbClr val="00B050"/>
                  </a:solidFill>
                  <a:prstDash val="solid"/>
                </a:ln>
                <a:effectLst>
                  <a:outerShdw blurRad="63500" dir="3600000" algn="tl" rotWithShape="0">
                    <a:srgbClr val="000000">
                      <a:alpha val="70000"/>
                    </a:srgbClr>
                  </a:outerShdw>
                </a:effectLst>
              </a:rPr>
              <a:t> можуть бути: </a:t>
            </a:r>
            <a:r>
              <a:rPr lang="uk-UA" dirty="0" err="1">
                <a:ln w="18415" cmpd="sng">
                  <a:solidFill>
                    <a:srgbClr val="00B050"/>
                  </a:solidFill>
                  <a:prstDash val="solid"/>
                </a:ln>
                <a:effectLst>
                  <a:outerShdw blurRad="63500" dir="3600000" algn="tl" rotWithShape="0">
                    <a:srgbClr val="000000">
                      <a:alpha val="70000"/>
                    </a:srgbClr>
                  </a:outerShdw>
                </a:effectLst>
              </a:rPr>
              <a:t>фуранові</a:t>
            </a:r>
            <a:r>
              <a:rPr lang="uk-UA" dirty="0">
                <a:ln w="18415" cmpd="sng">
                  <a:solidFill>
                    <a:srgbClr val="00B050"/>
                  </a:solidFill>
                  <a:prstDash val="solid"/>
                </a:ln>
                <a:effectLst>
                  <a:outerShdw blurRad="63500" dir="3600000" algn="tl" rotWithShape="0">
                    <a:srgbClr val="000000">
                      <a:alpha val="70000"/>
                    </a:srgbClr>
                  </a:outerShdw>
                </a:effectLst>
              </a:rPr>
              <a:t>, поліефірні, епоксидні полімери. Одержують шляхом інтенсивного перемішування підігрітих заповнювачів, смол і добавок з наступним зануренням у форму, ущільненням і витримкою при температурі до 1000. Заповнювачі вибирають залежно від умов експлуатації. </a:t>
            </a:r>
            <a:r>
              <a:rPr lang="uk-UA" dirty="0" err="1">
                <a:ln w="18415" cmpd="sng">
                  <a:solidFill>
                    <a:srgbClr val="00B050"/>
                  </a:solidFill>
                  <a:prstDash val="solid"/>
                </a:ln>
                <a:effectLst>
                  <a:outerShdw blurRad="63500" dir="3600000" algn="tl" rotWithShape="0">
                    <a:srgbClr val="000000">
                      <a:alpha val="70000"/>
                    </a:srgbClr>
                  </a:outerShdw>
                </a:effectLst>
              </a:rPr>
              <a:t>Полімербетон</a:t>
            </a:r>
            <a:r>
              <a:rPr lang="uk-UA" dirty="0">
                <a:ln w="18415" cmpd="sng">
                  <a:solidFill>
                    <a:srgbClr val="00B050"/>
                  </a:solidFill>
                  <a:prstDash val="solid"/>
                </a:ln>
                <a:effectLst>
                  <a:outerShdw blurRad="63500" dir="3600000" algn="tl" rotWithShape="0">
                    <a:srgbClr val="000000">
                      <a:alpha val="70000"/>
                    </a:srgbClr>
                  </a:outerShdw>
                </a:effectLst>
              </a:rPr>
              <a:t> — єдиний матеріал, що успішно працює в цехах хімічної, харчової, целюлозної промисловості, забезпечуючи корозійну стійкість несучих і самонесучих конструкцій. Від звичайного бетону </a:t>
            </a:r>
            <a:r>
              <a:rPr lang="uk-UA" dirty="0" err="1">
                <a:ln w="18415" cmpd="sng">
                  <a:solidFill>
                    <a:srgbClr val="00B050"/>
                  </a:solidFill>
                  <a:prstDash val="solid"/>
                </a:ln>
                <a:effectLst>
                  <a:outerShdw blurRad="63500" dir="3600000" algn="tl" rotWithShape="0">
                    <a:srgbClr val="000000">
                      <a:alpha val="70000"/>
                    </a:srgbClr>
                  </a:outerShdw>
                </a:effectLst>
              </a:rPr>
              <a:t>полімербетон</a:t>
            </a:r>
            <a:r>
              <a:rPr lang="uk-UA" dirty="0">
                <a:ln w="18415" cmpd="sng">
                  <a:solidFill>
                    <a:srgbClr val="00B050"/>
                  </a:solidFill>
                  <a:prstDash val="solid"/>
                </a:ln>
                <a:effectLst>
                  <a:outerShdw blurRad="63500" dir="3600000" algn="tl" rotWithShape="0">
                    <a:srgbClr val="000000">
                      <a:alpha val="70000"/>
                    </a:srgbClr>
                  </a:outerShdw>
                </a:effectLst>
              </a:rPr>
              <a:t> відрізняється не тільки хімічною стійкістю, але й високими показниками міцності: при стиску — 60-120 </a:t>
            </a:r>
            <a:r>
              <a:rPr lang="uk-UA" dirty="0" err="1">
                <a:ln w="18415" cmpd="sng">
                  <a:solidFill>
                    <a:srgbClr val="00B050"/>
                  </a:solidFill>
                  <a:prstDash val="solid"/>
                </a:ln>
                <a:effectLst>
                  <a:outerShdw blurRad="63500" dir="3600000" algn="tl" rotWithShape="0">
                    <a:srgbClr val="000000">
                      <a:alpha val="70000"/>
                    </a:srgbClr>
                  </a:outerShdw>
                </a:effectLst>
              </a:rPr>
              <a:t>МПа</a:t>
            </a:r>
            <a:r>
              <a:rPr lang="uk-UA" dirty="0">
                <a:ln w="18415" cmpd="sng">
                  <a:solidFill>
                    <a:srgbClr val="00B050"/>
                  </a:solidFill>
                  <a:prstDash val="solid"/>
                </a:ln>
                <a:effectLst>
                  <a:outerShdw blurRad="63500" dir="3600000" algn="tl" rotWithShape="0">
                    <a:srgbClr val="000000">
                      <a:alpha val="70000"/>
                    </a:srgbClr>
                  </a:outerShdw>
                </a:effectLst>
              </a:rPr>
              <a:t>, при розтяганні — 7-40 </a:t>
            </a:r>
            <a:r>
              <a:rPr lang="uk-UA" dirty="0" err="1">
                <a:ln w="18415" cmpd="sng">
                  <a:solidFill>
                    <a:srgbClr val="00B050"/>
                  </a:solidFill>
                  <a:prstDash val="solid"/>
                </a:ln>
                <a:effectLst>
                  <a:outerShdw blurRad="63500" dir="3600000" algn="tl" rotWithShape="0">
                    <a:srgbClr val="000000">
                      <a:alpha val="70000"/>
                    </a:srgbClr>
                  </a:outerShdw>
                </a:effectLst>
              </a:rPr>
              <a:t>МПа</a:t>
            </a:r>
            <a:r>
              <a:rPr lang="uk-UA" dirty="0">
                <a:ln w="18415" cmpd="sng">
                  <a:solidFill>
                    <a:srgbClr val="00B050"/>
                  </a:solidFill>
                  <a:prstDash val="solid"/>
                </a:ln>
                <a:effectLst>
                  <a:outerShdw blurRad="63500" dir="3600000" algn="tl" rotWithShape="0">
                    <a:srgbClr val="000000">
                      <a:alpha val="70000"/>
                    </a:srgbClr>
                  </a:outerShdw>
                </a:effectLst>
              </a:rPr>
              <a:t>, морозостійкість — 200—300 циклів, але його вартість у кілька разів вище цементних. Застосування </a:t>
            </a:r>
            <a:r>
              <a:rPr lang="uk-UA" dirty="0" err="1">
                <a:ln w="18415" cmpd="sng">
                  <a:solidFill>
                    <a:srgbClr val="00B050"/>
                  </a:solidFill>
                  <a:prstDash val="solid"/>
                </a:ln>
                <a:effectLst>
                  <a:outerShdw blurRad="63500" dir="3600000" algn="tl" rotWithShape="0">
                    <a:srgbClr val="000000">
                      <a:alpha val="70000"/>
                    </a:srgbClr>
                  </a:outerShdw>
                </a:effectLst>
              </a:rPr>
              <a:t>полімербетону</a:t>
            </a:r>
            <a:r>
              <a:rPr lang="uk-UA" dirty="0">
                <a:ln w="18415" cmpd="sng">
                  <a:solidFill>
                    <a:srgbClr val="00B050"/>
                  </a:solidFill>
                  <a:prstDash val="solid"/>
                </a:ln>
                <a:effectLst>
                  <a:outerShdw blurRad="63500" dir="3600000" algn="tl" rotWithShape="0">
                    <a:srgbClr val="000000">
                      <a:alpha val="70000"/>
                    </a:srgbClr>
                  </a:outerShdw>
                </a:effectLst>
              </a:rPr>
              <a:t> доцільно там, де його вартість буде виправданою.</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58231" y="5466641"/>
            <a:ext cx="2102981" cy="1152128"/>
          </a:xfrm>
          <a:prstGeom prst="rect">
            <a:avLst/>
          </a:prstGeom>
        </p:spPr>
      </p:pic>
    </p:spTree>
    <p:extLst>
      <p:ext uri="{BB962C8B-B14F-4D97-AF65-F5344CB8AC3E}">
        <p14:creationId xmlns:p14="http://schemas.microsoft.com/office/powerpoint/2010/main" val="185032541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539552" y="548680"/>
            <a:ext cx="7848872" cy="3240360"/>
          </a:xfrm>
          <a:noFill/>
          <a:ln>
            <a:noFill/>
          </a:ln>
        </p:spPr>
        <p:style>
          <a:lnRef idx="1">
            <a:schemeClr val="accent6"/>
          </a:lnRef>
          <a:fillRef idx="3">
            <a:schemeClr val="accent6"/>
          </a:fillRef>
          <a:effectRef idx="2">
            <a:schemeClr val="accent6"/>
          </a:effectRef>
          <a:fontRef idx="minor">
            <a:schemeClr val="lt1"/>
          </a:fontRef>
        </p:style>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l"/>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Суміш щебню(подрібненої гірської породи гранітного </a:t>
            </a:r>
            <a:r>
              <a:rPr lang="ru-RU" sz="2800" b="1" i="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походження</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t>
            </a:r>
            <a:r>
              <a:rPr lang="ru-RU" sz="2800" b="1" i="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піску</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й цементу дістала назву </a:t>
            </a:r>
            <a:r>
              <a:rPr lang="ru-RU" sz="2800" b="1" i="1" u="sng"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бетон</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який також широко використовують у будівництві. </a:t>
            </a:r>
            <a:r>
              <a:rPr lang="ru-RU" sz="2800" b="1" i="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Зведення</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t>
            </a:r>
            <a:r>
              <a:rPr lang="ru-RU" sz="2800" b="1" i="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мостів</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a:t>
            </a:r>
            <a:r>
              <a:rPr lang="ru-RU" sz="2800" b="1" i="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будинків</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гребель не обходиться без </a:t>
            </a:r>
            <a:r>
              <a:rPr lang="ru-RU" sz="2800" b="1" i="1" u="sng"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залізобетону</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 бетону, </a:t>
            </a:r>
            <a:r>
              <a:rPr lang="ru-RU" sz="2800" b="1" i="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підсиленого</a:t>
            </a:r>
            <a:r>
              <a:rPr lang="ru-RU" sz="2800" b="1" i="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залізним каркасом.</a:t>
            </a:r>
          </a:p>
          <a:p>
            <a:endParaRPr lang="ru-RU"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4509360"/>
            <a:ext cx="2918545" cy="1725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4509360"/>
            <a:ext cx="2592288" cy="1725050"/>
          </a:xfrm>
          <a:prstGeom prst="rect">
            <a:avLst/>
          </a:prstGeom>
        </p:spPr>
      </p:pic>
    </p:spTree>
    <p:extLst>
      <p:ext uri="{BB962C8B-B14F-4D97-AF65-F5344CB8AC3E}">
        <p14:creationId xmlns:p14="http://schemas.microsoft.com/office/powerpoint/2010/main" val="4190557294"/>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23528" y="476672"/>
            <a:ext cx="7056784" cy="2664296"/>
          </a:xfrm>
        </p:spPr>
        <p:style>
          <a:lnRef idx="1">
            <a:schemeClr val="accent5"/>
          </a:lnRef>
          <a:fillRef idx="2">
            <a:schemeClr val="accent5"/>
          </a:fillRef>
          <a:effectRef idx="1">
            <a:schemeClr val="accent5"/>
          </a:effectRef>
          <a:fontRef idx="minor">
            <a:schemeClr val="dk1"/>
          </a:fontRef>
        </p:style>
        <p:txBody>
          <a:bodyPr>
            <a:normAutofit fontScale="92500"/>
          </a:bodyPr>
          <a:lstStyle/>
          <a:p>
            <a:pPr algn="l"/>
            <a:r>
              <a:rPr lang="uk-UA" sz="24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У випадку зведення будови з бетону його види і марки визначаються на стадії створення проекту. Для різних елементів будівельної конструкції (фундаменти, що тримають стіни, внутрішні перегородки, підлоги) застосовуються різні види і марки бетонів</a:t>
            </a:r>
            <a:r>
              <a:rPr lang="ru-RU" sz="2400" i="1" dirty="0"/>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24128" y="3429000"/>
            <a:ext cx="2064261" cy="3104152"/>
          </a:xfrm>
          <a:prstGeom prst="rect">
            <a:avLst/>
          </a:prstGeom>
        </p:spPr>
      </p:pic>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3429000"/>
            <a:ext cx="4144203" cy="3104152"/>
          </a:xfrm>
          <a:prstGeom prst="rect">
            <a:avLst/>
          </a:prstGeom>
        </p:spPr>
      </p:pic>
    </p:spTree>
    <p:extLst>
      <p:ext uri="{BB962C8B-B14F-4D97-AF65-F5344CB8AC3E}">
        <p14:creationId xmlns:p14="http://schemas.microsoft.com/office/powerpoint/2010/main" val="1621290715"/>
      </p:ext>
    </p:extLst>
  </p:cSld>
  <p:clrMapOvr>
    <a:masterClrMapping/>
  </p:clrMapOvr>
  <mc:AlternateContent xmlns:mc="http://schemas.openxmlformats.org/markup-compatibility/2006" xmlns:p14="http://schemas.microsoft.com/office/powerpoint/2010/main">
    <mc:Choice Requires="p14">
      <p:transition spd="slow" p14:dur="4000">
        <p14:vortex dir="u"/>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95536" y="260648"/>
            <a:ext cx="7488832" cy="4104456"/>
          </a:xfrm>
        </p:spPr>
        <p:txBody>
          <a:bodyPr>
            <a:noAutofit/>
          </a:bodyPr>
          <a:lstStyle/>
          <a:p>
            <a:pPr algn="l"/>
            <a:r>
              <a:rPr lang="uk-UA" sz="24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Сфери застосування бетону в сучасному будівництві постійно розширюються. Широкі перспективи використання високоміцних бетонів (важких і легких), а також бетонів із заданими фізико-технічними властивостями: малою осадкою і рухливістю, морозостійкістю, довговічністю, тріщиностійкістю, теплопровідністю, жаростійкістю і захисними властивостями від радіоактивних </a:t>
            </a:r>
            <a:r>
              <a:rPr lang="ru-RU" sz="2400" b="1" i="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дій</a:t>
            </a:r>
            <a:r>
              <a:rPr lang="ru-RU" sz="24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2040" y="4337284"/>
            <a:ext cx="2804157" cy="2100411"/>
          </a:xfrm>
          <a:prstGeom prst="rect">
            <a:avLst/>
          </a:prstGeom>
        </p:spPr>
      </p:pic>
    </p:spTree>
    <p:extLst>
      <p:ext uri="{BB962C8B-B14F-4D97-AF65-F5344CB8AC3E}">
        <p14:creationId xmlns:p14="http://schemas.microsoft.com/office/powerpoint/2010/main" val="1342600670"/>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116632"/>
            <a:ext cx="6336704" cy="936104"/>
          </a:xfrm>
        </p:spPr>
        <p:txBody>
          <a:bodyPr>
            <a:normAutofit fontScale="90000"/>
          </a:bodyPr>
          <a:lstStyle/>
          <a:p>
            <a:pPr marL="0" indent="0" algn="ctr">
              <a:buNone/>
            </a:pPr>
            <a:r>
              <a:rPr lang="uk-UA" sz="6000" u="sng" dirty="0">
                <a:ln w="17780" cmpd="sng">
                  <a:solidFill>
                    <a:schemeClr val="accent1">
                      <a:tint val="3000"/>
                    </a:schemeClr>
                  </a:solidFill>
                  <a:prstDash val="solid"/>
                  <a:miter lim="800000"/>
                </a:ln>
                <a:gradFill>
                  <a:gsLst>
                    <a:gs pos="10000">
                      <a:schemeClr val="accent1">
                        <a:tint val="63000"/>
                        <a:sat val="105000"/>
                      </a:schemeClr>
                    </a:gs>
                    <a:gs pos="90000">
                      <a:schemeClr val="accent1">
                        <a:shade val="50000"/>
                        <a:satMod val="100000"/>
                      </a:schemeClr>
                    </a:gs>
                  </a:gsLst>
                  <a:lin ang="5400000"/>
                </a:gradFill>
                <a:effectLst>
                  <a:outerShdw blurRad="55000" dist="50800" dir="5400000" algn="tl">
                    <a:srgbClr val="000000">
                      <a:alpha val="33000"/>
                    </a:srgbClr>
                  </a:outerShdw>
                </a:effectLst>
              </a:rPr>
              <a:t>Історія бетону</a:t>
            </a:r>
          </a:p>
        </p:txBody>
      </p:sp>
      <p:sp>
        <p:nvSpPr>
          <p:cNvPr id="3" name="Текст 2"/>
          <p:cNvSpPr>
            <a:spLocks noGrp="1"/>
          </p:cNvSpPr>
          <p:nvPr>
            <p:ph type="body" idx="1"/>
          </p:nvPr>
        </p:nvSpPr>
        <p:spPr>
          <a:xfrm>
            <a:off x="611560" y="1196752"/>
            <a:ext cx="7488832" cy="5112568"/>
          </a:xfrm>
        </p:spPr>
        <p:txBody>
          <a:bodyPr>
            <a:noAutofit/>
          </a:bodyPr>
          <a:lstStyle/>
          <a:p>
            <a:pPr algn="l"/>
            <a:r>
              <a:rPr lang="uk-UA" sz="22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Хоч часто бетон сприймається як новітній матеріал, але насправді його використовують вже тисячі років, відомий ще в </a:t>
            </a:r>
            <a:r>
              <a:rPr lang="en-US" sz="22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IV </a:t>
            </a:r>
            <a:r>
              <a:rPr lang="uk-UA" sz="22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тисячолітті до н. е — Шумер. Давньоримська монументальна архітектура в часи свого розквіту була саме бетонною. Такі відомі споруди як Колізей, Пантеон чи знамениті римські дороги збудовані саме з бетону. Саме майже двохтисячолітнє існування цих споруд (наприклад 43 м бетонний купол Пантеону досі цілий) свідчить про можливості цього давнього але досі актуального будівельного матеріалу.</a:t>
            </a:r>
          </a:p>
        </p:txBody>
      </p:sp>
    </p:spTree>
    <p:extLst>
      <p:ext uri="{BB962C8B-B14F-4D97-AF65-F5344CB8AC3E}">
        <p14:creationId xmlns:p14="http://schemas.microsoft.com/office/powerpoint/2010/main" val="343066122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476672"/>
            <a:ext cx="6248400" cy="864096"/>
          </a:xfrm>
          <a:ln>
            <a:solidFill>
              <a:schemeClr val="accent3">
                <a:lumMod val="75000"/>
              </a:schemeClr>
            </a:solidFill>
          </a:ln>
          <a:effectLst>
            <a:glow rad="228600">
              <a:schemeClr val="accent3">
                <a:satMod val="175000"/>
                <a:alpha val="40000"/>
              </a:schemeClr>
            </a:glow>
          </a:effectLst>
        </p:spPr>
        <p:txBody>
          <a:bodyPr>
            <a:normAutofit fontScale="90000"/>
          </a:bodyPr>
          <a:lstStyle/>
          <a:p>
            <a:pPr algn="ctr"/>
            <a:r>
              <a:rPr lang="uk-UA" sz="4800" b="1" cap="none" dirty="0">
                <a:ln w="11430" cmpd="sng">
                  <a:solidFill>
                    <a:srgbClr val="00B050"/>
                  </a:solidFill>
                  <a:prstDash val="solid"/>
                  <a:miter lim="800000"/>
                </a:ln>
                <a:solidFill>
                  <a:srgbClr val="54EE16"/>
                </a:solidFill>
                <a:effectLst>
                  <a:glow rad="45500">
                    <a:schemeClr val="accent1">
                      <a:satMod val="220000"/>
                      <a:alpha val="35000"/>
                    </a:schemeClr>
                  </a:glow>
                </a:effectLst>
              </a:rPr>
              <a:t>Класифікація бетону</a:t>
            </a:r>
          </a:p>
        </p:txBody>
      </p:sp>
      <p:sp>
        <p:nvSpPr>
          <p:cNvPr id="3" name="Текст 2"/>
          <p:cNvSpPr>
            <a:spLocks noGrp="1"/>
          </p:cNvSpPr>
          <p:nvPr>
            <p:ph type="body" idx="1"/>
          </p:nvPr>
        </p:nvSpPr>
        <p:spPr>
          <a:xfrm>
            <a:off x="611560" y="1484784"/>
            <a:ext cx="7272808" cy="4176464"/>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a:r>
              <a:rPr lang="ru-RU" sz="2400" b="1" u="sng" dirty="0">
                <a:ln w="11430">
                  <a:solidFill>
                    <a:srgbClr val="FF0000"/>
                  </a:solidFill>
                </a:ln>
                <a:solidFill>
                  <a:srgbClr val="FF3399"/>
                </a:solidFill>
                <a:effectLst>
                  <a:outerShdw blurRad="50800" dist="39000" dir="5460000" algn="tl">
                    <a:srgbClr val="000000">
                      <a:alpha val="38000"/>
                    </a:srgbClr>
                  </a:outerShdw>
                </a:effectLst>
              </a:rPr>
              <a:t>За видом </a:t>
            </a:r>
            <a:r>
              <a:rPr lang="ru-RU" sz="2400" b="1" u="sng" dirty="0" err="1">
                <a:ln w="11430">
                  <a:solidFill>
                    <a:srgbClr val="FF0000"/>
                  </a:solidFill>
                </a:ln>
                <a:solidFill>
                  <a:srgbClr val="FF3399"/>
                </a:solidFill>
                <a:effectLst>
                  <a:outerShdw blurRad="50800" dist="39000" dir="5460000" algn="tl">
                    <a:srgbClr val="000000">
                      <a:alpha val="38000"/>
                    </a:srgbClr>
                  </a:outerShdw>
                </a:effectLst>
              </a:rPr>
              <a:t>в'яжучого</a:t>
            </a:r>
            <a:r>
              <a:rPr lang="ru-RU" sz="2400" b="1" u="sng" dirty="0">
                <a:ln w="11430">
                  <a:solidFill>
                    <a:srgbClr val="FF0000"/>
                  </a:solidFill>
                </a:ln>
                <a:solidFill>
                  <a:srgbClr val="FF3399"/>
                </a:solidFill>
                <a:effectLst>
                  <a:outerShdw blurRad="50800" dist="39000" dir="5460000" algn="tl">
                    <a:srgbClr val="000000">
                      <a:alpha val="38000"/>
                    </a:srgbClr>
                  </a:outerShdw>
                </a:effectLst>
              </a:rPr>
              <a:t> </a:t>
            </a:r>
            <a:r>
              <a:rPr lang="ru-RU" sz="2400" b="1" u="sng" dirty="0" err="1">
                <a:ln w="11430">
                  <a:solidFill>
                    <a:srgbClr val="FF0000"/>
                  </a:solidFill>
                </a:ln>
                <a:solidFill>
                  <a:srgbClr val="FF3399"/>
                </a:solidFill>
                <a:effectLst>
                  <a:outerShdw blurRad="50800" dist="39000" dir="5460000" algn="tl">
                    <a:srgbClr val="000000">
                      <a:alpha val="38000"/>
                    </a:srgbClr>
                  </a:outerShdw>
                </a:effectLst>
              </a:rPr>
              <a:t>матеріалу</a:t>
            </a:r>
            <a:r>
              <a:rPr lang="ru-RU" sz="2400" b="1" u="sng" dirty="0">
                <a:ln w="11430">
                  <a:solidFill>
                    <a:srgbClr val="FF0000"/>
                  </a:solidFill>
                </a:ln>
                <a:solidFill>
                  <a:srgbClr val="FF3399"/>
                </a:solidFill>
                <a:effectLst>
                  <a:outerShdw blurRad="50800" dist="39000" dir="5460000" algn="tl">
                    <a:srgbClr val="000000">
                      <a:alpha val="38000"/>
                    </a:srgbClr>
                  </a:outerShdw>
                </a:effectLst>
              </a:rPr>
              <a:t> (</a:t>
            </a:r>
            <a:r>
              <a:rPr lang="ru-RU" sz="2400" b="1" u="sng" dirty="0" err="1">
                <a:ln w="11430">
                  <a:solidFill>
                    <a:srgbClr val="FF0000"/>
                  </a:solidFill>
                </a:ln>
                <a:solidFill>
                  <a:srgbClr val="FF3399"/>
                </a:solidFill>
                <a:effectLst>
                  <a:outerShdw blurRad="50800" dist="39000" dir="5460000" algn="tl">
                    <a:srgbClr val="000000">
                      <a:alpha val="38000"/>
                    </a:srgbClr>
                  </a:outerShdw>
                </a:effectLst>
              </a:rPr>
              <a:t>основна</a:t>
            </a:r>
            <a:r>
              <a:rPr lang="ru-RU" sz="2400" b="1" u="sng" dirty="0">
                <a:ln w="11430">
                  <a:solidFill>
                    <a:srgbClr val="FF0000"/>
                  </a:solidFill>
                </a:ln>
                <a:solidFill>
                  <a:srgbClr val="FF3399"/>
                </a:solidFill>
                <a:effectLst>
                  <a:outerShdw blurRad="50800" dist="39000" dir="5460000" algn="tl">
                    <a:srgbClr val="000000">
                      <a:alpha val="38000"/>
                    </a:srgbClr>
                  </a:outerShdw>
                </a:effectLst>
              </a:rPr>
              <a:t> </a:t>
            </a:r>
            <a:r>
              <a:rPr lang="ru-RU" sz="2400" b="1" u="sng" dirty="0" err="1">
                <a:ln w="11430">
                  <a:solidFill>
                    <a:srgbClr val="FF0000"/>
                  </a:solidFill>
                </a:ln>
                <a:solidFill>
                  <a:srgbClr val="FF3399"/>
                </a:solidFill>
                <a:effectLst>
                  <a:outerShdw blurRad="50800" dist="39000" dir="5460000" algn="tl">
                    <a:srgbClr val="000000">
                      <a:alpha val="38000"/>
                    </a:srgbClr>
                  </a:outerShdw>
                </a:effectLst>
              </a:rPr>
              <a:t>класифікація</a:t>
            </a:r>
            <a:r>
              <a:rPr lang="ru-RU" sz="2400" b="1" u="sng" dirty="0">
                <a:ln w="11430">
                  <a:solidFill>
                    <a:srgbClr val="FF0000"/>
                  </a:solidFill>
                </a:ln>
                <a:solidFill>
                  <a:srgbClr val="FF3399"/>
                </a:solidFill>
                <a:effectLst>
                  <a:outerShdw blurRad="50800" dist="39000" dir="5460000" algn="tl">
                    <a:srgbClr val="000000">
                      <a:alpha val="38000"/>
                    </a:srgbClr>
                  </a:outerShdw>
                </a:effectLst>
              </a:rPr>
              <a:t>):</a:t>
            </a:r>
          </a:p>
          <a:p>
            <a:pPr marL="342900" indent="-342900" algn="l">
              <a:buFont typeface="Wingdings" pitchFamily="2" charset="2"/>
              <a:buChar char="v"/>
            </a:pPr>
            <a:r>
              <a:rPr lang="ru-RU" sz="2400" b="1" i="1" dirty="0" err="1">
                <a:ln w="11430">
                  <a:solidFill>
                    <a:srgbClr val="FF0000"/>
                  </a:solidFill>
                </a:ln>
                <a:solidFill>
                  <a:srgbClr val="FF3399"/>
                </a:solidFill>
                <a:effectLst>
                  <a:outerShdw blurRad="50800" dist="39000" dir="5460000" algn="tl">
                    <a:srgbClr val="000000">
                      <a:alpha val="38000"/>
                    </a:srgbClr>
                  </a:outerShdw>
                </a:effectLst>
              </a:rPr>
              <a:t>цементні</a:t>
            </a:r>
            <a:r>
              <a:rPr lang="ru-RU" sz="2400" b="1" i="1" dirty="0">
                <a:ln w="11430">
                  <a:solidFill>
                    <a:srgbClr val="FF0000"/>
                  </a:solidFill>
                </a:ln>
                <a:solidFill>
                  <a:srgbClr val="FF3399"/>
                </a:solidFill>
                <a:effectLst>
                  <a:outerShdw blurRad="50800" dist="39000" dir="5460000" algn="tl">
                    <a:srgbClr val="000000">
                      <a:alpha val="38000"/>
                    </a:srgbClr>
                  </a:outerShdw>
                </a:effectLst>
              </a:rPr>
              <a:t> (</a:t>
            </a:r>
            <a:r>
              <a:rPr lang="ru-RU" sz="2400" b="1" i="1" dirty="0" err="1">
                <a:ln w="11430">
                  <a:solidFill>
                    <a:srgbClr val="FF0000"/>
                  </a:solidFill>
                </a:ln>
                <a:solidFill>
                  <a:srgbClr val="FF3399"/>
                </a:solidFill>
                <a:effectLst>
                  <a:outerShdw blurRad="50800" dist="39000" dir="5460000" algn="tl">
                    <a:srgbClr val="000000">
                      <a:alpha val="38000"/>
                    </a:srgbClr>
                  </a:outerShdw>
                </a:effectLst>
              </a:rPr>
              <a:t>найпоширеніші</a:t>
            </a:r>
            <a:r>
              <a:rPr lang="ru-RU" sz="2400" b="1" i="1" dirty="0">
                <a:ln w="11430">
                  <a:solidFill>
                    <a:srgbClr val="FF0000"/>
                  </a:solidFill>
                </a:ln>
                <a:solidFill>
                  <a:srgbClr val="FF3399"/>
                </a:solidFill>
                <a:effectLst>
                  <a:outerShdw blurRad="50800" dist="39000" dir="5460000" algn="tl">
                    <a:srgbClr val="000000">
                      <a:alpha val="38000"/>
                    </a:srgbClr>
                  </a:outerShdw>
                </a:effectLst>
              </a:rPr>
              <a:t>);</a:t>
            </a:r>
          </a:p>
          <a:p>
            <a:pPr marL="342900" indent="-342900" algn="l">
              <a:buFont typeface="Wingdings" pitchFamily="2" charset="2"/>
              <a:buChar char="v"/>
            </a:pPr>
            <a:r>
              <a:rPr lang="ru-RU" sz="2400" b="1" i="1" dirty="0" err="1">
                <a:ln w="11430">
                  <a:solidFill>
                    <a:srgbClr val="FF0000"/>
                  </a:solidFill>
                </a:ln>
                <a:solidFill>
                  <a:srgbClr val="FF3399"/>
                </a:solidFill>
                <a:effectLst>
                  <a:outerShdw blurRad="50800" dist="39000" dir="5460000" algn="tl">
                    <a:srgbClr val="000000">
                      <a:alpha val="38000"/>
                    </a:srgbClr>
                  </a:outerShdw>
                </a:effectLst>
              </a:rPr>
              <a:t>асфальтові</a:t>
            </a:r>
            <a:r>
              <a:rPr lang="ru-RU" sz="2400" b="1" i="1" dirty="0">
                <a:ln w="11430">
                  <a:solidFill>
                    <a:srgbClr val="FF0000"/>
                  </a:solidFill>
                </a:ln>
                <a:solidFill>
                  <a:srgbClr val="FF3399"/>
                </a:solidFill>
                <a:effectLst>
                  <a:outerShdw blurRad="50800" dist="39000" dir="5460000" algn="tl">
                    <a:srgbClr val="000000">
                      <a:alpha val="38000"/>
                    </a:srgbClr>
                  </a:outerShdw>
                </a:effectLst>
              </a:rPr>
              <a:t> (</a:t>
            </a:r>
            <a:r>
              <a:rPr lang="ru-RU" sz="2400" b="1" i="1" dirty="0" err="1">
                <a:ln w="11430">
                  <a:solidFill>
                    <a:srgbClr val="FF0000"/>
                  </a:solidFill>
                </a:ln>
                <a:solidFill>
                  <a:srgbClr val="FF3399"/>
                </a:solidFill>
                <a:effectLst>
                  <a:outerShdw blurRad="50800" dist="39000" dir="5460000" algn="tl">
                    <a:srgbClr val="000000">
                      <a:alpha val="38000"/>
                    </a:srgbClr>
                  </a:outerShdw>
                </a:effectLst>
              </a:rPr>
              <a:t>найпоширеніші</a:t>
            </a:r>
            <a:r>
              <a:rPr lang="ru-RU" sz="2400" b="1" i="1" dirty="0">
                <a:ln w="11430">
                  <a:solidFill>
                    <a:srgbClr val="FF0000"/>
                  </a:solidFill>
                </a:ln>
                <a:solidFill>
                  <a:srgbClr val="FF3399"/>
                </a:solidFill>
                <a:effectLst>
                  <a:outerShdw blurRad="50800" dist="39000" dir="5460000" algn="tl">
                    <a:srgbClr val="000000">
                      <a:alpha val="38000"/>
                    </a:srgbClr>
                  </a:outerShdw>
                </a:effectLst>
              </a:rPr>
              <a:t> у </a:t>
            </a:r>
            <a:r>
              <a:rPr lang="ru-RU" sz="2400" b="1" i="1" dirty="0" err="1">
                <a:ln w="11430">
                  <a:solidFill>
                    <a:srgbClr val="FF0000"/>
                  </a:solidFill>
                </a:ln>
                <a:solidFill>
                  <a:srgbClr val="FF3399"/>
                </a:solidFill>
                <a:effectLst>
                  <a:outerShdw blurRad="50800" dist="39000" dir="5460000" algn="tl">
                    <a:srgbClr val="000000">
                      <a:alpha val="38000"/>
                    </a:srgbClr>
                  </a:outerShdw>
                </a:effectLst>
              </a:rPr>
              <a:t>будівництві</a:t>
            </a:r>
            <a:r>
              <a:rPr lang="ru-RU" sz="2400" b="1" i="1" dirty="0">
                <a:ln w="11430">
                  <a:solidFill>
                    <a:srgbClr val="FF0000"/>
                  </a:solidFill>
                </a:ln>
                <a:solidFill>
                  <a:srgbClr val="FF3399"/>
                </a:solidFill>
                <a:effectLst>
                  <a:outerShdw blurRad="50800" dist="39000" dir="5460000" algn="tl">
                    <a:srgbClr val="000000">
                      <a:alpha val="38000"/>
                    </a:srgbClr>
                  </a:outerShdw>
                </a:effectLst>
              </a:rPr>
              <a:t> </a:t>
            </a:r>
            <a:r>
              <a:rPr lang="ru-RU" sz="2400" b="1" i="1" dirty="0" err="1">
                <a:ln w="11430">
                  <a:solidFill>
                    <a:srgbClr val="FF0000"/>
                  </a:solidFill>
                </a:ln>
                <a:solidFill>
                  <a:srgbClr val="FF3399"/>
                </a:solidFill>
                <a:effectLst>
                  <a:outerShdw blurRad="50800" dist="39000" dir="5460000" algn="tl">
                    <a:srgbClr val="000000">
                      <a:alpha val="38000"/>
                    </a:srgbClr>
                  </a:outerShdw>
                </a:effectLst>
              </a:rPr>
              <a:t>доріг</a:t>
            </a:r>
            <a:r>
              <a:rPr lang="ru-RU" sz="2400" b="1" i="1" dirty="0">
                <a:ln w="11430">
                  <a:solidFill>
                    <a:srgbClr val="FF0000"/>
                  </a:solidFill>
                </a:ln>
                <a:solidFill>
                  <a:srgbClr val="FF3399"/>
                </a:solidFill>
                <a:effectLst>
                  <a:outerShdw blurRad="50800" dist="39000" dir="5460000" algn="tl">
                    <a:srgbClr val="000000">
                      <a:alpha val="38000"/>
                    </a:srgbClr>
                  </a:outerShdw>
                </a:effectLst>
              </a:rPr>
              <a:t>);</a:t>
            </a:r>
            <a:endParaRPr lang="en-US" sz="2400" b="1" i="1" dirty="0">
              <a:ln w="11430">
                <a:solidFill>
                  <a:srgbClr val="FF0000"/>
                </a:solidFill>
              </a:ln>
              <a:solidFill>
                <a:srgbClr val="FF3399"/>
              </a:solidFill>
              <a:effectLst>
                <a:outerShdw blurRad="50800" dist="39000" dir="5460000" algn="tl">
                  <a:srgbClr val="000000">
                    <a:alpha val="38000"/>
                  </a:srgbClr>
                </a:outerShdw>
              </a:effectLst>
            </a:endParaRPr>
          </a:p>
          <a:p>
            <a:pPr marL="342900" indent="-342900" algn="l">
              <a:buFont typeface="Wingdings" pitchFamily="2" charset="2"/>
              <a:buChar char="v"/>
            </a:pPr>
            <a:r>
              <a:rPr lang="ru-RU" sz="2400" b="1" i="1" dirty="0" err="1">
                <a:ln w="11430">
                  <a:solidFill>
                    <a:srgbClr val="FF0000"/>
                  </a:solidFill>
                </a:ln>
                <a:solidFill>
                  <a:srgbClr val="FF3399"/>
                </a:solidFill>
                <a:effectLst>
                  <a:outerShdw blurRad="50800" dist="39000" dir="5460000" algn="tl">
                    <a:srgbClr val="000000">
                      <a:alpha val="38000"/>
                    </a:srgbClr>
                  </a:outerShdw>
                </a:effectLst>
              </a:rPr>
              <a:t>вапняні</a:t>
            </a:r>
            <a:r>
              <a:rPr lang="ru-RU" sz="2400" b="1" i="1" dirty="0">
                <a:ln w="11430">
                  <a:solidFill>
                    <a:srgbClr val="FF0000"/>
                  </a:solidFill>
                </a:ln>
                <a:solidFill>
                  <a:srgbClr val="FF3399"/>
                </a:solidFill>
                <a:effectLst>
                  <a:outerShdw blurRad="50800" dist="39000" dir="5460000" algn="tl">
                    <a:srgbClr val="000000">
                      <a:alpha val="38000"/>
                    </a:srgbClr>
                  </a:outerShdw>
                </a:effectLst>
              </a:rPr>
              <a:t>;</a:t>
            </a:r>
            <a:endParaRPr lang="en-US" sz="2400" b="1" i="1" dirty="0">
              <a:ln w="11430">
                <a:solidFill>
                  <a:srgbClr val="FF0000"/>
                </a:solidFill>
              </a:ln>
              <a:solidFill>
                <a:srgbClr val="FF3399"/>
              </a:solidFill>
              <a:effectLst>
                <a:outerShdw blurRad="50800" dist="39000" dir="5460000" algn="tl">
                  <a:srgbClr val="000000">
                    <a:alpha val="38000"/>
                  </a:srgbClr>
                </a:outerShdw>
              </a:effectLst>
            </a:endParaRPr>
          </a:p>
          <a:p>
            <a:pPr marL="342900" indent="-342900" algn="l">
              <a:buFont typeface="Wingdings" pitchFamily="2" charset="2"/>
              <a:buChar char="v"/>
            </a:pPr>
            <a:r>
              <a:rPr lang="ru-RU" sz="2400" b="1" i="1" dirty="0" err="1">
                <a:ln w="11430">
                  <a:solidFill>
                    <a:srgbClr val="FF0000"/>
                  </a:solidFill>
                </a:ln>
                <a:solidFill>
                  <a:srgbClr val="FF3399"/>
                </a:solidFill>
                <a:effectLst>
                  <a:outerShdw blurRad="50800" dist="39000" dir="5460000" algn="tl">
                    <a:srgbClr val="000000">
                      <a:alpha val="38000"/>
                    </a:srgbClr>
                  </a:outerShdw>
                </a:effectLst>
              </a:rPr>
              <a:t>гіпсові</a:t>
            </a:r>
            <a:r>
              <a:rPr lang="ru-RU" sz="2400" b="1" i="1" dirty="0">
                <a:ln w="11430">
                  <a:solidFill>
                    <a:srgbClr val="FF0000"/>
                  </a:solidFill>
                </a:ln>
                <a:solidFill>
                  <a:srgbClr val="FF3399"/>
                </a:solidFill>
                <a:effectLst>
                  <a:outerShdw blurRad="50800" dist="39000" dir="5460000" algn="tl">
                    <a:srgbClr val="000000">
                      <a:alpha val="38000"/>
                    </a:srgbClr>
                  </a:outerShdw>
                </a:effectLst>
              </a:rPr>
              <a:t>;</a:t>
            </a:r>
            <a:endParaRPr lang="en-US" sz="2400" b="1" i="1" dirty="0">
              <a:ln w="11430">
                <a:solidFill>
                  <a:srgbClr val="FF0000"/>
                </a:solidFill>
              </a:ln>
              <a:solidFill>
                <a:srgbClr val="FF3399"/>
              </a:solidFill>
              <a:effectLst>
                <a:outerShdw blurRad="50800" dist="39000" dir="5460000" algn="tl">
                  <a:srgbClr val="000000">
                    <a:alpha val="38000"/>
                  </a:srgbClr>
                </a:outerShdw>
              </a:effectLst>
            </a:endParaRPr>
          </a:p>
          <a:p>
            <a:pPr marL="342900" indent="-342900" algn="l">
              <a:buFont typeface="Wingdings" pitchFamily="2" charset="2"/>
              <a:buChar char="v"/>
            </a:pPr>
            <a:r>
              <a:rPr lang="ru-RU" sz="2400" b="1" i="1" dirty="0" err="1">
                <a:ln w="11430">
                  <a:solidFill>
                    <a:srgbClr val="FF0000"/>
                  </a:solidFill>
                </a:ln>
                <a:solidFill>
                  <a:srgbClr val="FF3399"/>
                </a:solidFill>
                <a:effectLst>
                  <a:outerShdw blurRad="50800" dist="39000" dir="5460000" algn="tl">
                    <a:srgbClr val="000000">
                      <a:alpha val="38000"/>
                    </a:srgbClr>
                  </a:outerShdw>
                </a:effectLst>
              </a:rPr>
              <a:t>глиняні</a:t>
            </a:r>
            <a:endParaRPr lang="en-US" sz="2400" b="1" i="1" dirty="0">
              <a:ln w="11430">
                <a:solidFill>
                  <a:srgbClr val="FF0000"/>
                </a:solidFill>
              </a:ln>
              <a:solidFill>
                <a:srgbClr val="FF3399"/>
              </a:solidFill>
              <a:effectLst>
                <a:outerShdw blurRad="50800" dist="39000" dir="5460000" algn="tl">
                  <a:srgbClr val="000000">
                    <a:alpha val="38000"/>
                  </a:srgbClr>
                </a:outerShdw>
              </a:effectLst>
            </a:endParaRPr>
          </a:p>
          <a:p>
            <a:pPr marL="342900" indent="-342900" algn="l">
              <a:buFont typeface="Wingdings" pitchFamily="2" charset="2"/>
              <a:buChar char="v"/>
            </a:pPr>
            <a:r>
              <a:rPr lang="ru-RU" sz="2400" b="1" i="1" dirty="0" err="1">
                <a:ln w="11430">
                  <a:solidFill>
                    <a:srgbClr val="FF0000"/>
                  </a:solidFill>
                </a:ln>
                <a:solidFill>
                  <a:srgbClr val="FF3399"/>
                </a:solidFill>
                <a:effectLst>
                  <a:outerShdw blurRad="50800" dist="39000" dir="5460000" algn="tl">
                    <a:srgbClr val="000000">
                      <a:alpha val="38000"/>
                    </a:srgbClr>
                  </a:outerShdw>
                </a:effectLst>
              </a:rPr>
              <a:t>тощо</a:t>
            </a:r>
            <a:r>
              <a:rPr lang="ru-RU" sz="2400" b="1" i="1" dirty="0">
                <a:ln w="11430">
                  <a:solidFill>
                    <a:srgbClr val="FF0000"/>
                  </a:solidFill>
                </a:ln>
                <a:solidFill>
                  <a:srgbClr val="FF3399"/>
                </a:solidFill>
                <a:effectLst>
                  <a:outerShdw blurRad="50800" dist="39000" dir="5460000" algn="tl">
                    <a:srgbClr val="000000">
                      <a:alpha val="38000"/>
                    </a:srgbClr>
                  </a:outerShdw>
                </a:effectLst>
              </a:rPr>
              <a:t>.</a:t>
            </a: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4149080"/>
            <a:ext cx="2511724" cy="1957958"/>
          </a:xfrm>
          <a:prstGeom prst="rect">
            <a:avLst/>
          </a:prstGeom>
        </p:spPr>
      </p:pic>
    </p:spTree>
    <p:extLst>
      <p:ext uri="{BB962C8B-B14F-4D97-AF65-F5344CB8AC3E}">
        <p14:creationId xmlns:p14="http://schemas.microsoft.com/office/powerpoint/2010/main" val="420461636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395536" y="476672"/>
            <a:ext cx="8568952" cy="4896544"/>
          </a:xfrm>
        </p:spPr>
        <p:style>
          <a:lnRef idx="3">
            <a:schemeClr val="lt1"/>
          </a:lnRef>
          <a:fillRef idx="1">
            <a:schemeClr val="accent3"/>
          </a:fillRef>
          <a:effectRef idx="1">
            <a:schemeClr val="accent3"/>
          </a:effectRef>
          <a:fontRef idx="minor">
            <a:schemeClr val="lt1"/>
          </a:fontRef>
        </p:style>
        <p:txBody>
          <a:bodyPr>
            <a:normAutofit lnSpcReduction="10000"/>
          </a:bodyPr>
          <a:lstStyle/>
          <a:p>
            <a:pPr algn="l"/>
            <a:r>
              <a:rPr lang="uk-UA" b="1" u="sng" dirty="0">
                <a:solidFill>
                  <a:srgbClr val="00CCFF"/>
                </a:solidFill>
              </a:rPr>
              <a:t>За характером та структурою заповнювачів</a:t>
            </a:r>
            <a:r>
              <a:rPr lang="ru-RU" b="1" u="sng" dirty="0">
                <a:solidFill>
                  <a:srgbClr val="00CCFF"/>
                </a:solidFill>
              </a:rPr>
              <a:t>:</a:t>
            </a:r>
          </a:p>
          <a:p>
            <a:pPr marL="416052" indent="-342900" algn="l">
              <a:buFont typeface="Wingdings" pitchFamily="2" charset="2"/>
              <a:buChar char="ü"/>
            </a:pPr>
            <a:r>
              <a:rPr lang="uk-UA" b="1" i="1" dirty="0">
                <a:solidFill>
                  <a:srgbClr val="00FFCC"/>
                </a:solidFill>
              </a:rPr>
              <a:t>важкий або звичайний</a:t>
            </a:r>
            <a:r>
              <a:rPr lang="ru-RU" b="1" i="1" dirty="0">
                <a:solidFill>
                  <a:srgbClr val="00FFCC"/>
                </a:solidFill>
              </a:rPr>
              <a:t> (</a:t>
            </a:r>
            <a:r>
              <a:rPr lang="uk-UA" b="1" i="1" dirty="0">
                <a:solidFill>
                  <a:srgbClr val="00FFCC"/>
                </a:solidFill>
              </a:rPr>
              <a:t>об'ємна вага </a:t>
            </a:r>
            <a:r>
              <a:rPr lang="ru-RU" b="1" i="1" dirty="0">
                <a:solidFill>
                  <a:srgbClr val="00FFCC"/>
                </a:solidFill>
              </a:rPr>
              <a:t>&gt; 1 800 кг/м³), </a:t>
            </a:r>
            <a:r>
              <a:rPr lang="uk-UA" b="1" i="1" dirty="0">
                <a:solidFill>
                  <a:srgbClr val="00FFCC"/>
                </a:solidFill>
              </a:rPr>
              <a:t>із заповнювачами із щебеню або гравію з щільних порід, застосовується в залізобетонних та бетонних конструкціях, де потрібна висока міцність і щільність;</a:t>
            </a:r>
          </a:p>
          <a:p>
            <a:pPr marL="416052" indent="-342900" algn="l">
              <a:buFont typeface="Wingdings" pitchFamily="2" charset="2"/>
              <a:buChar char="ü"/>
            </a:pPr>
            <a:r>
              <a:rPr lang="uk-UA" b="1" i="1" dirty="0">
                <a:solidFill>
                  <a:srgbClr val="00FFCC"/>
                </a:solidFill>
              </a:rPr>
              <a:t>особливо важкий</a:t>
            </a:r>
            <a:r>
              <a:rPr lang="ru-RU" b="1" i="1" dirty="0">
                <a:solidFill>
                  <a:srgbClr val="00FFCC"/>
                </a:solidFill>
              </a:rPr>
              <a:t> (&gt; 2 700 кг/м³) </a:t>
            </a:r>
            <a:r>
              <a:rPr lang="uk-UA" b="1" i="1" dirty="0">
                <a:solidFill>
                  <a:srgbClr val="00FFCC"/>
                </a:solidFill>
              </a:rPr>
              <a:t>із заповнювачами з бариту, залізних руд або металів; застосовується для захисту від </a:t>
            </a:r>
            <a:r>
              <a:rPr lang="el-GR" b="1" i="1" dirty="0">
                <a:solidFill>
                  <a:srgbClr val="00FFCC"/>
                </a:solidFill>
              </a:rPr>
              <a:t>γ-</a:t>
            </a:r>
            <a:r>
              <a:rPr lang="uk-UA" b="1" i="1" dirty="0">
                <a:solidFill>
                  <a:srgbClr val="00FFCC"/>
                </a:solidFill>
              </a:rPr>
              <a:t>променів на атомних електростанціях, в лабораторіях і т. п.;</a:t>
            </a:r>
          </a:p>
          <a:p>
            <a:pPr marL="416052" indent="-342900" algn="l">
              <a:buFont typeface="Wingdings" pitchFamily="2" charset="2"/>
              <a:buChar char="ü"/>
            </a:pPr>
            <a:r>
              <a:rPr lang="uk-UA" b="1" i="1" dirty="0">
                <a:solidFill>
                  <a:srgbClr val="00FFCC"/>
                </a:solidFill>
              </a:rPr>
              <a:t>легкий бетон</a:t>
            </a:r>
            <a:r>
              <a:rPr lang="ru-RU" b="1" i="1" dirty="0">
                <a:solidFill>
                  <a:srgbClr val="00FFCC"/>
                </a:solidFill>
              </a:rPr>
              <a:t> (&lt; 1 800 кг/м³) — </a:t>
            </a:r>
            <a:r>
              <a:rPr lang="uk-UA" b="1" i="1" dirty="0">
                <a:solidFill>
                  <a:srgbClr val="00FFCC"/>
                </a:solidFill>
              </a:rPr>
              <a:t>арболіт, шлакобетон, пемзобетон та ін. — з легкими заповнювачами відзначається малою теплопровідністю і застосовується для огороджувальних конструкцій та покриттів;</a:t>
            </a:r>
          </a:p>
          <a:p>
            <a:pPr marL="416052" indent="-342900" algn="l">
              <a:buFont typeface="Wingdings" pitchFamily="2" charset="2"/>
              <a:buChar char="ü"/>
            </a:pPr>
            <a:r>
              <a:rPr lang="uk-UA" b="1" i="1" dirty="0">
                <a:solidFill>
                  <a:srgbClr val="00FFCC"/>
                </a:solidFill>
              </a:rPr>
              <a:t>    особливо легкий — ніздрюватий бетон </a:t>
            </a:r>
            <a:r>
              <a:rPr lang="ru-RU" b="1" i="1" dirty="0">
                <a:solidFill>
                  <a:srgbClr val="00FFCC"/>
                </a:solidFill>
              </a:rPr>
              <a:t>(</a:t>
            </a:r>
            <a:r>
              <a:rPr lang="uk-UA" b="1" i="1" dirty="0">
                <a:solidFill>
                  <a:srgbClr val="00FFCC"/>
                </a:solidFill>
              </a:rPr>
              <a:t>пінобетон, газобетон</a:t>
            </a:r>
            <a:r>
              <a:rPr lang="ru-RU" b="1" i="1" dirty="0">
                <a:solidFill>
                  <a:srgbClr val="00FFCC"/>
                </a:solidFill>
              </a:rPr>
              <a:t>) </a:t>
            </a:r>
            <a:r>
              <a:rPr lang="uk-UA" b="1" i="1" dirty="0">
                <a:solidFill>
                  <a:srgbClr val="00FFCC"/>
                </a:solidFill>
              </a:rPr>
              <a:t>з об'ємною вагою 800 — 600 </a:t>
            </a:r>
            <a:r>
              <a:rPr lang="ru-RU" b="1" i="1" dirty="0">
                <a:solidFill>
                  <a:srgbClr val="00FFCC"/>
                </a:solidFill>
              </a:rPr>
              <a:t>кг/м³ </a:t>
            </a:r>
            <a:r>
              <a:rPr lang="uk-UA" b="1" i="1" dirty="0">
                <a:solidFill>
                  <a:srgbClr val="00FFCC"/>
                </a:solidFill>
              </a:rPr>
              <a:t>та менше</a:t>
            </a:r>
            <a:r>
              <a:rPr lang="uk-UA" i="1" dirty="0"/>
              <a:t>.</a:t>
            </a:r>
          </a:p>
        </p:txBody>
      </p:sp>
    </p:spTree>
    <p:extLst>
      <p:ext uri="{BB962C8B-B14F-4D97-AF65-F5344CB8AC3E}">
        <p14:creationId xmlns:p14="http://schemas.microsoft.com/office/powerpoint/2010/main" val="2126983392"/>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sld>
</file>

<file path=ppt/theme/theme1.xml><?xml version="1.0" encoding="utf-8"?>
<a:theme xmlns:a="http://schemas.openxmlformats.org/drawingml/2006/main" name="Воздушный поток">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313</TotalTime>
  <Words>2307</Words>
  <Application>Microsoft Office PowerPoint</Application>
  <PresentationFormat>Экран (4:3)</PresentationFormat>
  <Paragraphs>99</Paragraphs>
  <Slides>37</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37</vt:i4>
      </vt:variant>
    </vt:vector>
  </HeadingPairs>
  <TitlesOfParts>
    <vt:vector size="44" baseType="lpstr">
      <vt:lpstr>Arial</vt:lpstr>
      <vt:lpstr>Courier New</vt:lpstr>
      <vt:lpstr>Georgia</vt:lpstr>
      <vt:lpstr>Times New Roman</vt:lpstr>
      <vt:lpstr>Trebuchet MS</vt:lpstr>
      <vt:lpstr>Wingdings</vt:lpstr>
      <vt:lpstr>Воздушный поток</vt:lpstr>
      <vt:lpstr>Презентация PowerPoint</vt:lpstr>
      <vt:lpstr>ЗМІСТ</vt:lpstr>
      <vt:lpstr>Презентация PowerPoint</vt:lpstr>
      <vt:lpstr>Презентация PowerPoint</vt:lpstr>
      <vt:lpstr>Презентация PowerPoint</vt:lpstr>
      <vt:lpstr>Презентация PowerPoint</vt:lpstr>
      <vt:lpstr>Історія бетону</vt:lpstr>
      <vt:lpstr>Класифікація бетону</vt:lpstr>
      <vt:lpstr>Презентация PowerPoint</vt:lpstr>
      <vt:lpstr>Презентация PowerPoint</vt:lpstr>
      <vt:lpstr>Презентация PowerPoint</vt:lpstr>
      <vt:lpstr>Презентация PowerPoint</vt:lpstr>
      <vt:lpstr>Презентация PowerPoint</vt:lpstr>
      <vt:lpstr>Складові частини бетону</vt:lpstr>
      <vt:lpstr>Презентация PowerPoint</vt:lpstr>
      <vt:lpstr>Презентация PowerPoint</vt:lpstr>
      <vt:lpstr>Властивості бетону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Виготовлення опалубки з різних матеріалів</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Уляна</dc:creator>
  <cp:lastModifiedBy>Evgeniy Balukin</cp:lastModifiedBy>
  <cp:revision>26</cp:revision>
  <dcterms:created xsi:type="dcterms:W3CDTF">2014-11-23T09:29:40Z</dcterms:created>
  <dcterms:modified xsi:type="dcterms:W3CDTF">2023-12-05T16:22:21Z</dcterms:modified>
</cp:coreProperties>
</file>