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71" r:id="rId14"/>
    <p:sldId id="268" r:id="rId15"/>
    <p:sldId id="269" r:id="rId16"/>
    <p:sldId id="270"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6396" autoAdjust="0"/>
  </p:normalViewPr>
  <p:slideViewPr>
    <p:cSldViewPr>
      <p:cViewPr varScale="1">
        <p:scale>
          <a:sx n="66" d="100"/>
          <a:sy n="66" d="100"/>
        </p:scale>
        <p:origin x="-127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01.02.2022</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01.02.2022</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01.02.2022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b="1" dirty="0" smtClean="0"/>
              <a:t>Тема 3. Понятійний апарат міркувань.</a:t>
            </a:r>
            <a:r>
              <a:rPr lang="uk-UA" dirty="0" smtClean="0"/>
              <a:t/>
            </a:r>
            <a:br>
              <a:rPr lang="uk-UA" dirty="0" smtClean="0"/>
            </a:br>
            <a:endParaRPr lang="uk-UA" dirty="0"/>
          </a:p>
        </p:txBody>
      </p:sp>
      <p:pic>
        <p:nvPicPr>
          <p:cNvPr id="4" name="Picture 2" descr="http://poradu.pp.ua/uploads/posts/2016-03/logka-predmet-logka-ponyattya-znachennya-obyekt-predmet-logki-yak-nauki_275.jpeg"/>
          <p:cNvPicPr>
            <a:picLocks noChangeAspect="1" noChangeArrowheads="1"/>
          </p:cNvPicPr>
          <p:nvPr/>
        </p:nvPicPr>
        <p:blipFill>
          <a:blip r:embed="rId2"/>
          <a:srcRect/>
          <a:stretch>
            <a:fillRect/>
          </a:stretch>
        </p:blipFill>
        <p:spPr bwMode="auto">
          <a:xfrm>
            <a:off x="1857356" y="3684655"/>
            <a:ext cx="5643602" cy="317336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0"/>
            <a:ext cx="8229600" cy="2833694"/>
          </a:xfrm>
        </p:spPr>
        <p:txBody>
          <a:bodyPr>
            <a:normAutofit fontScale="92500" lnSpcReduction="20000"/>
          </a:bodyPr>
          <a:lstStyle/>
          <a:p>
            <a:pPr algn="just"/>
            <a:r>
              <a:rPr lang="uk-UA" dirty="0" smtClean="0"/>
              <a:t>Матеріальним носієм поняття є слово або поєднання слів природної мови (словосполучення), без чого неможливе ні утворення поняття, ні оперування ним. У залежності від словесного виразу поняття можуть бути простими і складними. Поняття, що позначаються одним словом, називаються </a:t>
            </a:r>
            <a:r>
              <a:rPr lang="uk-UA" dirty="0" smtClean="0"/>
              <a:t>простими</a:t>
            </a:r>
            <a:r>
              <a:rPr lang="en-US" dirty="0" smtClean="0"/>
              <a:t>,</a:t>
            </a:r>
            <a:r>
              <a:rPr lang="uk-UA" dirty="0" smtClean="0"/>
              <a:t> двома </a:t>
            </a:r>
            <a:r>
              <a:rPr lang="uk-UA" dirty="0" smtClean="0"/>
              <a:t>і більше – </a:t>
            </a:r>
            <a:r>
              <a:rPr lang="uk-UA" dirty="0" smtClean="0"/>
              <a:t>складними</a:t>
            </a:r>
            <a:r>
              <a:rPr lang="en-US" dirty="0" smtClean="0"/>
              <a:t>.</a:t>
            </a:r>
            <a:r>
              <a:rPr lang="uk-UA" dirty="0" smtClean="0"/>
              <a:t>. </a:t>
            </a:r>
            <a:r>
              <a:rPr lang="uk-UA" dirty="0" smtClean="0"/>
              <a:t>Не всяке слово виражає поняття. Сполучники, прийменники, займенники, вигуки – не є поняттями. </a:t>
            </a:r>
            <a:endParaRPr lang="uk-UA" dirty="0"/>
          </a:p>
        </p:txBody>
      </p:sp>
      <p:sp>
        <p:nvSpPr>
          <p:cNvPr id="2" name="Заголовок 1"/>
          <p:cNvSpPr>
            <a:spLocks noGrp="1"/>
          </p:cNvSpPr>
          <p:nvPr>
            <p:ph type="title"/>
          </p:nvPr>
        </p:nvSpPr>
        <p:spPr/>
        <p:txBody>
          <a:bodyPr>
            <a:normAutofit/>
          </a:bodyPr>
          <a:lstStyle/>
          <a:p>
            <a:pPr algn="ctr"/>
            <a:r>
              <a:rPr lang="uk-UA" sz="2800" b="1" dirty="0" smtClean="0">
                <a:solidFill>
                  <a:schemeClr val="tx2">
                    <a:lumMod val="10000"/>
                  </a:schemeClr>
                </a:solidFill>
              </a:rPr>
              <a:t>Поняття нерозривно пов’язане зі словом, але не тотожно </a:t>
            </a:r>
            <a:r>
              <a:rPr lang="uk-UA" sz="2800" b="1" dirty="0" smtClean="0">
                <a:solidFill>
                  <a:schemeClr val="tx2">
                    <a:lumMod val="10000"/>
                  </a:schemeClr>
                </a:solidFill>
              </a:rPr>
              <a:t>йому</a:t>
            </a:r>
            <a:r>
              <a:rPr sz="2800" b="1" smtClean="0">
                <a:solidFill>
                  <a:schemeClr val="tx2">
                    <a:lumMod val="10000"/>
                  </a:schemeClr>
                </a:solidFill>
              </a:rPr>
              <a:t>.</a:t>
            </a:r>
            <a:endParaRPr lang="uk-UA" sz="2800" b="1" dirty="0">
              <a:solidFill>
                <a:schemeClr val="tx2">
                  <a:lumMod val="10000"/>
                </a:schemeClr>
              </a:solidFill>
            </a:endParaRPr>
          </a:p>
        </p:txBody>
      </p:sp>
      <p:pic>
        <p:nvPicPr>
          <p:cNvPr id="22530" name="Picture 2" descr="Що таке абстрагування і як навчитися абстрагуватися? - Журнал KOZAKY"/>
          <p:cNvPicPr>
            <a:picLocks noChangeAspect="1" noChangeArrowheads="1"/>
          </p:cNvPicPr>
          <p:nvPr/>
        </p:nvPicPr>
        <p:blipFill>
          <a:blip r:embed="rId2"/>
          <a:srcRect/>
          <a:stretch>
            <a:fillRect/>
          </a:stretch>
        </p:blipFill>
        <p:spPr bwMode="auto">
          <a:xfrm>
            <a:off x="2571736" y="4143380"/>
            <a:ext cx="4357718" cy="23349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857232"/>
            <a:ext cx="8229600" cy="2547942"/>
          </a:xfrm>
        </p:spPr>
        <p:txBody>
          <a:bodyPr/>
          <a:lstStyle/>
          <a:p>
            <a:pPr algn="just"/>
            <a:r>
              <a:rPr lang="uk-UA" dirty="0" smtClean="0"/>
              <a:t>Як цілісна форма думки поняття має свою структуру – є закономірною єдністю двох елементів: обсягу і змісту. Зміст поняття – такий елемент його структури, що відображає сукупність істотних і відмітних ознак, властивих предмету, явищу чи їх множині.</a:t>
            </a:r>
          </a:p>
          <a:p>
            <a:pPr algn="just"/>
            <a:endParaRPr lang="uk-UA" dirty="0"/>
          </a:p>
        </p:txBody>
      </p:sp>
      <p:sp>
        <p:nvSpPr>
          <p:cNvPr id="2" name="Заголовок 1"/>
          <p:cNvSpPr>
            <a:spLocks noGrp="1"/>
          </p:cNvSpPr>
          <p:nvPr>
            <p:ph type="title"/>
          </p:nvPr>
        </p:nvSpPr>
        <p:spPr/>
        <p:txBody>
          <a:bodyPr>
            <a:normAutofit fontScale="90000"/>
          </a:bodyPr>
          <a:lstStyle/>
          <a:p>
            <a:pPr lvl="0"/>
            <a:r>
              <a:rPr lang="uk-UA" dirty="0" smtClean="0">
                <a:solidFill>
                  <a:schemeClr val="tx2">
                    <a:lumMod val="10000"/>
                  </a:schemeClr>
                </a:solidFill>
              </a:rPr>
              <a:t>3. Логічна характеристика поняття.</a:t>
            </a:r>
            <a:r>
              <a:rPr lang="uk-UA" dirty="0" smtClean="0"/>
              <a:t/>
            </a:r>
            <a:br>
              <a:rPr lang="uk-UA" dirty="0" smtClean="0"/>
            </a:br>
            <a:endParaRPr lang="uk-UA" dirty="0"/>
          </a:p>
        </p:txBody>
      </p:sp>
      <p:pic>
        <p:nvPicPr>
          <p:cNvPr id="21506" name="Picture 2" descr="Абстракция — что это такое и как абстрактное мышление (абстрагирование)  помогает увидеть суть. Методы эмпирического познания Метод абстрагирования"/>
          <p:cNvPicPr>
            <a:picLocks noChangeAspect="1" noChangeArrowheads="1"/>
          </p:cNvPicPr>
          <p:nvPr/>
        </p:nvPicPr>
        <p:blipFill>
          <a:blip r:embed="rId2"/>
          <a:srcRect/>
          <a:stretch>
            <a:fillRect/>
          </a:stretch>
        </p:blipFill>
        <p:spPr bwMode="auto">
          <a:xfrm>
            <a:off x="2178670" y="3313157"/>
            <a:ext cx="5107974" cy="340199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3714752"/>
            <a:ext cx="8229600" cy="2905132"/>
          </a:xfrm>
        </p:spPr>
        <p:txBody>
          <a:bodyPr/>
          <a:lstStyle/>
          <a:p>
            <a:pPr algn="just"/>
            <a:r>
              <a:rPr lang="uk-UA" dirty="0" smtClean="0"/>
              <a:t>Визначити, до якого з зазначених видів відноситься конкретне поняття, означає дати йому логічну характеристику, тобто спершу потрібно визначити поняття за обсягом (одиничне, загальне чи нульове) та змістом (конкретне чи абстрактне, збірне чи незбірне, позитивне чи негативне, відносне чи безвідносне). </a:t>
            </a:r>
            <a:endParaRPr lang="uk-UA" dirty="0"/>
          </a:p>
        </p:txBody>
      </p:sp>
      <p:pic>
        <p:nvPicPr>
          <p:cNvPr id="20482" name="Picture 2" descr="Абстракция - Психологос"/>
          <p:cNvPicPr>
            <a:picLocks noChangeAspect="1" noChangeArrowheads="1"/>
          </p:cNvPicPr>
          <p:nvPr/>
        </p:nvPicPr>
        <p:blipFill>
          <a:blip r:embed="rId2"/>
          <a:srcRect/>
          <a:stretch>
            <a:fillRect/>
          </a:stretch>
        </p:blipFill>
        <p:spPr bwMode="auto">
          <a:xfrm>
            <a:off x="1643042" y="357166"/>
            <a:ext cx="6096000" cy="340518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357166"/>
            <a:ext cx="8229600" cy="1762124"/>
          </a:xfrm>
        </p:spPr>
        <p:txBody>
          <a:bodyPr/>
          <a:lstStyle/>
          <a:p>
            <a:pPr algn="just"/>
            <a:r>
              <a:rPr lang="uk-UA" dirty="0" smtClean="0"/>
              <a:t>Логічна характеристика понять допомагає уточнити їхній зміст і обсяг, виробляє навички більш точного вживання понять у процесі міркування.</a:t>
            </a:r>
          </a:p>
          <a:p>
            <a:pPr algn="just"/>
            <a:endParaRPr lang="uk-UA" dirty="0"/>
          </a:p>
        </p:txBody>
      </p:sp>
      <p:pic>
        <p:nvPicPr>
          <p:cNvPr id="4098" name="Picture 2" descr="абстрагирование — Перетрение"/>
          <p:cNvPicPr>
            <a:picLocks noChangeAspect="1" noChangeArrowheads="1"/>
          </p:cNvPicPr>
          <p:nvPr/>
        </p:nvPicPr>
        <p:blipFill>
          <a:blip r:embed="rId2"/>
          <a:srcRect/>
          <a:stretch>
            <a:fillRect/>
          </a:stretch>
        </p:blipFill>
        <p:spPr bwMode="auto">
          <a:xfrm>
            <a:off x="1571604" y="2071678"/>
            <a:ext cx="6143668" cy="409578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0"/>
            <a:ext cx="4186238" cy="4976834"/>
          </a:xfrm>
        </p:spPr>
        <p:txBody>
          <a:bodyPr>
            <a:normAutofit lnSpcReduction="10000"/>
          </a:bodyPr>
          <a:lstStyle/>
          <a:p>
            <a:pPr algn="just"/>
            <a:r>
              <a:rPr lang="uk-UA" dirty="0" smtClean="0"/>
              <a:t>Визначення (чи дефініція) поняття це логічна операція, що розкриває зміст поняття, встановлює значення терміну. Коли ми вживаємо яке-небудь слово, відповідне певному поняттю, і хочемо зробити його зрозумілим для всіх, то ми повинні розкрити зміст поняття.</a:t>
            </a:r>
            <a:endParaRPr lang="uk-UA" dirty="0"/>
          </a:p>
        </p:txBody>
      </p:sp>
      <p:sp>
        <p:nvSpPr>
          <p:cNvPr id="2" name="Заголовок 1"/>
          <p:cNvSpPr>
            <a:spLocks noGrp="1"/>
          </p:cNvSpPr>
          <p:nvPr>
            <p:ph type="title"/>
          </p:nvPr>
        </p:nvSpPr>
        <p:spPr/>
        <p:txBody>
          <a:bodyPr>
            <a:normAutofit fontScale="90000"/>
          </a:bodyPr>
          <a:lstStyle/>
          <a:p>
            <a:pPr lvl="0"/>
            <a:r>
              <a:rPr smtClean="0">
                <a:solidFill>
                  <a:schemeClr val="tx2">
                    <a:lumMod val="10000"/>
                  </a:schemeClr>
                </a:solidFill>
              </a:rPr>
              <a:t>4.</a:t>
            </a:r>
            <a:r>
              <a:rPr lang="uk-UA" dirty="0" smtClean="0">
                <a:solidFill>
                  <a:schemeClr val="tx2">
                    <a:lumMod val="10000"/>
                  </a:schemeClr>
                </a:solidFill>
              </a:rPr>
              <a:t>Логічні </a:t>
            </a:r>
            <a:r>
              <a:rPr lang="uk-UA" dirty="0" smtClean="0">
                <a:solidFill>
                  <a:schemeClr val="tx2">
                    <a:lumMod val="10000"/>
                  </a:schemeClr>
                </a:solidFill>
              </a:rPr>
              <a:t>операції з визначенням поняття</a:t>
            </a:r>
            <a:r>
              <a:rPr lang="uk-UA" dirty="0" smtClean="0">
                <a:solidFill>
                  <a:schemeClr val="tx2">
                    <a:lumMod val="10000"/>
                  </a:schemeClr>
                </a:solidFill>
              </a:rPr>
              <a:t>.</a:t>
            </a:r>
            <a:endParaRPr lang="uk-UA" dirty="0">
              <a:solidFill>
                <a:schemeClr val="tx2">
                  <a:lumMod val="10000"/>
                </a:schemeClr>
              </a:solidFill>
            </a:endParaRPr>
          </a:p>
        </p:txBody>
      </p:sp>
      <p:pic>
        <p:nvPicPr>
          <p:cNvPr id="19458" name="Picture 2" descr="Что такое абстрагирование в психологии и методы его использования?"/>
          <p:cNvPicPr>
            <a:picLocks noChangeAspect="1" noChangeArrowheads="1"/>
          </p:cNvPicPr>
          <p:nvPr/>
        </p:nvPicPr>
        <p:blipFill>
          <a:blip r:embed="rId2"/>
          <a:srcRect/>
          <a:stretch>
            <a:fillRect/>
          </a:stretch>
        </p:blipFill>
        <p:spPr bwMode="auto">
          <a:xfrm>
            <a:off x="4929190" y="1452582"/>
            <a:ext cx="3762375" cy="4762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3619512"/>
          </a:xfrm>
        </p:spPr>
        <p:txBody>
          <a:bodyPr>
            <a:normAutofit fontScale="85000" lnSpcReduction="20000"/>
          </a:bodyPr>
          <a:lstStyle/>
          <a:p>
            <a:pPr algn="just"/>
            <a:r>
              <a:rPr lang="uk-UA" dirty="0" smtClean="0"/>
              <a:t>Визначення в науці є підсумком дослідження того чи іншого предмету, явища, процесу. Воно є лаконічним, зручним для вживання формулюванням суті досліджуваного (хоча справжнім визначенням предмету, звичайно ж , є вся наукова теорія, вчення про даний предмет). Якщо визначенням в науці завершується дослідження, то виклад науки, навпаки, починається з визначення. Так само і в логіці, яка вивчає структуру і форми готових думок, результатів пізнання, – визначення виконує роль загальної характеристики, як би зовнішнього опису предмету думки, тому всякий логічний аналіз предмету починається з визначення.</a:t>
            </a:r>
            <a:endParaRPr lang="uk-UA" dirty="0"/>
          </a:p>
        </p:txBody>
      </p:sp>
      <p:pic>
        <p:nvPicPr>
          <p:cNvPr id="18434" name="Picture 2" descr="Логика – 2020» — Школа №8 имени Н.Г. Варламова. Официальный сайт"/>
          <p:cNvPicPr>
            <a:picLocks noChangeAspect="1" noChangeArrowheads="1"/>
          </p:cNvPicPr>
          <p:nvPr/>
        </p:nvPicPr>
        <p:blipFill>
          <a:blip r:embed="rId2"/>
          <a:srcRect/>
          <a:stretch>
            <a:fillRect/>
          </a:stretch>
        </p:blipFill>
        <p:spPr bwMode="auto">
          <a:xfrm>
            <a:off x="1928794" y="3500438"/>
            <a:ext cx="5905500" cy="31432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571744"/>
            <a:ext cx="8443914" cy="4143372"/>
          </a:xfrm>
        </p:spPr>
        <p:txBody>
          <a:bodyPr>
            <a:normAutofit fontScale="92500"/>
          </a:bodyPr>
          <a:lstStyle/>
          <a:p>
            <a:pPr algn="just"/>
            <a:r>
              <a:rPr lang="uk-UA" dirty="0" smtClean="0"/>
              <a:t> Якщо нам потрібно визначити яке-небудь поняття, то ми виражаємо наше визначення за допомогою думки, що містить підмет і присудок. Законом зв'язку цих двох елементів структури визначення, є вимога логіки – їхні обсяги повинні бути однаковими. Підмет (поняття, зміст якого потрібно розкрити) називається визначуваним (</a:t>
            </a:r>
            <a:r>
              <a:rPr lang="uk-UA" dirty="0" err="1" smtClean="0"/>
              <a:t>дефінієндум</a:t>
            </a:r>
            <a:r>
              <a:rPr lang="uk-UA" dirty="0" smtClean="0"/>
              <a:t>, </a:t>
            </a:r>
            <a:r>
              <a:rPr lang="uk-UA" dirty="0" err="1" smtClean="0"/>
              <a:t>dfd</a:t>
            </a:r>
            <a:r>
              <a:rPr lang="uk-UA" dirty="0" smtClean="0"/>
              <a:t>), присудок (поняття, за допомогою якого розкривається зміст іншого поняття) – визначаючим (</a:t>
            </a:r>
            <a:r>
              <a:rPr lang="uk-UA" dirty="0" err="1" smtClean="0"/>
              <a:t>дефінієнс</a:t>
            </a:r>
            <a:r>
              <a:rPr lang="uk-UA" dirty="0" smtClean="0"/>
              <a:t>, </a:t>
            </a:r>
            <a:r>
              <a:rPr lang="uk-UA" dirty="0" err="1" smtClean="0"/>
              <a:t>dfn</a:t>
            </a:r>
            <a:r>
              <a:rPr lang="uk-UA" dirty="0" smtClean="0"/>
              <a:t>). Ці терміни важливі тому, що завдяки ним можна вказати ті правила, при виконанні яких отримується правильне визначення. </a:t>
            </a:r>
          </a:p>
          <a:p>
            <a:pPr algn="just"/>
            <a:endParaRPr lang="uk-UA" dirty="0"/>
          </a:p>
        </p:txBody>
      </p:sp>
      <p:pic>
        <p:nvPicPr>
          <p:cNvPr id="17410" name="Picture 2" descr="Часть 3. Почему логика называется формальной? | Пикабу"/>
          <p:cNvPicPr>
            <a:picLocks noChangeAspect="1" noChangeArrowheads="1"/>
          </p:cNvPicPr>
          <p:nvPr/>
        </p:nvPicPr>
        <p:blipFill>
          <a:blip r:embed="rId2" cstate="print"/>
          <a:srcRect/>
          <a:stretch>
            <a:fillRect/>
          </a:stretch>
        </p:blipFill>
        <p:spPr bwMode="auto">
          <a:xfrm>
            <a:off x="1428728" y="357166"/>
            <a:ext cx="6500859" cy="224587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071546"/>
            <a:ext cx="8258204" cy="4071966"/>
          </a:xfrm>
        </p:spPr>
        <p:txBody>
          <a:bodyPr>
            <a:normAutofit fontScale="92500"/>
          </a:bodyPr>
          <a:lstStyle/>
          <a:p>
            <a:pPr algn="just"/>
            <a:r>
              <a:rPr lang="uk-UA" dirty="0" smtClean="0"/>
              <a:t>1. Визначення повинно бути відповідним (</a:t>
            </a:r>
            <a:r>
              <a:rPr lang="uk-UA" dirty="0" err="1" smtClean="0"/>
              <a:t>співмірним</a:t>
            </a:r>
            <a:r>
              <a:rPr lang="uk-UA" dirty="0" smtClean="0"/>
              <a:t>). Тобто визначуване і визначаюче поняття мають бути оборотними, такими, що </a:t>
            </a:r>
            <a:r>
              <a:rPr lang="uk-UA" dirty="0" err="1" smtClean="0"/>
              <a:t>взаємозамінюються</a:t>
            </a:r>
            <a:r>
              <a:rPr lang="uk-UA" dirty="0" smtClean="0"/>
              <a:t>, вони повинні мати однаковий обсяг (</a:t>
            </a:r>
            <a:r>
              <a:rPr lang="uk-UA" dirty="0" err="1" smtClean="0"/>
              <a:t>dfd</a:t>
            </a:r>
            <a:r>
              <a:rPr lang="uk-UA" dirty="0" smtClean="0"/>
              <a:t> і </a:t>
            </a:r>
            <a:r>
              <a:rPr lang="uk-UA" dirty="0" err="1" smtClean="0"/>
              <a:t>dfs</a:t>
            </a:r>
            <a:r>
              <a:rPr lang="uk-UA" dirty="0" smtClean="0"/>
              <a:t>). </a:t>
            </a:r>
            <a:endParaRPr lang="uk-UA" dirty="0" smtClean="0"/>
          </a:p>
          <a:p>
            <a:pPr algn="just"/>
            <a:r>
              <a:rPr lang="uk-UA" dirty="0" smtClean="0"/>
              <a:t>2. Визначення не повинно містити в собі кола, тобто не повинно бути тавтологією (тавтологія – така логічна помилка, коли поняття, за допомогою якого потрібно розкрити зміст іншого – визначуваного – поняття, лише повторює його зміст в іншій словесній формі). </a:t>
            </a:r>
            <a:endParaRPr lang="uk-UA" dirty="0"/>
          </a:p>
        </p:txBody>
      </p:sp>
      <p:sp>
        <p:nvSpPr>
          <p:cNvPr id="3" name="Заголовок 2"/>
          <p:cNvSpPr>
            <a:spLocks noGrp="1"/>
          </p:cNvSpPr>
          <p:nvPr>
            <p:ph type="title"/>
          </p:nvPr>
        </p:nvSpPr>
        <p:spPr>
          <a:xfrm>
            <a:off x="457200" y="152400"/>
            <a:ext cx="8229600" cy="919146"/>
          </a:xfrm>
        </p:spPr>
        <p:txBody>
          <a:bodyPr>
            <a:normAutofit/>
          </a:bodyPr>
          <a:lstStyle/>
          <a:p>
            <a:pPr algn="ctr"/>
            <a:r>
              <a:rPr lang="uk-UA" sz="3600" b="1" dirty="0" smtClean="0">
                <a:solidFill>
                  <a:schemeClr val="tx2">
                    <a:lumMod val="10000"/>
                  </a:schemeClr>
                </a:solidFill>
              </a:rPr>
              <a:t>4 основні правили визначення:</a:t>
            </a:r>
            <a:endParaRPr lang="uk-UA" sz="3600" b="1" dirty="0">
              <a:solidFill>
                <a:schemeClr val="tx2">
                  <a:lumMod val="10000"/>
                </a:schemeClr>
              </a:solidFill>
            </a:endParaRPr>
          </a:p>
        </p:txBody>
      </p:sp>
      <p:pic>
        <p:nvPicPr>
          <p:cNvPr id="3074" name="Picture 2" descr="Неординарні вправи для розвитку логіки та просторового мислення"/>
          <p:cNvPicPr>
            <a:picLocks noChangeAspect="1" noChangeArrowheads="1"/>
          </p:cNvPicPr>
          <p:nvPr/>
        </p:nvPicPr>
        <p:blipFill>
          <a:blip r:embed="rId2"/>
          <a:srcRect/>
          <a:stretch>
            <a:fillRect/>
          </a:stretch>
        </p:blipFill>
        <p:spPr bwMode="auto">
          <a:xfrm>
            <a:off x="928662" y="4500570"/>
            <a:ext cx="7620000" cy="228601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1000108"/>
            <a:ext cx="8229600" cy="3690950"/>
          </a:xfrm>
        </p:spPr>
        <p:txBody>
          <a:bodyPr>
            <a:normAutofit lnSpcReduction="10000"/>
          </a:bodyPr>
          <a:lstStyle/>
          <a:p>
            <a:pPr algn="just"/>
            <a:r>
              <a:rPr lang="uk-UA" dirty="0" smtClean="0"/>
              <a:t>3. Визначення не повинно бути негативним. Негативне визначення не розкриває змісту обумовленого поняття, залишає його невизначеним. </a:t>
            </a:r>
            <a:endParaRPr lang="uk-UA" dirty="0" smtClean="0"/>
          </a:p>
          <a:p>
            <a:pPr algn="just"/>
            <a:r>
              <a:rPr lang="uk-UA" dirty="0" smtClean="0"/>
              <a:t>4. Визначення повинно бути ясним, чітким, вільним від двозначності, плутанини і суперечності. Визначення повинно бути лаконічним, не можна користуватися виразами метафоричними і взагалі мало зрозумілими.</a:t>
            </a:r>
            <a:endParaRPr lang="uk-UA" dirty="0"/>
          </a:p>
        </p:txBody>
      </p:sp>
      <p:sp>
        <p:nvSpPr>
          <p:cNvPr id="3" name="Заголовок 2"/>
          <p:cNvSpPr>
            <a:spLocks noGrp="1"/>
          </p:cNvSpPr>
          <p:nvPr>
            <p:ph type="title"/>
          </p:nvPr>
        </p:nvSpPr>
        <p:spPr>
          <a:xfrm>
            <a:off x="457200" y="152400"/>
            <a:ext cx="8229600" cy="847708"/>
          </a:xfrm>
        </p:spPr>
        <p:txBody>
          <a:bodyPr/>
          <a:lstStyle/>
          <a:p>
            <a:pPr algn="ctr"/>
            <a:r>
              <a:rPr lang="uk-UA" dirty="0" smtClean="0"/>
              <a:t>4 основні правили визначення:</a:t>
            </a:r>
            <a:endParaRPr lang="uk-UA" dirty="0"/>
          </a:p>
        </p:txBody>
      </p:sp>
      <p:sp>
        <p:nvSpPr>
          <p:cNvPr id="2050" name="AutoShape 2" descr="Логіка: картинки, стокові Логіка фотографії, зображення | Скачати з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052" name="AutoShape 4" descr="Логіка: картинки, стокові Логіка фотографії, зображення | Скачати з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054" name="AutoShape 6" descr="Логіка: картинки, стокові Логіка фотографії, зображення | Скачати з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056" name="AutoShape 8" descr="Логіка: картинки, стокові Логіка фотографії, зображення | Скачати з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058" name="Picture 10" descr="Жіноча логіка - Вистава 03-03-2022 - Афіша Києва - moemisto.ua."/>
          <p:cNvPicPr>
            <a:picLocks noChangeAspect="1" noChangeArrowheads="1"/>
          </p:cNvPicPr>
          <p:nvPr/>
        </p:nvPicPr>
        <p:blipFill>
          <a:blip r:embed="rId2"/>
          <a:srcRect/>
          <a:stretch>
            <a:fillRect/>
          </a:stretch>
        </p:blipFill>
        <p:spPr bwMode="auto">
          <a:xfrm>
            <a:off x="1285852" y="4429132"/>
            <a:ext cx="6929486" cy="221457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uk-UA" b="1" dirty="0" smtClean="0">
                <a:solidFill>
                  <a:schemeClr val="tx2">
                    <a:lumMod val="10000"/>
                  </a:schemeClr>
                </a:solidFill>
              </a:rPr>
              <a:t>ДЯКУЮ ЗА УВАГУ!</a:t>
            </a:r>
            <a:endParaRPr lang="uk-UA" b="1" dirty="0">
              <a:solidFill>
                <a:schemeClr val="tx2">
                  <a:lumMod val="10000"/>
                </a:schemeClr>
              </a:solidFill>
            </a:endParaRPr>
          </a:p>
        </p:txBody>
      </p:sp>
      <p:pic>
        <p:nvPicPr>
          <p:cNvPr id="1026" name="Picture 2" descr="http://poradu.pp.ua/uploads/posts/2016-03/logka-predmet-logka-ponyattya-znachennya-obyekt-predmet-logki-yak-nauki_275.jpeg"/>
          <p:cNvPicPr>
            <a:picLocks noChangeAspect="1" noChangeArrowheads="1"/>
          </p:cNvPicPr>
          <p:nvPr/>
        </p:nvPicPr>
        <p:blipFill>
          <a:blip r:embed="rId2"/>
          <a:srcRect/>
          <a:stretch>
            <a:fillRect/>
          </a:stretch>
        </p:blipFill>
        <p:spPr bwMode="auto">
          <a:xfrm>
            <a:off x="1190225" y="1785926"/>
            <a:ext cx="6953675" cy="391001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uk-UA" dirty="0" smtClean="0"/>
              <a:t>1. Поняття </a:t>
            </a:r>
            <a:r>
              <a:rPr lang="uk-UA" dirty="0" smtClean="0"/>
              <a:t>як форма міркування. Мовні форми вираження понять.</a:t>
            </a:r>
          </a:p>
          <a:p>
            <a:pPr lvl="0"/>
            <a:r>
              <a:rPr lang="uk-UA" dirty="0" smtClean="0"/>
              <a:t>2. Основні </a:t>
            </a:r>
            <a:r>
              <a:rPr lang="uk-UA" dirty="0" smtClean="0"/>
              <a:t>прийоми утворення понять. Порівняння, аналіз, синтез, абстрагування, узагальнення.</a:t>
            </a:r>
          </a:p>
          <a:p>
            <a:pPr lvl="0"/>
            <a:r>
              <a:rPr lang="uk-UA" dirty="0" smtClean="0"/>
              <a:t>3. Логічна </a:t>
            </a:r>
            <a:r>
              <a:rPr lang="uk-UA" dirty="0" smtClean="0"/>
              <a:t>характеристика поняття.</a:t>
            </a:r>
          </a:p>
          <a:p>
            <a:pPr lvl="0"/>
            <a:r>
              <a:rPr lang="uk-UA" dirty="0" smtClean="0"/>
              <a:t>4. Логічні </a:t>
            </a:r>
            <a:r>
              <a:rPr lang="uk-UA" dirty="0" smtClean="0"/>
              <a:t>операції з визначенням поняття.</a:t>
            </a:r>
          </a:p>
          <a:p>
            <a:endParaRPr lang="uk-UA" dirty="0"/>
          </a:p>
        </p:txBody>
      </p:sp>
      <p:sp>
        <p:nvSpPr>
          <p:cNvPr id="2" name="Заголовок 1"/>
          <p:cNvSpPr>
            <a:spLocks noGrp="1"/>
          </p:cNvSpPr>
          <p:nvPr>
            <p:ph type="title"/>
          </p:nvPr>
        </p:nvSpPr>
        <p:spPr/>
        <p:txBody>
          <a:bodyPr>
            <a:normAutofit fontScale="90000"/>
          </a:bodyPr>
          <a:lstStyle/>
          <a:p>
            <a:r>
              <a:rPr lang="uk-UA" b="1" dirty="0" smtClean="0"/>
              <a:t>План: </a:t>
            </a:r>
            <a:r>
              <a:rPr lang="uk-UA" dirty="0" smtClean="0"/>
              <a:t/>
            </a:r>
            <a:br>
              <a:rPr lang="uk-UA" dirty="0" smtClean="0"/>
            </a:b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0"/>
            <a:ext cx="8229600" cy="2690818"/>
          </a:xfrm>
        </p:spPr>
        <p:txBody>
          <a:bodyPr>
            <a:normAutofit lnSpcReduction="10000"/>
          </a:bodyPr>
          <a:lstStyle/>
          <a:p>
            <a:pPr algn="just"/>
            <a:r>
              <a:rPr lang="uk-UA" dirty="0" smtClean="0"/>
              <a:t>Практично усі слова будь-якої природної мови полісемічні, багатозначні, що призводить до неоднозначності складених з них аргументів, міркувань, послань. За словником української мови простий іменник «мати» має чотири значення, тобто може позначати чотири різних поняття з різним предметним і смисловим значенням. </a:t>
            </a:r>
            <a:endParaRPr lang="uk-UA" dirty="0"/>
          </a:p>
        </p:txBody>
      </p:sp>
      <p:sp>
        <p:nvSpPr>
          <p:cNvPr id="2" name="Заголовок 1"/>
          <p:cNvSpPr>
            <a:spLocks noGrp="1"/>
          </p:cNvSpPr>
          <p:nvPr>
            <p:ph type="title"/>
          </p:nvPr>
        </p:nvSpPr>
        <p:spPr>
          <a:xfrm>
            <a:off x="457200" y="428604"/>
            <a:ext cx="8229600" cy="942996"/>
          </a:xfrm>
        </p:spPr>
        <p:txBody>
          <a:bodyPr>
            <a:normAutofit fontScale="90000"/>
          </a:bodyPr>
          <a:lstStyle/>
          <a:p>
            <a:pPr lvl="0" algn="ctr"/>
            <a:r>
              <a:rPr sz="3100" smtClean="0"/>
              <a:t/>
            </a:r>
            <a:br>
              <a:rPr sz="3100" smtClean="0"/>
            </a:br>
            <a:r>
              <a:rPr sz="3100" smtClean="0"/>
              <a:t/>
            </a:r>
            <a:br>
              <a:rPr sz="3100" smtClean="0"/>
            </a:br>
            <a:r>
              <a:rPr sz="3100" smtClean="0"/>
              <a:t/>
            </a:r>
            <a:br>
              <a:rPr sz="3100" smtClean="0"/>
            </a:br>
            <a:r>
              <a:rPr sz="3100" smtClean="0"/>
              <a:t/>
            </a:r>
            <a:br>
              <a:rPr sz="3100" smtClean="0"/>
            </a:br>
            <a:r>
              <a:rPr lang="uk-UA" sz="3100" b="1" dirty="0" smtClean="0">
                <a:solidFill>
                  <a:schemeClr val="tx2">
                    <a:lumMod val="10000"/>
                  </a:schemeClr>
                </a:solidFill>
              </a:rPr>
              <a:t>1</a:t>
            </a:r>
            <a:r>
              <a:rPr lang="uk-UA" sz="3100" b="1" dirty="0" smtClean="0">
                <a:solidFill>
                  <a:schemeClr val="tx2">
                    <a:lumMod val="10000"/>
                  </a:schemeClr>
                </a:solidFill>
              </a:rPr>
              <a:t>. Поняття як форма міркування. Мовні форми вираження понять</a:t>
            </a:r>
            <a:r>
              <a:rPr lang="uk-UA" sz="3100" b="1" dirty="0" smtClean="0">
                <a:solidFill>
                  <a:schemeClr val="tx2">
                    <a:lumMod val="10000"/>
                  </a:schemeClr>
                </a:solidFill>
              </a:rPr>
              <a:t>.</a:t>
            </a:r>
            <a:endParaRPr lang="uk-UA" b="1" dirty="0">
              <a:solidFill>
                <a:schemeClr val="tx2">
                  <a:lumMod val="10000"/>
                </a:schemeClr>
              </a:solidFill>
            </a:endParaRPr>
          </a:p>
        </p:txBody>
      </p:sp>
      <p:sp>
        <p:nvSpPr>
          <p:cNvPr id="29698" name="AutoShape 2" descr="Курс: «Базові поняття програмування» (Федунов М.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9700" name="AutoShape 4" descr="Курс: «Базові поняття програмування» (Федунов М.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9702" name="AutoShape 6" descr="Курс: «Базові поняття програмування» (Федунов М.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9704" name="AutoShape 8" descr="Курс: «Базові поняття програмування» (Федунов М.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9706" name="AutoShape 10" descr="Курс: «Базові поняття програмування» (Федунов М.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9708" name="AutoShape 12" descr="Поняття - це певна форма мислення - культура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9710" name="AutoShape 14" descr="Поняття - це певна форма мислення - культура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9712" name="AutoShape 16" descr="Поняття - це певна форма мислення - культура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9714" name="AutoShape 18" descr="Поняття - це певна форма мислення - культура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9716" name="AutoShape 20" descr="Поняття - це певна форма мислення - культура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9718" name="AutoShape 22"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9720" name="AutoShape 24"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9722" name="Picture 26" descr="Синоніми до слова Поняття"/>
          <p:cNvPicPr>
            <a:picLocks noChangeAspect="1" noChangeArrowheads="1"/>
          </p:cNvPicPr>
          <p:nvPr/>
        </p:nvPicPr>
        <p:blipFill>
          <a:blip r:embed="rId2"/>
          <a:srcRect/>
          <a:stretch>
            <a:fillRect/>
          </a:stretch>
        </p:blipFill>
        <p:spPr bwMode="auto">
          <a:xfrm>
            <a:off x="1714480" y="4143380"/>
            <a:ext cx="6072230" cy="213060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4286280"/>
          </a:xfrm>
        </p:spPr>
        <p:txBody>
          <a:bodyPr>
            <a:normAutofit fontScale="85000" lnSpcReduction="10000"/>
          </a:bodyPr>
          <a:lstStyle/>
          <a:p>
            <a:pPr algn="just"/>
            <a:r>
              <a:rPr lang="uk-UA" dirty="0" smtClean="0"/>
              <a:t>Людина має здатність узагальнено мислити про предмети, явища і процеси навколишнього світу. Пізнання об’єктивної дійсності реалізується шляхом утворення понять та оперування ними</a:t>
            </a:r>
            <a:r>
              <a:rPr lang="uk-UA" dirty="0" smtClean="0"/>
              <a:t>.</a:t>
            </a:r>
            <a:endParaRPr lang="en-US" dirty="0" smtClean="0"/>
          </a:p>
          <a:p>
            <a:pPr algn="just"/>
            <a:r>
              <a:rPr lang="uk-UA" dirty="0" smtClean="0"/>
              <a:t> </a:t>
            </a:r>
            <a:r>
              <a:rPr lang="uk-UA" dirty="0" smtClean="0"/>
              <a:t>Поняття виступає і як вихідний елемент пізнання, і як його результат. Будь-яка логічна форма і логічне мислення в цілому мають понятійний характер. </a:t>
            </a:r>
            <a:endParaRPr lang="en-US" dirty="0" smtClean="0"/>
          </a:p>
          <a:p>
            <a:pPr algn="just"/>
            <a:r>
              <a:rPr lang="uk-UA" dirty="0" smtClean="0"/>
              <a:t>Поняття </a:t>
            </a:r>
            <a:r>
              <a:rPr lang="uk-UA" dirty="0" smtClean="0"/>
              <a:t>– це така логічна форма (</a:t>
            </a:r>
            <a:r>
              <a:rPr lang="uk-UA" dirty="0" err="1" smtClean="0"/>
              <a:t>форма</a:t>
            </a:r>
            <a:r>
              <a:rPr lang="uk-UA" dirty="0" smtClean="0"/>
              <a:t> думки), в якій предмет відображається в його необхідних, загальних, істотних ознаках. Поняття може відображати явище, процес, предмет (як матеріальний, так і ідеальний, уявний). Головне для даної форми думки – відображати загальне і в той же час істотне, відмітне, специфічне в цьому предметі. </a:t>
            </a:r>
            <a:endParaRPr lang="uk-UA" dirty="0"/>
          </a:p>
        </p:txBody>
      </p:sp>
      <p:pic>
        <p:nvPicPr>
          <p:cNvPr id="28674" name="Picture 2" descr="З історії поняття гібридної війни в США і Росії - MediaSapiens."/>
          <p:cNvPicPr>
            <a:picLocks noChangeAspect="1" noChangeArrowheads="1"/>
          </p:cNvPicPr>
          <p:nvPr/>
        </p:nvPicPr>
        <p:blipFill>
          <a:blip r:embed="rId2"/>
          <a:srcRect/>
          <a:stretch>
            <a:fillRect/>
          </a:stretch>
        </p:blipFill>
        <p:spPr bwMode="auto">
          <a:xfrm>
            <a:off x="1624033" y="4429132"/>
            <a:ext cx="5876925" cy="21764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3643338"/>
          </a:xfrm>
        </p:spPr>
        <p:txBody>
          <a:bodyPr>
            <a:normAutofit lnSpcReduction="10000"/>
          </a:bodyPr>
          <a:lstStyle/>
          <a:p>
            <a:pPr algn="just"/>
            <a:r>
              <a:rPr lang="uk-UA" dirty="0" smtClean="0"/>
              <a:t>Розрізняють такі основні види ознак: - </a:t>
            </a:r>
            <a:r>
              <a:rPr lang="uk-UA" b="1" dirty="0" smtClean="0"/>
              <a:t>істотні і неістотні; - родові і видові, або загальні та індивідуальні (специфічні).</a:t>
            </a:r>
            <a:r>
              <a:rPr lang="uk-UA" dirty="0" smtClean="0"/>
              <a:t> Істотні ознаки (або необхідні, суттєві, внутрішні) – такі, що відображають внутрішню, корінну властивість предмету, закономірний зв’язок його елементів, його якісну визначеність. Це такі ознаки, зміна або знищення яких спричиняє зміну чи знищення самого предмету. </a:t>
            </a:r>
            <a:endParaRPr lang="uk-UA" dirty="0"/>
          </a:p>
        </p:txBody>
      </p:sp>
      <p:pic>
        <p:nvPicPr>
          <p:cNvPr id="27650" name="Picture 2" descr="Культура як інструмент оборони: що може література у час гібридної війни"/>
          <p:cNvPicPr>
            <a:picLocks noChangeAspect="1" noChangeArrowheads="1"/>
          </p:cNvPicPr>
          <p:nvPr/>
        </p:nvPicPr>
        <p:blipFill>
          <a:blip r:embed="rId2"/>
          <a:srcRect/>
          <a:stretch>
            <a:fillRect/>
          </a:stretch>
        </p:blipFill>
        <p:spPr bwMode="auto">
          <a:xfrm>
            <a:off x="1785917" y="3571876"/>
            <a:ext cx="6000793" cy="285434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0"/>
            <a:ext cx="8229600" cy="3262322"/>
          </a:xfrm>
        </p:spPr>
        <p:txBody>
          <a:bodyPr>
            <a:normAutofit fontScale="92500" lnSpcReduction="10000"/>
          </a:bodyPr>
          <a:lstStyle/>
          <a:p>
            <a:pPr algn="just"/>
            <a:r>
              <a:rPr lang="uk-UA" dirty="0" smtClean="0"/>
              <a:t>Родові </a:t>
            </a:r>
            <a:r>
              <a:rPr lang="uk-UA" dirty="0" smtClean="0"/>
              <a:t>ознаки – це загальні ознаки для певної множини предметів, об’єднаних в єдине ціле (рід). Видові ознаки – індивідуальні, відмітні, специфічні ознаки, що дозволяють виділити окремі предмети чи їх особливі угрупування в межах даного роду. Понятійне, раціонально-логічне пізнання нерозривно пов’язане з чуттєвим пізнанням. Тому поняття генетично споріднене з вищою формою чуттєвого пізнання – уявленням.</a:t>
            </a:r>
            <a:endParaRPr lang="uk-UA" dirty="0"/>
          </a:p>
        </p:txBody>
      </p:sp>
      <p:sp>
        <p:nvSpPr>
          <p:cNvPr id="2" name="Заголовок 1"/>
          <p:cNvSpPr>
            <a:spLocks noGrp="1"/>
          </p:cNvSpPr>
          <p:nvPr>
            <p:ph type="title"/>
          </p:nvPr>
        </p:nvSpPr>
        <p:spPr/>
        <p:txBody>
          <a:bodyPr>
            <a:normAutofit/>
          </a:bodyPr>
          <a:lstStyle/>
          <a:p>
            <a:pPr algn="ctr"/>
            <a:r>
              <a:rPr lang="uk-UA" sz="3200" dirty="0" smtClean="0">
                <a:solidFill>
                  <a:schemeClr val="tx2">
                    <a:lumMod val="10000"/>
                  </a:schemeClr>
                </a:solidFill>
              </a:rPr>
              <a:t>Критерієм істотності ознак, відбиваних </a:t>
            </a:r>
            <a:r>
              <a:rPr lang="uk-UA" sz="3200" dirty="0" smtClean="0">
                <a:solidFill>
                  <a:schemeClr val="tx2">
                    <a:lumMod val="10000"/>
                  </a:schemeClr>
                </a:solidFill>
              </a:rPr>
              <a:t>поняттям</a:t>
            </a:r>
            <a:r>
              <a:rPr sz="3200" smtClean="0">
                <a:solidFill>
                  <a:schemeClr val="tx2">
                    <a:lumMod val="10000"/>
                  </a:schemeClr>
                </a:solidFill>
              </a:rPr>
              <a:t> </a:t>
            </a:r>
            <a:r>
              <a:rPr lang="uk-UA" sz="3200" dirty="0" smtClean="0">
                <a:solidFill>
                  <a:schemeClr val="tx2">
                    <a:lumMod val="10000"/>
                  </a:schemeClr>
                </a:solidFill>
              </a:rPr>
              <a:t> є</a:t>
            </a:r>
            <a:r>
              <a:rPr sz="3200" smtClean="0">
                <a:solidFill>
                  <a:schemeClr val="tx2">
                    <a:lumMod val="10000"/>
                  </a:schemeClr>
                </a:solidFill>
              </a:rPr>
              <a:t> </a:t>
            </a:r>
            <a:r>
              <a:rPr lang="uk-UA" sz="3200" dirty="0" smtClean="0">
                <a:solidFill>
                  <a:schemeClr val="tx2">
                    <a:lumMod val="10000"/>
                  </a:schemeClr>
                </a:solidFill>
              </a:rPr>
              <a:t>соціальна </a:t>
            </a:r>
            <a:r>
              <a:rPr lang="uk-UA" sz="3200" dirty="0" smtClean="0">
                <a:solidFill>
                  <a:schemeClr val="tx2">
                    <a:lumMod val="10000"/>
                  </a:schemeClr>
                </a:solidFill>
              </a:rPr>
              <a:t>практика. </a:t>
            </a:r>
            <a:endParaRPr lang="uk-UA" sz="3200" dirty="0">
              <a:solidFill>
                <a:schemeClr val="tx2">
                  <a:lumMod val="10000"/>
                </a:schemeClr>
              </a:solidFill>
            </a:endParaRPr>
          </a:p>
        </p:txBody>
      </p:sp>
      <p:pic>
        <p:nvPicPr>
          <p:cNvPr id="26626" name="Picture 2" descr="НАТО Ревю - Гібридна війна - чи вона взагалі існує?"/>
          <p:cNvPicPr>
            <a:picLocks noChangeAspect="1" noChangeArrowheads="1"/>
          </p:cNvPicPr>
          <p:nvPr/>
        </p:nvPicPr>
        <p:blipFill>
          <a:blip r:embed="rId2"/>
          <a:srcRect/>
          <a:stretch>
            <a:fillRect/>
          </a:stretch>
        </p:blipFill>
        <p:spPr bwMode="auto">
          <a:xfrm>
            <a:off x="2143108" y="4500570"/>
            <a:ext cx="5072098" cy="206274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0"/>
            <a:ext cx="8229600" cy="2262190"/>
          </a:xfrm>
        </p:spPr>
        <p:txBody>
          <a:bodyPr/>
          <a:lstStyle/>
          <a:p>
            <a:pPr algn="just"/>
            <a:r>
              <a:rPr lang="uk-UA" dirty="0" smtClean="0"/>
              <a:t>Для утворення поняття необхідно виділити істотні ознаки предмета. Але істотне не лежить на поверхні. Щоб виявити його використовують наступні логічні прийоми: порівняння, аналіз, синтез, абстрагування й узагальнення. </a:t>
            </a:r>
          </a:p>
          <a:p>
            <a:pPr algn="just"/>
            <a:endParaRPr lang="uk-UA" dirty="0"/>
          </a:p>
        </p:txBody>
      </p:sp>
      <p:sp>
        <p:nvSpPr>
          <p:cNvPr id="2" name="Заголовок 1"/>
          <p:cNvSpPr>
            <a:spLocks noGrp="1"/>
          </p:cNvSpPr>
          <p:nvPr>
            <p:ph type="title"/>
          </p:nvPr>
        </p:nvSpPr>
        <p:spPr/>
        <p:txBody>
          <a:bodyPr>
            <a:noAutofit/>
          </a:bodyPr>
          <a:lstStyle/>
          <a:p>
            <a:pPr lvl="0" algn="ctr"/>
            <a:r>
              <a:rPr lang="uk-UA" sz="2800" b="1" dirty="0" smtClean="0">
                <a:solidFill>
                  <a:schemeClr val="tx2">
                    <a:lumMod val="10000"/>
                  </a:schemeClr>
                </a:solidFill>
              </a:rPr>
              <a:t>2. Основні прийоми утворення понять. Порівняння, аналіз, синтез, абстрагування, узагальнення</a:t>
            </a:r>
            <a:r>
              <a:rPr lang="uk-UA" sz="2800" b="1" dirty="0" smtClean="0">
                <a:solidFill>
                  <a:schemeClr val="tx2">
                    <a:lumMod val="10000"/>
                  </a:schemeClr>
                </a:solidFill>
              </a:rPr>
              <a:t>.</a:t>
            </a:r>
            <a:endParaRPr lang="uk-UA" sz="2800" b="1" dirty="0">
              <a:solidFill>
                <a:schemeClr val="tx2">
                  <a:lumMod val="10000"/>
                </a:schemeClr>
              </a:solidFill>
            </a:endParaRPr>
          </a:p>
        </p:txBody>
      </p:sp>
      <p:pic>
        <p:nvPicPr>
          <p:cNvPr id="24578" name="Picture 2" descr="НАТО Ревю - Гібридна війна - чи вона взагалі існує?"/>
          <p:cNvPicPr>
            <a:picLocks noChangeAspect="1" noChangeArrowheads="1"/>
          </p:cNvPicPr>
          <p:nvPr/>
        </p:nvPicPr>
        <p:blipFill>
          <a:blip r:embed="rId2"/>
          <a:srcRect/>
          <a:stretch>
            <a:fillRect/>
          </a:stretch>
        </p:blipFill>
        <p:spPr bwMode="auto">
          <a:xfrm>
            <a:off x="2084929" y="3686193"/>
            <a:ext cx="5344591" cy="288607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3357562"/>
            <a:ext cx="8229600" cy="3048008"/>
          </a:xfrm>
        </p:spPr>
        <p:txBody>
          <a:bodyPr/>
          <a:lstStyle/>
          <a:p>
            <a:pPr algn="just"/>
            <a:r>
              <a:rPr lang="uk-UA" dirty="0" smtClean="0"/>
              <a:t>Аналіз – уявне розчленовування предмету на частини, виділення в ньому множини ознак. </a:t>
            </a:r>
          </a:p>
          <a:p>
            <a:pPr algn="just"/>
            <a:r>
              <a:rPr lang="uk-UA" dirty="0" smtClean="0"/>
              <a:t>Синтез – уявне об’єднання в єдине ціле частин предмета чи його ознак, отриманих у процесі аналізу. </a:t>
            </a:r>
          </a:p>
          <a:p>
            <a:pPr algn="just"/>
            <a:r>
              <a:rPr lang="uk-UA" dirty="0" smtClean="0"/>
              <a:t>Порівняння – встановлення подібності чи відмінності предметів за їх ознаками. </a:t>
            </a:r>
          </a:p>
          <a:p>
            <a:endParaRPr lang="uk-UA" dirty="0"/>
          </a:p>
        </p:txBody>
      </p:sp>
      <p:pic>
        <p:nvPicPr>
          <p:cNvPr id="25602" name="Picture 2" descr="Анализ, синтез, аналогия и другие мыслительные операции - Блог Ассоциации  Репетиторов"/>
          <p:cNvPicPr>
            <a:picLocks noChangeAspect="1" noChangeArrowheads="1"/>
          </p:cNvPicPr>
          <p:nvPr/>
        </p:nvPicPr>
        <p:blipFill>
          <a:blip r:embed="rId2"/>
          <a:srcRect/>
          <a:stretch>
            <a:fillRect/>
          </a:stretch>
        </p:blipFill>
        <p:spPr bwMode="auto">
          <a:xfrm>
            <a:off x="3286116" y="428604"/>
            <a:ext cx="3071834" cy="289375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3262322"/>
          </a:xfrm>
        </p:spPr>
        <p:txBody>
          <a:bodyPr>
            <a:normAutofit lnSpcReduction="10000"/>
          </a:bodyPr>
          <a:lstStyle/>
          <a:p>
            <a:pPr algn="just"/>
            <a:r>
              <a:rPr lang="uk-UA" dirty="0" smtClean="0"/>
              <a:t>Абстрагування – виділення одних ознак предмету (істотних) і відволікання від інших (несуттєвих). </a:t>
            </a:r>
          </a:p>
          <a:p>
            <a:pPr algn="just"/>
            <a:r>
              <a:rPr lang="uk-UA" dirty="0" smtClean="0"/>
              <a:t> Узагальнення – поширення спільних ознак предметів на всі предмети даної множини. У процесі узагальнення людина ніби відходить від конкретного різноманіття предметів, відволікається від безлічі деталей, щоб глибше пізнати основне, найбільш важливе. </a:t>
            </a:r>
          </a:p>
          <a:p>
            <a:pPr algn="just"/>
            <a:endParaRPr lang="uk-UA" dirty="0"/>
          </a:p>
        </p:txBody>
      </p:sp>
      <p:pic>
        <p:nvPicPr>
          <p:cNvPr id="23554" name="Picture 2" descr="Методи емпіричного пізнання. Що таке абстрагування та як навчитися  абстрагуватися? Абстрагування який метод"/>
          <p:cNvPicPr>
            <a:picLocks noChangeAspect="1" noChangeArrowheads="1"/>
          </p:cNvPicPr>
          <p:nvPr/>
        </p:nvPicPr>
        <p:blipFill>
          <a:blip r:embed="rId2"/>
          <a:srcRect/>
          <a:stretch>
            <a:fillRect/>
          </a:stretch>
        </p:blipFill>
        <p:spPr bwMode="auto">
          <a:xfrm>
            <a:off x="2043131" y="3214686"/>
            <a:ext cx="5172075" cy="3429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57</TotalTime>
  <Words>1098</Words>
  <PresentationFormat>Экран (4:3)</PresentationFormat>
  <Paragraphs>38</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Бумажная</vt:lpstr>
      <vt:lpstr>Тема 3. Понятійний апарат міркувань. </vt:lpstr>
      <vt:lpstr>План:  </vt:lpstr>
      <vt:lpstr>    1. Поняття як форма міркування. Мовні форми вираження понять.</vt:lpstr>
      <vt:lpstr>Слайд 4</vt:lpstr>
      <vt:lpstr>Слайд 5</vt:lpstr>
      <vt:lpstr>Критерієм істотності ознак, відбиваних поняттям  є соціальна практика. </vt:lpstr>
      <vt:lpstr>2. Основні прийоми утворення понять. Порівняння, аналіз, синтез, абстрагування, узагальнення.</vt:lpstr>
      <vt:lpstr>Слайд 8</vt:lpstr>
      <vt:lpstr>Слайд 9</vt:lpstr>
      <vt:lpstr>Поняття нерозривно пов’язане зі словом, але не тотожно йому.</vt:lpstr>
      <vt:lpstr>3. Логічна характеристика поняття. </vt:lpstr>
      <vt:lpstr>Слайд 12</vt:lpstr>
      <vt:lpstr>Слайд 13</vt:lpstr>
      <vt:lpstr>4.Логічні операції з визначенням поняття.</vt:lpstr>
      <vt:lpstr>Слайд 15</vt:lpstr>
      <vt:lpstr>Слайд 16</vt:lpstr>
      <vt:lpstr>4 основні правили визначення:</vt:lpstr>
      <vt:lpstr>4 основні правили визначення:</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Понятійний апарат міркувань. </dc:title>
  <dc:creator>Ira</dc:creator>
  <cp:lastModifiedBy>Ira</cp:lastModifiedBy>
  <cp:revision>8</cp:revision>
  <dcterms:created xsi:type="dcterms:W3CDTF">2022-02-01T08:55:11Z</dcterms:created>
  <dcterms:modified xsi:type="dcterms:W3CDTF">2022-02-01T10:04:28Z</dcterms:modified>
</cp:coreProperties>
</file>