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5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24.01.2017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677561"/>
            <a:ext cx="777686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Операційна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та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</a:t>
            </a: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1</a:t>
            </a:r>
          </a:p>
          <a:p>
            <a:pPr lvl="0"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як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різновид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функціонального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9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1228690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Ланцюг</a:t>
            </a:r>
            <a:r>
              <a:rPr lang="ru-RU" sz="2000" b="1" dirty="0" smtClean="0"/>
              <a:t> </a:t>
            </a:r>
            <a:r>
              <a:rPr lang="ru-RU" sz="2000" b="1" dirty="0" smtClean="0"/>
              <a:t>«</a:t>
            </a:r>
            <a:r>
              <a:rPr lang="ru-RU" sz="2000" b="1" dirty="0" err="1" smtClean="0"/>
              <a:t>Виробництво</a:t>
            </a:r>
            <a:r>
              <a:rPr lang="ru-RU" sz="2000" b="1" dirty="0" smtClean="0"/>
              <a:t> – потреби </a:t>
            </a:r>
            <a:r>
              <a:rPr lang="ru-RU" sz="2000" b="1" dirty="0" err="1" smtClean="0"/>
              <a:t>споживача</a:t>
            </a:r>
            <a:r>
              <a:rPr lang="ru-RU" sz="2000" b="1" dirty="0" smtClean="0"/>
              <a:t>»</a:t>
            </a:r>
          </a:p>
        </p:txBody>
      </p:sp>
      <p:pic>
        <p:nvPicPr>
          <p:cNvPr id="4098" name="Рисунок 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420888"/>
            <a:ext cx="8334243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1228691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Стадії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ланцюга</a:t>
            </a:r>
            <a:r>
              <a:rPr lang="ru-RU" sz="2000" b="1" dirty="0" smtClean="0"/>
              <a:t> </a:t>
            </a:r>
            <a:r>
              <a:rPr lang="ru-RU" sz="2000" b="1" dirty="0" smtClean="0"/>
              <a:t>«</a:t>
            </a:r>
            <a:r>
              <a:rPr lang="ru-RU" sz="2000" b="1" dirty="0" err="1" smtClean="0"/>
              <a:t>Виробництво</a:t>
            </a:r>
            <a:r>
              <a:rPr lang="ru-RU" sz="2000" b="1" dirty="0" smtClean="0"/>
              <a:t> – потреби </a:t>
            </a:r>
            <a:r>
              <a:rPr lang="ru-RU" sz="2000" b="1" dirty="0" err="1" smtClean="0"/>
              <a:t>споживача</a:t>
            </a:r>
            <a:r>
              <a:rPr lang="ru-RU" sz="2000" b="1" dirty="0" smtClean="0"/>
              <a:t>»:</a:t>
            </a:r>
            <a:endParaRPr lang="ru-RU" sz="2000" b="1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2081216"/>
            <a:ext cx="889248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200" dirty="0" smtClean="0"/>
              <a:t> </a:t>
            </a:r>
            <a:r>
              <a:rPr lang="ru-RU" sz="2200" dirty="0" err="1" smtClean="0"/>
              <a:t>конструювання</a:t>
            </a:r>
            <a:r>
              <a:rPr lang="ru-RU" sz="2200" dirty="0" smtClean="0"/>
              <a:t> (</a:t>
            </a:r>
            <a:r>
              <a:rPr lang="ru-RU" sz="2200" dirty="0" err="1" smtClean="0"/>
              <a:t>проектування</a:t>
            </a:r>
            <a:r>
              <a:rPr lang="ru-RU" sz="2200" dirty="0" smtClean="0"/>
              <a:t>, </a:t>
            </a:r>
            <a:r>
              <a:rPr lang="ru-RU" sz="2200" dirty="0" err="1" smtClean="0"/>
              <a:t>планування</a:t>
            </a:r>
            <a:r>
              <a:rPr lang="ru-RU" sz="2200" dirty="0" smtClean="0"/>
              <a:t>) продукту;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200" dirty="0" smtClean="0"/>
              <a:t> </a:t>
            </a:r>
            <a:r>
              <a:rPr lang="ru-RU" sz="2200" dirty="0" err="1" smtClean="0"/>
              <a:t>видобуток</a:t>
            </a:r>
            <a:r>
              <a:rPr lang="ru-RU" sz="2200" dirty="0" smtClean="0"/>
              <a:t> </a:t>
            </a:r>
            <a:r>
              <a:rPr lang="ru-RU" sz="2200" dirty="0" err="1" smtClean="0"/>
              <a:t>сировини</a:t>
            </a:r>
            <a:r>
              <a:rPr lang="ru-RU" sz="22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200" dirty="0" smtClean="0"/>
              <a:t> </a:t>
            </a:r>
            <a:r>
              <a:rPr lang="ru-RU" sz="2200" dirty="0" err="1" smtClean="0"/>
              <a:t>виробництво</a:t>
            </a:r>
            <a:r>
              <a:rPr lang="ru-RU" sz="2200" dirty="0" smtClean="0"/>
              <a:t> (</a:t>
            </a:r>
            <a:r>
              <a:rPr lang="ru-RU" sz="2200" dirty="0" err="1" smtClean="0"/>
              <a:t>перетворення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сировини</a:t>
            </a:r>
            <a:r>
              <a:rPr lang="ru-RU" sz="2200" dirty="0" smtClean="0"/>
              <a:t> в </a:t>
            </a:r>
            <a:r>
              <a:rPr lang="ru-RU" sz="2200" dirty="0" err="1" smtClean="0"/>
              <a:t>комплектуючі</a:t>
            </a:r>
            <a:r>
              <a:rPr lang="ru-RU" sz="2200" dirty="0" smtClean="0"/>
              <a:t> </a:t>
            </a:r>
            <a:r>
              <a:rPr lang="ru-RU" sz="2200" dirty="0" err="1" smtClean="0"/>
              <a:t>частини</a:t>
            </a:r>
            <a:r>
              <a:rPr lang="ru-RU" sz="2200" dirty="0" smtClean="0"/>
              <a:t>);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200" dirty="0" smtClean="0"/>
              <a:t> </a:t>
            </a:r>
            <a:r>
              <a:rPr lang="ru-RU" sz="2200" dirty="0" err="1" smtClean="0"/>
              <a:t>складання</a:t>
            </a:r>
            <a:r>
              <a:rPr lang="ru-RU" sz="2200" dirty="0" smtClean="0"/>
              <a:t> (</a:t>
            </a:r>
            <a:r>
              <a:rPr lang="ru-RU" sz="2200" dirty="0" err="1" smtClean="0"/>
              <a:t>об’єднання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комплектуючих</a:t>
            </a:r>
            <a:r>
              <a:rPr lang="ru-RU" sz="2200" dirty="0" smtClean="0"/>
              <a:t> у </a:t>
            </a:r>
            <a:r>
              <a:rPr lang="ru-RU" sz="2200" dirty="0" err="1" smtClean="0"/>
              <a:t>готовий</a:t>
            </a:r>
            <a:r>
              <a:rPr lang="ru-RU" sz="2200" dirty="0" smtClean="0"/>
              <a:t> продукт);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200" dirty="0" smtClean="0"/>
              <a:t> </a:t>
            </a:r>
            <a:r>
              <a:rPr lang="ru-RU" sz="2200" dirty="0" err="1" smtClean="0"/>
              <a:t>розподіл</a:t>
            </a:r>
            <a:r>
              <a:rPr lang="ru-RU" sz="2200" dirty="0" smtClean="0"/>
              <a:t> (</a:t>
            </a:r>
            <a:r>
              <a:rPr lang="ru-RU" sz="2200" dirty="0" err="1" smtClean="0"/>
              <a:t>відправлення</a:t>
            </a:r>
            <a:r>
              <a:rPr lang="ru-RU" sz="2200" dirty="0" smtClean="0"/>
              <a:t> готового продукту оптовикам, </a:t>
            </a:r>
            <a:r>
              <a:rPr lang="ru-RU" sz="2200" dirty="0" err="1" smtClean="0"/>
              <a:t>роздрібним</a:t>
            </a:r>
            <a:r>
              <a:rPr lang="ru-RU" sz="2200" dirty="0" smtClean="0"/>
              <a:t> </a:t>
            </a:r>
            <a:r>
              <a:rPr lang="ru-RU" sz="2200" dirty="0" err="1" smtClean="0"/>
              <a:t>торговцям</a:t>
            </a:r>
            <a:r>
              <a:rPr lang="ru-RU" sz="2200" dirty="0" smtClean="0"/>
              <a:t> </a:t>
            </a:r>
            <a:r>
              <a:rPr lang="ru-RU" sz="2200" dirty="0" err="1" smtClean="0"/>
              <a:t>чи</a:t>
            </a:r>
            <a:r>
              <a:rPr lang="ru-RU" sz="2200" dirty="0" smtClean="0"/>
              <a:t> </a:t>
            </a:r>
            <a:r>
              <a:rPr lang="ru-RU" sz="2200" dirty="0" err="1" smtClean="0"/>
              <a:t>кінцевим</a:t>
            </a:r>
            <a:r>
              <a:rPr lang="ru-RU" sz="2200" dirty="0" smtClean="0"/>
              <a:t> </a:t>
            </a:r>
            <a:r>
              <a:rPr lang="ru-RU" sz="2200" dirty="0" err="1" smtClean="0"/>
              <a:t>споживачам</a:t>
            </a:r>
            <a:r>
              <a:rPr lang="ru-RU" sz="2200" dirty="0" smtClean="0"/>
              <a:t>).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1228691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Місце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виробничих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елементів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організаційній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структурі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компанії</a:t>
            </a:r>
            <a:endParaRPr lang="ru-RU" sz="2000" b="1" dirty="0" smtClean="0"/>
          </a:p>
        </p:txBody>
      </p:sp>
      <p:pic>
        <p:nvPicPr>
          <p:cNvPr id="5122" name="Рисунок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44824"/>
            <a:ext cx="8889238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1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868650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Основні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функції</a:t>
            </a:r>
            <a:r>
              <a:rPr lang="ru-RU" sz="2000" b="1" dirty="0" smtClean="0"/>
              <a:t> менеджменту:</a:t>
            </a:r>
            <a:endParaRPr lang="ru-RU" sz="2000" b="1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23528" y="1351333"/>
            <a:ext cx="86409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2000" b="1" i="1" dirty="0" err="1" smtClean="0"/>
              <a:t>Планування</a:t>
            </a:r>
            <a:r>
              <a:rPr lang="ru-RU" sz="2000" dirty="0" smtClean="0"/>
              <a:t> - </a:t>
            </a:r>
            <a:r>
              <a:rPr lang="ru-RU" sz="2000" dirty="0" err="1" smtClean="0"/>
              <a:t>визначає</a:t>
            </a:r>
            <a:r>
              <a:rPr lang="ru-RU" sz="2000" dirty="0" smtClean="0"/>
              <a:t> </a:t>
            </a:r>
            <a:r>
              <a:rPr lang="ru-RU" sz="2000" dirty="0" smtClean="0"/>
              <a:t>перспективу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майбутній</a:t>
            </a:r>
            <a:r>
              <a:rPr lang="ru-RU" sz="2000" dirty="0" smtClean="0"/>
              <a:t> стан, </a:t>
            </a:r>
            <a:r>
              <a:rPr lang="ru-RU" sz="2000" dirty="0" err="1" smtClean="0"/>
              <a:t>обумовлює</a:t>
            </a:r>
            <a:r>
              <a:rPr lang="ru-RU" sz="2000" dirty="0" smtClean="0"/>
              <a:t> </a:t>
            </a:r>
            <a:r>
              <a:rPr lang="ru-RU" sz="2000" dirty="0" err="1" smtClean="0"/>
              <a:t>темпи</a:t>
            </a:r>
            <a:r>
              <a:rPr lang="ru-RU" sz="2000" dirty="0" smtClean="0"/>
              <a:t>, </a:t>
            </a:r>
            <a:r>
              <a:rPr lang="ru-RU" sz="2000" dirty="0" err="1" smtClean="0"/>
              <a:t>джерела</a:t>
            </a:r>
            <a:r>
              <a:rPr lang="ru-RU" sz="2000" dirty="0" smtClean="0"/>
              <a:t>, </a:t>
            </a:r>
            <a:r>
              <a:rPr lang="ru-RU" sz="2000" dirty="0" err="1" smtClean="0"/>
              <a:t>методи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smtClean="0"/>
              <a:t>(</a:t>
            </a:r>
            <a:r>
              <a:rPr lang="ru-RU" sz="2000" dirty="0" err="1" smtClean="0"/>
              <a:t>складовою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прогнозування</a:t>
            </a:r>
            <a:r>
              <a:rPr lang="ru-RU" sz="2000" dirty="0" smtClean="0"/>
              <a:t>).</a:t>
            </a:r>
            <a:endParaRPr lang="ru-RU" sz="2000" dirty="0" smtClean="0"/>
          </a:p>
          <a:p>
            <a:pPr algn="just">
              <a:lnSpc>
                <a:spcPct val="120000"/>
              </a:lnSpc>
            </a:pPr>
            <a:r>
              <a:rPr lang="ru-RU" sz="2000" b="1" i="1" dirty="0" err="1" smtClean="0"/>
              <a:t>Прогнозування</a:t>
            </a:r>
            <a:r>
              <a:rPr lang="ru-RU" sz="2000" dirty="0" smtClean="0"/>
              <a:t> – </a:t>
            </a:r>
            <a:r>
              <a:rPr lang="ru-RU" sz="2000" dirty="0" err="1" smtClean="0"/>
              <a:t>імовірнісна</a:t>
            </a:r>
            <a:r>
              <a:rPr lang="ru-RU" sz="2000" dirty="0" smtClean="0"/>
              <a:t> </a:t>
            </a:r>
            <a:r>
              <a:rPr lang="ru-RU" sz="2000" dirty="0" err="1" smtClean="0"/>
              <a:t>оцінка</a:t>
            </a:r>
            <a:r>
              <a:rPr lang="ru-RU" sz="2000" dirty="0" smtClean="0"/>
              <a:t> характеру </a:t>
            </a:r>
            <a:r>
              <a:rPr lang="ru-RU" sz="2000" dirty="0" err="1" smtClean="0"/>
              <a:t>змін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шляхів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об’єкту</a:t>
            </a:r>
            <a:r>
              <a:rPr lang="ru-RU" sz="2000" dirty="0" smtClean="0"/>
              <a:t> </a:t>
            </a:r>
            <a:r>
              <a:rPr lang="ru-RU" sz="2000" dirty="0" err="1" smtClean="0"/>
              <a:t>управління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організаційних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заходів</a:t>
            </a:r>
            <a:r>
              <a:rPr lang="ru-RU" sz="2000" dirty="0" smtClean="0"/>
              <a:t>, </a:t>
            </a:r>
            <a:r>
              <a:rPr lang="ru-RU" sz="2000" dirty="0" err="1" smtClean="0"/>
              <a:t>необхідних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очікуваних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результатів</a:t>
            </a:r>
            <a:r>
              <a:rPr lang="ru-RU" sz="2000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2000" b="1" i="1" dirty="0" err="1" smtClean="0"/>
              <a:t>Організація</a:t>
            </a:r>
            <a:r>
              <a:rPr lang="ru-RU" sz="2000" dirty="0" smtClean="0"/>
              <a:t> – </a:t>
            </a:r>
            <a:r>
              <a:rPr lang="ru-RU" sz="2000" dirty="0" err="1" smtClean="0"/>
              <a:t>реалізація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розроблених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планів</a:t>
            </a:r>
            <a:r>
              <a:rPr lang="ru-RU" sz="2000" dirty="0" smtClean="0"/>
              <a:t> шляхом </a:t>
            </a:r>
            <a:r>
              <a:rPr lang="ru-RU" sz="2000" dirty="0" err="1" smtClean="0"/>
              <a:t>кооперації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трудових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елементів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.</a:t>
            </a:r>
            <a:endParaRPr lang="ru-RU" sz="2000" dirty="0" smtClean="0"/>
          </a:p>
          <a:p>
            <a:pPr algn="just">
              <a:lnSpc>
                <a:spcPct val="120000"/>
              </a:lnSpc>
            </a:pPr>
            <a:r>
              <a:rPr lang="ru-RU" sz="2000" b="1" i="1" dirty="0" err="1" smtClean="0"/>
              <a:t>Мотивація</a:t>
            </a:r>
            <a:r>
              <a:rPr lang="ru-RU" sz="2000" dirty="0" smtClean="0"/>
              <a:t> – </a:t>
            </a:r>
            <a:r>
              <a:rPr lang="ru-RU" sz="2000" dirty="0" err="1" smtClean="0"/>
              <a:t>стимулювання</a:t>
            </a:r>
            <a:r>
              <a:rPr lang="ru-RU" sz="2000" dirty="0" smtClean="0"/>
              <a:t> </a:t>
            </a:r>
            <a:r>
              <a:rPr lang="ru-RU" sz="2000" dirty="0" smtClean="0"/>
              <a:t>та </a:t>
            </a:r>
            <a:r>
              <a:rPr lang="ru-RU" sz="2000" dirty="0" err="1" smtClean="0"/>
              <a:t>спонукання</a:t>
            </a:r>
            <a:r>
              <a:rPr lang="ru-RU" sz="2000" dirty="0" smtClean="0"/>
              <a:t> себе та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до </a:t>
            </a:r>
            <a:r>
              <a:rPr lang="ru-RU" sz="2000" dirty="0" err="1" smtClean="0"/>
              <a:t>цілеспрямованих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дій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досягнення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цілей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2000" b="1" i="1" dirty="0" smtClean="0"/>
              <a:t>Контроль</a:t>
            </a:r>
            <a:r>
              <a:rPr lang="ru-RU" sz="2000" dirty="0" smtClean="0"/>
              <a:t> – </a:t>
            </a:r>
            <a:r>
              <a:rPr lang="ru-RU" sz="2000" dirty="0" err="1" smtClean="0"/>
              <a:t>систематичний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</a:t>
            </a:r>
            <a:r>
              <a:rPr lang="ru-RU" sz="2000" dirty="0" smtClean="0"/>
              <a:t>,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якого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операційні</a:t>
            </a:r>
            <a:r>
              <a:rPr lang="ru-RU" sz="2000" dirty="0" smtClean="0"/>
              <a:t> </a:t>
            </a:r>
            <a:r>
              <a:rPr lang="ru-RU" sz="2000" dirty="0" err="1" smtClean="0"/>
              <a:t>менеджери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регулюють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операційної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, </a:t>
            </a:r>
            <a:r>
              <a:rPr lang="ru-RU" sz="2000" dirty="0" err="1" smtClean="0"/>
              <a:t>забезпечуючи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відповідність</a:t>
            </a:r>
            <a:r>
              <a:rPr lang="ru-RU" sz="2000" dirty="0" smtClean="0"/>
              <a:t> планам, </a:t>
            </a:r>
            <a:r>
              <a:rPr lang="ru-RU" sz="2000" dirty="0" err="1" smtClean="0"/>
              <a:t>цілям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нормативним</a:t>
            </a:r>
            <a:r>
              <a:rPr lang="ru-RU" sz="2000" dirty="0" smtClean="0"/>
              <a:t> </a:t>
            </a:r>
            <a:r>
              <a:rPr lang="ru-RU" sz="2000" dirty="0" err="1" smtClean="0"/>
              <a:t>показникам</a:t>
            </a:r>
            <a:r>
              <a:rPr lang="ru-RU" sz="2000" dirty="0" smtClean="0"/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1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940658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Групи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загальних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методів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управління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операційними</a:t>
            </a:r>
            <a:r>
              <a:rPr lang="ru-RU" sz="2000" b="1" dirty="0" smtClean="0"/>
              <a:t> системами</a:t>
            </a:r>
            <a:r>
              <a:rPr lang="ru-RU" sz="2000" b="1" dirty="0" smtClean="0"/>
              <a:t>:</a:t>
            </a:r>
            <a:endParaRPr lang="ru-RU" sz="2000" b="1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23528" y="1553149"/>
            <a:ext cx="8640960" cy="497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900" b="1" i="1" dirty="0" err="1" smtClean="0"/>
              <a:t>Організаційні</a:t>
            </a:r>
            <a:r>
              <a:rPr lang="ru-RU" sz="1900" b="1" dirty="0" smtClean="0"/>
              <a:t> </a:t>
            </a:r>
            <a:r>
              <a:rPr lang="ru-RU" sz="1900" i="1" dirty="0" smtClean="0"/>
              <a:t>– </a:t>
            </a:r>
            <a:r>
              <a:rPr lang="ru-RU" sz="1900" dirty="0" err="1" smtClean="0"/>
              <a:t>сукупність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засобів</a:t>
            </a:r>
            <a:r>
              <a:rPr lang="ru-RU" sz="1900" dirty="0" smtClean="0"/>
              <a:t> </a:t>
            </a:r>
            <a:r>
              <a:rPr lang="ru-RU" sz="1900" dirty="0" err="1" smtClean="0"/>
              <a:t>і</a:t>
            </a:r>
            <a:r>
              <a:rPr lang="ru-RU" sz="1900" dirty="0" smtClean="0"/>
              <a:t> </a:t>
            </a:r>
            <a:r>
              <a:rPr lang="ru-RU" sz="1900" dirty="0" err="1" smtClean="0"/>
              <a:t>прийомів</a:t>
            </a:r>
            <a:r>
              <a:rPr lang="ru-RU" sz="1900" dirty="0" smtClean="0"/>
              <a:t> прямого </a:t>
            </a:r>
            <a:r>
              <a:rPr lang="ru-RU" sz="1900" dirty="0" err="1" smtClean="0"/>
              <a:t>керуючого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впливу</a:t>
            </a:r>
            <a:r>
              <a:rPr lang="ru-RU" sz="1900" dirty="0" smtClean="0"/>
              <a:t> на </a:t>
            </a:r>
            <a:r>
              <a:rPr lang="ru-RU" sz="1900" dirty="0" err="1" smtClean="0"/>
              <a:t>організаційні</a:t>
            </a:r>
            <a:r>
              <a:rPr lang="ru-RU" sz="1900" dirty="0" smtClean="0"/>
              <a:t> </a:t>
            </a:r>
            <a:r>
              <a:rPr lang="ru-RU" sz="1900" dirty="0" err="1" smtClean="0"/>
              <a:t>відносини</a:t>
            </a:r>
            <a:r>
              <a:rPr lang="ru-RU" sz="1900" dirty="0" smtClean="0"/>
              <a:t> </a:t>
            </a:r>
            <a:r>
              <a:rPr lang="ru-RU" sz="1900" dirty="0" err="1" smtClean="0"/>
              <a:t>між</a:t>
            </a:r>
            <a:r>
              <a:rPr lang="ru-RU" sz="1900" dirty="0" smtClean="0"/>
              <a:t> </a:t>
            </a:r>
            <a:r>
              <a:rPr lang="ru-RU" sz="1900" dirty="0" err="1" smtClean="0"/>
              <a:t>працівниками</a:t>
            </a:r>
            <a:r>
              <a:rPr lang="ru-RU" sz="1900" dirty="0" smtClean="0"/>
              <a:t> в </a:t>
            </a:r>
            <a:r>
              <a:rPr lang="ru-RU" sz="1900" dirty="0" err="1" smtClean="0"/>
              <a:t>процесі</a:t>
            </a:r>
            <a:r>
              <a:rPr lang="ru-RU" sz="1900" dirty="0" smtClean="0"/>
              <a:t> </a:t>
            </a:r>
            <a:r>
              <a:rPr lang="ru-RU" sz="1900" dirty="0" err="1" smtClean="0"/>
              <a:t>функціонування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системи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метою </a:t>
            </a:r>
            <a:r>
              <a:rPr lang="ru-RU" sz="1900" dirty="0" err="1" smtClean="0"/>
              <a:t>управління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її</a:t>
            </a:r>
            <a:r>
              <a:rPr lang="ru-RU" sz="1900" dirty="0" smtClean="0"/>
              <a:t> станом </a:t>
            </a:r>
            <a:r>
              <a:rPr lang="ru-RU" sz="1900" dirty="0" err="1" smtClean="0"/>
              <a:t>відповідно</a:t>
            </a:r>
            <a:r>
              <a:rPr lang="ru-RU" sz="1900" dirty="0" smtClean="0"/>
              <a:t> до умов,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змінюються</a:t>
            </a:r>
            <a:r>
              <a:rPr lang="ru-RU" sz="1900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1900" b="1" i="1" dirty="0" err="1" smtClean="0"/>
              <a:t>Адміністративні</a:t>
            </a:r>
            <a:r>
              <a:rPr lang="ru-RU" sz="1900" b="1" dirty="0" smtClean="0"/>
              <a:t> </a:t>
            </a:r>
            <a:r>
              <a:rPr lang="ru-RU" sz="1900" dirty="0" smtClean="0"/>
              <a:t>– </a:t>
            </a:r>
            <a:r>
              <a:rPr lang="ru-RU" sz="1900" dirty="0" err="1" smtClean="0"/>
              <a:t>методи</a:t>
            </a:r>
            <a:r>
              <a:rPr lang="ru-RU" sz="1900" dirty="0" smtClean="0"/>
              <a:t>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</a:t>
            </a:r>
            <a:r>
              <a:rPr lang="ru-RU" sz="1900" dirty="0" err="1" smtClean="0"/>
              <a:t>реалізуються</a:t>
            </a:r>
            <a:r>
              <a:rPr lang="ru-RU" sz="1900" dirty="0" smtClean="0"/>
              <a:t> у </a:t>
            </a:r>
            <a:r>
              <a:rPr lang="ru-RU" sz="1900" dirty="0" err="1" smtClean="0"/>
              <a:t>вигляді</a:t>
            </a:r>
            <a:r>
              <a:rPr lang="ru-RU" sz="1900" dirty="0" smtClean="0"/>
              <a:t> </a:t>
            </a:r>
            <a:r>
              <a:rPr lang="ru-RU" sz="1900" dirty="0" err="1" smtClean="0"/>
              <a:t>конкретних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безальтернативних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завдань</a:t>
            </a:r>
            <a:r>
              <a:rPr lang="ru-RU" sz="1900" dirty="0" smtClean="0"/>
              <a:t>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допускають</a:t>
            </a:r>
            <a:r>
              <a:rPr lang="ru-RU" sz="1900" dirty="0" smtClean="0"/>
              <a:t> </a:t>
            </a:r>
            <a:r>
              <a:rPr lang="ru-RU" sz="1900" dirty="0" err="1" smtClean="0"/>
              <a:t>мінімальну</a:t>
            </a:r>
            <a:r>
              <a:rPr lang="ru-RU" sz="1900" dirty="0" smtClean="0"/>
              <a:t> </a:t>
            </a:r>
            <a:r>
              <a:rPr lang="ru-RU" sz="1900" dirty="0" err="1" smtClean="0"/>
              <a:t>самостійність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виконавця</a:t>
            </a:r>
            <a:r>
              <a:rPr lang="ru-RU" sz="1900" dirty="0" smtClean="0"/>
              <a:t>, </a:t>
            </a:r>
            <a:r>
              <a:rPr lang="ru-RU" sz="1900" dirty="0" err="1" smtClean="0"/>
              <a:t>внаслідок</a:t>
            </a:r>
            <a:r>
              <a:rPr lang="ru-RU" sz="1900" dirty="0" smtClean="0"/>
              <a:t> </a:t>
            </a:r>
            <a:r>
              <a:rPr lang="ru-RU" sz="1900" dirty="0" err="1" smtClean="0"/>
              <a:t>чого</a:t>
            </a:r>
            <a:r>
              <a:rPr lang="ru-RU" sz="1900" dirty="0" smtClean="0"/>
              <a:t> вся </a:t>
            </a:r>
            <a:r>
              <a:rPr lang="ru-RU" sz="1900" dirty="0" err="1" smtClean="0"/>
              <a:t>відповідальність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покладається</a:t>
            </a:r>
            <a:r>
              <a:rPr lang="ru-RU" sz="1900" dirty="0" smtClean="0"/>
              <a:t> на </a:t>
            </a:r>
            <a:r>
              <a:rPr lang="ru-RU" sz="1900" dirty="0" err="1" smtClean="0"/>
              <a:t>керівника</a:t>
            </a:r>
            <a:r>
              <a:rPr lang="ru-RU" sz="1900" dirty="0" smtClean="0"/>
              <a:t>, </a:t>
            </a:r>
            <a:r>
              <a:rPr lang="ru-RU" sz="1900" dirty="0" err="1" smtClean="0"/>
              <a:t>який</a:t>
            </a:r>
            <a:r>
              <a:rPr lang="ru-RU" sz="1900" dirty="0" smtClean="0"/>
              <a:t> </a:t>
            </a:r>
            <a:r>
              <a:rPr lang="ru-RU" sz="1900" dirty="0" err="1" smtClean="0"/>
              <a:t>віддає</a:t>
            </a:r>
            <a:r>
              <a:rPr lang="ru-RU" sz="1900" dirty="0" smtClean="0"/>
              <a:t> </a:t>
            </a:r>
            <a:r>
              <a:rPr lang="ru-RU" sz="1900" dirty="0" err="1" smtClean="0"/>
              <a:t>розпорядження</a:t>
            </a:r>
            <a:r>
              <a:rPr lang="ru-RU" sz="1900" dirty="0" smtClean="0"/>
              <a:t>.</a:t>
            </a:r>
            <a:endParaRPr lang="ru-RU" sz="1900" dirty="0" smtClean="0"/>
          </a:p>
          <a:p>
            <a:pPr algn="just">
              <a:lnSpc>
                <a:spcPct val="120000"/>
              </a:lnSpc>
            </a:pPr>
            <a:r>
              <a:rPr lang="ru-RU" sz="1900" b="1" i="1" dirty="0" err="1" smtClean="0"/>
              <a:t>Економічні</a:t>
            </a:r>
            <a:r>
              <a:rPr lang="ru-RU" sz="1900" b="1" dirty="0" smtClean="0"/>
              <a:t> </a:t>
            </a:r>
            <a:r>
              <a:rPr lang="ru-RU" sz="1900" i="1" dirty="0" smtClean="0"/>
              <a:t>– </a:t>
            </a:r>
            <a:r>
              <a:rPr lang="ru-RU" sz="1900" dirty="0" err="1" smtClean="0"/>
              <a:t>сукупність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прийомів</a:t>
            </a:r>
            <a:r>
              <a:rPr lang="ru-RU" sz="1900" dirty="0" smtClean="0"/>
              <a:t> </a:t>
            </a:r>
            <a:r>
              <a:rPr lang="ru-RU" sz="1900" dirty="0" err="1" smtClean="0"/>
              <a:t>і</a:t>
            </a:r>
            <a:r>
              <a:rPr lang="ru-RU" sz="1900" dirty="0" smtClean="0"/>
              <a:t> </a:t>
            </a:r>
            <a:r>
              <a:rPr lang="ru-RU" sz="1900" dirty="0" err="1" smtClean="0"/>
              <a:t>засобів</a:t>
            </a:r>
            <a:r>
              <a:rPr lang="ru-RU" sz="1900" dirty="0" smtClean="0"/>
              <a:t>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забезпечують</a:t>
            </a:r>
            <a:r>
              <a:rPr lang="ru-RU" sz="1900" dirty="0" smtClean="0"/>
              <a:t> </a:t>
            </a:r>
            <a:r>
              <a:rPr lang="ru-RU" sz="1900" dirty="0" err="1" smtClean="0"/>
              <a:t>використання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об’єктивних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економічних</a:t>
            </a:r>
            <a:r>
              <a:rPr lang="ru-RU" sz="1900" dirty="0" smtClean="0"/>
              <a:t> </a:t>
            </a:r>
            <a:r>
              <a:rPr lang="ru-RU" sz="1900" dirty="0" err="1" smtClean="0"/>
              <a:t>законів</a:t>
            </a:r>
            <a:r>
              <a:rPr lang="ru-RU" sz="1900" dirty="0" smtClean="0"/>
              <a:t>, </a:t>
            </a:r>
            <a:r>
              <a:rPr lang="ru-RU" sz="1900" dirty="0" err="1" smtClean="0"/>
              <a:t>закономірностей</a:t>
            </a:r>
            <a:r>
              <a:rPr lang="ru-RU" sz="1900" dirty="0" smtClean="0"/>
              <a:t> та </a:t>
            </a:r>
            <a:r>
              <a:rPr lang="ru-RU" sz="1900" dirty="0" err="1" smtClean="0"/>
              <a:t>інтересів</a:t>
            </a:r>
            <a:r>
              <a:rPr lang="ru-RU" sz="1900" dirty="0" smtClean="0"/>
              <a:t> у </a:t>
            </a:r>
            <a:r>
              <a:rPr lang="ru-RU" sz="1900" dirty="0" err="1" smtClean="0"/>
              <a:t>діяльності</a:t>
            </a:r>
            <a:r>
              <a:rPr lang="ru-RU" sz="1900" dirty="0" smtClean="0"/>
              <a:t> </a:t>
            </a:r>
            <a:r>
              <a:rPr lang="ru-RU" sz="1900" dirty="0" err="1" smtClean="0"/>
              <a:t>організації</a:t>
            </a:r>
            <a:r>
              <a:rPr lang="ru-RU" sz="1900" dirty="0" smtClean="0"/>
              <a:t> на </a:t>
            </a:r>
            <a:r>
              <a:rPr lang="ru-RU" sz="1900" dirty="0" err="1" smtClean="0"/>
              <a:t>основі</a:t>
            </a:r>
            <a:r>
              <a:rPr lang="ru-RU" sz="1900" dirty="0" smtClean="0"/>
              <a:t> </a:t>
            </a:r>
            <a:r>
              <a:rPr lang="ru-RU" sz="1900" dirty="0" err="1" smtClean="0"/>
              <a:t>товарно-грошових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відносин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метою </a:t>
            </a:r>
            <a:r>
              <a:rPr lang="ru-RU" sz="1900" dirty="0" err="1" smtClean="0"/>
              <a:t>досягнення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її</a:t>
            </a:r>
            <a:r>
              <a:rPr lang="ru-RU" sz="1900" dirty="0" smtClean="0"/>
              <a:t> </a:t>
            </a:r>
            <a:r>
              <a:rPr lang="ru-RU" sz="1900" dirty="0" err="1" smtClean="0"/>
              <a:t>цілей</a:t>
            </a:r>
            <a:r>
              <a:rPr lang="ru-RU" sz="1900" dirty="0" smtClean="0"/>
              <a:t>.</a:t>
            </a:r>
            <a:endParaRPr lang="ru-RU" sz="1900" dirty="0" smtClean="0"/>
          </a:p>
          <a:p>
            <a:pPr algn="just">
              <a:lnSpc>
                <a:spcPct val="120000"/>
              </a:lnSpc>
            </a:pPr>
            <a:r>
              <a:rPr lang="ru-RU" sz="1900" b="1" i="1" dirty="0" err="1" smtClean="0"/>
              <a:t>Соціально-психологічні</a:t>
            </a:r>
            <a:r>
              <a:rPr lang="ru-RU" sz="1900" dirty="0" smtClean="0"/>
              <a:t> </a:t>
            </a:r>
            <a:r>
              <a:rPr lang="ru-RU" sz="1900" dirty="0" smtClean="0"/>
              <a:t>– </a:t>
            </a:r>
            <a:r>
              <a:rPr lang="ru-RU" sz="1900" dirty="0" err="1" smtClean="0"/>
              <a:t>способи</a:t>
            </a:r>
            <a:r>
              <a:rPr lang="ru-RU" sz="1900" dirty="0" smtClean="0"/>
              <a:t> </a:t>
            </a:r>
            <a:r>
              <a:rPr lang="ru-RU" sz="1900" dirty="0" err="1" smtClean="0"/>
              <a:t>впливу</a:t>
            </a:r>
            <a:r>
              <a:rPr lang="ru-RU" sz="1900" dirty="0" smtClean="0"/>
              <a:t> на </a:t>
            </a:r>
            <a:r>
              <a:rPr lang="ru-RU" sz="1900" dirty="0" err="1" smtClean="0"/>
              <a:t>колективи</a:t>
            </a:r>
            <a:r>
              <a:rPr lang="ru-RU" sz="1900" dirty="0" smtClean="0"/>
              <a:t> людей, </a:t>
            </a:r>
            <a:r>
              <a:rPr lang="ru-RU" sz="1900" dirty="0" err="1" smtClean="0"/>
              <a:t>які</a:t>
            </a:r>
            <a:r>
              <a:rPr lang="ru-RU" sz="1900" dirty="0" smtClean="0"/>
              <a:t> </a:t>
            </a:r>
            <a:r>
              <a:rPr lang="ru-RU" sz="1900" dirty="0" err="1" smtClean="0"/>
              <a:t>базуються</a:t>
            </a:r>
            <a:r>
              <a:rPr lang="ru-RU" sz="1900" dirty="0" smtClean="0"/>
              <a:t> на </a:t>
            </a:r>
            <a:r>
              <a:rPr lang="ru-RU" sz="1900" dirty="0" err="1" smtClean="0"/>
              <a:t>використанні</a:t>
            </a:r>
            <a:r>
              <a:rPr lang="ru-RU" sz="1900" dirty="0" smtClean="0"/>
              <a:t> </a:t>
            </a:r>
            <a:r>
              <a:rPr lang="ru-RU" sz="1900" dirty="0" err="1" smtClean="0"/>
              <a:t>наукових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досягнень</a:t>
            </a:r>
            <a:r>
              <a:rPr lang="ru-RU" sz="1900" dirty="0" smtClean="0"/>
              <a:t> </a:t>
            </a:r>
            <a:r>
              <a:rPr lang="ru-RU" sz="1900" dirty="0" err="1" smtClean="0"/>
              <a:t>соціальної</a:t>
            </a:r>
            <a:r>
              <a:rPr lang="ru-RU" sz="1900" dirty="0" smtClean="0"/>
              <a:t> та </a:t>
            </a:r>
            <a:r>
              <a:rPr lang="ru-RU" sz="1900" dirty="0" err="1" smtClean="0"/>
              <a:t>загальної</a:t>
            </a:r>
            <a:r>
              <a:rPr lang="ru-RU" sz="1900" dirty="0" smtClean="0"/>
              <a:t> </a:t>
            </a:r>
            <a:r>
              <a:rPr lang="ru-RU" sz="1900" dirty="0" err="1" smtClean="0"/>
              <a:t>психології</a:t>
            </a:r>
            <a:r>
              <a:rPr lang="ru-RU" sz="1900" dirty="0" smtClean="0"/>
              <a:t> в </a:t>
            </a:r>
            <a:r>
              <a:rPr lang="ru-RU" sz="1900" dirty="0" err="1" smtClean="0"/>
              <a:t>управлінні</a:t>
            </a:r>
            <a:r>
              <a:rPr lang="ru-RU" sz="1900" dirty="0" smtClean="0"/>
              <a:t> </a:t>
            </a:r>
            <a:r>
              <a:rPr lang="ru-RU" sz="1900" dirty="0" err="1" smtClean="0"/>
              <a:t>виробництвом</a:t>
            </a:r>
            <a:r>
              <a:rPr lang="ru-RU" sz="1900" dirty="0" smtClean="0"/>
              <a:t>.</a:t>
            </a:r>
            <a:endParaRPr lang="ru-RU" sz="19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1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59377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692696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Методи</a:t>
            </a:r>
            <a:r>
              <a:rPr lang="ru-RU" sz="2000" b="1" dirty="0" smtClean="0"/>
              <a:t> менеджменту:</a:t>
            </a:r>
            <a:endParaRPr lang="ru-RU" sz="2000" b="1" dirty="0" smtClean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79512" y="1124744"/>
          <a:ext cx="8784975" cy="5242639"/>
        </p:xfrm>
        <a:graphic>
          <a:graphicData uri="http://schemas.openxmlformats.org/drawingml/2006/table">
            <a:tbl>
              <a:tblPr/>
              <a:tblGrid>
                <a:gridCol w="3024336"/>
                <a:gridCol w="5760639"/>
              </a:tblGrid>
              <a:tr h="166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+mn-lt"/>
                          <a:ea typeface="Calibri"/>
                          <a:cs typeface="Times New Roman"/>
                        </a:rPr>
                        <a:t>Галузь</a:t>
                      </a:r>
                      <a:r>
                        <a:rPr lang="en-US" sz="1600" b="1" spc="-5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+mn-lt"/>
                          <a:ea typeface="Calibri"/>
                          <a:cs typeface="Times New Roman"/>
                        </a:rPr>
                        <a:t>використання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latin typeface="+mn-lt"/>
                          <a:ea typeface="Calibri"/>
                          <a:cs typeface="Times New Roman"/>
                        </a:rPr>
                        <a:t>Тип</a:t>
                      </a:r>
                      <a:r>
                        <a:rPr lang="en-US" sz="1600" b="1" spc="-1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 err="1">
                          <a:latin typeface="+mn-lt"/>
                          <a:ea typeface="Calibri"/>
                          <a:cs typeface="Times New Roman"/>
                        </a:rPr>
                        <a:t>методу</a:t>
                      </a:r>
                      <a:endParaRPr lang="ru-R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720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Визначення</a:t>
                      </a:r>
                      <a:r>
                        <a:rPr lang="en-US" sz="1600" b="1" i="1" spc="-5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думок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latin typeface="+mn-lt"/>
                          <a:ea typeface="Times New Roman"/>
                          <a:cs typeface="Times New Roman"/>
                        </a:rPr>
                        <a:t>Інтерв’ю</a:t>
                      </a:r>
                      <a:r>
                        <a:rPr lang="ru-RU" sz="1600" b="0" dirty="0" smtClean="0">
                          <a:latin typeface="+mn-lt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1600" b="0" spc="-5" dirty="0" err="1" smtClean="0">
                          <a:latin typeface="+mn-lt"/>
                          <a:ea typeface="Times New Roman"/>
                          <a:cs typeface="Times New Roman"/>
                        </a:rPr>
                        <a:t>нкетування</a:t>
                      </a:r>
                      <a:r>
                        <a:rPr lang="ru-RU" sz="1600" b="0" spc="-5" dirty="0" smtClean="0">
                          <a:latin typeface="+mn-lt"/>
                          <a:ea typeface="Times New Roman"/>
                          <a:cs typeface="Times New Roman"/>
                        </a:rPr>
                        <a:t>, м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етод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вибраних</a:t>
                      </a:r>
                      <a:r>
                        <a:rPr lang="ru-RU" sz="1600" b="0" spc="-6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питань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експертиза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504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Аналіз</a:t>
                      </a:r>
                      <a:r>
                        <a:rPr lang="en-US" sz="1600" b="1" i="1" spc="-6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ситуації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Системний</a:t>
                      </a:r>
                      <a:r>
                        <a:rPr lang="ru-RU" sz="1600" b="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аналіз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написання</a:t>
                      </a:r>
                      <a:r>
                        <a:rPr lang="ru-RU" sz="1600" b="0" spc="-4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сценарію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метод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сітьового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планування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функціонально-вартісний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аналіз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метод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економічного</a:t>
                      </a:r>
                      <a:r>
                        <a:rPr lang="ru-RU" sz="1600" b="0" spc="-7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аналізу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49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Оцінка</a:t>
                      </a:r>
                      <a:r>
                        <a:rPr lang="en-US" sz="16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рішень</a:t>
                      </a:r>
                      <a:r>
                        <a:rPr lang="en-US" sz="1600" b="1" i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та</a:t>
                      </a:r>
                      <a:r>
                        <a:rPr lang="en-US" sz="1600" b="1" i="1" spc="-7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ситуацій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Оцінка</a:t>
                      </a:r>
                      <a:r>
                        <a:rPr lang="ru-RU" sz="1600" b="0" spc="-3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продукту,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оцінка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науково-технічного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рівня</a:t>
                      </a:r>
                      <a:r>
                        <a:rPr lang="ru-RU" sz="1600" b="0" spc="-1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виробництва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0882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Методи</a:t>
                      </a:r>
                      <a:r>
                        <a:rPr lang="en-US" sz="16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генерування</a:t>
                      </a:r>
                      <a:r>
                        <a:rPr lang="en-US" sz="1600" b="1" i="1" spc="-6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ідей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Мозкова</a:t>
                      </a:r>
                      <a:r>
                        <a:rPr lang="ru-RU" sz="1600" b="0" spc="-2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атака, метод 635,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синектика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морфологічний</a:t>
                      </a:r>
                      <a:r>
                        <a:rPr lang="ru-RU" sz="1600" b="0" spc="-3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аналіз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ділова</a:t>
                      </a:r>
                      <a:r>
                        <a:rPr lang="ru-RU" sz="1600" b="0" spc="-2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гра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705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Прийняття</a:t>
                      </a:r>
                      <a:r>
                        <a:rPr lang="en-US" sz="1600" b="1" i="1" spc="-4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рішень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Економіко-математичні</a:t>
                      </a:r>
                      <a:r>
                        <a:rPr lang="ru-RU" sz="1600" b="0" spc="-6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моделі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таблиці</a:t>
                      </a:r>
                      <a:r>
                        <a:rPr lang="ru-RU" sz="1600" b="0" spc="-3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рішень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побудова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дерева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рішень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порівняння</a:t>
                      </a:r>
                      <a:r>
                        <a:rPr lang="ru-RU" sz="1600" b="0" spc="-3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альтернатив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234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Прогнозування</a:t>
                      </a:r>
                      <a:r>
                        <a:rPr lang="en-US" sz="1600" b="1" i="1" spc="-7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ситуації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Експертні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моделі</a:t>
                      </a:r>
                      <a:r>
                        <a:rPr lang="ru-RU" sz="1600" b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прогнозування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екстраполяція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метод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аналогій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метод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Дельфи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регресивний</a:t>
                      </a:r>
                      <a:r>
                        <a:rPr lang="ru-RU" sz="1600" b="0" spc="-5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аналіз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економетричні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методи</a:t>
                      </a:r>
                      <a:r>
                        <a:rPr lang="ru-RU" sz="1600" b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імітаційні</a:t>
                      </a:r>
                      <a:r>
                        <a:rPr lang="ru-RU" sz="1600" b="0" spc="-4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0" dirty="0" err="1">
                          <a:latin typeface="+mn-lt"/>
                          <a:ea typeface="Calibri"/>
                          <a:cs typeface="Times New Roman"/>
                        </a:rPr>
                        <a:t>моделі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29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Методи</a:t>
                      </a:r>
                      <a:r>
                        <a:rPr lang="en-US" sz="16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наукового</a:t>
                      </a:r>
                      <a:r>
                        <a:rPr lang="en-US" sz="1600" b="1" i="1" spc="-55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подання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en-US" sz="1600" b="0" dirty="0" err="1">
                          <a:latin typeface="+mn-lt"/>
                          <a:ea typeface="Calibri"/>
                          <a:cs typeface="Times New Roman"/>
                        </a:rPr>
                        <a:t>Графічні</a:t>
                      </a:r>
                      <a:r>
                        <a:rPr lang="en-US" sz="1600" b="0" spc="-3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моделі</a:t>
                      </a:r>
                      <a:r>
                        <a:rPr lang="uk-UA" sz="1600" b="0" dirty="0" smtClean="0">
                          <a:latin typeface="+mn-lt"/>
                          <a:ea typeface="Calibri"/>
                          <a:cs typeface="Times New Roman"/>
                        </a:rPr>
                        <a:t>, ф</a:t>
                      </a: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ізичні</a:t>
                      </a:r>
                      <a:r>
                        <a:rPr lang="en-US" sz="1600" b="0" spc="-4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моделі</a:t>
                      </a:r>
                      <a:r>
                        <a:rPr lang="uk-UA" sz="1600" b="0" dirty="0" smtClean="0">
                          <a:latin typeface="+mn-lt"/>
                          <a:ea typeface="Calibri"/>
                          <a:cs typeface="Times New Roman"/>
                        </a:rPr>
                        <a:t>, п</a:t>
                      </a: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осадові</a:t>
                      </a:r>
                      <a:r>
                        <a:rPr lang="en-US" sz="1600" b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+mn-lt"/>
                          <a:ea typeface="Calibri"/>
                          <a:cs typeface="Times New Roman"/>
                        </a:rPr>
                        <a:t>описи</a:t>
                      </a:r>
                      <a:r>
                        <a:rPr lang="en-US" sz="1600" b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+mn-lt"/>
                          <a:ea typeface="Calibri"/>
                          <a:cs typeface="Times New Roman"/>
                        </a:rPr>
                        <a:t>та</a:t>
                      </a:r>
                      <a:r>
                        <a:rPr lang="en-US" sz="1600" b="0" spc="-7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+mn-lt"/>
                          <a:ea typeface="Calibri"/>
                          <a:cs typeface="Times New Roman"/>
                        </a:rPr>
                        <a:t>інструкції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394">
                <a:tc>
                  <a:txBody>
                    <a:bodyPr/>
                    <a:lstStyle/>
                    <a:p>
                      <a:pPr marL="116840">
                        <a:spcAft>
                          <a:spcPts val="0"/>
                        </a:spcAft>
                      </a:pPr>
                      <a:r>
                        <a:rPr lang="en-US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Методи</a:t>
                      </a:r>
                      <a:r>
                        <a:rPr lang="en-US" sz="1600" b="1" i="1" spc="-65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i="1" dirty="0" err="1">
                          <a:latin typeface="+mn-lt"/>
                          <a:ea typeface="Calibri"/>
                          <a:cs typeface="Times New Roman"/>
                        </a:rPr>
                        <a:t>аргументації</a:t>
                      </a:r>
                      <a:endParaRPr lang="ru-RU" sz="16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</a:pP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Презентація</a:t>
                      </a:r>
                      <a:r>
                        <a:rPr lang="uk-UA" sz="1600" b="0" dirty="0" smtClean="0">
                          <a:latin typeface="+mn-lt"/>
                          <a:ea typeface="Calibri"/>
                          <a:cs typeface="Times New Roman"/>
                        </a:rPr>
                        <a:t>, п</a:t>
                      </a:r>
                      <a:r>
                        <a:rPr lang="en-US" sz="1600" b="0" dirty="0" err="1" smtClean="0">
                          <a:latin typeface="+mn-lt"/>
                          <a:ea typeface="Calibri"/>
                          <a:cs typeface="Times New Roman"/>
                        </a:rPr>
                        <a:t>роведення</a:t>
                      </a:r>
                      <a:r>
                        <a:rPr lang="en-US" sz="1600" b="0" spc="-1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0" dirty="0" err="1">
                          <a:latin typeface="+mn-lt"/>
                          <a:ea typeface="Calibri"/>
                          <a:cs typeface="Times New Roman"/>
                        </a:rPr>
                        <a:t>переговорів</a:t>
                      </a:r>
                      <a:endParaRPr lang="ru-RU" sz="16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11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методи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60432" y="6237312"/>
            <a:ext cx="61156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692696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Основні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принципи</a:t>
            </a:r>
            <a:r>
              <a:rPr lang="ru-RU" sz="2000" b="1" dirty="0" smtClean="0"/>
              <a:t> менеджменту:</a:t>
            </a:r>
            <a:endParaRPr lang="ru-RU" sz="2000" b="1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9512" y="1050319"/>
            <a:ext cx="8784976" cy="5977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цілеспрямованість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полягає</a:t>
            </a:r>
            <a:r>
              <a:rPr lang="ru-RU" sz="1700" dirty="0" smtClean="0"/>
              <a:t> </a:t>
            </a:r>
            <a:r>
              <a:rPr lang="ru-RU" sz="1700" dirty="0" smtClean="0"/>
              <a:t>у </a:t>
            </a:r>
            <a:r>
              <a:rPr lang="ru-RU" sz="1700" dirty="0" err="1" smtClean="0"/>
              <a:t>відповідності</a:t>
            </a:r>
            <a:r>
              <a:rPr lang="ru-RU" sz="1700" dirty="0" smtClean="0"/>
              <a:t> </a:t>
            </a:r>
            <a:r>
              <a:rPr lang="ru-RU" sz="1700" dirty="0" err="1" smtClean="0"/>
              <a:t>функцій</a:t>
            </a:r>
            <a:r>
              <a:rPr lang="ru-RU" sz="1700" dirty="0" smtClean="0"/>
              <a:t> менеджменту </a:t>
            </a:r>
            <a:r>
              <a:rPr lang="ru-RU" sz="1700" dirty="0" err="1" smtClean="0"/>
              <a:t>запланованим</a:t>
            </a:r>
            <a:r>
              <a:rPr lang="ru-RU" sz="1700" dirty="0" smtClean="0"/>
              <a:t> </a:t>
            </a:r>
            <a:r>
              <a:rPr lang="ru-RU" sz="1700" dirty="0" err="1" smtClean="0"/>
              <a:t>цілям</a:t>
            </a:r>
            <a:r>
              <a:rPr lang="ru-RU" sz="1700" dirty="0" smtClean="0"/>
              <a:t> </a:t>
            </a:r>
            <a:r>
              <a:rPr lang="ru-RU" sz="1700" dirty="0" err="1" smtClean="0"/>
              <a:t>виробництва</a:t>
            </a:r>
            <a:r>
              <a:rPr lang="ru-RU" sz="1700" dirty="0" smtClean="0"/>
              <a:t> </a:t>
            </a:r>
            <a:r>
              <a:rPr lang="ru-RU" sz="1700" dirty="0" smtClean="0"/>
              <a:t>;</a:t>
            </a:r>
            <a:endParaRPr lang="ru-RU" sz="1700" dirty="0" smtClean="0"/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i="1" dirty="0" smtClean="0"/>
              <a:t> </a:t>
            </a:r>
            <a:r>
              <a:rPr lang="ru-RU" sz="1700" b="1" i="1" dirty="0" err="1" smtClean="0"/>
              <a:t>економічність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раціональність</a:t>
            </a:r>
            <a:r>
              <a:rPr lang="ru-RU" sz="1700" dirty="0" smtClean="0"/>
              <a:t>, простота та </a:t>
            </a:r>
            <a:r>
              <a:rPr lang="ru-RU" sz="1700" dirty="0" err="1" smtClean="0"/>
              <a:t>ефективність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організації</a:t>
            </a:r>
            <a:r>
              <a:rPr lang="ru-RU" sz="1700" dirty="0" smtClean="0"/>
              <a:t> </a:t>
            </a:r>
            <a:r>
              <a:rPr lang="ru-RU" sz="1700" dirty="0" err="1" smtClean="0"/>
              <a:t>та</a:t>
            </a:r>
            <a:r>
              <a:rPr lang="ru-RU" sz="1700" dirty="0" smtClean="0"/>
              <a:t> </a:t>
            </a:r>
            <a:r>
              <a:rPr lang="ru-RU" sz="1700" dirty="0" err="1" smtClean="0"/>
              <a:t>структури</a:t>
            </a:r>
            <a:r>
              <a:rPr lang="ru-RU" sz="1700" dirty="0" smtClean="0"/>
              <a:t> </a:t>
            </a:r>
            <a:r>
              <a:rPr lang="ru-RU" sz="1700" dirty="0" err="1" smtClean="0"/>
              <a:t>управління</a:t>
            </a:r>
            <a:r>
              <a:rPr lang="ru-RU" sz="1700" dirty="0" smtClean="0"/>
              <a:t>;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адекватність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відповідність</a:t>
            </a:r>
            <a:r>
              <a:rPr lang="ru-RU" sz="1700" dirty="0" smtClean="0"/>
              <a:t>  </a:t>
            </a:r>
            <a:r>
              <a:rPr lang="ru-RU" sz="1700" dirty="0" err="1" smtClean="0"/>
              <a:t>економічних</a:t>
            </a:r>
            <a:r>
              <a:rPr lang="ru-RU" sz="1700" dirty="0" smtClean="0"/>
              <a:t>  </a:t>
            </a:r>
            <a:r>
              <a:rPr lang="ru-RU" sz="1700" dirty="0" err="1" smtClean="0"/>
              <a:t>методів</a:t>
            </a:r>
            <a:r>
              <a:rPr lang="ru-RU" sz="1700" dirty="0" smtClean="0"/>
              <a:t> </a:t>
            </a:r>
            <a:r>
              <a:rPr lang="ru-RU" sz="1700" dirty="0" err="1" smtClean="0"/>
              <a:t>управління</a:t>
            </a:r>
            <a:r>
              <a:rPr lang="ru-RU" sz="1700" dirty="0" smtClean="0"/>
              <a:t> </a:t>
            </a:r>
            <a:r>
              <a:rPr lang="ru-RU" sz="1700" dirty="0" err="1" smtClean="0"/>
              <a:t>суті</a:t>
            </a:r>
            <a:r>
              <a:rPr lang="ru-RU" sz="1700" dirty="0" smtClean="0"/>
              <a:t> </a:t>
            </a:r>
            <a:r>
              <a:rPr lang="ru-RU" sz="1700" dirty="0" err="1" smtClean="0"/>
              <a:t>відображуваних</a:t>
            </a:r>
            <a:r>
              <a:rPr lang="ru-RU" sz="1700" dirty="0" smtClean="0"/>
              <a:t> ними </a:t>
            </a:r>
            <a:r>
              <a:rPr lang="ru-RU" sz="1700" dirty="0" err="1" smtClean="0"/>
              <a:t>процесів</a:t>
            </a:r>
            <a:r>
              <a:rPr lang="ru-RU" sz="1700" dirty="0" smtClean="0"/>
              <a:t>;</a:t>
            </a:r>
            <a:endParaRPr lang="ru-RU" sz="1700" dirty="0" smtClean="0"/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комплексність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облік</a:t>
            </a:r>
            <a:r>
              <a:rPr lang="ru-RU" sz="1700" dirty="0" smtClean="0"/>
              <a:t> </a:t>
            </a:r>
            <a:r>
              <a:rPr lang="ru-RU" sz="1700" dirty="0" err="1" smtClean="0"/>
              <a:t>взаємодії</a:t>
            </a:r>
            <a:r>
              <a:rPr lang="ru-RU" sz="1700" dirty="0" smtClean="0"/>
              <a:t> </a:t>
            </a:r>
            <a:r>
              <a:rPr lang="ru-RU" sz="1700" dirty="0" err="1" smtClean="0"/>
              <a:t>між</a:t>
            </a:r>
            <a:r>
              <a:rPr lang="ru-RU" sz="1700" dirty="0" smtClean="0"/>
              <a:t> </a:t>
            </a:r>
            <a:r>
              <a:rPr lang="ru-RU" sz="1700" dirty="0" err="1" smtClean="0"/>
              <a:t>ієрархічними</a:t>
            </a:r>
            <a:r>
              <a:rPr lang="ru-RU" sz="1700" dirty="0" smtClean="0"/>
              <a:t> ланками по </a:t>
            </a:r>
            <a:r>
              <a:rPr lang="ru-RU" sz="1700" dirty="0" err="1" smtClean="0"/>
              <a:t>вертикалі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горизонталі</a:t>
            </a:r>
            <a:r>
              <a:rPr lang="ru-RU" sz="1700" dirty="0" smtClean="0"/>
              <a:t>, </a:t>
            </a:r>
            <a:r>
              <a:rPr lang="ru-RU" sz="1700" dirty="0" err="1" smtClean="0"/>
              <a:t>спрямованої</a:t>
            </a:r>
            <a:r>
              <a:rPr lang="ru-RU" sz="1700" dirty="0" smtClean="0"/>
              <a:t> на </a:t>
            </a:r>
            <a:r>
              <a:rPr lang="ru-RU" sz="1700" dirty="0" err="1" smtClean="0"/>
              <a:t>забезпечення</a:t>
            </a:r>
            <a:r>
              <a:rPr lang="ru-RU" sz="1700" dirty="0" smtClean="0"/>
              <a:t> </a:t>
            </a:r>
            <a:r>
              <a:rPr lang="ru-RU" sz="1700" dirty="0" err="1" smtClean="0"/>
              <a:t>функціонування</a:t>
            </a:r>
            <a:r>
              <a:rPr lang="ru-RU" sz="1700" dirty="0" smtClean="0"/>
              <a:t> </a:t>
            </a:r>
            <a:r>
              <a:rPr lang="ru-RU" sz="1700" dirty="0" err="1" smtClean="0"/>
              <a:t>виробництва</a:t>
            </a:r>
            <a:r>
              <a:rPr lang="ru-RU" sz="1700" dirty="0" smtClean="0"/>
              <a:t>;</a:t>
            </a:r>
            <a:endParaRPr lang="ru-RU" sz="1700" dirty="0" smtClean="0"/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концентрованість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передбачається</a:t>
            </a:r>
            <a:r>
              <a:rPr lang="ru-RU" sz="1700" dirty="0" smtClean="0"/>
              <a:t> в </a:t>
            </a:r>
            <a:r>
              <a:rPr lang="ru-RU" sz="1700" dirty="0" err="1" smtClean="0"/>
              <a:t>двох</a:t>
            </a:r>
            <a:r>
              <a:rPr lang="ru-RU" sz="1700" dirty="0" smtClean="0"/>
              <a:t> аспектах: </a:t>
            </a:r>
            <a:r>
              <a:rPr lang="ru-RU" sz="1700" dirty="0" err="1" smtClean="0"/>
              <a:t>концентрації</a:t>
            </a:r>
            <a:r>
              <a:rPr lang="ru-RU" sz="1700" dirty="0" smtClean="0"/>
              <a:t> </a:t>
            </a:r>
            <a:r>
              <a:rPr lang="ru-RU" sz="1700" dirty="0" err="1" smtClean="0"/>
              <a:t>зусиль</a:t>
            </a:r>
            <a:r>
              <a:rPr lang="ru-RU" sz="1700" dirty="0" smtClean="0"/>
              <a:t> </a:t>
            </a:r>
            <a:r>
              <a:rPr lang="ru-RU" sz="1700" dirty="0" err="1" smtClean="0"/>
              <a:t>усіх</a:t>
            </a:r>
            <a:r>
              <a:rPr lang="ru-RU" sz="1700" dirty="0" smtClean="0"/>
              <a:t> </a:t>
            </a:r>
            <a:r>
              <a:rPr lang="ru-RU" sz="1700" dirty="0" err="1" smtClean="0"/>
              <a:t>працівників</a:t>
            </a:r>
            <a:r>
              <a:rPr lang="ru-RU" sz="1700" dirty="0" smtClean="0"/>
              <a:t> на </a:t>
            </a:r>
            <a:r>
              <a:rPr lang="ru-RU" sz="1700" dirty="0" err="1" smtClean="0"/>
              <a:t>вирішенні</a:t>
            </a:r>
            <a:r>
              <a:rPr lang="ru-RU" sz="1700" dirty="0" smtClean="0"/>
              <a:t> </a:t>
            </a:r>
            <a:r>
              <a:rPr lang="ru-RU" sz="1700" dirty="0" err="1" smtClean="0"/>
              <a:t>основних</a:t>
            </a:r>
            <a:r>
              <a:rPr lang="ru-RU" sz="1700" dirty="0" smtClean="0"/>
              <a:t> </a:t>
            </a:r>
            <a:r>
              <a:rPr lang="ru-RU" sz="1700" dirty="0" err="1" smtClean="0"/>
              <a:t>завдань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концентрації</a:t>
            </a:r>
            <a:r>
              <a:rPr lang="ru-RU" sz="1700" dirty="0" smtClean="0"/>
              <a:t> </a:t>
            </a:r>
            <a:r>
              <a:rPr lang="ru-RU" sz="1700" dirty="0" err="1" smtClean="0"/>
              <a:t>однорідних</a:t>
            </a:r>
            <a:r>
              <a:rPr lang="ru-RU" sz="1700" dirty="0" smtClean="0"/>
              <a:t> </a:t>
            </a:r>
            <a:r>
              <a:rPr lang="ru-RU" sz="1700" dirty="0" err="1" smtClean="0"/>
              <a:t>функцій</a:t>
            </a:r>
            <a:r>
              <a:rPr lang="ru-RU" sz="1700" dirty="0" smtClean="0"/>
              <a:t> в одному </a:t>
            </a:r>
            <a:r>
              <a:rPr lang="ru-RU" sz="1700" dirty="0" err="1" smtClean="0"/>
              <a:t>підрозділі</a:t>
            </a:r>
            <a:r>
              <a:rPr lang="ru-RU" sz="1700" dirty="0" smtClean="0"/>
              <a:t>, </a:t>
            </a:r>
            <a:r>
              <a:rPr lang="ru-RU" sz="1700" dirty="0" err="1" smtClean="0"/>
              <a:t>що</a:t>
            </a:r>
            <a:r>
              <a:rPr lang="ru-RU" sz="1700" dirty="0" smtClean="0"/>
              <a:t> </a:t>
            </a:r>
            <a:r>
              <a:rPr lang="ru-RU" sz="1700" dirty="0" err="1" smtClean="0"/>
              <a:t>усуває</a:t>
            </a:r>
            <a:r>
              <a:rPr lang="ru-RU" sz="1700" dirty="0" smtClean="0"/>
              <a:t> </a:t>
            </a:r>
            <a:r>
              <a:rPr lang="ru-RU" sz="1700" dirty="0" err="1" smtClean="0"/>
              <a:t>дублювання</a:t>
            </a:r>
            <a:r>
              <a:rPr lang="ru-RU" sz="1700" dirty="0" smtClean="0"/>
              <a:t>;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науковість</a:t>
            </a:r>
            <a:r>
              <a:rPr lang="ru-RU" sz="1700" dirty="0" smtClean="0"/>
              <a:t>, </a:t>
            </a:r>
            <a:r>
              <a:rPr lang="ru-RU" sz="1700" dirty="0" err="1" smtClean="0"/>
              <a:t>діяльність</a:t>
            </a:r>
            <a:r>
              <a:rPr lang="ru-RU" sz="1700" dirty="0" smtClean="0"/>
              <a:t> в </a:t>
            </a:r>
            <a:r>
              <a:rPr lang="ru-RU" sz="1700" dirty="0" err="1" smtClean="0"/>
              <a:t>управлінні</a:t>
            </a:r>
            <a:r>
              <a:rPr lang="ru-RU" sz="1700" dirty="0" smtClean="0"/>
              <a:t> </a:t>
            </a:r>
            <a:r>
              <a:rPr lang="ru-RU" sz="1700" dirty="0" smtClean="0"/>
              <a:t>повинна </a:t>
            </a:r>
            <a:r>
              <a:rPr lang="ru-RU" sz="1700" dirty="0" err="1" smtClean="0"/>
              <a:t>ґрунтуватися</a:t>
            </a:r>
            <a:r>
              <a:rPr lang="ru-RU" sz="1700" dirty="0" smtClean="0"/>
              <a:t> на </a:t>
            </a:r>
            <a:r>
              <a:rPr lang="ru-RU" sz="1700" dirty="0" err="1" smtClean="0"/>
              <a:t>досягненнях</a:t>
            </a:r>
            <a:r>
              <a:rPr lang="ru-RU" sz="1700" dirty="0" smtClean="0"/>
              <a:t> </a:t>
            </a:r>
            <a:r>
              <a:rPr lang="ru-RU" sz="1700" dirty="0" smtClean="0"/>
              <a:t>науки, </a:t>
            </a:r>
            <a:r>
              <a:rPr lang="ru-RU" sz="1700" dirty="0" err="1" smtClean="0"/>
              <a:t>враховувати</a:t>
            </a:r>
            <a:r>
              <a:rPr lang="ru-RU" sz="1700" dirty="0" smtClean="0"/>
              <a:t> </a:t>
            </a:r>
            <a:r>
              <a:rPr lang="ru-RU" sz="1700" dirty="0" err="1" smtClean="0"/>
              <a:t>зміни</a:t>
            </a:r>
            <a:r>
              <a:rPr lang="ru-RU" sz="1700" dirty="0" smtClean="0"/>
              <a:t> </a:t>
            </a:r>
            <a:r>
              <a:rPr lang="ru-RU" sz="1700" dirty="0" err="1" smtClean="0"/>
              <a:t>законів</a:t>
            </a:r>
            <a:r>
              <a:rPr lang="ru-RU" sz="1700" dirty="0" smtClean="0"/>
              <a:t> </a:t>
            </a:r>
            <a:r>
              <a:rPr lang="ru-RU" sz="1700" dirty="0" err="1" smtClean="0"/>
              <a:t>суспільного</a:t>
            </a:r>
            <a:r>
              <a:rPr lang="ru-RU" sz="1700" dirty="0" smtClean="0"/>
              <a:t> </a:t>
            </a:r>
            <a:r>
              <a:rPr lang="ru-RU" sz="1700" dirty="0" err="1" smtClean="0"/>
              <a:t>розвитку</a:t>
            </a:r>
            <a:r>
              <a:rPr lang="ru-RU" sz="1700" dirty="0" smtClean="0"/>
              <a:t>;</a:t>
            </a:r>
            <a:endParaRPr lang="ru-RU" sz="1700" dirty="0" smtClean="0"/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dirty="0" err="1" smtClean="0"/>
              <a:t>можливість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створення</a:t>
            </a:r>
            <a:r>
              <a:rPr lang="ru-RU" sz="1700" dirty="0" smtClean="0"/>
              <a:t> </a:t>
            </a:r>
            <a:r>
              <a:rPr lang="ru-RU" sz="1700" b="1" i="1" dirty="0" err="1" smtClean="0"/>
              <a:t>мотиваційних</a:t>
            </a:r>
            <a:r>
              <a:rPr lang="ru-RU" sz="1700" b="1" i="1" dirty="0" smtClean="0"/>
              <a:t>, </a:t>
            </a:r>
            <a:r>
              <a:rPr lang="ru-RU" sz="1700" b="1" i="1" dirty="0" err="1" smtClean="0"/>
              <a:t>організаційних</a:t>
            </a:r>
            <a:r>
              <a:rPr lang="ru-RU" sz="1700" b="1" i="1" dirty="0" smtClean="0"/>
              <a:t> </a:t>
            </a:r>
            <a:r>
              <a:rPr lang="ru-RU" sz="1700" b="1" i="1" dirty="0" err="1" smtClean="0"/>
              <a:t>і</a:t>
            </a:r>
            <a:r>
              <a:rPr lang="ru-RU" sz="1700" b="1" i="1" dirty="0" smtClean="0"/>
              <a:t> </a:t>
            </a:r>
            <a:r>
              <a:rPr lang="ru-RU" sz="1700" b="1" i="1" dirty="0" err="1" smtClean="0"/>
              <a:t>матеріальних</a:t>
            </a:r>
            <a:r>
              <a:rPr lang="ru-RU" sz="1700" b="1" i="1" dirty="0" smtClean="0"/>
              <a:t> умов</a:t>
            </a:r>
            <a:r>
              <a:rPr lang="ru-RU" sz="1700" b="1" dirty="0" smtClean="0"/>
              <a:t> </a:t>
            </a:r>
            <a:r>
              <a:rPr lang="ru-RU" sz="1700" dirty="0" smtClean="0"/>
              <a:t>для </a:t>
            </a:r>
            <a:r>
              <a:rPr lang="ru-RU" sz="1700" dirty="0" err="1" smtClean="0"/>
              <a:t>реалізації</a:t>
            </a:r>
            <a:r>
              <a:rPr lang="ru-RU" sz="1700" dirty="0" smtClean="0"/>
              <a:t> </a:t>
            </a:r>
            <a:r>
              <a:rPr lang="ru-RU" sz="1700" dirty="0" err="1" smtClean="0"/>
              <a:t>господарських</a:t>
            </a:r>
            <a:r>
              <a:rPr lang="ru-RU" sz="1700" dirty="0" smtClean="0"/>
              <a:t> </a:t>
            </a:r>
            <a:r>
              <a:rPr lang="ru-RU" sz="1700" dirty="0" err="1" smtClean="0"/>
              <a:t>рішень</a:t>
            </a:r>
            <a:r>
              <a:rPr lang="ru-RU" sz="1700" dirty="0" smtClean="0"/>
              <a:t>;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b="1" i="1" dirty="0" smtClean="0"/>
              <a:t> </a:t>
            </a:r>
            <a:r>
              <a:rPr lang="ru-RU" sz="1700" b="1" i="1" dirty="0" err="1" smtClean="0"/>
              <a:t>доступність</a:t>
            </a:r>
            <a:r>
              <a:rPr lang="ru-RU" sz="1700" b="1" i="1" dirty="0" smtClean="0"/>
              <a:t> </a:t>
            </a:r>
            <a:r>
              <a:rPr lang="ru-RU" sz="1700" b="1" i="1" dirty="0" err="1" smtClean="0"/>
              <a:t>і</a:t>
            </a:r>
            <a:r>
              <a:rPr lang="ru-RU" sz="1700" b="1" i="1" dirty="0" smtClean="0"/>
              <a:t> </a:t>
            </a:r>
            <a:r>
              <a:rPr lang="ru-RU" sz="1700" b="1" i="1" dirty="0" err="1" smtClean="0"/>
              <a:t>планомірність</a:t>
            </a:r>
            <a:r>
              <a:rPr lang="ru-RU" sz="1700" b="1" i="1" dirty="0" smtClean="0"/>
              <a:t> </a:t>
            </a:r>
            <a:r>
              <a:rPr lang="ru-RU" sz="1700" i="1" dirty="0" smtClean="0"/>
              <a:t>контролю</a:t>
            </a:r>
            <a:r>
              <a:rPr lang="ru-RU" sz="1700" dirty="0" smtClean="0"/>
              <a:t> над ходом </a:t>
            </a:r>
            <a:r>
              <a:rPr lang="ru-RU" sz="1700" dirty="0" err="1" smtClean="0"/>
              <a:t>виробництва</a:t>
            </a:r>
            <a:r>
              <a:rPr lang="ru-RU" sz="1700" dirty="0" smtClean="0"/>
              <a:t>;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700" dirty="0" smtClean="0"/>
              <a:t> </a:t>
            </a:r>
            <a:r>
              <a:rPr lang="ru-RU" sz="1700" b="1" i="1" dirty="0" err="1" smtClean="0"/>
              <a:t>адаптивність</a:t>
            </a:r>
            <a:r>
              <a:rPr lang="ru-RU" sz="1700" dirty="0" smtClean="0"/>
              <a:t> – </a:t>
            </a:r>
            <a:r>
              <a:rPr lang="ru-RU" sz="1700" dirty="0" err="1" smtClean="0"/>
              <a:t>гнучкість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і</a:t>
            </a:r>
            <a:r>
              <a:rPr lang="ru-RU" sz="1700" dirty="0" smtClean="0"/>
              <a:t> </a:t>
            </a:r>
            <a:r>
              <a:rPr lang="ru-RU" sz="1700" dirty="0" err="1" smtClean="0"/>
              <a:t>динамічність</a:t>
            </a:r>
            <a:r>
              <a:rPr lang="ru-RU" sz="1700" dirty="0" smtClean="0"/>
              <a:t>, </a:t>
            </a:r>
            <a:r>
              <a:rPr lang="ru-RU" sz="1700" dirty="0" err="1" smtClean="0"/>
              <a:t>пристосованість</a:t>
            </a:r>
            <a:r>
              <a:rPr lang="ru-RU" sz="1700" dirty="0" smtClean="0"/>
              <a:t> </a:t>
            </a:r>
            <a:r>
              <a:rPr lang="ru-RU" sz="1700" dirty="0" err="1" smtClean="0"/>
              <a:t>системи</a:t>
            </a:r>
            <a:r>
              <a:rPr lang="ru-RU" sz="1700" dirty="0" smtClean="0"/>
              <a:t> </a:t>
            </a:r>
            <a:r>
              <a:rPr lang="ru-RU" sz="1700" dirty="0" err="1" smtClean="0"/>
              <a:t>управління</a:t>
            </a:r>
            <a:r>
              <a:rPr lang="ru-RU" sz="1700" dirty="0" smtClean="0"/>
              <a:t> до </a:t>
            </a:r>
            <a:r>
              <a:rPr lang="ru-RU" sz="1700" dirty="0" err="1" smtClean="0"/>
              <a:t>зміни</a:t>
            </a:r>
            <a:r>
              <a:rPr lang="ru-RU" sz="1700" dirty="0" smtClean="0"/>
              <a:t> </a:t>
            </a:r>
            <a:r>
              <a:rPr lang="ru-RU" sz="1700" dirty="0" err="1" smtClean="0"/>
              <a:t>параметрів</a:t>
            </a:r>
            <a:r>
              <a:rPr lang="ru-RU" sz="1700" dirty="0" smtClean="0"/>
              <a:t> </a:t>
            </a:r>
            <a:r>
              <a:rPr lang="ru-RU" sz="1700" dirty="0" err="1" smtClean="0"/>
              <a:t>роботи</a:t>
            </a:r>
            <a:r>
              <a:rPr lang="ru-RU" sz="1700" dirty="0" smtClean="0"/>
              <a:t> </a:t>
            </a:r>
            <a:r>
              <a:rPr lang="ru-RU" sz="1700" dirty="0" err="1" smtClean="0"/>
              <a:t>підприємства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20000"/>
              </a:lnSpc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98629"/>
            <a:ext cx="89279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Операційний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як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різновид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функціонального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790488"/>
            <a:ext cx="856895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сфера та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людей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Взаємозв’язок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управлінням</a:t>
            </a:r>
            <a:endParaRPr lang="ru-RU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Поняття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 та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еволюція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його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розвитку</a:t>
            </a:r>
            <a:endParaRPr lang="ru-RU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Цілі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та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завдання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Процес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реалізації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</a:p>
          <a:p>
            <a:pPr marL="342900" lvl="0" indent="-342900">
              <a:lnSpc>
                <a:spcPct val="150000"/>
              </a:lnSpc>
              <a:buAutoNum type="arabicPeriod"/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методи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принципи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менеджменту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90963"/>
            <a:ext cx="892797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сфера 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людей</a:t>
            </a:r>
          </a:p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Взаємозв’язок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управлінням</a:t>
            </a:r>
            <a:endParaRPr lang="uk-UA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296382"/>
            <a:ext cx="8568952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Виробнича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діяльність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включає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живу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працю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людей як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активну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частину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становить основу трудового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Саме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робітники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є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головними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творцями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матеріальних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нематеріальних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благ;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предмети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праці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над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якими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працює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людина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для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перетворення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їх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у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проміжний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кінцевий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продукт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метою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задоволення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певних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потреб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споживачів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У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промисловості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це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матеріали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заготовки,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сировина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напівфабрикати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тобто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все те, на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спрямована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людей;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засоби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праці</a:t>
            </a:r>
            <a:r>
              <a:rPr lang="ru-RU" sz="20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частину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засобів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виробництва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машини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обладнання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інструмент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оснащення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тощо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), за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допомогою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яких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людина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впливає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на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предмети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праці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90963"/>
            <a:ext cx="892797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сфера 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людей</a:t>
            </a:r>
          </a:p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Взаємозв’язок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управлінням</a:t>
            </a:r>
            <a:endParaRPr lang="uk-UA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Рисунок 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20888"/>
            <a:ext cx="796751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5536" y="1563852"/>
            <a:ext cx="8568952" cy="49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Складові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сфери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виробничої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людини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190963"/>
            <a:ext cx="892797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Сутність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сфера 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виробничої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діяльності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людей</a:t>
            </a:r>
          </a:p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Взаємозв’язок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функції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управлінням</a:t>
            </a:r>
            <a:endParaRPr lang="uk-UA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124744"/>
            <a:ext cx="8568952" cy="49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/>
              <a:t>Схема </a:t>
            </a:r>
            <a:r>
              <a:rPr lang="ru-RU" sz="2000" b="1" dirty="0" err="1" smtClean="0"/>
              <a:t>організації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виробничої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діяльності</a:t>
            </a:r>
            <a:r>
              <a:rPr lang="ru-RU" sz="2000" b="1" dirty="0" smtClean="0"/>
              <a:t> людей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Рисунок 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686126"/>
            <a:ext cx="7128792" cy="4983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Поняття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 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еволюція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його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розвитку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39552" y="2138921"/>
            <a:ext cx="8352928" cy="3485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ru-RU" sz="2100" dirty="0" smtClean="0"/>
              <a:t>– </a:t>
            </a:r>
            <a:r>
              <a:rPr lang="ru-RU" sz="2100" dirty="0" err="1" smtClean="0"/>
              <a:t>управління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процесами</a:t>
            </a:r>
            <a:r>
              <a:rPr lang="ru-RU" sz="2100" dirty="0" smtClean="0"/>
              <a:t> </a:t>
            </a:r>
            <a:r>
              <a:rPr lang="ru-RU" sz="2100" dirty="0" err="1" smtClean="0"/>
              <a:t>проектування</a:t>
            </a:r>
            <a:r>
              <a:rPr lang="ru-RU" sz="2100" dirty="0" smtClean="0"/>
              <a:t> та </a:t>
            </a:r>
            <a:r>
              <a:rPr lang="ru-RU" sz="2100" dirty="0" err="1" smtClean="0"/>
              <a:t>створення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операційної</a:t>
            </a:r>
            <a:r>
              <a:rPr lang="ru-RU" sz="2100" dirty="0" smtClean="0"/>
              <a:t> </a:t>
            </a:r>
            <a:r>
              <a:rPr lang="ru-RU" sz="2100" dirty="0" err="1" smtClean="0"/>
              <a:t>системи</a:t>
            </a:r>
            <a:r>
              <a:rPr lang="ru-RU" sz="21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– </a:t>
            </a:r>
            <a:r>
              <a:rPr lang="ru-RU" sz="2100" dirty="0" err="1" smtClean="0"/>
              <a:t>управління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поточним</a:t>
            </a:r>
            <a:r>
              <a:rPr lang="ru-RU" sz="2100" dirty="0" smtClean="0"/>
              <a:t> </a:t>
            </a:r>
            <a:r>
              <a:rPr lang="ru-RU" sz="2100" dirty="0" err="1" smtClean="0"/>
              <a:t>функціонуванням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операційної</a:t>
            </a:r>
            <a:r>
              <a:rPr lang="ru-RU" sz="2100" dirty="0" smtClean="0"/>
              <a:t> </a:t>
            </a:r>
            <a:r>
              <a:rPr lang="ru-RU" sz="2100" dirty="0" err="1" smtClean="0"/>
              <a:t>системи</a:t>
            </a:r>
            <a:r>
              <a:rPr lang="ru-RU" sz="21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– </a:t>
            </a:r>
            <a:r>
              <a:rPr lang="ru-RU" sz="2100" dirty="0" err="1" smtClean="0"/>
              <a:t>управління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забезпеченням</a:t>
            </a:r>
            <a:r>
              <a:rPr lang="ru-RU" sz="2100" dirty="0" smtClean="0"/>
              <a:t> </a:t>
            </a:r>
            <a:r>
              <a:rPr lang="ru-RU" sz="2100" dirty="0" err="1" smtClean="0"/>
              <a:t>стабільного</a:t>
            </a:r>
            <a:r>
              <a:rPr lang="ru-RU" sz="2100" dirty="0" smtClean="0"/>
              <a:t> </a:t>
            </a:r>
            <a:r>
              <a:rPr lang="ru-RU" sz="2100" dirty="0" err="1" smtClean="0"/>
              <a:t>функціонування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операційної</a:t>
            </a:r>
            <a:r>
              <a:rPr lang="ru-RU" sz="2100" dirty="0" smtClean="0"/>
              <a:t> </a:t>
            </a:r>
            <a:r>
              <a:rPr lang="ru-RU" sz="2100" dirty="0" err="1" smtClean="0"/>
              <a:t>системи</a:t>
            </a:r>
            <a:r>
              <a:rPr lang="ru-RU" sz="21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– </a:t>
            </a:r>
            <a:r>
              <a:rPr lang="ru-RU" sz="2100" dirty="0" err="1" smtClean="0"/>
              <a:t>управління</a:t>
            </a:r>
            <a:r>
              <a:rPr lang="ru-RU" sz="2100" dirty="0" smtClean="0"/>
              <a:t> </a:t>
            </a:r>
            <a:r>
              <a:rPr lang="ru-RU" sz="2100" dirty="0" err="1" smtClean="0"/>
              <a:t>якістю</a:t>
            </a:r>
            <a:r>
              <a:rPr lang="ru-RU" sz="2100" dirty="0" smtClean="0"/>
              <a:t> та </a:t>
            </a:r>
            <a:r>
              <a:rPr lang="ru-RU" sz="2100" dirty="0" err="1" smtClean="0"/>
              <a:t>продуктивністю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операційної</a:t>
            </a:r>
            <a:r>
              <a:rPr lang="ru-RU" sz="2100" dirty="0" smtClean="0"/>
              <a:t> </a:t>
            </a:r>
            <a:r>
              <a:rPr lang="ru-RU" sz="2100" dirty="0" err="1" smtClean="0"/>
              <a:t>системи</a:t>
            </a:r>
            <a:r>
              <a:rPr lang="ru-RU" sz="2100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sz="2100" dirty="0" smtClean="0"/>
              <a:t>– </a:t>
            </a:r>
            <a:r>
              <a:rPr lang="ru-RU" sz="2100" dirty="0" err="1" smtClean="0"/>
              <a:t>управління</a:t>
            </a:r>
            <a:r>
              <a:rPr lang="ru-RU" sz="2100" dirty="0" smtClean="0"/>
              <a:t> </a:t>
            </a:r>
            <a:r>
              <a:rPr lang="ru-RU" sz="2100" dirty="0" err="1" smtClean="0"/>
              <a:t>перетвореннями</a:t>
            </a:r>
            <a:r>
              <a:rPr lang="ru-RU" sz="2100" dirty="0" smtClean="0"/>
              <a:t> та </a:t>
            </a:r>
            <a:r>
              <a:rPr lang="ru-RU" sz="2100" dirty="0" err="1" smtClean="0"/>
              <a:t>розвитком</a:t>
            </a:r>
            <a:r>
              <a:rPr lang="ru-RU" sz="2100" dirty="0" smtClean="0"/>
              <a:t> </a:t>
            </a:r>
            <a:r>
              <a:rPr lang="ru-RU" sz="2100" dirty="0" err="1" smtClean="0"/>
              <a:t>операційної</a:t>
            </a:r>
            <a:r>
              <a:rPr lang="ru-RU" sz="2100" dirty="0" smtClean="0"/>
              <a:t> </a:t>
            </a:r>
            <a:r>
              <a:rPr lang="ru-RU" sz="2100" dirty="0" err="1" smtClean="0"/>
              <a:t>системи</a:t>
            </a:r>
            <a:r>
              <a:rPr lang="ru-RU" sz="2100" dirty="0" smtClean="0"/>
              <a:t>.</a:t>
            </a:r>
            <a:endParaRPr lang="ru-RU" sz="21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983049"/>
            <a:ext cx="87849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Складові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операційного</a:t>
            </a:r>
            <a:r>
              <a:rPr lang="ru-RU" sz="2000" b="1" dirty="0" smtClean="0"/>
              <a:t> менеджменту як виду </a:t>
            </a:r>
            <a:r>
              <a:rPr lang="ru-RU" sz="2000" b="1" dirty="0" err="1" smtClean="0"/>
              <a:t>практичної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діяльності</a:t>
            </a:r>
            <a:r>
              <a:rPr lang="ru-RU" sz="2000" b="1" dirty="0" smtClean="0"/>
              <a:t> по </a:t>
            </a:r>
            <a:r>
              <a:rPr lang="ru-RU" sz="2000" b="1" dirty="0" err="1" smtClean="0"/>
              <a:t>управлінню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підприємством</a:t>
            </a:r>
            <a:r>
              <a:rPr lang="ru-RU" sz="2000" b="1" dirty="0" smtClean="0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864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Поняття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 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еволюція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його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розвитку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980728"/>
            <a:ext cx="87849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Наукові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досягнення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операційному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менеджменті</a:t>
            </a:r>
            <a:endParaRPr lang="ru-RU" sz="2000" dirty="0" smtClean="0"/>
          </a:p>
          <a:p>
            <a:pPr algn="ctr"/>
            <a:endParaRPr lang="ru-RU" sz="2000" b="1" dirty="0" smtClean="0"/>
          </a:p>
        </p:txBody>
      </p:sp>
      <p:pic>
        <p:nvPicPr>
          <p:cNvPr id="3074" name="Рисунок 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556792"/>
            <a:ext cx="810198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09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Цілі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завдання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51520" y="1450432"/>
            <a:ext cx="8712968" cy="48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900" b="1" i="1" dirty="0" err="1" smtClean="0"/>
              <a:t>Системний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підхід</a:t>
            </a:r>
            <a:r>
              <a:rPr lang="ru-RU" sz="1900" dirty="0" smtClean="0"/>
              <a:t> </a:t>
            </a:r>
            <a:r>
              <a:rPr lang="ru-RU" sz="1900" dirty="0" err="1" smtClean="0"/>
              <a:t>передбачає</a:t>
            </a:r>
            <a:r>
              <a:rPr lang="ru-RU" sz="1900" dirty="0" smtClean="0"/>
              <a:t> </a:t>
            </a:r>
            <a:r>
              <a:rPr lang="ru-RU" sz="1900" dirty="0" err="1" smtClean="0"/>
              <a:t>дослідження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усіх</a:t>
            </a:r>
            <a:r>
              <a:rPr lang="ru-RU" sz="1900" dirty="0" smtClean="0"/>
              <a:t> </a:t>
            </a:r>
            <a:r>
              <a:rPr lang="ru-RU" sz="1900" dirty="0" err="1" smtClean="0"/>
              <a:t>складових</a:t>
            </a:r>
            <a:r>
              <a:rPr lang="ru-RU" sz="1900" dirty="0" smtClean="0"/>
              <a:t> </a:t>
            </a:r>
            <a:r>
              <a:rPr lang="ru-RU" sz="1900" dirty="0" err="1" smtClean="0"/>
              <a:t>операційного</a:t>
            </a:r>
            <a:r>
              <a:rPr lang="ru-RU" sz="1900" dirty="0" smtClean="0"/>
              <a:t> менеджменту у </a:t>
            </a:r>
            <a:r>
              <a:rPr lang="ru-RU" sz="1900" dirty="0" err="1" smtClean="0"/>
              <a:t>взаємозв’язку</a:t>
            </a:r>
            <a:r>
              <a:rPr lang="ru-RU" sz="1900" dirty="0" smtClean="0"/>
              <a:t> </a:t>
            </a:r>
            <a:r>
              <a:rPr lang="ru-RU" sz="1900" dirty="0" err="1" smtClean="0"/>
              <a:t>і</a:t>
            </a:r>
            <a:r>
              <a:rPr lang="ru-RU" sz="1900" dirty="0" smtClean="0"/>
              <a:t> </a:t>
            </a:r>
            <a:r>
              <a:rPr lang="ru-RU" sz="1900" dirty="0" err="1" smtClean="0"/>
              <a:t>взаємовпливі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метою </a:t>
            </a:r>
            <a:r>
              <a:rPr lang="ru-RU" sz="1900" dirty="0" err="1" smtClean="0"/>
              <a:t>розуміння</a:t>
            </a:r>
            <a:r>
              <a:rPr lang="ru-RU" sz="1900" dirty="0" smtClean="0"/>
              <a:t> </a:t>
            </a:r>
            <a:r>
              <a:rPr lang="ru-RU" sz="1900" dirty="0" err="1" smtClean="0"/>
              <a:t>їх</a:t>
            </a:r>
            <a:r>
              <a:rPr lang="ru-RU" sz="1900" dirty="0" smtClean="0"/>
              <a:t> </a:t>
            </a:r>
            <a:r>
              <a:rPr lang="ru-RU" sz="1900" dirty="0" err="1" smtClean="0"/>
              <a:t>структури</a:t>
            </a:r>
            <a:r>
              <a:rPr lang="ru-RU" sz="1900" dirty="0" smtClean="0"/>
              <a:t>, </a:t>
            </a:r>
            <a:r>
              <a:rPr lang="ru-RU" sz="1900" dirty="0" err="1" smtClean="0"/>
              <a:t>організації</a:t>
            </a:r>
            <a:r>
              <a:rPr lang="ru-RU" sz="1900" dirty="0" smtClean="0"/>
              <a:t>, </a:t>
            </a:r>
            <a:r>
              <a:rPr lang="ru-RU" sz="1900" dirty="0" err="1" smtClean="0"/>
              <a:t>виявлення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закономірностей</a:t>
            </a:r>
            <a:r>
              <a:rPr lang="ru-RU" sz="1900" dirty="0" smtClean="0"/>
              <a:t> </a:t>
            </a:r>
            <a:r>
              <a:rPr lang="ru-RU" sz="1900" dirty="0" err="1" smtClean="0"/>
              <a:t>розвитку</a:t>
            </a:r>
            <a:r>
              <a:rPr lang="ru-RU" sz="1900" dirty="0" smtClean="0"/>
              <a:t> та </a:t>
            </a:r>
            <a:r>
              <a:rPr lang="ru-RU" sz="1900" dirty="0" err="1" smtClean="0"/>
              <a:t>вдосконалення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методів</a:t>
            </a:r>
            <a:r>
              <a:rPr lang="ru-RU" sz="1900" dirty="0" smtClean="0"/>
              <a:t> </a:t>
            </a:r>
            <a:r>
              <a:rPr lang="ru-RU" sz="1900" dirty="0" err="1" smtClean="0"/>
              <a:t>управління</a:t>
            </a:r>
            <a:r>
              <a:rPr lang="ru-RU" sz="19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sz="1900" dirty="0" smtClean="0"/>
              <a:t>В основу системного </a:t>
            </a:r>
            <a:r>
              <a:rPr lang="ru-RU" sz="1900" dirty="0" err="1" smtClean="0"/>
              <a:t>підходу</a:t>
            </a:r>
            <a:r>
              <a:rPr lang="ru-RU" sz="1900" dirty="0" smtClean="0"/>
              <a:t> як методу </a:t>
            </a:r>
            <a:r>
              <a:rPr lang="ru-RU" sz="1900" dirty="0" err="1" smtClean="0"/>
              <a:t>наукового</a:t>
            </a:r>
            <a:r>
              <a:rPr lang="ru-RU" sz="1900" dirty="0" smtClean="0"/>
              <a:t> </a:t>
            </a:r>
            <a:r>
              <a:rPr lang="ru-RU" sz="1900" dirty="0" err="1" smtClean="0"/>
              <a:t>дослідження</a:t>
            </a:r>
            <a:r>
              <a:rPr lang="ru-RU" sz="1900" dirty="0" smtClean="0"/>
              <a:t> </a:t>
            </a:r>
            <a:r>
              <a:rPr lang="ru-RU" sz="1900" dirty="0" err="1" smtClean="0"/>
              <a:t>покладено</a:t>
            </a:r>
            <a:r>
              <a:rPr lang="ru-RU" sz="1900" dirty="0" smtClean="0"/>
              <a:t> </a:t>
            </a:r>
            <a:r>
              <a:rPr lang="ru-RU" sz="1900" dirty="0" err="1" smtClean="0"/>
              <a:t>поняття</a:t>
            </a:r>
            <a:r>
              <a:rPr lang="ru-RU" sz="1900" dirty="0" smtClean="0"/>
              <a:t> </a:t>
            </a:r>
            <a:r>
              <a:rPr lang="ru-RU" sz="1900" dirty="0" err="1" smtClean="0"/>
              <a:t>системи</a:t>
            </a:r>
            <a:r>
              <a:rPr lang="ru-RU" sz="1900" dirty="0" smtClean="0"/>
              <a:t>.</a:t>
            </a:r>
            <a:endParaRPr lang="ru-RU" sz="1900" dirty="0" smtClean="0"/>
          </a:p>
          <a:p>
            <a:pPr algn="just">
              <a:lnSpc>
                <a:spcPct val="150000"/>
              </a:lnSpc>
            </a:pPr>
            <a:r>
              <a:rPr lang="ru-RU" sz="1900" b="1" i="1" dirty="0" err="1" smtClean="0"/>
              <a:t>Теорія</a:t>
            </a:r>
            <a:r>
              <a:rPr lang="ru-RU" sz="1900" b="1" i="1" dirty="0" smtClean="0"/>
              <a:t> </a:t>
            </a:r>
            <a:r>
              <a:rPr lang="ru-RU" sz="1900" b="1" i="1" dirty="0" err="1" smtClean="0"/>
              <a:t>життєвого</a:t>
            </a:r>
            <a:r>
              <a:rPr lang="ru-RU" sz="1900" b="1" i="1" dirty="0" smtClean="0"/>
              <a:t> циклу</a:t>
            </a:r>
            <a:r>
              <a:rPr lang="ru-RU" sz="1900" b="1" dirty="0" smtClean="0"/>
              <a:t> </a:t>
            </a:r>
            <a:r>
              <a:rPr lang="ru-RU" sz="1900" dirty="0" smtClean="0"/>
              <a:t>- </a:t>
            </a:r>
            <a:r>
              <a:rPr lang="ru-RU" sz="1900" dirty="0" err="1" smtClean="0"/>
              <a:t>ґрунтується</a:t>
            </a:r>
            <a:r>
              <a:rPr lang="ru-RU" sz="1900" dirty="0" smtClean="0"/>
              <a:t> </a:t>
            </a:r>
            <a:r>
              <a:rPr lang="ru-RU" sz="1900" dirty="0" smtClean="0"/>
              <a:t>на </a:t>
            </a:r>
            <a:r>
              <a:rPr lang="ru-RU" sz="1900" dirty="0" err="1" smtClean="0"/>
              <a:t>уявленні</a:t>
            </a:r>
            <a:r>
              <a:rPr lang="ru-RU" sz="1900" dirty="0" smtClean="0"/>
              <a:t> про те, </a:t>
            </a:r>
            <a:r>
              <a:rPr lang="ru-RU" sz="1900" dirty="0" err="1" smtClean="0"/>
              <a:t>що</a:t>
            </a:r>
            <a:r>
              <a:rPr lang="ru-RU" sz="1900" dirty="0" smtClean="0"/>
              <a:t> </a:t>
            </a:r>
            <a:r>
              <a:rPr lang="ru-RU" sz="1900" dirty="0" err="1" smtClean="0"/>
              <a:t>кожний</a:t>
            </a:r>
            <a:r>
              <a:rPr lang="ru-RU" sz="1900" dirty="0" smtClean="0"/>
              <a:t> </a:t>
            </a:r>
            <a:r>
              <a:rPr lang="ru-RU" sz="1900" dirty="0" err="1" smtClean="0"/>
              <a:t>об’єкт</a:t>
            </a:r>
            <a:r>
              <a:rPr lang="ru-RU" sz="1900" dirty="0" smtClean="0"/>
              <a:t> (продукт, система </a:t>
            </a:r>
            <a:r>
              <a:rPr lang="ru-RU" sz="1900" dirty="0" err="1" smtClean="0"/>
              <a:t>тощо</a:t>
            </a:r>
            <a:r>
              <a:rPr lang="ru-RU" sz="1900" dirty="0" smtClean="0"/>
              <a:t>) проходить у </a:t>
            </a:r>
            <a:r>
              <a:rPr lang="ru-RU" sz="1900" dirty="0" err="1" smtClean="0"/>
              <a:t>своєму</a:t>
            </a:r>
            <a:r>
              <a:rPr lang="ru-RU" sz="1900" dirty="0" smtClean="0"/>
              <a:t> </a:t>
            </a:r>
            <a:r>
              <a:rPr lang="ru-RU" sz="1900" dirty="0" err="1" smtClean="0"/>
              <a:t>розвитку</a:t>
            </a:r>
            <a:r>
              <a:rPr lang="ru-RU" sz="1900" dirty="0" smtClean="0"/>
              <a:t> ряд </a:t>
            </a:r>
            <a:r>
              <a:rPr lang="ru-RU" sz="1900" dirty="0" err="1" smtClean="0"/>
              <a:t>етапів</a:t>
            </a:r>
            <a:r>
              <a:rPr lang="ru-RU" sz="1900" dirty="0" smtClean="0"/>
              <a:t>, при </a:t>
            </a:r>
            <a:r>
              <a:rPr lang="ru-RU" sz="1900" dirty="0" err="1" smtClean="0"/>
              <a:t>чому</a:t>
            </a:r>
            <a:r>
              <a:rPr lang="ru-RU" sz="1900" dirty="0" smtClean="0"/>
              <a:t> </a:t>
            </a:r>
            <a:r>
              <a:rPr lang="ru-RU" sz="1900" dirty="0" err="1" smtClean="0"/>
              <a:t>деякі</a:t>
            </a:r>
            <a:r>
              <a:rPr lang="ru-RU" sz="1900" dirty="0" smtClean="0"/>
              <a:t> </a:t>
            </a:r>
            <a:r>
              <a:rPr lang="ru-RU" sz="1900" dirty="0" err="1" smtClean="0"/>
              <a:t>з</a:t>
            </a:r>
            <a:r>
              <a:rPr lang="ru-RU" sz="1900" dirty="0" smtClean="0"/>
              <a:t> них </a:t>
            </a:r>
            <a:r>
              <a:rPr lang="ru-RU" sz="1900" dirty="0" err="1" smtClean="0"/>
              <a:t>повторюються</a:t>
            </a:r>
            <a:r>
              <a:rPr lang="ru-RU" sz="1900" dirty="0" smtClean="0"/>
              <a:t> </a:t>
            </a:r>
            <a:r>
              <a:rPr lang="ru-RU" sz="1900" dirty="0" err="1" smtClean="0"/>
              <a:t>неодноразово</a:t>
            </a:r>
            <a:r>
              <a:rPr lang="ru-RU" sz="1900" dirty="0" smtClean="0"/>
              <a:t>. Склад </a:t>
            </a:r>
            <a:r>
              <a:rPr lang="ru-RU" sz="1900" dirty="0" err="1" smtClean="0"/>
              <a:t>і</a:t>
            </a:r>
            <a:r>
              <a:rPr lang="ru-RU" sz="1900" dirty="0" smtClean="0"/>
              <a:t> </a:t>
            </a:r>
            <a:r>
              <a:rPr lang="ru-RU" sz="1900" dirty="0" err="1" smtClean="0"/>
              <a:t>послідовність</a:t>
            </a:r>
            <a:r>
              <a:rPr lang="ru-RU" sz="1900" dirty="0" smtClean="0"/>
              <a:t> </a:t>
            </a:r>
            <a:r>
              <a:rPr lang="ru-RU" sz="1900" dirty="0" err="1" smtClean="0"/>
              <a:t>етапів</a:t>
            </a:r>
            <a:r>
              <a:rPr lang="ru-RU" sz="1900" dirty="0" smtClean="0"/>
              <a:t> </a:t>
            </a:r>
            <a:r>
              <a:rPr lang="ru-RU" sz="1900" dirty="0" err="1" smtClean="0"/>
              <a:t>життєвого</a:t>
            </a:r>
            <a:r>
              <a:rPr lang="ru-RU" sz="1900" dirty="0" smtClean="0"/>
              <a:t> циклу </a:t>
            </a:r>
            <a:r>
              <a:rPr lang="ru-RU" sz="1900" dirty="0" err="1" smtClean="0"/>
              <a:t>визначається</a:t>
            </a:r>
            <a:r>
              <a:rPr lang="ru-RU" sz="1900" dirty="0" smtClean="0"/>
              <a:t> </a:t>
            </a:r>
            <a:r>
              <a:rPr lang="ru-RU" sz="1900" dirty="0" err="1" smtClean="0"/>
              <a:t>особливостями</a:t>
            </a:r>
            <a:r>
              <a:rPr lang="ru-RU" sz="1900" dirty="0" smtClean="0"/>
              <a:t> самого </a:t>
            </a:r>
            <a:r>
              <a:rPr lang="ru-RU" sz="1900" dirty="0" err="1" smtClean="0"/>
              <a:t>об’єкту</a:t>
            </a:r>
            <a:r>
              <a:rPr lang="ru-RU" sz="1900" dirty="0" smtClean="0"/>
              <a:t> та характером </a:t>
            </a:r>
            <a:r>
              <a:rPr lang="ru-RU" sz="1900" dirty="0" err="1" smtClean="0"/>
              <a:t>зовнішніх</a:t>
            </a:r>
            <a:r>
              <a:rPr lang="ru-RU" sz="1900" dirty="0" smtClean="0"/>
              <a:t> умов.</a:t>
            </a:r>
            <a:endParaRPr lang="ru-RU" sz="19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908720"/>
            <a:ext cx="8784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Основні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концепції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операційного</a:t>
            </a:r>
            <a:r>
              <a:rPr lang="ru-RU" sz="2000" b="1" dirty="0" smtClean="0"/>
              <a:t> менеджменту:</a:t>
            </a:r>
            <a:endParaRPr lang="ru-RU" sz="20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261809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Цілі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завдання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операційного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менеджменту</a:t>
            </a:r>
            <a:endParaRPr lang="uk-UA" sz="2200" b="1" dirty="0" err="1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95536" y="1527218"/>
            <a:ext cx="874846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комплектне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рівномірне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виконання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виробничої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дотриманням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термінів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відправки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споживачам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повне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раціональне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трудових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ресурсів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ефективне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застосування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оборотних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засобів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розвиток</a:t>
            </a:r>
            <a:r>
              <a:rPr lang="ru-RU" sz="2000" dirty="0" smtClean="0"/>
              <a:t> </a:t>
            </a:r>
            <a:r>
              <a:rPr lang="ru-RU" sz="2000" dirty="0" err="1" smtClean="0"/>
              <a:t>сучасних</a:t>
            </a:r>
            <a:r>
              <a:rPr lang="ru-RU" sz="2000" dirty="0" smtClean="0"/>
              <a:t> форм </a:t>
            </a:r>
            <a:r>
              <a:rPr lang="ru-RU" sz="2000" dirty="0" err="1" smtClean="0"/>
              <a:t>організації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підтримання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гнучкості</a:t>
            </a:r>
            <a:r>
              <a:rPr lang="ru-RU" sz="2000" dirty="0" smtClean="0"/>
              <a:t> у </a:t>
            </a:r>
            <a:r>
              <a:rPr lang="ru-RU" sz="2000" dirty="0" err="1" smtClean="0"/>
              <a:t>виробничій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змогу</a:t>
            </a:r>
            <a:r>
              <a:rPr lang="ru-RU" sz="2000" dirty="0" smtClean="0"/>
              <a:t> </a:t>
            </a:r>
            <a:r>
              <a:rPr lang="ru-RU" sz="2000" dirty="0" err="1" smtClean="0"/>
              <a:t>ефективно</a:t>
            </a:r>
            <a:r>
              <a:rPr lang="ru-RU" sz="2000" dirty="0" smtClean="0"/>
              <a:t> </a:t>
            </a:r>
            <a:r>
              <a:rPr lang="ru-RU" sz="2000" dirty="0" err="1" smtClean="0"/>
              <a:t>адаптуватися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коливань</a:t>
            </a:r>
            <a:r>
              <a:rPr lang="ru-RU" sz="2000" dirty="0" smtClean="0"/>
              <a:t> </a:t>
            </a:r>
            <a:r>
              <a:rPr lang="ru-RU" sz="2000" dirty="0" err="1" smtClean="0"/>
              <a:t>зовнішнього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середовища</a:t>
            </a:r>
            <a:r>
              <a:rPr lang="ru-RU" sz="2000" dirty="0" smtClean="0"/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ru-RU" sz="2000" dirty="0" smtClean="0"/>
              <a:t> </a:t>
            </a:r>
            <a:r>
              <a:rPr lang="ru-RU" sz="2000" dirty="0" err="1" smtClean="0"/>
              <a:t>забезпечення</a:t>
            </a:r>
            <a:r>
              <a:rPr lang="ru-RU" sz="2000" dirty="0" smtClean="0"/>
              <a:t> оптимального </a:t>
            </a:r>
            <a:r>
              <a:rPr lang="ru-RU" sz="2000" dirty="0" err="1" smtClean="0"/>
              <a:t>рівня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матеріально-технічних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запасів</a:t>
            </a:r>
            <a:r>
              <a:rPr lang="ru-RU" sz="2000" dirty="0" smtClean="0"/>
              <a:t>, </a:t>
            </a:r>
            <a:r>
              <a:rPr lang="ru-RU" sz="2000" dirty="0" err="1" smtClean="0"/>
              <a:t>обсягу</a:t>
            </a:r>
            <a:r>
              <a:rPr lang="ru-RU" sz="2000" dirty="0" smtClean="0"/>
              <a:t> </a:t>
            </a:r>
            <a:r>
              <a:rPr lang="ru-RU" sz="2000" dirty="0" err="1" smtClean="0"/>
              <a:t>виробництва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зайнятості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відповідно</a:t>
            </a:r>
            <a:r>
              <a:rPr lang="ru-RU" sz="2000" dirty="0" smtClean="0"/>
              <a:t> до </a:t>
            </a:r>
            <a:r>
              <a:rPr lang="ru-RU" sz="2000" dirty="0" err="1" smtClean="0"/>
              <a:t>рівня</a:t>
            </a:r>
            <a:r>
              <a:rPr lang="ru-RU" sz="2000" dirty="0" smtClean="0"/>
              <a:t> </a:t>
            </a:r>
            <a:r>
              <a:rPr lang="ru-RU" sz="2000" dirty="0" err="1" smtClean="0"/>
              <a:t>обсягу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продажів</a:t>
            </a:r>
            <a:r>
              <a:rPr lang="ru-RU" sz="2000" dirty="0" smtClean="0"/>
              <a:t>.</a:t>
            </a: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9512" y="754832"/>
            <a:ext cx="87849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err="1" smtClean="0"/>
              <a:t>Завдання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вирішуються</a:t>
            </a:r>
            <a:r>
              <a:rPr lang="ru-RU" sz="2000" b="1" dirty="0" smtClean="0"/>
              <a:t> в рамках поточного </a:t>
            </a:r>
            <a:r>
              <a:rPr lang="ru-RU" sz="2000" b="1" dirty="0" err="1" smtClean="0"/>
              <a:t>функціонування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операційної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системи</a:t>
            </a:r>
            <a:r>
              <a:rPr lang="ru-RU" sz="2000" b="1" dirty="0" smtClean="0"/>
              <a:t>:</a:t>
            </a:r>
            <a:endParaRPr lang="ru-RU" sz="20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6640</TotalTime>
  <Words>1919</Words>
  <Application>Microsoft Office PowerPoint</Application>
  <PresentationFormat>Экран (4:3)</PresentationFormat>
  <Paragraphs>260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535</cp:revision>
  <cp:lastPrinted>2015-04-09T11:06:06Z</cp:lastPrinted>
  <dcterms:created xsi:type="dcterms:W3CDTF">2011-08-18T09:20:44Z</dcterms:created>
  <dcterms:modified xsi:type="dcterms:W3CDTF">2017-01-24T13:37:20Z</dcterms:modified>
</cp:coreProperties>
</file>