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77" r:id="rId18"/>
    <p:sldId id="278" r:id="rId19"/>
    <p:sldId id="279" r:id="rId20"/>
    <p:sldId id="280" r:id="rId21"/>
    <p:sldId id="281" r:id="rId22"/>
    <p:sldId id="269" r:id="rId23"/>
    <p:sldId id="270" r:id="rId24"/>
    <p:sldId id="271" r:id="rId25"/>
    <p:sldId id="272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Тема 6. Аргументація як основа сучасної </a:t>
            </a:r>
            <a:r>
              <a:rPr lang="uk-UA" b="1" dirty="0" smtClean="0"/>
              <a:t>комунікації</a:t>
            </a:r>
            <a:endParaRPr lang="uk-UA" dirty="0"/>
          </a:p>
        </p:txBody>
      </p:sp>
      <p:pic>
        <p:nvPicPr>
          <p:cNvPr id="38914" name="Picture 2" descr="Аргументация и контраргум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357694"/>
            <a:ext cx="3071834" cy="214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sz="3600" dirty="0" smtClean="0"/>
              <a:t>2. Логічна характеристика доведення. Визначення доведення. Структура доведення: теза, аргументи, демонстрація.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5715040" cy="4214842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Доведення вважають найсильнішим видом аргументації, оскільки в його основі лежить закон достатньої підстави. За законом достатньої підстави будь-яка думка, що претендує на визнання безперечно істинною, має бути доведена, тобто слід знайти і вказати її достатню підставу.</a:t>
            </a:r>
          </a:p>
          <a:p>
            <a:pPr algn="just"/>
            <a:endParaRPr lang="uk-UA" dirty="0"/>
          </a:p>
        </p:txBody>
      </p:sp>
      <p:pic>
        <p:nvPicPr>
          <p:cNvPr id="32770" name="Picture 2" descr="Выведение общего из особенного. Примеры индукции и дедукции в экономике и  других нау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143636" y="2643182"/>
            <a:ext cx="278608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uk-UA" i="1" dirty="0" smtClean="0"/>
              <a:t>Доведення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501122" cy="300039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i="1" dirty="0" smtClean="0"/>
              <a:t> </a:t>
            </a:r>
            <a:r>
              <a:rPr lang="uk-UA" dirty="0" smtClean="0"/>
              <a:t>- це обґрунтування істинності якого-небудь положення з використанням логічних засобів за допомогою положень, істинність яких уже встановлена і з яких з необхідністю випливає перше. Формою (демонстрацією) такого виду аргументації є дедуктивне міркування. Теза в цьому випадку - достовірне твердження.</a:t>
            </a:r>
          </a:p>
          <a:p>
            <a:pPr algn="just"/>
            <a:endParaRPr lang="uk-UA" dirty="0"/>
          </a:p>
        </p:txBody>
      </p:sp>
      <p:pic>
        <p:nvPicPr>
          <p:cNvPr id="31746" name="Picture 2" descr="Дедуктивне мислення: що це таке і як розвинути? Особливості методу дедукції  та поради щодо його розвитку - silikon-mag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14818"/>
            <a:ext cx="4500594" cy="2550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/>
              <a:t>Залежно від способу здійснення доведення поділяють на два види: пряме та непряме.</a:t>
            </a:r>
            <a:br>
              <a:rPr lang="uk-UA" sz="3200" b="1" dirty="0" smtClean="0"/>
            </a:b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32861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Прямим </a:t>
            </a:r>
            <a:r>
              <a:rPr lang="uk-UA" dirty="0" smtClean="0"/>
              <a:t>називається доведення, в якому істинність тези безпосередньо обґрунтовується аргументами.</a:t>
            </a:r>
          </a:p>
          <a:p>
            <a:pPr algn="just"/>
            <a:r>
              <a:rPr lang="uk-UA" dirty="0" smtClean="0"/>
              <a:t>Непрямим називається доведення, в якому істинність тези обґрунтовується шляхом встановлення хибності антитези. Залежно від структури антитези непряме доведення поділяється на апагогічне (від лат. </a:t>
            </a:r>
            <a:r>
              <a:rPr lang="uk-UA" dirty="0" err="1" smtClean="0"/>
              <a:t>apagoge</a:t>
            </a:r>
            <a:r>
              <a:rPr lang="uk-UA" dirty="0" smtClean="0"/>
              <a:t> - відвідний) і розділове.</a:t>
            </a:r>
          </a:p>
          <a:p>
            <a:endParaRPr lang="uk-UA" dirty="0"/>
          </a:p>
        </p:txBody>
      </p:sp>
      <p:pic>
        <p:nvPicPr>
          <p:cNvPr id="30722" name="Picture 2" descr="Дедуктивне мислення: що це таке і як розвинути? Особливості методу дедукції  та поради щодо його розвитку - silikon-mag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428860" y="4357694"/>
            <a:ext cx="480518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35004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Апагогічне доведення - це обґрунтування тези шляхом встановлення хибності антитези на підставі виведення із антитези наявних аргументів протиріччя (тобто шляхом зведення до абсурду.</a:t>
            </a:r>
          </a:p>
          <a:p>
            <a:pPr algn="just"/>
            <a:r>
              <a:rPr lang="uk-UA" dirty="0" smtClean="0"/>
              <a:t>Розділове доведення - це обґрунтування тези, яка є членом певної диз’юнкції висловлювань, шляхом встановлення хибності й виключення всіх інших конкуруючих з тезою положень - членів цієї диз’юнкції.</a:t>
            </a:r>
          </a:p>
          <a:p>
            <a:endParaRPr lang="uk-UA" dirty="0"/>
          </a:p>
        </p:txBody>
      </p:sp>
      <p:pic>
        <p:nvPicPr>
          <p:cNvPr id="29698" name="Picture 2" descr="Дедуктивне мислення: що це таке і як розвинути? Особливості методу дедукції  та поради щодо його розвитку - silikon-mag.com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992810"/>
            <a:ext cx="4714908" cy="265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58204" cy="1638320"/>
          </a:xfrm>
        </p:spPr>
        <p:txBody>
          <a:bodyPr>
            <a:normAutofit fontScale="90000"/>
          </a:bodyPr>
          <a:lstStyle/>
          <a:p>
            <a:pPr lvl="0"/>
            <a:r>
              <a:rPr lang="uk-UA" sz="3100" b="1" dirty="0" smtClean="0"/>
              <a:t>3. Структура спростування. Види спростувань: спростування тези, спростування аргументів, спростування демонстрації.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2714644"/>
          </a:xfrm>
        </p:spPr>
        <p:txBody>
          <a:bodyPr/>
          <a:lstStyle/>
          <a:p>
            <a:pPr algn="just"/>
            <a:r>
              <a:rPr lang="uk-UA" dirty="0" smtClean="0"/>
              <a:t>Поряд з прийомами обґрунтування тези існують також раціональні прийоми, спрямовані на критику аргументації.</a:t>
            </a:r>
          </a:p>
          <a:p>
            <a:pPr algn="just"/>
            <a:r>
              <a:rPr lang="uk-UA" i="1" dirty="0" smtClean="0"/>
              <a:t>Критика </a:t>
            </a:r>
            <a:r>
              <a:rPr lang="uk-UA" dirty="0" smtClean="0"/>
              <a:t>- це логічна операція, спрямована на обґрунтування безпідставності процесу аргументації, якій відбувся раніше.</a:t>
            </a:r>
          </a:p>
          <a:p>
            <a:endParaRPr lang="uk-UA" dirty="0"/>
          </a:p>
        </p:txBody>
      </p:sp>
      <p:pic>
        <p:nvPicPr>
          <p:cNvPr id="27650" name="Picture 2" descr="Правильная критика: как оценивать работу других людей, чтобы не звучать  обид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643446"/>
            <a:ext cx="5286412" cy="2088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715436" cy="34290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Структура будь-якої критики складається з тези, аргументів та форми.</a:t>
            </a:r>
          </a:p>
          <a:p>
            <a:pPr algn="just"/>
            <a:r>
              <a:rPr lang="uk-UA" i="1" dirty="0" smtClean="0"/>
              <a:t>Теза </a:t>
            </a:r>
            <a:r>
              <a:rPr lang="uk-UA" dirty="0" smtClean="0"/>
              <a:t>- це положення, хибність або малий ступінь правдоподібності якого необхідно довести в процесі критики.</a:t>
            </a:r>
          </a:p>
          <a:p>
            <a:pPr algn="just"/>
            <a:r>
              <a:rPr lang="uk-UA" i="1" dirty="0" smtClean="0"/>
              <a:t>Аргументи </a:t>
            </a:r>
            <a:r>
              <a:rPr lang="uk-UA" dirty="0" smtClean="0"/>
              <a:t>- це твердження, за допомогою яких критикується теза.</a:t>
            </a:r>
          </a:p>
          <a:p>
            <a:pPr algn="just"/>
            <a:r>
              <a:rPr lang="uk-UA" i="1" dirty="0" smtClean="0"/>
              <a:t>Форма (демонстрація) </a:t>
            </a:r>
            <a:r>
              <a:rPr lang="uk-UA" dirty="0" smtClean="0"/>
              <a:t>- це спосіб, який застосовується для критики тези.</a:t>
            </a:r>
          </a:p>
          <a:p>
            <a:endParaRPr lang="uk-UA" dirty="0"/>
          </a:p>
        </p:txBody>
      </p:sp>
      <p:pic>
        <p:nvPicPr>
          <p:cNvPr id="28674" name="Picture 2" descr="Критика | Что такое критика? Определение и виды крит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857628"/>
            <a:ext cx="600079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 формою вираження критика буває неявною та явною.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501122" cy="31432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i="1" dirty="0" smtClean="0"/>
              <a:t>Неявна </a:t>
            </a:r>
            <a:r>
              <a:rPr lang="uk-UA" i="1" dirty="0" smtClean="0"/>
              <a:t>критика </a:t>
            </a:r>
            <a:r>
              <a:rPr lang="uk-UA" dirty="0" smtClean="0"/>
              <a:t>- це скептична оцінка позиції </a:t>
            </a:r>
            <a:r>
              <a:rPr lang="uk-UA" dirty="0" err="1" smtClean="0"/>
              <a:t>пропонента</a:t>
            </a:r>
            <a:r>
              <a:rPr lang="uk-UA" dirty="0" smtClean="0"/>
              <a:t> без конкретного аналізу недоліків і точної вказівки на слабкі місця. Сумнів у цьому випадку виражають приблизно в такій формі: "Ваші ідеї мені здаються сумнівними", "До Ваших тверджень я відношусь досить скептично" тощо. Прохання про уточнення такої критики залишають без відповіді.</a:t>
            </a:r>
          </a:p>
          <a:p>
            <a:pPr algn="just"/>
            <a:r>
              <a:rPr lang="uk-UA" i="1" dirty="0" smtClean="0"/>
              <a:t>Явна критика </a:t>
            </a:r>
            <a:r>
              <a:rPr lang="uk-UA" dirty="0" smtClean="0"/>
              <a:t>- </a:t>
            </a:r>
            <a:r>
              <a:rPr lang="uk-UA" dirty="0" err="1" smtClean="0"/>
              <a:t>указання</a:t>
            </a:r>
            <a:r>
              <a:rPr lang="uk-UA" dirty="0" smtClean="0"/>
              <a:t> на конкретні недоліки, що виявлені в аргументації </a:t>
            </a:r>
            <a:r>
              <a:rPr lang="uk-UA" dirty="0" err="1" smtClean="0"/>
              <a:t>пропонента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26626" name="Picture 2" descr="Как правильно критиковать? Критика - наихудший способ мотивации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929198"/>
            <a:ext cx="3929090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За направленістю явна критика може бути трьох видів: деструктивна, конструктивна та змішана.</a:t>
            </a:r>
            <a:br>
              <a:rPr lang="uk-UA" sz="2800" b="1" dirty="0" smtClean="0"/>
            </a:br>
            <a:endParaRPr lang="uk-UA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72476" cy="3571900"/>
          </a:xfrm>
        </p:spPr>
        <p:txBody>
          <a:bodyPr>
            <a:normAutofit fontScale="92500"/>
          </a:bodyPr>
          <a:lstStyle/>
          <a:p>
            <a:pPr algn="just"/>
            <a:r>
              <a:rPr lang="uk-UA" i="1" dirty="0" smtClean="0"/>
              <a:t>Деструктивна </a:t>
            </a:r>
            <a:r>
              <a:rPr lang="uk-UA" i="1" dirty="0" smtClean="0"/>
              <a:t>критика </a:t>
            </a:r>
            <a:r>
              <a:rPr lang="uk-UA" dirty="0" smtClean="0"/>
              <a:t>- це критика, спрямована на руйнування процесу аргументації шляхом критики тези, аргументів або демонстрації.</a:t>
            </a:r>
          </a:p>
          <a:p>
            <a:pPr algn="just"/>
            <a:r>
              <a:rPr lang="uk-UA" i="1" dirty="0" smtClean="0"/>
              <a:t>Критика тези </a:t>
            </a:r>
            <a:r>
              <a:rPr lang="uk-UA" dirty="0" smtClean="0"/>
              <a:t>- це вид критики, який спрямований на </a:t>
            </a:r>
            <a:r>
              <a:rPr lang="uk-UA" dirty="0" err="1" smtClean="0"/>
              <a:t>обгрунтування</a:t>
            </a:r>
            <a:r>
              <a:rPr lang="uk-UA" dirty="0" smtClean="0"/>
              <a:t> безпідставності (хибності або малого ступеня правдоподібності) тези, яку висуває </a:t>
            </a:r>
            <a:r>
              <a:rPr lang="uk-UA" dirty="0" err="1" smtClean="0"/>
              <a:t>пропонент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</p:txBody>
      </p:sp>
      <p:pic>
        <p:nvPicPr>
          <p:cNvPr id="5122" name="Picture 2" descr="Без обид: как правильно реагировать на критику — karpachoff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572008"/>
            <a:ext cx="3857652" cy="2171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b="1" dirty="0" smtClean="0"/>
              <a:t>Критика тези може бути безпосередньою та опосередкованою.</a:t>
            </a:r>
            <a:br>
              <a:rPr lang="uk-UA" sz="2800" b="1" dirty="0" smtClean="0"/>
            </a:br>
            <a:endParaRPr lang="uk-UA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643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При </a:t>
            </a:r>
            <a:r>
              <a:rPr lang="uk-UA" dirty="0" smtClean="0"/>
              <a:t>безпосередній критиці тези не звертаються до яких-небудь раніше доведених суджень, з метою використання їх як аргументів, а заперечують тезу в силу невідповідності у крайньому разі одному з правил її побудови (про правила та можливі помилки, що виникають у результаті їх порушення, мова буде йти далі).</a:t>
            </a:r>
          </a:p>
          <a:p>
            <a:pPr algn="just"/>
            <a:r>
              <a:rPr lang="uk-UA" dirty="0" smtClean="0"/>
              <a:t>Опосередкована критика тези обов’язково передбачає логічне виведення хибності тези з істинних аргументів.</a:t>
            </a:r>
          </a:p>
          <a:p>
            <a:endParaRPr lang="uk-UA" dirty="0"/>
          </a:p>
        </p:txBody>
      </p:sp>
      <p:pic>
        <p:nvPicPr>
          <p:cNvPr id="4098" name="Picture 2" descr="Как реагировать на критику в свой адр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545219"/>
            <a:ext cx="3857652" cy="2169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3429024"/>
          </a:xfrm>
        </p:spPr>
        <p:txBody>
          <a:bodyPr>
            <a:normAutofit fontScale="92500"/>
          </a:bodyPr>
          <a:lstStyle/>
          <a:p>
            <a:pPr algn="just"/>
            <a:r>
              <a:rPr lang="uk-UA" i="1" dirty="0" smtClean="0"/>
              <a:t>Критика аргументів </a:t>
            </a:r>
            <a:r>
              <a:rPr lang="uk-UA" dirty="0" smtClean="0"/>
              <a:t>- це вид критики, який спрямований на обґрунтування безпідставності (хибності або малого ступеня правдоподібності) аргументів, які застосовує </a:t>
            </a:r>
            <a:r>
              <a:rPr lang="uk-UA" dirty="0" err="1" smtClean="0"/>
              <a:t>пропонент</a:t>
            </a:r>
            <a:r>
              <a:rPr lang="uk-UA" dirty="0" smtClean="0"/>
              <a:t> для обґрунтування тези.</a:t>
            </a:r>
          </a:p>
          <a:p>
            <a:pPr algn="just"/>
            <a:r>
              <a:rPr lang="uk-UA" i="1" dirty="0" smtClean="0"/>
              <a:t>Критика демонстрації </a:t>
            </a:r>
            <a:r>
              <a:rPr lang="uk-UA" dirty="0" smtClean="0"/>
              <a:t>- це вид критики, який спрямований на обґрунтування безпідставності форми аргументації, яку застосовує </a:t>
            </a:r>
            <a:r>
              <a:rPr lang="uk-UA" dirty="0" err="1" smtClean="0"/>
              <a:t>пропонент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3074" name="Picture 2" descr="Когда стоит игнорировать критику? | Блог веб-студии «Вест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000504"/>
            <a:ext cx="6227709" cy="2491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План: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25112"/>
          </a:xfrm>
        </p:spPr>
        <p:txBody>
          <a:bodyPr>
            <a:normAutofit fontScale="92500"/>
          </a:bodyPr>
          <a:lstStyle/>
          <a:p>
            <a:pPr lvl="0" algn="just"/>
            <a:r>
              <a:rPr lang="uk-UA" dirty="0" smtClean="0"/>
              <a:t>1.Аргументація </a:t>
            </a:r>
            <a:r>
              <a:rPr lang="uk-UA" dirty="0" smtClean="0"/>
              <a:t>як основа сучасної комунікації.</a:t>
            </a:r>
          </a:p>
          <a:p>
            <a:pPr lvl="0" algn="just"/>
            <a:r>
              <a:rPr lang="uk-UA" dirty="0" smtClean="0"/>
              <a:t>2. Логічна </a:t>
            </a:r>
            <a:r>
              <a:rPr lang="uk-UA" dirty="0" smtClean="0"/>
              <a:t>характеристика доведення. Визначення доведення. Структура доведення: теза, аргументи, демонстрація.</a:t>
            </a:r>
          </a:p>
          <a:p>
            <a:pPr lvl="0" algn="just"/>
            <a:r>
              <a:rPr lang="uk-UA" dirty="0" smtClean="0"/>
              <a:t>3. Структура </a:t>
            </a:r>
            <a:r>
              <a:rPr lang="uk-UA" dirty="0" smtClean="0"/>
              <a:t>спростування. Види спростувань: спростування тези, спростування аргументів, спростування демонстрації.</a:t>
            </a:r>
          </a:p>
          <a:p>
            <a:pPr lvl="0" algn="just"/>
            <a:r>
              <a:rPr lang="uk-UA" dirty="0" smtClean="0"/>
              <a:t>4. Основні </a:t>
            </a:r>
            <a:r>
              <a:rPr lang="uk-UA" dirty="0" smtClean="0"/>
              <a:t>помилки, які допускаються у доведеннях і спростуваннях.</a:t>
            </a:r>
          </a:p>
          <a:p>
            <a:pPr algn="just"/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uk-UA" i="1" dirty="0" smtClean="0"/>
              <a:t>Конструктивна критика 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1536766"/>
          </a:xfrm>
        </p:spPr>
        <p:txBody>
          <a:bodyPr/>
          <a:lstStyle/>
          <a:p>
            <a:pPr algn="just"/>
            <a:r>
              <a:rPr lang="uk-UA" dirty="0" smtClean="0"/>
              <a:t>- </a:t>
            </a:r>
            <a:r>
              <a:rPr lang="uk-UA" dirty="0" smtClean="0"/>
              <a:t>обґрунтування опонентом власної тези з метою спростування альтернативного твердження </a:t>
            </a:r>
            <a:r>
              <a:rPr lang="uk-UA" dirty="0" err="1" smtClean="0"/>
              <a:t>пропонента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</p:txBody>
      </p:sp>
      <p:pic>
        <p:nvPicPr>
          <p:cNvPr id="2050" name="Picture 2" descr="ПУЛЬСАР». Российский социальный ЛГБТ-проект - ОНЛАЙН.  Информационно-дискуссионная встреча «Конструктивная критик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14686"/>
            <a:ext cx="4429156" cy="3408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Окремим прикладом критики є спростування.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1965394"/>
          </a:xfrm>
        </p:spPr>
        <p:txBody>
          <a:bodyPr/>
          <a:lstStyle/>
          <a:p>
            <a:pPr algn="just"/>
            <a:r>
              <a:rPr lang="uk-UA" i="1" dirty="0" smtClean="0"/>
              <a:t>Спростування</a:t>
            </a:r>
            <a:r>
              <a:rPr lang="uk-UA" i="1" dirty="0" smtClean="0"/>
              <a:t> </a:t>
            </a:r>
            <a:r>
              <a:rPr lang="uk-UA" dirty="0" smtClean="0"/>
              <a:t>- це встановлення хибності якогось положення з використанням логічних засобів і положень, істинність яких доведена заздалегідь.</a:t>
            </a:r>
          </a:p>
          <a:p>
            <a:endParaRPr lang="uk-UA" dirty="0"/>
          </a:p>
        </p:txBody>
      </p:sp>
      <p:pic>
        <p:nvPicPr>
          <p:cNvPr id="1026" name="Picture 2" descr="19 советов, как правильно реагировать на критику в свой адрес и не обращать  внимания на критикующих вас людей | Kadrof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643314"/>
            <a:ext cx="4786346" cy="3111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sz="3600" b="1" dirty="0" smtClean="0"/>
              <a:t>4. Основні помилки, які допускаються у доведеннях і спростуваннях.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5000660" cy="4643470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Для того, щоб аргументація або критика в науковій і практичній областях були плідними, переконливими важливо дотримуватися певних правил, а також бути обізнаним з тими можливими помилками, які виникають у результаті порушення цих правил.</a:t>
            </a:r>
          </a:p>
          <a:p>
            <a:endParaRPr lang="uk-UA" dirty="0"/>
          </a:p>
        </p:txBody>
      </p:sp>
      <p:pic>
        <p:nvPicPr>
          <p:cNvPr id="25602" name="Picture 2" descr="Конструктивная критика - Психолог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71678"/>
            <a:ext cx="3628360" cy="3781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Правила щодо </a:t>
            </a:r>
            <a:r>
              <a:rPr lang="uk-UA" b="1" dirty="0" smtClean="0"/>
              <a:t>тези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329642" cy="2500330"/>
          </a:xfrm>
        </p:spPr>
        <p:txBody>
          <a:bodyPr/>
          <a:lstStyle/>
          <a:p>
            <a:pPr algn="just"/>
            <a:r>
              <a:rPr lang="uk-UA" dirty="0" smtClean="0"/>
              <a:t>1-е </a:t>
            </a:r>
            <a:r>
              <a:rPr lang="uk-UA" dirty="0" smtClean="0"/>
              <a:t>правило. </a:t>
            </a:r>
            <a:r>
              <a:rPr lang="uk-UA" i="1" dirty="0" smtClean="0"/>
              <a:t>Теза повинна бути сформульована чітко та ясно.</a:t>
            </a:r>
            <a:endParaRPr lang="uk-UA" dirty="0" smtClean="0"/>
          </a:p>
          <a:p>
            <a:pPr algn="just"/>
            <a:r>
              <a:rPr lang="uk-UA" dirty="0" smtClean="0"/>
              <a:t>2-е правило. </a:t>
            </a:r>
            <a:r>
              <a:rPr lang="uk-UA" i="1" dirty="0" smtClean="0"/>
              <a:t>Теза повинна залишатись незмінною протягом усієї аргументації чи критики.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24578" name="Picture 2" descr="Как перестать критиковать себя и начать жить - полезные советы — Маргарита  Астафьева — Хай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627036"/>
            <a:ext cx="5929354" cy="308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Правила щодо </a:t>
            </a:r>
            <a:r>
              <a:rPr lang="uk-UA" b="1" dirty="0" smtClean="0"/>
              <a:t>аргументів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321471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1-е </a:t>
            </a:r>
            <a:r>
              <a:rPr lang="uk-UA" dirty="0" smtClean="0"/>
              <a:t>правило. Аргументи повинні бути сформульовані ясно і чітко.</a:t>
            </a:r>
          </a:p>
          <a:p>
            <a:pPr algn="just"/>
            <a:r>
              <a:rPr lang="uk-UA" dirty="0" smtClean="0"/>
              <a:t>2-е правило. Аргументи повинні бути висловлюваннями, які повністю або частково обґрунтовані.</a:t>
            </a:r>
          </a:p>
          <a:p>
            <a:pPr algn="just"/>
            <a:r>
              <a:rPr lang="uk-UA" dirty="0" smtClean="0"/>
              <a:t>3-є правило. Обґрунтування аргументів повинне проводитися незалежно від тези.</a:t>
            </a:r>
          </a:p>
          <a:p>
            <a:pPr algn="just"/>
            <a:r>
              <a:rPr lang="uk-UA" dirty="0" smtClean="0"/>
              <a:t>4-е правило. Аргументи повинні бути достатніми для обґрунтування тези.</a:t>
            </a:r>
          </a:p>
          <a:p>
            <a:endParaRPr lang="uk-UA" dirty="0"/>
          </a:p>
        </p:txBody>
      </p:sp>
      <p:pic>
        <p:nvPicPr>
          <p:cNvPr id="23554" name="Picture 2" descr="Бывает ли критика конструктивной? | Пикаб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500570"/>
            <a:ext cx="5000660" cy="21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5715008" cy="59293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ОТЖЕ, що потрібно робити: </a:t>
            </a:r>
          </a:p>
          <a:p>
            <a:pPr algn="just"/>
            <a:r>
              <a:rPr lang="uk-UA" dirty="0" smtClean="0"/>
              <a:t>1</a:t>
            </a:r>
            <a:r>
              <a:rPr lang="uk-UA" dirty="0" smtClean="0"/>
              <a:t>. З'ясувати всі аргументи і тезу аргументації чи критики.</a:t>
            </a:r>
          </a:p>
          <a:p>
            <a:pPr algn="just"/>
            <a:r>
              <a:rPr lang="uk-UA" dirty="0" smtClean="0"/>
              <a:t>2. Визначити вид аргументації чи критики.</a:t>
            </a:r>
          </a:p>
          <a:p>
            <a:pPr algn="just"/>
            <a:r>
              <a:rPr lang="uk-UA" dirty="0" smtClean="0"/>
              <a:t>3. Перевірити правильність наведеної аргументації чи критики.</a:t>
            </a:r>
          </a:p>
          <a:p>
            <a:pPr algn="just"/>
            <a:r>
              <a:rPr lang="uk-UA" dirty="0" smtClean="0"/>
              <a:t>4. З'ясувати, які помилки допускаються, які хитрощі застосовуються.</a:t>
            </a:r>
          </a:p>
          <a:p>
            <a:pPr algn="just"/>
            <a:r>
              <a:rPr lang="uk-UA" dirty="0" smtClean="0"/>
              <a:t>Такий логічний аналіз приведе до правильного розуміння ситуації, що склалася в ході процесу аргументації чи критики, що допоможе знайти з неї вірний вихід. І, врешті-решт, досягти мети цього процесу аргументації чи критики.</a:t>
            </a:r>
          </a:p>
          <a:p>
            <a:endParaRPr lang="uk-UA" dirty="0"/>
          </a:p>
        </p:txBody>
      </p:sp>
      <p:pic>
        <p:nvPicPr>
          <p:cNvPr id="22530" name="Picture 2" descr="Как выглядит правильная критика - Павел Зыгмант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00174"/>
            <a:ext cx="3286148" cy="3979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21506" name="Picture 2" descr="Аргументация и контраргум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715040" cy="399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066800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 smtClean="0"/>
              <a:t>1.Аргументація як основа сучасної комунікації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3143272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Уміння міркувати аргументовано є найважливішим компонентом загальної культури людини.</a:t>
            </a:r>
          </a:p>
          <a:p>
            <a:pPr algn="just"/>
            <a:r>
              <a:rPr lang="uk-UA" i="1" dirty="0" smtClean="0"/>
              <a:t>Аргументація у найбільш широкому розумінні слова </a:t>
            </a:r>
            <a:r>
              <a:rPr lang="uk-UA" dirty="0" smtClean="0"/>
              <a:t>- це процес обґрунтування (тобто наведення доводів або аргументів) певного положення (твердження, гіпотези, концепції) з метою переконання в його істинності, слушності.</a:t>
            </a:r>
          </a:p>
          <a:p>
            <a:endParaRPr lang="uk-UA" dirty="0"/>
          </a:p>
        </p:txBody>
      </p:sp>
      <p:pic>
        <p:nvPicPr>
          <p:cNvPr id="36866" name="Picture 2" descr="5 главных принципов аргументации. Читайте на Coss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643446"/>
            <a:ext cx="6134100" cy="2071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472518" cy="3286148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Треба зазначити, що теорія аргументації трактує процес аргументації не тільки як особливу техніку переконання та обґрунтування положень, які висуваються, але і як практичне мистецтво, що передбачає вміння вибрати із множини можливих прийомів аргументації ту їх сукупність і ту їх конфігурацію, які вимагаються особливостями аудиторії та проблеми, що обговорюється.</a:t>
            </a:r>
          </a:p>
          <a:p>
            <a:endParaRPr lang="uk-UA" dirty="0"/>
          </a:p>
        </p:txBody>
      </p:sp>
      <p:pic>
        <p:nvPicPr>
          <p:cNvPr id="35842" name="Picture 2" descr="Аргумен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929066"/>
            <a:ext cx="3743325" cy="2728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Виділяють такі характерні риси аргументації, які відрізняють її від інших способів впливу на переконання слухачів:</a:t>
            </a:r>
            <a:br>
              <a:rPr lang="uk-UA" sz="2800" b="1" dirty="0" smtClean="0"/>
            </a:br>
            <a:endParaRPr lang="uk-UA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643998" cy="335758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/>
              <a:t>вона </a:t>
            </a:r>
            <a:r>
              <a:rPr lang="uk-UA" dirty="0" smtClean="0"/>
              <a:t>завжди виражена в мові, має форму тверджень, які вимовлені або написані; теорія аргументації досліджує не ті думки, ідеї і мотиви, що стоять за висловленими твердженнями, а їх взаємозв’язки;</a:t>
            </a:r>
          </a:p>
          <a:p>
            <a:pPr algn="just"/>
            <a:r>
              <a:rPr lang="uk-UA" dirty="0" smtClean="0"/>
              <a:t>аргументація </a:t>
            </a:r>
            <a:r>
              <a:rPr lang="uk-UA" dirty="0" smtClean="0"/>
              <a:t>є цілеспрямованою діяльністю: її задача - посилення чи послаблення чиїх-то переконань;</a:t>
            </a:r>
          </a:p>
          <a:p>
            <a:pPr algn="just"/>
            <a:r>
              <a:rPr lang="uk-UA" dirty="0" smtClean="0"/>
              <a:t>аргументація </a:t>
            </a:r>
            <a:r>
              <a:rPr lang="uk-UA" dirty="0" smtClean="0"/>
              <a:t>- це соціальна діяльність, оскільки вона спрямована на іншу людину чи на інших людей, передбачає діалог та активну реакцію іншої сторони на доводи, які наводяться;</a:t>
            </a:r>
          </a:p>
          <a:p>
            <a:pPr algn="just"/>
            <a:r>
              <a:rPr lang="uk-UA" dirty="0" smtClean="0"/>
              <a:t>аргументація </a:t>
            </a:r>
            <a:r>
              <a:rPr lang="uk-UA" dirty="0" smtClean="0"/>
              <a:t>передбачає розумність тих, хто її сприймає, їх здатність раціонально зважувати аргументи, приймати їх або заперечувати.</a:t>
            </a:r>
          </a:p>
          <a:p>
            <a:endParaRPr lang="uk-UA" dirty="0"/>
          </a:p>
        </p:txBody>
      </p:sp>
      <p:pic>
        <p:nvPicPr>
          <p:cNvPr id="34818" name="Picture 2" descr="Презентация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429132"/>
            <a:ext cx="3571900" cy="2368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Залежно від способу обґрунтування аргументація поділяється на емпіричну та теоретичну.</a:t>
            </a:r>
            <a:br>
              <a:rPr lang="uk-UA" sz="3200" dirty="0" smtClean="0"/>
            </a:b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86874" cy="339415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Аргументація</a:t>
            </a:r>
            <a:r>
              <a:rPr lang="uk-UA" dirty="0" smtClean="0"/>
              <a:t>, в якій положення обґрунтовуються шляхом безпосереднього звернення до дійсності (експеримент, спостереження тощо), називається </a:t>
            </a:r>
            <a:r>
              <a:rPr lang="uk-UA" i="1" dirty="0" smtClean="0"/>
              <a:t>емпіричною</a:t>
            </a:r>
            <a:r>
              <a:rPr lang="uk-UA" dirty="0" smtClean="0"/>
              <a:t>. Такий спосіб обґрунтування часто застосовується у природничих науках.</a:t>
            </a:r>
          </a:p>
          <a:p>
            <a:pPr algn="just"/>
            <a:r>
              <a:rPr lang="uk-UA" dirty="0" smtClean="0"/>
              <a:t>Аргументація, в якій обґрунтування може здійснюватися за допомогою вже відомих положень (аргументів) шляхом побудови певних міркувань (доказів), називається </a:t>
            </a:r>
            <a:r>
              <a:rPr lang="uk-UA" i="1" dirty="0" smtClean="0"/>
              <a:t>теоретичною</a:t>
            </a:r>
            <a:r>
              <a:rPr lang="uk-UA" dirty="0" smtClean="0"/>
              <a:t>. При такому підході до процесу аргументації також звертаються до дійсності, але вже не безпосередньо, а опосередковано. Такий спосіб обґрунтування переважно притаманний гуманітарним наукам.</a:t>
            </a:r>
          </a:p>
          <a:p>
            <a:pPr algn="just"/>
            <a:endParaRPr lang="uk-UA" dirty="0"/>
          </a:p>
        </p:txBody>
      </p:sp>
      <p:pic>
        <p:nvPicPr>
          <p:cNvPr id="33794" name="Picture 2" descr="Як навчитися аргументувати й переконувати. Основні поради – Освіта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857760"/>
            <a:ext cx="4071966" cy="1832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 структурі аргументації </a:t>
            </a:r>
            <a:r>
              <a:rPr lang="uk-UA" dirty="0" smtClean="0"/>
              <a:t>відрізняють: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253689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i="1" dirty="0" smtClean="0"/>
              <a:t>тезу</a:t>
            </a:r>
            <a:r>
              <a:rPr lang="uk-UA" i="1" dirty="0" smtClean="0"/>
              <a:t> </a:t>
            </a:r>
            <a:r>
              <a:rPr lang="uk-UA" dirty="0" smtClean="0"/>
              <a:t>- положення, яке необхідно </a:t>
            </a:r>
            <a:r>
              <a:rPr lang="uk-UA" dirty="0" err="1" smtClean="0"/>
              <a:t>обгрунтувати</a:t>
            </a:r>
            <a:r>
              <a:rPr lang="uk-UA" dirty="0" smtClean="0"/>
              <a:t>;</a:t>
            </a:r>
          </a:p>
          <a:p>
            <a:pPr algn="just"/>
            <a:r>
              <a:rPr lang="uk-UA" i="1" dirty="0" smtClean="0"/>
              <a:t>аргументи </a:t>
            </a:r>
            <a:r>
              <a:rPr lang="uk-UA" dirty="0" smtClean="0"/>
              <a:t>- твердження, за допомогою яких обґрунтовується теза;</a:t>
            </a:r>
          </a:p>
          <a:p>
            <a:pPr algn="just"/>
            <a:r>
              <a:rPr lang="uk-UA" i="1" dirty="0" smtClean="0"/>
              <a:t>форму</a:t>
            </a:r>
            <a:r>
              <a:rPr lang="uk-UA" dirty="0" smtClean="0"/>
              <a:t> (демонстрацію, схему) - спосіб, який застосовується для обґрунтування тези.</a:t>
            </a:r>
            <a:endParaRPr lang="uk-UA" dirty="0"/>
          </a:p>
        </p:txBody>
      </p:sp>
      <p:pic>
        <p:nvPicPr>
          <p:cNvPr id="8194" name="Picture 2" descr="Аргументация - что такое, понятие, значение | философский слова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000505"/>
            <a:ext cx="571500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/>
              <a:t>Аргументація за формою поділяється на дедуктивну та </a:t>
            </a:r>
            <a:r>
              <a:rPr lang="uk-UA" sz="3200" b="1" dirty="0" err="1" smtClean="0"/>
              <a:t>недедуктивну</a:t>
            </a:r>
            <a:r>
              <a:rPr lang="uk-UA" sz="3200" b="1" dirty="0" smtClean="0"/>
              <a:t> (правдоподібну).</a:t>
            </a:r>
            <a:br>
              <a:rPr lang="uk-UA" sz="3200" b="1" dirty="0" smtClean="0"/>
            </a:b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4572032" cy="48577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i="1" dirty="0" smtClean="0"/>
              <a:t>Дедуктивна </a:t>
            </a:r>
            <a:r>
              <a:rPr lang="uk-UA" i="1" dirty="0" smtClean="0"/>
              <a:t>аргументація </a:t>
            </a:r>
            <a:r>
              <a:rPr lang="uk-UA" dirty="0" smtClean="0"/>
              <a:t>- це аргументація, яка будується за схемами дедуктивних міркувань, тобто тих міркувань, які спираються на логічний закон і в яких із істинних засновків отримують істинний висновок. За допомогою такої аргументації обґрунтовують істинність тези.</a:t>
            </a:r>
          </a:p>
          <a:p>
            <a:endParaRPr lang="uk-UA" dirty="0"/>
          </a:p>
        </p:txBody>
      </p:sp>
      <p:pic>
        <p:nvPicPr>
          <p:cNvPr id="7170" name="Picture 2" descr="Дедукция — что это так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428868"/>
            <a:ext cx="4076041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928670"/>
            <a:ext cx="4357718" cy="54315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i="1" dirty="0" err="1" smtClean="0"/>
              <a:t>Недедуктивна</a:t>
            </a:r>
            <a:r>
              <a:rPr lang="uk-UA" i="1" dirty="0" smtClean="0"/>
              <a:t> (правдоподібна) аргументація </a:t>
            </a:r>
            <a:r>
              <a:rPr lang="uk-UA" dirty="0" smtClean="0"/>
              <a:t>- це аргументація, яка будується за схемами індуктивних та міркувань за аналогією (</a:t>
            </a:r>
            <a:r>
              <a:rPr lang="uk-UA" dirty="0" err="1" smtClean="0"/>
              <a:t>недедуктивних</a:t>
            </a:r>
            <a:r>
              <a:rPr lang="uk-UA" dirty="0" smtClean="0"/>
              <a:t> міркувань), тобто таких міркувань, в яких зв’язок між засновками та висновком не спирається на логічний закон і в яких істинність засновку не гарантує істинності висновку.</a:t>
            </a:r>
          </a:p>
          <a:p>
            <a:endParaRPr lang="uk-UA" dirty="0"/>
          </a:p>
        </p:txBody>
      </p:sp>
      <p:pic>
        <p:nvPicPr>
          <p:cNvPr id="6146" name="Picture 2" descr="Что такое ДЕДУКЦИЯ и ИНДУКЦИЯ - простой ответ что это знач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286280" cy="2673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</TotalTime>
  <Words>849</Words>
  <PresentationFormat>Экран (4:3)</PresentationFormat>
  <Paragraphs>73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Тема 6. Аргументація як основа сучасної комунікації</vt:lpstr>
      <vt:lpstr>План: </vt:lpstr>
      <vt:lpstr>1.Аргументація як основа сучасної комунікації.</vt:lpstr>
      <vt:lpstr>Слайд 4</vt:lpstr>
      <vt:lpstr>Виділяють такі характерні риси аргументації, які відрізняють її від інших способів впливу на переконання слухачів: </vt:lpstr>
      <vt:lpstr>Залежно від способу обґрунтування аргументація поділяється на емпіричну та теоретичну. </vt:lpstr>
      <vt:lpstr>У структурі аргументації відрізняють:</vt:lpstr>
      <vt:lpstr>Аргументація за формою поділяється на дедуктивну та недедуктивну (правдоподібну). </vt:lpstr>
      <vt:lpstr>Слайд 9</vt:lpstr>
      <vt:lpstr>2. Логічна характеристика доведення. Визначення доведення. Структура доведення: теза, аргументи, демонстрація. </vt:lpstr>
      <vt:lpstr>Доведення</vt:lpstr>
      <vt:lpstr>Залежно від способу здійснення доведення поділяють на два види: пряме та непряме. </vt:lpstr>
      <vt:lpstr>Слайд 13</vt:lpstr>
      <vt:lpstr>3. Структура спростування. Види спростувань: спростування тези, спростування аргументів, спростування демонстрації. </vt:lpstr>
      <vt:lpstr>Слайд 15</vt:lpstr>
      <vt:lpstr>За формою вираження критика буває неявною та явною. </vt:lpstr>
      <vt:lpstr>За направленістю явна критика може бути трьох видів: деструктивна, конструктивна та змішана. </vt:lpstr>
      <vt:lpstr>Критика тези може бути безпосередньою та опосередкованою. </vt:lpstr>
      <vt:lpstr>Слайд 19</vt:lpstr>
      <vt:lpstr>Конструктивна критика </vt:lpstr>
      <vt:lpstr>Окремим прикладом критики є спростування. </vt:lpstr>
      <vt:lpstr>4. Основні помилки, які допускаються у доведеннях і спростуваннях. </vt:lpstr>
      <vt:lpstr>Правила щодо тези </vt:lpstr>
      <vt:lpstr>Правила щодо аргументів </vt:lpstr>
      <vt:lpstr>Слайд 25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Аргументація як основа сучасної комунікації</dc:title>
  <dc:creator>Ira</dc:creator>
  <cp:lastModifiedBy>Ira</cp:lastModifiedBy>
  <cp:revision>10</cp:revision>
  <dcterms:created xsi:type="dcterms:W3CDTF">2022-02-02T08:02:37Z</dcterms:created>
  <dcterms:modified xsi:type="dcterms:W3CDTF">2022-02-02T09:33:32Z</dcterms:modified>
</cp:coreProperties>
</file>