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9" r:id="rId4"/>
    <p:sldId id="281" r:id="rId5"/>
    <p:sldId id="258" r:id="rId6"/>
    <p:sldId id="260" r:id="rId7"/>
    <p:sldId id="261" r:id="rId8"/>
    <p:sldId id="282" r:id="rId9"/>
    <p:sldId id="283" r:id="rId10"/>
    <p:sldId id="263" r:id="rId11"/>
    <p:sldId id="286" r:id="rId12"/>
    <p:sldId id="284" r:id="rId13"/>
    <p:sldId id="269" r:id="rId14"/>
    <p:sldId id="271" r:id="rId15"/>
    <p:sldId id="272" r:id="rId16"/>
    <p:sldId id="299" r:id="rId17"/>
    <p:sldId id="273" r:id="rId18"/>
    <p:sldId id="300" r:id="rId19"/>
    <p:sldId id="301" r:id="rId20"/>
    <p:sldId id="302" r:id="rId21"/>
    <p:sldId id="275" r:id="rId22"/>
    <p:sldId id="276" r:id="rId23"/>
    <p:sldId id="293" r:id="rId24"/>
    <p:sldId id="308" r:id="rId25"/>
    <p:sldId id="305" r:id="rId26"/>
    <p:sldId id="309" r:id="rId27"/>
    <p:sldId id="307" r:id="rId28"/>
    <p:sldId id="314" r:id="rId29"/>
    <p:sldId id="294" r:id="rId30"/>
    <p:sldId id="296" r:id="rId31"/>
    <p:sldId id="315" r:id="rId32"/>
    <p:sldId id="317" r:id="rId33"/>
    <p:sldId id="318" r:id="rId34"/>
    <p:sldId id="310" r:id="rId35"/>
    <p:sldId id="319" r:id="rId36"/>
    <p:sldId id="325" r:id="rId37"/>
    <p:sldId id="322" r:id="rId38"/>
    <p:sldId id="326" r:id="rId39"/>
    <p:sldId id="259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24544-A237-4198-8D89-0238F2D0B80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A047D1-F3BF-46BB-81B2-CEC8BD06538A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Способи смаженн</a:t>
          </a:r>
          <a:r>
            <a: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овочів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8C2A1F-4618-4C75-8D8D-32D7D6C4B3DD}" type="parTrans" cxnId="{A9F8F3DC-1CF4-4C12-9EFE-456F8A3C4DC3}">
      <dgm:prSet/>
      <dgm:spPr/>
      <dgm:t>
        <a:bodyPr/>
        <a:lstStyle/>
        <a:p>
          <a:endParaRPr lang="ru-RU"/>
        </a:p>
      </dgm:t>
    </dgm:pt>
    <dgm:pt modelId="{97906665-5AA9-484B-AA88-1171174F8B30}" type="sibTrans" cxnId="{A9F8F3DC-1CF4-4C12-9EFE-456F8A3C4DC3}">
      <dgm:prSet/>
      <dgm:spPr/>
      <dgm:t>
        <a:bodyPr/>
        <a:lstStyle/>
        <a:p>
          <a:endParaRPr lang="ru-RU"/>
        </a:p>
      </dgm:t>
    </dgm:pt>
    <dgm:pt modelId="{AF76BE45-2F5E-402A-8077-175922670334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Основним</a:t>
          </a:r>
        </a:p>
        <a:p>
          <a:r>
            <a:rPr lang="uk-UA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 (у невеликій кількості жиру)</a:t>
          </a:r>
          <a:endParaRPr lang="ru-RU" dirty="0"/>
        </a:p>
      </dgm:t>
    </dgm:pt>
    <dgm:pt modelId="{DADE591A-381D-4B58-AFC7-4E21450E4894}" type="parTrans" cxnId="{9AEBBDEE-87EE-46F2-ABAF-9E84494DF0DD}">
      <dgm:prSet/>
      <dgm:spPr/>
      <dgm:t>
        <a:bodyPr/>
        <a:lstStyle/>
        <a:p>
          <a:endParaRPr lang="ru-RU"/>
        </a:p>
      </dgm:t>
    </dgm:pt>
    <dgm:pt modelId="{412D22B7-555C-426F-B506-22003B6CF15B}" type="sibTrans" cxnId="{9AEBBDEE-87EE-46F2-ABAF-9E84494DF0DD}">
      <dgm:prSet/>
      <dgm:spPr/>
      <dgm:t>
        <a:bodyPr/>
        <a:lstStyle/>
        <a:p>
          <a:endParaRPr lang="ru-RU"/>
        </a:p>
      </dgm:t>
    </dgm:pt>
    <dgm:pt modelId="{C86C9957-52F3-4252-A8E8-366C707368D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У фритюрі </a:t>
          </a:r>
        </a:p>
        <a:p>
          <a:r>
            <a:rPr lang="uk-UA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(у великій кількості жиру)</a:t>
          </a:r>
          <a:endParaRPr lang="ru-RU" dirty="0"/>
        </a:p>
      </dgm:t>
    </dgm:pt>
    <dgm:pt modelId="{0DE4E37A-0094-457A-9E02-7E198537162D}" type="parTrans" cxnId="{08C5E46C-CC40-4C3F-91F1-12D721A095F2}">
      <dgm:prSet/>
      <dgm:spPr/>
      <dgm:t>
        <a:bodyPr/>
        <a:lstStyle/>
        <a:p>
          <a:endParaRPr lang="ru-RU"/>
        </a:p>
      </dgm:t>
    </dgm:pt>
    <dgm:pt modelId="{E4AFC91E-4AA9-4ACB-8497-C8907A2A6DF8}" type="sibTrans" cxnId="{08C5E46C-CC40-4C3F-91F1-12D721A095F2}">
      <dgm:prSet/>
      <dgm:spPr/>
      <dgm:t>
        <a:bodyPr/>
        <a:lstStyle/>
        <a:p>
          <a:endParaRPr lang="ru-RU"/>
        </a:p>
      </dgm:t>
    </dgm:pt>
    <dgm:pt modelId="{1370F0E7-1111-4ED2-9A38-86022A793F11}" type="pres">
      <dgm:prSet presAssocID="{08924544-A237-4198-8D89-0238F2D0B8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465A03-9E26-4591-9CA0-8B952F7A8BEA}" type="pres">
      <dgm:prSet presAssocID="{4FA047D1-F3BF-46BB-81B2-CEC8BD06538A}" presName="hierRoot1" presStyleCnt="0"/>
      <dgm:spPr/>
    </dgm:pt>
    <dgm:pt modelId="{4D5F54B6-578D-4736-B099-12117573FBFB}" type="pres">
      <dgm:prSet presAssocID="{4FA047D1-F3BF-46BB-81B2-CEC8BD06538A}" presName="composite" presStyleCnt="0"/>
      <dgm:spPr/>
    </dgm:pt>
    <dgm:pt modelId="{EF925A72-E56D-49C5-B52A-D674C9527775}" type="pres">
      <dgm:prSet presAssocID="{4FA047D1-F3BF-46BB-81B2-CEC8BD06538A}" presName="background" presStyleLbl="node0" presStyleIdx="0" presStyleCnt="1"/>
      <dgm:spPr/>
    </dgm:pt>
    <dgm:pt modelId="{DFB2886D-DB62-4B1C-9DB5-26806DC11E57}" type="pres">
      <dgm:prSet presAssocID="{4FA047D1-F3BF-46BB-81B2-CEC8BD06538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833008-93F8-487F-8508-93489C117BE7}" type="pres">
      <dgm:prSet presAssocID="{4FA047D1-F3BF-46BB-81B2-CEC8BD06538A}" presName="hierChild2" presStyleCnt="0"/>
      <dgm:spPr/>
    </dgm:pt>
    <dgm:pt modelId="{967E26AF-BBEC-41CE-9053-4C6CACD36964}" type="pres">
      <dgm:prSet presAssocID="{DADE591A-381D-4B58-AFC7-4E21450E4894}" presName="Name10" presStyleLbl="parChTrans1D2" presStyleIdx="0" presStyleCnt="2"/>
      <dgm:spPr/>
    </dgm:pt>
    <dgm:pt modelId="{E4A88C3F-BA33-46F4-8905-869B0D07EB43}" type="pres">
      <dgm:prSet presAssocID="{AF76BE45-2F5E-402A-8077-175922670334}" presName="hierRoot2" presStyleCnt="0"/>
      <dgm:spPr/>
    </dgm:pt>
    <dgm:pt modelId="{4261CCA0-D504-4EDD-98A1-C9FB00F54B74}" type="pres">
      <dgm:prSet presAssocID="{AF76BE45-2F5E-402A-8077-175922670334}" presName="composite2" presStyleCnt="0"/>
      <dgm:spPr/>
    </dgm:pt>
    <dgm:pt modelId="{617EB362-9C18-4069-BE9A-330FD922AB66}" type="pres">
      <dgm:prSet presAssocID="{AF76BE45-2F5E-402A-8077-175922670334}" presName="background2" presStyleLbl="node2" presStyleIdx="0" presStyleCnt="2"/>
      <dgm:spPr/>
    </dgm:pt>
    <dgm:pt modelId="{5BD8531C-4E01-4C8E-B9BB-F1277CF893C6}" type="pres">
      <dgm:prSet presAssocID="{AF76BE45-2F5E-402A-8077-175922670334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0D600F-B70C-4F1D-8C72-3D7312AED089}" type="pres">
      <dgm:prSet presAssocID="{AF76BE45-2F5E-402A-8077-175922670334}" presName="hierChild3" presStyleCnt="0"/>
      <dgm:spPr/>
    </dgm:pt>
    <dgm:pt modelId="{EEE1CBFF-8822-44AA-ABF7-D130198B5EDC}" type="pres">
      <dgm:prSet presAssocID="{0DE4E37A-0094-457A-9E02-7E198537162D}" presName="Name10" presStyleLbl="parChTrans1D2" presStyleIdx="1" presStyleCnt="2"/>
      <dgm:spPr/>
    </dgm:pt>
    <dgm:pt modelId="{DC4344A9-4887-42FF-AD98-7BF8AF2F2024}" type="pres">
      <dgm:prSet presAssocID="{C86C9957-52F3-4252-A8E8-366C707368DE}" presName="hierRoot2" presStyleCnt="0"/>
      <dgm:spPr/>
    </dgm:pt>
    <dgm:pt modelId="{DCF97193-AB85-4860-9EB6-484E31CDEB39}" type="pres">
      <dgm:prSet presAssocID="{C86C9957-52F3-4252-A8E8-366C707368DE}" presName="composite2" presStyleCnt="0"/>
      <dgm:spPr/>
    </dgm:pt>
    <dgm:pt modelId="{91A7C9EB-8F62-4552-B490-95B7DA5FCF74}" type="pres">
      <dgm:prSet presAssocID="{C86C9957-52F3-4252-A8E8-366C707368DE}" presName="background2" presStyleLbl="node2" presStyleIdx="1" presStyleCnt="2"/>
      <dgm:spPr/>
    </dgm:pt>
    <dgm:pt modelId="{57626D6C-A8AB-464D-ACAA-75611F10F7E5}" type="pres">
      <dgm:prSet presAssocID="{C86C9957-52F3-4252-A8E8-366C707368DE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198E39-EF0A-43C1-9E80-85F8EA22D932}" type="pres">
      <dgm:prSet presAssocID="{C86C9957-52F3-4252-A8E8-366C707368DE}" presName="hierChild3" presStyleCnt="0"/>
      <dgm:spPr/>
    </dgm:pt>
  </dgm:ptLst>
  <dgm:cxnLst>
    <dgm:cxn modelId="{E9C87B42-80FA-4D38-A79A-80AC48128348}" type="presOf" srcId="{4FA047D1-F3BF-46BB-81B2-CEC8BD06538A}" destId="{DFB2886D-DB62-4B1C-9DB5-26806DC11E57}" srcOrd="0" destOrd="0" presId="urn:microsoft.com/office/officeart/2005/8/layout/hierarchy1"/>
    <dgm:cxn modelId="{458A72C2-9369-4CA8-BBF2-F4AC32CE6642}" type="presOf" srcId="{08924544-A237-4198-8D89-0238F2D0B803}" destId="{1370F0E7-1111-4ED2-9A38-86022A793F11}" srcOrd="0" destOrd="0" presId="urn:microsoft.com/office/officeart/2005/8/layout/hierarchy1"/>
    <dgm:cxn modelId="{58624779-637C-4259-BDFA-41C2FB3587AF}" type="presOf" srcId="{0DE4E37A-0094-457A-9E02-7E198537162D}" destId="{EEE1CBFF-8822-44AA-ABF7-D130198B5EDC}" srcOrd="0" destOrd="0" presId="urn:microsoft.com/office/officeart/2005/8/layout/hierarchy1"/>
    <dgm:cxn modelId="{1542A270-4B8B-49F2-8DF1-F05247964437}" type="presOf" srcId="{AF76BE45-2F5E-402A-8077-175922670334}" destId="{5BD8531C-4E01-4C8E-B9BB-F1277CF893C6}" srcOrd="0" destOrd="0" presId="urn:microsoft.com/office/officeart/2005/8/layout/hierarchy1"/>
    <dgm:cxn modelId="{5D1A6221-AD68-4B2D-B610-4B0A36582A6F}" type="presOf" srcId="{C86C9957-52F3-4252-A8E8-366C707368DE}" destId="{57626D6C-A8AB-464D-ACAA-75611F10F7E5}" srcOrd="0" destOrd="0" presId="urn:microsoft.com/office/officeart/2005/8/layout/hierarchy1"/>
    <dgm:cxn modelId="{A9F8F3DC-1CF4-4C12-9EFE-456F8A3C4DC3}" srcId="{08924544-A237-4198-8D89-0238F2D0B803}" destId="{4FA047D1-F3BF-46BB-81B2-CEC8BD06538A}" srcOrd="0" destOrd="0" parTransId="{CE8C2A1F-4618-4C75-8D8D-32D7D6C4B3DD}" sibTransId="{97906665-5AA9-484B-AA88-1171174F8B30}"/>
    <dgm:cxn modelId="{7B2372F0-A792-4944-B78A-3F88DA2F8136}" type="presOf" srcId="{DADE591A-381D-4B58-AFC7-4E21450E4894}" destId="{967E26AF-BBEC-41CE-9053-4C6CACD36964}" srcOrd="0" destOrd="0" presId="urn:microsoft.com/office/officeart/2005/8/layout/hierarchy1"/>
    <dgm:cxn modelId="{08C5E46C-CC40-4C3F-91F1-12D721A095F2}" srcId="{4FA047D1-F3BF-46BB-81B2-CEC8BD06538A}" destId="{C86C9957-52F3-4252-A8E8-366C707368DE}" srcOrd="1" destOrd="0" parTransId="{0DE4E37A-0094-457A-9E02-7E198537162D}" sibTransId="{E4AFC91E-4AA9-4ACB-8497-C8907A2A6DF8}"/>
    <dgm:cxn modelId="{9AEBBDEE-87EE-46F2-ABAF-9E84494DF0DD}" srcId="{4FA047D1-F3BF-46BB-81B2-CEC8BD06538A}" destId="{AF76BE45-2F5E-402A-8077-175922670334}" srcOrd="0" destOrd="0" parTransId="{DADE591A-381D-4B58-AFC7-4E21450E4894}" sibTransId="{412D22B7-555C-426F-B506-22003B6CF15B}"/>
    <dgm:cxn modelId="{83BFBE8F-617E-4D37-952F-D9A3E928C08F}" type="presParOf" srcId="{1370F0E7-1111-4ED2-9A38-86022A793F11}" destId="{69465A03-9E26-4591-9CA0-8B952F7A8BEA}" srcOrd="0" destOrd="0" presId="urn:microsoft.com/office/officeart/2005/8/layout/hierarchy1"/>
    <dgm:cxn modelId="{A98ED26A-FA62-44B6-AF40-89BCF06D1027}" type="presParOf" srcId="{69465A03-9E26-4591-9CA0-8B952F7A8BEA}" destId="{4D5F54B6-578D-4736-B099-12117573FBFB}" srcOrd="0" destOrd="0" presId="urn:microsoft.com/office/officeart/2005/8/layout/hierarchy1"/>
    <dgm:cxn modelId="{3400954F-AEF2-430D-8407-C7973FC739E4}" type="presParOf" srcId="{4D5F54B6-578D-4736-B099-12117573FBFB}" destId="{EF925A72-E56D-49C5-B52A-D674C9527775}" srcOrd="0" destOrd="0" presId="urn:microsoft.com/office/officeart/2005/8/layout/hierarchy1"/>
    <dgm:cxn modelId="{5862A7DB-C93F-4A29-970D-CF0F737C46F6}" type="presParOf" srcId="{4D5F54B6-578D-4736-B099-12117573FBFB}" destId="{DFB2886D-DB62-4B1C-9DB5-26806DC11E57}" srcOrd="1" destOrd="0" presId="urn:microsoft.com/office/officeart/2005/8/layout/hierarchy1"/>
    <dgm:cxn modelId="{BF3265FC-382C-45B9-9A02-6656AD511DA8}" type="presParOf" srcId="{69465A03-9E26-4591-9CA0-8B952F7A8BEA}" destId="{6B833008-93F8-487F-8508-93489C117BE7}" srcOrd="1" destOrd="0" presId="urn:microsoft.com/office/officeart/2005/8/layout/hierarchy1"/>
    <dgm:cxn modelId="{544F080E-8A16-4731-857B-11C9C6D9BBE8}" type="presParOf" srcId="{6B833008-93F8-487F-8508-93489C117BE7}" destId="{967E26AF-BBEC-41CE-9053-4C6CACD36964}" srcOrd="0" destOrd="0" presId="urn:microsoft.com/office/officeart/2005/8/layout/hierarchy1"/>
    <dgm:cxn modelId="{9698046E-2D29-4ABC-9835-C7B2A2256992}" type="presParOf" srcId="{6B833008-93F8-487F-8508-93489C117BE7}" destId="{E4A88C3F-BA33-46F4-8905-869B0D07EB43}" srcOrd="1" destOrd="0" presId="urn:microsoft.com/office/officeart/2005/8/layout/hierarchy1"/>
    <dgm:cxn modelId="{E2799219-F7F8-4CD9-9F9F-A69A16237C15}" type="presParOf" srcId="{E4A88C3F-BA33-46F4-8905-869B0D07EB43}" destId="{4261CCA0-D504-4EDD-98A1-C9FB00F54B74}" srcOrd="0" destOrd="0" presId="urn:microsoft.com/office/officeart/2005/8/layout/hierarchy1"/>
    <dgm:cxn modelId="{CDF8F04C-3D5E-46CE-B92B-4E07CA0AEE3D}" type="presParOf" srcId="{4261CCA0-D504-4EDD-98A1-C9FB00F54B74}" destId="{617EB362-9C18-4069-BE9A-330FD922AB66}" srcOrd="0" destOrd="0" presId="urn:microsoft.com/office/officeart/2005/8/layout/hierarchy1"/>
    <dgm:cxn modelId="{3285E4A2-AA0F-4C92-9DB7-80588C13D504}" type="presParOf" srcId="{4261CCA0-D504-4EDD-98A1-C9FB00F54B74}" destId="{5BD8531C-4E01-4C8E-B9BB-F1277CF893C6}" srcOrd="1" destOrd="0" presId="urn:microsoft.com/office/officeart/2005/8/layout/hierarchy1"/>
    <dgm:cxn modelId="{2B5B292C-16F8-45ED-A846-ED3F111904D1}" type="presParOf" srcId="{E4A88C3F-BA33-46F4-8905-869B0D07EB43}" destId="{910D600F-B70C-4F1D-8C72-3D7312AED089}" srcOrd="1" destOrd="0" presId="urn:microsoft.com/office/officeart/2005/8/layout/hierarchy1"/>
    <dgm:cxn modelId="{7C2DB44C-CBF6-4D4E-8571-6BDE5F3C6D99}" type="presParOf" srcId="{6B833008-93F8-487F-8508-93489C117BE7}" destId="{EEE1CBFF-8822-44AA-ABF7-D130198B5EDC}" srcOrd="2" destOrd="0" presId="urn:microsoft.com/office/officeart/2005/8/layout/hierarchy1"/>
    <dgm:cxn modelId="{DE50FD51-DF3B-437F-9C2C-978A2E2C90C0}" type="presParOf" srcId="{6B833008-93F8-487F-8508-93489C117BE7}" destId="{DC4344A9-4887-42FF-AD98-7BF8AF2F2024}" srcOrd="3" destOrd="0" presId="urn:microsoft.com/office/officeart/2005/8/layout/hierarchy1"/>
    <dgm:cxn modelId="{A4336024-567A-4154-9690-CBC25CB2AD79}" type="presParOf" srcId="{DC4344A9-4887-42FF-AD98-7BF8AF2F2024}" destId="{DCF97193-AB85-4860-9EB6-484E31CDEB39}" srcOrd="0" destOrd="0" presId="urn:microsoft.com/office/officeart/2005/8/layout/hierarchy1"/>
    <dgm:cxn modelId="{BA1898BF-B7B9-4D28-87B5-E64712D21461}" type="presParOf" srcId="{DCF97193-AB85-4860-9EB6-484E31CDEB39}" destId="{91A7C9EB-8F62-4552-B490-95B7DA5FCF74}" srcOrd="0" destOrd="0" presId="urn:microsoft.com/office/officeart/2005/8/layout/hierarchy1"/>
    <dgm:cxn modelId="{09DC1A4B-219A-4E2F-9CC3-D6417239C29B}" type="presParOf" srcId="{DCF97193-AB85-4860-9EB6-484E31CDEB39}" destId="{57626D6C-A8AB-464D-ACAA-75611F10F7E5}" srcOrd="1" destOrd="0" presId="urn:microsoft.com/office/officeart/2005/8/layout/hierarchy1"/>
    <dgm:cxn modelId="{C6C3B7D0-6529-4E31-AB86-6178DC3ACB07}" type="presParOf" srcId="{DC4344A9-4887-42FF-AD98-7BF8AF2F2024}" destId="{F6198E39-EF0A-43C1-9E80-85F8EA22D93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1CBFF-8822-44AA-ABF7-D130198B5EDC}">
      <dsp:nvSpPr>
        <dsp:cNvPr id="0" name=""/>
        <dsp:cNvSpPr/>
      </dsp:nvSpPr>
      <dsp:spPr>
        <a:xfrm>
          <a:off x="3883421" y="2065121"/>
          <a:ext cx="1986359" cy="945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212"/>
              </a:lnTo>
              <a:lnTo>
                <a:pt x="1986359" y="644212"/>
              </a:lnTo>
              <a:lnTo>
                <a:pt x="1986359" y="9453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E26AF-BBEC-41CE-9053-4C6CACD36964}">
      <dsp:nvSpPr>
        <dsp:cNvPr id="0" name=""/>
        <dsp:cNvSpPr/>
      </dsp:nvSpPr>
      <dsp:spPr>
        <a:xfrm>
          <a:off x="1897062" y="2065121"/>
          <a:ext cx="1986359" cy="945326"/>
        </a:xfrm>
        <a:custGeom>
          <a:avLst/>
          <a:gdLst/>
          <a:ahLst/>
          <a:cxnLst/>
          <a:rect l="0" t="0" r="0" b="0"/>
          <a:pathLst>
            <a:path>
              <a:moveTo>
                <a:pt x="1986359" y="0"/>
              </a:moveTo>
              <a:lnTo>
                <a:pt x="1986359" y="644212"/>
              </a:lnTo>
              <a:lnTo>
                <a:pt x="0" y="644212"/>
              </a:lnTo>
              <a:lnTo>
                <a:pt x="0" y="9453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25A72-E56D-49C5-B52A-D674C9527775}">
      <dsp:nvSpPr>
        <dsp:cNvPr id="0" name=""/>
        <dsp:cNvSpPr/>
      </dsp:nvSpPr>
      <dsp:spPr>
        <a:xfrm>
          <a:off x="2258218" y="1113"/>
          <a:ext cx="3250406" cy="20640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2886D-DB62-4B1C-9DB5-26806DC11E57}">
      <dsp:nvSpPr>
        <dsp:cNvPr id="0" name=""/>
        <dsp:cNvSpPr/>
      </dsp:nvSpPr>
      <dsp:spPr>
        <a:xfrm>
          <a:off x="2619375" y="344211"/>
          <a:ext cx="3250406" cy="2064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Способи смаженн</a:t>
          </a:r>
          <a:r>
            <a:rPr lang="uk-UA" sz="3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</a:t>
          </a:r>
          <a:r>
            <a:rPr lang="uk-UA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овочів</a:t>
          </a:r>
          <a:endParaRPr lang="ru-RU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9828" y="404664"/>
        <a:ext cx="3129500" cy="1943101"/>
      </dsp:txXfrm>
    </dsp:sp>
    <dsp:sp modelId="{617EB362-9C18-4069-BE9A-330FD922AB66}">
      <dsp:nvSpPr>
        <dsp:cNvPr id="0" name=""/>
        <dsp:cNvSpPr/>
      </dsp:nvSpPr>
      <dsp:spPr>
        <a:xfrm>
          <a:off x="271859" y="3010447"/>
          <a:ext cx="3250406" cy="20640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8531C-4E01-4C8E-B9BB-F1277CF893C6}">
      <dsp:nvSpPr>
        <dsp:cNvPr id="0" name=""/>
        <dsp:cNvSpPr/>
      </dsp:nvSpPr>
      <dsp:spPr>
        <a:xfrm>
          <a:off x="633015" y="3353545"/>
          <a:ext cx="3250406" cy="2064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Основним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 (у невеликій кількості жиру)</a:t>
          </a:r>
          <a:endParaRPr lang="ru-RU" sz="3400" kern="1200" dirty="0"/>
        </a:p>
      </dsp:txBody>
      <dsp:txXfrm>
        <a:off x="693468" y="3413998"/>
        <a:ext cx="3129500" cy="1943101"/>
      </dsp:txXfrm>
    </dsp:sp>
    <dsp:sp modelId="{91A7C9EB-8F62-4552-B490-95B7DA5FCF74}">
      <dsp:nvSpPr>
        <dsp:cNvPr id="0" name=""/>
        <dsp:cNvSpPr/>
      </dsp:nvSpPr>
      <dsp:spPr>
        <a:xfrm>
          <a:off x="4244578" y="3010447"/>
          <a:ext cx="3250406" cy="20640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26D6C-A8AB-464D-ACAA-75611F10F7E5}">
      <dsp:nvSpPr>
        <dsp:cNvPr id="0" name=""/>
        <dsp:cNvSpPr/>
      </dsp:nvSpPr>
      <dsp:spPr>
        <a:xfrm>
          <a:off x="4605734" y="3353545"/>
          <a:ext cx="3250406" cy="2064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У фритюрі 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(у великій кількості жиру)</a:t>
          </a:r>
          <a:endParaRPr lang="ru-RU" sz="3400" kern="1200" dirty="0"/>
        </a:p>
      </dsp:txBody>
      <dsp:txXfrm>
        <a:off x="4666187" y="3413998"/>
        <a:ext cx="3129500" cy="1943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32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2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2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8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37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9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6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7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25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30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B8F9CF2-F044-4993-9D25-0FD4C9111B04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ABDFFD4-382E-465D-BD67-F21CBD40BD6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1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6.wdp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ТЕХНОЛОГІЧНИЙ ПРОЦЕС ПРИГОТУВАННЯ ТА ВІДПУСКУ СТРАВ ТА ГАРНІРІВ З ОВОЧІВ ТА ГРИБІВ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Страви з грибами: найкращі рецепти з фото - Радіо Незламних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5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7668" y="398833"/>
            <a:ext cx="2094689" cy="562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ОВОЧАХ ПІД ЧАС ТЕПЛОВОЇ ОБРОБКИ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0387" y="398833"/>
            <a:ext cx="8506838" cy="16245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смаження овочів на поверхні утворюється рум'яна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скоринка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внаслідок декстринізації (розщеплювання) крохмалю, карамелізації (глибокого розщеплю­вання) цукрів і меланоїдових утворень.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0387" y="2436777"/>
            <a:ext cx="8506838" cy="16877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Різноманітне забарвлення овочів зумовлене присутністю в них пігментів (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барвників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Завдяки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вмісту пігменту хлорофілу щавель, шпинат, салат, зелений горо­шок мають зелений колір.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 теплової обробки органічні кислоти клітинного соку вступають у реакцію з хлорофілом, утворюючи нову сполуку бурого кольору.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892357" y="1070043"/>
            <a:ext cx="368030" cy="32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892357" y="3049621"/>
            <a:ext cx="368030" cy="32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387" y="4396902"/>
            <a:ext cx="8506838" cy="16245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95275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Жовтий, оранжевий, червоний кольори овочів (моркви, томатів, червоного болгарського перцю) зумовлені вмістом пігментів-каротиноїдів, які стійкі до дії тепла, кислот, лугів і не змінюють колір під час теплової обробки.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892357" y="5065677"/>
            <a:ext cx="368030" cy="32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19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7668" y="398833"/>
            <a:ext cx="2094689" cy="562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ОВОЧАХ ПІД ЧАС ТЕПЛОВОЇ ОБРОБКИ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0387" y="398833"/>
            <a:ext cx="8506838" cy="16245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Буряки мають червоно-фіолетовий колір завдяки наявності барвників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пурпурного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(бетаніну) і жовтого.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Пурпурний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пігмент менш стійкий.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Колір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краще зберігається під час теплової обробки цілих буряків у кислому середовищі, тому при варінні і тушкуванні буряків додають оцет.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0387" y="2135219"/>
            <a:ext cx="8506838" cy="7538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28575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Капуста, картопля, ріпчаста цибуля в процесі варіння набувають жовтого відтінку, що зумовлено вмістом безбарвних флавонових глюкозидів.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892357" y="1070043"/>
            <a:ext cx="368030" cy="32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885061" y="2512167"/>
            <a:ext cx="368030" cy="32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387" y="2997331"/>
            <a:ext cx="8506838" cy="143361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теплової обробки маса овочів зменшується, оскільки вони втрачають рідину (при смаженні вона частково випаровується, при варінні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переходить у 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відвар). </a:t>
            </a:r>
            <a:endParaRPr lang="uk-UA" spc="-5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відвар переходять мінеральні речовини, водорозчинні вітаміни, органічні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кислоти, цукри, білки, які визначають смак і харчову цінність овочів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892357" y="5065677"/>
            <a:ext cx="368030" cy="32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60387" y="4539162"/>
            <a:ext cx="8506838" cy="17059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Вітаміни (за винятком вітаміну С) стійкі до теплової обробки і майже не зміню­ються.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Вітамін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легко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руйнується під час теплової оброб­ки, особливо при варінні у великій кількості рідини. Значно краще він зберігаєть­ся під час варіння на парі і при смаженні, оскільки жир захищає овочі від стикан­ня з киснем повітря, який сприяє окислювальним процесам. Він добре збері­гається у кислому середовищі.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885061" y="3504389"/>
            <a:ext cx="368030" cy="321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89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01234" y="879503"/>
            <a:ext cx="7168990" cy="421779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краще варити у м'якій воді, яка містить незначну кількість солей кальцію</a:t>
            </a: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Зелені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рекомендується варити при бурхливому, кипінні у відкритому посуді, при цьому кислоти разом з парою води вивітрюються і колір овочів не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змінюється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Картоплю слід варити при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слабкому кипінні, щоб крохмаль набухав рівномірно.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бурхливому кипінні верхні шари картоплі розварюються і тріскаються, всередині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 вона буде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сирою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Відвари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овочів (крім картоплі молодої і весняного пе­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ріоду)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слід використовувати для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приготування перших страв і соусів: вони містять різні поживні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s://i.pinimg.com/564x/a9/f2/b3/a9f2b3387e482a0aa25b494e07767d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50" y="879503"/>
            <a:ext cx="1889531" cy="2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6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7344" y="512816"/>
            <a:ext cx="7168990" cy="520429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правила приготування страв із овочів для кращого збереження вітаміну С</a:t>
            </a:r>
          </a:p>
          <a:p>
            <a:pPr marL="704850" indent="-3429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000" i="1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обчищати і нарізувати овочі безпосередньо перед тепловою кулінарною обробкою;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використовувати металевий посуд, який </a:t>
            </a:r>
            <a:r>
              <a:rPr lang="uk-UA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окислюється;</a:t>
            </a:r>
            <a:endParaRPr lang="ru-RU" sz="1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000" i="1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під </a:t>
            </a:r>
            <a:r>
              <a:rPr lang="uk-UA" sz="2000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 варіння овочі треба класти в киплячу воду в такій послідовності, щоб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одночасно довести їх до готовності;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95325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варити овочі з закритою кришкою, щоб не було доступу кисню </a:t>
            </a:r>
            <a:r>
              <a:rPr lang="uk-UA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повітря;</a:t>
            </a:r>
            <a:endParaRPr lang="ru-RU" sz="1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95325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000" i="1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дотримуватися </a:t>
            </a:r>
            <a:r>
              <a:rPr lang="uk-UA" sz="2000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режиму і тривалості теплової обробки (не допускати бурхливого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кипіння і тривалого варіння</a:t>
            </a:r>
            <a:r>
              <a:rPr lang="uk-UA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1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95325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000" i="1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uk-UA" sz="2000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перемішувати овочі довго і </a:t>
            </a:r>
            <a:r>
              <a:rPr lang="uk-UA" sz="2000" i="1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часто;</a:t>
            </a:r>
          </a:p>
          <a:p>
            <a:pPr marL="695325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000" i="1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uk-UA" sz="2000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допускати тривалого зберігання готових страв у гарячому стані, повторного і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багаторазового їх розігрівання</a:t>
            </a:r>
            <a:endParaRPr lang="ru-RU" sz="2000" dirty="0"/>
          </a:p>
        </p:txBody>
      </p:sp>
      <p:pic>
        <p:nvPicPr>
          <p:cNvPr id="5" name="Picture 6" descr="https://i.pinimg.com/564x/a9/f2/b3/a9f2b3387e482a0aa25b494e07767d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9" y="879503"/>
            <a:ext cx="1889531" cy="2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30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5115" y="923850"/>
            <a:ext cx="6096000" cy="4093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52425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Готують страви і гарніри з овочів у соусному відділенні гарячого цеху, де ви­користовують таке обладнання,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як:</a:t>
            </a:r>
          </a:p>
          <a:p>
            <a:pPr marL="352425" marR="28575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стаціонарні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казани,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28575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електросковороди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28575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елект­роплити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28575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наплитний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посуд — наплитні казани, каструлі, каструлі з сітчастими втулками, сотейники, сковороди, листи;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28575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інвентар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шумівки, дерев'яні копист­ки, кухарські лопатки, друшляки, сита.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Подають страви в підігрітих столових мілких тарілках, баранчиках, порціон­них сковородах.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Сковорода електрична, професійна сковорода, сковорода промислова,  сковорода, що перекидається, електросковороди, електросковороди промислові,  промислові сковороди. СЭ-70, електро сковорода купити, сковорода електрична  промислова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87" r="20679"/>
          <a:stretch/>
        </p:blipFill>
        <p:spPr bwMode="auto">
          <a:xfrm>
            <a:off x="7474290" y="250606"/>
            <a:ext cx="2412459" cy="30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рофесійний посуд для кафе, ресторанів, барів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13" y="3293357"/>
            <a:ext cx="4520912" cy="27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упити професійний посуд для ресторанів, кафе, барів, їдалень, фаст-фуду,  кейтерингу, піцерії в інтернет-магазині. Київ, Житомир, Рівне, Львів,  Тернопіл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09" y="1293777"/>
            <a:ext cx="1864255" cy="186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57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0600" y="330740"/>
            <a:ext cx="6492240" cy="169261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приготування страв і гарнірів використовують варені картоплю, капусту, буряки, моркву, кукурудзу, стручки зеленого гороху і квасолі.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Овочі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варять у воді або на парі, щоб зберегти поживні речовини.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І ГАРНІРИ З ВАРЕНИХ ОВОЧІВ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Овощи клипарт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95" y="2427375"/>
            <a:ext cx="59626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овочі кліпарт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899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50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24527" y="797988"/>
            <a:ext cx="4534711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6195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Картоплю і моркву варять з шкірочкою або обчищеними,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буряки 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шкіроч­кою,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кукурудзу 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початками,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стручки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квасолі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нарізаними,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сушені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попе­редньо замочують.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410" name="Picture 2" descr="Картопля | Всесвіт риболовлі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9" y="368232"/>
            <a:ext cx="32289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Як правильно закладати на зберігання моркву та буряк - Good Harvest |  Насіння | Добрива | Засоби захисту росл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3" y="4958978"/>
            <a:ext cx="370522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Як готувати буряк. Корисні поради Євгена Клопотенк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6893" r="7574" b="28597"/>
          <a:stretch/>
        </p:blipFill>
        <p:spPr bwMode="auto">
          <a:xfrm>
            <a:off x="9036996" y="529217"/>
            <a:ext cx="2733472" cy="13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Як варена кукурудза може нашкодити здоров'ю – AgroNe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58" y="3148594"/>
            <a:ext cx="2443061" cy="13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Простий рецепт приготування спаржевої квасолі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4" b="20680"/>
          <a:stretch/>
        </p:blipFill>
        <p:spPr bwMode="auto">
          <a:xfrm>
            <a:off x="4299625" y="3577444"/>
            <a:ext cx="4017523" cy="19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Сушені овочі | agroecotechnolo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996" y="2129239"/>
            <a:ext cx="1355793" cy="13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Сушка овочів і фруктів на зиму - магазин аграрної та сільськогосподарської  продукції sad-ogoro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957" y="4133208"/>
            <a:ext cx="2161550" cy="144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Сушені овочі | agroecotechnolog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689" y="2168470"/>
            <a:ext cx="1505288" cy="15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92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6306" y="1323536"/>
            <a:ext cx="6600216" cy="4708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 занурюють у киплячу підсолену воду (на 1 л води 10 г солі),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арять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посуді з закритою кришкою в наплитних або стаціонарних казанах.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 покривати овочі на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1...2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см, оскільки під час варіння у великій кількості води збільшуються втрати поживних речовин, особливо вітаміну С.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Буряки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моркву, зелений горошок варять без солі, щоб не погіршився смак і не сповільнився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цес варіння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Овочі, які мають зелений колір (стручки бобових, зелений горошок, шпинат, капуста брюссельська, спаржа і артишоки), варять у великій кількості води (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3...4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 на 1 кг), в посуді з відкритою кришкою, щоб зберегти колір.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5" descr="Правила приготування овочів, про які не всі знають. Читайте на UKR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6050"/>
          <a:stretch/>
        </p:blipFill>
        <p:spPr bwMode="auto">
          <a:xfrm>
            <a:off x="7626485" y="1664004"/>
            <a:ext cx="389106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93914" y="389106"/>
            <a:ext cx="6164095" cy="78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ВАРІННЯ ОВОЧІВ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6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9243" y="740658"/>
            <a:ext cx="519457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Сушені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 перед варінням промивають, заливають холодною водою і залишають для набухання на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1...3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год, а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потім варять у тій самій воді.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Швидкозаморожені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 кладуть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киплячу воду, не розморожуючи їх.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Консервовані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прогрівають з відваром, а потім відвар зливають і використовують для приготування перших страв і соусів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Как правильно варить овощи: 5 советов для вкуса и пользы - Smak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1" y="506301"/>
            <a:ext cx="4809449" cy="319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Як правильно варити овочі? | Гурман | Якщо у вас роман із кулінарією, ви  споріднені душі й ця любов у вас на все життя, то вам однозначно сюди! |  ye.u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6" t="47745"/>
          <a:stretch/>
        </p:blipFill>
        <p:spPr bwMode="auto">
          <a:xfrm>
            <a:off x="6726744" y="3910520"/>
            <a:ext cx="4567069" cy="19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Ринок варених овочів – перспективна і практично вільна ніша в Україні –  Agrigator аграрних нови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r="5770"/>
          <a:stretch/>
        </p:blipFill>
        <p:spPr bwMode="auto">
          <a:xfrm>
            <a:off x="1743244" y="3839449"/>
            <a:ext cx="3363778" cy="20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37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4970" y="577945"/>
            <a:ext cx="7168990" cy="522946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Молоду </a:t>
            </a: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ту, що швидко розварюється, картоплю і моркву, </a:t>
            </a:r>
            <a:r>
              <a:rPr lang="uk-UA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слід варити на пару, </a:t>
            </a:r>
            <a:r>
              <a:rPr lang="uk-UA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оскільки </a:t>
            </a:r>
            <a:r>
              <a:rPr lang="uk-UA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варіння у воді вони стають водянистими і </a:t>
            </a:r>
            <a:r>
              <a:rPr lang="uk-UA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несмачними. </a:t>
            </a:r>
            <a:endParaRPr lang="uk-UA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 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варінні 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старої обчищеної картоплі не з'являться темні плями, якщо у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воду додати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1%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оцту чи лимонної кислоти</a:t>
            </a:r>
            <a:endParaRPr lang="ru-RU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Картоплю </a:t>
            </a:r>
            <a:r>
              <a:rPr lang="uk-UA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слід переварювати чи зварену тримати у відварі: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вона стає водянистою, погіршується її смак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Варена </a:t>
            </a:r>
            <a:r>
              <a:rPr lang="uk-UA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картопля </a:t>
            </a: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буде смачнішою, якщо у воду при варінні покласти </a:t>
            </a:r>
            <a:r>
              <a:rPr lang="uk-UA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2...3 </a:t>
            </a:r>
            <a:r>
              <a:rPr lang="uk-UA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зубки часнику або цибулину чи трохи сушеного </a:t>
            </a:r>
            <a:r>
              <a:rPr lang="uk-UA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кропу чи орегано, </a:t>
            </a:r>
            <a:r>
              <a:rPr lang="uk-UA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загорнутого у марлю</a:t>
            </a:r>
            <a:r>
              <a:rPr lang="uk-UA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Картопля 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звариться швидше, якщо у воду додати ложку </a:t>
            </a:r>
            <a:r>
              <a:rPr lang="uk-UA" spc="-6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вершкового масла чи маргарину, або 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 варінням обчищену картоплю потримати </a:t>
            </a:r>
            <a:r>
              <a:rPr lang="uk-UA" spc="-6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2...3 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хв під сильним струменем холодної води</a:t>
            </a:r>
            <a:r>
              <a:rPr lang="uk-UA" spc="-6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  молодої </a:t>
            </a:r>
            <a:r>
              <a:rPr lang="uk-UA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картоплі пюре не смачне, а при смаженні вона погано підрум'я</a:t>
            </a:r>
            <a:r>
              <a:rPr lang="uk-UA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­ нюється </a:t>
            </a:r>
            <a:r>
              <a:rPr lang="uk-UA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стає твердою: її краще варити і подавати цілою з маслом або зі сметаною</a:t>
            </a:r>
            <a:r>
              <a:rPr lang="uk-UA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6" descr="https://i.pinimg.com/564x/a9/f2/b3/a9f2b3387e482a0aa25b494e07767d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6" y="879503"/>
            <a:ext cx="1889531" cy="2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йсмачніша страва з молодої картоплі/Дуже смачна картопля як у бабусі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2" y="3540401"/>
            <a:ext cx="3580610" cy="20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66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81956" y="518917"/>
            <a:ext cx="6492240" cy="194218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Значення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 і гарнірів з овочів у харчуванні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Страви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гарніри з варених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Страви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гарніри з припущених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і гарніри з смажених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і гарніри з тушкованих овочів 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грибів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з запечених овочів і грибів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i.pinimg.com/564x/ec/ca/d3/eccad3b168d0a200b8528a1caa6bed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" y="3186892"/>
            <a:ext cx="2524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i.pinimg.com/564x/48/6d/fd/486dfd20196be5d8dbf0e491023756d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6"/>
          <a:stretch/>
        </p:blipFill>
        <p:spPr bwMode="auto">
          <a:xfrm>
            <a:off x="6168619" y="2793518"/>
            <a:ext cx="3518913" cy="35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005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0417" y="879503"/>
            <a:ext cx="7168990" cy="421779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охолодженої картоплі пюре буде в'язке і тягуче, а з протертої разом з відваром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досить білим і пухким, від холодного молока стає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сірим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Пюрє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зі старої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картоплі буде смачним і пухким, якщо у нього додати збитий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яєчний білок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 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слід варити 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капусту в алюмінієвому посуді: вона змінить свій колір.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посуд, де вариться капуста, </a:t>
            </a: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можна покласти скибочку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хліба: він поглине не­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приємний запах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  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приготування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страв краще використовувати білі головки цвітної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капусти, оскільки сірі і зелені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мають гіркуватий смак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6" descr="https://i.pinimg.com/564x/a9/f2/b3/a9f2b3387e482a0aa25b494e07767d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50" y="879503"/>
            <a:ext cx="1889531" cy="2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Секрети варіння цвітної капусти, щоб вона не потемніла, не пожовтіла і не  перетворилася в пюр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2748" r="24030" b="7062"/>
          <a:stretch/>
        </p:blipFill>
        <p:spPr bwMode="auto">
          <a:xfrm>
            <a:off x="951599" y="3365770"/>
            <a:ext cx="2554431" cy="22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4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3659" y="370649"/>
            <a:ext cx="8725711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38100" indent="342900" algn="just">
              <a:spcAft>
                <a:spcPts val="0"/>
              </a:spcAft>
            </a:pPr>
            <a:r>
              <a:rPr lang="uk-UA"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Вимоги до якості страв з варених овочів</a:t>
            </a:r>
            <a:r>
              <a:rPr lang="uk-UA" sz="2000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uk-UA" sz="2000" i="1" spc="-1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Варені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зберігають форму, бульби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картоплі однакові за величиною, нарізані часточками або обточені бочечками.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Допускається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незначне розварювання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бульб.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Капуста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білоголова нарізана шашками, цвітна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розібрана на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суцвіття.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Зварені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мають м'яку, ніжну консистенцію.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Колір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вареної картоплі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 білого до світло-кремового, капусти і гороху овочевого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 світло-зеленого до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зеленого.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Смак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характерний для кожного виду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овочів.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Картопляне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пюре густої, пухкої, однорідної консистенції, без грудочок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непротертої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картоплі.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Смак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ніжний, з ароматом молока і вершкового масла.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Колір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 білого до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кремового.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Пюре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шпинату темно-зеленого кольору, маса однорідна, густа, пухка.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Смак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трохи солонуватий, ніжний, запах з ароматом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молока.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81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Зварену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картоплю і картопляне пюре зберігають на марміті не більш ніж 2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години,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цвітну, білоголову варену капусту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більше 60 хв, оскільки при тривалому зберіганні погіршується їх якість і руйнується вітамін С</a:t>
            </a:r>
            <a:endParaRPr lang="ru-RU" sz="2000" dirty="0"/>
          </a:p>
        </p:txBody>
      </p:sp>
      <p:pic>
        <p:nvPicPr>
          <p:cNvPr id="19458" name="Picture 2" descr="Goed bezi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771" y="698263"/>
            <a:ext cx="22479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i.pinimg.com/564x/27/48/ae/2748ae9571d2e25bc778350e9a5eff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562" y="298412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6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25856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припускання </a:t>
            </a:r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овочів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овочів (моркву, гарбуз, кабачки, капусту, томати, шпинат, щавель, ріпу) або суміш їх припускають у не­великій кількості рідини (води, бульйону, молока) з додаванням жиру.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власно­му соку припускають ті овочі, які містять велику кількість рідини і легко її виді­ляють, — гарбуз, томати, кабачки.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І ГАРНІРИ З ПРИПУЩЕНИХ ОВОЧІВ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Овощи, припущенные в молочном или сметанном соусе » Наешься: кулинарные  рецепты домашних блюд с фото и виде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/>
          <a:stretch/>
        </p:blipFill>
        <p:spPr bwMode="auto">
          <a:xfrm>
            <a:off x="5885233" y="3628417"/>
            <a:ext cx="3989881" cy="25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7f/5a/b5/7f5ab5aee6d12bc14922c2b50e289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6" y="4004807"/>
            <a:ext cx="1836347" cy="24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69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5387" y="1066296"/>
            <a:ext cx="6096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припусканням овочі нарізують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капусту 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шашками або часточками,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моркву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ріпу, гарбуз, кабачки, брукву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кубиками або часточками.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Овочі припущені в молоці - Фактосві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21" y="1507373"/>
            <a:ext cx="3610229" cy="35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5387" y="3198527"/>
            <a:ext cx="609600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Припускають у посуді з товстим дном із закритою кришкою.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Нарізані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 кладуть у посуд шаром не більш ніж 20 см.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кг овочів використовують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0,2...0,3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 бульйону або води 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20...30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 жиру.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Втрати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поживних речовин під час припускання значно менші, ніж під час варіння.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5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8816" y="1899765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Припушені овочі заправляють вершковим маслом, молочним соусом і пода­ють як самостійну страву і як гарнір, а також використовують як напівфабрикат для приготування перших страв, начинок, холодних страв.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Кухар Кондитер : Тема 9.2. Приготування страв та гарнірів з припущених  овочів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89" y="3120331"/>
            <a:ext cx="5671157" cy="297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Овочі припущені 100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74" y="77888"/>
            <a:ext cx="2962816" cy="296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Овочі припущені в Кременчуці з доставкою за доступними цінам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4" b="27178"/>
          <a:stretch/>
        </p:blipFill>
        <p:spPr bwMode="auto">
          <a:xfrm>
            <a:off x="457200" y="278708"/>
            <a:ext cx="2934476" cy="142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Овочі припущені з соусом Бешамель 😉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8" b="14780"/>
          <a:stretch/>
        </p:blipFill>
        <p:spPr bwMode="auto">
          <a:xfrm>
            <a:off x="836579" y="3619240"/>
            <a:ext cx="4706548" cy="24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298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6332" y="527927"/>
            <a:ext cx="6096000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R="9525" algn="ctr">
              <a:spcAft>
                <a:spcPts val="0"/>
              </a:spcAft>
            </a:pP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Вимоги до якості страв і гарнірів з припущених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овочів </a:t>
            </a:r>
          </a:p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мають однакову форму нарізування, яка зберігається, заправлені соусом.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Смак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трохи солонуватий, запах з ароматом овочів і молока, без запаху підгорілого молока й овочів.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Колір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властивий овочам, з яких приготовлена страва.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Консистенція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м'яка, соковита.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Допускається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часткове розварювання овочів.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Пелюстки мають форму фаршированих часточок капусти.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зберігаєть­ся.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Смак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запах припущеної капусти з ароматом і присмаком начинки і соусу.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Консистенція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м'яка.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oed bezi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6" y="527927"/>
            <a:ext cx="22479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564x/27/48/ae/2748ae9571d2e25bc778350e9a5eff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9" y="2614478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9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6137" y="1171332"/>
            <a:ext cx="4571557" cy="238899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Рання    білоголова капуста не буде мати гіркого смаку, якшо її потримати 2-3 хв у підсоленому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окропі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 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власному</a:t>
            </a:r>
            <a:r>
              <a:rPr lang="uk-UA" sz="2000" spc="-8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соку припускайте томати, гарбуз, кабачки: вони легко виділяють </a:t>
            </a:r>
            <a:r>
              <a:rPr lang="uk-UA" sz="2000" spc="-8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https://i.pinimg.com/564x/a9/f2/b3/a9f2b3387e482a0aa25b494e07767d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50" y="879503"/>
            <a:ext cx="1889531" cy="2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inimg.com/564x/88/8f/9d/888f9d970c6c2218cbf15ea9b5b4315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473" y="1785026"/>
            <a:ext cx="2667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49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9511" y="449418"/>
            <a:ext cx="6492240" cy="282880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смаження використовують овочі сирі і попередньо зварені.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Сирими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сма­жать овочі, які містять нестійкий протопектин і достатню кількість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картоплю, кабачки, гарбуз, ріпчасту цибулю, томати. 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мають більш стійкий протопектин, попередньо варять або припускають, нарізують, а потім смажать. Це буряк, морква, капуста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І ГАРНІРИ З СМАЖЕНИХ ОВОЧІВ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i.pinimg.com/564x/db/00/4f/db004f21c447d9cda009d7d4f5c694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6" y="4217109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Овочі смаже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31" y="3714312"/>
            <a:ext cx="48768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89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6498756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Жареные овощи с грибами в азиатском стиле. Рецепт от Всегда Вкусно!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9" b="996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1" y="379695"/>
            <a:ext cx="3932137" cy="221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Як приготувати картоплю фрі у фритюрниц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898" y="924572"/>
            <a:ext cx="2859865" cy="166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456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9822" y="936567"/>
            <a:ext cx="6096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смаженням овочі нарізують,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кабачки, гарбуз, томати, баклажани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обкачують у борошні.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8255" y="2708476"/>
            <a:ext cx="6096000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marR="476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смаження основним способом підготовлені овочі або вироби з них кла­дуть на сковороду або лист з жиром, попередньо розігрітим до температури 140-150 °С,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476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смажать з обох боків до утворення підсмаженої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скоринки, </a:t>
            </a:r>
          </a:p>
          <a:p>
            <a:pPr marL="342900" marR="476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доводять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готовності в жаровій шафі.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Як посмажити кабачки на сковороді: рецепти з покрокови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08" y="457654"/>
            <a:ext cx="2542161" cy="170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Смажені кабачки - пошаговий кулінарний рецепт з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14" y="240311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2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0600" y="731521"/>
            <a:ext cx="6492240" cy="102918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uk-UA" b="1" i="1" spc="-4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Страви з овочів </a:t>
            </a:r>
            <a:r>
              <a:rPr lang="uk-UA" spc="-4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pc="-4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важливе джерело вуглеводів, необхідних для організму лю­</a:t>
            </a:r>
            <a:r>
              <a:rPr lang="uk-UA" spc="-2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дини </a:t>
            </a:r>
            <a:r>
              <a:rPr lang="uk-UA" spc="-2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вуглеводів, мінеральних </a:t>
            </a:r>
            <a:r>
              <a:rPr lang="uk-UA" spc="-2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речовин, органічних кислот і вітамінів.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СТРАВ І ГАРНІРІВ З ОВОЧІВ У ХАРЧУВАННІ ЛЮДИНИ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клипарт витамины (48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03" y="1871087"/>
            <a:ext cx="4726763" cy="48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Які мінерали містять овочі та фрукти — Soncesad Які мінерали містять овочі  та фрукти — Sonces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r="18996"/>
          <a:stretch/>
        </p:blipFill>
        <p:spPr bwMode="auto">
          <a:xfrm>
            <a:off x="229839" y="4361368"/>
            <a:ext cx="3655121" cy="228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31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1974" y="712472"/>
            <a:ext cx="6096000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фритюрі смажать картоплю, цибулю, зелень петрушки, білоголову капусту в тісті, вироби з картоплі.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Підготовлені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обсушують, щоб під час смаження не розбризкувався жир.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смаження у фритюрі краще використовувати суміш тва­ринних і рослинних жирів (50 % тваринного жиру і 50 % олії або відповідно 70 % і 30 %), а також кулінарний фритюрний жир.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Жиру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беруть у 4 рази більше, ніж овочів.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Фритюрницю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наповнюють жиром наполовину, оскільки при нагріванні він піниться.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нагрівають до температури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170...180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°С і закладають підготов­лені овочі.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Тривалість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смаження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2...8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хв.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Як часто міняти олію для фритюру? - Venta L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" y="712472"/>
            <a:ext cx="4484384" cy="223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риготування страв і гарнірів з овочів» Тема уроку: «Приготування к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96" l="0" r="9962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55" y="3037366"/>
            <a:ext cx="3265703" cy="238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93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0417" y="879503"/>
            <a:ext cx="7168990" cy="45290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 смаженн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 слід змити </a:t>
            </a: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крохмальні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зерна з поверхні сирої нарізаної картоплі, </a:t>
            </a: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тоді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шматочки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її не будуть злипатися і не прилипатимуть до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посуду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Нарізану </a:t>
            </a: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картоплю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 смаженням </a:t>
            </a: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слід обсушити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сухій тканині, </a:t>
            </a: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тоді </a:t>
            </a:r>
            <a:r>
              <a:rPr lang="uk-UA" sz="2000" spc="-5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жир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буде розбризкуватися, швидше утвориться рум'яна </a:t>
            </a:r>
            <a:r>
              <a:rPr lang="uk-UA" sz="2000" spc="-5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скоринка,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шматочки обсма­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жаться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рівномірно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слід солити нарізану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сиру картоплю перед смаженням у фритюрі: від солі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вона зволожується, довго не буде утворюватися рум'яна кірочка, жир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пінитиметься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Нарізану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ріпчасту </a:t>
            </a: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цибу­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лю краще </a:t>
            </a: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запанірувати у пшеничному борошні 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обсмажуванні вона не підгорить і набуде золотистого кольору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слід смажити сиру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свіжу капусту: вона стане сухою і несмачною. Спочатку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відваріть її, а потім обсмажуйте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 descr="Пин содержит это изображение: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780"/>
            <a:ext cx="3673042" cy="36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6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1779" y="174248"/>
            <a:ext cx="7168990" cy="527810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Дерунна  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маса не потемніє, якщо додати до неї трохи гарячого </a:t>
            </a: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молока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Деруни </a:t>
            </a:r>
            <a:r>
              <a:rPr lang="uk-UA" sz="20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будуть поживнішими, якщо до дерунної маси додати протертий мо­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лочний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сир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Деруни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будуть смачніші, якщо до сирої натертої картоплі додати трохи варе­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ної протертої картоплі, сирої натертої на тертці цибулі, мелений </a:t>
            </a: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перець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Щоб під час смаження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основними способами вироби з картопляної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маси не розпадалися, </a:t>
            </a:r>
            <a:r>
              <a:rPr lang="uk-UA" sz="2000" spc="-5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треба класти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їх на добре розігріту із жиром сковорідку, а при паніру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ванні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слідкувати,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щоб паніровка не попала всередину.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смаження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основним способом вироби з картопляної маси вби­</a:t>
            </a:r>
            <a:r>
              <a:rPr lang="uk-UA" sz="2000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рають багато жиру, тому спочатку </a:t>
            </a:r>
            <a:r>
              <a:rPr lang="uk-UA" sz="2000" spc="-7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треба додати </a:t>
            </a:r>
            <a:r>
              <a:rPr lang="uk-UA" sz="2000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половину його норми, а коли вироби підсма­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жаться з одного боку,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перевернути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їх 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додати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решту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жиру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Додавайте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картопляну масу окремо жовток і збитий білок: вироби будуть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пухкішими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 descr="Пин содержит это изображение: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780"/>
            <a:ext cx="3673042" cy="36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76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6332" y="527927"/>
            <a:ext cx="6096000" cy="5324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R="9525" algn="ctr">
              <a:spcAft>
                <a:spcPts val="0"/>
              </a:spcAft>
            </a:pP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Вимоги до якості страв і гарнірів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смажених овочів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Смажені овочі мають однакову форму нарізування, яка зберігається.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Консистенція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всередині смажених овочів м'яка,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скоринка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хрумка.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Смак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запах характерний для смажених овочів.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Колір скоринки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смаженої картоплі жовтого кольору, інших овочів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світло-корич­невого; на переломі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властивий натуральному кольору овочів.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Вироби з овочів правильної форми без тріщин, на поверхні рум'яна кірочка, на розрізі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колір, властивий овочам і начинкам, з яких приготовлено страву.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Консистенція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пухка, нетягуча, у виробах з вареної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картоплі 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 грудочок не-протертої картоплі</a:t>
            </a:r>
            <a:endParaRPr lang="uk-UA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Goed bezi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6" y="527927"/>
            <a:ext cx="22479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564x/27/48/ae/2748ae9571d2e25bc778350e9a5eff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9" y="2614478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066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0600" y="731521"/>
            <a:ext cx="6492240" cy="7081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Тушкують кожен вид овочів окремо або разом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суміш овочів, а також деякі фаршировані овочі.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І ГАРНІРИ З ТУШКОВАНИХ ОВОЧІВ І ГРИБІВ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Тушковані овочі на сковороді - рецепт як смачно приготувати тушковані овочі  на сковороді | Покрокові рецепти на Recept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63041"/>
            <a:ext cx="6389916" cy="44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048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8927" y="605683"/>
            <a:ext cx="6096000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тушкування овочі нарізують соломкою, кубиками, часточками,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обсмажу­ють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напівготовності або припускають,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потім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тушкують у невеликій кількості бульйону з додаванням томатного пюре, пасерованих овочів, спецій чи соусу.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поліпшення смаку і зовнішнього вигляду страви під час тушкування свіжої капу­сти і буряків додають оцет.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тушкують у посуді з закритою кришкою, при слабкому кипінні.</a:t>
            </a:r>
            <a:endParaRPr lang="ru-RU" sz="2000" dirty="0"/>
          </a:p>
        </p:txBody>
      </p:sp>
      <p:pic>
        <p:nvPicPr>
          <p:cNvPr id="19458" name="Picture 2" descr="Тушковані овочі 🥔 - MealW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79" y="605683"/>
            <a:ext cx="4098243" cy="24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Тушковані овочі із шампіньйонами в сметанному соусі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r="11489"/>
          <a:stretch/>
        </p:blipFill>
        <p:spPr bwMode="auto">
          <a:xfrm>
            <a:off x="7626993" y="3215010"/>
            <a:ext cx="443581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1379" y="4643760"/>
            <a:ext cx="6096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подаванням тушковані страви можна посипати подрібненою зеленню петрушки або кропу (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2...3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 на порцію).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19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6604" y="829484"/>
            <a:ext cx="6096000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R="9525" algn="ctr"/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Вимоги до якості страв і гарнірів </a:t>
            </a:r>
            <a:r>
              <a:rPr lang="uk-UA" sz="2000" b="1" i="1" spc="-4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тушкованих овочів </a:t>
            </a:r>
            <a:endParaRPr lang="uk-UA" sz="2000" b="1" i="1" spc="-45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buFont typeface="Wingdings" panose="05000000000000000000" pitchFamily="2" charset="2"/>
              <a:buChar char="q"/>
            </a:pP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разі бракеражу тушко­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ваних овочів окремо куштують овочі і соус. </a:t>
            </a:r>
            <a:endParaRPr lang="uk-UA" sz="2000" spc="-1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buFont typeface="Wingdings" panose="05000000000000000000" pitchFamily="2" charset="2"/>
              <a:buChar char="q"/>
            </a:pP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після тушкування зберігають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Смак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тушкованої капусти кисло-солодкий з ароматом спецій і томату, без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запаху вареної капусти і сирого борошна.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Колір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 світло- до темно-коричнево­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го, для тушкованих буряків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темно-вишневий.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Консистенція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соковита, але не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волокниста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капусти.</a:t>
            </a:r>
            <a:endParaRPr lang="ru-RU" sz="10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Зберігають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тушковані овочі гарячими не більше 2 год</a:t>
            </a:r>
            <a:endParaRPr lang="uk-UA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Goed bezi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6" y="527927"/>
            <a:ext cx="22479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564x/27/48/ae/2748ae9571d2e25bc778350e9a5eff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9" y="2614478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22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запіканням більшість овочів підлягає тепловій обробці: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90488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варять,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90488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при­пускають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90488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тушкують </a:t>
            </a:r>
          </a:p>
          <a:p>
            <a:pPr marL="719138" indent="-90488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смажать,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90488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іноді використовують сирими (томати 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баклажани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Овочі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запікають на листах або порціонних сковородах, попередньо зма­щених жиром і посиланих сухарями, у жаровій шафі при температурі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250...280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°С до утворення золотистої кірочки на поверхні і температури всередині виробу 80 °С.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запечених овочів поділяють на три групи: овочі, запечені у соусі; запі­канки; фаршировані овочі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З ЗАПЕЧЕНИХ ОВОЧІВ І ГРИБІВ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249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6332" y="527927"/>
            <a:ext cx="6096000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R="9525" algn="ctr">
              <a:spcAft>
                <a:spcPts val="0"/>
              </a:spcAft>
            </a:pP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Вимоги до якості </a:t>
            </a:r>
            <a:r>
              <a:rPr lang="uk-UA" sz="2000" b="1" i="1" spc="-2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запечених </a:t>
            </a:r>
            <a:r>
              <a:rPr lang="uk-UA" sz="2000" b="1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овочевих страв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Запечені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та вироби з овочів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мають рівну поверхню, без тріщин, з рум'яною кірочкою.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Колір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смак </a:t>
            </a: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терні овочам, з яких приготовлені запечені страви.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запечені під соусом,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повністю і рівномірно вкриті соусом, на поверхні </a:t>
            </a: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рум'яна кірочка.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Консистен­</a:t>
            </a: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ція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оболонки запіканок, бабки пухка, не тягуча, начинка соковита, у голубців </a:t>
            </a: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м'яка,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соковита.</a:t>
            </a:r>
            <a:endParaRPr lang="ru-RU" sz="10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Голубці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перець фарширований зберігають форму, консистенція соковита, м'я­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ка, смак і запах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властивий овочам, начинкам і соусу.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Запечені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страви з овочів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зберігають не більш ніж 2 год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Goed bezi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6" y="527927"/>
            <a:ext cx="22479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564x/27/48/ae/2748ae9571d2e25bc778350e9a5eff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9" y="2614478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5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c/9e/bd/ac9ebd4efc2adaf62cf8f59184365a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57" y="360967"/>
            <a:ext cx="53721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9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6749" y="615554"/>
            <a:ext cx="6096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Смакові й ароматичні речовини, барвники, які містяться в овочах, підвищують апетит.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20383" y="2084251"/>
            <a:ext cx="6096000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Клітковина по­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силює перистальтику кишечника, а також сприяє нормалізації жирового обміну і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виведенню з організму холестерину.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Тому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страви з овочів слід споживати для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профілактики і лікування атеросклерозу.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6749" y="4476278"/>
            <a:ext cx="6096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Пектин характеризується бактерицидною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дією (стримує розвиток гнильних бактерій), виводить з організму радіонукліди.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Модуль 2. Поживні речовини і склад продукт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9" y="1242757"/>
            <a:ext cx="3301257" cy="331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Дошкільний навчальний заклад №57 м.Вінниці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74" y="3715467"/>
            <a:ext cx="4212009" cy="272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Як кольорові овочі та фрукти впливають на наше здоров'я — Здоровий спосіб  житт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24"/>
          <a:stretch/>
        </p:blipFill>
        <p:spPr bwMode="auto">
          <a:xfrm>
            <a:off x="8200417" y="197574"/>
            <a:ext cx="2775794" cy="17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7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489" y="4083186"/>
            <a:ext cx="702420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Поєднуючи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 з м'ясом, птицею, рибою, можна значно підвищити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їхню біологічну цінність.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0485" y="372362"/>
            <a:ext cx="6096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Їжа повинна бути різноманітною, збуджувати апетит і приносити людині за­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доволення.</a:t>
            </a:r>
            <a:endParaRPr lang="ru-RU" sz="2000" dirty="0"/>
          </a:p>
        </p:txBody>
      </p:sp>
      <p:pic>
        <p:nvPicPr>
          <p:cNvPr id="4100" name="Picture 4" descr="Страви з м'яса - Бешкетвіл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22" y="-23581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47616" y="2359596"/>
            <a:ext cx="6096000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Гарніри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овочів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доповнюють страви з м'яса, птиці і риби, надають їм привабливого зовнішнього вигляду, зба­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гачують поживними речовинами, збуджують апетит і сприяють кращому їх зас­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воєнню. </a:t>
            </a:r>
            <a:endParaRPr lang="ru-RU" sz="2000" dirty="0"/>
          </a:p>
        </p:txBody>
      </p:sp>
      <p:pic>
        <p:nvPicPr>
          <p:cNvPr id="4102" name="Picture 6" descr="Пісні страви – рецепти на піст, готуйте без м'яса та смакуйте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8" y="1394882"/>
            <a:ext cx="3430554" cy="22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57695" y="4962904"/>
            <a:ext cx="609600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Добирати гарніри до страв з м'яса, птиці, риби потрібно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смаком, кольором і складом овочів, враховуючи при цьому калорійність і смак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основної страви.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8" name="Picture 12" descr="Основні страви з м`яса та птиці. Чотири сезони Кременчук. Mister.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14" y="4811911"/>
            <a:ext cx="2435090" cy="162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414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9130" y="419327"/>
            <a:ext cx="7360597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15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sz="2000" b="1" i="1" spc="-15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страв з жирного м'яса і птиці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 більш гострі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гарніри </a:t>
            </a: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тушковану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квашену капусту, овочі, тушковані з томатною пастою.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3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sz="2000" b="1" i="1" spc="-15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страв з нежирного м'яса краще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подавати гарніри з ніжним смаком — відварну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картоплю, картопляне пюре, овочі в молочному соусі;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3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2000" b="1" i="1" spc="-3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uk-UA" sz="2000" b="1" i="1" spc="-3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вареного м'яса подають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зелений горошок, відварну картоплю, картопляне пюре, смаженого — смажену картоплю, складні овочеві гарніри;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2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sz="2000" b="1" i="1" spc="-2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вареної і припущеної риби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картоплю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варену. </a:t>
            </a:r>
            <a:endParaRPr lang="uk-UA" sz="2000" spc="-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Гарніри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капусти, брукви і ріпи до рибних страв не подають.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Основні страви з м`яса та птиці. Чотири сезони Кременчук. Mister.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22352"/>
          <a:stretch/>
        </p:blipFill>
        <p:spPr bwMode="auto">
          <a:xfrm>
            <a:off x="992221" y="506876"/>
            <a:ext cx="2859930" cy="29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Який гарнір підходить до риби найкраще: поради та рекомендац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15" y="3985796"/>
            <a:ext cx="3369553" cy="22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Гарнір до смаженої риби - 5 рецептів / рецепти | Brovarnya Rivne -  Найактуальніша інформація з усього світу!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82" y="3897202"/>
            <a:ext cx="3389243" cy="22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ОПОРНИЙ КОНСПЕКТ з теми «Страви і гарніри з варених овочів»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0" y="3949089"/>
            <a:ext cx="4058391" cy="23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0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42817" y="252919"/>
            <a:ext cx="3005846" cy="67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ГАРНІРИ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932" y="252919"/>
            <a:ext cx="2966936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03013" y="252919"/>
            <a:ext cx="2966936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КОМБІНОВАНІ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932" y="1264037"/>
            <a:ext cx="2966936" cy="15278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ключають один вид овочів: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картоплне пюре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 відварна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спаржеве пюре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спаржа відварна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 тощо</a:t>
            </a:r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03013" y="1264038"/>
            <a:ext cx="2966936" cy="1527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 два види овочів нескладного приготування: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 відварна, гриби смажені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 смажена, томати смажені ......, тощо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548663" y="513133"/>
            <a:ext cx="1154350" cy="15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3521412" y="465709"/>
            <a:ext cx="1001949" cy="1982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935804" y="924127"/>
            <a:ext cx="214009" cy="33991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0079476" y="924126"/>
            <a:ext cx="214009" cy="33991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Який святковий гарнір вибрати і як його приготувати?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1838"/>
            <a:ext cx="2236557" cy="14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>
            <a:off x="4810326" y="924125"/>
            <a:ext cx="214009" cy="3399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005537" y="924124"/>
            <a:ext cx="214009" cy="3399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614636" y="1264035"/>
            <a:ext cx="2388951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71681" y="1264035"/>
            <a:ext cx="2539729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790877" y="1935242"/>
            <a:ext cx="214009" cy="33991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7005536" y="1935241"/>
            <a:ext cx="214009" cy="33991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85052" y="2289178"/>
            <a:ext cx="2587148" cy="32847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Свіжі, солоні, квашені, мариновані або консервовані овочі масою нетто 25, 50, 75 г на порцію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Додатковий гарнір масою 25 г відпускають з основним гарніром, але на відстані від гарячих продуктів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Масою 50, 75 г  подають на закусочній тарілці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47180" y="2275151"/>
            <a:ext cx="2380853" cy="32987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 три та більше видів овочів зі складною кулінарною обробкою: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Картоплні крокети, зелений горошок, кукурудза припущена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Картопляні зрази, кабачки смажені, капуста броколі відварна, ..... тощо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8" descr="Спаржа отварная | Вегетарианские блюда# | Гениальная кулинария - Рецепты  вкусных и полезных блюд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9"/>
          <a:stretch/>
        </p:blipFill>
        <p:spPr bwMode="auto">
          <a:xfrm>
            <a:off x="144289" y="4409248"/>
            <a:ext cx="1612701" cy="10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пуста квашеная с яблочным соком 0.5 кг | Фермерские продукты ФРЭ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8" b="9866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15360" r="10369" b="17462"/>
          <a:stretch/>
        </p:blipFill>
        <p:spPr bwMode="auto">
          <a:xfrm>
            <a:off x="2098545" y="2814819"/>
            <a:ext cx="1624520" cy="14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Как Аппетитно Подать Маринованные Огурчики и Помидорчики на Праздник! - 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2"/>
          <a:stretch/>
        </p:blipFill>
        <p:spPr bwMode="auto">
          <a:xfrm>
            <a:off x="1935772" y="4572000"/>
            <a:ext cx="1470497" cy="141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Картопля варена зі смаженими грибами | Амстердам Чернігів. Меню, замовлення  і доставка. Mister.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485" y="2874488"/>
            <a:ext cx="1585614" cy="10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Як зробити, щоб смажена картопля не прилипала до сковорідки: прості  лайфхаки для господинь і смачний рецепт — Укрaїн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5" b="15556"/>
          <a:stretch/>
        </p:blipFill>
        <p:spPr bwMode="auto">
          <a:xfrm>
            <a:off x="8878512" y="3231506"/>
            <a:ext cx="1136515" cy="179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Картопляні крокети з сиром і вершковою кукурудзою від Євгена Клопотенка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5"/>
          <a:stretch/>
        </p:blipFill>
        <p:spPr bwMode="auto">
          <a:xfrm>
            <a:off x="10227631" y="4254512"/>
            <a:ext cx="1651468" cy="154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4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0681" y="465814"/>
            <a:ext cx="716899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9050" marR="19050" indent="342900" algn="just"/>
            <a:r>
              <a:rPr lang="uk-UA" sz="2000" b="1" i="1" spc="-25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Овочі </a:t>
            </a:r>
            <a:r>
              <a:rPr lang="uk-UA" sz="2000" b="1" i="1" spc="-25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комбінованих гарнірах повинні поєднуватися між собою за смаком і </a:t>
            </a:r>
            <a:r>
              <a:rPr lang="uk-UA" sz="2000" b="1" i="1" spc="-3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кольором</a:t>
            </a: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0" marR="19050" indent="-285750" algn="just">
              <a:buFont typeface="Wingdings" panose="05000000000000000000" pitchFamily="2" charset="2"/>
              <a:buChar char="q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картопля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смажена, зелений горошок або квасоля відварні;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19050" indent="-285750" algn="just"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картопля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смажена і овочі в молочному соусі,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19050" indent="-285750" algn="just"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картопляне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пюре, морква або буря­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19050" indent="-285750" algn="just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тушковані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сметанному соусі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363" algn="just"/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Комбінування різних продуктів дає змогу компенсувати недоліки одних пере­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вагами інших, сприяє більш інтенсивному виділенню травних соків, відповідно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кращому засвоєнню їжі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12128" y="4040992"/>
            <a:ext cx="7168990" cy="135214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гарніру на порцію 150 г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spc="-5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Краще використовувати </a:t>
            </a:r>
            <a:r>
              <a:rPr lang="uk-UA" sz="2000" b="1" spc="-5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комбіновані </a:t>
            </a:r>
            <a:r>
              <a:rPr lang="uk-UA" sz="2000" b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гарніри з різних овочів: </a:t>
            </a:r>
            <a:r>
              <a:rPr lang="uk-UA" sz="2000" b="1" spc="-5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вони є цінним </a:t>
            </a:r>
            <a:r>
              <a:rPr lang="uk-UA" sz="2000" b="1" spc="-9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джерелом </a:t>
            </a:r>
            <a:r>
              <a:rPr lang="uk-UA" sz="2000" b="1" spc="-9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вітамінів, вуглеводів, органічних кислот і мінеральних солей</a:t>
            </a:r>
            <a:r>
              <a:rPr lang="uk-UA" sz="2000" b="1" spc="-9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https://i.pinimg.com/564x/a9/f2/b3/a9f2b3387e482a0aa25b494e07767d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0" y="3599762"/>
            <a:ext cx="1889531" cy="2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.pinimg.com/564x/3d/e7/8d/3de78d5ffb1a908f5a321104f5f54ee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9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8" t="6711" r="7014" b="9690"/>
          <a:stretch/>
        </p:blipFill>
        <p:spPr bwMode="auto">
          <a:xfrm>
            <a:off x="9121789" y="173984"/>
            <a:ext cx="2852959" cy="364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1762" y="301557"/>
            <a:ext cx="6060332" cy="67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Залежно від виду теплової обробки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страви з овочів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розрізняють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6084" y="1251624"/>
            <a:ext cx="2013625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відварних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2629" y="1258110"/>
            <a:ext cx="2013625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 припуще­них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0783" y="1251624"/>
            <a:ext cx="2013625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зі смажених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77327" y="1258110"/>
            <a:ext cx="2013625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 тушкованих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43872" y="1258110"/>
            <a:ext cx="2013625" cy="671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 запечених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Соединительная линия уступом 10"/>
          <p:cNvCxnSpPr>
            <a:stCxn id="4" idx="1"/>
          </p:cNvCxnSpPr>
          <p:nvPr/>
        </p:nvCxnSpPr>
        <p:spPr>
          <a:xfrm rot="10800000" flipV="1">
            <a:off x="1507788" y="637160"/>
            <a:ext cx="1643975" cy="614463"/>
          </a:xfrm>
          <a:prstGeom prst="bentConnector3">
            <a:avLst>
              <a:gd name="adj1" fmla="val 99704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" idx="0"/>
          </p:cNvCxnSpPr>
          <p:nvPr/>
        </p:nvCxnSpPr>
        <p:spPr>
          <a:xfrm>
            <a:off x="3889441" y="972765"/>
            <a:ext cx="1" cy="2853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222457" y="944391"/>
            <a:ext cx="1" cy="2853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484139" y="966278"/>
            <a:ext cx="1" cy="2853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4" idx="3"/>
            <a:endCxn id="9" idx="0"/>
          </p:cNvCxnSpPr>
          <p:nvPr/>
        </p:nvCxnSpPr>
        <p:spPr>
          <a:xfrm>
            <a:off x="9212094" y="637161"/>
            <a:ext cx="1538591" cy="620949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>
          <a:xfrm>
            <a:off x="787940" y="2198450"/>
            <a:ext cx="10969557" cy="4007797"/>
            <a:chOff x="787940" y="2198450"/>
            <a:chExt cx="10969557" cy="400779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87940" y="2198451"/>
              <a:ext cx="2094689" cy="40077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ЗМІНИ В ОВОЧАХ ПІД ЧАС ТЕПЛОВОЇ ОБРОБКИ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250659" y="2198450"/>
              <a:ext cx="8506838" cy="162451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buFont typeface="Wingdings" panose="05000000000000000000" pitchFamily="2" charset="2"/>
                <a:buChar char="§"/>
              </a:pPr>
              <a:r>
                <a: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Теплова обробка сприяє розм'якшенню </a:t>
              </a:r>
              <a:r>
                <a:rPr lang="uk-UA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овочів як наслідок переходу протопектину в пектин. </a:t>
              </a:r>
            </a:p>
            <a:p>
              <a:pPr marL="342900" indent="-342900" algn="just">
                <a:buFont typeface="Wingdings" panose="05000000000000000000" pitchFamily="2" charset="2"/>
                <a:buChar char="§"/>
              </a:pPr>
              <a:r>
                <a:rPr lang="uk-UA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У </a:t>
              </a:r>
              <a:r>
                <a: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кислому середовищі і середовищі з великою кількістю солей кальцію перехід протопектину в пектин сповільнюється і овочі погано розм'якшуються</a:t>
              </a:r>
              <a:endPara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250659" y="4236394"/>
              <a:ext cx="8506838" cy="162451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2425" indent="-342900" algn="just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Крохмаль, який є в овочах, при нагріванні клейстеризується. </a:t>
              </a:r>
              <a:endPara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52425" indent="-342900" algn="just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uk-UA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Крохмальні </a:t>
              </a:r>
              <a:r>
                <a: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зер­на при температурі </a:t>
              </a:r>
              <a:r>
                <a:rPr lang="uk-UA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55...70 </a:t>
              </a:r>
              <a:r>
                <a: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°С вбирають воду, яка міститься в овочах, і утворюють драглисту масу </a:t>
              </a:r>
              <a:r>
                <a:rPr lang="uk-UA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клейстер.</a:t>
              </a:r>
              <a:endPara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2882629" y="2869660"/>
              <a:ext cx="368030" cy="321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2882629" y="4849238"/>
              <a:ext cx="368030" cy="321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6872614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1102</TotalTime>
  <Words>3141</Words>
  <Application>Microsoft Office PowerPoint</Application>
  <PresentationFormat>Широкоэкранный</PresentationFormat>
  <Paragraphs>238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Times New Roman</vt:lpstr>
      <vt:lpstr>Wingdings</vt:lpstr>
      <vt:lpstr>Ретро</vt:lpstr>
      <vt:lpstr>ЛЕКЦІЯ 4</vt:lpstr>
      <vt:lpstr>ПИТАННЯ </vt:lpstr>
      <vt:lpstr>ПИТАННЯ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3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5</vt:lpstr>
      <vt:lpstr>Презентация PowerPoint</vt:lpstr>
      <vt:lpstr>Презентация PowerPoint</vt:lpstr>
      <vt:lpstr>ПИТАННЯ 6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123</cp:revision>
  <dcterms:created xsi:type="dcterms:W3CDTF">2024-09-12T06:25:20Z</dcterms:created>
  <dcterms:modified xsi:type="dcterms:W3CDTF">2024-09-14T11:22:05Z</dcterms:modified>
</cp:coreProperties>
</file>