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83" r:id="rId13"/>
    <p:sldId id="267" r:id="rId14"/>
    <p:sldId id="268" r:id="rId15"/>
    <p:sldId id="269" r:id="rId16"/>
    <p:sldId id="270" r:id="rId17"/>
    <p:sldId id="271" r:id="rId18"/>
    <p:sldId id="272" r:id="rId19"/>
    <p:sldId id="273" r:id="rId20"/>
    <p:sldId id="274" r:id="rId21"/>
    <p:sldId id="275" r:id="rId22"/>
    <p:sldId id="276" r:id="rId23"/>
    <p:sldId id="277" r:id="rId24"/>
    <p:sldId id="284" r:id="rId25"/>
    <p:sldId id="285" r:id="rId26"/>
    <p:sldId id="286" r:id="rId27"/>
    <p:sldId id="287" r:id="rId28"/>
    <p:sldId id="288" r:id="rId29"/>
    <p:sldId id="289" r:id="rId30"/>
    <p:sldId id="278" r:id="rId31"/>
    <p:sldId id="292" r:id="rId32"/>
    <p:sldId id="291" r:id="rId33"/>
    <p:sldId id="290" r:id="rId34"/>
    <p:sldId id="293" r:id="rId35"/>
    <p:sldId id="294" r:id="rId36"/>
    <p:sldId id="295" r:id="rId37"/>
    <p:sldId id="279" r:id="rId38"/>
    <p:sldId id="280" r:id="rId39"/>
    <p:sldId id="281" r:id="rId40"/>
    <p:sldId id="296" r:id="rId41"/>
    <p:sldId id="315" r:id="rId42"/>
    <p:sldId id="302" r:id="rId43"/>
    <p:sldId id="303" r:id="rId44"/>
    <p:sldId id="304" r:id="rId45"/>
    <p:sldId id="305" r:id="rId46"/>
    <p:sldId id="306" r:id="rId47"/>
    <p:sldId id="307" r:id="rId48"/>
    <p:sldId id="308" r:id="rId49"/>
    <p:sldId id="309" r:id="rId50"/>
    <p:sldId id="310" r:id="rId51"/>
    <p:sldId id="311" r:id="rId52"/>
    <p:sldId id="312" r:id="rId53"/>
    <p:sldId id="313" r:id="rId54"/>
    <p:sldId id="314" r:id="rId55"/>
    <p:sldId id="282" r:id="rId56"/>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1F6848A1-0E2D-4511-8DED-BB1390EB8AF0}" type="datetimeFigureOut">
              <a:rPr lang="uk-UA" smtClean="0"/>
              <a:pPr/>
              <a:t>03.11.2020</a:t>
            </a:fld>
            <a:endParaRPr lang="uk-UA"/>
          </a:p>
        </p:txBody>
      </p:sp>
      <p:sp>
        <p:nvSpPr>
          <p:cNvPr id="20" name="Нижний колонтитул 19"/>
          <p:cNvSpPr>
            <a:spLocks noGrp="1"/>
          </p:cNvSpPr>
          <p:nvPr>
            <p:ph type="ftr" sz="quarter" idx="11"/>
          </p:nvPr>
        </p:nvSpPr>
        <p:spPr/>
        <p:txBody>
          <a:bodyPr/>
          <a:lstStyle/>
          <a:p>
            <a:endParaRPr lang="uk-UA"/>
          </a:p>
        </p:txBody>
      </p:sp>
      <p:sp>
        <p:nvSpPr>
          <p:cNvPr id="10" name="Номер слайда 9"/>
          <p:cNvSpPr>
            <a:spLocks noGrp="1"/>
          </p:cNvSpPr>
          <p:nvPr>
            <p:ph type="sldNum" sz="quarter" idx="12"/>
          </p:nvPr>
        </p:nvSpPr>
        <p:spPr/>
        <p:txBody>
          <a:bodyPr/>
          <a:lstStyle/>
          <a:p>
            <a:fld id="{5E04C2C1-3C9E-4FCC-B74D-1AEE81FA61CE}" type="slidenum">
              <a:rPr lang="uk-UA" smtClean="0"/>
              <a:pPr/>
              <a:t>‹№›</a:t>
            </a:fld>
            <a:endParaRPr lang="uk-UA"/>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F6848A1-0E2D-4511-8DED-BB1390EB8AF0}" type="datetimeFigureOut">
              <a:rPr lang="uk-UA" smtClean="0"/>
              <a:pPr/>
              <a:t>03.11.2020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E04C2C1-3C9E-4FCC-B74D-1AEE81FA61CE}" type="slidenum">
              <a:rPr lang="uk-UA" smtClean="0"/>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F6848A1-0E2D-4511-8DED-BB1390EB8AF0}" type="datetimeFigureOut">
              <a:rPr lang="uk-UA" smtClean="0"/>
              <a:pPr/>
              <a:t>03.11.2020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E04C2C1-3C9E-4FCC-B74D-1AEE81FA61CE}" type="slidenum">
              <a:rPr lang="uk-UA" smtClean="0"/>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1F6848A1-0E2D-4511-8DED-BB1390EB8AF0}" type="datetimeFigureOut">
              <a:rPr lang="uk-UA" smtClean="0"/>
              <a:pPr/>
              <a:t>03.11.2020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E04C2C1-3C9E-4FCC-B74D-1AEE81FA61CE}" type="slidenum">
              <a:rPr lang="uk-UA" smtClean="0"/>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1F6848A1-0E2D-4511-8DED-BB1390EB8AF0}" type="datetimeFigureOut">
              <a:rPr lang="uk-UA" smtClean="0"/>
              <a:pPr/>
              <a:t>03.11.2020</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5E04C2C1-3C9E-4FCC-B74D-1AEE81FA61CE}" type="slidenum">
              <a:rPr lang="uk-UA" smtClean="0"/>
              <a:pPr/>
              <a:t>‹№›</a:t>
            </a:fld>
            <a:endParaRPr lang="uk-UA"/>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1F6848A1-0E2D-4511-8DED-BB1390EB8AF0}" type="datetimeFigureOut">
              <a:rPr lang="uk-UA" smtClean="0"/>
              <a:pPr/>
              <a:t>03.11.2020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E04C2C1-3C9E-4FCC-B74D-1AEE81FA61CE}" type="slidenum">
              <a:rPr lang="uk-UA" smtClean="0"/>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1F6848A1-0E2D-4511-8DED-BB1390EB8AF0}" type="datetimeFigureOut">
              <a:rPr lang="uk-UA" smtClean="0"/>
              <a:pPr/>
              <a:t>03.11.2020</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5E04C2C1-3C9E-4FCC-B74D-1AEE81FA61CE}" type="slidenum">
              <a:rPr lang="uk-UA" smtClean="0"/>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1F6848A1-0E2D-4511-8DED-BB1390EB8AF0}" type="datetimeFigureOut">
              <a:rPr lang="uk-UA" smtClean="0"/>
              <a:pPr/>
              <a:t>03.11.2020</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5E04C2C1-3C9E-4FCC-B74D-1AEE81FA61CE}" type="slidenum">
              <a:rPr lang="uk-UA" smtClean="0"/>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Дата 1"/>
          <p:cNvSpPr>
            <a:spLocks noGrp="1"/>
          </p:cNvSpPr>
          <p:nvPr>
            <p:ph type="dt" sz="half" idx="10"/>
          </p:nvPr>
        </p:nvSpPr>
        <p:spPr/>
        <p:txBody>
          <a:bodyPr/>
          <a:lstStyle/>
          <a:p>
            <a:fld id="{1F6848A1-0E2D-4511-8DED-BB1390EB8AF0}" type="datetimeFigureOut">
              <a:rPr lang="uk-UA" smtClean="0"/>
              <a:pPr/>
              <a:t>03.11.2020</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5E04C2C1-3C9E-4FCC-B74D-1AEE81FA61CE}" type="slidenum">
              <a:rPr lang="uk-UA" smtClean="0"/>
              <a:pPr/>
              <a:t>‹№›</a:t>
            </a:fld>
            <a:endParaRPr lang="uk-UA"/>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1F6848A1-0E2D-4511-8DED-BB1390EB8AF0}" type="datetimeFigureOut">
              <a:rPr lang="uk-UA" smtClean="0"/>
              <a:pPr/>
              <a:t>03.11.2020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E04C2C1-3C9E-4FCC-B74D-1AEE81FA61CE}" type="slidenum">
              <a:rPr lang="uk-UA" smtClean="0"/>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1F6848A1-0E2D-4511-8DED-BB1390EB8AF0}" type="datetimeFigureOut">
              <a:rPr lang="uk-UA" smtClean="0"/>
              <a:pPr/>
              <a:t>03.11.2020</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5E04C2C1-3C9E-4FCC-B74D-1AEE81FA61CE}" type="slidenum">
              <a:rPr lang="uk-UA" smtClean="0"/>
              <a:pPr/>
              <a:t>‹№›</a:t>
            </a:fld>
            <a:endParaRPr lang="uk-UA"/>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F6848A1-0E2D-4511-8DED-BB1390EB8AF0}" type="datetimeFigureOut">
              <a:rPr lang="uk-UA" smtClean="0"/>
              <a:pPr/>
              <a:t>03.11.2020</a:t>
            </a:fld>
            <a:endParaRPr lang="uk-UA"/>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uk-UA"/>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E04C2C1-3C9E-4FCC-B74D-1AEE81FA61CE}" type="slidenum">
              <a:rPr lang="uk-UA" smtClean="0"/>
              <a:pPr/>
              <a:t>‹№›</a:t>
            </a:fld>
            <a:endParaRPr lang="uk-UA"/>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0166" y="1142984"/>
            <a:ext cx="7406640" cy="1071570"/>
          </a:xfrm>
        </p:spPr>
        <p:txBody>
          <a:bodyPr>
            <a:normAutofit fontScale="90000"/>
          </a:bodyPr>
          <a:lstStyle/>
          <a:p>
            <a:pPr algn="ctr"/>
            <a:r>
              <a:rPr lang="uk-UA" sz="4000" b="1" dirty="0" smtClean="0">
                <a:latin typeface="Times New Roman" pitchFamily="18" charset="0"/>
                <a:cs typeface="Times New Roman" pitchFamily="18" charset="0"/>
              </a:rPr>
              <a:t>Тема лекційного заняття</a:t>
            </a:r>
            <a:r>
              <a:rPr lang="uk-UA" dirty="0" smtClean="0"/>
              <a:t/>
            </a:r>
            <a:br>
              <a:rPr lang="uk-UA" dirty="0" smtClean="0"/>
            </a:br>
            <a:endParaRPr lang="uk-UA" dirty="0"/>
          </a:p>
        </p:txBody>
      </p:sp>
      <p:sp>
        <p:nvSpPr>
          <p:cNvPr id="3" name="Подзаголовок 2"/>
          <p:cNvSpPr>
            <a:spLocks noGrp="1"/>
          </p:cNvSpPr>
          <p:nvPr>
            <p:ph type="subTitle" idx="1"/>
          </p:nvPr>
        </p:nvSpPr>
        <p:spPr>
          <a:xfrm>
            <a:off x="1432560" y="1850064"/>
            <a:ext cx="7406640" cy="2864820"/>
          </a:xfrm>
        </p:spPr>
        <p:txBody>
          <a:bodyPr>
            <a:normAutofit/>
          </a:bodyPr>
          <a:lstStyle/>
          <a:p>
            <a:pPr algn="ctr"/>
            <a:r>
              <a:rPr lang="uk-UA" sz="4800" b="1" dirty="0" smtClean="0">
                <a:solidFill>
                  <a:schemeClr val="bg2">
                    <a:lumMod val="25000"/>
                  </a:schemeClr>
                </a:solidFill>
                <a:latin typeface="Times New Roman" pitchFamily="18" charset="0"/>
                <a:cs typeface="Times New Roman" pitchFamily="18" charset="0"/>
              </a:rPr>
              <a:t>Правовий режим земель сільськогосподарського призначення</a:t>
            </a:r>
          </a:p>
          <a:p>
            <a:endParaRPr lang="uk-UA" b="1" dirty="0">
              <a:solidFill>
                <a:schemeClr val="accent6">
                  <a:lumMod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857232"/>
            <a:ext cx="7498080" cy="4929222"/>
          </a:xfrm>
        </p:spPr>
        <p:txBody>
          <a:bodyPr>
            <a:normAutofit fontScale="92500" lnSpcReduction="10000"/>
          </a:bodyPr>
          <a:lstStyle/>
          <a:p>
            <a:pPr algn="just">
              <a:buNone/>
            </a:pPr>
            <a:r>
              <a:rPr lang="uk-UA" dirty="0" smtClean="0">
                <a:latin typeface="Times New Roman" pitchFamily="18" charset="0"/>
                <a:cs typeface="Times New Roman" pitchFamily="18" charset="0"/>
              </a:rPr>
              <a:t>Під </a:t>
            </a:r>
            <a:r>
              <a:rPr lang="uk-UA" b="1" i="1" dirty="0" smtClean="0">
                <a:latin typeface="Times New Roman" pitchFamily="18" charset="0"/>
                <a:cs typeface="Times New Roman" pitchFamily="18" charset="0"/>
              </a:rPr>
              <a:t>правовим режимом земель</a:t>
            </a:r>
            <a:r>
              <a:rPr lang="uk-UA" dirty="0" smtClean="0">
                <a:latin typeface="Times New Roman" pitchFamily="18" charset="0"/>
                <a:cs typeface="Times New Roman" pitchFamily="18" charset="0"/>
              </a:rPr>
              <a:t> розуміється встановлений нормативно-правовий порядок, який визначає поведінку суб’єктів земельних правовідносин щодо земель, земельних ділянок як до об’єктів права власності, управління, користування, охорони з метою їх раціонального (економного й ефективного) використання і задоволення різноманітних потреб заінтересованих осіб, захисту їхніх земельних прав.</a:t>
            </a:r>
            <a:endParaRPr lang="uk-UA"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500042"/>
            <a:ext cx="7498080" cy="5748358"/>
          </a:xfrm>
        </p:spPr>
        <p:txBody>
          <a:bodyPr>
            <a:normAutofit fontScale="85000" lnSpcReduction="20000"/>
          </a:bodyPr>
          <a:lstStyle/>
          <a:p>
            <a:pPr algn="just">
              <a:buNone/>
            </a:pPr>
            <a:r>
              <a:rPr lang="uk-UA" b="1" i="1" dirty="0" smtClean="0">
                <a:latin typeface="Times New Roman" pitchFamily="18" charset="0"/>
                <a:cs typeface="Times New Roman" pitchFamily="18" charset="0"/>
              </a:rPr>
              <a:t>Загальними елементами </a:t>
            </a:r>
            <a:r>
              <a:rPr lang="uk-UA" dirty="0" smtClean="0">
                <a:latin typeface="Times New Roman" pitchFamily="18" charset="0"/>
                <a:cs typeface="Times New Roman" pitchFamily="18" charset="0"/>
              </a:rPr>
              <a:t>правового режиму земель є: </a:t>
            </a:r>
          </a:p>
          <a:p>
            <a:pPr algn="just">
              <a:buFont typeface="Wingdings" pitchFamily="2" charset="2"/>
              <a:buChar char="ü"/>
            </a:pPr>
            <a:r>
              <a:rPr lang="ru-RU" dirty="0" smtClean="0">
                <a:latin typeface="Times New Roman" pitchFamily="18" charset="0"/>
                <a:cs typeface="Times New Roman" pitchFamily="18" charset="0"/>
              </a:rPr>
              <a:t>прав</a:t>
            </a:r>
            <a:r>
              <a:rPr lang="uk-UA" dirty="0" smtClean="0">
                <a:latin typeface="Times New Roman" pitchFamily="18" charset="0"/>
                <a:cs typeface="Times New Roman" pitchFamily="18" charset="0"/>
              </a:rPr>
              <a:t>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власності</a:t>
            </a:r>
            <a:r>
              <a:rPr lang="ru-RU" dirty="0" smtClean="0">
                <a:latin typeface="Times New Roman" pitchFamily="18" charset="0"/>
                <a:cs typeface="Times New Roman" pitchFamily="18" charset="0"/>
              </a:rPr>
              <a:t> на землю, </a:t>
            </a:r>
            <a:endParaRPr lang="uk-UA" dirty="0" smtClean="0">
              <a:latin typeface="Times New Roman" pitchFamily="18" charset="0"/>
              <a:cs typeface="Times New Roman" pitchFamily="18" charset="0"/>
            </a:endParaRPr>
          </a:p>
          <a:p>
            <a:pPr algn="just">
              <a:buFont typeface="Wingdings" pitchFamily="2" charset="2"/>
              <a:buChar char="ü"/>
            </a:pPr>
            <a:r>
              <a:rPr lang="ru-RU" dirty="0" smtClean="0">
                <a:latin typeface="Times New Roman" pitchFamily="18" charset="0"/>
                <a:cs typeface="Times New Roman" pitchFamily="18" charset="0"/>
              </a:rPr>
              <a:t>прав</a:t>
            </a:r>
            <a:r>
              <a:rPr lang="uk-UA" dirty="0" smtClean="0">
                <a:latin typeface="Times New Roman" pitchFamily="18" charset="0"/>
                <a:cs typeface="Times New Roman" pitchFamily="18" charset="0"/>
              </a:rPr>
              <a:t>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землекористування</a:t>
            </a:r>
            <a:r>
              <a:rPr lang="ru-RU" dirty="0" smtClean="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algn="just">
              <a:buFont typeface="Wingdings" pitchFamily="2" charset="2"/>
              <a:buChar char="ü"/>
            </a:pPr>
            <a:r>
              <a:rPr lang="ru-RU" dirty="0" err="1" smtClean="0">
                <a:latin typeface="Times New Roman" pitchFamily="18" charset="0"/>
                <a:cs typeface="Times New Roman" pitchFamily="18" charset="0"/>
              </a:rPr>
              <a:t>управління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використанням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охороною</a:t>
            </a:r>
            <a:r>
              <a:rPr lang="ru-RU" dirty="0" smtClean="0">
                <a:latin typeface="Times New Roman" pitchFamily="18" charset="0"/>
                <a:cs typeface="Times New Roman" pitchFamily="18" charset="0"/>
              </a:rPr>
              <a:t> земель, </a:t>
            </a:r>
            <a:endParaRPr lang="uk-UA" dirty="0" smtClean="0">
              <a:latin typeface="Times New Roman" pitchFamily="18" charset="0"/>
              <a:cs typeface="Times New Roman" pitchFamily="18" charset="0"/>
            </a:endParaRPr>
          </a:p>
          <a:p>
            <a:pPr algn="just">
              <a:buFont typeface="Wingdings" pitchFamily="2" charset="2"/>
              <a:buChar char="ü"/>
            </a:pPr>
            <a:r>
              <a:rPr lang="ru-RU" dirty="0" err="1" smtClean="0">
                <a:latin typeface="Times New Roman" pitchFamily="18" charset="0"/>
                <a:cs typeface="Times New Roman" pitchFamily="18" charset="0"/>
              </a:rPr>
              <a:t>правов</a:t>
            </a:r>
            <a:r>
              <a:rPr lang="uk-UA" dirty="0" smtClean="0">
                <a:latin typeface="Times New Roman" pitchFamily="18" charset="0"/>
                <a:cs typeface="Times New Roman" pitchFamily="18" charset="0"/>
              </a:rPr>
              <a:t>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охорон</a:t>
            </a:r>
            <a:r>
              <a:rPr lang="uk-UA" dirty="0" smtClean="0">
                <a:latin typeface="Times New Roman" pitchFamily="18" charset="0"/>
                <a:cs typeface="Times New Roman" pitchFamily="18" charset="0"/>
              </a:rPr>
              <a:t>а</a:t>
            </a:r>
            <a:r>
              <a:rPr lang="ru-RU" dirty="0" smtClean="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До числа </a:t>
            </a:r>
            <a:r>
              <a:rPr lang="ru-RU" b="1" i="1" dirty="0" err="1" smtClean="0">
                <a:latin typeface="Times New Roman" pitchFamily="18" charset="0"/>
                <a:cs typeface="Times New Roman" pitchFamily="18" charset="0"/>
              </a:rPr>
              <a:t>інших</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елементів</a:t>
            </a:r>
            <a:r>
              <a:rPr lang="ru-RU" b="1" i="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правового режиму земель належать :</a:t>
            </a:r>
            <a:endParaRPr lang="uk-UA" dirty="0" smtClean="0">
              <a:latin typeface="Times New Roman" pitchFamily="18" charset="0"/>
              <a:cs typeface="Times New Roman" pitchFamily="18" charset="0"/>
            </a:endParaRPr>
          </a:p>
          <a:p>
            <a:pPr algn="just">
              <a:buFont typeface="Wingdings" pitchFamily="2" charset="2"/>
              <a:buChar char="ü"/>
            </a:pPr>
            <a:r>
              <a:rPr lang="ru-RU" dirty="0" err="1" smtClean="0">
                <a:latin typeface="Times New Roman" pitchFamily="18" charset="0"/>
                <a:cs typeface="Times New Roman" pitchFamily="18" charset="0"/>
              </a:rPr>
              <a:t>інститут</a:t>
            </a:r>
            <a:r>
              <a:rPr lang="ru-RU" dirty="0" smtClean="0">
                <a:latin typeface="Times New Roman" pitchFamily="18" charset="0"/>
                <a:cs typeface="Times New Roman" pitchFamily="18" charset="0"/>
              </a:rPr>
              <a:t> правового </a:t>
            </a:r>
            <a:r>
              <a:rPr lang="ru-RU" dirty="0" err="1" smtClean="0">
                <a:latin typeface="Times New Roman" pitchFamily="18" charset="0"/>
                <a:cs typeface="Times New Roman" pitchFamily="18" charset="0"/>
              </a:rPr>
              <a:t>регулювання</a:t>
            </a:r>
            <a:r>
              <a:rPr lang="ru-RU" dirty="0" smtClean="0">
                <a:latin typeface="Times New Roman" pitchFamily="18" charset="0"/>
                <a:cs typeface="Times New Roman" pitchFamily="18" charset="0"/>
              </a:rPr>
              <a:t> плати за землю, </a:t>
            </a:r>
            <a:endParaRPr lang="uk-UA" dirty="0" smtClean="0">
              <a:latin typeface="Times New Roman" pitchFamily="18" charset="0"/>
              <a:cs typeface="Times New Roman" pitchFamily="18" charset="0"/>
            </a:endParaRPr>
          </a:p>
          <a:p>
            <a:pPr algn="just">
              <a:buFont typeface="Wingdings" pitchFamily="2" charset="2"/>
              <a:buChar char="ü"/>
            </a:pPr>
            <a:r>
              <a:rPr lang="ru-RU" dirty="0" err="1" smtClean="0">
                <a:latin typeface="Times New Roman" pitchFamily="18" charset="0"/>
                <a:cs typeface="Times New Roman" pitchFamily="18" charset="0"/>
              </a:rPr>
              <a:t>інститут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відповідальності</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порушення</a:t>
            </a:r>
            <a:r>
              <a:rPr lang="ru-RU" dirty="0" smtClean="0">
                <a:latin typeface="Times New Roman" pitchFamily="18" charset="0"/>
                <a:cs typeface="Times New Roman" pitchFamily="18" charset="0"/>
              </a:rPr>
              <a:t> земельного </a:t>
            </a:r>
            <a:r>
              <a:rPr lang="ru-RU" dirty="0" err="1" smtClean="0">
                <a:latin typeface="Times New Roman" pitchFamily="18" charset="0"/>
                <a:cs typeface="Times New Roman" pitchFamily="18" charset="0"/>
              </a:rPr>
              <a:t>законодавства</a:t>
            </a:r>
            <a:r>
              <a:rPr lang="uk-UA" dirty="0" smtClean="0">
                <a:latin typeface="Times New Roman" pitchFamily="18" charset="0"/>
                <a:cs typeface="Times New Roman" pitchFamily="18" charset="0"/>
              </a:rPr>
              <a:t>.</a:t>
            </a:r>
          </a:p>
          <a:p>
            <a:pPr algn="just">
              <a:buNone/>
            </a:pPr>
            <a:r>
              <a:rPr lang="ru-RU" dirty="0" err="1" smtClean="0">
                <a:latin typeface="Times New Roman" pitchFamily="18" charset="0"/>
                <a:cs typeface="Times New Roman" pitchFamily="18" charset="0"/>
              </a:rPr>
              <a:t>Ці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елементи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похідними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загальних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елементів</a:t>
            </a:r>
            <a:r>
              <a:rPr lang="ru-RU" dirty="0" smtClean="0">
                <a:latin typeface="Times New Roman" pitchFamily="18" charset="0"/>
                <a:cs typeface="Times New Roman" pitchFamily="18" charset="0"/>
              </a:rPr>
              <a:t> правового режиму земель.</a:t>
            </a:r>
            <a:endParaRPr lang="uk-UA" dirty="0" smtClean="0">
              <a:latin typeface="Times New Roman" pitchFamily="18" charset="0"/>
              <a:cs typeface="Times New Roman" pitchFamily="18" charset="0"/>
            </a:endParaRPr>
          </a:p>
          <a:p>
            <a:endParaRPr lang="uk-U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200" b="1" dirty="0" smtClean="0">
                <a:latin typeface="Times New Roman" pitchFamily="18" charset="0"/>
                <a:cs typeface="Times New Roman" pitchFamily="18" charset="0"/>
              </a:rPr>
              <a:t>2. Поняття та склад земель сільськогосподарського призначення</a:t>
            </a:r>
            <a:endParaRPr lang="uk-UA" sz="3200" dirty="0"/>
          </a:p>
        </p:txBody>
      </p:sp>
      <p:sp>
        <p:nvSpPr>
          <p:cNvPr id="3" name="Содержимое 2"/>
          <p:cNvSpPr>
            <a:spLocks noGrp="1"/>
          </p:cNvSpPr>
          <p:nvPr>
            <p:ph idx="1"/>
          </p:nvPr>
        </p:nvSpPr>
        <p:spPr>
          <a:xfrm>
            <a:off x="1435608" y="1785926"/>
            <a:ext cx="7498080" cy="4462474"/>
          </a:xfrm>
        </p:spPr>
        <p:txBody>
          <a:bodyPr>
            <a:normAutofit fontScale="92500" lnSpcReduction="20000"/>
          </a:bodyPr>
          <a:lstStyle/>
          <a:p>
            <a:pPr algn="just">
              <a:buNone/>
            </a:pPr>
            <a:r>
              <a:rPr lang="ru-RU" dirty="0" smtClean="0">
                <a:latin typeface="Times New Roman" pitchFamily="18" charset="0"/>
                <a:cs typeface="Times New Roman" pitchFamily="18" charset="0"/>
              </a:rPr>
              <a:t>Станом на 1 </a:t>
            </a:r>
            <a:r>
              <a:rPr lang="ru-RU" dirty="0" err="1" smtClean="0">
                <a:latin typeface="Times New Roman" pitchFamily="18" charset="0"/>
                <a:cs typeface="Times New Roman" pitchFamily="18" charset="0"/>
              </a:rPr>
              <a:t>січня</a:t>
            </a:r>
            <a:r>
              <a:rPr lang="ru-RU" dirty="0" smtClean="0">
                <a:latin typeface="Times New Roman" pitchFamily="18" charset="0"/>
                <a:cs typeface="Times New Roman" pitchFamily="18" charset="0"/>
              </a:rPr>
              <a:t> 2020 р. </a:t>
            </a:r>
            <a:r>
              <a:rPr lang="ru-RU" dirty="0" err="1" smtClean="0">
                <a:latin typeface="Times New Roman" pitchFamily="18" charset="0"/>
                <a:cs typeface="Times New Roman" pitchFamily="18" charset="0"/>
              </a:rPr>
              <a:t>площа</a:t>
            </a:r>
            <a:r>
              <a:rPr lang="ru-RU" dirty="0" smtClean="0">
                <a:latin typeface="Times New Roman" pitchFamily="18" charset="0"/>
                <a:cs typeface="Times New Roman" pitchFamily="18" charset="0"/>
              </a:rPr>
              <a:t> земель </a:t>
            </a:r>
            <a:r>
              <a:rPr lang="ru-RU" dirty="0" err="1" smtClean="0">
                <a:latin typeface="Times New Roman" pitchFamily="18" charset="0"/>
                <a:cs typeface="Times New Roman" pitchFamily="18" charset="0"/>
              </a:rPr>
              <a:t>України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складає</a:t>
            </a:r>
            <a:r>
              <a:rPr lang="ru-RU" dirty="0" smtClean="0">
                <a:latin typeface="Times New Roman" pitchFamily="18" charset="0"/>
                <a:cs typeface="Times New Roman" pitchFamily="18" charset="0"/>
              </a:rPr>
              <a:t> 60,35 </a:t>
            </a:r>
            <a:r>
              <a:rPr lang="ru-RU" dirty="0" err="1" smtClean="0">
                <a:latin typeface="Times New Roman" pitchFamily="18" charset="0"/>
                <a:cs typeface="Times New Roman" pitchFamily="18" charset="0"/>
              </a:rPr>
              <a:t>млн</a:t>
            </a:r>
            <a:r>
              <a:rPr lang="ru-RU" dirty="0" smtClean="0">
                <a:latin typeface="Times New Roman" pitchFamily="18" charset="0"/>
                <a:cs typeface="Times New Roman" pitchFamily="18" charset="0"/>
              </a:rPr>
              <a:t> га, </a:t>
            </a:r>
            <a:r>
              <a:rPr lang="ru-RU" dirty="0" err="1" smtClean="0">
                <a:latin typeface="Times New Roman" pitchFamily="18" charset="0"/>
                <a:cs typeface="Times New Roman" pitchFamily="18" charset="0"/>
              </a:rPr>
              <a:t>з</a:t>
            </a:r>
            <a:r>
              <a:rPr lang="ru-RU" dirty="0" smtClean="0">
                <a:latin typeface="Times New Roman" pitchFamily="18" charset="0"/>
                <a:cs typeface="Times New Roman" pitchFamily="18" charset="0"/>
              </a:rPr>
              <a:t> них </a:t>
            </a:r>
            <a:r>
              <a:rPr lang="ru-RU" b="1" dirty="0" smtClean="0">
                <a:latin typeface="Times New Roman" pitchFamily="18" charset="0"/>
                <a:cs typeface="Times New Roman" pitchFamily="18" charset="0"/>
              </a:rPr>
              <a:t>41,46 </a:t>
            </a:r>
            <a:r>
              <a:rPr lang="ru-RU" b="1" dirty="0" err="1" smtClean="0">
                <a:latin typeface="Times New Roman" pitchFamily="18" charset="0"/>
                <a:cs typeface="Times New Roman" pitchFamily="18" charset="0"/>
              </a:rPr>
              <a:t>млн</a:t>
            </a:r>
            <a:r>
              <a:rPr lang="ru-RU" b="1" dirty="0" smtClean="0">
                <a:latin typeface="Times New Roman" pitchFamily="18" charset="0"/>
                <a:cs typeface="Times New Roman" pitchFamily="18" charset="0"/>
              </a:rPr>
              <a:t> га – </a:t>
            </a:r>
            <a:r>
              <a:rPr lang="ru-RU" b="1" dirty="0" err="1" smtClean="0">
                <a:latin typeface="Times New Roman" pitchFamily="18" charset="0"/>
                <a:cs typeface="Times New Roman" pitchFamily="18" charset="0"/>
              </a:rPr>
              <a:t>це</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землі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сільськогосподарського</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призначення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становлять</a:t>
            </a:r>
            <a:r>
              <a:rPr lang="ru-RU" dirty="0" smtClean="0">
                <a:latin typeface="Times New Roman" pitchFamily="18" charset="0"/>
                <a:cs typeface="Times New Roman" pitchFamily="18" charset="0"/>
              </a:rPr>
              <a:t> </a:t>
            </a:r>
            <a:r>
              <a:rPr lang="ru-RU" b="1" dirty="0" smtClean="0">
                <a:latin typeface="Times New Roman" pitchFamily="18" charset="0"/>
                <a:cs typeface="Times New Roman" pitchFamily="18" charset="0"/>
              </a:rPr>
              <a:t>68,7 %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загальної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прощі</a:t>
            </a:r>
            <a:r>
              <a:rPr lang="ru-RU" dirty="0" smtClean="0">
                <a:latin typeface="Times New Roman" pitchFamily="18" charset="0"/>
                <a:cs typeface="Times New Roman" pitchFamily="18" charset="0"/>
              </a:rPr>
              <a:t> земель в </a:t>
            </a:r>
            <a:r>
              <a:rPr lang="ru-RU" dirty="0" err="1" smtClean="0">
                <a:latin typeface="Times New Roman" pitchFamily="18" charset="0"/>
                <a:cs typeface="Times New Roman" pitchFamily="18" charset="0"/>
              </a:rPr>
              <a:t>Україні</a:t>
            </a:r>
            <a:r>
              <a:rPr lang="ru-RU" dirty="0" smtClean="0">
                <a:latin typeface="Times New Roman" pitchFamily="18" charset="0"/>
                <a:cs typeface="Times New Roman" pitchFamily="18" charset="0"/>
              </a:rPr>
              <a:t> .</a:t>
            </a:r>
          </a:p>
          <a:p>
            <a:pPr algn="just">
              <a:buNone/>
            </a:pPr>
            <a:r>
              <a:rPr lang="ru-RU" dirty="0" err="1" smtClean="0">
                <a:latin typeface="Times New Roman" pitchFamily="18" charset="0"/>
                <a:cs typeface="Times New Roman" pitchFamily="18" charset="0"/>
              </a:rPr>
              <a:t>Землі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сільськогосподарського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призначення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основним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засобом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виробництва</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сільському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господарстві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гарантією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продовольчої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безпеки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держави</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її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економічного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зростання</a:t>
            </a:r>
            <a:r>
              <a:rPr lang="ru-RU" dirty="0" smtClean="0">
                <a:latin typeface="Times New Roman" pitchFamily="18" charset="0"/>
                <a:cs typeface="Times New Roman" pitchFamily="18" charset="0"/>
              </a:rPr>
              <a:t>. </a:t>
            </a:r>
            <a:endParaRPr lang="uk-UA"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728" y="571480"/>
            <a:ext cx="7498080" cy="5391168"/>
          </a:xfrm>
        </p:spPr>
        <p:txBody>
          <a:bodyPr>
            <a:normAutofit fontScale="85000" lnSpcReduction="20000"/>
          </a:bodyPr>
          <a:lstStyle/>
          <a:p>
            <a:pPr algn="ctr">
              <a:buNone/>
            </a:pPr>
            <a:r>
              <a:rPr lang="uk-UA" dirty="0" smtClean="0">
                <a:latin typeface="Times New Roman" pitchFamily="18" charset="0"/>
                <a:cs typeface="Times New Roman" pitchFamily="18" charset="0"/>
              </a:rPr>
              <a:t>Правовому режиму земель сільськогосподарського призначення присвячено </a:t>
            </a:r>
          </a:p>
          <a:p>
            <a:pPr algn="ctr">
              <a:buNone/>
            </a:pPr>
            <a:r>
              <a:rPr lang="uk-UA" b="1" dirty="0" err="1" smtClean="0">
                <a:latin typeface="Times New Roman" pitchFamily="18" charset="0"/>
                <a:cs typeface="Times New Roman" pitchFamily="18" charset="0"/>
              </a:rPr>
              <a:t>гл</a:t>
            </a:r>
            <a:r>
              <a:rPr lang="uk-UA" b="1" dirty="0" smtClean="0">
                <a:latin typeface="Times New Roman" pitchFamily="18" charset="0"/>
                <a:cs typeface="Times New Roman" pitchFamily="18" charset="0"/>
              </a:rPr>
              <a:t>. 5 Земельного кодексу України</a:t>
            </a:r>
            <a:r>
              <a:rPr lang="uk-UA" dirty="0" smtClean="0">
                <a:latin typeface="Times New Roman" pitchFamily="18" charset="0"/>
                <a:cs typeface="Times New Roman" pitchFamily="18" charset="0"/>
              </a:rPr>
              <a:t>. </a:t>
            </a:r>
          </a:p>
          <a:p>
            <a:pPr algn="just">
              <a:buNone/>
            </a:pPr>
            <a:endParaRPr lang="uk-UA" dirty="0" smtClean="0">
              <a:latin typeface="Times New Roman" pitchFamily="18" charset="0"/>
              <a:cs typeface="Times New Roman" pitchFamily="18" charset="0"/>
            </a:endParaRPr>
          </a:p>
          <a:p>
            <a:pPr algn="just">
              <a:buNone/>
            </a:pPr>
            <a:r>
              <a:rPr lang="uk-UA" dirty="0" smtClean="0">
                <a:latin typeface="Times New Roman" pitchFamily="18" charset="0"/>
                <a:cs typeface="Times New Roman" pitchFamily="18" charset="0"/>
              </a:rPr>
              <a:t>Відповідно до ч. 1 ст. 22 ЗКУ, </a:t>
            </a:r>
            <a:r>
              <a:rPr lang="uk-UA" b="1" dirty="0" smtClean="0">
                <a:latin typeface="Times New Roman" pitchFamily="18" charset="0"/>
                <a:cs typeface="Times New Roman" pitchFamily="18" charset="0"/>
              </a:rPr>
              <a:t>ЗСГП – </a:t>
            </a:r>
            <a:r>
              <a:rPr lang="uk-UA" i="1" dirty="0" smtClean="0">
                <a:latin typeface="Times New Roman" pitchFamily="18" charset="0"/>
                <a:cs typeface="Times New Roman" pitchFamily="18" charset="0"/>
              </a:rPr>
              <a:t>землі, надані для виробництва сільськогосподарської продукції, здійснення сільськогосподарської науково-дослідної та навчальної діяльності, розміщення відповідної виробничої інфраструктури, у тому числі інфраструктури оптових ринків сільськогосподарської продукції, або призначені для цих цілей.</a:t>
            </a:r>
            <a:endParaRPr lang="uk-UA" dirty="0" smtClean="0">
              <a:latin typeface="Times New Roman" pitchFamily="18" charset="0"/>
              <a:cs typeface="Times New Roman" pitchFamily="18" charset="0"/>
            </a:endParaRPr>
          </a:p>
          <a:p>
            <a:endParaRPr lang="uk-U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714356"/>
            <a:ext cx="7498080" cy="5143536"/>
          </a:xfrm>
        </p:spPr>
        <p:txBody>
          <a:bodyPr>
            <a:normAutofit fontScale="85000" lnSpcReduction="10000"/>
          </a:bodyPr>
          <a:lstStyle/>
          <a:p>
            <a:pPr algn="just">
              <a:buNone/>
            </a:pPr>
            <a:r>
              <a:rPr lang="uk-UA" dirty="0" smtClean="0">
                <a:latin typeface="Times New Roman" pitchFamily="18" charset="0"/>
                <a:cs typeface="Times New Roman" pitchFamily="18" charset="0"/>
              </a:rPr>
              <a:t>Під поняттям «</a:t>
            </a:r>
            <a:r>
              <a:rPr lang="uk-UA" b="1" dirty="0" smtClean="0">
                <a:latin typeface="Times New Roman" pitchFamily="18" charset="0"/>
                <a:cs typeface="Times New Roman" pitchFamily="18" charset="0"/>
              </a:rPr>
              <a:t>сільськогосподарська продукція</a:t>
            </a:r>
            <a:r>
              <a:rPr lang="uk-UA" dirty="0" smtClean="0">
                <a:latin typeface="Times New Roman" pitchFamily="18" charset="0"/>
                <a:cs typeface="Times New Roman" pitchFamily="18" charset="0"/>
              </a:rPr>
              <a:t>» прийнято розуміти продукцію, віднесену до сільськогосподарської</a:t>
            </a:r>
          </a:p>
          <a:p>
            <a:pPr algn="just">
              <a:buNone/>
            </a:pP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ДК</a:t>
            </a:r>
            <a:r>
              <a:rPr lang="uk-UA" dirty="0" smtClean="0">
                <a:latin typeface="Times New Roman" pitchFamily="18" charset="0"/>
                <a:cs typeface="Times New Roman" pitchFamily="18" charset="0"/>
              </a:rPr>
              <a:t> 016-</a:t>
            </a:r>
            <a:r>
              <a:rPr lang="en-US" dirty="0" smtClean="0">
                <a:latin typeface="Times New Roman" pitchFamily="18" charset="0"/>
                <a:cs typeface="Times New Roman" pitchFamily="18" charset="0"/>
              </a:rPr>
              <a:t>2010</a:t>
            </a:r>
            <a:r>
              <a:rPr lang="uk-UA" dirty="0" smtClean="0">
                <a:latin typeface="Times New Roman" pitchFamily="18" charset="0"/>
                <a:cs typeface="Times New Roman" pitchFamily="18" charset="0"/>
              </a:rPr>
              <a:t> «Державний класифікатор продукції та послуг», затвердженим наказом Держстандарту України від </a:t>
            </a:r>
            <a:r>
              <a:rPr lang="en-US" dirty="0" smtClean="0">
                <a:latin typeface="Times New Roman" pitchFamily="18" charset="0"/>
                <a:cs typeface="Times New Roman" pitchFamily="18" charset="0"/>
              </a:rPr>
              <a:t>11</a:t>
            </a:r>
            <a:r>
              <a:rPr lang="uk-UA" dirty="0" smtClean="0">
                <a:latin typeface="Times New Roman" pitchFamily="18" charset="0"/>
                <a:cs typeface="Times New Roman" pitchFamily="18" charset="0"/>
              </a:rPr>
              <a:t> жовтня </a:t>
            </a:r>
            <a:r>
              <a:rPr lang="en-US" dirty="0" smtClean="0">
                <a:latin typeface="Times New Roman" pitchFamily="18" charset="0"/>
                <a:cs typeface="Times New Roman" pitchFamily="18" charset="0"/>
              </a:rPr>
              <a:t>2010 </a:t>
            </a:r>
            <a:r>
              <a:rPr lang="uk-UA" dirty="0" smtClean="0">
                <a:latin typeface="Times New Roman" pitchFamily="18" charset="0"/>
                <a:cs typeface="Times New Roman" pitchFamily="18" charset="0"/>
              </a:rPr>
              <a:t>р. №</a:t>
            </a:r>
            <a:r>
              <a:rPr lang="en-US" dirty="0" smtClean="0">
                <a:latin typeface="Times New Roman" pitchFamily="18" charset="0"/>
                <a:cs typeface="Times New Roman" pitchFamily="18" charset="0"/>
              </a:rPr>
              <a:t> 457</a:t>
            </a:r>
            <a:r>
              <a:rPr lang="uk-UA" dirty="0" smtClean="0">
                <a:latin typeface="Times New Roman" pitchFamily="18" charset="0"/>
                <a:cs typeface="Times New Roman" pitchFamily="18" charset="0"/>
              </a:rPr>
              <a:t>;</a:t>
            </a:r>
          </a:p>
          <a:p>
            <a:pPr algn="just">
              <a:buNone/>
            </a:pPr>
            <a:r>
              <a:rPr lang="uk-UA" dirty="0" smtClean="0">
                <a:latin typeface="Times New Roman" pitchFamily="18" charset="0"/>
                <a:cs typeface="Times New Roman" pitchFamily="18" charset="0"/>
              </a:rPr>
              <a:t>– Українською класифікацією товарів зовнішньоекономічної діяльності (групи 1–24), що є товарною номенклатурою Митного тарифу України, затвердженого Законом України «Про Митний тариф України» від 19 вересня 2013 р.</a:t>
            </a:r>
            <a:endParaRPr lang="uk-UA"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928670"/>
            <a:ext cx="7498080" cy="5000660"/>
          </a:xfrm>
        </p:spPr>
        <p:txBody>
          <a:bodyPr>
            <a:normAutofit lnSpcReduction="10000"/>
          </a:bodyPr>
          <a:lstStyle/>
          <a:p>
            <a:pPr algn="just">
              <a:buNone/>
            </a:pPr>
            <a:r>
              <a:rPr lang="uk-UA" dirty="0" smtClean="0">
                <a:latin typeface="Times New Roman" pitchFamily="18" charset="0"/>
                <a:cs typeface="Times New Roman" pitchFamily="18" charset="0"/>
              </a:rPr>
              <a:t>Закріплені у законодавстві ознаки земель сільськогосподарського призначення фактично </a:t>
            </a:r>
            <a:r>
              <a:rPr lang="uk-UA" u="sng" dirty="0" smtClean="0">
                <a:latin typeface="Times New Roman" pitchFamily="18" charset="0"/>
                <a:cs typeface="Times New Roman" pitchFamily="18" charset="0"/>
              </a:rPr>
              <a:t>не враховують природних властивостей </a:t>
            </a:r>
            <a:r>
              <a:rPr lang="uk-UA" dirty="0" smtClean="0">
                <a:latin typeface="Times New Roman" pitchFamily="18" charset="0"/>
                <a:cs typeface="Times New Roman" pitchFamily="18" charset="0"/>
              </a:rPr>
              <a:t>і якостей даної категорії земель.</a:t>
            </a:r>
          </a:p>
          <a:p>
            <a:pPr algn="just">
              <a:buNone/>
            </a:pPr>
            <a:r>
              <a:rPr lang="uk-UA" dirty="0" smtClean="0">
                <a:latin typeface="Times New Roman" pitchFamily="18" charset="0"/>
                <a:cs typeface="Times New Roman" pitchFamily="18" charset="0"/>
              </a:rPr>
              <a:t>При визначенні поняття земель сільськогосподарського призначення законодавець повинен акцентувати увагу, насамперед, на природних властивостях і якості земель як елемента екосистеми.</a:t>
            </a:r>
          </a:p>
          <a:p>
            <a:endParaRPr lang="uk-U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642918"/>
            <a:ext cx="7498080" cy="5500726"/>
          </a:xfrm>
        </p:spPr>
        <p:txBody>
          <a:bodyPr>
            <a:normAutofit fontScale="85000" lnSpcReduction="10000"/>
          </a:bodyPr>
          <a:lstStyle/>
          <a:p>
            <a:pPr algn="just">
              <a:buNone/>
            </a:pPr>
            <a:r>
              <a:rPr lang="uk-UA" dirty="0" smtClean="0">
                <a:latin typeface="Times New Roman" pitchFamily="18" charset="0"/>
                <a:cs typeface="Times New Roman" pitchFamily="18" charset="0"/>
              </a:rPr>
              <a:t>Відповідно до ст. 1 Закону України «Про охорону земель» від 19 червня 2003 р. </a:t>
            </a:r>
            <a:r>
              <a:rPr lang="uk-UA" b="1" dirty="0" smtClean="0">
                <a:latin typeface="Times New Roman" pitchFamily="18" charset="0"/>
                <a:cs typeface="Times New Roman" pitchFamily="18" charset="0"/>
              </a:rPr>
              <a:t>ґрунт</a:t>
            </a:r>
            <a:r>
              <a:rPr lang="uk-UA" dirty="0" smtClean="0">
                <a:latin typeface="Times New Roman" pitchFamily="18" charset="0"/>
                <a:cs typeface="Times New Roman" pitchFamily="18" charset="0"/>
              </a:rPr>
              <a:t> розглядається як природно-історичне органо-мінеральне тіло, що утворилося на поверхні земної кори і є осередком найбільшої концентрації поживних речовин, основою життя та розвитку людства завдяки найціннішій своїй властивості – родючості, </a:t>
            </a:r>
          </a:p>
          <a:p>
            <a:pPr algn="just">
              <a:buNone/>
            </a:pPr>
            <a:r>
              <a:rPr lang="uk-UA" dirty="0" smtClean="0">
                <a:latin typeface="Times New Roman" pitchFamily="18" charset="0"/>
                <a:cs typeface="Times New Roman" pitchFamily="18" charset="0"/>
              </a:rPr>
              <a:t>а </a:t>
            </a:r>
            <a:r>
              <a:rPr lang="uk-UA" b="1" dirty="0" smtClean="0">
                <a:latin typeface="Times New Roman" pitchFamily="18" charset="0"/>
                <a:cs typeface="Times New Roman" pitchFamily="18" charset="0"/>
              </a:rPr>
              <a:t>родючість ґрунту</a:t>
            </a:r>
            <a:r>
              <a:rPr lang="uk-UA" dirty="0" smtClean="0">
                <a:latin typeface="Times New Roman" pitchFamily="18" charset="0"/>
                <a:cs typeface="Times New Roman" pitchFamily="18" charset="0"/>
              </a:rPr>
              <a:t> розглядається як здатність ґрунту задовольняти потреби рослин в елементах живлення, воді, повітрі і теплі у достатніх кількостях для їх нормального розвитку, які у сукупності є основним показником якості ґрунту.</a:t>
            </a:r>
          </a:p>
          <a:p>
            <a:endParaRPr lang="uk-U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642918"/>
            <a:ext cx="7498080" cy="5786478"/>
          </a:xfrm>
        </p:spPr>
        <p:txBody>
          <a:bodyPr>
            <a:normAutofit fontScale="62500" lnSpcReduction="20000"/>
          </a:bodyPr>
          <a:lstStyle/>
          <a:p>
            <a:pPr algn="just">
              <a:buNone/>
            </a:pPr>
            <a:r>
              <a:rPr lang="uk-UA" b="1" dirty="0" smtClean="0">
                <a:latin typeface="Times New Roman" pitchFamily="18" charset="0"/>
                <a:cs typeface="Times New Roman" pitchFamily="18" charset="0"/>
              </a:rPr>
              <a:t>Склад ЗСГП </a:t>
            </a:r>
            <a:r>
              <a:rPr lang="uk-UA" dirty="0" smtClean="0">
                <a:latin typeface="Times New Roman" pitchFamily="18" charset="0"/>
                <a:cs typeface="Times New Roman" pitchFamily="18" charset="0"/>
              </a:rPr>
              <a:t>визначається ч.2 ст.22 ЗКУ. ЗСГП включають:</a:t>
            </a:r>
          </a:p>
          <a:p>
            <a:pPr algn="just">
              <a:buNone/>
            </a:pPr>
            <a:r>
              <a:rPr lang="uk-UA" dirty="0" smtClean="0">
                <a:latin typeface="Times New Roman" pitchFamily="18" charset="0"/>
                <a:cs typeface="Times New Roman" pitchFamily="18" charset="0"/>
              </a:rPr>
              <a:t>а) </a:t>
            </a:r>
            <a:r>
              <a:rPr lang="uk-UA" b="1" i="1" dirty="0" smtClean="0">
                <a:latin typeface="Times New Roman" pitchFamily="18" charset="0"/>
                <a:cs typeface="Times New Roman" pitchFamily="18" charset="0"/>
              </a:rPr>
              <a:t>сільськогосподарські угіддя</a:t>
            </a:r>
            <a:r>
              <a:rPr lang="uk-UA" dirty="0" smtClean="0">
                <a:latin typeface="Times New Roman" pitchFamily="18" charset="0"/>
                <a:cs typeface="Times New Roman" pitchFamily="18" charset="0"/>
              </a:rPr>
              <a:t> (рілля, багаторічні насадження, сіножаті, пасовища та перелоги)»;</a:t>
            </a:r>
          </a:p>
          <a:p>
            <a:pPr algn="just">
              <a:buNone/>
            </a:pPr>
            <a:r>
              <a:rPr lang="uk-UA" i="1" dirty="0" smtClean="0">
                <a:latin typeface="Times New Roman" pitchFamily="18" charset="0"/>
                <a:cs typeface="Times New Roman" pitchFamily="18" charset="0"/>
              </a:rPr>
              <a:t>Перелік угідь, згідно з Класифікацією видів земельних угідь (КВЗУ) (додаток 4 до постанови КМУ «Про затвердження Порядку ведення Державного земельного кадастру» від 17 жовтня 2012 р. № 1051).</a:t>
            </a:r>
            <a:endParaRPr lang="uk-UA" dirty="0" smtClean="0">
              <a:latin typeface="Times New Roman" pitchFamily="18" charset="0"/>
              <a:cs typeface="Times New Roman" pitchFamily="18" charset="0"/>
            </a:endParaRPr>
          </a:p>
          <a:p>
            <a:pPr algn="just">
              <a:buNone/>
            </a:pPr>
            <a:r>
              <a:rPr lang="uk-UA" b="1" i="1" dirty="0" smtClean="0">
                <a:latin typeface="Times New Roman" pitchFamily="18" charset="0"/>
                <a:cs typeface="Times New Roman" pitchFamily="18" charset="0"/>
              </a:rPr>
              <a:t>Рілля</a:t>
            </a:r>
            <a:r>
              <a:rPr lang="uk-UA" b="1"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 це група земельних угідь, що включає сільськогосподарські угіддя, які систематично обробляються і використовуються під посіви сільськогосподарських культур, включаючи посіви багаторічних трав, а також чисті пари та парники, оранжереї і теплиці.</a:t>
            </a:r>
          </a:p>
          <a:p>
            <a:pPr algn="just">
              <a:buNone/>
            </a:pPr>
            <a:r>
              <a:rPr lang="uk-UA" b="1" i="1" dirty="0" smtClean="0">
                <a:latin typeface="Times New Roman" pitchFamily="18" charset="0"/>
                <a:cs typeface="Times New Roman" pitchFamily="18" charset="0"/>
              </a:rPr>
              <a:t>Багаторічні насадження</a:t>
            </a:r>
            <a:r>
              <a:rPr lang="uk-UA" dirty="0" smtClean="0">
                <a:latin typeface="Times New Roman" pitchFamily="18" charset="0"/>
                <a:cs typeface="Times New Roman" pitchFamily="18" charset="0"/>
              </a:rPr>
              <a:t> – це група земельних угідь, що включає угіддя, зайняті насадженнями для отримання плодів, ягід, винограду, хмелю; насадженнями ефіроолійних культур, розсадниками (крім лісових); плантаціями декоративних багаторічних насаджень (квітниками) для декоративного оформлення територій, а також для реалізації квітів; лікарськими багаторічними насадженнями (беладона, наперстянка, </a:t>
            </a:r>
            <a:r>
              <a:rPr lang="uk-UA" dirty="0" err="1" smtClean="0">
                <a:latin typeface="Times New Roman" pitchFamily="18" charset="0"/>
                <a:cs typeface="Times New Roman" pitchFamily="18" charset="0"/>
              </a:rPr>
              <a:t>шалфей</a:t>
            </a:r>
            <a:r>
              <a:rPr lang="uk-UA" dirty="0" smtClean="0">
                <a:latin typeface="Times New Roman" pitchFamily="18" charset="0"/>
                <a:cs typeface="Times New Roman" pitchFamily="18" charset="0"/>
              </a:rPr>
              <a:t> лікарський та інші).</a:t>
            </a:r>
          </a:p>
          <a:p>
            <a:endParaRPr lang="uk-U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500042"/>
            <a:ext cx="7498080" cy="5748358"/>
          </a:xfrm>
        </p:spPr>
        <p:txBody>
          <a:bodyPr>
            <a:normAutofit fontScale="70000" lnSpcReduction="20000"/>
          </a:bodyPr>
          <a:lstStyle/>
          <a:p>
            <a:pPr algn="just">
              <a:buNone/>
            </a:pPr>
            <a:r>
              <a:rPr lang="uk-UA" b="1" i="1" dirty="0" smtClean="0">
                <a:latin typeface="Times New Roman" pitchFamily="18" charset="0"/>
                <a:cs typeface="Times New Roman" pitchFamily="18" charset="0"/>
              </a:rPr>
              <a:t>Сіножаті</a:t>
            </a:r>
            <a:r>
              <a:rPr lang="uk-UA" dirty="0" smtClean="0">
                <a:latin typeface="Times New Roman" pitchFamily="18" charset="0"/>
                <a:cs typeface="Times New Roman" pitchFamily="18" charset="0"/>
              </a:rPr>
              <a:t> </a:t>
            </a:r>
            <a:r>
              <a:rPr lang="uk-UA" i="1"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це група земельних угідь, що включає сільськогосподарські угіддя, які систематично використовуються для сінокосіння, до яких потрібно включати рівномірно вкриті деревинною та чагарниковою рослинністю площею понад 20 відсотків ділянки.</a:t>
            </a:r>
          </a:p>
          <a:p>
            <a:pPr algn="just">
              <a:buNone/>
            </a:pPr>
            <a:r>
              <a:rPr lang="uk-UA" b="1" i="1" dirty="0" smtClean="0">
                <a:latin typeface="Times New Roman" pitchFamily="18" charset="0"/>
                <a:cs typeface="Times New Roman" pitchFamily="18" charset="0"/>
              </a:rPr>
              <a:t>Пасовища</a:t>
            </a:r>
            <a:r>
              <a:rPr lang="uk-UA" b="1"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 це група земельних угідь, що включає сільськогосподарські угіддя, які систематично використовуються для випасання сільськогосподарських тварин; рівномірно вкриті деревинною та чагарниковою рослинністю площею понад 20 відсотків ділянки.</a:t>
            </a:r>
          </a:p>
          <a:p>
            <a:pPr algn="just">
              <a:buNone/>
            </a:pPr>
            <a:r>
              <a:rPr lang="uk-UA" b="1" i="1" dirty="0" smtClean="0">
                <a:latin typeface="Times New Roman" pitchFamily="18" charset="0"/>
                <a:cs typeface="Times New Roman" pitchFamily="18" charset="0"/>
              </a:rPr>
              <a:t>Перелоги</a:t>
            </a:r>
            <a:r>
              <a:rPr lang="uk-UA" b="1"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 це група земельних угідь, що включає орні землі, які раніше оралися, а згодом більше року починаючи з осені не використовувалися для засіву сільськогосподарських культур і не готуються під пар.</a:t>
            </a:r>
          </a:p>
          <a:p>
            <a:pPr algn="just">
              <a:buNone/>
            </a:pPr>
            <a:endParaRPr lang="uk-UA" dirty="0" smtClean="0">
              <a:latin typeface="Times New Roman" pitchFamily="18" charset="0"/>
              <a:cs typeface="Times New Roman" pitchFamily="18" charset="0"/>
            </a:endParaRPr>
          </a:p>
          <a:p>
            <a:pPr algn="just">
              <a:buNone/>
            </a:pPr>
            <a:r>
              <a:rPr lang="uk-UA" dirty="0" smtClean="0">
                <a:latin typeface="Times New Roman" pitchFamily="18" charset="0"/>
                <a:cs typeface="Times New Roman" pitchFamily="18" charset="0"/>
              </a:rPr>
              <a:t>78,9 % сільськогосподарських угідь – орні землі (рілля) і багаторічні насадження, 13,0 % – пасовища, 8,4 % – сіножаті.</a:t>
            </a:r>
          </a:p>
          <a:p>
            <a:endParaRPr lang="uk-U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1785926"/>
            <a:ext cx="7498080" cy="2643206"/>
          </a:xfrm>
        </p:spPr>
        <p:txBody>
          <a:bodyPr>
            <a:normAutofit fontScale="77500" lnSpcReduction="20000"/>
          </a:bodyPr>
          <a:lstStyle/>
          <a:p>
            <a:pPr algn="just">
              <a:buNone/>
            </a:pPr>
            <a:r>
              <a:rPr lang="uk-UA" dirty="0" smtClean="0">
                <a:latin typeface="Times New Roman" pitchFamily="18" charset="0"/>
                <a:cs typeface="Times New Roman" pitchFamily="18" charset="0"/>
              </a:rPr>
              <a:t> б) </a:t>
            </a:r>
            <a:r>
              <a:rPr lang="uk-UA" b="1" i="1" dirty="0" smtClean="0">
                <a:latin typeface="Times New Roman" pitchFamily="18" charset="0"/>
                <a:cs typeface="Times New Roman" pitchFamily="18" charset="0"/>
              </a:rPr>
              <a:t>несільськогосподарські угіддя</a:t>
            </a:r>
            <a:r>
              <a:rPr lang="uk-UA" dirty="0" smtClean="0">
                <a:latin typeface="Times New Roman" pitchFamily="18" charset="0"/>
                <a:cs typeface="Times New Roman" pitchFamily="18" charset="0"/>
              </a:rPr>
              <a:t> (господарські шляхи і прогони, полезахисні лісові смуги та інші захисні насадження, крім тих, що віднесені до земель лісогосподарського призначення, землі під господарськими будівлями і дворами, землі під інфраструктурою оптових ринків сільськогосподарської продукції, землі тимчасової консервації тощо). </a:t>
            </a:r>
          </a:p>
          <a:p>
            <a:endParaRPr lang="uk-U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600" b="1" dirty="0" smtClean="0">
                <a:latin typeface="Times New Roman" pitchFamily="18" charset="0"/>
                <a:cs typeface="Times New Roman" pitchFamily="18" charset="0"/>
              </a:rPr>
              <a:t>Зміст лекційного заняття</a:t>
            </a:r>
            <a:endParaRPr lang="uk-UA" sz="36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pPr algn="just">
              <a:buNone/>
            </a:pPr>
            <a:r>
              <a:rPr lang="uk-UA" b="1" dirty="0" smtClean="0">
                <a:latin typeface="Times New Roman" pitchFamily="18" charset="0"/>
                <a:cs typeface="Times New Roman" pitchFamily="18" charset="0"/>
              </a:rPr>
              <a:t>1. Загальна характеристика правового режиму земель.</a:t>
            </a:r>
            <a:endParaRPr lang="uk-UA" dirty="0" smtClean="0">
              <a:latin typeface="Times New Roman" pitchFamily="18" charset="0"/>
              <a:cs typeface="Times New Roman" pitchFamily="18" charset="0"/>
            </a:endParaRPr>
          </a:p>
          <a:p>
            <a:pPr algn="just">
              <a:buNone/>
            </a:pPr>
            <a:r>
              <a:rPr lang="uk-UA" b="1" dirty="0" smtClean="0">
                <a:latin typeface="Times New Roman" pitchFamily="18" charset="0"/>
                <a:cs typeface="Times New Roman" pitchFamily="18" charset="0"/>
              </a:rPr>
              <a:t>2. Поняття та склад земель сільськогосподарського призначення.</a:t>
            </a:r>
            <a:endParaRPr lang="uk-UA" dirty="0" smtClean="0">
              <a:latin typeface="Times New Roman" pitchFamily="18" charset="0"/>
              <a:cs typeface="Times New Roman" pitchFamily="18" charset="0"/>
            </a:endParaRPr>
          </a:p>
          <a:p>
            <a:pPr algn="just">
              <a:buNone/>
            </a:pPr>
            <a:r>
              <a:rPr lang="uk-UA" b="1" dirty="0" smtClean="0">
                <a:latin typeface="Times New Roman" pitchFamily="18" charset="0"/>
                <a:cs typeface="Times New Roman" pitchFamily="18" charset="0"/>
              </a:rPr>
              <a:t>3. Особливості правового режиму земель сільськогосподарського призначення.</a:t>
            </a:r>
            <a:endParaRPr lang="uk-UA" dirty="0" smtClean="0">
              <a:latin typeface="Times New Roman" pitchFamily="18" charset="0"/>
              <a:cs typeface="Times New Roman" pitchFamily="18" charset="0"/>
            </a:endParaRPr>
          </a:p>
          <a:p>
            <a:endParaRPr lang="uk-U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642918"/>
            <a:ext cx="7498080" cy="1571636"/>
          </a:xfrm>
        </p:spPr>
        <p:txBody>
          <a:bodyPr>
            <a:normAutofit fontScale="90000"/>
          </a:bodyPr>
          <a:lstStyle/>
          <a:p>
            <a:pPr algn="ctr"/>
            <a:r>
              <a:rPr lang="uk-UA" sz="4000" b="1" dirty="0" smtClean="0">
                <a:latin typeface="Times New Roman" pitchFamily="18" charset="0"/>
                <a:cs typeface="Times New Roman" pitchFamily="18" charset="0"/>
              </a:rPr>
              <a:t>3. Особливості правового режиму земель сільськогосподарського призначення</a:t>
            </a:r>
            <a:r>
              <a:rPr lang="uk-UA" dirty="0" smtClean="0"/>
              <a:t/>
            </a:r>
            <a:br>
              <a:rPr lang="uk-UA" dirty="0" smtClean="0"/>
            </a:br>
            <a:endParaRPr lang="uk-UA" dirty="0"/>
          </a:p>
        </p:txBody>
      </p:sp>
      <p:sp>
        <p:nvSpPr>
          <p:cNvPr id="3" name="Содержимое 2"/>
          <p:cNvSpPr>
            <a:spLocks noGrp="1"/>
          </p:cNvSpPr>
          <p:nvPr>
            <p:ph idx="1"/>
          </p:nvPr>
        </p:nvSpPr>
        <p:spPr>
          <a:xfrm>
            <a:off x="1435608" y="2143116"/>
            <a:ext cx="7498080" cy="4105284"/>
          </a:xfrm>
        </p:spPr>
        <p:txBody>
          <a:bodyPr>
            <a:normAutofit fontScale="85000" lnSpcReduction="20000"/>
          </a:bodyPr>
          <a:lstStyle/>
          <a:p>
            <a:pPr algn="just">
              <a:buNone/>
            </a:pPr>
            <a:r>
              <a:rPr lang="uk-UA" b="1" dirty="0" smtClean="0">
                <a:latin typeface="Times New Roman" pitchFamily="18" charset="0"/>
                <a:cs typeface="Times New Roman" pitchFamily="18" charset="0"/>
              </a:rPr>
              <a:t>1. Особливе цільове призначення.</a:t>
            </a:r>
            <a:endParaRPr lang="uk-UA" dirty="0" smtClean="0">
              <a:latin typeface="Times New Roman" pitchFamily="18" charset="0"/>
              <a:cs typeface="Times New Roman" pitchFamily="18" charset="0"/>
            </a:endParaRPr>
          </a:p>
          <a:p>
            <a:pPr algn="just">
              <a:buNone/>
            </a:pPr>
            <a:r>
              <a:rPr lang="uk-UA" dirty="0" smtClean="0">
                <a:latin typeface="Times New Roman" pitchFamily="18" charset="0"/>
                <a:cs typeface="Times New Roman" pitchFamily="18" charset="0"/>
              </a:rPr>
              <a:t>Поряд із загальним цільовим призначенням, що характеризує ЗСГП в силу самої їх належності до відповідної категорії, певні особливості цільового призначення мають окремі різновиди («види використання») ЗСГП.</a:t>
            </a:r>
          </a:p>
          <a:p>
            <a:pPr algn="just">
              <a:buNone/>
            </a:pPr>
            <a:r>
              <a:rPr lang="uk-UA" dirty="0" smtClean="0">
                <a:latin typeface="Times New Roman" pitchFamily="18" charset="0"/>
                <a:cs typeface="Times New Roman" pitchFamily="18" charset="0"/>
              </a:rPr>
              <a:t>ЗКУ і наказ Держкомзему України «</a:t>
            </a:r>
            <a:r>
              <a:rPr lang="uk-UA" b="1" dirty="0" smtClean="0">
                <a:latin typeface="Times New Roman" pitchFamily="18" charset="0"/>
                <a:cs typeface="Times New Roman" pitchFamily="18" charset="0"/>
              </a:rPr>
              <a:t>Про затвердження Класифікації видів цільового призначення земель»</a:t>
            </a:r>
            <a:r>
              <a:rPr lang="uk-UA" dirty="0" smtClean="0">
                <a:latin typeface="Times New Roman" pitchFamily="18" charset="0"/>
                <a:cs typeface="Times New Roman" pitchFamily="18" charset="0"/>
              </a:rPr>
              <a:t> від 23 липня 2010 р. № 548 виділяє такі «види цільового призначення» ЗСГП:</a:t>
            </a:r>
          </a:p>
          <a:p>
            <a:endParaRPr lang="uk-U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642918"/>
            <a:ext cx="7498080" cy="5605482"/>
          </a:xfrm>
        </p:spPr>
        <p:txBody>
          <a:bodyPr>
            <a:normAutofit fontScale="47500" lnSpcReduction="20000"/>
          </a:bodyPr>
          <a:lstStyle/>
          <a:p>
            <a:pPr algn="just">
              <a:buNone/>
            </a:pPr>
            <a:r>
              <a:rPr lang="uk-UA" sz="3400" dirty="0" smtClean="0">
                <a:latin typeface="Times New Roman" pitchFamily="18" charset="0"/>
                <a:cs typeface="Times New Roman" pitchFamily="18" charset="0"/>
              </a:rPr>
              <a:t>01.01. Землі для товарного сільськогосподарського виробництва (</a:t>
            </a:r>
            <a:r>
              <a:rPr lang="uk-UA" sz="3400" dirty="0" err="1" smtClean="0">
                <a:latin typeface="Times New Roman" pitchFamily="18" charset="0"/>
                <a:cs typeface="Times New Roman" pitchFamily="18" charset="0"/>
              </a:rPr>
              <a:t>п.«а</a:t>
            </a:r>
            <a:r>
              <a:rPr lang="uk-UA" sz="3400" dirty="0" smtClean="0">
                <a:latin typeface="Times New Roman" pitchFamily="18" charset="0"/>
                <a:cs typeface="Times New Roman" pitchFamily="18" charset="0"/>
              </a:rPr>
              <a:t>» та «б» ч.3 ст.22 ЗКУ), що приблизно відповідає поняттю «землі сільськогосподарських підприємств» (див. ст.ст.24, 25, 27-30 ЗКУ);</a:t>
            </a:r>
          </a:p>
          <a:p>
            <a:pPr algn="just">
              <a:buNone/>
            </a:pPr>
            <a:r>
              <a:rPr lang="uk-UA" sz="3400" dirty="0" smtClean="0">
                <a:latin typeface="Times New Roman" pitchFamily="18" charset="0"/>
                <a:cs typeface="Times New Roman" pitchFamily="18" charset="0"/>
              </a:rPr>
              <a:t>01.02. Землі фермерських господарств (ст.ст.31, 32 ЗКУ, ЗУ «Про фермерське господарство»);</a:t>
            </a:r>
          </a:p>
          <a:p>
            <a:pPr algn="just">
              <a:buNone/>
            </a:pPr>
            <a:r>
              <a:rPr lang="uk-UA" sz="3400" dirty="0" smtClean="0">
                <a:latin typeface="Times New Roman" pitchFamily="18" charset="0"/>
                <a:cs typeface="Times New Roman" pitchFamily="18" charset="0"/>
              </a:rPr>
              <a:t>01.03. Землі для ведення особистого селянського господарства (ст.33 ЗКУ, ЗУ «Про особисте селянське господарство»);</a:t>
            </a:r>
          </a:p>
          <a:p>
            <a:pPr algn="just">
              <a:buNone/>
            </a:pPr>
            <a:r>
              <a:rPr lang="uk-UA" sz="3400" dirty="0" smtClean="0">
                <a:latin typeface="Times New Roman" pitchFamily="18" charset="0"/>
                <a:cs typeface="Times New Roman" pitchFamily="18" charset="0"/>
              </a:rPr>
              <a:t>01.04. Землі для ведення особистого підсобного господарства несільськогосподарських підприємств (ст.37 ЗКУ).;</a:t>
            </a:r>
          </a:p>
          <a:p>
            <a:pPr algn="just">
              <a:buNone/>
            </a:pPr>
            <a:r>
              <a:rPr lang="uk-UA" sz="3400" dirty="0" smtClean="0">
                <a:latin typeface="Times New Roman" pitchFamily="18" charset="0"/>
                <a:cs typeface="Times New Roman" pitchFamily="18" charset="0"/>
              </a:rPr>
              <a:t>01.05. Землі для індивідуального садівництва (ст.35 ЗКУ);</a:t>
            </a:r>
          </a:p>
          <a:p>
            <a:pPr algn="just">
              <a:buNone/>
            </a:pPr>
            <a:r>
              <a:rPr lang="uk-UA" sz="3400" dirty="0" smtClean="0">
                <a:latin typeface="Times New Roman" pitchFamily="18" charset="0"/>
                <a:cs typeface="Times New Roman" pitchFamily="18" charset="0"/>
              </a:rPr>
              <a:t>01.06. Землі для колективного садівництва (ст.35 ЗКУ);</a:t>
            </a:r>
          </a:p>
          <a:p>
            <a:pPr algn="just">
              <a:buNone/>
            </a:pPr>
            <a:r>
              <a:rPr lang="uk-UA" sz="3400" dirty="0" smtClean="0">
                <a:latin typeface="Times New Roman" pitchFamily="18" charset="0"/>
                <a:cs typeface="Times New Roman" pitchFamily="18" charset="0"/>
              </a:rPr>
              <a:t>01.07. Землі для городництва (ст.36 ЗКУ);</a:t>
            </a:r>
          </a:p>
          <a:p>
            <a:pPr algn="just">
              <a:buNone/>
            </a:pPr>
            <a:r>
              <a:rPr lang="uk-UA" sz="3400" dirty="0" smtClean="0">
                <a:latin typeface="Times New Roman" pitchFamily="18" charset="0"/>
                <a:cs typeface="Times New Roman" pitchFamily="18" charset="0"/>
              </a:rPr>
              <a:t>01.08. Землі для сінокосіння та випасання худоби (ст.34 ЗКУ);</a:t>
            </a:r>
          </a:p>
          <a:p>
            <a:pPr algn="just">
              <a:buNone/>
            </a:pPr>
            <a:r>
              <a:rPr lang="uk-UA" sz="3400" dirty="0" smtClean="0">
                <a:latin typeface="Times New Roman" pitchFamily="18" charset="0"/>
                <a:cs typeface="Times New Roman" pitchFamily="18" charset="0"/>
              </a:rPr>
              <a:t>01.09. Для дослідних і навчальних цілей;</a:t>
            </a:r>
          </a:p>
          <a:p>
            <a:pPr algn="just">
              <a:buNone/>
            </a:pPr>
            <a:r>
              <a:rPr lang="uk-UA" sz="3400" dirty="0" smtClean="0">
                <a:latin typeface="Times New Roman" pitchFamily="18" charset="0"/>
                <a:cs typeface="Times New Roman" pitchFamily="18" charset="0"/>
              </a:rPr>
              <a:t>01.10. Для пропаганди передового досвіду ведення сільського господарства;</a:t>
            </a:r>
          </a:p>
          <a:p>
            <a:pPr algn="just">
              <a:buNone/>
            </a:pPr>
            <a:r>
              <a:rPr lang="uk-UA" sz="3400" dirty="0" smtClean="0">
                <a:latin typeface="Times New Roman" pitchFamily="18" charset="0"/>
                <a:cs typeface="Times New Roman" pitchFamily="18" charset="0"/>
              </a:rPr>
              <a:t>01.11. Для надання послуг у сільському господарстві;</a:t>
            </a:r>
          </a:p>
          <a:p>
            <a:pPr algn="just">
              <a:buNone/>
            </a:pPr>
            <a:r>
              <a:rPr lang="uk-UA" sz="3400" dirty="0" smtClean="0">
                <a:latin typeface="Times New Roman" pitchFamily="18" charset="0"/>
                <a:cs typeface="Times New Roman" pitchFamily="18" charset="0"/>
              </a:rPr>
              <a:t>01.12. Для розміщення інфраструктури оптових ринків сільськогосподарської продукції;</a:t>
            </a:r>
          </a:p>
          <a:p>
            <a:pPr algn="just">
              <a:buNone/>
            </a:pPr>
            <a:r>
              <a:rPr lang="uk-UA" sz="3400" dirty="0" smtClean="0">
                <a:latin typeface="Times New Roman" pitchFamily="18" charset="0"/>
                <a:cs typeface="Times New Roman" pitchFamily="18" charset="0"/>
              </a:rPr>
              <a:t>01.13. Для іншого сільськогосподарського призначення;</a:t>
            </a:r>
          </a:p>
          <a:p>
            <a:pPr algn="just">
              <a:buNone/>
            </a:pPr>
            <a:r>
              <a:rPr lang="uk-UA" sz="3400" dirty="0" smtClean="0">
                <a:latin typeface="Times New Roman" pitchFamily="18" charset="0"/>
                <a:cs typeface="Times New Roman" pitchFamily="18" charset="0"/>
              </a:rPr>
              <a:t>01.14. Для цілей підрозділів 01.01-01.13 та для збереження та використання земель природно-заповідного фонду.</a:t>
            </a:r>
          </a:p>
          <a:p>
            <a:endParaRPr lang="uk-U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1500174"/>
            <a:ext cx="7498080" cy="4000528"/>
          </a:xfrm>
        </p:spPr>
        <p:txBody>
          <a:bodyPr>
            <a:normAutofit fontScale="77500" lnSpcReduction="20000"/>
          </a:bodyPr>
          <a:lstStyle/>
          <a:p>
            <a:pPr algn="just">
              <a:buNone/>
            </a:pPr>
            <a:r>
              <a:rPr lang="uk-UA" b="1" dirty="0" smtClean="0">
                <a:latin typeface="Times New Roman" pitchFamily="18" charset="0"/>
                <a:cs typeface="Times New Roman" pitchFamily="18" charset="0"/>
              </a:rPr>
              <a:t>2. Принцип пріоритету сільськогосподарського використання земель.</a:t>
            </a:r>
            <a:endParaRPr lang="uk-UA" dirty="0" smtClean="0">
              <a:latin typeface="Times New Roman" pitchFamily="18" charset="0"/>
              <a:cs typeface="Times New Roman" pitchFamily="18" charset="0"/>
            </a:endParaRPr>
          </a:p>
          <a:p>
            <a:pPr algn="just">
              <a:buNone/>
            </a:pPr>
            <a:r>
              <a:rPr lang="uk-UA" dirty="0" smtClean="0">
                <a:latin typeface="Times New Roman" pitchFamily="18" charset="0"/>
                <a:cs typeface="Times New Roman" pitchFamily="18" charset="0"/>
              </a:rPr>
              <a:t>Законодавство встановлює пріоритет сільськогосподарського використання земель (ст.23 ЗКУ): 1. Землі, придатні для потреб сільського господарства, повинні надаватися насамперед для сільськогосподарського використання. 2. Визначення земель, придатних для потреб сільського господарства, провадиться на підставі даних державного земельного кадастру.</a:t>
            </a:r>
            <a:endParaRPr lang="uk-UA"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428604"/>
            <a:ext cx="7498080" cy="5819796"/>
          </a:xfrm>
        </p:spPr>
        <p:txBody>
          <a:bodyPr>
            <a:normAutofit fontScale="62500" lnSpcReduction="20000"/>
          </a:bodyPr>
          <a:lstStyle/>
          <a:p>
            <a:pPr algn="just">
              <a:buNone/>
            </a:pPr>
            <a:r>
              <a:rPr lang="uk-UA" b="1" dirty="0" smtClean="0">
                <a:latin typeface="Times New Roman" pitchFamily="18" charset="0"/>
                <a:cs typeface="Times New Roman" pitchFamily="18" charset="0"/>
              </a:rPr>
              <a:t>3. Особливий суб’єктний склад у відносинах із використання ЗСГП.</a:t>
            </a:r>
            <a:endParaRPr lang="uk-UA" dirty="0" smtClean="0">
              <a:latin typeface="Times New Roman" pitchFamily="18" charset="0"/>
              <a:cs typeface="Times New Roman" pitchFamily="18" charset="0"/>
            </a:endParaRPr>
          </a:p>
          <a:p>
            <a:pPr algn="just" fontAlgn="base">
              <a:buNone/>
            </a:pPr>
            <a:r>
              <a:rPr lang="uk-UA" dirty="0" smtClean="0">
                <a:latin typeface="Times New Roman" pitchFamily="18" charset="0"/>
                <a:cs typeface="Times New Roman" pitchFamily="18" charset="0"/>
              </a:rPr>
              <a:t>Ч. 3 ст. 22 ЗКУ. </a:t>
            </a:r>
            <a:r>
              <a:rPr lang="ru-RU" dirty="0" err="1" smtClean="0">
                <a:latin typeface="Times New Roman" pitchFamily="18" charset="0"/>
                <a:cs typeface="Times New Roman" pitchFamily="18" charset="0"/>
              </a:rPr>
              <a:t>Землі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сільськогосподарського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призначення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передаються</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власність</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надаються</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користування</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fontAlgn="base">
              <a:buNone/>
            </a:pPr>
            <a:r>
              <a:rPr lang="ru-RU" dirty="0" smtClean="0">
                <a:latin typeface="Times New Roman" pitchFamily="18" charset="0"/>
                <a:cs typeface="Times New Roman" pitchFamily="18" charset="0"/>
              </a:rPr>
              <a:t>а) </a:t>
            </a:r>
            <a:r>
              <a:rPr lang="ru-RU" dirty="0" err="1" smtClean="0">
                <a:latin typeface="Times New Roman" pitchFamily="18" charset="0"/>
                <a:cs typeface="Times New Roman" pitchFamily="18" charset="0"/>
              </a:rPr>
              <a:t>громадянам</a:t>
            </a:r>
            <a:r>
              <a:rPr lang="ru-RU" dirty="0" smtClean="0">
                <a:latin typeface="Times New Roman" pitchFamily="18" charset="0"/>
                <a:cs typeface="Times New Roman" pitchFamily="18" charset="0"/>
              </a:rPr>
              <a:t> – для </a:t>
            </a:r>
            <a:r>
              <a:rPr lang="ru-RU" dirty="0" err="1" smtClean="0">
                <a:latin typeface="Times New Roman" pitchFamily="18" charset="0"/>
                <a:cs typeface="Times New Roman" pitchFamily="18" charset="0"/>
              </a:rPr>
              <a:t>ведення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особистого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селянського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господарства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садівництва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городництва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сінокосіння</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випасання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худоби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ведення</a:t>
            </a:r>
            <a:r>
              <a:rPr lang="ru-RU" dirty="0" smtClean="0">
                <a:latin typeface="Times New Roman" pitchFamily="18" charset="0"/>
                <a:cs typeface="Times New Roman" pitchFamily="18" charset="0"/>
              </a:rPr>
              <a:t> товарного </a:t>
            </a:r>
            <a:r>
              <a:rPr lang="ru-RU" dirty="0" err="1" smtClean="0">
                <a:latin typeface="Times New Roman" pitchFamily="18" charset="0"/>
                <a:cs typeface="Times New Roman" pitchFamily="18" charset="0"/>
              </a:rPr>
              <a:t>сільськогосподарського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виробництва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фермерського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господарства</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fontAlgn="base">
              <a:buNone/>
            </a:pPr>
            <a:r>
              <a:rPr lang="ru-RU" dirty="0" smtClean="0">
                <a:latin typeface="Times New Roman" pitchFamily="18" charset="0"/>
                <a:cs typeface="Times New Roman" pitchFamily="18" charset="0"/>
              </a:rPr>
              <a:t>б) </a:t>
            </a:r>
            <a:r>
              <a:rPr lang="ru-RU" dirty="0" err="1" smtClean="0">
                <a:latin typeface="Times New Roman" pitchFamily="18" charset="0"/>
                <a:cs typeface="Times New Roman" pitchFamily="18" charset="0"/>
              </a:rPr>
              <a:t>сільськогосподарським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підприємствам</a:t>
            </a:r>
            <a:r>
              <a:rPr lang="ru-RU" dirty="0" smtClean="0">
                <a:latin typeface="Times New Roman" pitchFamily="18" charset="0"/>
                <a:cs typeface="Times New Roman" pitchFamily="18" charset="0"/>
              </a:rPr>
              <a:t> – для </a:t>
            </a:r>
            <a:r>
              <a:rPr lang="ru-RU" dirty="0" err="1" smtClean="0">
                <a:latin typeface="Times New Roman" pitchFamily="18" charset="0"/>
                <a:cs typeface="Times New Roman" pitchFamily="18" charset="0"/>
              </a:rPr>
              <a:t>ведення</a:t>
            </a:r>
            <a:r>
              <a:rPr lang="ru-RU" dirty="0" smtClean="0">
                <a:latin typeface="Times New Roman" pitchFamily="18" charset="0"/>
                <a:cs typeface="Times New Roman" pitchFamily="18" charset="0"/>
              </a:rPr>
              <a:t> товарного </a:t>
            </a:r>
            <a:r>
              <a:rPr lang="ru-RU" dirty="0" err="1" smtClean="0">
                <a:latin typeface="Times New Roman" pitchFamily="18" charset="0"/>
                <a:cs typeface="Times New Roman" pitchFamily="18" charset="0"/>
              </a:rPr>
              <a:t>сільськогосподарського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виробництва</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fontAlgn="base">
              <a:buNone/>
            </a:pPr>
            <a:r>
              <a:rPr lang="ru-RU" dirty="0" smtClean="0">
                <a:latin typeface="Times New Roman" pitchFamily="18" charset="0"/>
                <a:cs typeface="Times New Roman" pitchFamily="18" charset="0"/>
              </a:rPr>
              <a:t>в) </a:t>
            </a:r>
            <a:r>
              <a:rPr lang="ru-RU" dirty="0" err="1" smtClean="0">
                <a:latin typeface="Times New Roman" pitchFamily="18" charset="0"/>
                <a:cs typeface="Times New Roman" pitchFamily="18" charset="0"/>
              </a:rPr>
              <a:t>сільськогосподарським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науково-дослідним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установам</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навчальним</a:t>
            </a:r>
            <a:r>
              <a:rPr lang="ru-RU" dirty="0" smtClean="0">
                <a:latin typeface="Times New Roman" pitchFamily="18" charset="0"/>
                <a:cs typeface="Times New Roman" pitchFamily="18" charset="0"/>
              </a:rPr>
              <a:t> закладам, </a:t>
            </a:r>
            <a:r>
              <a:rPr lang="ru-RU" dirty="0" err="1" smtClean="0">
                <a:latin typeface="Times New Roman" pitchFamily="18" charset="0"/>
                <a:cs typeface="Times New Roman" pitchFamily="18" charset="0"/>
              </a:rPr>
              <a:t>сільським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професійно-технічним</a:t>
            </a:r>
            <a:r>
              <a:rPr lang="ru-RU" dirty="0" smtClean="0">
                <a:latin typeface="Times New Roman" pitchFamily="18" charset="0"/>
                <a:cs typeface="Times New Roman" pitchFamily="18" charset="0"/>
              </a:rPr>
              <a:t> училищам та </a:t>
            </a:r>
            <a:r>
              <a:rPr lang="ru-RU" dirty="0" err="1" smtClean="0">
                <a:latin typeface="Times New Roman" pitchFamily="18" charset="0"/>
                <a:cs typeface="Times New Roman" pitchFamily="18" charset="0"/>
              </a:rPr>
              <a:t>загальноосвітнім</a:t>
            </a:r>
            <a:r>
              <a:rPr lang="ru-RU" dirty="0" smtClean="0">
                <a:latin typeface="Times New Roman" pitchFamily="18" charset="0"/>
                <a:cs typeface="Times New Roman" pitchFamily="18" charset="0"/>
              </a:rPr>
              <a:t> школам – для </a:t>
            </a:r>
            <a:r>
              <a:rPr lang="ru-RU" dirty="0" err="1" smtClean="0">
                <a:latin typeface="Times New Roman" pitchFamily="18" charset="0"/>
                <a:cs typeface="Times New Roman" pitchFamily="18" charset="0"/>
              </a:rPr>
              <a:t>дослідних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навчальних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цілей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пропаганди</a:t>
            </a:r>
            <a:r>
              <a:rPr lang="ru-RU" dirty="0" smtClean="0">
                <a:latin typeface="Times New Roman" pitchFamily="18" charset="0"/>
                <a:cs typeface="Times New Roman" pitchFamily="18" charset="0"/>
              </a:rPr>
              <a:t> передового </a:t>
            </a:r>
            <a:r>
              <a:rPr lang="ru-RU" dirty="0" err="1" smtClean="0">
                <a:latin typeface="Times New Roman" pitchFamily="18" charset="0"/>
                <a:cs typeface="Times New Roman" pitchFamily="18" charset="0"/>
              </a:rPr>
              <a:t>досвіду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ведення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сільського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господарства</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fontAlgn="base">
              <a:buNone/>
            </a:pPr>
            <a:r>
              <a:rPr lang="ru-RU" dirty="0" smtClean="0">
                <a:latin typeface="Times New Roman" pitchFamily="18" charset="0"/>
                <a:cs typeface="Times New Roman" pitchFamily="18" charset="0"/>
              </a:rPr>
              <a:t>г) </a:t>
            </a:r>
            <a:r>
              <a:rPr lang="ru-RU" dirty="0" err="1" smtClean="0">
                <a:latin typeface="Times New Roman" pitchFamily="18" charset="0"/>
                <a:cs typeface="Times New Roman" pitchFamily="18" charset="0"/>
              </a:rPr>
              <a:t>несільськогосподарським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підприємствам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установам</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організаціям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релігійним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організаціям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об'єднанням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громадян</a:t>
            </a:r>
            <a:r>
              <a:rPr lang="ru-RU" dirty="0" smtClean="0">
                <a:latin typeface="Times New Roman" pitchFamily="18" charset="0"/>
                <a:cs typeface="Times New Roman" pitchFamily="18" charset="0"/>
              </a:rPr>
              <a:t> – </a:t>
            </a:r>
            <a:r>
              <a:rPr lang="uk-UA" dirty="0" smtClean="0">
                <a:latin typeface="Times New Roman" pitchFamily="18" charset="0"/>
                <a:cs typeface="Times New Roman" pitchFamily="18" charset="0"/>
              </a:rPr>
              <a:t>д</a:t>
            </a:r>
            <a:r>
              <a:rPr lang="ru-RU" dirty="0" smtClean="0">
                <a:latin typeface="Times New Roman" pitchFamily="18" charset="0"/>
                <a:cs typeface="Times New Roman" pitchFamily="18" charset="0"/>
              </a:rPr>
              <a:t>ля </a:t>
            </a:r>
            <a:r>
              <a:rPr lang="ru-RU" dirty="0" err="1" smtClean="0">
                <a:latin typeface="Times New Roman" pitchFamily="18" charset="0"/>
                <a:cs typeface="Times New Roman" pitchFamily="18" charset="0"/>
              </a:rPr>
              <a:t>ведення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підсобного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сільського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господарства</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fontAlgn="base">
              <a:buNone/>
            </a:pPr>
            <a:r>
              <a:rPr lang="ru-RU" dirty="0" err="1" smtClean="0">
                <a:latin typeface="Times New Roman" pitchFamily="18" charset="0"/>
                <a:cs typeface="Times New Roman" pitchFamily="18" charset="0"/>
              </a:rPr>
              <a:t>ґ</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оптовим</a:t>
            </a:r>
            <a:r>
              <a:rPr lang="ru-RU" dirty="0" smtClean="0">
                <a:latin typeface="Times New Roman" pitchFamily="18" charset="0"/>
                <a:cs typeface="Times New Roman" pitchFamily="18" charset="0"/>
              </a:rPr>
              <a:t> ринкам </a:t>
            </a:r>
            <a:r>
              <a:rPr lang="ru-RU" dirty="0" err="1" smtClean="0">
                <a:latin typeface="Times New Roman" pitchFamily="18" charset="0"/>
                <a:cs typeface="Times New Roman" pitchFamily="18" charset="0"/>
              </a:rPr>
              <a:t>сільськогосподарської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продукції</a:t>
            </a:r>
            <a:r>
              <a:rPr lang="ru-RU" dirty="0" smtClean="0">
                <a:latin typeface="Times New Roman" pitchFamily="18" charset="0"/>
                <a:cs typeface="Times New Roman" pitchFamily="18" charset="0"/>
              </a:rPr>
              <a:t> – для </a:t>
            </a:r>
            <a:r>
              <a:rPr lang="ru-RU" dirty="0" err="1" smtClean="0">
                <a:latin typeface="Times New Roman" pitchFamily="18" charset="0"/>
                <a:cs typeface="Times New Roman" pitchFamily="18" charset="0"/>
              </a:rPr>
              <a:t>розміщення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власної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інфраструктури</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endParaRPr lang="uk-U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357166"/>
            <a:ext cx="7498080" cy="5891234"/>
          </a:xfrm>
        </p:spPr>
        <p:txBody>
          <a:bodyPr>
            <a:normAutofit fontScale="85000" lnSpcReduction="20000"/>
          </a:bodyPr>
          <a:lstStyle/>
          <a:p>
            <a:pPr algn="just">
              <a:buNone/>
            </a:pPr>
            <a:r>
              <a:rPr lang="uk-UA" dirty="0" smtClean="0">
                <a:latin typeface="Times New Roman" pitchFamily="18" charset="0"/>
                <a:cs typeface="Times New Roman" pitchFamily="18" charset="0"/>
              </a:rPr>
              <a:t>Станом на 1 грудня 2019 р. зареєстровано більше 34 тис. </a:t>
            </a:r>
            <a:r>
              <a:rPr lang="uk-UA" b="1" dirty="0" smtClean="0">
                <a:latin typeface="Times New Roman" pitchFamily="18" charset="0"/>
                <a:cs typeface="Times New Roman" pitchFamily="18" charset="0"/>
              </a:rPr>
              <a:t>фермерських господарств</a:t>
            </a:r>
            <a:r>
              <a:rPr lang="uk-UA" dirty="0" smtClean="0">
                <a:latin typeface="Times New Roman" pitchFamily="18" charset="0"/>
                <a:cs typeface="Times New Roman" pitchFamily="18" charset="0"/>
              </a:rPr>
              <a:t>. В їх користуванні перебуває майже 4,6 </a:t>
            </a:r>
            <a:r>
              <a:rPr lang="uk-UA" dirty="0" err="1" smtClean="0">
                <a:latin typeface="Times New Roman" pitchFamily="18" charset="0"/>
                <a:cs typeface="Times New Roman" pitchFamily="18" charset="0"/>
              </a:rPr>
              <a:t>млн</a:t>
            </a:r>
            <a:r>
              <a:rPr lang="uk-UA" dirty="0" smtClean="0">
                <a:latin typeface="Times New Roman" pitchFamily="18" charset="0"/>
                <a:cs typeface="Times New Roman" pitchFamily="18" charset="0"/>
              </a:rPr>
              <a:t> га сільськогосподарських угідь, з них ріллі майже 4,45 </a:t>
            </a:r>
            <a:r>
              <a:rPr lang="uk-UA" dirty="0" err="1" smtClean="0">
                <a:latin typeface="Times New Roman" pitchFamily="18" charset="0"/>
                <a:cs typeface="Times New Roman" pitchFamily="18" charset="0"/>
              </a:rPr>
              <a:t>млн</a:t>
            </a:r>
            <a:r>
              <a:rPr lang="uk-UA" dirty="0" smtClean="0">
                <a:latin typeface="Times New Roman" pitchFamily="18" charset="0"/>
                <a:cs typeface="Times New Roman" pitchFamily="18" charset="0"/>
              </a:rPr>
              <a:t> га.</a:t>
            </a:r>
          </a:p>
          <a:p>
            <a:pPr algn="just">
              <a:buNone/>
            </a:pPr>
            <a:r>
              <a:rPr lang="uk-UA" b="1" i="1" dirty="0" smtClean="0">
                <a:latin typeface="Times New Roman" pitchFamily="18" charset="0"/>
                <a:cs typeface="Times New Roman" pitchFamily="18" charset="0"/>
              </a:rPr>
              <a:t>з 1991 р. </a:t>
            </a:r>
            <a:r>
              <a:rPr lang="uk-UA" dirty="0" smtClean="0">
                <a:latin typeface="Times New Roman" pitchFamily="18" charset="0"/>
                <a:cs typeface="Times New Roman" pitchFamily="18" charset="0"/>
              </a:rPr>
              <a:t>громадянам України надавались земельні ділянки для ведення фермерського господарства на праві довічного успадкованого володіння, на праві власності та праві оренди;</a:t>
            </a:r>
          </a:p>
          <a:p>
            <a:pPr algn="just">
              <a:buNone/>
            </a:pPr>
            <a:r>
              <a:rPr lang="uk-UA" b="1" i="1" dirty="0" smtClean="0">
                <a:latin typeface="Times New Roman" pitchFamily="18" charset="0"/>
                <a:cs typeface="Times New Roman" pitchFamily="18" charset="0"/>
              </a:rPr>
              <a:t>з 1993 р. </a:t>
            </a:r>
            <a:r>
              <a:rPr lang="uk-UA" dirty="0" smtClean="0">
                <a:latin typeface="Times New Roman" pitchFamily="18" charset="0"/>
                <a:cs typeface="Times New Roman" pitchFamily="18" charset="0"/>
              </a:rPr>
              <a:t>громадяни могли отримати земельні ділянки на праві власності, праві постійного користування та праві оренди;</a:t>
            </a:r>
          </a:p>
          <a:p>
            <a:pPr algn="just">
              <a:buNone/>
            </a:pPr>
            <a:r>
              <a:rPr lang="uk-UA" b="1" i="1" dirty="0" smtClean="0">
                <a:latin typeface="Times New Roman" pitchFamily="18" charset="0"/>
                <a:cs typeface="Times New Roman" pitchFamily="18" charset="0"/>
              </a:rPr>
              <a:t>з 2001 р. </a:t>
            </a:r>
            <a:r>
              <a:rPr lang="uk-UA" dirty="0" smtClean="0">
                <a:latin typeface="Times New Roman" pitchFamily="18" charset="0"/>
                <a:cs typeface="Times New Roman" pitchFamily="18" charset="0"/>
              </a:rPr>
              <a:t>й по теперішній час громадяни можуть отримувати земельні ділянки для ведення фермерського господарства тільки на праві власності та праві оренди.</a:t>
            </a:r>
          </a:p>
          <a:p>
            <a:pPr algn="just">
              <a:buNone/>
            </a:pPr>
            <a:endParaRPr lang="uk-UA"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428604"/>
            <a:ext cx="7498080" cy="5819796"/>
          </a:xfrm>
        </p:spPr>
        <p:txBody>
          <a:bodyPr>
            <a:normAutofit fontScale="70000" lnSpcReduction="20000"/>
          </a:bodyPr>
          <a:lstStyle/>
          <a:p>
            <a:pPr algn="just">
              <a:buNone/>
            </a:pPr>
            <a:r>
              <a:rPr lang="uk-UA" dirty="0" smtClean="0">
                <a:latin typeface="Times New Roman" pitchFamily="18" charset="0"/>
                <a:cs typeface="Times New Roman" pitchFamily="18" charset="0"/>
              </a:rPr>
              <a:t>З цього періоду </a:t>
            </a:r>
            <a:r>
              <a:rPr lang="uk-UA" b="1" i="1" dirty="0" smtClean="0">
                <a:latin typeface="Times New Roman" pitchFamily="18" charset="0"/>
                <a:cs typeface="Times New Roman" pitchFamily="18" charset="0"/>
              </a:rPr>
              <a:t>право довічного успадкованого володіння</a:t>
            </a:r>
            <a:r>
              <a:rPr lang="uk-UA" dirty="0" smtClean="0">
                <a:latin typeface="Times New Roman" pitchFamily="18" charset="0"/>
                <a:cs typeface="Times New Roman" pitchFamily="18" charset="0"/>
              </a:rPr>
              <a:t> не набуло подальшого розвитку, а правова доля цього права й досі залишається невизначеною. Як наслідок, громадяни не мають правової можливості розпоряджатися земельною ділянкою, належною їм на праві довічного успадкованого володіння.</a:t>
            </a:r>
          </a:p>
          <a:p>
            <a:pPr algn="just">
              <a:buNone/>
            </a:pPr>
            <a:r>
              <a:rPr lang="uk-UA" dirty="0" smtClean="0">
                <a:latin typeface="Times New Roman" pitchFamily="18" charset="0"/>
                <a:cs typeface="Times New Roman" pitchFamily="18" charset="0"/>
              </a:rPr>
              <a:t>З цього моменту залишається невизначеною також юридична доля земельних ділянок, які надані громадянам України на </a:t>
            </a:r>
            <a:r>
              <a:rPr lang="uk-UA" b="1" i="1" dirty="0" smtClean="0">
                <a:latin typeface="Times New Roman" pitchFamily="18" charset="0"/>
                <a:cs typeface="Times New Roman" pitchFamily="18" charset="0"/>
              </a:rPr>
              <a:t>праві постійного користування</a:t>
            </a:r>
            <a:r>
              <a:rPr lang="uk-UA" dirty="0" smtClean="0">
                <a:latin typeface="Times New Roman" pitchFamily="18" charset="0"/>
                <a:cs typeface="Times New Roman" pitchFamily="18" charset="0"/>
              </a:rPr>
              <a:t> для ведення фермерського господарства, проте не переоформили його у право власності чи право оренди до 2008 р. При цьому спадкоємці таких осіб втрачають права на земельну ділянку, яка є основою для ведення фермерського господарства.</a:t>
            </a:r>
          </a:p>
          <a:p>
            <a:pPr algn="just">
              <a:buNone/>
            </a:pPr>
            <a:r>
              <a:rPr lang="uk-UA" dirty="0" smtClean="0">
                <a:latin typeface="Times New Roman" pitchFamily="18" charset="0"/>
                <a:cs typeface="Times New Roman" pitchFamily="18" charset="0"/>
              </a:rPr>
              <a:t>Станом на 2020 р. в Україні більше 25 тисяч громадян володіють земельними ділянками сільськогосподарського призначення для ведення фермерського господарства на праві постійного користування, загальна площа яких становить понад 0,5 </a:t>
            </a:r>
            <a:r>
              <a:rPr lang="uk-UA" dirty="0" err="1" smtClean="0">
                <a:latin typeface="Times New Roman" pitchFamily="18" charset="0"/>
                <a:cs typeface="Times New Roman" pitchFamily="18" charset="0"/>
              </a:rPr>
              <a:t>млн</a:t>
            </a:r>
            <a:r>
              <a:rPr lang="uk-UA" dirty="0" smtClean="0">
                <a:latin typeface="Times New Roman" pitchFamily="18" charset="0"/>
                <a:cs typeface="Times New Roman" pitchFamily="18" charset="0"/>
              </a:rPr>
              <a:t> га.</a:t>
            </a:r>
          </a:p>
          <a:p>
            <a:endParaRPr lang="uk-U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1142984"/>
            <a:ext cx="7498080" cy="5105416"/>
          </a:xfrm>
        </p:spPr>
        <p:txBody>
          <a:bodyPr/>
          <a:lstStyle/>
          <a:p>
            <a:pPr algn="just">
              <a:buNone/>
            </a:pPr>
            <a:r>
              <a:rPr lang="uk-UA" sz="2800" b="1" dirty="0" smtClean="0">
                <a:latin typeface="Times New Roman" pitchFamily="18" charset="0"/>
                <a:cs typeface="Times New Roman" pitchFamily="18" charset="0"/>
              </a:rPr>
              <a:t>Державні та комунальні підприємства</a:t>
            </a:r>
            <a:r>
              <a:rPr lang="uk-UA" sz="2800" dirty="0" smtClean="0">
                <a:latin typeface="Times New Roman" pitchFamily="18" charset="0"/>
                <a:cs typeface="Times New Roman" pitchFamily="18" charset="0"/>
              </a:rPr>
              <a:t> є </a:t>
            </a:r>
            <a:r>
              <a:rPr lang="uk-UA" sz="2800" dirty="0" err="1" smtClean="0">
                <a:latin typeface="Times New Roman" pitchFamily="18" charset="0"/>
                <a:cs typeface="Times New Roman" pitchFamily="18" charset="0"/>
              </a:rPr>
              <a:t>суб</a:t>
            </a:r>
            <a:r>
              <a:rPr lang="en-US" sz="2800" dirty="0" smtClean="0">
                <a:latin typeface="Times New Roman" pitchFamily="18" charset="0"/>
                <a:cs typeface="Times New Roman" pitchFamily="18" charset="0"/>
              </a:rPr>
              <a:t>’</a:t>
            </a:r>
            <a:r>
              <a:rPr lang="uk-UA" sz="2800" dirty="0" err="1" smtClean="0">
                <a:latin typeface="Times New Roman" pitchFamily="18" charset="0"/>
                <a:cs typeface="Times New Roman" pitchFamily="18" charset="0"/>
              </a:rPr>
              <a:t>єктами</a:t>
            </a:r>
            <a:r>
              <a:rPr lang="uk-UA" sz="2800" dirty="0" smtClean="0">
                <a:latin typeface="Times New Roman" pitchFamily="18" charset="0"/>
                <a:cs typeface="Times New Roman" pitchFamily="18" charset="0"/>
              </a:rPr>
              <a:t> права користування</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землями</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державної</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та</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комунальної</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власності</a:t>
            </a:r>
            <a:r>
              <a:rPr lang="en-US" sz="2800" dirty="0" smtClean="0">
                <a:latin typeface="Times New Roman" pitchFamily="18" charset="0"/>
                <a:cs typeface="Times New Roman" pitchFamily="18" charset="0"/>
              </a:rPr>
              <a:t>. </a:t>
            </a:r>
            <a:endParaRPr lang="uk-UA" sz="2800" dirty="0" smtClean="0">
              <a:latin typeface="Times New Roman" pitchFamily="18" charset="0"/>
              <a:cs typeface="Times New Roman" pitchFamily="18" charset="0"/>
            </a:endParaRPr>
          </a:p>
          <a:p>
            <a:pPr algn="just">
              <a:buNone/>
            </a:pPr>
            <a:r>
              <a:rPr lang="uk-UA" sz="2800" dirty="0" smtClean="0">
                <a:latin typeface="Times New Roman" pitchFamily="18" charset="0"/>
                <a:cs typeface="Times New Roman" pitchFamily="18" charset="0"/>
              </a:rPr>
              <a:t>Станом на 1 листопада 2019 р. в Україні зареєстровано 199 державних підприємств, діяльність яких пов’язана із сільським господарством; у їх користуванні перебуває 937 тис. га сільськогосподарських угідь. </a:t>
            </a:r>
          </a:p>
          <a:p>
            <a:endParaRPr lang="uk-U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42976" y="357166"/>
            <a:ext cx="7790712" cy="6072230"/>
          </a:xfrm>
        </p:spPr>
        <p:txBody>
          <a:bodyPr>
            <a:normAutofit fontScale="77500" lnSpcReduction="20000"/>
          </a:bodyPr>
          <a:lstStyle/>
          <a:p>
            <a:pPr algn="just">
              <a:buNone/>
            </a:pPr>
            <a:r>
              <a:rPr lang="uk-UA" dirty="0" smtClean="0">
                <a:latin typeface="Times New Roman" pitchFamily="18" charset="0"/>
                <a:cs typeface="Times New Roman" pitchFamily="18" charset="0"/>
              </a:rPr>
              <a:t>Значна площа особливо цінних сільськогосподарських земель знаходиться у користуванні </a:t>
            </a:r>
            <a:r>
              <a:rPr lang="uk-UA" b="1" dirty="0" smtClean="0">
                <a:latin typeface="Times New Roman" pitchFamily="18" charset="0"/>
                <a:cs typeface="Times New Roman" pitchFamily="18" charset="0"/>
              </a:rPr>
              <a:t>Національної академії аграрних наук України. </a:t>
            </a:r>
          </a:p>
          <a:p>
            <a:pPr algn="just">
              <a:buNone/>
            </a:pPr>
            <a:r>
              <a:rPr lang="uk-UA" dirty="0" smtClean="0">
                <a:latin typeface="Times New Roman" pitchFamily="18" charset="0"/>
                <a:cs typeface="Times New Roman" pitchFamily="18" charset="0"/>
              </a:rPr>
              <a:t>Станом на 1 листопада 2018 р. у постійному користуванні наукових установ НААН перебуває 44,6 тис. га сільськогосподарських земель, які призначені для дослідних і навчальних цілей, з яких лише 10 % використовуються за призначенням, а решту земель використовують у господарських цілях для забезпечення власних надходжень наукових установ.</a:t>
            </a:r>
          </a:p>
          <a:p>
            <a:pPr algn="just">
              <a:buNone/>
            </a:pPr>
            <a:r>
              <a:rPr lang="uk-UA" dirty="0" smtClean="0">
                <a:latin typeface="Times New Roman" pitchFamily="18" charset="0"/>
                <a:cs typeface="Times New Roman" pitchFamily="18" charset="0"/>
              </a:rPr>
              <a:t>На кінець червня 2018 р. Національним антикорупційним бюро України викрито корупційні злочини, вчинені державними </a:t>
            </a:r>
            <a:r>
              <a:rPr lang="uk-UA" dirty="0" err="1" smtClean="0">
                <a:latin typeface="Times New Roman" pitchFamily="18" charset="0"/>
                <a:cs typeface="Times New Roman" pitchFamily="18" charset="0"/>
              </a:rPr>
              <a:t>сільсько-господарськими</a:t>
            </a:r>
            <a:r>
              <a:rPr lang="uk-UA" dirty="0" smtClean="0">
                <a:latin typeface="Times New Roman" pitchFamily="18" charset="0"/>
                <a:cs typeface="Times New Roman" pitchFamily="18" charset="0"/>
              </a:rPr>
              <a:t> підприємствами НААН, які завдали збитків державному бюджету України більш ніж на 2 мільярди гривень, 52 % викритих корупційних злочинів пов’язані із махінаціями із землею.</a:t>
            </a:r>
          </a:p>
          <a:p>
            <a:endParaRPr lang="uk-U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500042"/>
            <a:ext cx="7498080" cy="5748358"/>
          </a:xfrm>
        </p:spPr>
        <p:txBody>
          <a:bodyPr>
            <a:normAutofit fontScale="70000" lnSpcReduction="20000"/>
          </a:bodyPr>
          <a:lstStyle/>
          <a:p>
            <a:pPr algn="just">
              <a:buNone/>
            </a:pPr>
            <a:r>
              <a:rPr lang="uk-UA" b="1" dirty="0" smtClean="0">
                <a:latin typeface="Times New Roman" pitchFamily="18" charset="0"/>
                <a:cs typeface="Times New Roman" pitchFamily="18" charset="0"/>
              </a:rPr>
              <a:t>Розпорядження Кабінету Міністрів України «Питання передачі земельних ділянок сільськогосподарського призначення державної власності у комунальну власність об’єднаних територіальних громад» від 31 січня 2018 р. № 60-р.</a:t>
            </a:r>
            <a:endParaRPr lang="uk-UA" dirty="0" smtClean="0">
              <a:latin typeface="Times New Roman" pitchFamily="18" charset="0"/>
              <a:cs typeface="Times New Roman" pitchFamily="18" charset="0"/>
            </a:endParaRPr>
          </a:p>
          <a:p>
            <a:pPr algn="just">
              <a:buNone/>
            </a:pPr>
            <a:r>
              <a:rPr lang="uk-UA" dirty="0" smtClean="0">
                <a:latin typeface="Times New Roman" pitchFamily="18" charset="0"/>
                <a:cs typeface="Times New Roman" pitchFamily="18" charset="0"/>
              </a:rPr>
              <a:t> </a:t>
            </a:r>
          </a:p>
          <a:p>
            <a:pPr algn="just" fontAlgn="base">
              <a:buNone/>
            </a:pPr>
            <a:r>
              <a:rPr lang="uk-UA" dirty="0" smtClean="0">
                <a:latin typeface="Times New Roman" pitchFamily="18" charset="0"/>
                <a:cs typeface="Times New Roman" pitchFamily="18" charset="0"/>
              </a:rPr>
              <a:t>Державній службі з питань геодезії, картографії та кадастру починаючи з 1 лютого 2018 р. забезпечити:</a:t>
            </a:r>
          </a:p>
          <a:p>
            <a:pPr algn="just" fontAlgn="base">
              <a:buNone/>
            </a:pPr>
            <a:r>
              <a:rPr lang="uk-UA" dirty="0" smtClean="0">
                <a:latin typeface="Times New Roman" pitchFamily="18" charset="0"/>
                <a:cs typeface="Times New Roman" pitchFamily="18" charset="0"/>
              </a:rPr>
              <a:t>формування земельних ділянок сільськогосподарського призначення державної власності в межах, визначених перспективним планом формування територій громад, шляхом проведення інвентаризації земель сільськогосподарського призначення державної власності з подальшою передачею зазначених земельних ділянок у комунальну власність відповідних об’єднаних територіальних громад згідно із ст. 117 Земельного кодексу України;</a:t>
            </a:r>
          </a:p>
          <a:p>
            <a:endParaRPr lang="uk-U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42976" y="500042"/>
            <a:ext cx="7790712" cy="5748358"/>
          </a:xfrm>
        </p:spPr>
        <p:txBody>
          <a:bodyPr>
            <a:normAutofit fontScale="77500" lnSpcReduction="20000"/>
          </a:bodyPr>
          <a:lstStyle/>
          <a:p>
            <a:pPr algn="just" fontAlgn="base">
              <a:buNone/>
            </a:pPr>
            <a:r>
              <a:rPr lang="uk-UA" dirty="0" smtClean="0">
                <a:latin typeface="Times New Roman" pitchFamily="18" charset="0"/>
                <a:cs typeface="Times New Roman" pitchFamily="18" charset="0"/>
              </a:rPr>
              <a:t>передачу земельних ділянок сільськогосподарського призначення державної власності, включених до переліку земельних ділянок державної власності, права на які виставлені на земельні торги, в комунальну власність об’єднаних територіальних громад після оприлюднення результатів земельних торгів та укладення договорів оренди таких земельних ділянок;</a:t>
            </a:r>
          </a:p>
          <a:p>
            <a:pPr algn="just" fontAlgn="base">
              <a:buNone/>
            </a:pPr>
            <a:r>
              <a:rPr lang="uk-UA" dirty="0" smtClean="0">
                <a:latin typeface="Times New Roman" pitchFamily="18" charset="0"/>
                <a:cs typeface="Times New Roman" pitchFamily="18" charset="0"/>
              </a:rPr>
              <a:t>здійснення до передачі земельних ділянок сільськогосподарського призначення державної власності у комунальну власність розпорядження землями сільськогосподарського призначення державної власності під час передачі в користування (виключно шляхом проведення аукціонів) або у власність за погодженням з об’єднаними територіальними громадами (шляхом прийняття відповідною радою рішення згідно із ст. 26 Закону України «Про місцеве самоврядування в Україні»).</a:t>
            </a:r>
          </a:p>
          <a:p>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3600" b="1" dirty="0" smtClean="0">
                <a:latin typeface="Times New Roman" pitchFamily="18" charset="0"/>
                <a:cs typeface="Times New Roman" pitchFamily="18" charset="0"/>
              </a:rPr>
              <a:t>Рекомендована література:</a:t>
            </a:r>
            <a:endParaRPr lang="uk-UA" sz="36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62500" lnSpcReduction="20000"/>
          </a:bodyPr>
          <a:lstStyle/>
          <a:p>
            <a:pPr algn="ctr">
              <a:buNone/>
            </a:pPr>
            <a:r>
              <a:rPr lang="uk-UA" i="1" dirty="0" smtClean="0">
                <a:latin typeface="Times New Roman" pitchFamily="18" charset="0"/>
                <a:cs typeface="Times New Roman" pitchFamily="18" charset="0"/>
              </a:rPr>
              <a:t>Підручники:</a:t>
            </a:r>
            <a:endParaRPr lang="uk-UA" dirty="0" smtClean="0">
              <a:latin typeface="Times New Roman" pitchFamily="18" charset="0"/>
              <a:cs typeface="Times New Roman" pitchFamily="18" charset="0"/>
            </a:endParaRPr>
          </a:p>
          <a:p>
            <a:pPr algn="just">
              <a:buNone/>
            </a:pPr>
            <a:r>
              <a:rPr lang="uk-UA" dirty="0" smtClean="0">
                <a:latin typeface="Times New Roman" pitchFamily="18" charset="0"/>
                <a:cs typeface="Times New Roman" pitchFamily="18" charset="0"/>
              </a:rPr>
              <a:t>1. Земельне право : підручник / М.В. Шульга, Н.О. </a:t>
            </a:r>
            <a:r>
              <a:rPr lang="uk-UA" dirty="0" err="1" smtClean="0">
                <a:latin typeface="Times New Roman" pitchFamily="18" charset="0"/>
                <a:cs typeface="Times New Roman" pitchFamily="18" charset="0"/>
              </a:rPr>
              <a:t>Багай</a:t>
            </a:r>
            <a:r>
              <a:rPr lang="uk-UA" dirty="0" smtClean="0">
                <a:latin typeface="Times New Roman" pitchFamily="18" charset="0"/>
                <a:cs typeface="Times New Roman" pitchFamily="18" charset="0"/>
              </a:rPr>
              <a:t>, В.І. Гордєєв та ін.; </a:t>
            </a:r>
            <a:r>
              <a:rPr lang="uk-UA" i="1" dirty="0" smtClean="0">
                <a:latin typeface="Times New Roman" pitchFamily="18" charset="0"/>
                <a:cs typeface="Times New Roman" pitchFamily="18" charset="0"/>
              </a:rPr>
              <a:t>за ред. М.В. Шульги</a:t>
            </a:r>
            <a:r>
              <a:rPr lang="uk-UA" dirty="0" smtClean="0">
                <a:latin typeface="Times New Roman" pitchFamily="18" charset="0"/>
                <a:cs typeface="Times New Roman" pitchFamily="18" charset="0"/>
              </a:rPr>
              <a:t>. – Х. : Право, 2013. – 520 с.</a:t>
            </a:r>
          </a:p>
          <a:p>
            <a:pPr algn="just">
              <a:buNone/>
            </a:pPr>
            <a:r>
              <a:rPr lang="uk-UA" dirty="0" smtClean="0">
                <a:latin typeface="Times New Roman" pitchFamily="18" charset="0"/>
                <a:cs typeface="Times New Roman" pitchFamily="18" charset="0"/>
              </a:rPr>
              <a:t>2. </a:t>
            </a:r>
            <a:r>
              <a:rPr lang="uk-UA" i="1" dirty="0" smtClean="0">
                <a:latin typeface="Times New Roman" pitchFamily="18" charset="0"/>
                <a:cs typeface="Times New Roman" pitchFamily="18" charset="0"/>
              </a:rPr>
              <a:t>Мірошниченко А.М.</a:t>
            </a:r>
            <a:r>
              <a:rPr lang="uk-UA" dirty="0" smtClean="0">
                <a:latin typeface="Times New Roman" pitchFamily="18" charset="0"/>
                <a:cs typeface="Times New Roman" pitchFamily="18" charset="0"/>
              </a:rPr>
              <a:t> Земельне право України : підручник. – К. : </a:t>
            </a:r>
            <a:r>
              <a:rPr lang="uk-UA" dirty="0" err="1" smtClean="0">
                <a:latin typeface="Times New Roman" pitchFamily="18" charset="0"/>
                <a:cs typeface="Times New Roman" pitchFamily="18" charset="0"/>
              </a:rPr>
              <a:t>Алерта</a:t>
            </a:r>
            <a:r>
              <a:rPr lang="uk-UA" dirty="0" smtClean="0">
                <a:latin typeface="Times New Roman" pitchFamily="18" charset="0"/>
                <a:cs typeface="Times New Roman" pitchFamily="18" charset="0"/>
              </a:rPr>
              <a:t> ; Центр учбової літератури, 2011. – 680 с.</a:t>
            </a:r>
          </a:p>
          <a:p>
            <a:pPr algn="just">
              <a:buNone/>
            </a:pPr>
            <a:r>
              <a:rPr lang="uk-UA" dirty="0" smtClean="0">
                <a:latin typeface="Times New Roman" pitchFamily="18" charset="0"/>
                <a:cs typeface="Times New Roman" pitchFamily="18" charset="0"/>
              </a:rPr>
              <a:t>3. Земельне право України : підручник / </a:t>
            </a:r>
            <a:r>
              <a:rPr lang="uk-UA" i="1" dirty="0" smtClean="0">
                <a:latin typeface="Times New Roman" pitchFamily="18" charset="0"/>
                <a:cs typeface="Times New Roman" pitchFamily="18" charset="0"/>
              </a:rPr>
              <a:t>за ред. О.О. Погрібного та І.І. </a:t>
            </a:r>
            <a:r>
              <a:rPr lang="uk-UA" i="1" dirty="0" err="1" smtClean="0">
                <a:latin typeface="Times New Roman" pitchFamily="18" charset="0"/>
                <a:cs typeface="Times New Roman" pitchFamily="18" charset="0"/>
              </a:rPr>
              <a:t>Каракаша</a:t>
            </a:r>
            <a:r>
              <a:rPr lang="uk-UA" i="1" dirty="0" smtClean="0">
                <a:latin typeface="Times New Roman" pitchFamily="18" charset="0"/>
                <a:cs typeface="Times New Roman" pitchFamily="18" charset="0"/>
              </a:rPr>
              <a:t>.</a:t>
            </a:r>
            <a:r>
              <a:rPr lang="uk-UA" dirty="0" smtClean="0">
                <a:latin typeface="Times New Roman" pitchFamily="18" charset="0"/>
                <a:cs typeface="Times New Roman" pitchFamily="18" charset="0"/>
              </a:rPr>
              <a:t> – Вид. 2, перероб. і </a:t>
            </a:r>
            <a:r>
              <a:rPr lang="uk-UA" dirty="0" err="1" smtClean="0">
                <a:latin typeface="Times New Roman" pitchFamily="18" charset="0"/>
                <a:cs typeface="Times New Roman" pitchFamily="18" charset="0"/>
              </a:rPr>
              <a:t>доп</a:t>
            </a:r>
            <a:r>
              <a:rPr lang="uk-UA" dirty="0" smtClean="0">
                <a:latin typeface="Times New Roman" pitchFamily="18" charset="0"/>
                <a:cs typeface="Times New Roman" pitchFamily="18" charset="0"/>
              </a:rPr>
              <a:t>. – К. : Істина, 2009. – 600 с. </a:t>
            </a:r>
          </a:p>
          <a:p>
            <a:pPr algn="just">
              <a:buNone/>
            </a:pPr>
            <a:r>
              <a:rPr lang="uk-UA" dirty="0" smtClean="0">
                <a:latin typeface="Times New Roman" pitchFamily="18" charset="0"/>
                <a:cs typeface="Times New Roman" pitchFamily="18" charset="0"/>
              </a:rPr>
              <a:t>4. Земельне право України : Академічний курс : підручник для </a:t>
            </a:r>
            <a:r>
              <a:rPr lang="uk-UA" dirty="0" err="1" smtClean="0">
                <a:latin typeface="Times New Roman" pitchFamily="18" charset="0"/>
                <a:cs typeface="Times New Roman" pitchFamily="18" charset="0"/>
              </a:rPr>
              <a:t>студ</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юрид</a:t>
            </a:r>
            <a:r>
              <a:rPr lang="uk-UA" dirty="0" smtClean="0">
                <a:latin typeface="Times New Roman" pitchFamily="18" charset="0"/>
                <a:cs typeface="Times New Roman" pitchFamily="18" charset="0"/>
              </a:rPr>
              <a:t>. спец. </a:t>
            </a:r>
            <a:r>
              <a:rPr lang="uk-UA" dirty="0" err="1" smtClean="0">
                <a:latin typeface="Times New Roman" pitchFamily="18" charset="0"/>
                <a:cs typeface="Times New Roman" pitchFamily="18" charset="0"/>
              </a:rPr>
              <a:t>вищ</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навч</a:t>
            </a:r>
            <a:r>
              <a:rPr lang="uk-UA" dirty="0" smtClean="0">
                <a:latin typeface="Times New Roman" pitchFamily="18" charset="0"/>
                <a:cs typeface="Times New Roman" pitchFamily="18" charset="0"/>
              </a:rPr>
              <a:t>. </a:t>
            </a:r>
            <a:r>
              <a:rPr lang="uk-UA" dirty="0" err="1" smtClean="0">
                <a:latin typeface="Times New Roman" pitchFamily="18" charset="0"/>
                <a:cs typeface="Times New Roman" pitchFamily="18" charset="0"/>
              </a:rPr>
              <a:t>закл</a:t>
            </a:r>
            <a:r>
              <a:rPr lang="uk-UA" dirty="0" smtClean="0">
                <a:latin typeface="Times New Roman" pitchFamily="18" charset="0"/>
                <a:cs typeface="Times New Roman" pitchFamily="18" charset="0"/>
              </a:rPr>
              <a:t>. / В.І. </a:t>
            </a:r>
            <a:r>
              <a:rPr lang="uk-UA" dirty="0" err="1" smtClean="0">
                <a:latin typeface="Times New Roman" pitchFamily="18" charset="0"/>
                <a:cs typeface="Times New Roman" pitchFamily="18" charset="0"/>
              </a:rPr>
              <a:t>Семчик</a:t>
            </a:r>
            <a:r>
              <a:rPr lang="uk-UA" dirty="0" smtClean="0">
                <a:latin typeface="Times New Roman" pitchFamily="18" charset="0"/>
                <a:cs typeface="Times New Roman" pitchFamily="18" charset="0"/>
              </a:rPr>
              <a:t>, П.Ф. </a:t>
            </a:r>
            <a:r>
              <a:rPr lang="uk-UA" dirty="0" err="1" smtClean="0">
                <a:latin typeface="Times New Roman" pitchFamily="18" charset="0"/>
                <a:cs typeface="Times New Roman" pitchFamily="18" charset="0"/>
              </a:rPr>
              <a:t>Кулинич</a:t>
            </a:r>
            <a:r>
              <a:rPr lang="uk-UA" dirty="0" smtClean="0">
                <a:latin typeface="Times New Roman" pitchFamily="18" charset="0"/>
                <a:cs typeface="Times New Roman" pitchFamily="18" charset="0"/>
              </a:rPr>
              <a:t>, М.В. Шульга та ін. ; </a:t>
            </a:r>
            <a:r>
              <a:rPr lang="uk-UA" i="1" dirty="0" smtClean="0">
                <a:latin typeface="Times New Roman" pitchFamily="18" charset="0"/>
                <a:cs typeface="Times New Roman" pitchFamily="18" charset="0"/>
              </a:rPr>
              <a:t>за ред. В.І. </a:t>
            </a:r>
            <a:r>
              <a:rPr lang="uk-UA" i="1" dirty="0" err="1" smtClean="0">
                <a:latin typeface="Times New Roman" pitchFamily="18" charset="0"/>
                <a:cs typeface="Times New Roman" pitchFamily="18" charset="0"/>
              </a:rPr>
              <a:t>Семчика</a:t>
            </a:r>
            <a:r>
              <a:rPr lang="uk-UA" dirty="0" smtClean="0">
                <a:latin typeface="Times New Roman" pitchFamily="18" charset="0"/>
                <a:cs typeface="Times New Roman" pitchFamily="18" charset="0"/>
              </a:rPr>
              <a:t>. – К. : </a:t>
            </a:r>
            <a:r>
              <a:rPr lang="uk-UA" dirty="0" err="1" smtClean="0">
                <a:latin typeface="Times New Roman" pitchFamily="18" charset="0"/>
                <a:cs typeface="Times New Roman" pitchFamily="18" charset="0"/>
              </a:rPr>
              <a:t>Ін</a:t>
            </a:r>
            <a:r>
              <a:rPr lang="uk-UA" dirty="0" smtClean="0">
                <a:latin typeface="Times New Roman" pitchFamily="18" charset="0"/>
                <a:cs typeface="Times New Roman" pitchFamily="18" charset="0"/>
              </a:rPr>
              <a:t> Юре, 2008. – 600 с.</a:t>
            </a:r>
          </a:p>
          <a:p>
            <a:pPr algn="just">
              <a:buNone/>
            </a:pPr>
            <a:r>
              <a:rPr lang="uk-UA" dirty="0" smtClean="0">
                <a:latin typeface="Times New Roman" pitchFamily="18" charset="0"/>
                <a:cs typeface="Times New Roman" pitchFamily="18" charset="0"/>
              </a:rPr>
              <a:t>5. Земельне право України : підручник / Г.І. </a:t>
            </a:r>
            <a:r>
              <a:rPr lang="uk-UA" dirty="0" err="1" smtClean="0">
                <a:latin typeface="Times New Roman" pitchFamily="18" charset="0"/>
                <a:cs typeface="Times New Roman" pitchFamily="18" charset="0"/>
              </a:rPr>
              <a:t>Балюк</a:t>
            </a:r>
            <a:r>
              <a:rPr lang="uk-UA" dirty="0" smtClean="0">
                <a:latin typeface="Times New Roman" pitchFamily="18" charset="0"/>
                <a:cs typeface="Times New Roman" pitchFamily="18" charset="0"/>
              </a:rPr>
              <a:t>, Т.О. Коваленко, В.В. </a:t>
            </a:r>
            <a:r>
              <a:rPr lang="uk-UA" dirty="0" err="1" smtClean="0">
                <a:latin typeface="Times New Roman" pitchFamily="18" charset="0"/>
                <a:cs typeface="Times New Roman" pitchFamily="18" charset="0"/>
              </a:rPr>
              <a:t>Носік</a:t>
            </a:r>
            <a:r>
              <a:rPr lang="uk-UA" dirty="0" smtClean="0">
                <a:latin typeface="Times New Roman" pitchFamily="18" charset="0"/>
                <a:cs typeface="Times New Roman" pitchFamily="18" charset="0"/>
              </a:rPr>
              <a:t> та ін. ; </a:t>
            </a:r>
            <a:r>
              <a:rPr lang="uk-UA" i="1" dirty="0" smtClean="0">
                <a:latin typeface="Times New Roman" pitchFamily="18" charset="0"/>
                <a:cs typeface="Times New Roman" pitchFamily="18" charset="0"/>
              </a:rPr>
              <a:t>за ред. В.В. </a:t>
            </a:r>
            <a:r>
              <a:rPr lang="uk-UA" i="1" dirty="0" err="1" smtClean="0">
                <a:latin typeface="Times New Roman" pitchFamily="18" charset="0"/>
                <a:cs typeface="Times New Roman" pitchFamily="18" charset="0"/>
              </a:rPr>
              <a:t>Носіка</a:t>
            </a:r>
            <a:r>
              <a:rPr lang="uk-UA" dirty="0" smtClean="0">
                <a:latin typeface="Times New Roman" pitchFamily="18" charset="0"/>
                <a:cs typeface="Times New Roman" pitchFamily="18" charset="0"/>
              </a:rPr>
              <a:t>. – К. : Видавничо-поліграфічний центр «Київський університет», 2008. – 511 с. </a:t>
            </a:r>
          </a:p>
          <a:p>
            <a:endParaRPr lang="uk-U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1285860"/>
            <a:ext cx="7498080" cy="3571900"/>
          </a:xfrm>
        </p:spPr>
        <p:txBody>
          <a:bodyPr>
            <a:normAutofit fontScale="92500" lnSpcReduction="10000"/>
          </a:bodyPr>
          <a:lstStyle/>
          <a:p>
            <a:pPr algn="just">
              <a:buNone/>
            </a:pPr>
            <a:r>
              <a:rPr lang="ru-RU" b="1" dirty="0" smtClean="0">
                <a:latin typeface="Times New Roman" pitchFamily="18" charset="0"/>
                <a:cs typeface="Times New Roman" pitchFamily="18" charset="0"/>
              </a:rPr>
              <a:t>4. </a:t>
            </a:r>
            <a:r>
              <a:rPr lang="uk-UA" b="1" dirty="0" smtClean="0">
                <a:latin typeface="Times New Roman" pitchFamily="18" charset="0"/>
                <a:cs typeface="Times New Roman" pitchFamily="18" charset="0"/>
              </a:rPr>
              <a:t>Нормування розмірів ЗСГП.</a:t>
            </a:r>
            <a:endParaRPr lang="uk-UA" dirty="0" smtClean="0">
              <a:latin typeface="Times New Roman" pitchFamily="18" charset="0"/>
              <a:cs typeface="Times New Roman" pitchFamily="18" charset="0"/>
            </a:endParaRPr>
          </a:p>
          <a:p>
            <a:pPr algn="just">
              <a:buNone/>
            </a:pPr>
            <a:r>
              <a:rPr lang="uk-UA" dirty="0" smtClean="0">
                <a:latin typeface="Times New Roman" pitchFamily="18" charset="0"/>
                <a:cs typeface="Times New Roman" pitchFamily="18" charset="0"/>
              </a:rPr>
              <a:t>Громадяни і юридичні особи можуть набувати право власності на землі сільськогосподарського призначення загальною площею </a:t>
            </a:r>
            <a:r>
              <a:rPr lang="uk-UA" b="1" dirty="0" smtClean="0">
                <a:latin typeface="Times New Roman" pitchFamily="18" charset="0"/>
                <a:cs typeface="Times New Roman" pitchFamily="18" charset="0"/>
              </a:rPr>
              <a:t>до 100 гектарів</a:t>
            </a:r>
            <a:r>
              <a:rPr lang="uk-UA" dirty="0" smtClean="0">
                <a:latin typeface="Times New Roman" pitchFamily="18" charset="0"/>
                <a:cs typeface="Times New Roman" pitchFamily="18" charset="0"/>
              </a:rPr>
              <a:t>. Ця площа може бути збільшена у разі успадкування земельних ділянок за законом.</a:t>
            </a:r>
          </a:p>
          <a:p>
            <a:pPr algn="just">
              <a:buNone/>
            </a:pPr>
            <a:endParaRPr lang="uk-UA" b="1" dirty="0" smtClean="0">
              <a:latin typeface="Times New Roman" pitchFamily="18" charset="0"/>
              <a:cs typeface="Times New Roman" pitchFamily="18" charset="0"/>
            </a:endParaRPr>
          </a:p>
          <a:p>
            <a:endParaRPr lang="uk-U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57290" y="642918"/>
            <a:ext cx="7498080" cy="5391168"/>
          </a:xfrm>
        </p:spPr>
        <p:txBody>
          <a:bodyPr>
            <a:normAutofit/>
          </a:bodyPr>
          <a:lstStyle/>
          <a:p>
            <a:pPr algn="just">
              <a:buNone/>
            </a:pPr>
            <a:r>
              <a:rPr lang="ru-RU" sz="2800" dirty="0" smtClean="0">
                <a:latin typeface="Times New Roman" pitchFamily="18" charset="0"/>
                <a:cs typeface="Times New Roman" pitchFamily="18" charset="0"/>
              </a:rPr>
              <a:t>У </a:t>
            </a:r>
            <a:r>
              <a:rPr lang="ru-RU" sz="2800" dirty="0" err="1" smtClean="0">
                <a:latin typeface="Times New Roman" pitchFamily="18" charset="0"/>
                <a:cs typeface="Times New Roman" pitchFamily="18" charset="0"/>
              </a:rPr>
              <a:t>Польщі</a:t>
            </a:r>
            <a:r>
              <a:rPr lang="ru-RU" sz="2800" dirty="0" smtClean="0">
                <a:latin typeface="Times New Roman" pitchFamily="18" charset="0"/>
                <a:cs typeface="Times New Roman" pitchFamily="18" charset="0"/>
              </a:rPr>
              <a:t> законом </a:t>
            </a:r>
            <a:r>
              <a:rPr lang="ru-RU" sz="2800" dirty="0" err="1" smtClean="0">
                <a:latin typeface="Times New Roman" pitchFamily="18" charset="0"/>
                <a:cs typeface="Times New Roman" pitchFamily="18" charset="0"/>
              </a:rPr>
              <a:t>встановлена</a:t>
            </a:r>
            <a:r>
              <a:rPr lang="ru-RU" sz="2800" dirty="0" smtClean="0">
                <a:latin typeface="Times New Roman" pitchFamily="18" charset="0"/>
                <a:cs typeface="Times New Roman" pitchFamily="18" charset="0"/>
              </a:rPr>
              <a:t> максимальна дозволена </a:t>
            </a:r>
            <a:r>
              <a:rPr lang="ru-RU" sz="2800" dirty="0" err="1" smtClean="0">
                <a:latin typeface="Times New Roman" pitchFamily="18" charset="0"/>
                <a:cs typeface="Times New Roman" pitchFamily="18" charset="0"/>
              </a:rPr>
              <a:t>площа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сільськогосподарських</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угідь</a:t>
            </a:r>
            <a:r>
              <a:rPr lang="ru-RU" sz="2800" dirty="0" smtClean="0">
                <a:latin typeface="Times New Roman" pitchFamily="18" charset="0"/>
                <a:cs typeface="Times New Roman" pitchFamily="18" charset="0"/>
              </a:rPr>
              <a:t> у </a:t>
            </a:r>
            <a:r>
              <a:rPr lang="ru-RU" sz="2800" dirty="0" err="1" smtClean="0">
                <a:latin typeface="Times New Roman" pitchFamily="18" charset="0"/>
                <a:cs typeface="Times New Roman" pitchFamily="18" charset="0"/>
              </a:rPr>
              <a:t>власності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однієї</a:t>
            </a:r>
            <a:r>
              <a:rPr lang="ru-RU" sz="2800" dirty="0" smtClean="0">
                <a:latin typeface="Times New Roman" pitchFamily="18" charset="0"/>
                <a:cs typeface="Times New Roman" pitchFamily="18" charset="0"/>
              </a:rPr>
              <a:t> особи – 300 га, </a:t>
            </a:r>
            <a:r>
              <a:rPr lang="ru-RU" sz="2800" dirty="0" err="1" smtClean="0">
                <a:latin typeface="Times New Roman" pitchFamily="18" charset="0"/>
                <a:cs typeface="Times New Roman" pitchFamily="18" charset="0"/>
              </a:rPr>
              <a:t>але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враховуючі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успадковані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землі</a:t>
            </a:r>
            <a:r>
              <a:rPr lang="ru-RU" sz="2800" dirty="0" smtClean="0">
                <a:latin typeface="Times New Roman" pitchFamily="18" charset="0"/>
                <a:cs typeface="Times New Roman" pitchFamily="18" charset="0"/>
              </a:rPr>
              <a:t> до 500 га, у </a:t>
            </a:r>
            <a:r>
              <a:rPr lang="ru-RU" sz="2800" dirty="0" err="1" smtClean="0">
                <a:latin typeface="Times New Roman" pitchFamily="18" charset="0"/>
                <a:cs typeface="Times New Roman" pitchFamily="18" charset="0"/>
              </a:rPr>
              <a:t>Німеччині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залежно</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від</a:t>
            </a:r>
            <a:r>
              <a:rPr lang="ru-RU" sz="2800" dirty="0" smtClean="0">
                <a:latin typeface="Times New Roman" pitchFamily="18" charset="0"/>
                <a:cs typeface="Times New Roman" pitchFamily="18" charset="0"/>
              </a:rPr>
              <a:t> умов </a:t>
            </a:r>
            <a:r>
              <a:rPr lang="ru-RU" sz="2800" dirty="0" err="1" smtClean="0">
                <a:latin typeface="Times New Roman" pitchFamily="18" charset="0"/>
                <a:cs typeface="Times New Roman" pitchFamily="18" charset="0"/>
              </a:rPr>
              <a:t>федеральних</a:t>
            </a:r>
            <a:r>
              <a:rPr lang="ru-RU" sz="2800" dirty="0" smtClean="0">
                <a:latin typeface="Times New Roman" pitchFamily="18" charset="0"/>
                <a:cs typeface="Times New Roman" pitchFamily="18" charset="0"/>
              </a:rPr>
              <a:t> земель – 400-500 га, в </a:t>
            </a:r>
            <a:r>
              <a:rPr lang="ru-RU" sz="2800" dirty="0" err="1" smtClean="0">
                <a:latin typeface="Times New Roman" pitchFamily="18" charset="0"/>
                <a:cs typeface="Times New Roman" pitchFamily="18" charset="0"/>
              </a:rPr>
              <a:t>Угорщині</a:t>
            </a:r>
            <a:r>
              <a:rPr lang="ru-RU" sz="2800" dirty="0" smtClean="0">
                <a:latin typeface="Times New Roman" pitchFamily="18" charset="0"/>
                <a:cs typeface="Times New Roman" pitchFamily="18" charset="0"/>
              </a:rPr>
              <a:t> – до 300 га, у </a:t>
            </a:r>
            <a:r>
              <a:rPr lang="ru-RU" sz="2800" dirty="0" err="1" smtClean="0">
                <a:latin typeface="Times New Roman" pitchFamily="18" charset="0"/>
                <a:cs typeface="Times New Roman" pitchFamily="18" charset="0"/>
              </a:rPr>
              <a:t>Румунії</a:t>
            </a:r>
            <a:r>
              <a:rPr lang="ru-RU" sz="2800" dirty="0" smtClean="0">
                <a:latin typeface="Times New Roman" pitchFamily="18" charset="0"/>
                <a:cs typeface="Times New Roman" pitchFamily="18" charset="0"/>
              </a:rPr>
              <a:t> – до 200 га. </a:t>
            </a:r>
          </a:p>
          <a:p>
            <a:pPr algn="just">
              <a:buNone/>
            </a:pPr>
            <a:r>
              <a:rPr lang="ru-RU" sz="2800" dirty="0" err="1" smtClean="0">
                <a:latin typeface="Times New Roman" pitchFamily="18" charset="0"/>
                <a:cs typeface="Times New Roman" pitchFamily="18" charset="0"/>
              </a:rPr>
              <a:t>Мінімальна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площа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землеволодіння</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встановлена</a:t>
            </a:r>
            <a:r>
              <a:rPr lang="ru-RU" sz="2800" dirty="0" smtClean="0">
                <a:latin typeface="Times New Roman" pitchFamily="18" charset="0"/>
                <a:cs typeface="Times New Roman" pitchFamily="18" charset="0"/>
              </a:rPr>
              <a:t> в </a:t>
            </a:r>
            <a:r>
              <a:rPr lang="ru-RU" sz="2800" dirty="0" err="1" smtClean="0">
                <a:latin typeface="Times New Roman" pitchFamily="18" charset="0"/>
                <a:cs typeface="Times New Roman" pitchFamily="18" charset="0"/>
              </a:rPr>
              <a:t>Німеччині</a:t>
            </a:r>
            <a:r>
              <a:rPr lang="ru-RU" sz="2800" dirty="0" smtClean="0">
                <a:latin typeface="Times New Roman" pitchFamily="18" charset="0"/>
                <a:cs typeface="Times New Roman" pitchFamily="18" charset="0"/>
              </a:rPr>
              <a:t> – 1 га, в </a:t>
            </a:r>
            <a:r>
              <a:rPr lang="ru-RU" sz="2800" dirty="0" err="1" smtClean="0">
                <a:latin typeface="Times New Roman" pitchFamily="18" charset="0"/>
                <a:cs typeface="Times New Roman" pitchFamily="18" charset="0"/>
              </a:rPr>
              <a:t>Польщі</a:t>
            </a:r>
            <a:r>
              <a:rPr lang="ru-RU" sz="2800" dirty="0" smtClean="0">
                <a:latin typeface="Times New Roman" pitchFamily="18" charset="0"/>
                <a:cs typeface="Times New Roman" pitchFamily="18" charset="0"/>
              </a:rPr>
              <a:t> – 1 га </a:t>
            </a:r>
            <a:r>
              <a:rPr lang="ru-RU" sz="2800" dirty="0" err="1" smtClean="0">
                <a:latin typeface="Times New Roman" pitchFamily="18" charset="0"/>
                <a:cs typeface="Times New Roman" pitchFamily="18" charset="0"/>
              </a:rPr>
              <a:t>і</a:t>
            </a:r>
            <a:r>
              <a:rPr lang="ru-RU" sz="2800" dirty="0" smtClean="0">
                <a:latin typeface="Times New Roman" pitchFamily="18" charset="0"/>
                <a:cs typeface="Times New Roman" pitchFamily="18" charset="0"/>
              </a:rPr>
              <a:t> в </a:t>
            </a:r>
            <a:r>
              <a:rPr lang="ru-RU" sz="2800" dirty="0" err="1" smtClean="0">
                <a:latin typeface="Times New Roman" pitchFamily="18" charset="0"/>
                <a:cs typeface="Times New Roman" pitchFamily="18" charset="0"/>
              </a:rPr>
              <a:t>Японії</a:t>
            </a:r>
            <a:r>
              <a:rPr lang="ru-RU" sz="2800" dirty="0" smtClean="0">
                <a:latin typeface="Times New Roman" pitchFamily="18" charset="0"/>
                <a:cs typeface="Times New Roman" pitchFamily="18" charset="0"/>
              </a:rPr>
              <a:t> – 0,5 га. </a:t>
            </a:r>
          </a:p>
          <a:p>
            <a:pPr algn="just">
              <a:buNone/>
            </a:pPr>
            <a:r>
              <a:rPr lang="ru-RU" sz="2800" dirty="0" smtClean="0">
                <a:latin typeface="Times New Roman" pitchFamily="18" charset="0"/>
                <a:cs typeface="Times New Roman" pitchFamily="18" charset="0"/>
              </a:rPr>
              <a:t>В </a:t>
            </a:r>
            <a:r>
              <a:rPr lang="ru-RU" sz="2800" dirty="0" err="1" smtClean="0">
                <a:latin typeface="Times New Roman" pitchFamily="18" charset="0"/>
                <a:cs typeface="Times New Roman" pitchFamily="18" charset="0"/>
              </a:rPr>
              <a:t>Україні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мінімальна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площа</a:t>
            </a:r>
            <a:r>
              <a:rPr lang="ru-RU" sz="2800" dirty="0" smtClean="0">
                <a:latin typeface="Times New Roman" pitchFamily="18" charset="0"/>
                <a:cs typeface="Times New Roman" pitchFamily="18" charset="0"/>
              </a:rPr>
              <a:t> у </a:t>
            </a:r>
            <a:r>
              <a:rPr lang="ru-RU" sz="2800" dirty="0" err="1" smtClean="0">
                <a:latin typeface="Times New Roman" pitchFamily="18" charset="0"/>
                <a:cs typeface="Times New Roman" pitchFamily="18" charset="0"/>
              </a:rPr>
              <a:t>власності</a:t>
            </a:r>
            <a:r>
              <a:rPr lang="ru-RU" sz="2800" dirty="0" smtClean="0">
                <a:latin typeface="Times New Roman" pitchFamily="18" charset="0"/>
                <a:cs typeface="Times New Roman" pitchFamily="18" charset="0"/>
              </a:rPr>
              <a:t> не </a:t>
            </a:r>
            <a:r>
              <a:rPr lang="ru-RU" sz="2800" dirty="0" err="1" smtClean="0">
                <a:latin typeface="Times New Roman" pitchFamily="18" charset="0"/>
                <a:cs typeface="Times New Roman" pitchFamily="18" charset="0"/>
              </a:rPr>
              <a:t>встановлена</a:t>
            </a:r>
            <a:r>
              <a:rPr lang="ru-RU" sz="2800" dirty="0" smtClean="0">
                <a:latin typeface="Times New Roman" pitchFamily="18" charset="0"/>
                <a:cs typeface="Times New Roman" pitchFamily="18" charset="0"/>
              </a:rPr>
              <a:t>.</a:t>
            </a:r>
            <a:endParaRPr lang="uk-UA" sz="2800"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l="49046" t="23889" r="26201" b="25351"/>
          <a:stretch>
            <a:fillRect/>
          </a:stretch>
        </p:blipFill>
        <p:spPr bwMode="auto">
          <a:xfrm>
            <a:off x="2571736" y="357166"/>
            <a:ext cx="4786346" cy="5786478"/>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728" y="642918"/>
            <a:ext cx="7498080" cy="4800600"/>
          </a:xfrm>
        </p:spPr>
        <p:txBody>
          <a:bodyPr>
            <a:normAutofit fontScale="92500"/>
          </a:bodyPr>
          <a:lstStyle/>
          <a:p>
            <a:pPr algn="just">
              <a:buNone/>
            </a:pPr>
            <a:r>
              <a:rPr lang="uk-UA" b="1" dirty="0" smtClean="0">
                <a:latin typeface="Times New Roman" pitchFamily="18" charset="0"/>
                <a:cs typeface="Times New Roman" pitchFamily="18" charset="0"/>
              </a:rPr>
              <a:t>5. Особливий порядок набуття ЗСГП і зміни цільового призначення.</a:t>
            </a:r>
            <a:endParaRPr lang="uk-UA" dirty="0" smtClean="0">
              <a:latin typeface="Times New Roman" pitchFamily="18" charset="0"/>
              <a:cs typeface="Times New Roman" pitchFamily="18" charset="0"/>
            </a:endParaRPr>
          </a:p>
          <a:p>
            <a:pPr algn="just">
              <a:buNone/>
            </a:pPr>
            <a:r>
              <a:rPr lang="uk-UA" dirty="0" err="1" smtClean="0">
                <a:latin typeface="Times New Roman" pitchFamily="18" charset="0"/>
                <a:cs typeface="Times New Roman" pitchFamily="18" charset="0"/>
              </a:rPr>
              <a:t>Гл</a:t>
            </a:r>
            <a:r>
              <a:rPr lang="uk-UA" dirty="0" smtClean="0">
                <a:latin typeface="Times New Roman" pitchFamily="18" charset="0"/>
                <a:cs typeface="Times New Roman" pitchFamily="18" charset="0"/>
              </a:rPr>
              <a:t>. 36 ЗКУ Відшкодування втрат сільськогосподарського та лісогосподарського виробництва, </a:t>
            </a:r>
            <a:r>
              <a:rPr lang="uk-UA" dirty="0" err="1" smtClean="0">
                <a:latin typeface="Times New Roman" pitchFamily="18" charset="0"/>
                <a:cs typeface="Times New Roman" pitchFamily="18" charset="0"/>
              </a:rPr>
              <a:t>постаноа</a:t>
            </a:r>
            <a:r>
              <a:rPr lang="uk-UA" dirty="0" smtClean="0">
                <a:latin typeface="Times New Roman" pitchFamily="18" charset="0"/>
                <a:cs typeface="Times New Roman" pitchFamily="18" charset="0"/>
              </a:rPr>
              <a:t> КМУ «Про розміри та Порядок визначення втрат сільськогосподарського і лісогосподарського виробництва, які підлягають відшкодуванню» від 17 листопада 1997 р. № 1279.</a:t>
            </a:r>
          </a:p>
          <a:p>
            <a:endParaRPr lang="uk-UA"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928670"/>
            <a:ext cx="7498080" cy="5319730"/>
          </a:xfrm>
        </p:spPr>
        <p:txBody>
          <a:bodyPr>
            <a:normAutofit fontScale="92500" lnSpcReduction="10000"/>
          </a:bodyPr>
          <a:lstStyle/>
          <a:p>
            <a:pPr algn="just">
              <a:buNone/>
            </a:pPr>
            <a:r>
              <a:rPr lang="uk-UA" sz="2800" b="1" dirty="0" smtClean="0">
                <a:latin typeface="Times New Roman" pitchFamily="18" charset="0"/>
                <a:cs typeface="Times New Roman" pitchFamily="18" charset="0"/>
              </a:rPr>
              <a:t>Відшкодуванню підлягають </a:t>
            </a:r>
            <a:r>
              <a:rPr lang="uk-UA" sz="2800" dirty="0" smtClean="0">
                <a:latin typeface="Times New Roman" pitchFamily="18" charset="0"/>
                <a:cs typeface="Times New Roman" pitchFamily="18" charset="0"/>
              </a:rPr>
              <a:t>втрати сільськогосподарських угідь (ріллі, багаторічних насаджень, перелогів, сінокосів, пасовищ), як основного засобу виробництва у сільському господарстві </a:t>
            </a:r>
          </a:p>
          <a:p>
            <a:pPr algn="just">
              <a:buNone/>
            </a:pPr>
            <a:r>
              <a:rPr lang="uk-UA" sz="2800" dirty="0" smtClean="0">
                <a:latin typeface="Times New Roman" pitchFamily="18" charset="0"/>
                <a:cs typeface="Times New Roman" pitchFamily="18" charset="0"/>
              </a:rPr>
              <a:t>внаслідок </a:t>
            </a:r>
            <a:r>
              <a:rPr lang="uk-UA" sz="2800" b="1" i="1" dirty="0" smtClean="0">
                <a:latin typeface="Times New Roman" pitchFamily="18" charset="0"/>
                <a:cs typeface="Times New Roman" pitchFamily="18" charset="0"/>
              </a:rPr>
              <a:t>вилучення (викупу) їх </a:t>
            </a:r>
            <a:r>
              <a:rPr lang="uk-UA" sz="2800" dirty="0" smtClean="0">
                <a:latin typeface="Times New Roman" pitchFamily="18" charset="0"/>
                <a:cs typeface="Times New Roman" pitchFamily="18" charset="0"/>
              </a:rPr>
              <a:t>для потреб, не пов'язаних із сільськогосподарським виробництвом, а також</a:t>
            </a:r>
          </a:p>
          <a:p>
            <a:pPr algn="just">
              <a:buNone/>
            </a:pPr>
            <a:r>
              <a:rPr lang="uk-UA" sz="2800" dirty="0" smtClean="0">
                <a:latin typeface="Times New Roman" pitchFamily="18" charset="0"/>
                <a:cs typeface="Times New Roman" pitchFamily="18" charset="0"/>
              </a:rPr>
              <a:t> внаслідок </a:t>
            </a:r>
            <a:r>
              <a:rPr lang="uk-UA" sz="2800" b="1" i="1" dirty="0" smtClean="0">
                <a:latin typeface="Times New Roman" pitchFamily="18" charset="0"/>
                <a:cs typeface="Times New Roman" pitchFamily="18" charset="0"/>
              </a:rPr>
              <a:t>використання для будівництва, розміщення і експлуатації</a:t>
            </a:r>
            <a:r>
              <a:rPr lang="uk-UA" sz="2800" dirty="0" smtClean="0">
                <a:latin typeface="Times New Roman" pitchFamily="18" charset="0"/>
                <a:cs typeface="Times New Roman" pitchFamily="18" charset="0"/>
              </a:rPr>
              <a:t> об’єктів </a:t>
            </a:r>
            <a:r>
              <a:rPr lang="uk-UA" sz="2800" dirty="0" err="1" smtClean="0">
                <a:latin typeface="Times New Roman" pitchFamily="18" charset="0"/>
                <a:cs typeface="Times New Roman" pitchFamily="18" charset="0"/>
              </a:rPr>
              <a:t>нафтогазовидобування</a:t>
            </a:r>
            <a:r>
              <a:rPr lang="uk-UA" sz="2800" dirty="0" smtClean="0">
                <a:latin typeface="Times New Roman" pitchFamily="18" charset="0"/>
                <a:cs typeface="Times New Roman" pitchFamily="18" charset="0"/>
              </a:rPr>
              <a:t> та облаштування родовища.</a:t>
            </a:r>
          </a:p>
          <a:p>
            <a:pPr algn="r">
              <a:buNone/>
            </a:pPr>
            <a:r>
              <a:rPr lang="uk-UA" sz="2800" i="1" dirty="0" smtClean="0">
                <a:latin typeface="Times New Roman" pitchFamily="18" charset="0"/>
                <a:cs typeface="Times New Roman" pitchFamily="18" charset="0"/>
              </a:rPr>
              <a:t>(ст. 207 ЗКУ)</a:t>
            </a:r>
          </a:p>
          <a:p>
            <a:pPr>
              <a:buNone/>
            </a:pPr>
            <a:endParaRPr lang="uk-UA" dirty="0" smtClean="0"/>
          </a:p>
          <a:p>
            <a:endParaRPr lang="uk-UA"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928670"/>
            <a:ext cx="7498080" cy="5319730"/>
          </a:xfrm>
        </p:spPr>
        <p:txBody>
          <a:bodyPr>
            <a:normAutofit fontScale="85000" lnSpcReduction="10000"/>
          </a:bodyPr>
          <a:lstStyle/>
          <a:p>
            <a:pPr algn="just">
              <a:buNone/>
            </a:pPr>
            <a:r>
              <a:rPr lang="uk-UA" dirty="0" smtClean="0">
                <a:latin typeface="Times New Roman" pitchFamily="18" charset="0"/>
                <a:cs typeface="Times New Roman" pitchFamily="18" charset="0"/>
              </a:rPr>
              <a:t>Відшкодуванню підлягають також втрати, завдані </a:t>
            </a:r>
          </a:p>
          <a:p>
            <a:pPr algn="just">
              <a:buNone/>
            </a:pPr>
            <a:r>
              <a:rPr lang="uk-UA" b="1" i="1" dirty="0" smtClean="0">
                <a:latin typeface="Times New Roman" pitchFamily="18" charset="0"/>
                <a:cs typeface="Times New Roman" pitchFamily="18" charset="0"/>
              </a:rPr>
              <a:t>обмеженням прав власників землі і землекористувачів</a:t>
            </a:r>
            <a:r>
              <a:rPr lang="uk-UA" dirty="0" smtClean="0">
                <a:latin typeface="Times New Roman" pitchFamily="18" charset="0"/>
                <a:cs typeface="Times New Roman" pitchFamily="18" charset="0"/>
              </a:rPr>
              <a:t>, у тому числі орендарів, або погіршенням якості угідь внаслідок негативного впливу, спричиненого діяльністю громадян, юридичних осіб, органів місцевого самоврядування або держави, </a:t>
            </a:r>
          </a:p>
          <a:p>
            <a:pPr algn="just">
              <a:buNone/>
            </a:pPr>
            <a:r>
              <a:rPr lang="uk-UA" dirty="0" smtClean="0">
                <a:latin typeface="Times New Roman" pitchFamily="18" charset="0"/>
                <a:cs typeface="Times New Roman" pitchFamily="18" charset="0"/>
              </a:rPr>
              <a:t>а також у зв'язку з </a:t>
            </a:r>
            <a:r>
              <a:rPr lang="uk-UA" b="1" i="1" dirty="0" smtClean="0">
                <a:latin typeface="Times New Roman" pitchFamily="18" charset="0"/>
                <a:cs typeface="Times New Roman" pitchFamily="18" charset="0"/>
              </a:rPr>
              <a:t>виключенням сільськогосподарських угідь із господарського обігу</a:t>
            </a:r>
            <a:r>
              <a:rPr lang="uk-UA" dirty="0" smtClean="0">
                <a:latin typeface="Times New Roman" pitchFamily="18" charset="0"/>
                <a:cs typeface="Times New Roman" pitchFamily="18" charset="0"/>
              </a:rPr>
              <a:t> внаслідок встановлення охоронних, санітарних та інших захисних зон</a:t>
            </a:r>
          </a:p>
          <a:p>
            <a:pPr algn="r">
              <a:buNone/>
            </a:pPr>
            <a:r>
              <a:rPr lang="uk-UA" i="1" dirty="0" smtClean="0">
                <a:latin typeface="Times New Roman" pitchFamily="18" charset="0"/>
                <a:cs typeface="Times New Roman" pitchFamily="18" charset="0"/>
              </a:rPr>
              <a:t>(ст. 207 ЗКУ).</a:t>
            </a:r>
            <a:endParaRPr lang="uk-UA" i="1"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l="21631" t="17735" r="26852" b="5376"/>
          <a:stretch>
            <a:fillRect/>
          </a:stretch>
        </p:blipFill>
        <p:spPr bwMode="auto">
          <a:xfrm>
            <a:off x="1785918" y="214290"/>
            <a:ext cx="6286543" cy="6000792"/>
          </a:xfrm>
          <a:prstGeom prst="rect">
            <a:avLst/>
          </a:prstGeom>
          <a:noFill/>
          <a:ln w="9525">
            <a:noFill/>
            <a:miter lim="800000"/>
            <a:headEnd/>
            <a:tailEnd/>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428604"/>
            <a:ext cx="7498080" cy="5819796"/>
          </a:xfrm>
        </p:spPr>
        <p:txBody>
          <a:bodyPr>
            <a:normAutofit fontScale="70000" lnSpcReduction="20000"/>
          </a:bodyPr>
          <a:lstStyle/>
          <a:p>
            <a:pPr algn="just">
              <a:buNone/>
            </a:pPr>
            <a:r>
              <a:rPr lang="uk-UA" b="1" dirty="0" smtClean="0">
                <a:latin typeface="Times New Roman" pitchFamily="18" charset="0"/>
                <a:cs typeface="Times New Roman" pitchFamily="18" charset="0"/>
              </a:rPr>
              <a:t>6. Специфічні обов’язки щодо охорони та відновлення родючості ЗСГП.</a:t>
            </a:r>
            <a:endParaRPr lang="uk-UA" dirty="0" smtClean="0">
              <a:latin typeface="Times New Roman" pitchFamily="18" charset="0"/>
              <a:cs typeface="Times New Roman" pitchFamily="18" charset="0"/>
            </a:endParaRPr>
          </a:p>
          <a:p>
            <a:pPr algn="just">
              <a:buNone/>
            </a:pPr>
            <a:r>
              <a:rPr lang="uk-UA" dirty="0" smtClean="0">
                <a:latin typeface="Times New Roman" pitchFamily="18" charset="0"/>
                <a:cs typeface="Times New Roman" pitchFamily="18" charset="0"/>
              </a:rPr>
              <a:t>На охорону ЗСГП спрямовані такі заходи, як </a:t>
            </a:r>
          </a:p>
          <a:p>
            <a:pPr algn="just">
              <a:buNone/>
            </a:pPr>
            <a:r>
              <a:rPr lang="uk-UA" dirty="0" smtClean="0">
                <a:latin typeface="Times New Roman" pitchFamily="18" charset="0"/>
                <a:cs typeface="Times New Roman" pitchFamily="18" charset="0"/>
              </a:rPr>
              <a:t>1) меліорація земель  (Закон України «Про меліорацію земель» від 14 січня 2000 р.), </a:t>
            </a:r>
          </a:p>
          <a:p>
            <a:pPr algn="just">
              <a:buNone/>
            </a:pPr>
            <a:r>
              <a:rPr lang="uk-UA" dirty="0" smtClean="0">
                <a:latin typeface="Times New Roman" pitchFamily="18" charset="0"/>
                <a:cs typeface="Times New Roman" pitchFamily="18" charset="0"/>
              </a:rPr>
              <a:t>2) рекультивація ґрунтів (ст. 166 ЗКУ, ГОСТ 17.5.3.04-83 «Охорона природи. Землі. Загальні вимоги до рекультивації земель»; ГОСТ 17.5.1.02-85 «Охорона природи. Землі. Класифікація порушених земель для рекультивації»); </a:t>
            </a:r>
          </a:p>
          <a:p>
            <a:pPr algn="just">
              <a:buNone/>
            </a:pPr>
            <a:r>
              <a:rPr lang="uk-UA" dirty="0" smtClean="0">
                <a:latin typeface="Times New Roman" pitchFamily="18" charset="0"/>
                <a:cs typeface="Times New Roman" pitchFamily="18" charset="0"/>
              </a:rPr>
              <a:t>3) консервація деградованих і малопродуктивних сільськогосподарських угідь (</a:t>
            </a:r>
            <a:r>
              <a:rPr lang="uk-UA" dirty="0" err="1" smtClean="0">
                <a:latin typeface="Times New Roman" pitchFamily="18" charset="0"/>
                <a:cs typeface="Times New Roman" pitchFamily="18" charset="0"/>
              </a:rPr>
              <a:t>гл</a:t>
            </a:r>
            <a:r>
              <a:rPr lang="uk-UA" dirty="0" smtClean="0">
                <a:latin typeface="Times New Roman" pitchFamily="18" charset="0"/>
                <a:cs typeface="Times New Roman" pitchFamily="18" charset="0"/>
              </a:rPr>
              <a:t>. 28 ЗКУ, наказ </a:t>
            </a:r>
            <a:r>
              <a:rPr lang="uk-UA" dirty="0" err="1" smtClean="0">
                <a:latin typeface="Times New Roman" pitchFamily="18" charset="0"/>
                <a:cs typeface="Times New Roman" pitchFamily="18" charset="0"/>
              </a:rPr>
              <a:t>Мінагрополітики</a:t>
            </a:r>
            <a:r>
              <a:rPr lang="uk-UA" dirty="0" smtClean="0">
                <a:latin typeface="Times New Roman" pitchFamily="18" charset="0"/>
                <a:cs typeface="Times New Roman" pitchFamily="18" charset="0"/>
              </a:rPr>
              <a:t> України «Про затвердження порядку консервації земель» від 26 квітня 2013 р. № 283);</a:t>
            </a:r>
          </a:p>
          <a:p>
            <a:pPr algn="just">
              <a:buNone/>
            </a:pPr>
            <a:r>
              <a:rPr lang="uk-UA" dirty="0" smtClean="0">
                <a:latin typeface="Times New Roman" pitchFamily="18" charset="0"/>
                <a:cs typeface="Times New Roman" pitchFamily="18" charset="0"/>
              </a:rPr>
              <a:t>4) агрохімічна паспортизація ЗСГП (УП «Про суцільну агрохімічну паспортизацію земель сільськогосподарського призначення». від 02 грудня 1995 р. № 1118).</a:t>
            </a:r>
          </a:p>
          <a:p>
            <a:endParaRPr lang="uk-U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00100" y="214290"/>
            <a:ext cx="7933588" cy="6429420"/>
          </a:xfrm>
        </p:spPr>
        <p:txBody>
          <a:bodyPr>
            <a:normAutofit fontScale="47500" lnSpcReduction="20000"/>
          </a:bodyPr>
          <a:lstStyle/>
          <a:p>
            <a:pPr algn="just">
              <a:buNone/>
            </a:pPr>
            <a:r>
              <a:rPr lang="uk-UA" sz="3400" b="1" dirty="0" smtClean="0">
                <a:latin typeface="Times New Roman" pitchFamily="18" charset="0"/>
                <a:cs typeface="Times New Roman" pitchFamily="18" charset="0"/>
              </a:rPr>
              <a:t>7. Особливі правила оподаткування.</a:t>
            </a:r>
            <a:endParaRPr lang="uk-UA" sz="3400" dirty="0" smtClean="0">
              <a:latin typeface="Times New Roman" pitchFamily="18" charset="0"/>
              <a:cs typeface="Times New Roman" pitchFamily="18" charset="0"/>
            </a:endParaRPr>
          </a:p>
          <a:p>
            <a:pPr algn="just" fontAlgn="base">
              <a:buNone/>
            </a:pPr>
            <a:r>
              <a:rPr lang="ru-RU" b="1" dirty="0" err="1" smtClean="0">
                <a:latin typeface="Times New Roman" pitchFamily="18" charset="0"/>
                <a:cs typeface="Times New Roman" pitchFamily="18" charset="0"/>
              </a:rPr>
              <a:t>Ст</a:t>
            </a:r>
            <a:r>
              <a:rPr lang="uk-UA" b="1" dirty="0" smtClean="0">
                <a:latin typeface="Times New Roman" pitchFamily="18" charset="0"/>
                <a:cs typeface="Times New Roman" pitchFamily="18" charset="0"/>
              </a:rPr>
              <a:t>.</a:t>
            </a:r>
            <a:r>
              <a:rPr lang="ru-RU" b="1" dirty="0" smtClean="0">
                <a:latin typeface="Times New Roman" pitchFamily="18" charset="0"/>
                <a:cs typeface="Times New Roman" pitchFamily="18" charset="0"/>
              </a:rPr>
              <a:t> 274</a:t>
            </a:r>
            <a:r>
              <a:rPr lang="uk-UA" b="1" dirty="0" smtClean="0">
                <a:latin typeface="Times New Roman" pitchFamily="18" charset="0"/>
                <a:cs typeface="Times New Roman" pitchFamily="18" charset="0"/>
              </a:rPr>
              <a:t> ПКУ.</a:t>
            </a:r>
            <a:r>
              <a:rPr lang="ru-RU" dirty="0" smtClean="0">
                <a:latin typeface="Times New Roman" pitchFamily="18" charset="0"/>
                <a:cs typeface="Times New Roman" pitchFamily="18" charset="0"/>
              </a:rPr>
              <a:t> Ставка земельного </a:t>
            </a:r>
            <a:r>
              <a:rPr lang="ru-RU" dirty="0" err="1" smtClean="0">
                <a:latin typeface="Times New Roman" pitchFamily="18" charset="0"/>
                <a:cs typeface="Times New Roman" pitchFamily="18" charset="0"/>
              </a:rPr>
              <a:t>податку</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земельні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ділянки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нормативну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грошову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оцінку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яких</a:t>
            </a:r>
            <a:r>
              <a:rPr lang="ru-RU" dirty="0" smtClean="0">
                <a:latin typeface="Times New Roman" pitchFamily="18" charset="0"/>
                <a:cs typeface="Times New Roman" pitchFamily="18" charset="0"/>
              </a:rPr>
              <a:t> проведено (</a:t>
            </a:r>
            <a:r>
              <a:rPr lang="ru-RU" dirty="0" err="1" smtClean="0">
                <a:latin typeface="Times New Roman" pitchFamily="18" charset="0"/>
                <a:cs typeface="Times New Roman" pitchFamily="18" charset="0"/>
              </a:rPr>
              <a:t>незалежно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місцезнаходження</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fontAlgn="base">
              <a:buNone/>
            </a:pPr>
            <a:r>
              <a:rPr lang="ru-RU" dirty="0" smtClean="0">
                <a:latin typeface="Times New Roman" pitchFamily="18" charset="0"/>
                <a:cs typeface="Times New Roman" pitchFamily="18" charset="0"/>
              </a:rPr>
              <a:t>274.1. Ставка </a:t>
            </a:r>
            <a:r>
              <a:rPr lang="ru-RU" dirty="0" err="1" smtClean="0">
                <a:latin typeface="Times New Roman" pitchFamily="18" charset="0"/>
                <a:cs typeface="Times New Roman" pitchFamily="18" charset="0"/>
              </a:rPr>
              <a:t>податку</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земельні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ділянки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нормативну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грошову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оцінку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яких</a:t>
            </a:r>
            <a:r>
              <a:rPr lang="ru-RU" dirty="0" smtClean="0">
                <a:latin typeface="Times New Roman" pitchFamily="18" charset="0"/>
                <a:cs typeface="Times New Roman" pitchFamily="18" charset="0"/>
              </a:rPr>
              <a:t> проведено, </a:t>
            </a:r>
            <a:r>
              <a:rPr lang="ru-RU" dirty="0" err="1" smtClean="0">
                <a:latin typeface="Times New Roman" pitchFamily="18" charset="0"/>
                <a:cs typeface="Times New Roman" pitchFamily="18" charset="0"/>
              </a:rPr>
              <a:t>встановлюється</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розмірі</a:t>
            </a:r>
            <a:r>
              <a:rPr lang="ru-RU" dirty="0" smtClean="0">
                <a:latin typeface="Times New Roman" pitchFamily="18" charset="0"/>
                <a:cs typeface="Times New Roman" pitchFamily="18" charset="0"/>
              </a:rPr>
              <a:t> не </a:t>
            </a:r>
            <a:r>
              <a:rPr lang="ru-RU" dirty="0" err="1" smtClean="0">
                <a:latin typeface="Times New Roman" pitchFamily="18" charset="0"/>
                <a:cs typeface="Times New Roman" pitchFamily="18" charset="0"/>
              </a:rPr>
              <a:t>більше</a:t>
            </a:r>
            <a:r>
              <a:rPr lang="ru-RU" dirty="0" smtClean="0">
                <a:latin typeface="Times New Roman" pitchFamily="18" charset="0"/>
                <a:cs typeface="Times New Roman" pitchFamily="18" charset="0"/>
              </a:rPr>
              <a:t> 3 </a:t>
            </a:r>
            <a:r>
              <a:rPr lang="ru-RU" dirty="0" err="1" smtClean="0">
                <a:latin typeface="Times New Roman" pitchFamily="18" charset="0"/>
                <a:cs typeface="Times New Roman" pitchFamily="18" charset="0"/>
              </a:rPr>
              <a:t>відсотків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нормативної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грошової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оцінки</a:t>
            </a:r>
            <a:r>
              <a:rPr lang="ru-RU" dirty="0" smtClean="0">
                <a:latin typeface="Times New Roman" pitchFamily="18" charset="0"/>
                <a:cs typeface="Times New Roman" pitchFamily="18" charset="0"/>
              </a:rPr>
              <a:t>, для земель </a:t>
            </a:r>
            <a:r>
              <a:rPr lang="ru-RU" dirty="0" err="1" smtClean="0">
                <a:latin typeface="Times New Roman" pitchFamily="18" charset="0"/>
                <a:cs typeface="Times New Roman" pitchFamily="18" charset="0"/>
              </a:rPr>
              <a:t>загального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користування</a:t>
            </a:r>
            <a:r>
              <a:rPr lang="ru-RU" dirty="0" smtClean="0">
                <a:latin typeface="Times New Roman" pitchFamily="18" charset="0"/>
                <a:cs typeface="Times New Roman" pitchFamily="18" charset="0"/>
              </a:rPr>
              <a:t> - не </a:t>
            </a:r>
            <a:r>
              <a:rPr lang="ru-RU" dirty="0" err="1" smtClean="0">
                <a:latin typeface="Times New Roman" pitchFamily="18" charset="0"/>
                <a:cs typeface="Times New Roman" pitchFamily="18" charset="0"/>
              </a:rPr>
              <a:t>більше</a:t>
            </a:r>
            <a:r>
              <a:rPr lang="ru-RU" dirty="0" smtClean="0">
                <a:latin typeface="Times New Roman" pitchFamily="18" charset="0"/>
                <a:cs typeface="Times New Roman" pitchFamily="18" charset="0"/>
              </a:rPr>
              <a:t> 1 </a:t>
            </a:r>
            <a:r>
              <a:rPr lang="ru-RU" dirty="0" err="1" smtClean="0">
                <a:latin typeface="Times New Roman" pitchFamily="18" charset="0"/>
                <a:cs typeface="Times New Roman" pitchFamily="18" charset="0"/>
              </a:rPr>
              <a:t>відсотка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нормативної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грошової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оцінки</a:t>
            </a:r>
            <a:r>
              <a:rPr lang="ru-RU" dirty="0" smtClean="0">
                <a:latin typeface="Times New Roman" pitchFamily="18" charset="0"/>
                <a:cs typeface="Times New Roman" pitchFamily="18" charset="0"/>
              </a:rPr>
              <a:t>, а </a:t>
            </a:r>
            <a:r>
              <a:rPr lang="ru-RU" b="1" i="1" dirty="0" smtClean="0">
                <a:latin typeface="Times New Roman" pitchFamily="18" charset="0"/>
                <a:cs typeface="Times New Roman" pitchFamily="18" charset="0"/>
              </a:rPr>
              <a:t>для </a:t>
            </a:r>
            <a:r>
              <a:rPr lang="ru-RU" b="1" i="1" dirty="0" err="1" smtClean="0">
                <a:latin typeface="Times New Roman" pitchFamily="18" charset="0"/>
                <a:cs typeface="Times New Roman" pitchFamily="18" charset="0"/>
              </a:rPr>
              <a:t>сільськогосподарських</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угідь</a:t>
            </a:r>
            <a:r>
              <a:rPr lang="ru-RU" dirty="0" smtClean="0">
                <a:latin typeface="Times New Roman" pitchFamily="18" charset="0"/>
                <a:cs typeface="Times New Roman" pitchFamily="18" charset="0"/>
              </a:rPr>
              <a:t> - не </a:t>
            </a:r>
            <a:r>
              <a:rPr lang="ru-RU" dirty="0" err="1" smtClean="0">
                <a:latin typeface="Times New Roman" pitchFamily="18" charset="0"/>
                <a:cs typeface="Times New Roman" pitchFamily="18" charset="0"/>
              </a:rPr>
              <a:t>менше</a:t>
            </a:r>
            <a:r>
              <a:rPr lang="ru-RU" dirty="0" smtClean="0">
                <a:latin typeface="Times New Roman" pitchFamily="18" charset="0"/>
                <a:cs typeface="Times New Roman" pitchFamily="18" charset="0"/>
              </a:rPr>
              <a:t> 0,3 </a:t>
            </a:r>
            <a:r>
              <a:rPr lang="ru-RU" dirty="0" err="1" smtClean="0">
                <a:latin typeface="Times New Roman" pitchFamily="18" charset="0"/>
                <a:cs typeface="Times New Roman" pitchFamily="18" charset="0"/>
              </a:rPr>
              <a:t>відсотка</a:t>
            </a:r>
            <a:r>
              <a:rPr lang="ru-RU" dirty="0" smtClean="0">
                <a:latin typeface="Times New Roman" pitchFamily="18" charset="0"/>
                <a:cs typeface="Times New Roman" pitchFamily="18" charset="0"/>
              </a:rPr>
              <a:t> та не </a:t>
            </a:r>
            <a:r>
              <a:rPr lang="ru-RU" dirty="0" err="1" smtClean="0">
                <a:latin typeface="Times New Roman" pitchFamily="18" charset="0"/>
                <a:cs typeface="Times New Roman" pitchFamily="18" charset="0"/>
              </a:rPr>
              <a:t>більше</a:t>
            </a:r>
            <a:r>
              <a:rPr lang="ru-RU" dirty="0" smtClean="0">
                <a:latin typeface="Times New Roman" pitchFamily="18" charset="0"/>
                <a:cs typeface="Times New Roman" pitchFamily="18" charset="0"/>
              </a:rPr>
              <a:t> 1 </a:t>
            </a:r>
            <a:r>
              <a:rPr lang="ru-RU" dirty="0" err="1" smtClean="0">
                <a:latin typeface="Times New Roman" pitchFamily="18" charset="0"/>
                <a:cs typeface="Times New Roman" pitchFamily="18" charset="0"/>
              </a:rPr>
              <a:t>відсотка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нормативної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грошової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оцінки</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fontAlgn="base">
              <a:buNone/>
            </a:pPr>
            <a:r>
              <a:rPr lang="ru-RU" b="1" dirty="0" err="1" smtClean="0">
                <a:latin typeface="Times New Roman" pitchFamily="18" charset="0"/>
                <a:cs typeface="Times New Roman" pitchFamily="18" charset="0"/>
              </a:rPr>
              <a:t>Ст</a:t>
            </a:r>
            <a:r>
              <a:rPr lang="uk-UA" b="1" dirty="0" smtClean="0">
                <a:latin typeface="Times New Roman" pitchFamily="18" charset="0"/>
                <a:cs typeface="Times New Roman" pitchFamily="18" charset="0"/>
              </a:rPr>
              <a:t>.</a:t>
            </a:r>
            <a:r>
              <a:rPr lang="ru-RU" b="1" dirty="0" smtClean="0">
                <a:latin typeface="Times New Roman" pitchFamily="18" charset="0"/>
                <a:cs typeface="Times New Roman" pitchFamily="18" charset="0"/>
              </a:rPr>
              <a:t> 277</a:t>
            </a:r>
            <a:r>
              <a:rPr lang="uk-UA" b="1" dirty="0" smtClean="0">
                <a:latin typeface="Times New Roman" pitchFamily="18" charset="0"/>
                <a:cs typeface="Times New Roman" pitchFamily="18" charset="0"/>
              </a:rPr>
              <a:t> ПКУ</a:t>
            </a:r>
            <a:r>
              <a:rPr lang="ru-RU" b="1"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Ставки земельного </a:t>
            </a:r>
            <a:r>
              <a:rPr lang="ru-RU" dirty="0" err="1" smtClean="0">
                <a:latin typeface="Times New Roman" pitchFamily="18" charset="0"/>
                <a:cs typeface="Times New Roman" pitchFamily="18" charset="0"/>
              </a:rPr>
              <a:t>податку</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земельні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ділянки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розташовані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a:t>
            </a:r>
            <a:r>
              <a:rPr lang="ru-RU" dirty="0" smtClean="0">
                <a:latin typeface="Times New Roman" pitchFamily="18" charset="0"/>
                <a:cs typeface="Times New Roman" pitchFamily="18" charset="0"/>
              </a:rPr>
              <a:t> межами </a:t>
            </a:r>
            <a:r>
              <a:rPr lang="ru-RU" dirty="0" err="1" smtClean="0">
                <a:latin typeface="Times New Roman" pitchFamily="18" charset="0"/>
                <a:cs typeface="Times New Roman" pitchFamily="18" charset="0"/>
              </a:rPr>
              <a:t>населених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пунктів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нормативну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грошову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оцінку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яких</a:t>
            </a:r>
            <a:r>
              <a:rPr lang="ru-RU" dirty="0" smtClean="0">
                <a:latin typeface="Times New Roman" pitchFamily="18" charset="0"/>
                <a:cs typeface="Times New Roman" pitchFamily="18" charset="0"/>
              </a:rPr>
              <a:t> не проведено</a:t>
            </a:r>
            <a:endParaRPr lang="uk-UA" dirty="0" smtClean="0">
              <a:latin typeface="Times New Roman" pitchFamily="18" charset="0"/>
              <a:cs typeface="Times New Roman" pitchFamily="18" charset="0"/>
            </a:endParaRPr>
          </a:p>
          <a:p>
            <a:pPr algn="just" fontAlgn="base">
              <a:buNone/>
            </a:pPr>
            <a:r>
              <a:rPr lang="ru-RU" dirty="0" smtClean="0">
                <a:latin typeface="Times New Roman" pitchFamily="18" charset="0"/>
                <a:cs typeface="Times New Roman" pitchFamily="18" charset="0"/>
              </a:rPr>
              <a:t>277.1. Ставка </a:t>
            </a:r>
            <a:r>
              <a:rPr lang="ru-RU" dirty="0" err="1" smtClean="0">
                <a:latin typeface="Times New Roman" pitchFamily="18" charset="0"/>
                <a:cs typeface="Times New Roman" pitchFamily="18" charset="0"/>
              </a:rPr>
              <a:t>податку</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земельні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ділянки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розташовані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a:t>
            </a:r>
            <a:r>
              <a:rPr lang="ru-RU" dirty="0" smtClean="0">
                <a:latin typeface="Times New Roman" pitchFamily="18" charset="0"/>
                <a:cs typeface="Times New Roman" pitchFamily="18" charset="0"/>
              </a:rPr>
              <a:t> межами </a:t>
            </a:r>
            <a:r>
              <a:rPr lang="ru-RU" dirty="0" err="1" smtClean="0">
                <a:latin typeface="Times New Roman" pitchFamily="18" charset="0"/>
                <a:cs typeface="Times New Roman" pitchFamily="18" charset="0"/>
              </a:rPr>
              <a:t>населених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пунктів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встановлюється</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розмірі</a:t>
            </a:r>
            <a:r>
              <a:rPr lang="ru-RU" dirty="0" smtClean="0">
                <a:latin typeface="Times New Roman" pitchFamily="18" charset="0"/>
                <a:cs typeface="Times New Roman" pitchFamily="18" charset="0"/>
              </a:rPr>
              <a:t> не </a:t>
            </a:r>
            <a:r>
              <a:rPr lang="ru-RU" dirty="0" err="1" smtClean="0">
                <a:latin typeface="Times New Roman" pitchFamily="18" charset="0"/>
                <a:cs typeface="Times New Roman" pitchFamily="18" charset="0"/>
              </a:rPr>
              <a:t>більше</a:t>
            </a:r>
            <a:r>
              <a:rPr lang="ru-RU" dirty="0" smtClean="0">
                <a:latin typeface="Times New Roman" pitchFamily="18" charset="0"/>
                <a:cs typeface="Times New Roman" pitchFamily="18" charset="0"/>
              </a:rPr>
              <a:t> 5 </a:t>
            </a:r>
            <a:r>
              <a:rPr lang="ru-RU" dirty="0" err="1" smtClean="0">
                <a:latin typeface="Times New Roman" pitchFamily="18" charset="0"/>
                <a:cs typeface="Times New Roman" pitchFamily="18" charset="0"/>
              </a:rPr>
              <a:t>відсотків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нормативної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грошової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оцінки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одиниці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площі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ріллі</a:t>
            </a:r>
            <a:r>
              <a:rPr lang="ru-RU" dirty="0" smtClean="0">
                <a:latin typeface="Times New Roman" pitchFamily="18" charset="0"/>
                <a:cs typeface="Times New Roman" pitchFamily="18" charset="0"/>
              </a:rPr>
              <a:t> по </a:t>
            </a:r>
            <a:r>
              <a:rPr lang="ru-RU" dirty="0" err="1" smtClean="0">
                <a:latin typeface="Times New Roman" pitchFamily="18" charset="0"/>
                <a:cs typeface="Times New Roman" pitchFamily="18" charset="0"/>
              </a:rPr>
              <a:t>Автономній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Республіці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Крим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або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області</a:t>
            </a:r>
            <a:r>
              <a:rPr lang="ru-RU" dirty="0" smtClean="0">
                <a:latin typeface="Times New Roman" pitchFamily="18" charset="0"/>
                <a:cs typeface="Times New Roman" pitchFamily="18" charset="0"/>
              </a:rPr>
              <a:t>, а </a:t>
            </a:r>
            <a:r>
              <a:rPr lang="ru-RU" b="1" i="1" dirty="0" smtClean="0">
                <a:latin typeface="Times New Roman" pitchFamily="18" charset="0"/>
                <a:cs typeface="Times New Roman" pitchFamily="18" charset="0"/>
              </a:rPr>
              <a:t>для </a:t>
            </a:r>
            <a:r>
              <a:rPr lang="ru-RU" b="1" i="1" dirty="0" err="1" smtClean="0">
                <a:latin typeface="Times New Roman" pitchFamily="18" charset="0"/>
                <a:cs typeface="Times New Roman" pitchFamily="18" charset="0"/>
              </a:rPr>
              <a:t>сільськогосподарських</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угідь</a:t>
            </a:r>
            <a:r>
              <a:rPr lang="ru-RU" dirty="0" smtClean="0">
                <a:latin typeface="Times New Roman" pitchFamily="18" charset="0"/>
                <a:cs typeface="Times New Roman" pitchFamily="18" charset="0"/>
              </a:rPr>
              <a:t> - не </a:t>
            </a:r>
            <a:r>
              <a:rPr lang="ru-RU" dirty="0" err="1" smtClean="0">
                <a:latin typeface="Times New Roman" pitchFamily="18" charset="0"/>
                <a:cs typeface="Times New Roman" pitchFamily="18" charset="0"/>
              </a:rPr>
              <a:t>менше</a:t>
            </a:r>
            <a:r>
              <a:rPr lang="ru-RU" dirty="0" smtClean="0">
                <a:latin typeface="Times New Roman" pitchFamily="18" charset="0"/>
                <a:cs typeface="Times New Roman" pitchFamily="18" charset="0"/>
              </a:rPr>
              <a:t> 0,3 </a:t>
            </a:r>
            <a:r>
              <a:rPr lang="ru-RU" dirty="0" err="1" smtClean="0">
                <a:latin typeface="Times New Roman" pitchFamily="18" charset="0"/>
                <a:cs typeface="Times New Roman" pitchFamily="18" charset="0"/>
              </a:rPr>
              <a:t>відсотка</a:t>
            </a:r>
            <a:r>
              <a:rPr lang="ru-RU" dirty="0" smtClean="0">
                <a:latin typeface="Times New Roman" pitchFamily="18" charset="0"/>
                <a:cs typeface="Times New Roman" pitchFamily="18" charset="0"/>
              </a:rPr>
              <a:t> та не </a:t>
            </a:r>
            <a:r>
              <a:rPr lang="ru-RU" dirty="0" err="1" smtClean="0">
                <a:latin typeface="Times New Roman" pitchFamily="18" charset="0"/>
                <a:cs typeface="Times New Roman" pitchFamily="18" charset="0"/>
              </a:rPr>
              <a:t>більше</a:t>
            </a:r>
            <a:r>
              <a:rPr lang="ru-RU" dirty="0" smtClean="0">
                <a:latin typeface="Times New Roman" pitchFamily="18" charset="0"/>
                <a:cs typeface="Times New Roman" pitchFamily="18" charset="0"/>
              </a:rPr>
              <a:t> 5 </a:t>
            </a:r>
            <a:r>
              <a:rPr lang="ru-RU" dirty="0" err="1" smtClean="0">
                <a:latin typeface="Times New Roman" pitchFamily="18" charset="0"/>
                <a:cs typeface="Times New Roman" pitchFamily="18" charset="0"/>
              </a:rPr>
              <a:t>відсотків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нормативної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грошової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оцінки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одиниці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площі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ріллі</a:t>
            </a:r>
            <a:r>
              <a:rPr lang="ru-RU" dirty="0" smtClean="0">
                <a:latin typeface="Times New Roman" pitchFamily="18" charset="0"/>
                <a:cs typeface="Times New Roman" pitchFamily="18" charset="0"/>
              </a:rPr>
              <a:t> по </a:t>
            </a:r>
            <a:r>
              <a:rPr lang="ru-RU" dirty="0" err="1" smtClean="0">
                <a:latin typeface="Times New Roman" pitchFamily="18" charset="0"/>
                <a:cs typeface="Times New Roman" pitchFamily="18" charset="0"/>
              </a:rPr>
              <a:t>Автономній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Республіці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Крим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або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області</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fontAlgn="base">
              <a:buNone/>
            </a:pPr>
            <a:r>
              <a:rPr lang="ru-RU" b="1" dirty="0" err="1" smtClean="0">
                <a:latin typeface="Times New Roman" pitchFamily="18" charset="0"/>
                <a:cs typeface="Times New Roman" pitchFamily="18" charset="0"/>
              </a:rPr>
              <a:t>Ст</a:t>
            </a:r>
            <a:r>
              <a:rPr lang="uk-UA" b="1" dirty="0" smtClean="0">
                <a:latin typeface="Times New Roman" pitchFamily="18" charset="0"/>
                <a:cs typeface="Times New Roman" pitchFamily="18" charset="0"/>
              </a:rPr>
              <a:t>.</a:t>
            </a:r>
            <a:r>
              <a:rPr lang="ru-RU" b="1" dirty="0" smtClean="0">
                <a:latin typeface="Times New Roman" pitchFamily="18" charset="0"/>
                <a:cs typeface="Times New Roman" pitchFamily="18" charset="0"/>
              </a:rPr>
              <a:t> 283</a:t>
            </a:r>
            <a:r>
              <a:rPr lang="uk-UA" b="1" dirty="0" smtClean="0">
                <a:latin typeface="Times New Roman" pitchFamily="18" charset="0"/>
                <a:cs typeface="Times New Roman" pitchFamily="18" charset="0"/>
              </a:rPr>
              <a:t> ПКУ</a:t>
            </a:r>
            <a:r>
              <a:rPr lang="ru-RU" b="1"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Земельні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ділянки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які</a:t>
            </a:r>
            <a:r>
              <a:rPr lang="ru-RU" dirty="0" smtClean="0">
                <a:latin typeface="Times New Roman" pitchFamily="18" charset="0"/>
                <a:cs typeface="Times New Roman" pitchFamily="18" charset="0"/>
              </a:rPr>
              <a:t> не </a:t>
            </a:r>
            <a:r>
              <a:rPr lang="ru-RU" dirty="0" err="1" smtClean="0">
                <a:latin typeface="Times New Roman" pitchFamily="18" charset="0"/>
                <a:cs typeface="Times New Roman" pitchFamily="18" charset="0"/>
              </a:rPr>
              <a:t>підлягають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оподаткуванню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земельним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податком</a:t>
            </a:r>
            <a:endParaRPr lang="uk-UA" dirty="0" smtClean="0">
              <a:latin typeface="Times New Roman" pitchFamily="18" charset="0"/>
              <a:cs typeface="Times New Roman" pitchFamily="18" charset="0"/>
            </a:endParaRPr>
          </a:p>
          <a:p>
            <a:pPr algn="just" fontAlgn="base">
              <a:buNone/>
            </a:pPr>
            <a:r>
              <a:rPr lang="ru-RU" dirty="0" smtClean="0">
                <a:latin typeface="Times New Roman" pitchFamily="18" charset="0"/>
                <a:cs typeface="Times New Roman" pitchFamily="18" charset="0"/>
              </a:rPr>
              <a:t>283.1. Не </a:t>
            </a:r>
            <a:r>
              <a:rPr lang="ru-RU" dirty="0" err="1" smtClean="0">
                <a:latin typeface="Times New Roman" pitchFamily="18" charset="0"/>
                <a:cs typeface="Times New Roman" pitchFamily="18" charset="0"/>
              </a:rPr>
              <a:t>сплачується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податок</a:t>
            </a:r>
            <a:r>
              <a:rPr lang="ru-RU" dirty="0" smtClean="0">
                <a:latin typeface="Times New Roman" pitchFamily="18" charset="0"/>
                <a:cs typeface="Times New Roman" pitchFamily="18" charset="0"/>
              </a:rPr>
              <a:t> за:</a:t>
            </a:r>
            <a:endParaRPr lang="uk-UA" dirty="0" smtClean="0">
              <a:latin typeface="Times New Roman" pitchFamily="18" charset="0"/>
              <a:cs typeface="Times New Roman" pitchFamily="18" charset="0"/>
            </a:endParaRPr>
          </a:p>
          <a:p>
            <a:pPr algn="just" fontAlgn="base">
              <a:buNone/>
            </a:pPr>
            <a:r>
              <a:rPr lang="ru-RU" dirty="0" smtClean="0">
                <a:latin typeface="Times New Roman" pitchFamily="18" charset="0"/>
                <a:cs typeface="Times New Roman" pitchFamily="18" charset="0"/>
              </a:rPr>
              <a:t>283.1.1. </a:t>
            </a:r>
            <a:r>
              <a:rPr lang="ru-RU" dirty="0" err="1" smtClean="0">
                <a:latin typeface="Times New Roman" pitchFamily="18" charset="0"/>
                <a:cs typeface="Times New Roman" pitchFamily="18" charset="0"/>
              </a:rPr>
              <a:t>сільськогосподарські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угіддя</a:t>
            </a:r>
            <a:r>
              <a:rPr lang="ru-RU" dirty="0" smtClean="0">
                <a:latin typeface="Times New Roman" pitchFamily="18" charset="0"/>
                <a:cs typeface="Times New Roman" pitchFamily="18" charset="0"/>
              </a:rPr>
              <a:t> зон </a:t>
            </a:r>
            <a:r>
              <a:rPr lang="ru-RU" dirty="0" err="1" smtClean="0">
                <a:latin typeface="Times New Roman" pitchFamily="18" charset="0"/>
                <a:cs typeface="Times New Roman" pitchFamily="18" charset="0"/>
              </a:rPr>
              <a:t>радіоактивно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забруднених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територій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визначених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відповідно</a:t>
            </a:r>
            <a:r>
              <a:rPr lang="ru-RU" dirty="0" smtClean="0">
                <a:latin typeface="Times New Roman" pitchFamily="18" charset="0"/>
                <a:cs typeface="Times New Roman" pitchFamily="18" charset="0"/>
              </a:rPr>
              <a:t> до закону такими, </a:t>
            </a:r>
            <a:r>
              <a:rPr lang="ru-RU" dirty="0" err="1" smtClean="0">
                <a:latin typeface="Times New Roman" pitchFamily="18" charset="0"/>
                <a:cs typeface="Times New Roman" pitchFamily="18" charset="0"/>
              </a:rPr>
              <a:t>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зазнали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радіоактивного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забруднення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внаслідок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Чорнобильської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катастрофи</a:t>
            </a:r>
            <a:r>
              <a:rPr lang="ru-RU" dirty="0" smtClean="0">
                <a:latin typeface="Times New Roman" pitchFamily="18" charset="0"/>
                <a:cs typeface="Times New Roman" pitchFamily="18" charset="0"/>
              </a:rPr>
              <a:t> (зон </a:t>
            </a:r>
            <a:r>
              <a:rPr lang="ru-RU" dirty="0" err="1" smtClean="0">
                <a:latin typeface="Times New Roman" pitchFamily="18" charset="0"/>
                <a:cs typeface="Times New Roman" pitchFamily="18" charset="0"/>
              </a:rPr>
              <a:t>відчуження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безумовного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обов'язкового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відселення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гарантованого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добровільного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відселення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посиленого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радіоекологічного</a:t>
            </a:r>
            <a:r>
              <a:rPr lang="ru-RU" dirty="0" smtClean="0">
                <a:latin typeface="Times New Roman" pitchFamily="18" charset="0"/>
                <a:cs typeface="Times New Roman" pitchFamily="18" charset="0"/>
              </a:rPr>
              <a:t> контролю),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хімічно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забруднених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сільськогосподарських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угідь</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які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запроваджено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обмеження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щодо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ведення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сільського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господарства</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fontAlgn="base">
              <a:buNone/>
            </a:pPr>
            <a:r>
              <a:rPr lang="ru-RU" dirty="0" smtClean="0">
                <a:latin typeface="Times New Roman" pitchFamily="18" charset="0"/>
                <a:cs typeface="Times New Roman" pitchFamily="18" charset="0"/>
              </a:rPr>
              <a:t>283.1.2. </a:t>
            </a:r>
            <a:r>
              <a:rPr lang="ru-RU" dirty="0" err="1" smtClean="0">
                <a:latin typeface="Times New Roman" pitchFamily="18" charset="0"/>
                <a:cs typeface="Times New Roman" pitchFamily="18" charset="0"/>
              </a:rPr>
              <a:t>землі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сільськогосподарських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угідь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перебувають</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тимчасовій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консервації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або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стадії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сільськогосподарського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освоєння</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a:buNone/>
            </a:pPr>
            <a:r>
              <a:rPr lang="uk-UA" dirty="0" smtClean="0">
                <a:latin typeface="Times New Roman" pitchFamily="18" charset="0"/>
                <a:cs typeface="Times New Roman" pitchFamily="18" charset="0"/>
              </a:rPr>
              <a:t>283.1.5. земельні ділянки сільськогосподарських підприємств усіх форм власності та фермерських (селянських) господарств, зайняті молодими садами, ягідниками та виноградниками до вступу їх у пору плодоношення, а також гібридними насадженнями, </a:t>
            </a:r>
            <a:r>
              <a:rPr lang="uk-UA" dirty="0" err="1" smtClean="0">
                <a:latin typeface="Times New Roman" pitchFamily="18" charset="0"/>
                <a:cs typeface="Times New Roman" pitchFamily="18" charset="0"/>
              </a:rPr>
              <a:t>генофондовими</a:t>
            </a:r>
            <a:r>
              <a:rPr lang="uk-UA" dirty="0" smtClean="0">
                <a:latin typeface="Times New Roman" pitchFamily="18" charset="0"/>
                <a:cs typeface="Times New Roman" pitchFamily="18" charset="0"/>
              </a:rPr>
              <a:t> колекціями та розсадниками багаторічних плодових насаджень.</a:t>
            </a:r>
          </a:p>
          <a:p>
            <a:endParaRPr lang="uk-U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14290"/>
            <a:ext cx="7498080" cy="6429420"/>
          </a:xfrm>
        </p:spPr>
        <p:txBody>
          <a:bodyPr>
            <a:normAutofit fontScale="62500" lnSpcReduction="20000"/>
          </a:bodyPr>
          <a:lstStyle/>
          <a:p>
            <a:pPr algn="just">
              <a:buNone/>
            </a:pPr>
            <a:r>
              <a:rPr lang="uk-UA" b="1" dirty="0" smtClean="0">
                <a:latin typeface="Times New Roman" pitchFamily="18" charset="0"/>
                <a:cs typeface="Times New Roman" pitchFamily="18" charset="0"/>
              </a:rPr>
              <a:t>8. Мораторій.</a:t>
            </a:r>
            <a:endParaRPr lang="uk-UA" dirty="0" smtClean="0">
              <a:latin typeface="Times New Roman" pitchFamily="18" charset="0"/>
              <a:cs typeface="Times New Roman" pitchFamily="18" charset="0"/>
            </a:endParaRPr>
          </a:p>
          <a:p>
            <a:pPr algn="just" fontAlgn="base">
              <a:buNone/>
            </a:pPr>
            <a:r>
              <a:rPr lang="uk-UA" b="1" dirty="0" smtClean="0">
                <a:latin typeface="Times New Roman" pitchFamily="18" charset="0"/>
                <a:cs typeface="Times New Roman" pitchFamily="18" charset="0"/>
              </a:rPr>
              <a:t>П. </a:t>
            </a:r>
            <a:r>
              <a:rPr lang="ru-RU" b="1" dirty="0" smtClean="0">
                <a:latin typeface="Times New Roman" pitchFamily="18" charset="0"/>
                <a:cs typeface="Times New Roman" pitchFamily="18" charset="0"/>
              </a:rPr>
              <a:t>15</a:t>
            </a:r>
            <a:r>
              <a:rPr lang="uk-UA" b="1" dirty="0" smtClean="0">
                <a:latin typeface="Times New Roman" pitchFamily="18" charset="0"/>
                <a:cs typeface="Times New Roman" pitchFamily="18" charset="0"/>
              </a:rPr>
              <a:t> ПП ЗКУ</a:t>
            </a:r>
            <a:r>
              <a:rPr lang="ru-RU" dirty="0" smtClean="0">
                <a:latin typeface="Times New Roman" pitchFamily="18" charset="0"/>
                <a:cs typeface="Times New Roman" pitchFamily="18" charset="0"/>
              </a:rPr>
              <a:t>. До </a:t>
            </a:r>
            <a:r>
              <a:rPr lang="ru-RU" dirty="0" err="1" smtClean="0">
                <a:latin typeface="Times New Roman" pitchFamily="18" charset="0"/>
                <a:cs typeface="Times New Roman" pitchFamily="18" charset="0"/>
              </a:rPr>
              <a:t>набрання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чинності</a:t>
            </a:r>
            <a:r>
              <a:rPr lang="ru-RU" dirty="0" smtClean="0">
                <a:latin typeface="Times New Roman" pitchFamily="18" charset="0"/>
                <a:cs typeface="Times New Roman" pitchFamily="18" charset="0"/>
              </a:rPr>
              <a:t> законом про </a:t>
            </a:r>
            <a:r>
              <a:rPr lang="ru-RU" dirty="0" err="1" smtClean="0">
                <a:latin typeface="Times New Roman" pitchFamily="18" charset="0"/>
                <a:cs typeface="Times New Roman" pitchFamily="18" charset="0"/>
              </a:rPr>
              <a:t>обіг</a:t>
            </a:r>
            <a:r>
              <a:rPr lang="ru-RU" dirty="0" smtClean="0">
                <a:latin typeface="Times New Roman" pitchFamily="18" charset="0"/>
                <a:cs typeface="Times New Roman" pitchFamily="18" charset="0"/>
              </a:rPr>
              <a:t> земель </a:t>
            </a:r>
            <a:r>
              <a:rPr lang="ru-RU" dirty="0" err="1" smtClean="0">
                <a:latin typeface="Times New Roman" pitchFamily="18" charset="0"/>
                <a:cs typeface="Times New Roman" pitchFamily="18" charset="0"/>
              </a:rPr>
              <a:t>сільськогосподарського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призначення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але</a:t>
            </a:r>
            <a:r>
              <a:rPr lang="ru-RU" dirty="0" smtClean="0">
                <a:latin typeface="Times New Roman" pitchFamily="18" charset="0"/>
                <a:cs typeface="Times New Roman" pitchFamily="18" charset="0"/>
              </a:rPr>
              <a:t> не </a:t>
            </a:r>
            <a:r>
              <a:rPr lang="ru-RU" dirty="0" err="1" smtClean="0">
                <a:latin typeface="Times New Roman" pitchFamily="18" charset="0"/>
                <a:cs typeface="Times New Roman" pitchFamily="18" charset="0"/>
              </a:rPr>
              <a:t>раніше</a:t>
            </a:r>
            <a:r>
              <a:rPr lang="ru-RU" dirty="0" smtClean="0">
                <a:latin typeface="Times New Roman" pitchFamily="18" charset="0"/>
                <a:cs typeface="Times New Roman" pitchFamily="18" charset="0"/>
              </a:rPr>
              <a:t> 1 </a:t>
            </a:r>
            <a:r>
              <a:rPr lang="ru-RU" dirty="0" err="1" smtClean="0">
                <a:latin typeface="Times New Roman" pitchFamily="18" charset="0"/>
                <a:cs typeface="Times New Roman" pitchFamily="18" charset="0"/>
              </a:rPr>
              <a:t>січня</a:t>
            </a:r>
            <a:r>
              <a:rPr lang="ru-RU" dirty="0" smtClean="0">
                <a:latin typeface="Times New Roman" pitchFamily="18" charset="0"/>
                <a:cs typeface="Times New Roman" pitchFamily="18" charset="0"/>
              </a:rPr>
              <a:t> 2020 року, не </a:t>
            </a:r>
            <a:r>
              <a:rPr lang="ru-RU" dirty="0" err="1" smtClean="0">
                <a:latin typeface="Times New Roman" pitchFamily="18" charset="0"/>
                <a:cs typeface="Times New Roman" pitchFamily="18" charset="0"/>
              </a:rPr>
              <a:t>допускається</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fontAlgn="base">
              <a:buNone/>
            </a:pPr>
            <a:r>
              <a:rPr lang="ru-RU" dirty="0" smtClean="0">
                <a:latin typeface="Times New Roman" pitchFamily="18" charset="0"/>
                <a:cs typeface="Times New Roman" pitchFamily="18" charset="0"/>
              </a:rPr>
              <a:t>а) </a:t>
            </a:r>
            <a:r>
              <a:rPr lang="ru-RU" dirty="0" err="1" smtClean="0">
                <a:latin typeface="Times New Roman" pitchFamily="18" charset="0"/>
                <a:cs typeface="Times New Roman" pitchFamily="18" charset="0"/>
              </a:rPr>
              <a:t>купівля-продаж</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земельних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ділянок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сільськогосподарського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призначення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державної</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комунальної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власності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крім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вилучення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викупу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їх</a:t>
            </a:r>
            <a:r>
              <a:rPr lang="ru-RU" dirty="0" smtClean="0">
                <a:latin typeface="Times New Roman" pitchFamily="18" charset="0"/>
                <a:cs typeface="Times New Roman" pitchFamily="18" charset="0"/>
              </a:rPr>
              <a:t> для </a:t>
            </a:r>
            <a:r>
              <a:rPr lang="ru-RU" dirty="0" err="1" smtClean="0">
                <a:latin typeface="Times New Roman" pitchFamily="18" charset="0"/>
                <a:cs typeface="Times New Roman" pitchFamily="18" charset="0"/>
              </a:rPr>
              <a:t>суспільних</a:t>
            </a:r>
            <a:r>
              <a:rPr lang="ru-RU" dirty="0" smtClean="0">
                <a:latin typeface="Times New Roman" pitchFamily="18" charset="0"/>
                <a:cs typeface="Times New Roman" pitchFamily="18" charset="0"/>
              </a:rPr>
              <a:t> потреб;</a:t>
            </a:r>
            <a:endParaRPr lang="uk-UA" dirty="0" smtClean="0">
              <a:latin typeface="Times New Roman" pitchFamily="18" charset="0"/>
              <a:cs typeface="Times New Roman" pitchFamily="18" charset="0"/>
            </a:endParaRPr>
          </a:p>
          <a:p>
            <a:pPr algn="just" fontAlgn="base">
              <a:buNone/>
            </a:pPr>
            <a:r>
              <a:rPr lang="ru-RU" dirty="0" smtClean="0">
                <a:latin typeface="Times New Roman" pitchFamily="18" charset="0"/>
                <a:cs typeface="Times New Roman" pitchFamily="18" charset="0"/>
              </a:rPr>
              <a:t>б) </a:t>
            </a:r>
            <a:r>
              <a:rPr lang="ru-RU" dirty="0" err="1" smtClean="0">
                <a:latin typeface="Times New Roman" pitchFamily="18" charset="0"/>
                <a:cs typeface="Times New Roman" pitchFamily="18" charset="0"/>
              </a:rPr>
              <a:t>купівля-продаж</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або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іншим</a:t>
            </a:r>
            <a:r>
              <a:rPr lang="ru-RU" dirty="0" smtClean="0">
                <a:latin typeface="Times New Roman" pitchFamily="18" charset="0"/>
                <a:cs typeface="Times New Roman" pitchFamily="18" charset="0"/>
              </a:rPr>
              <a:t> способом </a:t>
            </a:r>
            <a:r>
              <a:rPr lang="ru-RU" dirty="0" err="1" smtClean="0">
                <a:latin typeface="Times New Roman" pitchFamily="18" charset="0"/>
                <a:cs typeface="Times New Roman" pitchFamily="18" charset="0"/>
              </a:rPr>
              <a:t>відчуження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земельних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ділянок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зміна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цільового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призначення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використання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земельних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ділянок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перебувають</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власності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громадян</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юридичних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осіб</a:t>
            </a:r>
            <a:r>
              <a:rPr lang="ru-RU" dirty="0" smtClean="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algn="just" fontAlgn="base">
              <a:buNone/>
            </a:pPr>
            <a:r>
              <a:rPr lang="ru-RU" dirty="0" smtClean="0">
                <a:latin typeface="Times New Roman" pitchFamily="18" charset="0"/>
                <a:cs typeface="Times New Roman" pitchFamily="18" charset="0"/>
              </a:rPr>
              <a:t>для </a:t>
            </a:r>
            <a:r>
              <a:rPr lang="ru-RU" dirty="0" err="1" smtClean="0">
                <a:latin typeface="Times New Roman" pitchFamily="18" charset="0"/>
                <a:cs typeface="Times New Roman" pitchFamily="18" charset="0"/>
              </a:rPr>
              <a:t>ведення</a:t>
            </a:r>
            <a:r>
              <a:rPr lang="ru-RU" dirty="0" smtClean="0">
                <a:latin typeface="Times New Roman" pitchFamily="18" charset="0"/>
                <a:cs typeface="Times New Roman" pitchFamily="18" charset="0"/>
              </a:rPr>
              <a:t> товарного </a:t>
            </a:r>
            <a:r>
              <a:rPr lang="ru-RU" dirty="0" err="1" smtClean="0">
                <a:latin typeface="Times New Roman" pitchFamily="18" charset="0"/>
                <a:cs typeface="Times New Roman" pitchFamily="18" charset="0"/>
              </a:rPr>
              <a:t>сільськогосподарського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виробництва</a:t>
            </a:r>
            <a:r>
              <a:rPr lang="ru-RU" dirty="0" smtClean="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algn="just" fontAlgn="base">
              <a:buNone/>
            </a:pPr>
            <a:r>
              <a:rPr lang="ru-RU" dirty="0" err="1" smtClean="0">
                <a:latin typeface="Times New Roman" pitchFamily="18" charset="0"/>
                <a:cs typeface="Times New Roman" pitchFamily="18" charset="0"/>
              </a:rPr>
              <a:t>земельних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ділянок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виділених</a:t>
            </a:r>
            <a:r>
              <a:rPr lang="ru-RU" dirty="0" smtClean="0">
                <a:latin typeface="Times New Roman" pitchFamily="18" charset="0"/>
                <a:cs typeface="Times New Roman" pitchFamily="18" charset="0"/>
              </a:rPr>
              <a:t> в </a:t>
            </a:r>
            <a:r>
              <a:rPr lang="ru-RU" dirty="0" err="1" smtClean="0">
                <a:latin typeface="Times New Roman" pitchFamily="18" charset="0"/>
                <a:cs typeface="Times New Roman" pitchFamily="18" charset="0"/>
              </a:rPr>
              <a:t>натурі</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місцевості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власникам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земельних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часток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паїв</a:t>
            </a:r>
            <a:r>
              <a:rPr lang="ru-RU" dirty="0" smtClean="0">
                <a:latin typeface="Times New Roman" pitchFamily="18" charset="0"/>
                <a:cs typeface="Times New Roman" pitchFamily="18" charset="0"/>
              </a:rPr>
              <a:t>) для </a:t>
            </a:r>
            <a:r>
              <a:rPr lang="ru-RU" dirty="0" err="1" smtClean="0">
                <a:latin typeface="Times New Roman" pitchFamily="18" charset="0"/>
                <a:cs typeface="Times New Roman" pitchFamily="18" charset="0"/>
              </a:rPr>
              <a:t>ведення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особистого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селянського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господарства</a:t>
            </a:r>
            <a:r>
              <a:rPr lang="ru-RU" dirty="0" smtClean="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algn="just" fontAlgn="base">
              <a:buNone/>
            </a:pPr>
            <a:r>
              <a:rPr lang="uk-UA" dirty="0" smtClean="0">
                <a:latin typeface="Times New Roman" pitchFamily="18" charset="0"/>
                <a:cs typeface="Times New Roman" pitchFamily="18" charset="0"/>
              </a:rPr>
              <a:t>а також земельних часток (паїв), </a:t>
            </a:r>
          </a:p>
          <a:p>
            <a:pPr algn="just" fontAlgn="base">
              <a:buNone/>
            </a:pPr>
            <a:r>
              <a:rPr lang="uk-UA" dirty="0" smtClean="0">
                <a:latin typeface="Times New Roman" pitchFamily="18" charset="0"/>
                <a:cs typeface="Times New Roman" pitchFamily="18" charset="0"/>
              </a:rPr>
              <a:t>крім передачі їх у спадщину, обміну земельної ділянки на іншу земельну ділянку відповідно до закону та вилучення (викупу) земельних ділянок для суспільних потреб, </a:t>
            </a:r>
          </a:p>
          <a:p>
            <a:pPr algn="just" fontAlgn="base">
              <a:buNone/>
            </a:pPr>
            <a:r>
              <a:rPr lang="uk-UA" dirty="0" smtClean="0">
                <a:latin typeface="Times New Roman" pitchFamily="18" charset="0"/>
                <a:cs typeface="Times New Roman" pitchFamily="18" charset="0"/>
              </a:rPr>
              <a:t>а також крім зміни цільового призначення (використання) земельних ділянок з метою їх надання інвесторам – учасникам угод про розподіл продукції для здійснення діяльності за такими угодами.</a:t>
            </a:r>
          </a:p>
          <a:p>
            <a:endParaRPr lang="uk-U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357166"/>
            <a:ext cx="7498080" cy="5891234"/>
          </a:xfrm>
        </p:spPr>
        <p:txBody>
          <a:bodyPr>
            <a:noAutofit/>
          </a:bodyPr>
          <a:lstStyle/>
          <a:p>
            <a:pPr algn="ctr">
              <a:buNone/>
            </a:pPr>
            <a:r>
              <a:rPr lang="uk-UA" sz="1600" i="1" dirty="0" smtClean="0">
                <a:latin typeface="Times New Roman" pitchFamily="18" charset="0"/>
                <a:cs typeface="Times New Roman" pitchFamily="18" charset="0"/>
              </a:rPr>
              <a:t>Наукова література:</a:t>
            </a:r>
            <a:endParaRPr lang="uk-UA" sz="1600" dirty="0" smtClean="0">
              <a:latin typeface="Times New Roman" pitchFamily="18" charset="0"/>
              <a:cs typeface="Times New Roman" pitchFamily="18" charset="0"/>
            </a:endParaRPr>
          </a:p>
          <a:p>
            <a:pPr algn="just">
              <a:buNone/>
            </a:pPr>
            <a:r>
              <a:rPr lang="uk-UA" sz="1600" dirty="0" err="1" smtClean="0">
                <a:latin typeface="Times New Roman" pitchFamily="18" charset="0"/>
                <a:cs typeface="Times New Roman" pitchFamily="18" charset="0"/>
              </a:rPr>
              <a:t>Аксененок</a:t>
            </a:r>
            <a:r>
              <a:rPr lang="uk-UA" sz="1600" dirty="0" smtClean="0">
                <a:latin typeface="Times New Roman" pitchFamily="18" charset="0"/>
                <a:cs typeface="Times New Roman" pitchFamily="18" charset="0"/>
              </a:rPr>
              <a:t> Г.А. Правовий режим земель </a:t>
            </a:r>
            <a:r>
              <a:rPr lang="uk-UA" sz="1600" dirty="0" err="1" smtClean="0">
                <a:latin typeface="Times New Roman" pitchFamily="18" charset="0"/>
                <a:cs typeface="Times New Roman" pitchFamily="18" charset="0"/>
              </a:rPr>
              <a:t>сельскохозяйственного</a:t>
            </a:r>
            <a:r>
              <a:rPr lang="uk-UA" sz="1600" dirty="0" smtClean="0">
                <a:latin typeface="Times New Roman" pitchFamily="18" charset="0"/>
                <a:cs typeface="Times New Roman" pitchFamily="18" charset="0"/>
              </a:rPr>
              <a:t> </a:t>
            </a:r>
            <a:r>
              <a:rPr lang="uk-UA" sz="1600" dirty="0" err="1" smtClean="0">
                <a:latin typeface="Times New Roman" pitchFamily="18" charset="0"/>
                <a:cs typeface="Times New Roman" pitchFamily="18" charset="0"/>
              </a:rPr>
              <a:t>назначения</a:t>
            </a:r>
            <a:r>
              <a:rPr lang="uk-UA" sz="1600" dirty="0" smtClean="0">
                <a:latin typeface="Times New Roman" pitchFamily="18" charset="0"/>
                <a:cs typeface="Times New Roman" pitchFamily="18" charset="0"/>
              </a:rPr>
              <a:t> / Г.А. </a:t>
            </a:r>
            <a:r>
              <a:rPr lang="uk-UA" sz="1600" dirty="0" err="1" smtClean="0">
                <a:latin typeface="Times New Roman" pitchFamily="18" charset="0"/>
                <a:cs typeface="Times New Roman" pitchFamily="18" charset="0"/>
              </a:rPr>
              <a:t>Аксененок</a:t>
            </a:r>
            <a:r>
              <a:rPr lang="uk-UA" sz="1600" dirty="0" smtClean="0">
                <a:latin typeface="Times New Roman" pitchFamily="18" charset="0"/>
                <a:cs typeface="Times New Roman" pitchFamily="18" charset="0"/>
              </a:rPr>
              <a:t> // </a:t>
            </a:r>
            <a:r>
              <a:rPr lang="uk-UA" sz="1600" dirty="0" err="1" smtClean="0">
                <a:latin typeface="Times New Roman" pitchFamily="18" charset="0"/>
                <a:cs typeface="Times New Roman" pitchFamily="18" charset="0"/>
              </a:rPr>
              <a:t>Сельское</a:t>
            </a:r>
            <a:r>
              <a:rPr lang="uk-UA" sz="1600" dirty="0" smtClean="0">
                <a:latin typeface="Times New Roman" pitchFamily="18" charset="0"/>
                <a:cs typeface="Times New Roman" pitchFamily="18" charset="0"/>
              </a:rPr>
              <a:t> хазяйство и право в СССР и </a:t>
            </a:r>
            <a:r>
              <a:rPr lang="uk-UA" sz="1600" dirty="0" err="1" smtClean="0">
                <a:latin typeface="Times New Roman" pitchFamily="18" charset="0"/>
                <a:cs typeface="Times New Roman" pitchFamily="18" charset="0"/>
              </a:rPr>
              <a:t>Италии</a:t>
            </a:r>
            <a:r>
              <a:rPr lang="uk-UA" sz="1600" dirty="0" smtClean="0">
                <a:latin typeface="Times New Roman" pitchFamily="18" charset="0"/>
                <a:cs typeface="Times New Roman" pitchFamily="18" charset="0"/>
              </a:rPr>
              <a:t>. – М. : Інститут </a:t>
            </a:r>
            <a:r>
              <a:rPr lang="uk-UA" sz="1600" dirty="0" err="1" smtClean="0">
                <a:latin typeface="Times New Roman" pitchFamily="18" charset="0"/>
                <a:cs typeface="Times New Roman" pitchFamily="18" charset="0"/>
              </a:rPr>
              <a:t>государства</a:t>
            </a:r>
            <a:r>
              <a:rPr lang="uk-UA" sz="1600" dirty="0" smtClean="0">
                <a:latin typeface="Times New Roman" pitchFamily="18" charset="0"/>
                <a:cs typeface="Times New Roman" pitchFamily="18" charset="0"/>
              </a:rPr>
              <a:t> и права АН СССР, 1977. – C. 53–62.</a:t>
            </a:r>
          </a:p>
          <a:p>
            <a:pPr algn="just" fontAlgn="base">
              <a:buNone/>
            </a:pPr>
            <a:r>
              <a:rPr lang="uk-UA" sz="1600" dirty="0" smtClean="0">
                <a:latin typeface="Times New Roman" pitchFamily="18" charset="0"/>
                <a:cs typeface="Times New Roman" pitchFamily="18" charset="0"/>
              </a:rPr>
              <a:t>Баран О. Класифікація прав громадян України на землі сільськогосподарського призначення / О. Баран // Вісник львівського університету. – 2006. – Вип. 43. – С. 242–248.</a:t>
            </a:r>
            <a:endParaRPr lang="uk-UA" sz="1600" b="1" dirty="0" smtClean="0">
              <a:latin typeface="Times New Roman" pitchFamily="18" charset="0"/>
              <a:cs typeface="Times New Roman" pitchFamily="18" charset="0"/>
            </a:endParaRPr>
          </a:p>
          <a:p>
            <a:pPr algn="just">
              <a:buNone/>
            </a:pPr>
            <a:r>
              <a:rPr lang="uk-UA" sz="1600" dirty="0" smtClean="0">
                <a:latin typeface="Times New Roman" pitchFamily="18" charset="0"/>
                <a:cs typeface="Times New Roman" pitchFamily="18" charset="0"/>
              </a:rPr>
              <a:t>Гавриш Н.С. Ґрунти як об’єкт правової охорони / Н.С. Гавриш // Вісник Львівського університету : серія юридична. – Вип. 35. – Львів, 2000. – С. 346–349.</a:t>
            </a:r>
          </a:p>
          <a:p>
            <a:pPr algn="just">
              <a:buNone/>
            </a:pPr>
            <a:r>
              <a:rPr lang="uk-UA" sz="1600" dirty="0" err="1" smtClean="0">
                <a:latin typeface="Times New Roman" pitchFamily="18" charset="0"/>
                <a:cs typeface="Times New Roman" pitchFamily="18" charset="0"/>
              </a:rPr>
              <a:t>Гуревський</a:t>
            </a:r>
            <a:r>
              <a:rPr lang="uk-UA" sz="1600" dirty="0" smtClean="0">
                <a:latin typeface="Times New Roman" pitchFamily="18" charset="0"/>
                <a:cs typeface="Times New Roman" pitchFamily="18" charset="0"/>
              </a:rPr>
              <a:t> В.К. Право приватної власності громадян України на землі сільськогосподарського призначення : Монографія / В.К. </a:t>
            </a:r>
            <a:r>
              <a:rPr lang="uk-UA" sz="1600" dirty="0" err="1" smtClean="0">
                <a:latin typeface="Times New Roman" pitchFamily="18" charset="0"/>
                <a:cs typeface="Times New Roman" pitchFamily="18" charset="0"/>
              </a:rPr>
              <a:t>Гуревський</a:t>
            </a:r>
            <a:r>
              <a:rPr lang="uk-UA" sz="1600" dirty="0" smtClean="0">
                <a:latin typeface="Times New Roman" pitchFamily="18" charset="0"/>
                <a:cs typeface="Times New Roman" pitchFamily="18" charset="0"/>
              </a:rPr>
              <a:t>. – Одеса : </a:t>
            </a:r>
            <a:r>
              <a:rPr lang="uk-UA" sz="1600" dirty="0" err="1" smtClean="0">
                <a:latin typeface="Times New Roman" pitchFamily="18" charset="0"/>
                <a:cs typeface="Times New Roman" pitchFamily="18" charset="0"/>
              </a:rPr>
              <a:t>Астро</a:t>
            </a:r>
            <a:r>
              <a:rPr lang="uk-UA" sz="1600" dirty="0" smtClean="0">
                <a:latin typeface="Times New Roman" pitchFamily="18" charset="0"/>
                <a:cs typeface="Times New Roman" pitchFamily="18" charset="0"/>
              </a:rPr>
              <a:t> </a:t>
            </a:r>
            <a:r>
              <a:rPr lang="uk-UA" sz="1600" dirty="0" err="1" smtClean="0">
                <a:latin typeface="Times New Roman" pitchFamily="18" charset="0"/>
                <a:cs typeface="Times New Roman" pitchFamily="18" charset="0"/>
              </a:rPr>
              <a:t>Принт</a:t>
            </a:r>
            <a:r>
              <a:rPr lang="uk-UA" sz="1600" dirty="0" smtClean="0">
                <a:latin typeface="Times New Roman" pitchFamily="18" charset="0"/>
                <a:cs typeface="Times New Roman" pitchFamily="18" charset="0"/>
              </a:rPr>
              <a:t>, 2000. – 186 с.</a:t>
            </a:r>
          </a:p>
          <a:p>
            <a:pPr algn="just">
              <a:buNone/>
            </a:pPr>
            <a:r>
              <a:rPr lang="uk-UA" sz="1600" dirty="0" smtClean="0">
                <a:latin typeface="Times New Roman" pitchFamily="18" charset="0"/>
                <a:cs typeface="Times New Roman" pitchFamily="18" charset="0"/>
              </a:rPr>
              <a:t>Єрмоленко В.М. Проблемні питання «мораторію» на відчуження земель сільськогосподарського призначення / В.М. Єрмоленко // Українське комерційне право. – 2010. – № 10. – С. 11–18.</a:t>
            </a:r>
          </a:p>
          <a:p>
            <a:pPr algn="just">
              <a:buNone/>
            </a:pPr>
            <a:r>
              <a:rPr lang="uk-UA" sz="1600" dirty="0" err="1" smtClean="0">
                <a:latin typeface="Times New Roman" pitchFamily="18" charset="0"/>
                <a:cs typeface="Times New Roman" pitchFamily="18" charset="0"/>
              </a:rPr>
              <a:t>Ільницька</a:t>
            </a:r>
            <a:r>
              <a:rPr lang="uk-UA" sz="1600" dirty="0" smtClean="0">
                <a:latin typeface="Times New Roman" pitchFamily="18" charset="0"/>
                <a:cs typeface="Times New Roman" pitchFamily="18" charset="0"/>
              </a:rPr>
              <a:t> Н. Про поняття, структуру та особливості правового режиму земель сільськогосподарського призначення / Н. </a:t>
            </a:r>
            <a:r>
              <a:rPr lang="uk-UA" sz="1600" dirty="0" err="1" smtClean="0">
                <a:latin typeface="Times New Roman" pitchFamily="18" charset="0"/>
                <a:cs typeface="Times New Roman" pitchFamily="18" charset="0"/>
              </a:rPr>
              <a:t>Ільницька</a:t>
            </a:r>
            <a:r>
              <a:rPr lang="uk-UA" sz="1600" dirty="0" smtClean="0">
                <a:latin typeface="Times New Roman" pitchFamily="18" charset="0"/>
                <a:cs typeface="Times New Roman" pitchFamily="18" charset="0"/>
              </a:rPr>
              <a:t> // Вісник Львівського університету. Серія юридична. – 2000. – Вип. 35. – С. 350–355.</a:t>
            </a:r>
          </a:p>
          <a:p>
            <a:pPr algn="just">
              <a:buNone/>
            </a:pPr>
            <a:r>
              <a:rPr lang="uk-UA" sz="1600" dirty="0" smtClean="0">
                <a:latin typeface="Times New Roman" pitchFamily="18" charset="0"/>
                <a:cs typeface="Times New Roman" pitchFamily="18" charset="0"/>
              </a:rPr>
              <a:t>Ковальчук Т.Г. Поняття та особливості правового режиму земель сільськогосподарського призначення / Т.Г. Ковальчук // Вісник Київського національного університету імені Тараса Шевченка. – 2005. – № 63–64. – С. 32–37.</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57290" y="857232"/>
            <a:ext cx="7498080" cy="4800600"/>
          </a:xfrm>
        </p:spPr>
        <p:txBody>
          <a:bodyPr>
            <a:normAutofit/>
          </a:bodyPr>
          <a:lstStyle/>
          <a:p>
            <a:pPr algn="just">
              <a:buNone/>
            </a:pPr>
            <a:r>
              <a:rPr lang="uk-UA" sz="2800" dirty="0" smtClean="0">
                <a:latin typeface="Times New Roman" pitchFamily="18" charset="0"/>
                <a:cs typeface="Times New Roman" pitchFamily="18" charset="0"/>
              </a:rPr>
              <a:t>Унаслідок дії в Україні </a:t>
            </a:r>
            <a:r>
              <a:rPr lang="uk-UA" sz="2800" b="1" i="1" dirty="0" smtClean="0">
                <a:latin typeface="Times New Roman" pitchFamily="18" charset="0"/>
                <a:cs typeface="Times New Roman" pitchFamily="18" charset="0"/>
              </a:rPr>
              <a:t>з 2001 р. заборони на купівлю-продаж та інші способи відчуження </a:t>
            </a:r>
            <a:r>
              <a:rPr lang="uk-UA" sz="2800" dirty="0" smtClean="0">
                <a:latin typeface="Times New Roman" pitchFamily="18" charset="0"/>
                <a:cs typeface="Times New Roman" pitchFamily="18" charset="0"/>
              </a:rPr>
              <a:t>деяких видів земель сільськогосподарського призначення, </a:t>
            </a:r>
          </a:p>
          <a:p>
            <a:pPr algn="just">
              <a:buNone/>
            </a:pPr>
            <a:r>
              <a:rPr lang="uk-UA" sz="2800" dirty="0" smtClean="0">
                <a:latin typeface="Times New Roman" pitchFamily="18" charset="0"/>
                <a:cs typeface="Times New Roman" pitchFamily="18" charset="0"/>
              </a:rPr>
              <a:t>фізичні та юридичні особи </a:t>
            </a:r>
            <a:r>
              <a:rPr lang="uk-UA" sz="2800" b="1" i="1" dirty="0" smtClean="0">
                <a:latin typeface="Times New Roman" pitchFamily="18" charset="0"/>
                <a:cs typeface="Times New Roman" pitchFamily="18" charset="0"/>
              </a:rPr>
              <a:t>можуть набувати такі землі переважно у користування </a:t>
            </a:r>
            <a:r>
              <a:rPr lang="uk-UA" sz="2800" dirty="0" smtClean="0">
                <a:latin typeface="Times New Roman" pitchFamily="18" charset="0"/>
                <a:cs typeface="Times New Roman" pitchFamily="18" charset="0"/>
              </a:rPr>
              <a:t>на правах оренди, суборенди, емфітевзису та постійного користування. </a:t>
            </a:r>
            <a:endParaRPr lang="uk-UA" sz="2800" dirty="0">
              <a:latin typeface="Times New Roman" pitchFamily="18"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p:cNvPicPr>
            <a:picLocks noGrp="1"/>
          </p:cNvPicPr>
          <p:nvPr>
            <p:ph idx="1"/>
          </p:nvPr>
        </p:nvPicPr>
        <p:blipFill>
          <a:blip r:embed="rId2"/>
          <a:srcRect l="14513" t="20714" r="15827" b="8571"/>
          <a:stretch>
            <a:fillRect/>
          </a:stretch>
        </p:blipFill>
        <p:spPr bwMode="auto">
          <a:xfrm>
            <a:off x="1071538" y="571480"/>
            <a:ext cx="7858180" cy="5500726"/>
          </a:xfrm>
          <a:prstGeom prst="rect">
            <a:avLst/>
          </a:prstGeom>
          <a:noFill/>
          <a:ln w="9525">
            <a:noFill/>
            <a:miter lim="800000"/>
            <a:headEnd/>
            <a:tailEnd/>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57290" y="642918"/>
            <a:ext cx="7400948" cy="5288676"/>
          </a:xfrm>
        </p:spPr>
        <p:txBody>
          <a:bodyPr>
            <a:normAutofit/>
          </a:bodyPr>
          <a:lstStyle/>
          <a:p>
            <a:pPr marL="0" indent="449263" algn="just">
              <a:buNone/>
            </a:pPr>
            <a:r>
              <a:rPr lang="uk-UA" sz="2400" b="1" dirty="0" smtClean="0">
                <a:latin typeface="Times New Roman" pitchFamily="18" charset="0"/>
                <a:cs typeface="Times New Roman" pitchFamily="18" charset="0"/>
              </a:rPr>
              <a:t>Проект Закону України «Про внесення змін до деяких законодавчих актів України щодо умов обігу земель сільськогосподарського призначення» </a:t>
            </a:r>
            <a:r>
              <a:rPr lang="uk-UA" sz="2400" dirty="0" smtClean="0">
                <a:latin typeface="Times New Roman" pitchFamily="18" charset="0"/>
                <a:cs typeface="Times New Roman" pitchFamily="18" charset="0"/>
              </a:rPr>
              <a:t>від 10 жовтня 2019 р. № 2178-10.</a:t>
            </a:r>
          </a:p>
          <a:p>
            <a:pPr marL="0" indent="449263" algn="just">
              <a:buNone/>
            </a:pPr>
            <a:r>
              <a:rPr lang="uk-UA" sz="2400" dirty="0" smtClean="0">
                <a:latin typeface="Times New Roman" pitchFamily="18" charset="0"/>
                <a:cs typeface="Times New Roman" pitchFamily="18" charset="0"/>
              </a:rPr>
              <a:t>Відповідно до умов прийнятого </a:t>
            </a:r>
            <a:r>
              <a:rPr lang="uk-UA" sz="2400" b="1" dirty="0" smtClean="0">
                <a:latin typeface="Times New Roman" pitchFamily="18" charset="0"/>
                <a:cs typeface="Times New Roman" pitchFamily="18" charset="0"/>
              </a:rPr>
              <a:t>Закону України «Про внесення змін до деяких законодавчих актів України щодо умов обігу земель сільськогосподарського призначення»  </a:t>
            </a:r>
            <a:r>
              <a:rPr lang="uk-UA" sz="2400" dirty="0" smtClean="0">
                <a:latin typeface="Times New Roman" pitchFamily="18" charset="0"/>
                <a:cs typeface="Times New Roman" pitchFamily="18" charset="0"/>
              </a:rPr>
              <a:t>від 31 березня 2020 р. № 552-ІХ: </a:t>
            </a:r>
          </a:p>
          <a:p>
            <a:pPr marL="0" indent="449263" algn="just">
              <a:buNone/>
            </a:pPr>
            <a:r>
              <a:rPr lang="uk-UA" sz="2400" dirty="0" smtClean="0">
                <a:latin typeface="Times New Roman" pitchFamily="18" charset="0"/>
                <a:cs typeface="Times New Roman" pitchFamily="18" charset="0"/>
              </a:rPr>
              <a:t>з 1 липня 2021 р. вводиться ринок землі в Україні</a:t>
            </a:r>
            <a:r>
              <a:rPr lang="ru-RU" sz="2400" dirty="0" smtClean="0">
                <a:latin typeface="Times New Roman" pitchFamily="18" charset="0"/>
                <a:cs typeface="Times New Roman" pitchFamily="18" charset="0"/>
              </a:rPr>
              <a:t>;</a:t>
            </a:r>
            <a:r>
              <a:rPr lang="uk-UA" sz="2400" dirty="0" smtClean="0">
                <a:latin typeface="Times New Roman" pitchFamily="18" charset="0"/>
                <a:cs typeface="Times New Roman" pitchFamily="18" charset="0"/>
              </a:rPr>
              <a:t> </a:t>
            </a:r>
          </a:p>
          <a:p>
            <a:pPr marL="0" indent="449263" algn="just">
              <a:buNone/>
            </a:pPr>
            <a:r>
              <a:rPr lang="uk-UA" sz="2400" dirty="0" smtClean="0">
                <a:latin typeface="Times New Roman" pitchFamily="18" charset="0"/>
                <a:cs typeface="Times New Roman" pitchFamily="18" charset="0"/>
              </a:rPr>
              <a:t>статті 130 і 131 ЗКУ викладено у новій редакції</a:t>
            </a:r>
            <a:r>
              <a:rPr lang="ru-RU" sz="2400" dirty="0" smtClean="0">
                <a:latin typeface="Times New Roman" pitchFamily="18" charset="0"/>
                <a:cs typeface="Times New Roman" pitchFamily="18" charset="0"/>
              </a:rPr>
              <a:t>.</a:t>
            </a:r>
            <a:endParaRPr lang="uk-UA" sz="2400" dirty="0" smtClean="0">
              <a:latin typeface="Times New Roman" pitchFamily="18" charset="0"/>
              <a:cs typeface="Times New Roman" pitchFamily="18" charset="0"/>
            </a:endParaRPr>
          </a:p>
          <a:p>
            <a:endParaRPr lang="uk-UA"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14414" y="642918"/>
            <a:ext cx="7472386" cy="5931618"/>
          </a:xfrm>
        </p:spPr>
        <p:txBody>
          <a:bodyPr>
            <a:normAutofit fontScale="70000" lnSpcReduction="20000"/>
          </a:bodyPr>
          <a:lstStyle/>
          <a:p>
            <a:pPr marL="0" indent="449263" algn="just">
              <a:buNone/>
            </a:pPr>
            <a:r>
              <a:rPr lang="uk-UA" i="1" dirty="0" smtClean="0">
                <a:latin typeface="Times New Roman" pitchFamily="18" charset="0"/>
                <a:cs typeface="Times New Roman" pitchFamily="18" charset="0"/>
              </a:rPr>
              <a:t>Чинна редакція:</a:t>
            </a:r>
          </a:p>
          <a:p>
            <a:pPr marL="0" indent="449263" algn="just">
              <a:buNone/>
            </a:pPr>
            <a:r>
              <a:rPr lang="uk-UA" b="1" dirty="0" smtClean="0">
                <a:latin typeface="Times New Roman" pitchFamily="18" charset="0"/>
                <a:cs typeface="Times New Roman" pitchFamily="18" charset="0"/>
              </a:rPr>
              <a:t>Стаття 130.</a:t>
            </a:r>
            <a:r>
              <a:rPr lang="uk-UA" dirty="0" smtClean="0">
                <a:latin typeface="Times New Roman" pitchFamily="18" charset="0"/>
                <a:cs typeface="Times New Roman" pitchFamily="18" charset="0"/>
              </a:rPr>
              <a:t> </a:t>
            </a:r>
            <a:r>
              <a:rPr lang="uk-UA" b="1" dirty="0" smtClean="0">
                <a:latin typeface="Times New Roman" pitchFamily="18" charset="0"/>
                <a:cs typeface="Times New Roman" pitchFamily="18" charset="0"/>
              </a:rPr>
              <a:t>Покупці земель сільськогосподарського призначення</a:t>
            </a:r>
          </a:p>
          <a:p>
            <a:pPr marL="0" indent="449263" algn="just">
              <a:buNone/>
            </a:pPr>
            <a:r>
              <a:rPr lang="uk-UA" dirty="0" smtClean="0">
                <a:latin typeface="Times New Roman" pitchFamily="18" charset="0"/>
                <a:cs typeface="Times New Roman" pitchFamily="18" charset="0"/>
              </a:rPr>
              <a:t>1. Покупцями земельних ділянок сільськогосподарського призначення для ведення товарного сільськогосподарського виробництва можуть бути:</a:t>
            </a:r>
          </a:p>
          <a:p>
            <a:pPr marL="0" indent="449263" algn="just">
              <a:buNone/>
            </a:pPr>
            <a:r>
              <a:rPr lang="uk-UA" dirty="0" smtClean="0">
                <a:latin typeface="Times New Roman" pitchFamily="18" charset="0"/>
                <a:cs typeface="Times New Roman" pitchFamily="18" charset="0"/>
              </a:rPr>
              <a:t>а) громадяни України, які мають сільськогосподарську освіту або досвід роботи у сільському господарстві чи займаються веденням товарного сільськогосподарського виробництва;</a:t>
            </a:r>
          </a:p>
          <a:p>
            <a:pPr marL="0" indent="449263" algn="just">
              <a:buNone/>
            </a:pPr>
            <a:r>
              <a:rPr lang="uk-UA" dirty="0" smtClean="0">
                <a:latin typeface="Times New Roman" pitchFamily="18" charset="0"/>
                <a:cs typeface="Times New Roman" pitchFamily="18" charset="0"/>
              </a:rPr>
              <a:t>б) юридичні особи України, установчими документами яких передбачено ведення сільськогосподарського виробництва.</a:t>
            </a:r>
          </a:p>
          <a:p>
            <a:pPr marL="0" indent="449263" algn="just">
              <a:buNone/>
            </a:pPr>
            <a:r>
              <a:rPr lang="uk-UA" dirty="0" smtClean="0">
                <a:latin typeface="Times New Roman" pitchFamily="18" charset="0"/>
                <a:cs typeface="Times New Roman" pitchFamily="18" charset="0"/>
              </a:rPr>
              <a:t>2. Переважне право купівлі земельних ділянок сільськогосподарського призначення мають громадяни України, які постійно проживають на території відповідної місцевої ради, де здійснюється продаж земельної ділянки, а також відповідні органи місцевого самоврядування.</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57290" y="642918"/>
            <a:ext cx="7329510" cy="5931618"/>
          </a:xfrm>
        </p:spPr>
        <p:txBody>
          <a:bodyPr>
            <a:normAutofit lnSpcReduction="10000"/>
          </a:bodyPr>
          <a:lstStyle/>
          <a:p>
            <a:pPr marL="0" indent="449263" algn="just">
              <a:buNone/>
            </a:pPr>
            <a:r>
              <a:rPr lang="uk-UA" sz="2600" i="1" dirty="0" smtClean="0">
                <a:latin typeface="Times New Roman" pitchFamily="18" charset="0"/>
                <a:cs typeface="Times New Roman" pitchFamily="18" charset="0"/>
              </a:rPr>
              <a:t>Майбутня редакція:</a:t>
            </a:r>
          </a:p>
          <a:p>
            <a:pPr marL="0" indent="449263" algn="just">
              <a:buNone/>
            </a:pPr>
            <a:r>
              <a:rPr lang="uk-UA" sz="2600" b="1" dirty="0" smtClean="0">
                <a:latin typeface="Times New Roman" pitchFamily="18" charset="0"/>
                <a:cs typeface="Times New Roman" pitchFamily="18" charset="0"/>
              </a:rPr>
              <a:t>Стаття 130. Набуття права власності на земельні ділянки сільськогосподарського призначення</a:t>
            </a:r>
          </a:p>
          <a:p>
            <a:pPr marL="0" indent="449263" algn="just">
              <a:buNone/>
            </a:pPr>
            <a:r>
              <a:rPr lang="uk-UA" sz="2600" dirty="0" smtClean="0">
                <a:latin typeface="Times New Roman" pitchFamily="18" charset="0"/>
                <a:cs typeface="Times New Roman" pitchFamily="18" charset="0"/>
              </a:rPr>
              <a:t>Набувати право власності на земельні ділянки сільськогосподарського призначення можуть:</a:t>
            </a:r>
          </a:p>
          <a:p>
            <a:pPr marL="0" indent="449263" algn="just">
              <a:buNone/>
            </a:pPr>
            <a:r>
              <a:rPr lang="uk-UA" sz="2600" dirty="0" smtClean="0">
                <a:latin typeface="Times New Roman" pitchFamily="18" charset="0"/>
                <a:cs typeface="Times New Roman" pitchFamily="18" charset="0"/>
              </a:rPr>
              <a:t>а) громадяни України;</a:t>
            </a:r>
          </a:p>
          <a:p>
            <a:pPr marL="0" indent="449263" algn="just">
              <a:buNone/>
            </a:pPr>
            <a:r>
              <a:rPr lang="uk-UA" sz="2600" dirty="0" smtClean="0">
                <a:latin typeface="Times New Roman" pitchFamily="18" charset="0"/>
                <a:cs typeface="Times New Roman" pitchFamily="18" charset="0"/>
              </a:rPr>
              <a:t>б) юридичні особи України, створені і зареєстровані за законодавством України, учасниками (акціонерами, членами) яких є лише громадяни України та/або держава, та/або територіальні громади;</a:t>
            </a:r>
          </a:p>
          <a:p>
            <a:pPr marL="0" indent="449263" algn="just">
              <a:buNone/>
            </a:pPr>
            <a:r>
              <a:rPr lang="uk-UA" sz="2600" dirty="0" smtClean="0">
                <a:latin typeface="Times New Roman" pitchFamily="18" charset="0"/>
                <a:cs typeface="Times New Roman" pitchFamily="18" charset="0"/>
              </a:rPr>
              <a:t>в) територіальні громади;</a:t>
            </a:r>
          </a:p>
          <a:p>
            <a:pPr marL="0" indent="449263" algn="just">
              <a:buNone/>
            </a:pPr>
            <a:r>
              <a:rPr lang="uk-UA" sz="2600" dirty="0" smtClean="0">
                <a:latin typeface="Times New Roman" pitchFamily="18" charset="0"/>
                <a:cs typeface="Times New Roman" pitchFamily="18" charset="0"/>
              </a:rPr>
              <a:t>г) держава.</a:t>
            </a:r>
          </a:p>
          <a:p>
            <a:endParaRPr lang="uk-UA" i="1"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357290" y="500042"/>
            <a:ext cx="7329510" cy="6074494"/>
          </a:xfrm>
        </p:spPr>
        <p:txBody>
          <a:bodyPr>
            <a:normAutofit fontScale="70000" lnSpcReduction="20000"/>
          </a:bodyPr>
          <a:lstStyle/>
          <a:p>
            <a:pPr marL="0" indent="449263" algn="just">
              <a:buNone/>
            </a:pPr>
            <a:r>
              <a:rPr lang="uk-UA" i="1" dirty="0" smtClean="0">
                <a:latin typeface="Times New Roman" pitchFamily="18" charset="0"/>
                <a:cs typeface="Times New Roman" pitchFamily="18" charset="0"/>
              </a:rPr>
              <a:t>Право власності на </a:t>
            </a:r>
            <a:r>
              <a:rPr lang="uk-UA" dirty="0" smtClean="0">
                <a:latin typeface="Times New Roman" pitchFamily="18" charset="0"/>
                <a:cs typeface="Times New Roman" pitchFamily="18" charset="0"/>
              </a:rPr>
              <a:t>земельні ділянки сільськогосподарського призначення </a:t>
            </a:r>
            <a:r>
              <a:rPr lang="uk-UA" i="1" dirty="0" smtClean="0">
                <a:latin typeface="Times New Roman" pitchFamily="18" charset="0"/>
                <a:cs typeface="Times New Roman" pitchFamily="18" charset="0"/>
              </a:rPr>
              <a:t>може також набуватися банками </a:t>
            </a:r>
            <a:r>
              <a:rPr lang="uk-UA" dirty="0" smtClean="0">
                <a:latin typeface="Times New Roman" pitchFamily="18" charset="0"/>
                <a:cs typeface="Times New Roman" pitchFamily="18" charset="0"/>
              </a:rPr>
              <a:t>лише в порядку звернення стягнення на них як на предмет застави. Такі земельні ділянки мають бути відчужені банками на земельних торгах протягом двох років з дня набуття права власності.</a:t>
            </a:r>
          </a:p>
          <a:p>
            <a:pPr marL="0" indent="449263" algn="just">
              <a:buNone/>
            </a:pPr>
            <a:r>
              <a:rPr lang="uk-UA" i="1" dirty="0" smtClean="0">
                <a:latin typeface="Times New Roman" pitchFamily="18" charset="0"/>
                <a:cs typeface="Times New Roman" pitchFamily="18" charset="0"/>
              </a:rPr>
              <a:t>Іноземцям, особам без громадянства та юридичним особам заборонено </a:t>
            </a:r>
            <a:r>
              <a:rPr lang="uk-UA" dirty="0" smtClean="0">
                <a:latin typeface="Times New Roman" pitchFamily="18" charset="0"/>
                <a:cs typeface="Times New Roman" pitchFamily="18" charset="0"/>
              </a:rPr>
              <a:t>набувати частки у статутному (складеному) капіталі, акції, паї, членство у юридичних особах (крім як у статутному (складеному) капіталі банків), які є власниками земель сільськогосподарського призначення. Цей абзац втрачає чинність за умови та </a:t>
            </a:r>
            <a:r>
              <a:rPr lang="uk-UA" i="1" dirty="0" smtClean="0">
                <a:latin typeface="Times New Roman" pitchFamily="18" charset="0"/>
                <a:cs typeface="Times New Roman" pitchFamily="18" charset="0"/>
              </a:rPr>
              <a:t>з дня схвалення на референдумі рішення</a:t>
            </a:r>
            <a:r>
              <a:rPr lang="uk-UA" dirty="0" smtClean="0">
                <a:latin typeface="Times New Roman" pitchFamily="18" charset="0"/>
                <a:cs typeface="Times New Roman" pitchFamily="18" charset="0"/>
              </a:rPr>
              <a:t>, визначеного абзацом восьмим цієї частини.</a:t>
            </a:r>
          </a:p>
          <a:p>
            <a:pPr marL="0" indent="449263" algn="just">
              <a:buNone/>
            </a:pPr>
            <a:r>
              <a:rPr lang="uk-UA" dirty="0" smtClean="0">
                <a:latin typeface="Times New Roman" pitchFamily="18" charset="0"/>
                <a:cs typeface="Times New Roman" pitchFamily="18" charset="0"/>
              </a:rPr>
              <a:t>Набуття права власності на земельні ділянки сільськогосподарського призначення юридичними особами, створеними і зареєстрованими за законодавством України, учасниками (засновниками) або кінцевими </a:t>
            </a:r>
            <a:r>
              <a:rPr lang="uk-UA" dirty="0" err="1" smtClean="0">
                <a:latin typeface="Times New Roman" pitchFamily="18" charset="0"/>
                <a:cs typeface="Times New Roman" pitchFamily="18" charset="0"/>
              </a:rPr>
              <a:t>бенефіціарними</a:t>
            </a:r>
            <a:r>
              <a:rPr lang="uk-UA" dirty="0" smtClean="0">
                <a:latin typeface="Times New Roman" pitchFamily="18" charset="0"/>
                <a:cs typeface="Times New Roman" pitchFamily="18" charset="0"/>
              </a:rPr>
              <a:t> власниками яких є особи, які не є громадянами України, може здійснюватися з дня та </a:t>
            </a:r>
            <a:r>
              <a:rPr lang="uk-UA" i="1" dirty="0" smtClean="0">
                <a:latin typeface="Times New Roman" pitchFamily="18" charset="0"/>
                <a:cs typeface="Times New Roman" pitchFamily="18" charset="0"/>
              </a:rPr>
              <a:t>за умови схвалення такого рішення на референдумі.</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85852" y="500042"/>
            <a:ext cx="7400948" cy="6074494"/>
          </a:xfrm>
        </p:spPr>
        <p:txBody>
          <a:bodyPr>
            <a:normAutofit fontScale="77500" lnSpcReduction="20000"/>
          </a:bodyPr>
          <a:lstStyle/>
          <a:p>
            <a:pPr marL="0" indent="360363" algn="just">
              <a:buNone/>
            </a:pPr>
            <a:r>
              <a:rPr lang="uk-UA" dirty="0" smtClean="0">
                <a:latin typeface="Times New Roman" pitchFamily="18" charset="0"/>
                <a:cs typeface="Times New Roman" pitchFamily="18" charset="0"/>
              </a:rPr>
              <a:t>За будь-яких умов </a:t>
            </a:r>
            <a:r>
              <a:rPr lang="uk-UA" b="1" dirty="0" smtClean="0">
                <a:latin typeface="Times New Roman" pitchFamily="18" charset="0"/>
                <a:cs typeface="Times New Roman" pitchFamily="18" charset="0"/>
              </a:rPr>
              <a:t>заборона поширюється на</a:t>
            </a:r>
            <a:r>
              <a:rPr lang="uk-UA" dirty="0" smtClean="0">
                <a:latin typeface="Times New Roman" pitchFamily="18" charset="0"/>
                <a:cs typeface="Times New Roman" pitchFamily="18" charset="0"/>
              </a:rPr>
              <a:t>:</a:t>
            </a:r>
          </a:p>
          <a:p>
            <a:pPr marL="0" lvl="0" indent="360363" algn="just">
              <a:buFont typeface="Wingdings" pitchFamily="2" charset="2"/>
              <a:buChar char="Ø"/>
            </a:pPr>
            <a:r>
              <a:rPr lang="uk-UA" dirty="0" smtClean="0">
                <a:latin typeface="Times New Roman" pitchFamily="18" charset="0"/>
                <a:cs typeface="Times New Roman" pitchFamily="18" charset="0"/>
              </a:rPr>
              <a:t>іноземців та їх юридичних осіб – в частині земель, що розташовані ближче 50 кілометрів від державного кордону України;</a:t>
            </a:r>
          </a:p>
          <a:p>
            <a:pPr marL="0" lvl="0" indent="360363" algn="just">
              <a:buFont typeface="Wingdings" pitchFamily="2" charset="2"/>
              <a:buChar char="Ø"/>
            </a:pPr>
            <a:r>
              <a:rPr lang="uk-UA" dirty="0" smtClean="0">
                <a:latin typeface="Times New Roman" pitchFamily="18" charset="0"/>
                <a:cs typeface="Times New Roman" pitchFamily="18" charset="0"/>
              </a:rPr>
              <a:t>громадян держави, визнаної державою-агресором або державою-окупантом;</a:t>
            </a:r>
          </a:p>
          <a:p>
            <a:pPr marL="0" lvl="0" indent="360363" algn="just">
              <a:buFont typeface="Wingdings" pitchFamily="2" charset="2"/>
              <a:buChar char="Ø"/>
            </a:pPr>
            <a:r>
              <a:rPr lang="uk-UA" dirty="0" smtClean="0">
                <a:latin typeface="Times New Roman" pitchFamily="18" charset="0"/>
                <a:cs typeface="Times New Roman" pitchFamily="18" charset="0"/>
              </a:rPr>
              <a:t>осіб, які належать або належали до терористичних організацій;</a:t>
            </a:r>
          </a:p>
          <a:p>
            <a:pPr marL="0" lvl="0" indent="360363" algn="just">
              <a:buFont typeface="Wingdings" pitchFamily="2" charset="2"/>
              <a:buChar char="Ø"/>
            </a:pPr>
            <a:r>
              <a:rPr lang="uk-UA" dirty="0" smtClean="0">
                <a:latin typeface="Times New Roman" pitchFamily="18" charset="0"/>
                <a:cs typeface="Times New Roman" pitchFamily="18" charset="0"/>
              </a:rPr>
              <a:t>юридичних осіб, що належать іноземним державам;</a:t>
            </a:r>
          </a:p>
          <a:p>
            <a:pPr marL="0" lvl="0" indent="360363" algn="just">
              <a:buFont typeface="Wingdings" pitchFamily="2" charset="2"/>
              <a:buChar char="Ø"/>
            </a:pPr>
            <a:r>
              <a:rPr lang="uk-UA" dirty="0" smtClean="0">
                <a:latin typeface="Times New Roman" pitchFamily="18" charset="0"/>
                <a:cs typeface="Times New Roman" pitchFamily="18" charset="0"/>
              </a:rPr>
              <a:t>юридичних осіб, у яких неможливо встановити </a:t>
            </a:r>
            <a:r>
              <a:rPr lang="uk-UA" dirty="0" err="1" smtClean="0">
                <a:latin typeface="Times New Roman" pitchFamily="18" charset="0"/>
                <a:cs typeface="Times New Roman" pitchFamily="18" charset="0"/>
              </a:rPr>
              <a:t>бенефіціарного</a:t>
            </a:r>
            <a:r>
              <a:rPr lang="uk-UA" dirty="0" smtClean="0">
                <a:latin typeface="Times New Roman" pitchFamily="18" charset="0"/>
                <a:cs typeface="Times New Roman" pitchFamily="18" charset="0"/>
              </a:rPr>
              <a:t> власника (контролера);</a:t>
            </a:r>
          </a:p>
          <a:p>
            <a:pPr marL="0" lvl="0" indent="360363" algn="just">
              <a:buFont typeface="Wingdings" pitchFamily="2" charset="2"/>
              <a:buChar char="Ø"/>
            </a:pPr>
            <a:r>
              <a:rPr lang="uk-UA" dirty="0" smtClean="0">
                <a:latin typeface="Times New Roman" pitchFamily="18" charset="0"/>
                <a:cs typeface="Times New Roman" pitchFamily="18" charset="0"/>
              </a:rPr>
              <a:t>юридичних осіб, </a:t>
            </a:r>
            <a:r>
              <a:rPr lang="uk-UA" dirty="0" err="1" smtClean="0">
                <a:latin typeface="Times New Roman" pitchFamily="18" charset="0"/>
                <a:cs typeface="Times New Roman" pitchFamily="18" charset="0"/>
              </a:rPr>
              <a:t>бенефіціарні</a:t>
            </a:r>
            <a:r>
              <a:rPr lang="uk-UA" dirty="0" smtClean="0">
                <a:latin typeface="Times New Roman" pitchFamily="18" charset="0"/>
                <a:cs typeface="Times New Roman" pitchFamily="18" charset="0"/>
              </a:rPr>
              <a:t> власники (контролери) яких зареєстровані в офшорних зонах або державах з «чорного списку» FATF;</a:t>
            </a:r>
          </a:p>
          <a:p>
            <a:pPr marL="0" lvl="0" indent="360363" algn="just">
              <a:buFont typeface="Wingdings" pitchFamily="2" charset="2"/>
              <a:buChar char="Ø"/>
            </a:pPr>
            <a:r>
              <a:rPr lang="uk-UA" dirty="0" smtClean="0">
                <a:latin typeface="Times New Roman" pitchFamily="18" charset="0"/>
                <a:cs typeface="Times New Roman" pitchFamily="18" charset="0"/>
              </a:rPr>
              <a:t>осіб, стосовно яких застосовано санкції.</a:t>
            </a:r>
          </a:p>
          <a:p>
            <a:endParaRPr lang="uk-UA"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85852" y="714356"/>
            <a:ext cx="7400948" cy="5860180"/>
          </a:xfrm>
        </p:spPr>
        <p:txBody>
          <a:bodyPr>
            <a:normAutofit/>
          </a:bodyPr>
          <a:lstStyle/>
          <a:p>
            <a:pPr marL="0" indent="449263" algn="just">
              <a:buNone/>
            </a:pPr>
            <a:r>
              <a:rPr lang="uk-UA" sz="2600" i="1" dirty="0" smtClean="0">
                <a:latin typeface="Times New Roman" pitchFamily="18" charset="0"/>
                <a:cs typeface="Times New Roman" pitchFamily="18" charset="0"/>
              </a:rPr>
              <a:t>Загальна площа земельних ділянок </a:t>
            </a:r>
            <a:r>
              <a:rPr lang="uk-UA" sz="2600" dirty="0" smtClean="0">
                <a:latin typeface="Times New Roman" pitchFamily="18" charset="0"/>
                <a:cs typeface="Times New Roman" pitchFamily="18" charset="0"/>
              </a:rPr>
              <a:t>сільськогосподарського призначення у власності </a:t>
            </a:r>
            <a:r>
              <a:rPr lang="uk-UA" sz="2600" i="1" dirty="0" smtClean="0">
                <a:latin typeface="Times New Roman" pitchFamily="18" charset="0"/>
                <a:cs typeface="Times New Roman" pitchFamily="18" charset="0"/>
              </a:rPr>
              <a:t>громадянина України </a:t>
            </a:r>
            <a:r>
              <a:rPr lang="uk-UA" sz="2600" dirty="0" smtClean="0">
                <a:latin typeface="Times New Roman" pitchFamily="18" charset="0"/>
                <a:cs typeface="Times New Roman" pitchFamily="18" charset="0"/>
              </a:rPr>
              <a:t>не може перевищувати 10 тисяч гектарів. </a:t>
            </a:r>
          </a:p>
          <a:p>
            <a:pPr marL="0" indent="449263" algn="just">
              <a:buNone/>
            </a:pPr>
            <a:r>
              <a:rPr lang="uk-UA" sz="2600" i="1" dirty="0" smtClean="0">
                <a:latin typeface="Times New Roman" pitchFamily="18" charset="0"/>
                <a:cs typeface="Times New Roman" pitchFamily="18" charset="0"/>
              </a:rPr>
              <a:t>Загальна площа земельних ділянок </a:t>
            </a:r>
            <a:r>
              <a:rPr lang="uk-UA" sz="2600" dirty="0" smtClean="0">
                <a:latin typeface="Times New Roman" pitchFamily="18" charset="0"/>
                <a:cs typeface="Times New Roman" pitchFamily="18" charset="0"/>
              </a:rPr>
              <a:t>сільськогосподарського призначення у власності </a:t>
            </a:r>
            <a:r>
              <a:rPr lang="uk-UA" sz="2600" i="1" dirty="0" smtClean="0">
                <a:latin typeface="Times New Roman" pitchFamily="18" charset="0"/>
                <a:cs typeface="Times New Roman" pitchFamily="18" charset="0"/>
              </a:rPr>
              <a:t>юридичної особи </a:t>
            </a:r>
            <a:r>
              <a:rPr lang="uk-UA" sz="2600" dirty="0" smtClean="0">
                <a:latin typeface="Times New Roman" pitchFamily="18" charset="0"/>
                <a:cs typeface="Times New Roman" pitchFamily="18" charset="0"/>
              </a:rPr>
              <a:t>(крім банків) не може перевищувати загальної площі земельних ділянок сільськогосподарського призначення, які можуть перебувати у власності всіх її учасників (членів, акціонерів), але не більше 10 тисяч гектарів.</a:t>
            </a:r>
            <a:endParaRPr lang="uk-UA" sz="2600"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85852" y="714356"/>
            <a:ext cx="7443782" cy="5286412"/>
          </a:xfrm>
        </p:spPr>
        <p:txBody>
          <a:bodyPr>
            <a:normAutofit lnSpcReduction="10000"/>
          </a:bodyPr>
          <a:lstStyle/>
          <a:p>
            <a:pPr marL="0" indent="539750" algn="just">
              <a:buNone/>
            </a:pPr>
            <a:r>
              <a:rPr lang="uk-UA" sz="2600" dirty="0" smtClean="0">
                <a:latin typeface="Times New Roman" pitchFamily="18" charset="0"/>
                <a:cs typeface="Times New Roman" pitchFamily="18" charset="0"/>
              </a:rPr>
              <a:t>Розрахунки, пов’язані із сплатою ціни земельних ділянок сільськогосподарського призначення за цивільно-правовими угодами, провадяться в </a:t>
            </a:r>
            <a:r>
              <a:rPr lang="uk-UA" sz="2600" i="1" dirty="0" smtClean="0">
                <a:latin typeface="Times New Roman" pitchFamily="18" charset="0"/>
                <a:cs typeface="Times New Roman" pitchFamily="18" charset="0"/>
              </a:rPr>
              <a:t>безготівковій формі</a:t>
            </a:r>
            <a:r>
              <a:rPr lang="uk-UA" sz="2600" dirty="0" smtClean="0">
                <a:latin typeface="Times New Roman" pitchFamily="18" charset="0"/>
                <a:cs typeface="Times New Roman" pitchFamily="18" charset="0"/>
              </a:rPr>
              <a:t>.</a:t>
            </a:r>
          </a:p>
          <a:p>
            <a:pPr marL="0" indent="539750" algn="just">
              <a:buNone/>
            </a:pPr>
            <a:r>
              <a:rPr lang="uk-UA" sz="2600" dirty="0" smtClean="0">
                <a:latin typeface="Times New Roman" pitchFamily="18" charset="0"/>
                <a:cs typeface="Times New Roman" pitchFamily="18" charset="0"/>
              </a:rPr>
              <a:t>Не допускається набуття права власності на земельні ділянки сільськогосподарського призначення за відплатними договорами у разі відсутності у набувача права власності документів, які підтверджують джерела походження коштів або інших активів, за рахунок яких набувається таке право.</a:t>
            </a:r>
          </a:p>
          <a:p>
            <a:pPr marL="0" indent="539750" algn="just">
              <a:buNone/>
            </a:pPr>
            <a:r>
              <a:rPr lang="uk-UA" sz="2600" b="1" dirty="0" smtClean="0">
                <a:latin typeface="Times New Roman" pitchFamily="18" charset="0"/>
                <a:cs typeface="Times New Roman" pitchFamily="18" charset="0"/>
              </a:rPr>
              <a:t>Продаж земельних ділянок сільськогосподарського призначення державної і комунальної власності забороняється</a:t>
            </a:r>
            <a:r>
              <a:rPr lang="uk-UA" sz="2600" dirty="0" smtClean="0">
                <a:latin typeface="Times New Roman" pitchFamily="18" charset="0"/>
                <a:cs typeface="Times New Roman" pitchFamily="18" charset="0"/>
              </a:rPr>
              <a:t>.</a:t>
            </a:r>
          </a:p>
          <a:p>
            <a:endParaRPr lang="uk-UA"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500166" y="785794"/>
            <a:ext cx="7229468" cy="4968054"/>
          </a:xfrm>
        </p:spPr>
        <p:txBody>
          <a:bodyPr>
            <a:normAutofit fontScale="85000" lnSpcReduction="10000"/>
          </a:bodyPr>
          <a:lstStyle/>
          <a:p>
            <a:pPr marL="0" indent="449263" algn="just">
              <a:buNone/>
            </a:pPr>
            <a:r>
              <a:rPr lang="uk-UA" i="1" dirty="0" smtClean="0">
                <a:latin typeface="Times New Roman" pitchFamily="18" charset="0"/>
                <a:cs typeface="Times New Roman" pitchFamily="18" charset="0"/>
              </a:rPr>
              <a:t>Чинна редакція:</a:t>
            </a:r>
          </a:p>
          <a:p>
            <a:pPr marL="0" indent="449263" algn="just">
              <a:buNone/>
            </a:pPr>
            <a:r>
              <a:rPr lang="uk-UA" b="1" dirty="0" smtClean="0">
                <a:latin typeface="Times New Roman" pitchFamily="18" charset="0"/>
                <a:cs typeface="Times New Roman" pitchFamily="18" charset="0"/>
              </a:rPr>
              <a:t>Стаття 131.</a:t>
            </a:r>
            <a:r>
              <a:rPr lang="uk-UA" dirty="0" smtClean="0">
                <a:latin typeface="Times New Roman" pitchFamily="18" charset="0"/>
                <a:cs typeface="Times New Roman" pitchFamily="18" charset="0"/>
              </a:rPr>
              <a:t> </a:t>
            </a:r>
            <a:r>
              <a:rPr lang="uk-UA" b="1" dirty="0" smtClean="0">
                <a:latin typeface="Times New Roman" pitchFamily="18" charset="0"/>
                <a:cs typeface="Times New Roman" pitchFamily="18" charset="0"/>
              </a:rPr>
              <a:t>Набуття права власності на земельні ділянки на підставі інших цивільно-правових угод</a:t>
            </a:r>
          </a:p>
          <a:p>
            <a:pPr marL="0" indent="449263" algn="just">
              <a:buNone/>
            </a:pPr>
            <a:r>
              <a:rPr lang="uk-UA" dirty="0" smtClean="0">
                <a:latin typeface="Times New Roman" pitchFamily="18" charset="0"/>
                <a:cs typeface="Times New Roman" pitchFamily="18" charset="0"/>
              </a:rPr>
              <a:t>1. Громадяни та юридичні особи України, а також територіальні громади та держава мають право набувати у власність земельні ділянки на підставі міни, ренти, дарування, успадкування та інших цивільно-правових угод.</a:t>
            </a:r>
          </a:p>
          <a:p>
            <a:pPr marL="0" indent="449263" algn="just">
              <a:buNone/>
            </a:pPr>
            <a:r>
              <a:rPr lang="uk-UA" dirty="0" smtClean="0">
                <a:latin typeface="Times New Roman" pitchFamily="18" charset="0"/>
                <a:cs typeface="Times New Roman" pitchFamily="18" charset="0"/>
              </a:rPr>
              <a:t>2. Укладення таких угод здійснюється відповідно до Цивільного кодексу України з урахуванням вимог цього Кодексу.</a:t>
            </a:r>
          </a:p>
          <a:p>
            <a:endParaRPr lang="uk-U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42976" y="928670"/>
            <a:ext cx="7790712" cy="4071966"/>
          </a:xfrm>
        </p:spPr>
        <p:txBody>
          <a:bodyPr>
            <a:noAutofit/>
          </a:bodyPr>
          <a:lstStyle/>
          <a:p>
            <a:pPr algn="just">
              <a:buNone/>
            </a:pPr>
            <a:r>
              <a:rPr lang="uk-UA" sz="1600" dirty="0" err="1" smtClean="0">
                <a:latin typeface="Times New Roman" pitchFamily="18" charset="0"/>
                <a:cs typeface="Times New Roman" pitchFamily="18" charset="0"/>
              </a:rPr>
              <a:t>Кулинич</a:t>
            </a:r>
            <a:r>
              <a:rPr lang="uk-UA" sz="1600" dirty="0" smtClean="0">
                <a:latin typeface="Times New Roman" pitchFamily="18" charset="0"/>
                <a:cs typeface="Times New Roman" pitchFamily="18" charset="0"/>
              </a:rPr>
              <a:t> П.Ф. Поняття та юридичні ознаки земель сільськогосподарського призначення / П.Ф. </a:t>
            </a:r>
            <a:r>
              <a:rPr lang="uk-UA" sz="1600" dirty="0" err="1" smtClean="0">
                <a:latin typeface="Times New Roman" pitchFamily="18" charset="0"/>
                <a:cs typeface="Times New Roman" pitchFamily="18" charset="0"/>
              </a:rPr>
              <a:t>Кулинич</a:t>
            </a:r>
            <a:r>
              <a:rPr lang="uk-UA" sz="1600" dirty="0" smtClean="0">
                <a:latin typeface="Times New Roman" pitchFamily="18" charset="0"/>
                <a:cs typeface="Times New Roman" pitchFamily="18" charset="0"/>
              </a:rPr>
              <a:t> // Часопис Київського університету права. – 2009/2. – С. 27–39.</a:t>
            </a:r>
          </a:p>
          <a:p>
            <a:pPr algn="just">
              <a:buNone/>
            </a:pPr>
            <a:r>
              <a:rPr lang="uk-UA" sz="1600" dirty="0" err="1" smtClean="0">
                <a:latin typeface="Times New Roman" pitchFamily="18" charset="0"/>
                <a:cs typeface="Times New Roman" pitchFamily="18" charset="0"/>
              </a:rPr>
              <a:t>Кулинич</a:t>
            </a:r>
            <a:r>
              <a:rPr lang="uk-UA" sz="1600" dirty="0" smtClean="0">
                <a:latin typeface="Times New Roman" pitchFamily="18" charset="0"/>
                <a:cs typeface="Times New Roman" pitchFamily="18" charset="0"/>
              </a:rPr>
              <a:t> П.Ф. Правові проблеми охорони ґрунтів / П. Ф. </a:t>
            </a:r>
            <a:r>
              <a:rPr lang="uk-UA" sz="1600" dirty="0" err="1" smtClean="0">
                <a:latin typeface="Times New Roman" pitchFamily="18" charset="0"/>
                <a:cs typeface="Times New Roman" pitchFamily="18" charset="0"/>
              </a:rPr>
              <a:t>Кулинич</a:t>
            </a:r>
            <a:r>
              <a:rPr lang="uk-UA" sz="1600" dirty="0" smtClean="0">
                <a:latin typeface="Times New Roman" pitchFamily="18" charset="0"/>
                <a:cs typeface="Times New Roman" pitchFamily="18" charset="0"/>
              </a:rPr>
              <a:t> // Бюлетень Міністерства юстиції України. – 2009. –  № 2 (88). – С. 79–88. </a:t>
            </a:r>
          </a:p>
          <a:p>
            <a:pPr algn="just">
              <a:buNone/>
            </a:pPr>
            <a:r>
              <a:rPr lang="uk-UA" sz="1600" dirty="0" err="1" smtClean="0">
                <a:latin typeface="Times New Roman" pitchFamily="18" charset="0"/>
                <a:cs typeface="Times New Roman" pitchFamily="18" charset="0"/>
              </a:rPr>
              <a:t>Кулинич</a:t>
            </a:r>
            <a:r>
              <a:rPr lang="uk-UA" sz="1600" dirty="0" smtClean="0">
                <a:latin typeface="Times New Roman" pitchFamily="18" charset="0"/>
                <a:cs typeface="Times New Roman" pitchFamily="18" charset="0"/>
              </a:rPr>
              <a:t> П.Ф. Правові проблеми охорони і використання земель сільськогосподарського призначення в Україні : монографія / П.Ф. </a:t>
            </a:r>
            <a:r>
              <a:rPr lang="uk-UA" sz="1600" dirty="0" err="1" smtClean="0">
                <a:latin typeface="Times New Roman" pitchFamily="18" charset="0"/>
                <a:cs typeface="Times New Roman" pitchFamily="18" charset="0"/>
              </a:rPr>
              <a:t>Кулинич</a:t>
            </a:r>
            <a:r>
              <a:rPr lang="uk-UA" sz="1600" dirty="0" smtClean="0">
                <a:latin typeface="Times New Roman" pitchFamily="18" charset="0"/>
                <a:cs typeface="Times New Roman" pitchFamily="18" charset="0"/>
              </a:rPr>
              <a:t>. – К., 2011. – 688 с.</a:t>
            </a:r>
          </a:p>
          <a:p>
            <a:pPr algn="just">
              <a:buNone/>
            </a:pPr>
            <a:r>
              <a:rPr lang="uk-UA" sz="1600" dirty="0" err="1" smtClean="0">
                <a:latin typeface="Times New Roman" pitchFamily="18" charset="0"/>
                <a:cs typeface="Times New Roman" pitchFamily="18" charset="0"/>
              </a:rPr>
              <a:t>Луняченко</a:t>
            </a:r>
            <a:r>
              <a:rPr lang="uk-UA" sz="1600" dirty="0" smtClean="0">
                <a:latin typeface="Times New Roman" pitchFamily="18" charset="0"/>
                <a:cs typeface="Times New Roman" pitchFamily="18" charset="0"/>
              </a:rPr>
              <a:t> А.В. </a:t>
            </a:r>
            <a:r>
              <a:rPr lang="uk-UA" sz="1600" dirty="0" err="1" smtClean="0">
                <a:latin typeface="Times New Roman" pitchFamily="18" charset="0"/>
                <a:cs typeface="Times New Roman" pitchFamily="18" charset="0"/>
              </a:rPr>
              <a:t>Земли</a:t>
            </a:r>
            <a:r>
              <a:rPr lang="uk-UA" sz="1600" dirty="0" smtClean="0">
                <a:latin typeface="Times New Roman" pitchFamily="18" charset="0"/>
                <a:cs typeface="Times New Roman" pitchFamily="18" charset="0"/>
              </a:rPr>
              <a:t> </a:t>
            </a:r>
            <a:r>
              <a:rPr lang="uk-UA" sz="1600" dirty="0" err="1" smtClean="0">
                <a:latin typeface="Times New Roman" pitchFamily="18" charset="0"/>
                <a:cs typeface="Times New Roman" pitchFamily="18" charset="0"/>
              </a:rPr>
              <a:t>сельскохозяйственного</a:t>
            </a:r>
            <a:r>
              <a:rPr lang="uk-UA" sz="1600" dirty="0" smtClean="0">
                <a:latin typeface="Times New Roman" pitchFamily="18" charset="0"/>
                <a:cs typeface="Times New Roman" pitchFamily="18" charset="0"/>
              </a:rPr>
              <a:t> </a:t>
            </a:r>
            <a:r>
              <a:rPr lang="uk-UA" sz="1600" dirty="0" err="1" smtClean="0">
                <a:latin typeface="Times New Roman" pitchFamily="18" charset="0"/>
                <a:cs typeface="Times New Roman" pitchFamily="18" charset="0"/>
              </a:rPr>
              <a:t>назначения</a:t>
            </a:r>
            <a:r>
              <a:rPr lang="uk-UA" sz="1600" dirty="0" smtClean="0">
                <a:latin typeface="Times New Roman" pitchFamily="18" charset="0"/>
                <a:cs typeface="Times New Roman" pitchFamily="18" charset="0"/>
              </a:rPr>
              <a:t> : </a:t>
            </a:r>
            <a:r>
              <a:rPr lang="uk-UA" sz="1600" dirty="0" err="1" smtClean="0">
                <a:latin typeface="Times New Roman" pitchFamily="18" charset="0"/>
                <a:cs typeface="Times New Roman" pitchFamily="18" charset="0"/>
              </a:rPr>
              <a:t>правовой</a:t>
            </a:r>
            <a:r>
              <a:rPr lang="uk-UA" sz="1600" dirty="0" smtClean="0">
                <a:latin typeface="Times New Roman" pitchFamily="18" charset="0"/>
                <a:cs typeface="Times New Roman" pitchFamily="18" charset="0"/>
              </a:rPr>
              <a:t> режим </a:t>
            </a:r>
            <a:r>
              <a:rPr lang="uk-UA" sz="1600" dirty="0" err="1" smtClean="0">
                <a:latin typeface="Times New Roman" pitchFamily="18" charset="0"/>
                <a:cs typeface="Times New Roman" pitchFamily="18" charset="0"/>
              </a:rPr>
              <a:t>использования</a:t>
            </a:r>
            <a:r>
              <a:rPr lang="uk-UA" sz="1600" dirty="0" smtClean="0">
                <a:latin typeface="Times New Roman" pitchFamily="18" charset="0"/>
                <a:cs typeface="Times New Roman" pitchFamily="18" charset="0"/>
              </a:rPr>
              <a:t> </a:t>
            </a:r>
            <a:r>
              <a:rPr lang="uk-UA" sz="1600" dirty="0" err="1" smtClean="0">
                <a:latin typeface="Times New Roman" pitchFamily="18" charset="0"/>
                <a:cs typeface="Times New Roman" pitchFamily="18" charset="0"/>
              </a:rPr>
              <a:t>гражданами</a:t>
            </a:r>
            <a:r>
              <a:rPr lang="uk-UA" sz="1600" dirty="0" smtClean="0">
                <a:latin typeface="Times New Roman" pitchFamily="18" charset="0"/>
                <a:cs typeface="Times New Roman" pitchFamily="18" charset="0"/>
              </a:rPr>
              <a:t> на праве </a:t>
            </a:r>
            <a:r>
              <a:rPr lang="uk-UA" sz="1600" dirty="0" err="1" smtClean="0">
                <a:latin typeface="Times New Roman" pitchFamily="18" charset="0"/>
                <a:cs typeface="Times New Roman" pitchFamily="18" charset="0"/>
              </a:rPr>
              <a:t>собственности</a:t>
            </a:r>
            <a:r>
              <a:rPr lang="uk-UA" sz="1600" dirty="0" smtClean="0">
                <a:latin typeface="Times New Roman" pitchFamily="18" charset="0"/>
                <a:cs typeface="Times New Roman" pitchFamily="18" charset="0"/>
              </a:rPr>
              <a:t> / А.В. </a:t>
            </a:r>
            <a:r>
              <a:rPr lang="uk-UA" sz="1600" dirty="0" err="1" smtClean="0">
                <a:latin typeface="Times New Roman" pitchFamily="18" charset="0"/>
                <a:cs typeface="Times New Roman" pitchFamily="18" charset="0"/>
              </a:rPr>
              <a:t>Луняченко</a:t>
            </a:r>
            <a:r>
              <a:rPr lang="uk-UA" sz="1600" dirty="0" smtClean="0">
                <a:latin typeface="Times New Roman" pitchFamily="18" charset="0"/>
                <a:cs typeface="Times New Roman" pitchFamily="18" charset="0"/>
              </a:rPr>
              <a:t>. – </a:t>
            </a:r>
            <a:r>
              <a:rPr lang="uk-UA" sz="1600" dirty="0" err="1" smtClean="0">
                <a:latin typeface="Times New Roman" pitchFamily="18" charset="0"/>
                <a:cs typeface="Times New Roman" pitchFamily="18" charset="0"/>
              </a:rPr>
              <a:t>Одесса</a:t>
            </a:r>
            <a:r>
              <a:rPr lang="uk-UA" sz="1600" dirty="0" smtClean="0">
                <a:latin typeface="Times New Roman" pitchFamily="18" charset="0"/>
                <a:cs typeface="Times New Roman" pitchFamily="18" charset="0"/>
              </a:rPr>
              <a:t> : </a:t>
            </a:r>
            <a:r>
              <a:rPr lang="uk-UA" sz="1600" dirty="0" err="1" smtClean="0">
                <a:latin typeface="Times New Roman" pitchFamily="18" charset="0"/>
                <a:cs typeface="Times New Roman" pitchFamily="18" charset="0"/>
              </a:rPr>
              <a:t>Латстар</a:t>
            </a:r>
            <a:r>
              <a:rPr lang="uk-UA" sz="1600" dirty="0" smtClean="0">
                <a:latin typeface="Times New Roman" pitchFamily="18" charset="0"/>
                <a:cs typeface="Times New Roman" pitchFamily="18" charset="0"/>
              </a:rPr>
              <a:t>, 2002. – 180 с. Мірошниченко А.М. Перспективи законодавчого врегулювання відносин обігу земель сільськогосподарського призначення в Україні / А.М. Мірошниченко // Право і громадянське суспільство. – 2015. – № 2(11). – С. 179</a:t>
            </a:r>
            <a:r>
              <a:rPr lang="uk-UA" sz="1600" b="1" i="1" dirty="0" smtClean="0">
                <a:latin typeface="Times New Roman" pitchFamily="18" charset="0"/>
                <a:cs typeface="Times New Roman" pitchFamily="18" charset="0"/>
              </a:rPr>
              <a:t>–</a:t>
            </a:r>
            <a:r>
              <a:rPr lang="uk-UA" sz="1600" dirty="0" smtClean="0">
                <a:latin typeface="Times New Roman" pitchFamily="18" charset="0"/>
                <a:cs typeface="Times New Roman" pitchFamily="18" charset="0"/>
              </a:rPr>
              <a:t>196.</a:t>
            </a:r>
            <a:endParaRPr lang="uk-UA" sz="1600" b="1" i="1" dirty="0" smtClean="0">
              <a:latin typeface="Times New Roman" pitchFamily="18" charset="0"/>
              <a:cs typeface="Times New Roman" pitchFamily="18" charset="0"/>
            </a:endParaRPr>
          </a:p>
          <a:p>
            <a:pPr>
              <a:buNone/>
            </a:pPr>
            <a:endParaRPr lang="uk-UA" sz="16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728" y="642918"/>
            <a:ext cx="7258072" cy="5931618"/>
          </a:xfrm>
        </p:spPr>
        <p:txBody>
          <a:bodyPr>
            <a:normAutofit fontScale="92500" lnSpcReduction="10000"/>
          </a:bodyPr>
          <a:lstStyle/>
          <a:p>
            <a:pPr marL="0" indent="449263" algn="just">
              <a:buNone/>
            </a:pPr>
            <a:r>
              <a:rPr lang="uk-UA" sz="2600" i="1" dirty="0" smtClean="0">
                <a:latin typeface="Times New Roman" pitchFamily="18" charset="0"/>
                <a:cs typeface="Times New Roman" pitchFamily="18" charset="0"/>
              </a:rPr>
              <a:t>Майбутня редакція:</a:t>
            </a:r>
          </a:p>
          <a:p>
            <a:pPr marL="0" indent="449263" algn="just">
              <a:buNone/>
            </a:pPr>
            <a:r>
              <a:rPr lang="uk-UA" sz="2600" b="1" dirty="0" smtClean="0">
                <a:latin typeface="Times New Roman" pitchFamily="18" charset="0"/>
                <a:cs typeface="Times New Roman" pitchFamily="18" charset="0"/>
              </a:rPr>
              <a:t>Стаття 131. Набуття права власності на земельні ділянки на підставі цивільно-правових угод</a:t>
            </a:r>
          </a:p>
          <a:p>
            <a:pPr marL="0" indent="449263" algn="just">
              <a:buNone/>
            </a:pPr>
            <a:r>
              <a:rPr lang="uk-UA" sz="2600" dirty="0" smtClean="0">
                <a:latin typeface="Times New Roman" pitchFamily="18" charset="0"/>
                <a:cs typeface="Times New Roman" pitchFamily="18" charset="0"/>
              </a:rPr>
              <a:t>Укладення цивільно-правових угод, що передбачають перехід права власності на земельні ділянки, а також набуття права власності на земельні ділянки за такими угодами здійснюються відповідно до Цивільного кодексу України з урахуванням вимог цього Кодексу.</a:t>
            </a:r>
          </a:p>
          <a:p>
            <a:pPr marL="0" indent="449263" algn="just">
              <a:buNone/>
            </a:pPr>
            <a:r>
              <a:rPr lang="uk-UA" sz="2600" dirty="0" smtClean="0">
                <a:latin typeface="Times New Roman" pitchFamily="18" charset="0"/>
                <a:cs typeface="Times New Roman" pitchFamily="18" charset="0"/>
              </a:rPr>
              <a:t>Купівля-продаж земельної ділянки здійснюється з дотриманням переважного права на її придбання. Переважне право на придбання земельної ділянки може бути передано його суб’єктом іншій особі, про що такий суб’єкт має письмово повідомити власника земельної ділянки.</a:t>
            </a:r>
          </a:p>
          <a:p>
            <a:endParaRPr lang="uk-UA"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28728" y="500042"/>
            <a:ext cx="7300906" cy="5717304"/>
          </a:xfrm>
        </p:spPr>
        <p:txBody>
          <a:bodyPr>
            <a:normAutofit fontScale="77500" lnSpcReduction="20000"/>
          </a:bodyPr>
          <a:lstStyle/>
          <a:p>
            <a:pPr marL="0" indent="539750" algn="just">
              <a:buNone/>
            </a:pPr>
            <a:r>
              <a:rPr lang="uk-UA" sz="3100" b="1" dirty="0" smtClean="0">
                <a:latin typeface="Times New Roman" pitchFamily="18" charset="0"/>
                <a:cs typeface="Times New Roman" pitchFamily="18" charset="0"/>
              </a:rPr>
              <a:t>Розділ X «Перехідні положення» доповнено пунктом 6</a:t>
            </a:r>
            <a:r>
              <a:rPr lang="uk-UA" sz="3100" b="1" baseline="30000" dirty="0" smtClean="0">
                <a:latin typeface="Times New Roman" pitchFamily="18" charset="0"/>
                <a:cs typeface="Times New Roman" pitchFamily="18" charset="0"/>
              </a:rPr>
              <a:t>-1</a:t>
            </a:r>
            <a:r>
              <a:rPr lang="uk-UA" sz="3100" b="1" dirty="0" smtClean="0">
                <a:latin typeface="Times New Roman" pitchFamily="18" charset="0"/>
                <a:cs typeface="Times New Roman" pitchFamily="18" charset="0"/>
              </a:rPr>
              <a:t> такого змісту:</a:t>
            </a:r>
          </a:p>
          <a:p>
            <a:pPr marL="0" indent="539750" algn="just">
              <a:buNone/>
            </a:pPr>
            <a:r>
              <a:rPr lang="uk-UA" dirty="0" smtClean="0">
                <a:latin typeface="Times New Roman" pitchFamily="18" charset="0"/>
                <a:cs typeface="Times New Roman" pitchFamily="18" charset="0"/>
              </a:rPr>
              <a:t>Громадяни України, яким належить право постійного користування, право довічного успадкованого володіння земельними ділянками державної і комунальної власності, призначеними для ведення селянського (фермерського) господарства, а також орендарі земельних ділянок, які набули право оренди землі шляхом переоформлення права постійного користування щодо зазначених земельних ділянок до 2010 року, мають право на викуп таких земельних ділянок у власність з розстрочкою платежу до десяти років за ціною, яка дорівнює нормативній грошовій оцінці таких земельних ділянок, без проведення земельних торгів. У разі купівлі земельної ділянки з розстроченням платежу право власності переходить до покупця після сплати першого платежу.</a:t>
            </a:r>
            <a:endParaRPr lang="uk-UA" dirty="0">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85852" y="571480"/>
            <a:ext cx="7400948" cy="6003056"/>
          </a:xfrm>
        </p:spPr>
        <p:txBody>
          <a:bodyPr>
            <a:normAutofit fontScale="70000" lnSpcReduction="20000"/>
          </a:bodyPr>
          <a:lstStyle/>
          <a:p>
            <a:pPr marL="0" indent="449263" algn="just">
              <a:buNone/>
            </a:pPr>
            <a:r>
              <a:rPr lang="uk-UA" b="1" dirty="0" smtClean="0">
                <a:latin typeface="Times New Roman" pitchFamily="18" charset="0"/>
                <a:cs typeface="Times New Roman" pitchFamily="18" charset="0"/>
              </a:rPr>
              <a:t>а також пунктом 14</a:t>
            </a:r>
            <a:r>
              <a:rPr lang="uk-UA" b="1" baseline="30000" dirty="0" smtClean="0">
                <a:latin typeface="Times New Roman" pitchFamily="18" charset="0"/>
                <a:cs typeface="Times New Roman" pitchFamily="18" charset="0"/>
              </a:rPr>
              <a:t>-1 </a:t>
            </a:r>
            <a:r>
              <a:rPr lang="uk-UA" b="1" dirty="0" smtClean="0">
                <a:latin typeface="Times New Roman" pitchFamily="18" charset="0"/>
                <a:cs typeface="Times New Roman" pitchFamily="18" charset="0"/>
              </a:rPr>
              <a:t>такого змісту:</a:t>
            </a:r>
          </a:p>
          <a:p>
            <a:pPr marL="0" indent="449263" algn="just">
              <a:buNone/>
            </a:pPr>
            <a:r>
              <a:rPr lang="uk-UA" dirty="0" smtClean="0">
                <a:latin typeface="Times New Roman" pitchFamily="18" charset="0"/>
                <a:cs typeface="Times New Roman" pitchFamily="18" charset="0"/>
              </a:rPr>
              <a:t>Забороняються відчуження земельних часток (паїв), земельних ділянок сільськогосподарського призначення державної і комунальної власності, відчуження та зміна цільового призначення земельних ділянок сільськогосподарського призначення приватної власності, виділених в натурі (на місцевості) власникам земельних часток (паїв), розташованих на тимчасово окупованих територіях у Донецькій та Луганській областях, Автономної Республіки Крим та міста Севастополя, крім передачі їх у спадщину. Угоди (у тому числі довіреності), укладені під час дії заборони на купівлю-продаж або відчуження в інший спосіб земельних ділянок та земельних часток (паїв), визначених цим пунктом, у частині їх купівлі-продажу та відчуження в інший спосіб, а так само в частині передачі прав на відчуження цих земельних ділянок та земельних часток (паїв) на майбутнє, є недійсними з моменту їх укладення (посвідчення).</a:t>
            </a:r>
            <a:endParaRPr lang="uk-UA" dirty="0">
              <a:latin typeface="Times New Roman" pitchFamily="18" charset="0"/>
              <a:cs typeface="Times New Roman" pitchFamily="18"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42976" y="428604"/>
            <a:ext cx="7543824" cy="6145932"/>
          </a:xfrm>
        </p:spPr>
        <p:txBody>
          <a:bodyPr>
            <a:normAutofit fontScale="55000" lnSpcReduction="20000"/>
          </a:bodyPr>
          <a:lstStyle/>
          <a:p>
            <a:pPr marL="0" indent="360363" algn="just">
              <a:buNone/>
            </a:pPr>
            <a:r>
              <a:rPr lang="uk-UA" b="1" dirty="0" smtClean="0">
                <a:latin typeface="Times New Roman" pitchFamily="18" charset="0"/>
                <a:cs typeface="Times New Roman" pitchFamily="18" charset="0"/>
              </a:rPr>
              <a:t>пункт 15 викладено в такій редакції:</a:t>
            </a:r>
          </a:p>
          <a:p>
            <a:pPr marL="0" indent="360363" algn="just">
              <a:buNone/>
            </a:pPr>
            <a:r>
              <a:rPr lang="uk-UA" i="1" dirty="0" smtClean="0">
                <a:latin typeface="Times New Roman" pitchFamily="18" charset="0"/>
                <a:cs typeface="Times New Roman" pitchFamily="18" charset="0"/>
              </a:rPr>
              <a:t>До 1 січня 2024 року:</a:t>
            </a:r>
          </a:p>
          <a:p>
            <a:pPr marL="0" indent="360363" algn="just">
              <a:buNone/>
            </a:pPr>
            <a:r>
              <a:rPr lang="uk-UA" dirty="0" smtClean="0">
                <a:latin typeface="Times New Roman" pitchFamily="18" charset="0"/>
                <a:cs typeface="Times New Roman" pitchFamily="18" charset="0"/>
              </a:rPr>
              <a:t>а) загальна площа земельних ділянок сільськогосподарського призначення у власності громадянина України не може перевищувати ста гектарів. Зазначене обмеження не поширюється на земельні ділянки, набуті у власність громадянином до набрання чинності цим підпунктом;</a:t>
            </a:r>
          </a:p>
          <a:p>
            <a:pPr marL="0" indent="360363" algn="just">
              <a:buNone/>
            </a:pPr>
            <a:r>
              <a:rPr lang="uk-UA" dirty="0" smtClean="0">
                <a:latin typeface="Times New Roman" pitchFamily="18" charset="0"/>
                <a:cs typeface="Times New Roman" pitchFamily="18" charset="0"/>
              </a:rPr>
              <a:t>б) забороняється купівля-продаж або відчуження в інший спосіб на користь юридичних осіб земельних ділянок, які перебувають у приватній власності і віднесені до земель для ведення товарного сільськогосподарського виробництва, земельних ділянок, виділених в натурі (на місцевості) власникам земельних часток (паїв) для ведення особистого селянського господарства, а також земельних часток (паїв), крім переходу до банків права власності на земельні ділянки як предмет застави, передачі земельних ділянок у спадщину, обміну (міни) відповідно до частини другої статті 37</a:t>
            </a:r>
            <a:r>
              <a:rPr lang="uk-UA" b="1" baseline="30000" dirty="0" smtClean="0">
                <a:latin typeface="Times New Roman" pitchFamily="18" charset="0"/>
                <a:cs typeface="Times New Roman" pitchFamily="18" charset="0"/>
              </a:rPr>
              <a:t>-1</a:t>
            </a:r>
            <a:r>
              <a:rPr lang="uk-UA" dirty="0" smtClean="0">
                <a:latin typeface="Times New Roman" pitchFamily="18" charset="0"/>
                <a:cs typeface="Times New Roman" pitchFamily="18" charset="0"/>
              </a:rPr>
              <a:t> цього Кодексу земельної ділянки на іншу земельну ділянку з однаковою нормативною грошовою оцінкою або різниця між нормативними грошовими оцінками яких становить не більше 10 відсотків та відчуження земельних ділянок для суспільних потреб. Угоди (у тому числі довіреності), укладені під час дії заборони на купівлю-продаж або іншим способом відчуження земельних ділянок та земельних часток (паїв), встановленої цим підпунктом, у частині їх купівлі-продажу та відчуження в інший спосіб на користь юридичних осіб, а так само в частині передачі прав на відчуження цих земельних ділянок та земельних часток (паїв) на користь юридичних осіб на майбутнє (у тому числі укладення попередніх договорів), є недійсними з моменту їх укладення (посвідчення).</a:t>
            </a:r>
            <a:endParaRPr lang="uk-UA" dirty="0">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500166" y="1214422"/>
            <a:ext cx="7300906" cy="4110798"/>
          </a:xfrm>
        </p:spPr>
        <p:txBody>
          <a:bodyPr/>
          <a:lstStyle/>
          <a:p>
            <a:pPr marL="0" indent="449263" algn="just">
              <a:buNone/>
            </a:pPr>
            <a:r>
              <a:rPr lang="uk-UA" sz="2600" b="1" dirty="0" smtClean="0">
                <a:latin typeface="Times New Roman" pitchFamily="18" charset="0"/>
                <a:cs typeface="Times New Roman" pitchFamily="18" charset="0"/>
              </a:rPr>
              <a:t>доповнено пунктом 22 такого змісту</a:t>
            </a:r>
            <a:r>
              <a:rPr lang="uk-UA" sz="2600" dirty="0" smtClean="0">
                <a:latin typeface="Times New Roman" pitchFamily="18" charset="0"/>
                <a:cs typeface="Times New Roman" pitchFamily="18" charset="0"/>
              </a:rPr>
              <a:t>:</a:t>
            </a:r>
          </a:p>
          <a:p>
            <a:pPr marL="0" indent="449263" algn="just">
              <a:buNone/>
            </a:pPr>
            <a:r>
              <a:rPr lang="uk-UA" sz="2600" dirty="0" smtClean="0">
                <a:latin typeface="Times New Roman" pitchFamily="18" charset="0"/>
                <a:cs typeface="Times New Roman" pitchFamily="18" charset="0"/>
              </a:rPr>
              <a:t>До 1 січня 2030 р. ціна продажу земельних ділянок сільськогосподарського призначення, виділених в натурі (на місцевості) власникам земельних часток (паїв), не може бути меншою за їх нормативну грошову оцінку.</a:t>
            </a:r>
          </a:p>
          <a:p>
            <a:endParaRPr lang="uk-UA"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2143116"/>
            <a:ext cx="7498080" cy="4105284"/>
          </a:xfrm>
        </p:spPr>
        <p:txBody>
          <a:bodyPr>
            <a:normAutofit/>
          </a:bodyPr>
          <a:lstStyle/>
          <a:p>
            <a:pPr algn="ctr">
              <a:buNone/>
            </a:pPr>
            <a:r>
              <a:rPr lang="uk-UA" sz="4800" b="1" dirty="0" smtClean="0">
                <a:latin typeface="Times New Roman" pitchFamily="18" charset="0"/>
                <a:cs typeface="Times New Roman" pitchFamily="18" charset="0"/>
              </a:rPr>
              <a:t>Дякую за увагу!!!</a:t>
            </a:r>
            <a:endParaRPr lang="uk-UA" sz="4800" b="1"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857232"/>
            <a:ext cx="7498080" cy="4786346"/>
          </a:xfrm>
        </p:spPr>
        <p:txBody>
          <a:bodyPr>
            <a:normAutofit fontScale="55000" lnSpcReduction="20000"/>
          </a:bodyPr>
          <a:lstStyle/>
          <a:p>
            <a:pPr algn="just">
              <a:buNone/>
            </a:pPr>
            <a:r>
              <a:rPr lang="uk-UA" sz="2900" dirty="0" smtClean="0">
                <a:latin typeface="Times New Roman" pitchFamily="18" charset="0"/>
                <a:cs typeface="Times New Roman" pitchFamily="18" charset="0"/>
              </a:rPr>
              <a:t>Мірошниченко А.М. Перспективи законодавчого врегулювання відносин обігу земель сільськогосподарського призначення в Україні / А.М. Мірошниченко // Право і громадянське суспільство. – 2015. – № 2(11). – С. 179</a:t>
            </a:r>
            <a:r>
              <a:rPr lang="uk-UA" sz="2900" b="1" i="1" dirty="0" smtClean="0">
                <a:latin typeface="Times New Roman" pitchFamily="18" charset="0"/>
                <a:cs typeface="Times New Roman" pitchFamily="18" charset="0"/>
              </a:rPr>
              <a:t>–</a:t>
            </a:r>
            <a:r>
              <a:rPr lang="uk-UA" sz="2900" dirty="0" smtClean="0">
                <a:latin typeface="Times New Roman" pitchFamily="18" charset="0"/>
                <a:cs typeface="Times New Roman" pitchFamily="18" charset="0"/>
              </a:rPr>
              <a:t>196.</a:t>
            </a:r>
            <a:endParaRPr lang="uk-UA" sz="2900" b="1" i="1" dirty="0" smtClean="0">
              <a:latin typeface="Times New Roman" pitchFamily="18" charset="0"/>
              <a:cs typeface="Times New Roman" pitchFamily="18" charset="0"/>
            </a:endParaRPr>
          </a:p>
          <a:p>
            <a:pPr algn="just">
              <a:buNone/>
            </a:pPr>
            <a:r>
              <a:rPr lang="uk-UA" sz="2900" dirty="0" smtClean="0">
                <a:latin typeface="Times New Roman" pitchFamily="18" charset="0"/>
                <a:cs typeface="Times New Roman" pitchFamily="18" charset="0"/>
              </a:rPr>
              <a:t>Мірошниченко А.М. Соціально-економічні та правові аспекти мораторію на відчуження приватних земель сільськогосподарського призначення / А.М. Мірошниченко, А.Д. Юрченко // Бюлетень Міністерства юстиції. – 2006. – № 12. – С. 59–75.</a:t>
            </a:r>
          </a:p>
          <a:p>
            <a:pPr algn="just">
              <a:buNone/>
            </a:pPr>
            <a:r>
              <a:rPr lang="uk-UA" sz="2900" dirty="0" smtClean="0">
                <a:latin typeface="Times New Roman" pitchFamily="18" charset="0"/>
                <a:cs typeface="Times New Roman" pitchFamily="18" charset="0"/>
              </a:rPr>
              <a:t>Титова Н.І. 3емлі сільськогосподарського призначення : права громадян України : Науково-навчальний посібник // За ред. Н.І. Титової. – Львів : ПАІС, 2005. – 615 с.</a:t>
            </a:r>
          </a:p>
          <a:p>
            <a:pPr algn="just">
              <a:buNone/>
            </a:pPr>
            <a:r>
              <a:rPr lang="uk-UA" sz="2900" dirty="0" smtClean="0">
                <a:latin typeface="Times New Roman" pitchFamily="18" charset="0"/>
                <a:cs typeface="Times New Roman" pitchFamily="18" charset="0"/>
              </a:rPr>
              <a:t>Туєва О.М. Право приватної власності громадян України на землі сільськогосподарського призначення / О.М. Туєва // Правове регулювання екологічних, аграрних та земельних відносин в Україні : сучасний стан і напрями </a:t>
            </a:r>
            <a:r>
              <a:rPr lang="uk-UA" sz="2900" dirty="0" err="1" smtClean="0">
                <a:latin typeface="Times New Roman" pitchFamily="18" charset="0"/>
                <a:cs typeface="Times New Roman" pitchFamily="18" charset="0"/>
              </a:rPr>
              <a:t>влосконалення</a:t>
            </a:r>
            <a:r>
              <a:rPr lang="uk-UA" sz="2900" dirty="0" smtClean="0">
                <a:latin typeface="Times New Roman" pitchFamily="18" charset="0"/>
                <a:cs typeface="Times New Roman" pitchFamily="18" charset="0"/>
              </a:rPr>
              <a:t> : монографія / А.П. Гетьман, М.В. Шульга, А.М. </a:t>
            </a:r>
            <a:r>
              <a:rPr lang="uk-UA" sz="2900" dirty="0" err="1" smtClean="0">
                <a:latin typeface="Times New Roman" pitchFamily="18" charset="0"/>
                <a:cs typeface="Times New Roman" pitchFamily="18" charset="0"/>
              </a:rPr>
              <a:t>Статівка</a:t>
            </a:r>
            <a:r>
              <a:rPr lang="uk-UA" sz="2900" dirty="0" smtClean="0">
                <a:latin typeface="Times New Roman" pitchFamily="18" charset="0"/>
                <a:cs typeface="Times New Roman" pitchFamily="18" charset="0"/>
              </a:rPr>
              <a:t> та ін. – Х. : Право, 2012. – С. 300–310.</a:t>
            </a:r>
          </a:p>
          <a:p>
            <a:pPr algn="just">
              <a:buNone/>
            </a:pPr>
            <a:r>
              <a:rPr lang="uk-UA" sz="2900" dirty="0" smtClean="0">
                <a:latin typeface="Times New Roman" pitchFamily="18" charset="0"/>
                <a:cs typeface="Times New Roman" pitchFamily="18" charset="0"/>
              </a:rPr>
              <a:t>Шульга М.В. Землі сільськогосподарського призначення як об’єкт використання та охорони / М.В. Шульга // Правове регулювання екологічних, аграрних та земельних відносин в Україні : сучасний стан і напрями вдосконалення : монографія / А.П. Гетьман, М.В. Шульга, А.М. </a:t>
            </a:r>
            <a:r>
              <a:rPr lang="uk-UA" sz="2900" dirty="0" err="1" smtClean="0">
                <a:latin typeface="Times New Roman" pitchFamily="18" charset="0"/>
                <a:cs typeface="Times New Roman" pitchFamily="18" charset="0"/>
              </a:rPr>
              <a:t>Статівка</a:t>
            </a:r>
            <a:r>
              <a:rPr lang="uk-UA" sz="2900" dirty="0" smtClean="0">
                <a:latin typeface="Times New Roman" pitchFamily="18" charset="0"/>
                <a:cs typeface="Times New Roman" pitchFamily="18" charset="0"/>
              </a:rPr>
              <a:t> та ін. ; за ред. А.П. Гетьмана та В.Ю. </a:t>
            </a:r>
            <a:r>
              <a:rPr lang="uk-UA" sz="2900" dirty="0" err="1" smtClean="0">
                <a:latin typeface="Times New Roman" pitchFamily="18" charset="0"/>
                <a:cs typeface="Times New Roman" pitchFamily="18" charset="0"/>
              </a:rPr>
              <a:t>Уркевича</a:t>
            </a:r>
            <a:r>
              <a:rPr lang="uk-UA" sz="2900" dirty="0" smtClean="0">
                <a:latin typeface="Times New Roman" pitchFamily="18" charset="0"/>
                <a:cs typeface="Times New Roman" pitchFamily="18" charset="0"/>
              </a:rPr>
              <a:t>. – Х. : Право, 2012. – С. 271–278.</a:t>
            </a:r>
            <a:r>
              <a:rPr lang="uk-UA" dirty="0" smtClean="0"/>
              <a:t> </a:t>
            </a:r>
          </a:p>
          <a:p>
            <a:endParaRPr lang="uk-U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500042"/>
            <a:ext cx="7498080" cy="1071570"/>
          </a:xfrm>
        </p:spPr>
        <p:txBody>
          <a:bodyPr>
            <a:normAutofit fontScale="90000"/>
          </a:bodyPr>
          <a:lstStyle/>
          <a:p>
            <a:pPr algn="ctr"/>
            <a:r>
              <a:rPr lang="uk-UA" sz="4000" b="1" dirty="0" smtClean="0">
                <a:latin typeface="Times New Roman" pitchFamily="18" charset="0"/>
                <a:cs typeface="Times New Roman" pitchFamily="18" charset="0"/>
              </a:rPr>
              <a:t>1. Загальна характеристика правового режиму земель</a:t>
            </a:r>
            <a:r>
              <a:rPr lang="uk-UA" dirty="0" smtClean="0"/>
              <a:t/>
            </a:r>
            <a:br>
              <a:rPr lang="uk-UA" dirty="0" smtClean="0"/>
            </a:br>
            <a:endParaRPr lang="uk-UA" dirty="0"/>
          </a:p>
        </p:txBody>
      </p:sp>
      <p:sp>
        <p:nvSpPr>
          <p:cNvPr id="3" name="Содержимое 2"/>
          <p:cNvSpPr>
            <a:spLocks noGrp="1"/>
          </p:cNvSpPr>
          <p:nvPr>
            <p:ph idx="1"/>
          </p:nvPr>
        </p:nvSpPr>
        <p:spPr>
          <a:xfrm>
            <a:off x="1435608" y="1785926"/>
            <a:ext cx="7498080" cy="4462474"/>
          </a:xfrm>
        </p:spPr>
        <p:txBody>
          <a:bodyPr>
            <a:normAutofit fontScale="92500" lnSpcReduction="10000"/>
          </a:bodyPr>
          <a:lstStyle/>
          <a:p>
            <a:pPr algn="just">
              <a:buNone/>
            </a:pPr>
            <a:r>
              <a:rPr lang="ru-RU" dirty="0" err="1" smtClean="0">
                <a:latin typeface="Times New Roman" pitchFamily="18" charset="0"/>
                <a:cs typeface="Times New Roman" pitchFamily="18" charset="0"/>
              </a:rPr>
              <a:t>Поняття</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a:t>
            </a:r>
            <a:r>
              <a:rPr lang="ru-RU" b="1" dirty="0" err="1" smtClean="0">
                <a:latin typeface="Times New Roman" pitchFamily="18" charset="0"/>
                <a:cs typeface="Times New Roman" pitchFamily="18" charset="0"/>
              </a:rPr>
              <a:t>правовий</a:t>
            </a:r>
            <a:r>
              <a:rPr lang="ru-RU" b="1" dirty="0" smtClean="0">
                <a:latin typeface="Times New Roman" pitchFamily="18" charset="0"/>
                <a:cs typeface="Times New Roman" pitchFamily="18" charset="0"/>
              </a:rPr>
              <a:t> режим</a:t>
            </a:r>
            <a:r>
              <a:rPr lang="uk-UA"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в земельному </a:t>
            </a:r>
            <a:r>
              <a:rPr lang="ru-RU" dirty="0" err="1" smtClean="0">
                <a:latin typeface="Times New Roman" pitchFamily="18" charset="0"/>
                <a:cs typeface="Times New Roman" pitchFamily="18" charset="0"/>
              </a:rPr>
              <a:t>праві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застосовується</a:t>
            </a:r>
            <a:r>
              <a:rPr lang="ru-RU" dirty="0" smtClean="0">
                <a:latin typeface="Times New Roman" pitchFamily="18" charset="0"/>
                <a:cs typeface="Times New Roman" pitchFamily="18" charset="0"/>
              </a:rPr>
              <a:t> для характеристики: </a:t>
            </a:r>
            <a:endParaRPr lang="uk-UA"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1) </a:t>
            </a:r>
            <a:r>
              <a:rPr lang="ru-RU" dirty="0" err="1" smtClean="0">
                <a:latin typeface="Times New Roman" pitchFamily="18" charset="0"/>
                <a:cs typeface="Times New Roman" pitchFamily="18" charset="0"/>
              </a:rPr>
              <a:t>всіх</a:t>
            </a:r>
            <a:r>
              <a:rPr lang="ru-RU" dirty="0" smtClean="0">
                <a:latin typeface="Times New Roman" pitchFamily="18" charset="0"/>
                <a:cs typeface="Times New Roman" pitchFamily="18" charset="0"/>
              </a:rPr>
              <a:t> земель (</a:t>
            </a:r>
            <a:r>
              <a:rPr lang="ru-RU" dirty="0" err="1" smtClean="0">
                <a:latin typeface="Times New Roman" pitchFamily="18" charset="0"/>
                <a:cs typeface="Times New Roman" pitchFamily="18" charset="0"/>
              </a:rPr>
              <a:t>загальний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правовий</a:t>
            </a:r>
            <a:r>
              <a:rPr lang="ru-RU" dirty="0" smtClean="0">
                <a:latin typeface="Times New Roman" pitchFamily="18" charset="0"/>
                <a:cs typeface="Times New Roman" pitchFamily="18" charset="0"/>
              </a:rPr>
              <a:t> режим); </a:t>
            </a:r>
            <a:endParaRPr lang="uk-UA"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2) </a:t>
            </a:r>
            <a:r>
              <a:rPr lang="ru-RU" dirty="0" err="1" smtClean="0">
                <a:latin typeface="Times New Roman" pitchFamily="18" charset="0"/>
                <a:cs typeface="Times New Roman" pitchFamily="18" charset="0"/>
              </a:rPr>
              <a:t>окремих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категорій</a:t>
            </a:r>
            <a:r>
              <a:rPr lang="ru-RU" dirty="0" smtClean="0">
                <a:latin typeface="Times New Roman" pitchFamily="18" charset="0"/>
                <a:cs typeface="Times New Roman" pitchFamily="18" charset="0"/>
              </a:rPr>
              <a:t> земель (</a:t>
            </a:r>
            <a:r>
              <a:rPr lang="ru-RU" dirty="0" err="1" smtClean="0">
                <a:latin typeface="Times New Roman" pitchFamily="18" charset="0"/>
                <a:cs typeface="Times New Roman" pitchFamily="18" charset="0"/>
              </a:rPr>
              <a:t>особливий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правовий</a:t>
            </a:r>
            <a:r>
              <a:rPr lang="ru-RU" dirty="0" smtClean="0">
                <a:latin typeface="Times New Roman" pitchFamily="18" charset="0"/>
                <a:cs typeface="Times New Roman" pitchFamily="18" charset="0"/>
              </a:rPr>
              <a:t> режим); </a:t>
            </a:r>
            <a:endParaRPr lang="uk-UA"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3) </a:t>
            </a:r>
            <a:r>
              <a:rPr lang="ru-RU" dirty="0" err="1" smtClean="0">
                <a:latin typeface="Times New Roman" pitchFamily="18" charset="0"/>
                <a:cs typeface="Times New Roman" pitchFamily="18" charset="0"/>
              </a:rPr>
              <a:t>видів</a:t>
            </a:r>
            <a:r>
              <a:rPr lang="ru-RU" dirty="0" smtClean="0">
                <a:latin typeface="Times New Roman" pitchFamily="18" charset="0"/>
                <a:cs typeface="Times New Roman" pitchFamily="18" charset="0"/>
              </a:rPr>
              <a:t> земель в межах </a:t>
            </a:r>
            <a:r>
              <a:rPr lang="ru-RU" dirty="0" err="1" smtClean="0">
                <a:latin typeface="Times New Roman" pitchFamily="18" charset="0"/>
                <a:cs typeface="Times New Roman" pitchFamily="18" charset="0"/>
              </a:rPr>
              <a:t>тієї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іншої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категорії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спеціальний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правовий</a:t>
            </a:r>
            <a:r>
              <a:rPr lang="ru-RU" dirty="0" smtClean="0">
                <a:latin typeface="Times New Roman" pitchFamily="18" charset="0"/>
                <a:cs typeface="Times New Roman" pitchFamily="18" charset="0"/>
              </a:rPr>
              <a:t> режим); </a:t>
            </a:r>
            <a:endParaRPr lang="uk-UA"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4) </a:t>
            </a:r>
            <a:r>
              <a:rPr lang="ru-RU" dirty="0" err="1" smtClean="0">
                <a:latin typeface="Times New Roman" pitchFamily="18" charset="0"/>
                <a:cs typeface="Times New Roman" pitchFamily="18" charset="0"/>
              </a:rPr>
              <a:t>земельної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ділянки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частини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земельної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ділянки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конкретний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правовий</a:t>
            </a:r>
            <a:r>
              <a:rPr lang="ru-RU" dirty="0" smtClean="0">
                <a:latin typeface="Times New Roman" pitchFamily="18" charset="0"/>
                <a:cs typeface="Times New Roman" pitchFamily="18" charset="0"/>
              </a:rPr>
              <a:t> режим).</a:t>
            </a:r>
            <a:endParaRPr lang="uk-UA" dirty="0" smtClean="0">
              <a:latin typeface="Times New Roman" pitchFamily="18" charset="0"/>
              <a:cs typeface="Times New Roman" pitchFamily="18" charset="0"/>
            </a:endParaRPr>
          </a:p>
          <a:p>
            <a:endParaRPr lang="uk-U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857232"/>
            <a:ext cx="7498080" cy="4857784"/>
          </a:xfrm>
        </p:spPr>
        <p:txBody>
          <a:bodyPr>
            <a:normAutofit fontScale="85000" lnSpcReduction="10000"/>
          </a:bodyPr>
          <a:lstStyle/>
          <a:p>
            <a:pPr algn="just">
              <a:buNone/>
            </a:pPr>
            <a:r>
              <a:rPr lang="ru-RU" u="sng" dirty="0" smtClean="0">
                <a:latin typeface="Times New Roman" pitchFamily="18" charset="0"/>
                <a:cs typeface="Times New Roman" pitchFamily="18" charset="0"/>
              </a:rPr>
              <a:t>У земельному </a:t>
            </a:r>
            <a:r>
              <a:rPr lang="ru-RU" u="sng" dirty="0" err="1" smtClean="0">
                <a:latin typeface="Times New Roman" pitchFamily="18" charset="0"/>
                <a:cs typeface="Times New Roman" pitchFamily="18" charset="0"/>
              </a:rPr>
              <a:t>законодавстві</a:t>
            </a:r>
            <a:r>
              <a:rPr lang="ru-RU" u="sng"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хоча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зустрічається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термін</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правовий</a:t>
            </a:r>
            <a:r>
              <a:rPr lang="ru-RU" dirty="0" smtClean="0">
                <a:latin typeface="Times New Roman" pitchFamily="18" charset="0"/>
                <a:cs typeface="Times New Roman" pitchFamily="18" charset="0"/>
              </a:rPr>
              <a:t> режим</a:t>
            </a:r>
            <a:r>
              <a:rPr lang="uk-UA"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однак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зміст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даної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категорії</a:t>
            </a:r>
            <a:r>
              <a:rPr lang="ru-RU" dirty="0" smtClean="0">
                <a:latin typeface="Times New Roman" pitchFamily="18" charset="0"/>
                <a:cs typeface="Times New Roman" pitchFamily="18" charset="0"/>
              </a:rPr>
              <a:t> </a:t>
            </a:r>
            <a:r>
              <a:rPr lang="ru-RU" u="sng" dirty="0" smtClean="0">
                <a:latin typeface="Times New Roman" pitchFamily="18" charset="0"/>
                <a:cs typeface="Times New Roman" pitchFamily="18" charset="0"/>
              </a:rPr>
              <a:t>не </a:t>
            </a:r>
            <a:r>
              <a:rPr lang="ru-RU" u="sng" dirty="0" err="1" smtClean="0">
                <a:latin typeface="Times New Roman" pitchFamily="18" charset="0"/>
                <a:cs typeface="Times New Roman" pitchFamily="18" charset="0"/>
              </a:rPr>
              <a:t>розкривається</a:t>
            </a:r>
            <a:r>
              <a:rPr lang="ru-RU"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Немає</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чіткості</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визначенні</a:t>
            </a:r>
            <a:r>
              <a:rPr lang="ru-RU" dirty="0" smtClean="0">
                <a:latin typeface="Times New Roman" pitchFamily="18" charset="0"/>
                <a:cs typeface="Times New Roman" pitchFamily="18" charset="0"/>
              </a:rPr>
              <a:t> правового режиму земель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u="sng" dirty="0" smtClean="0">
                <a:latin typeface="Times New Roman" pitchFamily="18" charset="0"/>
                <a:cs typeface="Times New Roman" pitchFamily="18" charset="0"/>
              </a:rPr>
              <a:t>в </a:t>
            </a:r>
            <a:r>
              <a:rPr lang="ru-RU" u="sng" dirty="0" err="1" smtClean="0">
                <a:latin typeface="Times New Roman" pitchFamily="18" charset="0"/>
                <a:cs typeface="Times New Roman" pitchFamily="18" charset="0"/>
              </a:rPr>
              <a:t>науковій</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літературі</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На </a:t>
            </a:r>
            <a:r>
              <a:rPr lang="ru-RU" dirty="0" err="1" smtClean="0">
                <a:latin typeface="Times New Roman" pitchFamily="18" charset="0"/>
                <a:cs typeface="Times New Roman" pitchFamily="18" charset="0"/>
              </a:rPr>
              <a:t>підставі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аналізу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різноманітних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позицій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вчених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питання</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розвитку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визначенні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поняття</a:t>
            </a:r>
            <a:r>
              <a:rPr lang="ru-RU"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правовий</a:t>
            </a:r>
            <a:r>
              <a:rPr lang="ru-RU" dirty="0" smtClean="0">
                <a:latin typeface="Times New Roman" pitchFamily="18" charset="0"/>
                <a:cs typeface="Times New Roman" pitchFamily="18" charset="0"/>
              </a:rPr>
              <a:t> режим земель</a:t>
            </a:r>
            <a:r>
              <a:rPr lang="uk-UA"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можна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виділити</a:t>
            </a:r>
            <a:r>
              <a:rPr lang="ru-RU" dirty="0" smtClean="0">
                <a:latin typeface="Times New Roman" pitchFamily="18" charset="0"/>
                <a:cs typeface="Times New Roman" pitchFamily="18" charset="0"/>
              </a:rPr>
              <a:t> два </a:t>
            </a:r>
            <a:r>
              <a:rPr lang="ru-RU" u="sng" dirty="0" err="1" smtClean="0">
                <a:latin typeface="Times New Roman" pitchFamily="18" charset="0"/>
                <a:cs typeface="Times New Roman" pitchFamily="18" charset="0"/>
              </a:rPr>
              <a:t>етапи</a:t>
            </a:r>
            <a:r>
              <a:rPr lang="ru-RU" dirty="0" smtClean="0">
                <a:latin typeface="Times New Roman" pitchFamily="18" charset="0"/>
                <a:cs typeface="Times New Roman" pitchFamily="18" charset="0"/>
              </a:rPr>
              <a:t>: </a:t>
            </a:r>
            <a:endParaRPr lang="uk-UA" dirty="0" smtClean="0">
              <a:latin typeface="Times New Roman" pitchFamily="18" charset="0"/>
              <a:cs typeface="Times New Roman" pitchFamily="18" charset="0"/>
            </a:endParaRPr>
          </a:p>
          <a:p>
            <a:pPr algn="just">
              <a:buFont typeface="Wingdings" pitchFamily="2" charset="2"/>
              <a:buChar char="ü"/>
            </a:pPr>
            <a:r>
              <a:rPr lang="ru-RU" b="1" i="1" dirty="0" err="1" smtClean="0">
                <a:latin typeface="Times New Roman" pitchFamily="18" charset="0"/>
                <a:cs typeface="Times New Roman" pitchFamily="18" charset="0"/>
              </a:rPr>
              <a:t>радянський</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період</a:t>
            </a:r>
            <a:r>
              <a:rPr lang="ru-RU" b="1" i="1" dirty="0" smtClean="0">
                <a:latin typeface="Times New Roman" pitchFamily="18" charset="0"/>
                <a:cs typeface="Times New Roman" pitchFamily="18" charset="0"/>
              </a:rPr>
              <a:t>;</a:t>
            </a:r>
          </a:p>
          <a:p>
            <a:pPr algn="just">
              <a:buFont typeface="Wingdings" pitchFamily="2" charset="2"/>
              <a:buChar char="ü"/>
            </a:pPr>
            <a:r>
              <a:rPr lang="ru-RU" b="1" i="1" dirty="0" err="1" smtClean="0">
                <a:latin typeface="Times New Roman" pitchFamily="18" charset="0"/>
                <a:cs typeface="Times New Roman" pitchFamily="18" charset="0"/>
              </a:rPr>
              <a:t>сучасний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пострадянський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період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реформування</a:t>
            </a:r>
            <a:r>
              <a:rPr lang="ru-RU"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період</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435608" y="714356"/>
            <a:ext cx="7498080" cy="5534044"/>
          </a:xfrm>
        </p:spPr>
        <p:txBody>
          <a:bodyPr>
            <a:normAutofit fontScale="77500" lnSpcReduction="20000"/>
          </a:bodyPr>
          <a:lstStyle/>
          <a:p>
            <a:pPr algn="just">
              <a:buNone/>
            </a:pPr>
            <a:r>
              <a:rPr lang="uk-UA" b="1" i="1" dirty="0" smtClean="0">
                <a:latin typeface="Times New Roman" pitchFamily="18" charset="0"/>
                <a:cs typeface="Times New Roman" pitchFamily="18" charset="0"/>
              </a:rPr>
              <a:t>У радянський період</a:t>
            </a:r>
            <a:r>
              <a:rPr lang="uk-UA" dirty="0" smtClean="0">
                <a:latin typeface="Times New Roman" pitchFamily="18" charset="0"/>
                <a:cs typeface="Times New Roman" pitchFamily="18" charset="0"/>
              </a:rPr>
              <a:t> дослідженням поняття та змісту правового режиму земель займалися такі науковці, як: Г.А. </a:t>
            </a:r>
            <a:r>
              <a:rPr lang="uk-UA" dirty="0" err="1" smtClean="0">
                <a:latin typeface="Times New Roman" pitchFamily="18" charset="0"/>
                <a:cs typeface="Times New Roman" pitchFamily="18" charset="0"/>
              </a:rPr>
              <a:t>Аксененок</a:t>
            </a:r>
            <a:r>
              <a:rPr lang="uk-UA" dirty="0" smtClean="0">
                <a:latin typeface="Times New Roman" pitchFamily="18" charset="0"/>
                <a:cs typeface="Times New Roman" pitchFamily="18" charset="0"/>
              </a:rPr>
              <a:t>, А.В. </a:t>
            </a:r>
            <a:r>
              <a:rPr lang="uk-UA" dirty="0" err="1" smtClean="0">
                <a:latin typeface="Times New Roman" pitchFamily="18" charset="0"/>
                <a:cs typeface="Times New Roman" pitchFamily="18" charset="0"/>
              </a:rPr>
              <a:t>Венедіктов</a:t>
            </a:r>
            <a:r>
              <a:rPr lang="uk-UA" dirty="0" smtClean="0">
                <a:latin typeface="Times New Roman" pitchFamily="18" charset="0"/>
                <a:cs typeface="Times New Roman" pitchFamily="18" charset="0"/>
              </a:rPr>
              <a:t>, М.А. </a:t>
            </a:r>
            <a:r>
              <a:rPr lang="uk-UA" dirty="0" err="1" smtClean="0">
                <a:latin typeface="Times New Roman" pitchFamily="18" charset="0"/>
                <a:cs typeface="Times New Roman" pitchFamily="18" charset="0"/>
              </a:rPr>
              <a:t>Гурвич</a:t>
            </a:r>
            <a:r>
              <a:rPr lang="uk-UA" dirty="0" smtClean="0">
                <a:latin typeface="Times New Roman" pitchFamily="18" charset="0"/>
                <a:cs typeface="Times New Roman" pitchFamily="18" charset="0"/>
              </a:rPr>
              <a:t>, М.І. </a:t>
            </a:r>
            <a:r>
              <a:rPr lang="uk-UA" dirty="0" err="1" smtClean="0">
                <a:latin typeface="Times New Roman" pitchFamily="18" charset="0"/>
                <a:cs typeface="Times New Roman" pitchFamily="18" charset="0"/>
              </a:rPr>
              <a:t>Дембо</a:t>
            </a:r>
            <a:r>
              <a:rPr lang="uk-UA" dirty="0" smtClean="0">
                <a:latin typeface="Times New Roman" pitchFamily="18" charset="0"/>
                <a:cs typeface="Times New Roman" pitchFamily="18" charset="0"/>
              </a:rPr>
              <a:t>, І.І. </a:t>
            </a:r>
            <a:r>
              <a:rPr lang="uk-UA" dirty="0" err="1" smtClean="0">
                <a:latin typeface="Times New Roman" pitchFamily="18" charset="0"/>
                <a:cs typeface="Times New Roman" pitchFamily="18" charset="0"/>
              </a:rPr>
              <a:t>Євтіхієв</a:t>
            </a:r>
            <a:r>
              <a:rPr lang="uk-UA" dirty="0" smtClean="0">
                <a:latin typeface="Times New Roman" pitchFamily="18" charset="0"/>
                <a:cs typeface="Times New Roman" pitchFamily="18" charset="0"/>
              </a:rPr>
              <a:t>, М.Д.</a:t>
            </a:r>
            <a:r>
              <a:rPr lang="uk-UA" dirty="0" err="1" smtClean="0">
                <a:latin typeface="Times New Roman" pitchFamily="18" charset="0"/>
                <a:cs typeface="Times New Roman" pitchFamily="18" charset="0"/>
              </a:rPr>
              <a:t>Казанцев</a:t>
            </a:r>
            <a:r>
              <a:rPr lang="uk-UA" dirty="0" smtClean="0">
                <a:latin typeface="Times New Roman" pitchFamily="18" charset="0"/>
                <a:cs typeface="Times New Roman" pitchFamily="18" charset="0"/>
              </a:rPr>
              <a:t>, Н.І. Краснов, В.С. </a:t>
            </a:r>
            <a:r>
              <a:rPr lang="uk-UA" dirty="0" err="1" smtClean="0">
                <a:latin typeface="Times New Roman" pitchFamily="18" charset="0"/>
                <a:cs typeface="Times New Roman" pitchFamily="18" charset="0"/>
              </a:rPr>
              <a:t>Шелестов</a:t>
            </a:r>
            <a:r>
              <a:rPr lang="uk-UA" dirty="0" smtClean="0">
                <a:latin typeface="Times New Roman" pitchFamily="18" charset="0"/>
                <a:cs typeface="Times New Roman" pitchFamily="18" charset="0"/>
              </a:rPr>
              <a:t> та ін.</a:t>
            </a:r>
          </a:p>
          <a:p>
            <a:pPr algn="just">
              <a:buNone/>
            </a:pPr>
            <a:endParaRPr lang="uk-UA" dirty="0" smtClean="0">
              <a:latin typeface="Times New Roman" pitchFamily="18" charset="0"/>
              <a:cs typeface="Times New Roman" pitchFamily="18" charset="0"/>
            </a:endParaRPr>
          </a:p>
          <a:p>
            <a:pPr algn="just">
              <a:buNone/>
            </a:pPr>
            <a:r>
              <a:rPr lang="uk-UA" dirty="0" smtClean="0">
                <a:latin typeface="Times New Roman" pitchFamily="18" charset="0"/>
                <a:cs typeface="Times New Roman" pitchFamily="18" charset="0"/>
              </a:rPr>
              <a:t>Висвітлення зазначеного питання </a:t>
            </a:r>
            <a:r>
              <a:rPr lang="uk-UA" b="1" i="1" dirty="0" smtClean="0">
                <a:latin typeface="Times New Roman" pitchFamily="18" charset="0"/>
                <a:cs typeface="Times New Roman" pitchFamily="18" charset="0"/>
              </a:rPr>
              <a:t>на сучасному етапі</a:t>
            </a:r>
            <a:r>
              <a:rPr lang="uk-UA" dirty="0" smtClean="0">
                <a:latin typeface="Times New Roman" pitchFamily="18" charset="0"/>
                <a:cs typeface="Times New Roman" pitchFamily="18" charset="0"/>
              </a:rPr>
              <a:t> частково знайшло місце у творчому доробку як російських, так і українських вчених: А.П.Анісімова, С.А. Боголюбова, Б.В. </a:t>
            </a:r>
            <a:r>
              <a:rPr lang="uk-UA" dirty="0" err="1" smtClean="0">
                <a:latin typeface="Times New Roman" pitchFamily="18" charset="0"/>
                <a:cs typeface="Times New Roman" pitchFamily="18" charset="0"/>
              </a:rPr>
              <a:t>Єрофєєва</a:t>
            </a:r>
            <a:r>
              <a:rPr lang="uk-UA" dirty="0" smtClean="0">
                <a:latin typeface="Times New Roman" pitchFamily="18" charset="0"/>
                <a:cs typeface="Times New Roman" pitchFamily="18" charset="0"/>
              </a:rPr>
              <a:t>, І.А. </a:t>
            </a:r>
            <a:r>
              <a:rPr lang="uk-UA" dirty="0" err="1" smtClean="0">
                <a:latin typeface="Times New Roman" pitchFamily="18" charset="0"/>
                <a:cs typeface="Times New Roman" pitchFamily="18" charset="0"/>
              </a:rPr>
              <a:t>Іконіцької</a:t>
            </a:r>
            <a:r>
              <a:rPr lang="uk-UA" dirty="0" smtClean="0">
                <a:latin typeface="Times New Roman" pitchFamily="18" charset="0"/>
                <a:cs typeface="Times New Roman" pitchFamily="18" charset="0"/>
              </a:rPr>
              <a:t>, О.І. </a:t>
            </a:r>
            <a:r>
              <a:rPr lang="uk-UA" dirty="0" err="1" smtClean="0">
                <a:latin typeface="Times New Roman" pitchFamily="18" charset="0"/>
                <a:cs typeface="Times New Roman" pitchFamily="18" charset="0"/>
              </a:rPr>
              <a:t>Красова</a:t>
            </a:r>
            <a:r>
              <a:rPr lang="uk-UA" dirty="0" smtClean="0">
                <a:latin typeface="Times New Roman" pitchFamily="18" charset="0"/>
                <a:cs typeface="Times New Roman" pitchFamily="18" charset="0"/>
              </a:rPr>
              <a:t>, Н.А. </a:t>
            </a:r>
            <a:r>
              <a:rPr lang="uk-UA" dirty="0" err="1" smtClean="0">
                <a:latin typeface="Times New Roman" pitchFamily="18" charset="0"/>
                <a:cs typeface="Times New Roman" pitchFamily="18" charset="0"/>
              </a:rPr>
              <a:t>Шингеля</a:t>
            </a:r>
            <a:r>
              <a:rPr lang="uk-UA" dirty="0" smtClean="0">
                <a:latin typeface="Times New Roman" pitchFamily="18" charset="0"/>
                <a:cs typeface="Times New Roman" pitchFamily="18" charset="0"/>
              </a:rPr>
              <a:t> тощо (російські вчені); В.І. </a:t>
            </a:r>
            <a:r>
              <a:rPr lang="uk-UA" dirty="0" err="1" smtClean="0">
                <a:latin typeface="Times New Roman" pitchFamily="18" charset="0"/>
                <a:cs typeface="Times New Roman" pitchFamily="18" charset="0"/>
              </a:rPr>
              <a:t>Андрейцева</a:t>
            </a:r>
            <a:r>
              <a:rPr lang="uk-UA" dirty="0" smtClean="0">
                <a:latin typeface="Times New Roman" pitchFamily="18" charset="0"/>
                <a:cs typeface="Times New Roman" pitchFamily="18" charset="0"/>
              </a:rPr>
              <a:t>, М. Гребенюка, І.І. </a:t>
            </a:r>
            <a:r>
              <a:rPr lang="uk-UA" dirty="0" err="1" smtClean="0">
                <a:latin typeface="Times New Roman" pitchFamily="18" charset="0"/>
                <a:cs typeface="Times New Roman" pitchFamily="18" charset="0"/>
              </a:rPr>
              <a:t>Каракаша</a:t>
            </a:r>
            <a:r>
              <a:rPr lang="uk-UA" dirty="0" smtClean="0">
                <a:latin typeface="Times New Roman" pitchFamily="18" charset="0"/>
                <a:cs typeface="Times New Roman" pitchFamily="18" charset="0"/>
              </a:rPr>
              <a:t>, П.Ф. </a:t>
            </a:r>
            <a:r>
              <a:rPr lang="uk-UA" dirty="0" err="1" smtClean="0">
                <a:latin typeface="Times New Roman" pitchFamily="18" charset="0"/>
                <a:cs typeface="Times New Roman" pitchFamily="18" charset="0"/>
              </a:rPr>
              <a:t>Кулинича</a:t>
            </a:r>
            <a:r>
              <a:rPr lang="uk-UA" dirty="0" smtClean="0">
                <a:latin typeface="Times New Roman" pitchFamily="18" charset="0"/>
                <a:cs typeface="Times New Roman" pitchFamily="18" charset="0"/>
              </a:rPr>
              <a:t>, О.О. Погрібного, В.І. </a:t>
            </a:r>
            <a:r>
              <a:rPr lang="uk-UA" dirty="0" err="1" smtClean="0">
                <a:latin typeface="Times New Roman" pitchFamily="18" charset="0"/>
                <a:cs typeface="Times New Roman" pitchFamily="18" charset="0"/>
              </a:rPr>
              <a:t>Семчика</a:t>
            </a:r>
            <a:r>
              <a:rPr lang="uk-UA" dirty="0" smtClean="0">
                <a:latin typeface="Times New Roman" pitchFamily="18" charset="0"/>
                <a:cs typeface="Times New Roman" pitchFamily="18" charset="0"/>
              </a:rPr>
              <a:t>, Н.І. Титової, А.П. Шеремета, М.В.Шульги та ін.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українські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вчені-правознавці</a:t>
            </a:r>
            <a:r>
              <a:rPr lang="ru-RU" dirty="0" smtClean="0">
                <a:latin typeface="Times New Roman" pitchFamily="18" charset="0"/>
                <a:cs typeface="Times New Roman" pitchFamily="18" charset="0"/>
              </a:rPr>
              <a:t>).</a:t>
            </a:r>
            <a:endParaRPr lang="uk-UA" dirty="0" smtClean="0">
              <a:latin typeface="Times New Roman" pitchFamily="18" charset="0"/>
              <a:cs typeface="Times New Roman" pitchFamily="18" charset="0"/>
            </a:endParaRPr>
          </a:p>
          <a:p>
            <a:endParaRPr lang="uk-U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112</TotalTime>
  <Words>5337</Words>
  <Application>Microsoft Office PowerPoint</Application>
  <PresentationFormat>Екран (4:3)</PresentationFormat>
  <Paragraphs>217</Paragraphs>
  <Slides>55</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55</vt:i4>
      </vt:variant>
    </vt:vector>
  </HeadingPairs>
  <TitlesOfParts>
    <vt:vector size="62" baseType="lpstr">
      <vt:lpstr>Corbel</vt:lpstr>
      <vt:lpstr>Gill Sans MT</vt:lpstr>
      <vt:lpstr>Times New Roman</vt:lpstr>
      <vt:lpstr>Verdana</vt:lpstr>
      <vt:lpstr>Wingdings</vt:lpstr>
      <vt:lpstr>Wingdings 2</vt:lpstr>
      <vt:lpstr>Солнцестояние</vt:lpstr>
      <vt:lpstr>Тема лекційного заняття </vt:lpstr>
      <vt:lpstr>Зміст лекційного заняття</vt:lpstr>
      <vt:lpstr>Рекомендована література:</vt:lpstr>
      <vt:lpstr>Презентація PowerPoint</vt:lpstr>
      <vt:lpstr>Презентація PowerPoint</vt:lpstr>
      <vt:lpstr>Презентація PowerPoint</vt:lpstr>
      <vt:lpstr>1. Загальна характеристика правового режиму земель </vt:lpstr>
      <vt:lpstr>Презентація PowerPoint</vt:lpstr>
      <vt:lpstr>Презентація PowerPoint</vt:lpstr>
      <vt:lpstr>Презентація PowerPoint</vt:lpstr>
      <vt:lpstr>Презентація PowerPoint</vt:lpstr>
      <vt:lpstr>2. Поняття та склад земель сільськогосподарського призначення</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3. Особливості правового режиму земель сільськогосподарського призначення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Reanimator Extreme Edition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лекційного заняття</dc:title>
  <dc:creator>DMA</dc:creator>
  <cp:lastModifiedBy>Святченко Мила</cp:lastModifiedBy>
  <cp:revision>14</cp:revision>
  <dcterms:created xsi:type="dcterms:W3CDTF">2017-09-08T09:49:26Z</dcterms:created>
  <dcterms:modified xsi:type="dcterms:W3CDTF">2020-11-03T10:49:06Z</dcterms:modified>
</cp:coreProperties>
</file>