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5FDF-3691-4690-9206-A535CFC5B388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6B2D-9F8B-4457-9C20-842671DA4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792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5FDF-3691-4690-9206-A535CFC5B388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6B2D-9F8B-4457-9C20-842671DA4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27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5FDF-3691-4690-9206-A535CFC5B388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6B2D-9F8B-4457-9C20-842671DA4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740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5FDF-3691-4690-9206-A535CFC5B388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6B2D-9F8B-4457-9C20-842671DA4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904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5FDF-3691-4690-9206-A535CFC5B388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6B2D-9F8B-4457-9C20-842671DA4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595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5FDF-3691-4690-9206-A535CFC5B388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6B2D-9F8B-4457-9C20-842671DA4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906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5FDF-3691-4690-9206-A535CFC5B388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6B2D-9F8B-4457-9C20-842671DA4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987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5FDF-3691-4690-9206-A535CFC5B388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6B2D-9F8B-4457-9C20-842671DA4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067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5FDF-3691-4690-9206-A535CFC5B388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6B2D-9F8B-4457-9C20-842671DA4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307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5FDF-3691-4690-9206-A535CFC5B388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6B2D-9F8B-4457-9C20-842671DA4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36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5FDF-3691-4690-9206-A535CFC5B388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6B2D-9F8B-4457-9C20-842671DA4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0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65FDF-3691-4690-9206-A535CFC5B388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86B2D-9F8B-4457-9C20-842671DA4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05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Походження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суспільних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Тема 2.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054675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5345" y="609600"/>
            <a:ext cx="10515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виник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держав. За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загальноприйнятим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проголошена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законодавчою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навпаки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гілок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законодавчої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судової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масової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науки,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т. д.).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уживають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Французької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Республіки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Італії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італійська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зарубіжному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переважає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роки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чіткіше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окреслити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юридичному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ними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статусу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законодавче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 той час як статус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проголошення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законодавчою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391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6072" y="709827"/>
            <a:ext cx="10668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християнства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разом з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культовими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книгами на Русь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прийшла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Староболгарська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церковнослов’янська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з самого початку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зазнала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живої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східних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слов’ян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Тому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предки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розуміли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труднощів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застосовувалася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церковних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книгах,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світській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повчаннях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«словах»,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літописів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перекази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твердять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заклав учений монах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Кирило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молодшого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брата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Мефодія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епоху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Київської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Русі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(ІХ-Х ст.)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1)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народно-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давньоруська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склалася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давньоруської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2)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книжно-слов’янська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церковнослов’янська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яка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базувалася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македонському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наріччі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ввібрала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себе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чимало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діалектів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існували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паралельно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впливали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одна на одну,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змішувалися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Давньоруська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виконувала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вона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обслуговувала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діловодство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листування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літописання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277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7526" y="1039091"/>
            <a:ext cx="1012767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початку 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ст., як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констатує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Грушевський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-Руси» (т. І),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розмовляло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понад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 млн.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людей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850 тис. кв. км.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французькою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мала статус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розмовляло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набагато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людей: 40 млн.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метрополії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4 млн.,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колоніях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десятиріччя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відбулися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змінився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статус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 1989 р.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 «Про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PCP»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Закон про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Верховною Радою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28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жовтня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1989 року.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статей Закону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введено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1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січня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1990 року,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набували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чинності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три,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п’ять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статусу. </a:t>
            </a:r>
          </a:p>
          <a:p>
            <a:pPr algn="just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передумовами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Закону про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по-перше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відродження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по-друге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багаторічна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лінгвоциду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викоренено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повністю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279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3891" y="872836"/>
            <a:ext cx="9975273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Варто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зазначити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білінгвізму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багатомовності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співіснування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етносів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насамперед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-державному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масштабах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відомі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Перший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вибору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загальнодержавного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багатомовності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ґрунтується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виборі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найчисельнішої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посідала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провідну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іспанська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Іспанії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закріплено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у США (статус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закріплено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типовою для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важко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якусь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одну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корінну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Люксембург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французька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німецька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Швейцарія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німецька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французька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італійська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Фінляндія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фінська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шведська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Третій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основному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постколоніальних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країнах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співвідносяться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колишніх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митрополій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французька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мовно-культурні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етнічного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народу.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є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винятком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адже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українці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Тому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цілком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справедливо,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державною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одна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286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1273" y="983673"/>
            <a:ext cx="10515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початку 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ст., як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констатує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Грушевський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-Руси» (т. І),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розмовляло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понад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40 млн. людей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850 тис. кв. км. До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французькою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мала статус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розмовляло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набагато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людей: 40 млн. 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метрополії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4 млн., 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колоніях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десятиріччя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відбулися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змінився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статус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укра-їнської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 1989 р.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 «Про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PCP»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Закон про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Верховною Радою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28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жовтня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1989 року.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статей Закону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введено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1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січня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1990 року,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набували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чинності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три,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п’ять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надає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статусу. </a:t>
            </a: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передумовами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Закону про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по-перше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відродження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по-друге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багаторічна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лінгвоциду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викоренено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повністю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209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1720840"/>
            <a:ext cx="105571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лінгвоцид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дослівному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перекладі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мововбивство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цілеспрямована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нищення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го¬лов-ної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етносу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метою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лін¬гво-циду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не геноцид,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знищення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людей, 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етноцид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ліквідація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народу як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культурно-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спіль-ноти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застосовували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лінгвоциду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лінгвоцид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заборону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чужою державою.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підрахунками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науковців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за всю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понад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200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законодавчих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по-різному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обмежували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2496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7018" y="1443841"/>
            <a:ext cx="939338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жорстокий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мартиролог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започаткував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Петро I,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видавши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1720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указ про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заборону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друкувати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Малоросії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книги, крім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церковних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правопис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узгоджувати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 1753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указом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Катерини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заборонено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Києво-Могилянській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 1808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закрито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Руський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(слово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руський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використовувалося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синонім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слова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середини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Львівського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факуль¬тетах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1863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з’являється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сумнозвісний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циркуляр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Валуєва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заборону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друкування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«не было, нет и быть не может».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законодавчих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про¬дов¬жив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радянський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уряд. Так, у 1938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виходить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постанова про обо-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в’язкове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республіках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СРСР, 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всього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20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з’являється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малопомітне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відміняло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постанови 1938 року, 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робило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росій-ську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не¬обов’яз-ковою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корінних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українців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532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31273" y="612845"/>
            <a:ext cx="105156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використовувалися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лінгвоциду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Лінгвоцид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Відома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стара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істина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чия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того й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Микола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Костомаров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шістдесятих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роках 19-го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писав: «Народ повинен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учитися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народ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хоче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вчитися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ми не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дамо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учитися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своєю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вчитися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чужою й наша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загине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...»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сто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Костомарова й сто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них, добре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усвідомлювали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Лінгвоцид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науку.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практично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проводилися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публікували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УРСР в 70-80-х роках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виходило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5%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науково-технічної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підручники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профтех-освіти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науково-популярні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Лінгвоцид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оголошення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неприродною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принизливо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називали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наріччям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то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зіпсованою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польською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то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сумішшю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польських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твердження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намагалися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7898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0" y="955963"/>
            <a:ext cx="1009996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Лінгвоцид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привілеї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панівної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носіїв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знаючи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практично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кар’єру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першій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половині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80-х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запроваджено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одержували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зарплату на 15%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ділили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підгрупи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Лінгвоцид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втручання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внутрішню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структуру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робили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бліду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незграбну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копію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Шевельов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згадував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Редакція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журналу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Комуніст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розсилала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списки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колонки: слова,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вживати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слова,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уживати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російсько-українські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словники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-но є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російсько-російськими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пере¬клад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кальки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Святослав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Караванський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назвав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словники «могильниками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лексики,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збиватимуть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пантелику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сучасників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прийдешні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покоління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Унаслідок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зводилася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примітивного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газетного словника. Таких же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втручань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зазнала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термінологія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Лінгвоцид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приниження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престижу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сто-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оголошували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холопською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селянсь¬кою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згодом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«колхозною», одним словом, непрестижною.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сте¬рео¬тип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форму¬вав¬ся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багатьма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є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надзвичайно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стійким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комплекс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меншовартості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вдалося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викорінити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дотепер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Лінгвоцид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боротьбу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друкованим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словом.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Забороняли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книжок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часописів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десятиліття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тен-денцію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українськомовних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друкованих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книжок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газет,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зумовлюють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уже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законодавчі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заборони, 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3797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0873" y="1125371"/>
            <a:ext cx="1032163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Верховною Радою 28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червня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1996 року. Держава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всебічний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сферах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гарантується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вільний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меншин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Держава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гарантується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Конституцією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записано: «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Державною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закріплює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недопустимість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привілеїв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мовними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92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гласить,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порядок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законами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103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воло-діння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дер¬жав¬ною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Президентом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148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суддями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226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345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68582"/>
            <a:ext cx="10515600" cy="4708381"/>
          </a:xfrm>
        </p:spPr>
        <p:txBody>
          <a:bodyPr>
            <a:noAutofit/>
          </a:bodyPr>
          <a:lstStyle/>
          <a:p>
            <a:pPr algn="just"/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V – V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ст.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постала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праслов’янської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(М.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Грушевський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Смаль-Стоцький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Є. Тимченко, К.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Німчинов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М.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Гру-шевський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використавши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мовознавчі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археологічні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висунув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 те,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українці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тотожними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народом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Дніпрово-Бузької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(ІІ-</a:t>
            </a: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ІІ ст.), яка в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іноземному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світі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одержала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Антська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–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ст. –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розпад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спільнослов’янської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до </a:t>
            </a: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XII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–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фонетичної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початки – </a:t>
            </a: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ІІ-</a:t>
            </a: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VII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ст., коли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стався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розрив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слов’янськими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племенами (С. Бевзенко);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ІХ-Х ст. (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епоха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Київської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початки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становлення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(О.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Потебня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К. Михальчук);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ІХ-ХІ ст. –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становлення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українського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етносу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І.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Огієнком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в </a:t>
            </a: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уже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існувала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пройшла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шлях: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праслов’янська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спільносхіднослов’янська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єдність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(А.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Кримський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Кульбакін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Бузук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«...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фонетичні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морфологічні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лексичні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достатньо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виразно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виявляються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давньоруських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пам’ятках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XII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живих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давньоруських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говірках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могли, за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всіма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вірогідними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припущеннями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існувати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(Л.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Булаховський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XIII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і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східнослов’янських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мовних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(за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концепцією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О.Шахматова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Прибічниками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концепції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О. Шахматова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вважають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українського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мовознавця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М. Жовтобрюха,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російського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лінгвіста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Філіна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походження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спільної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колиски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Київської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давньоруської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початок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білоруська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5681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слов’янських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національною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багатомільйонного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українського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народу. 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0405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799" y="1028343"/>
            <a:ext cx="958734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мовців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найпоширенішими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вважають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китайську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(1200000000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мовців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іспанську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(332000000),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(330000000),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бенгальську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гінді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арабську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португальську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японську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німецьку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цією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ознакою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перебуває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21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нею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42 до 50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мільйонів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 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східній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західній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діаспорі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походженням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об’єднують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сім’ї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угро-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фінську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тюркську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іберійсько-кавказьку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семіто-хамітську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монгольську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малайсько-полінезійську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китайську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тибетську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японську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сім’я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японської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стосується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національної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то вона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індоєвропейської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сім’ї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Індоєвропейська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сім’я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романська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германська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балтійська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кельтська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індійська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іранська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грецька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вірменська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алтайська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належне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посідає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слов’янська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входить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0957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54727" y="1305342"/>
            <a:ext cx="895003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Слов’янська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підгруп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східнослов’янської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білоруська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західнослов’янської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чеська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словацька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польська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кашубська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нижньолужицькі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південнослов’янської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болгарська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сербська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хорватська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словенська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македонська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старослов’янська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(мертва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слов’янських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лексичному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розбіжностей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(38%),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відмін-ностей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польською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(30%)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найменше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(16%) – з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білоруською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давністю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писемності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старописемних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писемності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понад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тисячу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За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народу,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9810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3455" y="1028343"/>
            <a:ext cx="1113905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Поза межами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побутує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українців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західної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діаспори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понад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млн.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східної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діаспори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(6,8 млн.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Східна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діаспора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чисельніша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українців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східної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діаспори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понад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млн.,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Кубані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2 млн.,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Поволжі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млн.,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Зеленім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Клину,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Далекому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Сході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500 тис.).</a:t>
            </a: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українців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Крім того,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розмовляють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українці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Молдові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Киргизстані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Воронезькій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Ростовській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областях,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Красно¬дар-ському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Ставропольському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краях,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Поволжі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Алтаї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Далекому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Сході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Польщі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Чехії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Словаччині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Румунії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Угорщині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Сербії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Хорватії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Канаді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США,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Бразилії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Австралії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країнах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багатомільйонного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народу. Вона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високорозвинених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давніми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писемними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традиціями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401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1163" y="1041738"/>
            <a:ext cx="1109749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 «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спільна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колиска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східнослов’янських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спричинила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викривлення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походження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українського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народу,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самобутньої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Міф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 «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колиску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стримував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південно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західнослов’янськими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належать до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індоєвропейської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мовної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сім’ї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Досліджуючи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протоукраїнської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етномовної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землях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Півторак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співвідносить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такими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історико-археологічними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явищами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трипільська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скіфська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зарубинецька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черняхівська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готи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гуни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склавини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анти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яке вони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східних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слов’ян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третій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чверті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тис.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Учений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дотримується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давньоруської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живої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східних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слов’ян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існувало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слов’янські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витворилася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праслов’янської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717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5018" y="58847"/>
            <a:ext cx="1046018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пише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Ю. Карпенко,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пропонуючи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періодизацію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(з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відзначенням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фонологічних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	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кінець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тис. до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н.е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de-DE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до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н.е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праслов’янська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закон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зростаючої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звучності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носових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складотворних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р, л,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перехідні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палаталізації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задньоязикових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	</a:t>
            </a:r>
            <a:r>
              <a:rPr lang="de-DE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до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н.е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de-DE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н.е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спільна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південних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східних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слов’ян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перехід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kw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gw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de-DE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cw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zw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спрощення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tl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dl;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перехід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tj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dj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(</a:t>
            </a:r>
            <a:r>
              <a:rPr lang="de-DE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t’s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’), (</a:t>
            </a:r>
            <a:r>
              <a:rPr lang="de-DE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d’z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’);</a:t>
            </a:r>
          </a:p>
          <a:p>
            <a:pPr algn="just"/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	</a:t>
            </a:r>
            <a:r>
              <a:rPr lang="de-DE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 – X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(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спільносхіднослов’янська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 – VII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антська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VIII – X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давньоруська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повноголосся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перехід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початкового 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в о,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деназалізація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носових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голосних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	</a:t>
            </a:r>
            <a:r>
              <a:rPr lang="de-DE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 – XIV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(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давньоукраїнська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занепад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редукованих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перехід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 в 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шиплячих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злиття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фонем и та ы (як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вокалічного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типу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фонологічної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	</a:t>
            </a:r>
            <a:r>
              <a:rPr lang="de-DE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XV – XVIII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(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староукраїнська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переходу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говірок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 та е в і 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закритих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складах;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опозицій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глухих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дзвінких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твердих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м’яких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приголосних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фонем як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прикмет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фонологічної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	</a:t>
            </a:r>
            <a:r>
              <a:rPr lang="de-DE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XIX – XX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(нова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орфоепічного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орфоепії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орфографії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016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8472" y="581891"/>
            <a:ext cx="989214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Антропологія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наука довела,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українці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росіяни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поляки є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окремими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народами,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самостійну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найстаріша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українського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народу і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Русь.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прийшла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шведським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плем’ям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(варяги), яке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захопило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de-DE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IX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владу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східними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слов’янами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Варягами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Рюрик, Олег,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Ігор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іншою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версією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слово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«Русь»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слов’янського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походження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греки звали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русами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полянами. Напевно, слово Русь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позначало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спочатку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назву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самих полян, а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пізніше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всієї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наддніпрянської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Київська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земля). </a:t>
            </a:r>
          </a:p>
          <a:p>
            <a:pPr algn="just"/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витоків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слова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Україна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з’явилося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пізніше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десь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de-DE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XII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Існують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версії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тлумачення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1) край,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«погранична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територія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 2) край,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країна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«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рідна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земля, населена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своїм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народом»; 3)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украяти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відділити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відрізати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4)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пізніше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україною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називали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князівства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донедавна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науковій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літературі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звідси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і в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масовій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утверджувався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стереотип: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Україна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походить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російського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окраина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трактування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прищеплювало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меншовартісності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центр –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десь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Україна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окраина. 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85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0" y="1028343"/>
            <a:ext cx="10820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 з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найдавніших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фіксацій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назви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Украина – в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Іпатіївському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літописі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1187 р.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Аналізуючи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вживання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слова в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згаданому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літописі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давніших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пізніших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писемних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пам’ятках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В. Скляренко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наголошує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текстах слово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украина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означало ’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окреме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князівство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окрема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волость)’. У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пам’ятках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засвідчено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назву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вкраїниця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вкраїна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вкраїна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означала ’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територія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окремого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князівства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’, то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вкраїниця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’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захоплена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ворогом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князівства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’. У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Новгородському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літописі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1481 р.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згадується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украина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Окою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зауважує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і 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літописах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вживання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украина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’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вотчина’ 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територіях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Росії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Білорусі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нічим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суттєвим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відрізнялося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Коли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пишуть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козаків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міста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йдеться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про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окраїнних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окраїнні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міста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про людей,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міста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князівства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волості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вотчини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700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5455" y="983673"/>
            <a:ext cx="1022465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другій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половині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XIV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князівств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Київської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Русі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населених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українським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етносом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підпала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владу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Литви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Польщі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вони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дістали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назви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литовська</a:t>
            </a:r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україна</a:t>
            </a:r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подільська</a:t>
            </a:r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україна</a:t>
            </a:r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брацлавська</a:t>
            </a:r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київська</a:t>
            </a:r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україна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Йдеться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звичайно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воєводства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волості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XVI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відомі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козацькі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 про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співається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народній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пісні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«Ой по горах, по долинах, По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козацьких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українах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Сив голубенько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літає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пароньки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шукає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національно-визвольної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війни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українського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народу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шляхетської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Польщі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(1648-1654)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Україною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називалися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наддніпрянські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згодом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східноукраїнські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Західноукраїнські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зберігали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назву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Русь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Починаючи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XVI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ст., з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Богдана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Хмельницького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’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козацька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вільна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земля’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поступово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набувала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конкретного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географічного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атласи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XVII – XVIII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фіксують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географічну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Земля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козаків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938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держава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з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нації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756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8873" y="889844"/>
            <a:ext cx="1090352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Найвищою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формою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виробило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людство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є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з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нації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культурою,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долею,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територією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життям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народу –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зросла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набувши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статусу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увійшла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науку,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стала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знаряддям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широких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верств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надзвичайно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багата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Нею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розмовляє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понад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48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мільйонів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людей,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звучить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однаково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 по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та і за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межами, де є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українці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Боротьба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українців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відновлення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консолідацію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невіддільною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боротьбою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права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рідної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рідна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розуміють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предків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пов’язує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поколінням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270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3348</Words>
  <Application>Microsoft Office PowerPoint</Application>
  <PresentationFormat>Широкоэкранный</PresentationFormat>
  <Paragraphs>78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Тема Office</vt:lpstr>
      <vt:lpstr>Походження української мови,  історія її функціонування в різних суспільних умовах </vt:lpstr>
      <vt:lpstr>Концептуальні положення щодо виникнення української мови: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Мова і держава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Місце української мови серед інших слов’янських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Походження української мови,  історія її функціонування в різних суспільних умовах </dc:title>
  <dc:creator>Пользователь Windows</dc:creator>
  <cp:lastModifiedBy>Пользователь Windows</cp:lastModifiedBy>
  <cp:revision>15</cp:revision>
  <dcterms:created xsi:type="dcterms:W3CDTF">2021-09-19T08:05:03Z</dcterms:created>
  <dcterms:modified xsi:type="dcterms:W3CDTF">2021-09-20T06:48:46Z</dcterms:modified>
</cp:coreProperties>
</file>