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24EA2-C453-4449-AB0C-7091396E87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1537C-2528-4A86-AA3A-231EF6DA36C9}">
      <dgm:prSet/>
      <dgm:spPr/>
      <dgm:t>
        <a:bodyPr/>
        <a:lstStyle/>
        <a:p>
          <a:pPr rtl="0"/>
          <a:r>
            <a:rPr lang="uk-UA" b="1" smtClean="0"/>
            <a:t>Праці відомих представників економічної думки </a:t>
          </a:r>
          <a:r>
            <a:rPr lang="uk-UA" smtClean="0"/>
            <a:t>— </a:t>
          </a:r>
          <a:r>
            <a:rPr lang="uk-UA" b="1" smtClean="0"/>
            <a:t>це роботи з вітчизняної та зарубіжної економічної теорії У. Петті, А. Сміта, Д. Рікардо, С. Сісмонді, а також видатних уче- них-земельників України П.М. Першина, І.Д. Шулейкіна, С.А. Удачі, Т.П. Магазинщикова, Г.І. Горохова, В.О. Кір- санова, П.Ф. Веденічева, Л.Я. Новаковського та інших.</a:t>
          </a:r>
          <a:endParaRPr lang="ru-RU"/>
        </a:p>
      </dgm:t>
    </dgm:pt>
    <dgm:pt modelId="{26B1B176-E5DF-48E7-858D-5D2F2FBD3E3A}" type="parTrans" cxnId="{63CA7B70-0866-4093-B6D4-40A728494C6E}">
      <dgm:prSet/>
      <dgm:spPr/>
      <dgm:t>
        <a:bodyPr/>
        <a:lstStyle/>
        <a:p>
          <a:endParaRPr lang="ru-RU"/>
        </a:p>
      </dgm:t>
    </dgm:pt>
    <dgm:pt modelId="{53B00A2D-3987-404C-8B47-3A1AD25BEF6B}" type="sibTrans" cxnId="{63CA7B70-0866-4093-B6D4-40A728494C6E}">
      <dgm:prSet/>
      <dgm:spPr/>
      <dgm:t>
        <a:bodyPr/>
        <a:lstStyle/>
        <a:p>
          <a:endParaRPr lang="ru-RU"/>
        </a:p>
      </dgm:t>
    </dgm:pt>
    <dgm:pt modelId="{E267F0C3-9E1E-4E65-B70F-66216BE8B620}" type="pres">
      <dgm:prSet presAssocID="{F2C24EA2-C453-4449-AB0C-7091396E8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31137-E83D-46DB-BD46-DCC085F0D134}" type="pres">
      <dgm:prSet presAssocID="{CAB1537C-2528-4A86-AA3A-231EF6DA36C9}" presName="composite" presStyleCnt="0"/>
      <dgm:spPr/>
    </dgm:pt>
    <dgm:pt modelId="{35D2B509-77B8-4A1A-B40C-B1AA485DF1DA}" type="pres">
      <dgm:prSet presAssocID="{CAB1537C-2528-4A86-AA3A-231EF6DA36C9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CB1F7-F3E0-4054-90F1-4A0549D29702}" type="pres">
      <dgm:prSet presAssocID="{CAB1537C-2528-4A86-AA3A-231EF6DA36C9}" presName="rect2" presStyleLbl="fgImgPlace1" presStyleIdx="0" presStyleCnt="1" custScaleX="117709" custLinFactNeighborX="-2154" custLinFactNeighborY="57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3CA7B70-0866-4093-B6D4-40A728494C6E}" srcId="{F2C24EA2-C453-4449-AB0C-7091396E87B3}" destId="{CAB1537C-2528-4A86-AA3A-231EF6DA36C9}" srcOrd="0" destOrd="0" parTransId="{26B1B176-E5DF-48E7-858D-5D2F2FBD3E3A}" sibTransId="{53B00A2D-3987-404C-8B47-3A1AD25BEF6B}"/>
    <dgm:cxn modelId="{81A626F3-8F9A-4660-A7C9-3020A7CDD7D8}" type="presOf" srcId="{F2C24EA2-C453-4449-AB0C-7091396E87B3}" destId="{E267F0C3-9E1E-4E65-B70F-66216BE8B620}" srcOrd="0" destOrd="0" presId="urn:microsoft.com/office/officeart/2008/layout/PictureStrips"/>
    <dgm:cxn modelId="{42F5DD5C-DC89-47B6-81BC-422D656B1A06}" type="presOf" srcId="{CAB1537C-2528-4A86-AA3A-231EF6DA36C9}" destId="{35D2B509-77B8-4A1A-B40C-B1AA485DF1DA}" srcOrd="0" destOrd="0" presId="urn:microsoft.com/office/officeart/2008/layout/PictureStrips"/>
    <dgm:cxn modelId="{26B6A379-A0A5-4290-BE67-85B2F61E996F}" type="presParOf" srcId="{E267F0C3-9E1E-4E65-B70F-66216BE8B620}" destId="{70331137-E83D-46DB-BD46-DCC085F0D134}" srcOrd="0" destOrd="0" presId="urn:microsoft.com/office/officeart/2008/layout/PictureStrips"/>
    <dgm:cxn modelId="{A4FA8192-C4AE-4BE7-9773-4CF0AEF310D9}" type="presParOf" srcId="{70331137-E83D-46DB-BD46-DCC085F0D134}" destId="{35D2B509-77B8-4A1A-B40C-B1AA485DF1DA}" srcOrd="0" destOrd="0" presId="urn:microsoft.com/office/officeart/2008/layout/PictureStrips"/>
    <dgm:cxn modelId="{730280DE-E96C-4236-A5C2-CB2EF311B93A}" type="presParOf" srcId="{70331137-E83D-46DB-BD46-DCC085F0D134}" destId="{080CB1F7-F3E0-4054-90F1-4A0549D297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7FDA17-C677-4C68-B125-1CBFE9CEC47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3377D-24B2-4C62-898D-7E7FA020E545}">
      <dgm:prSet/>
      <dgm:spPr/>
      <dgm:t>
        <a:bodyPr/>
        <a:lstStyle/>
        <a:p>
          <a:pPr rtl="0"/>
          <a:r>
            <a:rPr lang="uk-UA" b="1" dirty="0" smtClean="0"/>
            <a:t>галузеві</a:t>
          </a:r>
          <a:endParaRPr lang="ru-RU" dirty="0"/>
        </a:p>
      </dgm:t>
    </dgm:pt>
    <dgm:pt modelId="{4B46DAF8-901B-4845-895F-77210EA437E0}" type="parTrans" cxnId="{508D50F3-A77B-4FBC-96A6-60CA50392498}">
      <dgm:prSet/>
      <dgm:spPr/>
      <dgm:t>
        <a:bodyPr/>
        <a:lstStyle/>
        <a:p>
          <a:endParaRPr lang="ru-RU"/>
        </a:p>
      </dgm:t>
    </dgm:pt>
    <dgm:pt modelId="{93D50A92-A0F4-47C5-9DD3-1F22D45B8B3A}" type="sibTrans" cxnId="{508D50F3-A77B-4FBC-96A6-60CA50392498}">
      <dgm:prSet/>
      <dgm:spPr/>
      <dgm:t>
        <a:bodyPr/>
        <a:lstStyle/>
        <a:p>
          <a:endParaRPr lang="ru-RU"/>
        </a:p>
      </dgm:t>
    </dgm:pt>
    <dgm:pt modelId="{80661D5A-2734-44A7-84E0-00F3D77D9A58}" type="pres">
      <dgm:prSet presAssocID="{F07FDA17-C677-4C68-B125-1CBFE9CEC47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0356D-8E22-4AF8-A715-CFEED5847E75}" type="pres">
      <dgm:prSet presAssocID="{DF63377D-24B2-4C62-898D-7E7FA020E545}" presName="compNode" presStyleCnt="0"/>
      <dgm:spPr/>
    </dgm:pt>
    <dgm:pt modelId="{5D610ADA-CCF7-449A-916E-D40C71976738}" type="pres">
      <dgm:prSet presAssocID="{DF63377D-24B2-4C62-898D-7E7FA020E545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1FCEC8-AB8E-451A-ABD6-807C0B78AC66}" type="pres">
      <dgm:prSet presAssocID="{DF63377D-24B2-4C62-898D-7E7FA020E5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53AB1-EA72-4406-A64E-F9AA172D163E}" type="pres">
      <dgm:prSet presAssocID="{DF63377D-24B2-4C62-898D-7E7FA020E545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B7B6186C-BE8C-4B28-AF3A-9A27B55AF715}" type="pres">
      <dgm:prSet presAssocID="{DF63377D-24B2-4C62-898D-7E7FA020E545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062D9B7C-3669-447E-B4EB-E2F9D600D99C}" type="presOf" srcId="{DF63377D-24B2-4C62-898D-7E7FA020E545}" destId="{D31FCEC8-AB8E-451A-ABD6-807C0B78AC66}" srcOrd="0" destOrd="0" presId="urn:microsoft.com/office/officeart/2005/8/layout/bList2"/>
    <dgm:cxn modelId="{508D50F3-A77B-4FBC-96A6-60CA50392498}" srcId="{F07FDA17-C677-4C68-B125-1CBFE9CEC47E}" destId="{DF63377D-24B2-4C62-898D-7E7FA020E545}" srcOrd="0" destOrd="0" parTransId="{4B46DAF8-901B-4845-895F-77210EA437E0}" sibTransId="{93D50A92-A0F4-47C5-9DD3-1F22D45B8B3A}"/>
    <dgm:cxn modelId="{80C4292B-F91B-46C7-9893-D7E4D3DBF5D7}" type="presOf" srcId="{DF63377D-24B2-4C62-898D-7E7FA020E545}" destId="{8DF53AB1-EA72-4406-A64E-F9AA172D163E}" srcOrd="1" destOrd="0" presId="urn:microsoft.com/office/officeart/2005/8/layout/bList2"/>
    <dgm:cxn modelId="{FD34DF18-1F6A-49FE-AA78-1F9526F40305}" type="presOf" srcId="{F07FDA17-C677-4C68-B125-1CBFE9CEC47E}" destId="{80661D5A-2734-44A7-84E0-00F3D77D9A58}" srcOrd="0" destOrd="0" presId="urn:microsoft.com/office/officeart/2005/8/layout/bList2"/>
    <dgm:cxn modelId="{DF09EAFC-E0FD-4294-864F-313FCCC5888C}" type="presParOf" srcId="{80661D5A-2734-44A7-84E0-00F3D77D9A58}" destId="{B820356D-8E22-4AF8-A715-CFEED5847E75}" srcOrd="0" destOrd="0" presId="urn:microsoft.com/office/officeart/2005/8/layout/bList2"/>
    <dgm:cxn modelId="{16A16A96-B6CB-4286-91A5-86AC84262998}" type="presParOf" srcId="{B820356D-8E22-4AF8-A715-CFEED5847E75}" destId="{5D610ADA-CCF7-449A-916E-D40C71976738}" srcOrd="0" destOrd="0" presId="urn:microsoft.com/office/officeart/2005/8/layout/bList2"/>
    <dgm:cxn modelId="{0C95ECC4-6CAD-4516-AC6F-0E9E4913713E}" type="presParOf" srcId="{B820356D-8E22-4AF8-A715-CFEED5847E75}" destId="{D31FCEC8-AB8E-451A-ABD6-807C0B78AC66}" srcOrd="1" destOrd="0" presId="urn:microsoft.com/office/officeart/2005/8/layout/bList2"/>
    <dgm:cxn modelId="{902CF4C1-5654-48FB-83DD-C3B7E0269865}" type="presParOf" srcId="{B820356D-8E22-4AF8-A715-CFEED5847E75}" destId="{8DF53AB1-EA72-4406-A64E-F9AA172D163E}" srcOrd="2" destOrd="0" presId="urn:microsoft.com/office/officeart/2005/8/layout/bList2"/>
    <dgm:cxn modelId="{DEDBD72E-40A3-4A59-A351-AAEE3F5E7CF5}" type="presParOf" srcId="{B820356D-8E22-4AF8-A715-CFEED5847E75}" destId="{B7B6186C-BE8C-4B28-AF3A-9A27B55AF71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F890D2-C2B7-498F-920A-248735FCAFC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4A8AE-68F3-413D-8BA0-45E2EFAF876B}">
      <dgm:prSet/>
      <dgm:spPr/>
      <dgm:t>
        <a:bodyPr/>
        <a:lstStyle/>
        <a:p>
          <a:pPr rtl="0"/>
          <a:r>
            <a:rPr lang="uk-UA" b="1" dirty="0" smtClean="0"/>
            <a:t>тематичні</a:t>
          </a:r>
          <a:endParaRPr lang="ru-RU" dirty="0"/>
        </a:p>
      </dgm:t>
    </dgm:pt>
    <dgm:pt modelId="{7CB69BF2-A01E-4113-AA1B-35833EB03F69}" type="parTrans" cxnId="{30C2F8A4-8B1C-4897-A6C3-740E4F3CCD30}">
      <dgm:prSet/>
      <dgm:spPr/>
      <dgm:t>
        <a:bodyPr/>
        <a:lstStyle/>
        <a:p>
          <a:endParaRPr lang="ru-RU"/>
        </a:p>
      </dgm:t>
    </dgm:pt>
    <dgm:pt modelId="{E48ED491-0D4C-4A3B-9808-CD8BB91AD223}" type="sibTrans" cxnId="{30C2F8A4-8B1C-4897-A6C3-740E4F3CCD30}">
      <dgm:prSet/>
      <dgm:spPr/>
      <dgm:t>
        <a:bodyPr/>
        <a:lstStyle/>
        <a:p>
          <a:endParaRPr lang="ru-RU"/>
        </a:p>
      </dgm:t>
    </dgm:pt>
    <dgm:pt modelId="{7AB44932-2E77-4A9B-89CD-842340543555}" type="pres">
      <dgm:prSet presAssocID="{06F890D2-C2B7-498F-920A-248735FCAFC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AC9FF-93C7-454E-AF6F-9013977FFD73}" type="pres">
      <dgm:prSet presAssocID="{9B54A8AE-68F3-413D-8BA0-45E2EFAF876B}" presName="compNode" presStyleCnt="0"/>
      <dgm:spPr/>
    </dgm:pt>
    <dgm:pt modelId="{7C951AD2-DE88-459C-A2B5-EF8C45EA573A}" type="pres">
      <dgm:prSet presAssocID="{9B54A8AE-68F3-413D-8BA0-45E2EFAF876B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B9C1A8-0C1F-4065-A24F-AB2F75929946}" type="pres">
      <dgm:prSet presAssocID="{9B54A8AE-68F3-413D-8BA0-45E2EFAF87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79A9F-4546-48A1-9474-178F22A6CCF4}" type="pres">
      <dgm:prSet presAssocID="{9B54A8AE-68F3-413D-8BA0-45E2EFAF876B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12E9749C-4DC9-40F1-9F51-03AFA43D11E8}" type="pres">
      <dgm:prSet presAssocID="{9B54A8AE-68F3-413D-8BA0-45E2EFAF876B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30C2F8A4-8B1C-4897-A6C3-740E4F3CCD30}" srcId="{06F890D2-C2B7-498F-920A-248735FCAFC8}" destId="{9B54A8AE-68F3-413D-8BA0-45E2EFAF876B}" srcOrd="0" destOrd="0" parTransId="{7CB69BF2-A01E-4113-AA1B-35833EB03F69}" sibTransId="{E48ED491-0D4C-4A3B-9808-CD8BB91AD223}"/>
    <dgm:cxn modelId="{0A937E85-5714-40FE-B5F1-C3CCABA455A9}" type="presOf" srcId="{9B54A8AE-68F3-413D-8BA0-45E2EFAF876B}" destId="{E8B9C1A8-0C1F-4065-A24F-AB2F75929946}" srcOrd="0" destOrd="0" presId="urn:microsoft.com/office/officeart/2005/8/layout/bList2"/>
    <dgm:cxn modelId="{B258CD47-4F17-45BC-909B-03A92893622A}" type="presOf" srcId="{06F890D2-C2B7-498F-920A-248735FCAFC8}" destId="{7AB44932-2E77-4A9B-89CD-842340543555}" srcOrd="0" destOrd="0" presId="urn:microsoft.com/office/officeart/2005/8/layout/bList2"/>
    <dgm:cxn modelId="{905A0D05-D2B0-4EFD-8BA1-0C7FAB22BCCF}" type="presOf" srcId="{9B54A8AE-68F3-413D-8BA0-45E2EFAF876B}" destId="{66C79A9F-4546-48A1-9474-178F22A6CCF4}" srcOrd="1" destOrd="0" presId="urn:microsoft.com/office/officeart/2005/8/layout/bList2"/>
    <dgm:cxn modelId="{743BD7DB-DD8C-44F7-9C8A-CE4E35692784}" type="presParOf" srcId="{7AB44932-2E77-4A9B-89CD-842340543555}" destId="{2A2AC9FF-93C7-454E-AF6F-9013977FFD73}" srcOrd="0" destOrd="0" presId="urn:microsoft.com/office/officeart/2005/8/layout/bList2"/>
    <dgm:cxn modelId="{C7E70B32-C43F-41ED-BF5F-BDDEC0D535D2}" type="presParOf" srcId="{2A2AC9FF-93C7-454E-AF6F-9013977FFD73}" destId="{7C951AD2-DE88-459C-A2B5-EF8C45EA573A}" srcOrd="0" destOrd="0" presId="urn:microsoft.com/office/officeart/2005/8/layout/bList2"/>
    <dgm:cxn modelId="{B67D9272-B0A9-45DA-BCEC-FE217F82B403}" type="presParOf" srcId="{2A2AC9FF-93C7-454E-AF6F-9013977FFD73}" destId="{E8B9C1A8-0C1F-4065-A24F-AB2F75929946}" srcOrd="1" destOrd="0" presId="urn:microsoft.com/office/officeart/2005/8/layout/bList2"/>
    <dgm:cxn modelId="{5D5A51C8-2247-4016-8969-7BD41069F912}" type="presParOf" srcId="{2A2AC9FF-93C7-454E-AF6F-9013977FFD73}" destId="{66C79A9F-4546-48A1-9474-178F22A6CCF4}" srcOrd="2" destOrd="0" presId="urn:microsoft.com/office/officeart/2005/8/layout/bList2"/>
    <dgm:cxn modelId="{97582458-2662-4565-B6D9-CC81E4AC7BC8}" type="presParOf" srcId="{2A2AC9FF-93C7-454E-AF6F-9013977FFD73}" destId="{12E9749C-4DC9-40F1-9F51-03AFA43D11E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771A6C-A25C-43AE-846B-4F7EB892FC3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575586-67B8-4213-B99D-F3A40E24AF07}">
      <dgm:prSet/>
      <dgm:spPr/>
      <dgm:t>
        <a:bodyPr/>
        <a:lstStyle/>
        <a:p>
          <a:pPr rtl="0"/>
          <a:r>
            <a:rPr lang="uk-UA" b="1" dirty="0" smtClean="0"/>
            <a:t>персоналії</a:t>
          </a:r>
          <a:endParaRPr lang="ru-RU" dirty="0"/>
        </a:p>
      </dgm:t>
    </dgm:pt>
    <dgm:pt modelId="{1388671B-1B63-4F61-991B-5F752B2B8DA2}" type="parTrans" cxnId="{99597B0C-97B6-4B55-9783-328B54DC63E2}">
      <dgm:prSet/>
      <dgm:spPr/>
      <dgm:t>
        <a:bodyPr/>
        <a:lstStyle/>
        <a:p>
          <a:endParaRPr lang="ru-RU"/>
        </a:p>
      </dgm:t>
    </dgm:pt>
    <dgm:pt modelId="{10C3D311-D082-42CD-8C75-DDE420938516}" type="sibTrans" cxnId="{99597B0C-97B6-4B55-9783-328B54DC63E2}">
      <dgm:prSet/>
      <dgm:spPr/>
      <dgm:t>
        <a:bodyPr/>
        <a:lstStyle/>
        <a:p>
          <a:endParaRPr lang="ru-RU"/>
        </a:p>
      </dgm:t>
    </dgm:pt>
    <dgm:pt modelId="{AC9E369F-77F1-4504-81B8-305A4894F784}" type="pres">
      <dgm:prSet presAssocID="{8A771A6C-A25C-43AE-846B-4F7EB892FC3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0A58C-0050-49EF-B866-0F91638C1080}" type="pres">
      <dgm:prSet presAssocID="{A7575586-67B8-4213-B99D-F3A40E24AF07}" presName="compNode" presStyleCnt="0"/>
      <dgm:spPr/>
    </dgm:pt>
    <dgm:pt modelId="{0FFE2D9E-C3D2-4E5D-9D9F-DDD14D63ADFF}" type="pres">
      <dgm:prSet presAssocID="{A7575586-67B8-4213-B99D-F3A40E24AF07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364154-1F82-44E4-B1BE-BB402DEE7638}" type="pres">
      <dgm:prSet presAssocID="{A7575586-67B8-4213-B99D-F3A40E24AF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84128-3EED-4FDD-9CDA-036F7450F9F8}" type="pres">
      <dgm:prSet presAssocID="{A7575586-67B8-4213-B99D-F3A40E24AF07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B827858F-6FC9-41D2-A46C-88754700C30A}" type="pres">
      <dgm:prSet presAssocID="{A7575586-67B8-4213-B99D-F3A40E24AF07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6D4C6A2B-7CF0-4C76-A765-AC6417513DCB}" type="presOf" srcId="{8A771A6C-A25C-43AE-846B-4F7EB892FC39}" destId="{AC9E369F-77F1-4504-81B8-305A4894F784}" srcOrd="0" destOrd="0" presId="urn:microsoft.com/office/officeart/2005/8/layout/bList2"/>
    <dgm:cxn modelId="{99597B0C-97B6-4B55-9783-328B54DC63E2}" srcId="{8A771A6C-A25C-43AE-846B-4F7EB892FC39}" destId="{A7575586-67B8-4213-B99D-F3A40E24AF07}" srcOrd="0" destOrd="0" parTransId="{1388671B-1B63-4F61-991B-5F752B2B8DA2}" sibTransId="{10C3D311-D082-42CD-8C75-DDE420938516}"/>
    <dgm:cxn modelId="{1485C87A-CCDB-4F8A-8995-231244ACFB30}" type="presOf" srcId="{A7575586-67B8-4213-B99D-F3A40E24AF07}" destId="{13364154-1F82-44E4-B1BE-BB402DEE7638}" srcOrd="0" destOrd="0" presId="urn:microsoft.com/office/officeart/2005/8/layout/bList2"/>
    <dgm:cxn modelId="{F7B77B05-222A-4953-8DEF-59CC1C9A7687}" type="presOf" srcId="{A7575586-67B8-4213-B99D-F3A40E24AF07}" destId="{7E884128-3EED-4FDD-9CDA-036F7450F9F8}" srcOrd="1" destOrd="0" presId="urn:microsoft.com/office/officeart/2005/8/layout/bList2"/>
    <dgm:cxn modelId="{5726EEDD-05A5-4BBE-B61F-EC3BEE72356B}" type="presParOf" srcId="{AC9E369F-77F1-4504-81B8-305A4894F784}" destId="{8200A58C-0050-49EF-B866-0F91638C1080}" srcOrd="0" destOrd="0" presId="urn:microsoft.com/office/officeart/2005/8/layout/bList2"/>
    <dgm:cxn modelId="{77BDC1C3-2EA1-4303-A0E2-36275A0FE98B}" type="presParOf" srcId="{8200A58C-0050-49EF-B866-0F91638C1080}" destId="{0FFE2D9E-C3D2-4E5D-9D9F-DDD14D63ADFF}" srcOrd="0" destOrd="0" presId="urn:microsoft.com/office/officeart/2005/8/layout/bList2"/>
    <dgm:cxn modelId="{C56DBAC0-26E0-4D10-AE58-136D0117AD04}" type="presParOf" srcId="{8200A58C-0050-49EF-B866-0F91638C1080}" destId="{13364154-1F82-44E4-B1BE-BB402DEE7638}" srcOrd="1" destOrd="0" presId="urn:microsoft.com/office/officeart/2005/8/layout/bList2"/>
    <dgm:cxn modelId="{BC57CAD8-F116-44C8-859A-73EC0EB4BC03}" type="presParOf" srcId="{8200A58C-0050-49EF-B866-0F91638C1080}" destId="{7E884128-3EED-4FDD-9CDA-036F7450F9F8}" srcOrd="2" destOrd="0" presId="urn:microsoft.com/office/officeart/2005/8/layout/bList2"/>
    <dgm:cxn modelId="{0ED8A5E3-72CA-46D7-A69B-7A121F37CD96}" type="presParOf" srcId="{8200A58C-0050-49EF-B866-0F91638C1080}" destId="{B827858F-6FC9-41D2-A46C-88754700C30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682DAF-CF33-48F5-869C-27D5D5F4C40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72772-49AD-4436-AF7B-9A6ECD30BD4F}">
      <dgm:prSet/>
      <dgm:spPr/>
      <dgm:t>
        <a:bodyPr/>
        <a:lstStyle/>
        <a:p>
          <a:pPr rtl="0"/>
          <a:r>
            <a:rPr lang="uk-UA" b="1" smtClean="0"/>
            <a:t>Тематичні — групують бібліографію за тематичними ознаками в межах окремих економічних наук. Такими покажчиками є посібники з міжгалузевих і галузевих економік. До міжгалузевих належать покажчики з проблем, спільних для всіх галузей економіки: управління, планування, обліку, аудиту та ін. У них органічно поєднується групування літератури за теоретичними і конкретно-економічними темами.</a:t>
          </a:r>
          <a:endParaRPr lang="ru-RU"/>
        </a:p>
      </dgm:t>
    </dgm:pt>
    <dgm:pt modelId="{658A438D-525A-4A21-9BC7-68ED7D41A1F4}" type="parTrans" cxnId="{3821BE81-5A1C-4633-BAAE-1CF07B6B3A33}">
      <dgm:prSet/>
      <dgm:spPr/>
      <dgm:t>
        <a:bodyPr/>
        <a:lstStyle/>
        <a:p>
          <a:endParaRPr lang="ru-RU"/>
        </a:p>
      </dgm:t>
    </dgm:pt>
    <dgm:pt modelId="{F809F68A-5DBD-4BDD-B341-8E25731AA1AB}" type="sibTrans" cxnId="{3821BE81-5A1C-4633-BAAE-1CF07B6B3A33}">
      <dgm:prSet/>
      <dgm:spPr/>
      <dgm:t>
        <a:bodyPr/>
        <a:lstStyle/>
        <a:p>
          <a:endParaRPr lang="ru-RU"/>
        </a:p>
      </dgm:t>
    </dgm:pt>
    <dgm:pt modelId="{EA786BAE-7AFC-47ED-B8B5-2A157155F191}" type="pres">
      <dgm:prSet presAssocID="{2F682DAF-CF33-48F5-869C-27D5D5F4C40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77B451-08BB-43AC-BBFC-3FB6C96A46F7}" type="pres">
      <dgm:prSet presAssocID="{45872772-49AD-4436-AF7B-9A6ECD30BD4F}" presName="composite" presStyleCnt="0"/>
      <dgm:spPr/>
    </dgm:pt>
    <dgm:pt modelId="{90CD25E1-6677-41B0-A8A0-F67DF35E1AEB}" type="pres">
      <dgm:prSet presAssocID="{45872772-49AD-4436-AF7B-9A6ECD30BD4F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6394D2-4E21-4755-8FB9-D4EBE0EE4CF9}" type="pres">
      <dgm:prSet presAssocID="{45872772-49AD-4436-AF7B-9A6ECD30BD4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A9850-ECB4-4D76-AC7F-CCF6AD7B1BA8}" type="presOf" srcId="{45872772-49AD-4436-AF7B-9A6ECD30BD4F}" destId="{D26394D2-4E21-4755-8FB9-D4EBE0EE4CF9}" srcOrd="0" destOrd="0" presId="urn:microsoft.com/office/officeart/2005/8/layout/vList3"/>
    <dgm:cxn modelId="{3821BE81-5A1C-4633-BAAE-1CF07B6B3A33}" srcId="{2F682DAF-CF33-48F5-869C-27D5D5F4C403}" destId="{45872772-49AD-4436-AF7B-9A6ECD30BD4F}" srcOrd="0" destOrd="0" parTransId="{658A438D-525A-4A21-9BC7-68ED7D41A1F4}" sibTransId="{F809F68A-5DBD-4BDD-B341-8E25731AA1AB}"/>
    <dgm:cxn modelId="{0494DD33-AC0D-44BE-BF8F-E848C8F2CFB0}" type="presOf" srcId="{2F682DAF-CF33-48F5-869C-27D5D5F4C403}" destId="{EA786BAE-7AFC-47ED-B8B5-2A157155F191}" srcOrd="0" destOrd="0" presId="urn:microsoft.com/office/officeart/2005/8/layout/vList3"/>
    <dgm:cxn modelId="{CC728C79-519A-4C96-8775-9782CDE4FA5E}" type="presParOf" srcId="{EA786BAE-7AFC-47ED-B8B5-2A157155F191}" destId="{0A77B451-08BB-43AC-BBFC-3FB6C96A46F7}" srcOrd="0" destOrd="0" presId="urn:microsoft.com/office/officeart/2005/8/layout/vList3"/>
    <dgm:cxn modelId="{D9B51794-AA1B-4038-B9D6-84F2471B5383}" type="presParOf" srcId="{0A77B451-08BB-43AC-BBFC-3FB6C96A46F7}" destId="{90CD25E1-6677-41B0-A8A0-F67DF35E1AEB}" srcOrd="0" destOrd="0" presId="urn:microsoft.com/office/officeart/2005/8/layout/vList3"/>
    <dgm:cxn modelId="{E4D5A3F3-F7A4-40AA-AA32-C733C9766C72}" type="presParOf" srcId="{0A77B451-08BB-43AC-BBFC-3FB6C96A46F7}" destId="{D26394D2-4E21-4755-8FB9-D4EBE0EE4C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8B748E-6255-4CD3-8C6A-A368E47D288D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9020C9-9C84-48AF-A123-35091B4F28CF}">
      <dgm:prSet/>
      <dgm:spPr/>
      <dgm:t>
        <a:bodyPr/>
        <a:lstStyle/>
        <a:p>
          <a:pPr rtl="0"/>
          <a:r>
            <a:rPr lang="uk-UA" b="1" dirty="0" smtClean="0"/>
            <a:t>Загальноекономічна бібліографія найповніше охоплює літературу за галузями і проблемами економічної науки. Ця література, передусім, розрахована на наукових працівників: вони мають найбільший діапазон запитів та інтересів, які можна задовольнити тільки за допомогою бібліографії.</a:t>
          </a:r>
          <a:endParaRPr lang="ru-RU" dirty="0"/>
        </a:p>
      </dgm:t>
    </dgm:pt>
    <dgm:pt modelId="{FE46BDC9-92BA-42DE-A8A7-74765DBB0A05}" type="parTrans" cxnId="{A49EDCA0-9CDF-4E81-8BE2-95074B5485CD}">
      <dgm:prSet/>
      <dgm:spPr/>
      <dgm:t>
        <a:bodyPr/>
        <a:lstStyle/>
        <a:p>
          <a:endParaRPr lang="ru-RU"/>
        </a:p>
      </dgm:t>
    </dgm:pt>
    <dgm:pt modelId="{5E429862-B5F4-47F1-BB0C-FF9F2DEA7709}" type="sibTrans" cxnId="{A49EDCA0-9CDF-4E81-8BE2-95074B5485CD}">
      <dgm:prSet/>
      <dgm:spPr/>
      <dgm:t>
        <a:bodyPr/>
        <a:lstStyle/>
        <a:p>
          <a:endParaRPr lang="ru-RU"/>
        </a:p>
      </dgm:t>
    </dgm:pt>
    <dgm:pt modelId="{5F55B022-48F4-4550-A1F2-4D700E0834DE}" type="pres">
      <dgm:prSet presAssocID="{6F8B748E-6255-4CD3-8C6A-A368E47D28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B3B5D-C353-42CA-87EA-B944029534E0}" type="pres">
      <dgm:prSet presAssocID="{BA9020C9-9C84-48AF-A123-35091B4F28CF}" presName="composite" presStyleCnt="0"/>
      <dgm:spPr/>
    </dgm:pt>
    <dgm:pt modelId="{208AA002-A0CC-47C6-8915-1511FD5CD855}" type="pres">
      <dgm:prSet presAssocID="{BA9020C9-9C84-48AF-A123-35091B4F28CF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518B01-0A20-4FE3-BD90-F01C0F1C1CDC}" type="pres">
      <dgm:prSet presAssocID="{BA9020C9-9C84-48AF-A123-35091B4F28C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372FE-36C1-49FD-988E-E9E0F605F666}" type="presOf" srcId="{6F8B748E-6255-4CD3-8C6A-A368E47D288D}" destId="{5F55B022-48F4-4550-A1F2-4D700E0834DE}" srcOrd="0" destOrd="0" presId="urn:microsoft.com/office/officeart/2005/8/layout/vList3"/>
    <dgm:cxn modelId="{A49EDCA0-9CDF-4E81-8BE2-95074B5485CD}" srcId="{6F8B748E-6255-4CD3-8C6A-A368E47D288D}" destId="{BA9020C9-9C84-48AF-A123-35091B4F28CF}" srcOrd="0" destOrd="0" parTransId="{FE46BDC9-92BA-42DE-A8A7-74765DBB0A05}" sibTransId="{5E429862-B5F4-47F1-BB0C-FF9F2DEA7709}"/>
    <dgm:cxn modelId="{BEA6EF55-789A-4F1F-A3C3-F9C0EB0EC50A}" type="presOf" srcId="{BA9020C9-9C84-48AF-A123-35091B4F28CF}" destId="{1D518B01-0A20-4FE3-BD90-F01C0F1C1CDC}" srcOrd="0" destOrd="0" presId="urn:microsoft.com/office/officeart/2005/8/layout/vList3"/>
    <dgm:cxn modelId="{75B45A4E-81E6-4C25-9903-3FFAB16D7362}" type="presParOf" srcId="{5F55B022-48F4-4550-A1F2-4D700E0834DE}" destId="{B2BB3B5D-C353-42CA-87EA-B944029534E0}" srcOrd="0" destOrd="0" presId="urn:microsoft.com/office/officeart/2005/8/layout/vList3"/>
    <dgm:cxn modelId="{7B415FB5-5625-4321-B1A4-1C7A0A02531D}" type="presParOf" srcId="{B2BB3B5D-C353-42CA-87EA-B944029534E0}" destId="{208AA002-A0CC-47C6-8915-1511FD5CD855}" srcOrd="0" destOrd="0" presId="urn:microsoft.com/office/officeart/2005/8/layout/vList3"/>
    <dgm:cxn modelId="{5937FF06-9A67-495C-9064-8D991B4E717A}" type="presParOf" srcId="{B2BB3B5D-C353-42CA-87EA-B944029534E0}" destId="{1D518B01-0A20-4FE3-BD90-F01C0F1C1C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2967EE-0CF2-4962-ACFA-180A0E16AD57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B440C8F-43DF-47A4-B3DE-7D777081D492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uk-UA" sz="2000" b="0" baseline="0" dirty="0" smtClean="0">
              <a:solidFill>
                <a:schemeClr val="tx1"/>
              </a:solidFill>
            </a:rPr>
            <a:t>Для організації інформаційного пошуку важливо раціональ­но розмістити книги, журнали та інші об’єкти інформації в сховищах. З цією метою об’єктам пошуку присвоюють певні індекси. Відповідно до них розміщують ці об’єкти у довідково- інформаційних фондах.</a:t>
          </a:r>
          <a:endParaRPr lang="ru-RU" sz="2000" b="0" dirty="0">
            <a:solidFill>
              <a:schemeClr val="tx1"/>
            </a:solidFill>
          </a:endParaRPr>
        </a:p>
      </dgm:t>
    </dgm:pt>
    <dgm:pt modelId="{F5E15673-26B4-41ED-8FCD-0F5F784EE28F}" type="parTrans" cxnId="{490EABD6-0EEF-4643-AE10-405940096CDD}">
      <dgm:prSet/>
      <dgm:spPr/>
      <dgm:t>
        <a:bodyPr/>
        <a:lstStyle/>
        <a:p>
          <a:endParaRPr lang="ru-RU"/>
        </a:p>
      </dgm:t>
    </dgm:pt>
    <dgm:pt modelId="{79688DE6-E62A-4719-A972-195DAC4AA745}" type="sibTrans" cxnId="{490EABD6-0EEF-4643-AE10-405940096CDD}">
      <dgm:prSet/>
      <dgm:spPr/>
      <dgm:t>
        <a:bodyPr/>
        <a:lstStyle/>
        <a:p>
          <a:endParaRPr lang="ru-RU"/>
        </a:p>
      </dgm:t>
    </dgm:pt>
    <dgm:pt modelId="{A617735A-253F-4E27-A42E-78A499DF90BE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uk-UA" sz="2000" b="0" baseline="0" dirty="0" smtClean="0">
              <a:solidFill>
                <a:schemeClr val="tx1"/>
              </a:solidFill>
            </a:rPr>
            <a:t>Присвоєння індексів називається індексуванням. Воно поля­гає у визначенні кодового позначення об’єкта пошуку згідно з інформаційно-пошуковою   мовою (ІПМ). Закладами науко­во-технічної інформації, науковими і масовими бібліотеками застосовуються ІПМ </a:t>
          </a:r>
          <a:r>
            <a:rPr lang="uk-UA" sz="2000" b="0" baseline="0" dirty="0" err="1" smtClean="0">
              <a:solidFill>
                <a:schemeClr val="tx1"/>
              </a:solidFill>
            </a:rPr>
            <a:t>бібліотечно</a:t>
          </a:r>
          <a:r>
            <a:rPr lang="uk-UA" sz="2000" b="0" baseline="0" dirty="0" smtClean="0">
              <a:solidFill>
                <a:schemeClr val="tx1"/>
              </a:solidFill>
            </a:rPr>
            <a:t>-бібліографічного типу:</a:t>
          </a:r>
          <a:endParaRPr lang="ru-RU" sz="2000" b="0" dirty="0">
            <a:solidFill>
              <a:schemeClr val="tx1"/>
            </a:solidFill>
          </a:endParaRPr>
        </a:p>
      </dgm:t>
    </dgm:pt>
    <dgm:pt modelId="{F148C00D-C481-40B8-B284-A90F5AC35C55}" type="parTrans" cxnId="{85F3E290-6CBA-4873-BBB8-E9FE6D45A239}">
      <dgm:prSet/>
      <dgm:spPr/>
      <dgm:t>
        <a:bodyPr/>
        <a:lstStyle/>
        <a:p>
          <a:endParaRPr lang="ru-RU"/>
        </a:p>
      </dgm:t>
    </dgm:pt>
    <dgm:pt modelId="{DE9155A3-B6A1-41E9-8877-65A5F65DB936}" type="sibTrans" cxnId="{85F3E290-6CBA-4873-BBB8-E9FE6D45A239}">
      <dgm:prSet/>
      <dgm:spPr/>
      <dgm:t>
        <a:bodyPr/>
        <a:lstStyle/>
        <a:p>
          <a:endParaRPr lang="ru-RU"/>
        </a:p>
      </dgm:t>
    </dgm:pt>
    <dgm:pt modelId="{39BEB9B3-FDDC-4E3A-B6FD-467423AC0CB6}" type="pres">
      <dgm:prSet presAssocID="{A32967EE-0CF2-4962-ACFA-180A0E16AD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E8EB0-36DF-4C55-90FC-E8FD8BB65E41}" type="pres">
      <dgm:prSet presAssocID="{A32967EE-0CF2-4962-ACFA-180A0E16AD57}" presName="dummyMaxCanvas" presStyleCnt="0">
        <dgm:presLayoutVars/>
      </dgm:prSet>
      <dgm:spPr/>
    </dgm:pt>
    <dgm:pt modelId="{655C3612-F346-4262-A932-6720E0885B8A}" type="pres">
      <dgm:prSet presAssocID="{A32967EE-0CF2-4962-ACFA-180A0E16AD57}" presName="TwoNodes_1" presStyleLbl="node1" presStyleIdx="0" presStyleCnt="2" custScaleX="104054" custScaleY="109319" custLinFactNeighborX="2861" custLinFactNeighborY="-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BAFFC-34DA-4D77-8ABA-3F2A31EF0C2C}" type="pres">
      <dgm:prSet presAssocID="{A32967EE-0CF2-4962-ACFA-180A0E16AD57}" presName="TwoNodes_2" presStyleLbl="node1" presStyleIdx="1" presStyleCnt="2" custScaleX="109886" custScaleY="113914" custLinFactNeighborX="837" custLinFactNeighborY="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2F00-37CE-4BC6-9729-B6AFF77F7C4C}" type="pres">
      <dgm:prSet presAssocID="{A32967EE-0CF2-4962-ACFA-180A0E16AD5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A7EF7-C90D-4477-9007-16EDA76E1A92}" type="pres">
      <dgm:prSet presAssocID="{A32967EE-0CF2-4962-ACFA-180A0E16AD5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2C30-6EBF-40EC-BB0D-CA41514B9F5D}" type="pres">
      <dgm:prSet presAssocID="{A32967EE-0CF2-4962-ACFA-180A0E16AD5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864CE-295C-4A89-8062-476DAD7C82DA}" type="presOf" srcId="{2B440C8F-43DF-47A4-B3DE-7D777081D492}" destId="{655C3612-F346-4262-A932-6720E0885B8A}" srcOrd="0" destOrd="0" presId="urn:microsoft.com/office/officeart/2005/8/layout/vProcess5"/>
    <dgm:cxn modelId="{85F3E290-6CBA-4873-BBB8-E9FE6D45A239}" srcId="{A32967EE-0CF2-4962-ACFA-180A0E16AD57}" destId="{A617735A-253F-4E27-A42E-78A499DF90BE}" srcOrd="1" destOrd="0" parTransId="{F148C00D-C481-40B8-B284-A90F5AC35C55}" sibTransId="{DE9155A3-B6A1-41E9-8877-65A5F65DB936}"/>
    <dgm:cxn modelId="{F082D2E3-1B9B-4C37-A560-DB10E40C3EB1}" type="presOf" srcId="{A617735A-253F-4E27-A42E-78A499DF90BE}" destId="{9CD32C30-6EBF-40EC-BB0D-CA41514B9F5D}" srcOrd="1" destOrd="0" presId="urn:microsoft.com/office/officeart/2005/8/layout/vProcess5"/>
    <dgm:cxn modelId="{490EABD6-0EEF-4643-AE10-405940096CDD}" srcId="{A32967EE-0CF2-4962-ACFA-180A0E16AD57}" destId="{2B440C8F-43DF-47A4-B3DE-7D777081D492}" srcOrd="0" destOrd="0" parTransId="{F5E15673-26B4-41ED-8FCD-0F5F784EE28F}" sibTransId="{79688DE6-E62A-4719-A972-195DAC4AA745}"/>
    <dgm:cxn modelId="{E8A73B11-E03D-4C3E-ADD6-8C4FBF96C904}" type="presOf" srcId="{79688DE6-E62A-4719-A972-195DAC4AA745}" destId="{38B72F00-37CE-4BC6-9729-B6AFF77F7C4C}" srcOrd="0" destOrd="0" presId="urn:microsoft.com/office/officeart/2005/8/layout/vProcess5"/>
    <dgm:cxn modelId="{001A5604-46BE-4BFA-BE5F-FB0C8ACF7583}" type="presOf" srcId="{A617735A-253F-4E27-A42E-78A499DF90BE}" destId="{AFDBAFFC-34DA-4D77-8ABA-3F2A31EF0C2C}" srcOrd="0" destOrd="0" presId="urn:microsoft.com/office/officeart/2005/8/layout/vProcess5"/>
    <dgm:cxn modelId="{64EA45E8-B0E5-4CE1-9BBB-22BA5AA629B4}" type="presOf" srcId="{A32967EE-0CF2-4962-ACFA-180A0E16AD57}" destId="{39BEB9B3-FDDC-4E3A-B6FD-467423AC0CB6}" srcOrd="0" destOrd="0" presId="urn:microsoft.com/office/officeart/2005/8/layout/vProcess5"/>
    <dgm:cxn modelId="{79D9E9F6-2858-44C9-B544-75837857BDF6}" type="presOf" srcId="{2B440C8F-43DF-47A4-B3DE-7D777081D492}" destId="{8B1A7EF7-C90D-4477-9007-16EDA76E1A92}" srcOrd="1" destOrd="0" presId="urn:microsoft.com/office/officeart/2005/8/layout/vProcess5"/>
    <dgm:cxn modelId="{A9E813B1-D854-4846-882E-224262EA892F}" type="presParOf" srcId="{39BEB9B3-FDDC-4E3A-B6FD-467423AC0CB6}" destId="{D0EE8EB0-36DF-4C55-90FC-E8FD8BB65E41}" srcOrd="0" destOrd="0" presId="urn:microsoft.com/office/officeart/2005/8/layout/vProcess5"/>
    <dgm:cxn modelId="{6585777B-8855-4730-B17A-3E86696A343E}" type="presParOf" srcId="{39BEB9B3-FDDC-4E3A-B6FD-467423AC0CB6}" destId="{655C3612-F346-4262-A932-6720E0885B8A}" srcOrd="1" destOrd="0" presId="urn:microsoft.com/office/officeart/2005/8/layout/vProcess5"/>
    <dgm:cxn modelId="{C043E672-FD84-4895-8F6C-222A5A4F8E87}" type="presParOf" srcId="{39BEB9B3-FDDC-4E3A-B6FD-467423AC0CB6}" destId="{AFDBAFFC-34DA-4D77-8ABA-3F2A31EF0C2C}" srcOrd="2" destOrd="0" presId="urn:microsoft.com/office/officeart/2005/8/layout/vProcess5"/>
    <dgm:cxn modelId="{DFA95E29-46BF-4E37-A495-26F5EC3E8645}" type="presParOf" srcId="{39BEB9B3-FDDC-4E3A-B6FD-467423AC0CB6}" destId="{38B72F00-37CE-4BC6-9729-B6AFF77F7C4C}" srcOrd="3" destOrd="0" presId="urn:microsoft.com/office/officeart/2005/8/layout/vProcess5"/>
    <dgm:cxn modelId="{6E1F9A62-CA17-46FC-9206-CABC1C2BC3F3}" type="presParOf" srcId="{39BEB9B3-FDDC-4E3A-B6FD-467423AC0CB6}" destId="{8B1A7EF7-C90D-4477-9007-16EDA76E1A92}" srcOrd="4" destOrd="0" presId="urn:microsoft.com/office/officeart/2005/8/layout/vProcess5"/>
    <dgm:cxn modelId="{9ED62463-092F-459D-BABC-320C25C08A08}" type="presParOf" srcId="{39BEB9B3-FDDC-4E3A-B6FD-467423AC0CB6}" destId="{9CD32C30-6EBF-40EC-BB0D-CA41514B9F5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7C59E4-7FC2-4311-9069-965A3C71C41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5B2A41-B080-47EC-871E-ED1F33A83F4F}">
      <dgm:prSet/>
      <dgm:spPr>
        <a:solidFill>
          <a:schemeClr val="bg1"/>
        </a:solidFill>
      </dgm:spPr>
      <dgm:t>
        <a:bodyPr/>
        <a:lstStyle/>
        <a:p>
          <a:pPr rtl="0"/>
          <a:r>
            <a:rPr lang="uk-UA" b="0" baseline="0" dirty="0" smtClean="0">
              <a:solidFill>
                <a:schemeClr val="tx1"/>
              </a:solidFill>
            </a:rPr>
            <a:t>Так, навчальний посібник для вузів “Методологія наукових дослід­жень” має індекс за УДК 001.8(07), який розшифровується так: 001 — наука в цілому; 001.8 — загальна методологія, науко­вий аналіз і синтез; (07) — матеріали для викладання і вивчен­ня, навчальні посібники.</a:t>
          </a:r>
          <a:endParaRPr lang="ru-RU" b="0" dirty="0">
            <a:solidFill>
              <a:schemeClr val="tx1"/>
            </a:solidFill>
          </a:endParaRPr>
        </a:p>
      </dgm:t>
    </dgm:pt>
    <dgm:pt modelId="{948D7969-AE46-4C19-B240-34DD9EE1A094}" type="parTrans" cxnId="{B8CEC106-B521-44A4-82DD-81AD15897E63}">
      <dgm:prSet/>
      <dgm:spPr/>
      <dgm:t>
        <a:bodyPr/>
        <a:lstStyle/>
        <a:p>
          <a:endParaRPr lang="ru-RU"/>
        </a:p>
      </dgm:t>
    </dgm:pt>
    <dgm:pt modelId="{4BFD1730-CC74-4790-910B-28CA6DD6D782}" type="sibTrans" cxnId="{B8CEC106-B521-44A4-82DD-81AD15897E63}">
      <dgm:prSet/>
      <dgm:spPr/>
      <dgm:t>
        <a:bodyPr/>
        <a:lstStyle/>
        <a:p>
          <a:endParaRPr lang="ru-RU"/>
        </a:p>
      </dgm:t>
    </dgm:pt>
    <dgm:pt modelId="{7BA50477-F6AD-4161-8445-B6BBD2059215}">
      <dgm:prSet/>
      <dgm:spPr>
        <a:solidFill>
          <a:schemeClr val="bg1"/>
        </a:solidFill>
      </dgm:spPr>
      <dgm:t>
        <a:bodyPr/>
        <a:lstStyle/>
        <a:p>
          <a:pPr rtl="0"/>
          <a:r>
            <a:rPr lang="uk-UA" b="0" baseline="0" smtClean="0">
              <a:solidFill>
                <a:schemeClr val="tx1"/>
              </a:solidFill>
            </a:rPr>
            <a:t>Основні поділи ББК розподілені у 21 відділі, кожний із яких має свій індекс із великих букв українського алфавіту.</a:t>
          </a:r>
          <a:endParaRPr lang="ru-RU" b="0">
            <a:solidFill>
              <a:schemeClr val="tx1"/>
            </a:solidFill>
          </a:endParaRPr>
        </a:p>
      </dgm:t>
    </dgm:pt>
    <dgm:pt modelId="{4C90313F-C7C7-408F-8C30-26FB60FA9B7E}" type="parTrans" cxnId="{9BACAFAD-6EE6-4AB5-91E5-135568737E26}">
      <dgm:prSet/>
      <dgm:spPr/>
      <dgm:t>
        <a:bodyPr/>
        <a:lstStyle/>
        <a:p>
          <a:endParaRPr lang="ru-RU"/>
        </a:p>
      </dgm:t>
    </dgm:pt>
    <dgm:pt modelId="{DB41A4B3-EB4C-47A0-B380-E91DDDAA39DB}" type="sibTrans" cxnId="{9BACAFAD-6EE6-4AB5-91E5-135568737E26}">
      <dgm:prSet/>
      <dgm:spPr/>
      <dgm:t>
        <a:bodyPr/>
        <a:lstStyle/>
        <a:p>
          <a:endParaRPr lang="ru-RU"/>
        </a:p>
      </dgm:t>
    </dgm:pt>
    <dgm:pt modelId="{4207DE8A-C713-42FB-8DC4-20F9D3CB31EC}" type="pres">
      <dgm:prSet presAssocID="{457C59E4-7FC2-4311-9069-965A3C71C4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2BDD7-9F9A-4ADB-AE92-0339ED622698}" type="pres">
      <dgm:prSet presAssocID="{457C59E4-7FC2-4311-9069-965A3C71C418}" presName="fgShape" presStyleLbl="fgShp" presStyleIdx="0" presStyleCnt="1"/>
      <dgm:spPr/>
    </dgm:pt>
    <dgm:pt modelId="{DE3A34BF-2750-4E48-8B84-02511524426B}" type="pres">
      <dgm:prSet presAssocID="{457C59E4-7FC2-4311-9069-965A3C71C418}" presName="linComp" presStyleCnt="0"/>
      <dgm:spPr/>
    </dgm:pt>
    <dgm:pt modelId="{50E39218-7324-4805-B203-95F5AEEE5EAF}" type="pres">
      <dgm:prSet presAssocID="{225B2A41-B080-47EC-871E-ED1F33A83F4F}" presName="compNode" presStyleCnt="0"/>
      <dgm:spPr/>
    </dgm:pt>
    <dgm:pt modelId="{B494A2E8-9E81-41C3-A571-90A790249E00}" type="pres">
      <dgm:prSet presAssocID="{225B2A41-B080-47EC-871E-ED1F33A83F4F}" presName="bkgdShape" presStyleLbl="node1" presStyleIdx="0" presStyleCnt="2"/>
      <dgm:spPr/>
      <dgm:t>
        <a:bodyPr/>
        <a:lstStyle/>
        <a:p>
          <a:endParaRPr lang="ru-RU"/>
        </a:p>
      </dgm:t>
    </dgm:pt>
    <dgm:pt modelId="{4406EA70-B213-4659-938B-46EC5527700D}" type="pres">
      <dgm:prSet presAssocID="{225B2A41-B080-47EC-871E-ED1F33A83F4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A744A-1098-40E3-910D-61FC9594D608}" type="pres">
      <dgm:prSet presAssocID="{225B2A41-B080-47EC-871E-ED1F33A83F4F}" presName="invisiNode" presStyleLbl="node1" presStyleIdx="0" presStyleCnt="2"/>
      <dgm:spPr/>
    </dgm:pt>
    <dgm:pt modelId="{821D6580-5BA9-4814-A786-921BD7B8A8A5}" type="pres">
      <dgm:prSet presAssocID="{225B2A41-B080-47EC-871E-ED1F33A83F4F}" presName="imagNode" presStyleLbl="fgImgPlace1" presStyleIdx="0" presStyleCnt="2" custScaleX="154951" custScaleY="1027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E1B3CD-8247-436F-8AC7-ECC4A0E4A112}" type="pres">
      <dgm:prSet presAssocID="{4BFD1730-CC74-4790-910B-28CA6DD6D7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EDF7FE-712A-460F-93B0-B0990622D4B4}" type="pres">
      <dgm:prSet presAssocID="{7BA50477-F6AD-4161-8445-B6BBD2059215}" presName="compNode" presStyleCnt="0"/>
      <dgm:spPr/>
    </dgm:pt>
    <dgm:pt modelId="{D811131B-D57F-497E-A22D-E8FD5D0A7C4F}" type="pres">
      <dgm:prSet presAssocID="{7BA50477-F6AD-4161-8445-B6BBD2059215}" presName="bkgdShape" presStyleLbl="node1" presStyleIdx="1" presStyleCnt="2"/>
      <dgm:spPr/>
      <dgm:t>
        <a:bodyPr/>
        <a:lstStyle/>
        <a:p>
          <a:endParaRPr lang="ru-RU"/>
        </a:p>
      </dgm:t>
    </dgm:pt>
    <dgm:pt modelId="{7D7BCD54-10C0-4BDE-A114-60F5114EA604}" type="pres">
      <dgm:prSet presAssocID="{7BA50477-F6AD-4161-8445-B6BBD205921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1B301-EAE8-414F-8786-CFE98D13A3FD}" type="pres">
      <dgm:prSet presAssocID="{7BA50477-F6AD-4161-8445-B6BBD2059215}" presName="invisiNode" presStyleLbl="node1" presStyleIdx="1" presStyleCnt="2"/>
      <dgm:spPr/>
    </dgm:pt>
    <dgm:pt modelId="{8F34E4D3-EB5F-4875-B87D-125A5E4201BB}" type="pres">
      <dgm:prSet presAssocID="{7BA50477-F6AD-4161-8445-B6BBD2059215}" presName="imagNode" presStyleLbl="fgImgPlace1" presStyleIdx="1" presStyleCnt="2" custScaleX="164410" custScaleY="1010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B513C61-46B2-423B-8194-70E8864C1CF7}" type="presOf" srcId="{457C59E4-7FC2-4311-9069-965A3C71C418}" destId="{4207DE8A-C713-42FB-8DC4-20F9D3CB31EC}" srcOrd="0" destOrd="0" presId="urn:microsoft.com/office/officeart/2005/8/layout/hList7"/>
    <dgm:cxn modelId="{9BACAFAD-6EE6-4AB5-91E5-135568737E26}" srcId="{457C59E4-7FC2-4311-9069-965A3C71C418}" destId="{7BA50477-F6AD-4161-8445-B6BBD2059215}" srcOrd="1" destOrd="0" parTransId="{4C90313F-C7C7-408F-8C30-26FB60FA9B7E}" sibTransId="{DB41A4B3-EB4C-47A0-B380-E91DDDAA39DB}"/>
    <dgm:cxn modelId="{9663FA67-7490-4A78-8B99-813076F71206}" type="presOf" srcId="{225B2A41-B080-47EC-871E-ED1F33A83F4F}" destId="{B494A2E8-9E81-41C3-A571-90A790249E00}" srcOrd="0" destOrd="0" presId="urn:microsoft.com/office/officeart/2005/8/layout/hList7"/>
    <dgm:cxn modelId="{B8CEC106-B521-44A4-82DD-81AD15897E63}" srcId="{457C59E4-7FC2-4311-9069-965A3C71C418}" destId="{225B2A41-B080-47EC-871E-ED1F33A83F4F}" srcOrd="0" destOrd="0" parTransId="{948D7969-AE46-4C19-B240-34DD9EE1A094}" sibTransId="{4BFD1730-CC74-4790-910B-28CA6DD6D782}"/>
    <dgm:cxn modelId="{179221BC-E796-4FC8-A33C-03D66C6039D7}" type="presOf" srcId="{4BFD1730-CC74-4790-910B-28CA6DD6D782}" destId="{7FE1B3CD-8247-436F-8AC7-ECC4A0E4A112}" srcOrd="0" destOrd="0" presId="urn:microsoft.com/office/officeart/2005/8/layout/hList7"/>
    <dgm:cxn modelId="{C1BE0C69-1C2E-4FC7-8699-C917E5493C5B}" type="presOf" srcId="{7BA50477-F6AD-4161-8445-B6BBD2059215}" destId="{7D7BCD54-10C0-4BDE-A114-60F5114EA604}" srcOrd="1" destOrd="0" presId="urn:microsoft.com/office/officeart/2005/8/layout/hList7"/>
    <dgm:cxn modelId="{2FF9D30B-158F-4393-B8C6-2C90B3619E64}" type="presOf" srcId="{225B2A41-B080-47EC-871E-ED1F33A83F4F}" destId="{4406EA70-B213-4659-938B-46EC5527700D}" srcOrd="1" destOrd="0" presId="urn:microsoft.com/office/officeart/2005/8/layout/hList7"/>
    <dgm:cxn modelId="{A6A3F04F-E3AD-479F-AC93-9A1FB96D9E29}" type="presOf" srcId="{7BA50477-F6AD-4161-8445-B6BBD2059215}" destId="{D811131B-D57F-497E-A22D-E8FD5D0A7C4F}" srcOrd="0" destOrd="0" presId="urn:microsoft.com/office/officeart/2005/8/layout/hList7"/>
    <dgm:cxn modelId="{4635860E-30AE-40F1-AA55-84FD28B054EC}" type="presParOf" srcId="{4207DE8A-C713-42FB-8DC4-20F9D3CB31EC}" destId="{2162BDD7-9F9A-4ADB-AE92-0339ED622698}" srcOrd="0" destOrd="0" presId="urn:microsoft.com/office/officeart/2005/8/layout/hList7"/>
    <dgm:cxn modelId="{BBF32E31-B382-48D2-AC86-A1EAAC96E9B9}" type="presParOf" srcId="{4207DE8A-C713-42FB-8DC4-20F9D3CB31EC}" destId="{DE3A34BF-2750-4E48-8B84-02511524426B}" srcOrd="1" destOrd="0" presId="urn:microsoft.com/office/officeart/2005/8/layout/hList7"/>
    <dgm:cxn modelId="{8C4BE821-58E1-42B6-B46C-E536EB29B046}" type="presParOf" srcId="{DE3A34BF-2750-4E48-8B84-02511524426B}" destId="{50E39218-7324-4805-B203-95F5AEEE5EAF}" srcOrd="0" destOrd="0" presId="urn:microsoft.com/office/officeart/2005/8/layout/hList7"/>
    <dgm:cxn modelId="{D8301DB8-FFED-48B6-A8AC-A3004B8D57C6}" type="presParOf" srcId="{50E39218-7324-4805-B203-95F5AEEE5EAF}" destId="{B494A2E8-9E81-41C3-A571-90A790249E00}" srcOrd="0" destOrd="0" presId="urn:microsoft.com/office/officeart/2005/8/layout/hList7"/>
    <dgm:cxn modelId="{F6670B59-08AA-4A78-9780-6D1454925E9B}" type="presParOf" srcId="{50E39218-7324-4805-B203-95F5AEEE5EAF}" destId="{4406EA70-B213-4659-938B-46EC5527700D}" srcOrd="1" destOrd="0" presId="urn:microsoft.com/office/officeart/2005/8/layout/hList7"/>
    <dgm:cxn modelId="{87921F25-C3CE-442A-834F-9B4899FE017A}" type="presParOf" srcId="{50E39218-7324-4805-B203-95F5AEEE5EAF}" destId="{356A744A-1098-40E3-910D-61FC9594D608}" srcOrd="2" destOrd="0" presId="urn:microsoft.com/office/officeart/2005/8/layout/hList7"/>
    <dgm:cxn modelId="{C74D8E25-A274-4408-9530-58E7A6A698EE}" type="presParOf" srcId="{50E39218-7324-4805-B203-95F5AEEE5EAF}" destId="{821D6580-5BA9-4814-A786-921BD7B8A8A5}" srcOrd="3" destOrd="0" presId="urn:microsoft.com/office/officeart/2005/8/layout/hList7"/>
    <dgm:cxn modelId="{E6A3FEB6-CC5C-4534-8BE1-258D95B3FC25}" type="presParOf" srcId="{DE3A34BF-2750-4E48-8B84-02511524426B}" destId="{7FE1B3CD-8247-436F-8AC7-ECC4A0E4A112}" srcOrd="1" destOrd="0" presId="urn:microsoft.com/office/officeart/2005/8/layout/hList7"/>
    <dgm:cxn modelId="{4ADCF02D-8F58-457E-B7C8-A46E0B837EA8}" type="presParOf" srcId="{DE3A34BF-2750-4E48-8B84-02511524426B}" destId="{DEEDF7FE-712A-460F-93B0-B0990622D4B4}" srcOrd="2" destOrd="0" presId="urn:microsoft.com/office/officeart/2005/8/layout/hList7"/>
    <dgm:cxn modelId="{DF0263B3-E3D5-40F3-A60F-15D0347DE598}" type="presParOf" srcId="{DEEDF7FE-712A-460F-93B0-B0990622D4B4}" destId="{D811131B-D57F-497E-A22D-E8FD5D0A7C4F}" srcOrd="0" destOrd="0" presId="urn:microsoft.com/office/officeart/2005/8/layout/hList7"/>
    <dgm:cxn modelId="{D4891319-1366-428C-8226-4892FFE9530B}" type="presParOf" srcId="{DEEDF7FE-712A-460F-93B0-B0990622D4B4}" destId="{7D7BCD54-10C0-4BDE-A114-60F5114EA604}" srcOrd="1" destOrd="0" presId="urn:microsoft.com/office/officeart/2005/8/layout/hList7"/>
    <dgm:cxn modelId="{F8972A13-64A3-4947-9F42-0EF0395F7740}" type="presParOf" srcId="{DEEDF7FE-712A-460F-93B0-B0990622D4B4}" destId="{1731B301-EAE8-414F-8786-CFE98D13A3FD}" srcOrd="2" destOrd="0" presId="urn:microsoft.com/office/officeart/2005/8/layout/hList7"/>
    <dgm:cxn modelId="{94DA967C-5754-4281-99C1-92922DEB8021}" type="presParOf" srcId="{DEEDF7FE-712A-460F-93B0-B0990622D4B4}" destId="{8F34E4D3-EB5F-4875-B87D-125A5E4201B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710D52-B23D-429C-9085-7041411D54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3975E-8A80-425E-A784-BF3D99C8C3B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uk-UA" b="0" baseline="0" dirty="0" smtClean="0">
              <a:solidFill>
                <a:schemeClr val="tx1"/>
              </a:solidFill>
            </a:rPr>
            <a:t>Каталоги - упорядковані сукупності карток, що включають в себе бібліографічний опис літературних джерел. Формуються основ­ні каталоги за принципом алфавіту або за іншими принципами систематизації знань.</a:t>
          </a:r>
          <a:endParaRPr lang="ru-RU" b="0" dirty="0">
            <a:solidFill>
              <a:schemeClr val="tx1"/>
            </a:solidFill>
          </a:endParaRPr>
        </a:p>
      </dgm:t>
    </dgm:pt>
    <dgm:pt modelId="{FED47E5B-F140-4DAC-BE87-0F71D470528F}" type="parTrans" cxnId="{995983C5-8138-44AA-9091-A7A53E5FF42F}">
      <dgm:prSet/>
      <dgm:spPr/>
      <dgm:t>
        <a:bodyPr/>
        <a:lstStyle/>
        <a:p>
          <a:endParaRPr lang="ru-RU"/>
        </a:p>
      </dgm:t>
    </dgm:pt>
    <dgm:pt modelId="{B0D160B5-DB49-47E8-B9F4-E5514F41C4FC}" type="sibTrans" cxnId="{995983C5-8138-44AA-9091-A7A53E5FF42F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8F86427-BB60-4F9F-AD3B-E128A40714A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uk-UA" b="1" baseline="0" smtClean="0">
              <a:solidFill>
                <a:schemeClr val="tx1"/>
              </a:solidFill>
            </a:rPr>
            <a:t>Основними каталогами є :</a:t>
          </a:r>
          <a:endParaRPr lang="ru-RU" b="1">
            <a:solidFill>
              <a:schemeClr val="tx1"/>
            </a:solidFill>
          </a:endParaRPr>
        </a:p>
      </dgm:t>
    </dgm:pt>
    <dgm:pt modelId="{AC7A292B-5EC6-4B08-9BEB-4E106CBBABA2}" type="parTrans" cxnId="{1407B24D-202C-487A-AA14-93AA9452B76A}">
      <dgm:prSet/>
      <dgm:spPr/>
      <dgm:t>
        <a:bodyPr/>
        <a:lstStyle/>
        <a:p>
          <a:endParaRPr lang="ru-RU"/>
        </a:p>
      </dgm:t>
    </dgm:pt>
    <dgm:pt modelId="{9B774612-1462-4E87-8693-BCEABC18E98D}" type="sibTrans" cxnId="{1407B24D-202C-487A-AA14-93AA9452B76A}">
      <dgm:prSet/>
      <dgm:spPr/>
      <dgm:t>
        <a:bodyPr/>
        <a:lstStyle/>
        <a:p>
          <a:endParaRPr lang="ru-RU"/>
        </a:p>
      </dgm:t>
    </dgm:pt>
    <dgm:pt modelId="{62A598DC-3DC6-4394-A572-090F3FE8F2E1}" type="pres">
      <dgm:prSet presAssocID="{7E710D52-B23D-429C-9085-7041411D54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5374F-5BFE-45CA-9D86-612B53BC059E}" type="pres">
      <dgm:prSet presAssocID="{7E710D52-B23D-429C-9085-7041411D540E}" presName="dummyMaxCanvas" presStyleCnt="0">
        <dgm:presLayoutVars/>
      </dgm:prSet>
      <dgm:spPr/>
    </dgm:pt>
    <dgm:pt modelId="{37192D7A-6000-474F-91FE-132277C3390B}" type="pres">
      <dgm:prSet presAssocID="{7E710D52-B23D-429C-9085-7041411D540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88B53-29F7-4BD0-AAA2-624F4C2E845C}" type="pres">
      <dgm:prSet presAssocID="{7E710D52-B23D-429C-9085-7041411D540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BE248-C7D6-4B50-98EA-05FEFF16FFA5}" type="pres">
      <dgm:prSet presAssocID="{7E710D52-B23D-429C-9085-7041411D540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FC5DB-97D7-4507-BAEF-972B5F2D9A52}" type="pres">
      <dgm:prSet presAssocID="{7E710D52-B23D-429C-9085-7041411D540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B2EC5-03E0-4073-B769-4135F9E9FCFC}" type="pres">
      <dgm:prSet presAssocID="{7E710D52-B23D-429C-9085-7041411D540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F53C3-2698-4179-908A-879630953044}" type="presOf" srcId="{08F86427-BB60-4F9F-AD3B-E128A40714A3}" destId="{C6188B53-29F7-4BD0-AAA2-624F4C2E845C}" srcOrd="0" destOrd="0" presId="urn:microsoft.com/office/officeart/2005/8/layout/vProcess5"/>
    <dgm:cxn modelId="{BCE9E43E-2255-4A78-A9B9-9D8A8491221F}" type="presOf" srcId="{7E710D52-B23D-429C-9085-7041411D540E}" destId="{62A598DC-3DC6-4394-A572-090F3FE8F2E1}" srcOrd="0" destOrd="0" presId="urn:microsoft.com/office/officeart/2005/8/layout/vProcess5"/>
    <dgm:cxn modelId="{995983C5-8138-44AA-9091-A7A53E5FF42F}" srcId="{7E710D52-B23D-429C-9085-7041411D540E}" destId="{41D3975E-8A80-425E-A784-BF3D99C8C3B1}" srcOrd="0" destOrd="0" parTransId="{FED47E5B-F140-4DAC-BE87-0F71D470528F}" sibTransId="{B0D160B5-DB49-47E8-B9F4-E5514F41C4FC}"/>
    <dgm:cxn modelId="{A2E3CE86-C9FF-4CBA-8ECD-5C29A9002BF1}" type="presOf" srcId="{08F86427-BB60-4F9F-AD3B-E128A40714A3}" destId="{94DB2EC5-03E0-4073-B769-4135F9E9FCFC}" srcOrd="1" destOrd="0" presId="urn:microsoft.com/office/officeart/2005/8/layout/vProcess5"/>
    <dgm:cxn modelId="{5E00D3ED-D53F-48BD-93E9-477D33537779}" type="presOf" srcId="{41D3975E-8A80-425E-A784-BF3D99C8C3B1}" destId="{37192D7A-6000-474F-91FE-132277C3390B}" srcOrd="0" destOrd="0" presId="urn:microsoft.com/office/officeart/2005/8/layout/vProcess5"/>
    <dgm:cxn modelId="{4AEC805E-6DBD-440D-B8B5-9C917398AC2F}" type="presOf" srcId="{B0D160B5-DB49-47E8-B9F4-E5514F41C4FC}" destId="{01DBE248-C7D6-4B50-98EA-05FEFF16FFA5}" srcOrd="0" destOrd="0" presId="urn:microsoft.com/office/officeart/2005/8/layout/vProcess5"/>
    <dgm:cxn modelId="{1407B24D-202C-487A-AA14-93AA9452B76A}" srcId="{7E710D52-B23D-429C-9085-7041411D540E}" destId="{08F86427-BB60-4F9F-AD3B-E128A40714A3}" srcOrd="1" destOrd="0" parTransId="{AC7A292B-5EC6-4B08-9BEB-4E106CBBABA2}" sibTransId="{9B774612-1462-4E87-8693-BCEABC18E98D}"/>
    <dgm:cxn modelId="{3BBAD50F-FE93-4B5A-8AD2-FFF7F5FE6D1E}" type="presOf" srcId="{41D3975E-8A80-425E-A784-BF3D99C8C3B1}" destId="{0AFFC5DB-97D7-4507-BAEF-972B5F2D9A52}" srcOrd="1" destOrd="0" presId="urn:microsoft.com/office/officeart/2005/8/layout/vProcess5"/>
    <dgm:cxn modelId="{311E47E0-D4BC-4B81-87BC-2243C1E9B7B8}" type="presParOf" srcId="{62A598DC-3DC6-4394-A572-090F3FE8F2E1}" destId="{D955374F-5BFE-45CA-9D86-612B53BC059E}" srcOrd="0" destOrd="0" presId="urn:microsoft.com/office/officeart/2005/8/layout/vProcess5"/>
    <dgm:cxn modelId="{7A34A9F6-3CC3-4C7D-A0A1-FE11F9D3CA70}" type="presParOf" srcId="{62A598DC-3DC6-4394-A572-090F3FE8F2E1}" destId="{37192D7A-6000-474F-91FE-132277C3390B}" srcOrd="1" destOrd="0" presId="urn:microsoft.com/office/officeart/2005/8/layout/vProcess5"/>
    <dgm:cxn modelId="{6EF68187-6A27-4C54-8943-F0F1A950F98F}" type="presParOf" srcId="{62A598DC-3DC6-4394-A572-090F3FE8F2E1}" destId="{C6188B53-29F7-4BD0-AAA2-624F4C2E845C}" srcOrd="2" destOrd="0" presId="urn:microsoft.com/office/officeart/2005/8/layout/vProcess5"/>
    <dgm:cxn modelId="{8D7A7AA9-E4EC-4DB3-8C65-72EADD045AF6}" type="presParOf" srcId="{62A598DC-3DC6-4394-A572-090F3FE8F2E1}" destId="{01DBE248-C7D6-4B50-98EA-05FEFF16FFA5}" srcOrd="3" destOrd="0" presId="urn:microsoft.com/office/officeart/2005/8/layout/vProcess5"/>
    <dgm:cxn modelId="{5BEAC2D2-3AD8-4034-A707-33E082372CC3}" type="presParOf" srcId="{62A598DC-3DC6-4394-A572-090F3FE8F2E1}" destId="{0AFFC5DB-97D7-4507-BAEF-972B5F2D9A52}" srcOrd="4" destOrd="0" presId="urn:microsoft.com/office/officeart/2005/8/layout/vProcess5"/>
    <dgm:cxn modelId="{344F61A7-71CA-4FD4-BC35-EB4DB5D135BF}" type="presParOf" srcId="{62A598DC-3DC6-4394-A572-090F3FE8F2E1}" destId="{94DB2EC5-03E0-4073-B769-4135F9E9FCF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6D6D8F-F8AD-4C5A-BE75-56A5D429214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32548-CD4A-4238-B356-9E9CBAB2D9B4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uk-UA" sz="1800" b="1" baseline="0" dirty="0" smtClean="0"/>
            <a:t>Систематичний каталог    формується згідно з діючою класифі­кацією науки. Проблеми науки мають відповідні цифрові чи буквено-цифрові позначення (індекси), сукупність яких ієрар­хічно реалізується у розділах, підрозділах, рубриках каталогу. Публікація позначається індексом чи навіть кількома індек­сами, якщо вона стосується ряду проблем.</a:t>
          </a:r>
          <a:endParaRPr lang="ru-RU" sz="1800" dirty="0"/>
        </a:p>
      </dgm:t>
    </dgm:pt>
    <dgm:pt modelId="{753850AF-BF5E-4694-B2D0-12CE457E6F59}" type="parTrans" cxnId="{521D1499-6C1B-4197-A983-10C2B34CC63B}">
      <dgm:prSet/>
      <dgm:spPr/>
      <dgm:t>
        <a:bodyPr/>
        <a:lstStyle/>
        <a:p>
          <a:endParaRPr lang="ru-RU"/>
        </a:p>
      </dgm:t>
    </dgm:pt>
    <dgm:pt modelId="{1EB874A5-5438-406A-8CFC-1BDD196AC1C8}" type="sibTrans" cxnId="{521D1499-6C1B-4197-A983-10C2B34CC63B}">
      <dgm:prSet/>
      <dgm:spPr/>
      <dgm:t>
        <a:bodyPr/>
        <a:lstStyle/>
        <a:p>
          <a:endParaRPr lang="ru-RU"/>
        </a:p>
      </dgm:t>
    </dgm:pt>
    <dgm:pt modelId="{06BA0D6D-1067-4AB1-A158-7844030436B9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uk-UA" sz="1800" b="1" baseline="0" dirty="0" smtClean="0"/>
            <a:t>Алфавітний каталог    складається у суворій послідовності букв алфавіту. При цьому береться спочатку перша буква слова, за яким йде опис, потім — друга і т. д. Залежно від кількості авторів, наявності спеціального, титульного редактора першим словом, за яким здійснюється опис літературного джерела та його розміщення у каталозі, може бути прізвище або перше слово назви публікації</a:t>
          </a:r>
          <a:endParaRPr lang="ru-RU" sz="1800" dirty="0"/>
        </a:p>
      </dgm:t>
    </dgm:pt>
    <dgm:pt modelId="{FB683EDD-22E2-4161-81E6-B5B4BDD9CAFB}" type="parTrans" cxnId="{4809B42B-050A-4EF0-B8B1-FA732AFEE2E0}">
      <dgm:prSet/>
      <dgm:spPr/>
      <dgm:t>
        <a:bodyPr/>
        <a:lstStyle/>
        <a:p>
          <a:endParaRPr lang="ru-RU"/>
        </a:p>
      </dgm:t>
    </dgm:pt>
    <dgm:pt modelId="{41EACC36-FD38-483F-AE85-30FBBC85BA00}" type="sibTrans" cxnId="{4809B42B-050A-4EF0-B8B1-FA732AFEE2E0}">
      <dgm:prSet/>
      <dgm:spPr/>
      <dgm:t>
        <a:bodyPr/>
        <a:lstStyle/>
        <a:p>
          <a:endParaRPr lang="ru-RU"/>
        </a:p>
      </dgm:t>
    </dgm:pt>
    <dgm:pt modelId="{8EB8A229-C1FF-4E67-95C0-29071A28C344}" type="pres">
      <dgm:prSet presAssocID="{406D6D8F-F8AD-4C5A-BE75-56A5D42921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63647-875E-49A5-B6E7-3FD2D058B7BC}" type="pres">
      <dgm:prSet presAssocID="{406D6D8F-F8AD-4C5A-BE75-56A5D429214E}" presName="ribbon" presStyleLbl="node1" presStyleIdx="0" presStyleCnt="1" custScaleY="148309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397D00F1-3D81-42C9-BC93-51E44E9C35F2}" type="pres">
      <dgm:prSet presAssocID="{406D6D8F-F8AD-4C5A-BE75-56A5D429214E}" presName="leftArrowText" presStyleLbl="node1" presStyleIdx="0" presStyleCnt="1" custLinFactNeighborX="857" custLinFactNeighborY="-2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B7A99-BF42-41AB-9DFD-02B3AF48948D}" type="pres">
      <dgm:prSet presAssocID="{406D6D8F-F8AD-4C5A-BE75-56A5D429214E}" presName="rightArrowText" presStyleLbl="node1" presStyleIdx="0" presStyleCnt="1" custScaleY="108456" custLinFactNeighborX="-1123" custLinFactNeighborY="14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5499F-3716-4709-9803-437C99E77F35}" type="presOf" srcId="{406D6D8F-F8AD-4C5A-BE75-56A5D429214E}" destId="{8EB8A229-C1FF-4E67-95C0-29071A28C344}" srcOrd="0" destOrd="0" presId="urn:microsoft.com/office/officeart/2005/8/layout/arrow6"/>
    <dgm:cxn modelId="{04675F29-7672-4A62-AC67-9F1C244307BF}" type="presOf" srcId="{06BA0D6D-1067-4AB1-A158-7844030436B9}" destId="{347B7A99-BF42-41AB-9DFD-02B3AF48948D}" srcOrd="0" destOrd="0" presId="urn:microsoft.com/office/officeart/2005/8/layout/arrow6"/>
    <dgm:cxn modelId="{521D1499-6C1B-4197-A983-10C2B34CC63B}" srcId="{406D6D8F-F8AD-4C5A-BE75-56A5D429214E}" destId="{25032548-CD4A-4238-B356-9E9CBAB2D9B4}" srcOrd="0" destOrd="0" parTransId="{753850AF-BF5E-4694-B2D0-12CE457E6F59}" sibTransId="{1EB874A5-5438-406A-8CFC-1BDD196AC1C8}"/>
    <dgm:cxn modelId="{455B6A1C-7055-4CB4-83F8-9094028BEA69}" type="presOf" srcId="{25032548-CD4A-4238-B356-9E9CBAB2D9B4}" destId="{397D00F1-3D81-42C9-BC93-51E44E9C35F2}" srcOrd="0" destOrd="0" presId="urn:microsoft.com/office/officeart/2005/8/layout/arrow6"/>
    <dgm:cxn modelId="{4809B42B-050A-4EF0-B8B1-FA732AFEE2E0}" srcId="{406D6D8F-F8AD-4C5A-BE75-56A5D429214E}" destId="{06BA0D6D-1067-4AB1-A158-7844030436B9}" srcOrd="1" destOrd="0" parTransId="{FB683EDD-22E2-4161-81E6-B5B4BDD9CAFB}" sibTransId="{41EACC36-FD38-483F-AE85-30FBBC85BA00}"/>
    <dgm:cxn modelId="{CC6BC9B5-4BF2-4A5B-8F40-8E9C51BC9412}" type="presParOf" srcId="{8EB8A229-C1FF-4E67-95C0-29071A28C344}" destId="{D7E63647-875E-49A5-B6E7-3FD2D058B7BC}" srcOrd="0" destOrd="0" presId="urn:microsoft.com/office/officeart/2005/8/layout/arrow6"/>
    <dgm:cxn modelId="{01D3491C-62E5-4AEC-95F5-BE45FBE0240C}" type="presParOf" srcId="{8EB8A229-C1FF-4E67-95C0-29071A28C344}" destId="{397D00F1-3D81-42C9-BC93-51E44E9C35F2}" srcOrd="1" destOrd="0" presId="urn:microsoft.com/office/officeart/2005/8/layout/arrow6"/>
    <dgm:cxn modelId="{53E74EEC-34B1-4EFF-AF9D-EB6944B71663}" type="presParOf" srcId="{8EB8A229-C1FF-4E67-95C0-29071A28C344}" destId="{347B7A99-BF42-41AB-9DFD-02B3AF48948D}" srcOrd="2" destOrd="0" presId="urn:microsoft.com/office/officeart/2005/8/layout/arrow6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16F45B-9C18-4726-BAF2-E8472B3B738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D31CBB-71EF-4686-8549-EB6665D1CEF1}">
      <dgm:prSet/>
      <dgm:spPr/>
      <dgm:t>
        <a:bodyPr/>
        <a:lstStyle/>
        <a:p>
          <a:pPr rtl="0"/>
          <a:r>
            <a:rPr lang="uk-UA" b="1" baseline="0" dirty="0" smtClean="0"/>
            <a:t>В науці значну роль відіграє інформація про сучасний стан розвитку нових здобутків як в галузі досліджень в цілому, так і в суміжних галузях. Тому електронний пошук та використання наявної інформації дозволяє суттєво скоротити час та підвищити ефективність наукових досліджень.</a:t>
          </a:r>
          <a:endParaRPr lang="ru-RU" dirty="0"/>
        </a:p>
      </dgm:t>
    </dgm:pt>
    <dgm:pt modelId="{EC94EC93-F47A-4BC5-A3E7-EE2EFFEAB3CF}" type="parTrans" cxnId="{8FBB8AB2-4852-4ACB-A0B9-66231D56C6DB}">
      <dgm:prSet/>
      <dgm:spPr/>
      <dgm:t>
        <a:bodyPr/>
        <a:lstStyle/>
        <a:p>
          <a:endParaRPr lang="ru-RU"/>
        </a:p>
      </dgm:t>
    </dgm:pt>
    <dgm:pt modelId="{D7354710-DE06-41B1-B0F6-52C7BE6EDE36}" type="sibTrans" cxnId="{8FBB8AB2-4852-4ACB-A0B9-66231D56C6DB}">
      <dgm:prSet/>
      <dgm:spPr/>
      <dgm:t>
        <a:bodyPr/>
        <a:lstStyle/>
        <a:p>
          <a:endParaRPr lang="ru-RU"/>
        </a:p>
      </dgm:t>
    </dgm:pt>
    <dgm:pt modelId="{3B8E04F1-6064-4E95-AE79-FEBF315C8790}">
      <dgm:prSet/>
      <dgm:spPr/>
      <dgm:t>
        <a:bodyPr/>
        <a:lstStyle/>
        <a:p>
          <a:pPr rtl="0"/>
          <a:r>
            <a:rPr lang="uk-UA" b="1" baseline="0" dirty="0" smtClean="0"/>
            <a:t>Одним з ключових показників, який широко застосовується в усьому світі для оцінки роботи дослідників та наукових колективів є індекс цитування.</a:t>
          </a:r>
          <a:endParaRPr lang="ru-RU" dirty="0"/>
        </a:p>
      </dgm:t>
    </dgm:pt>
    <dgm:pt modelId="{ABAB3A61-838B-4375-8D64-A1F15DC0C57D}" type="parTrans" cxnId="{F4BEBACA-979E-4D23-9734-707C2027E114}">
      <dgm:prSet/>
      <dgm:spPr/>
      <dgm:t>
        <a:bodyPr/>
        <a:lstStyle/>
        <a:p>
          <a:endParaRPr lang="ru-RU"/>
        </a:p>
      </dgm:t>
    </dgm:pt>
    <dgm:pt modelId="{427B4DC3-037C-4EB0-98D9-9705CD5249D4}" type="sibTrans" cxnId="{F4BEBACA-979E-4D23-9734-707C2027E114}">
      <dgm:prSet/>
      <dgm:spPr/>
      <dgm:t>
        <a:bodyPr/>
        <a:lstStyle/>
        <a:p>
          <a:endParaRPr lang="ru-RU"/>
        </a:p>
      </dgm:t>
    </dgm:pt>
    <dgm:pt modelId="{CCBFF4DD-1C93-4830-BA9A-6B743DD65D20}" type="pres">
      <dgm:prSet presAssocID="{B816F45B-9C18-4726-BAF2-E8472B3B738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28D0E45-1D3B-4E05-B8EA-AF9ED6BB5866}" type="pres">
      <dgm:prSet presAssocID="{F4D31CBB-71EF-4686-8549-EB6665D1CEF1}" presName="composite" presStyleCnt="0">
        <dgm:presLayoutVars>
          <dgm:chMax val="1"/>
          <dgm:chPref val="1"/>
        </dgm:presLayoutVars>
      </dgm:prSet>
      <dgm:spPr/>
    </dgm:pt>
    <dgm:pt modelId="{1B8C97CF-9E3E-46CC-824E-484C814DC748}" type="pres">
      <dgm:prSet presAssocID="{F4D31CBB-71EF-4686-8549-EB6665D1CEF1}" presName="Accent" presStyleLbl="trAlignAcc1" presStyleIdx="0" presStyleCnt="2">
        <dgm:presLayoutVars>
          <dgm:chMax val="0"/>
          <dgm:chPref val="0"/>
        </dgm:presLayoutVars>
      </dgm:prSet>
      <dgm:spPr/>
    </dgm:pt>
    <dgm:pt modelId="{ADC7A127-42D1-4475-ABB6-CDB19370FD57}" type="pres">
      <dgm:prSet presAssocID="{F4D31CBB-71EF-4686-8549-EB6665D1CEF1}" presName="Image" presStyleLbl="alignImgPlace1" presStyleIdx="0" presStyleCnt="2" custScaleY="76021" custLinFactNeighborX="1878" custLinFactNeighborY="-1105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6BA38A-A965-46AE-8C1A-0AF53D66A9BA}" type="pres">
      <dgm:prSet presAssocID="{F4D31CBB-71EF-4686-8549-EB6665D1CEF1}" presName="ChildComposite" presStyleCnt="0"/>
      <dgm:spPr/>
    </dgm:pt>
    <dgm:pt modelId="{82350A34-4CEE-418A-B5B2-F29F9BB50030}" type="pres">
      <dgm:prSet presAssocID="{F4D31CBB-71EF-4686-8549-EB6665D1CEF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E494508-295A-4E95-97C1-96FD7C6F9A22}" type="pres">
      <dgm:prSet presAssocID="{F4D31CBB-71EF-4686-8549-EB6665D1CEF1}" presName="Parent" presStyleLbl="revTx" presStyleIdx="0" presStyleCnt="2" custScaleY="148158" custLinFactNeighborX="770" custLinFactNeighborY="-2072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E2F46-23F0-45B9-B393-3415B459B2CB}" type="pres">
      <dgm:prSet presAssocID="{D7354710-DE06-41B1-B0F6-52C7BE6EDE36}" presName="sibTrans" presStyleCnt="0"/>
      <dgm:spPr/>
    </dgm:pt>
    <dgm:pt modelId="{F14156B0-B118-4D83-AF5A-7250CC24A0B2}" type="pres">
      <dgm:prSet presAssocID="{3B8E04F1-6064-4E95-AE79-FEBF315C8790}" presName="composite" presStyleCnt="0">
        <dgm:presLayoutVars>
          <dgm:chMax val="1"/>
          <dgm:chPref val="1"/>
        </dgm:presLayoutVars>
      </dgm:prSet>
      <dgm:spPr/>
    </dgm:pt>
    <dgm:pt modelId="{5D5C4472-4053-45EA-8AEB-3FED05207C70}" type="pres">
      <dgm:prSet presAssocID="{3B8E04F1-6064-4E95-AE79-FEBF315C8790}" presName="Accent" presStyleLbl="trAlignAcc1" presStyleIdx="1" presStyleCnt="2">
        <dgm:presLayoutVars>
          <dgm:chMax val="0"/>
          <dgm:chPref val="0"/>
        </dgm:presLayoutVars>
      </dgm:prSet>
      <dgm:spPr/>
    </dgm:pt>
    <dgm:pt modelId="{1A822B26-2AF8-4D2E-BBB1-7A23203A4A4B}" type="pres">
      <dgm:prSet presAssocID="{3B8E04F1-6064-4E95-AE79-FEBF315C8790}" presName="Image" presStyleLbl="alignImgPlace1" presStyleIdx="1" presStyleCnt="2" custScaleY="70541" custLinFactNeighborX="770" custLinFactNeighborY="-1359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4443C31-E59D-462E-9C4D-CDFCAC523DC3}" type="pres">
      <dgm:prSet presAssocID="{3B8E04F1-6064-4E95-AE79-FEBF315C8790}" presName="ChildComposite" presStyleCnt="0"/>
      <dgm:spPr/>
    </dgm:pt>
    <dgm:pt modelId="{0EB7D06D-879D-4111-8326-D1D1258FBCB7}" type="pres">
      <dgm:prSet presAssocID="{3B8E04F1-6064-4E95-AE79-FEBF315C879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C71492-4E2A-4E82-ABE8-D3C78B95683D}" type="pres">
      <dgm:prSet presAssocID="{3B8E04F1-6064-4E95-AE79-FEBF315C8790}" presName="Parent" presStyleLbl="revTx" presStyleIdx="1" presStyleCnt="2" custScaleY="125799" custLinFactNeighborX="1155" custLinFactNeighborY="-2181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EBACA-979E-4D23-9734-707C2027E114}" srcId="{B816F45B-9C18-4726-BAF2-E8472B3B738A}" destId="{3B8E04F1-6064-4E95-AE79-FEBF315C8790}" srcOrd="1" destOrd="0" parTransId="{ABAB3A61-838B-4375-8D64-A1F15DC0C57D}" sibTransId="{427B4DC3-037C-4EB0-98D9-9705CD5249D4}"/>
    <dgm:cxn modelId="{E60C85E2-4BE9-4CE2-ABF6-69AEA1E590CC}" type="presOf" srcId="{3B8E04F1-6064-4E95-AE79-FEBF315C8790}" destId="{12C71492-4E2A-4E82-ABE8-D3C78B95683D}" srcOrd="0" destOrd="0" presId="urn:microsoft.com/office/officeart/2008/layout/CaptionedPictures"/>
    <dgm:cxn modelId="{8FBB8AB2-4852-4ACB-A0B9-66231D56C6DB}" srcId="{B816F45B-9C18-4726-BAF2-E8472B3B738A}" destId="{F4D31CBB-71EF-4686-8549-EB6665D1CEF1}" srcOrd="0" destOrd="0" parTransId="{EC94EC93-F47A-4BC5-A3E7-EE2EFFEAB3CF}" sibTransId="{D7354710-DE06-41B1-B0F6-52C7BE6EDE36}"/>
    <dgm:cxn modelId="{405F3587-BCC2-440C-9A98-FE30BA037DF2}" type="presOf" srcId="{B816F45B-9C18-4726-BAF2-E8472B3B738A}" destId="{CCBFF4DD-1C93-4830-BA9A-6B743DD65D20}" srcOrd="0" destOrd="0" presId="urn:microsoft.com/office/officeart/2008/layout/CaptionedPictures"/>
    <dgm:cxn modelId="{4EF773CE-EDA4-414B-B90B-BF14C20C28CA}" type="presOf" srcId="{F4D31CBB-71EF-4686-8549-EB6665D1CEF1}" destId="{6E494508-295A-4E95-97C1-96FD7C6F9A22}" srcOrd="0" destOrd="0" presId="urn:microsoft.com/office/officeart/2008/layout/CaptionedPictures"/>
    <dgm:cxn modelId="{CB0A0328-624F-4550-BE87-2B02DD41D81E}" type="presParOf" srcId="{CCBFF4DD-1C93-4830-BA9A-6B743DD65D20}" destId="{928D0E45-1D3B-4E05-B8EA-AF9ED6BB5866}" srcOrd="0" destOrd="0" presId="urn:microsoft.com/office/officeart/2008/layout/CaptionedPictures"/>
    <dgm:cxn modelId="{39262639-07B6-40FC-B559-985DC51CB711}" type="presParOf" srcId="{928D0E45-1D3B-4E05-B8EA-AF9ED6BB5866}" destId="{1B8C97CF-9E3E-46CC-824E-484C814DC748}" srcOrd="0" destOrd="0" presId="urn:microsoft.com/office/officeart/2008/layout/CaptionedPictures"/>
    <dgm:cxn modelId="{F2C0DF03-807E-4BA4-BEB7-9DF8C370403D}" type="presParOf" srcId="{928D0E45-1D3B-4E05-B8EA-AF9ED6BB5866}" destId="{ADC7A127-42D1-4475-ABB6-CDB19370FD57}" srcOrd="1" destOrd="0" presId="urn:microsoft.com/office/officeart/2008/layout/CaptionedPictures"/>
    <dgm:cxn modelId="{0CAFB6B1-3438-4791-8DA6-D87ABA489500}" type="presParOf" srcId="{928D0E45-1D3B-4E05-B8EA-AF9ED6BB5866}" destId="{5A6BA38A-A965-46AE-8C1A-0AF53D66A9BA}" srcOrd="2" destOrd="0" presId="urn:microsoft.com/office/officeart/2008/layout/CaptionedPictures"/>
    <dgm:cxn modelId="{1D5DA243-EEE3-49D6-B674-CF3CF1433739}" type="presParOf" srcId="{5A6BA38A-A965-46AE-8C1A-0AF53D66A9BA}" destId="{82350A34-4CEE-418A-B5B2-F29F9BB50030}" srcOrd="0" destOrd="0" presId="urn:microsoft.com/office/officeart/2008/layout/CaptionedPictures"/>
    <dgm:cxn modelId="{BBF230C6-4989-4A09-9B6C-B14244270020}" type="presParOf" srcId="{5A6BA38A-A965-46AE-8C1A-0AF53D66A9BA}" destId="{6E494508-295A-4E95-97C1-96FD7C6F9A22}" srcOrd="1" destOrd="0" presId="urn:microsoft.com/office/officeart/2008/layout/CaptionedPictures"/>
    <dgm:cxn modelId="{DB7179BE-53F0-4AAF-BCD0-B6281D4F0AAF}" type="presParOf" srcId="{CCBFF4DD-1C93-4830-BA9A-6B743DD65D20}" destId="{7B2E2F46-23F0-45B9-B393-3415B459B2CB}" srcOrd="1" destOrd="0" presId="urn:microsoft.com/office/officeart/2008/layout/CaptionedPictures"/>
    <dgm:cxn modelId="{FA6E6E45-2969-4CEB-AA1D-6B7BA2BABD02}" type="presParOf" srcId="{CCBFF4DD-1C93-4830-BA9A-6B743DD65D20}" destId="{F14156B0-B118-4D83-AF5A-7250CC24A0B2}" srcOrd="2" destOrd="0" presId="urn:microsoft.com/office/officeart/2008/layout/CaptionedPictures"/>
    <dgm:cxn modelId="{7B8CB915-2B09-4A82-AE42-972F14896910}" type="presParOf" srcId="{F14156B0-B118-4D83-AF5A-7250CC24A0B2}" destId="{5D5C4472-4053-45EA-8AEB-3FED05207C70}" srcOrd="0" destOrd="0" presId="urn:microsoft.com/office/officeart/2008/layout/CaptionedPictures"/>
    <dgm:cxn modelId="{B91FE1FB-152A-4FBB-B1DA-C5F57FAA42F1}" type="presParOf" srcId="{F14156B0-B118-4D83-AF5A-7250CC24A0B2}" destId="{1A822B26-2AF8-4D2E-BBB1-7A23203A4A4B}" srcOrd="1" destOrd="0" presId="urn:microsoft.com/office/officeart/2008/layout/CaptionedPictures"/>
    <dgm:cxn modelId="{45A3D629-1BB3-4433-9924-AC5B43EE2820}" type="presParOf" srcId="{F14156B0-B118-4D83-AF5A-7250CC24A0B2}" destId="{34443C31-E59D-462E-9C4D-CDFCAC523DC3}" srcOrd="2" destOrd="0" presId="urn:microsoft.com/office/officeart/2008/layout/CaptionedPictures"/>
    <dgm:cxn modelId="{EC12D0D4-9C4A-4BD7-AC54-73B56F69CC56}" type="presParOf" srcId="{34443C31-E59D-462E-9C4D-CDFCAC523DC3}" destId="{0EB7D06D-879D-4111-8326-D1D1258FBCB7}" srcOrd="0" destOrd="0" presId="urn:microsoft.com/office/officeart/2008/layout/CaptionedPictures"/>
    <dgm:cxn modelId="{DFE5B9FE-B785-4A0B-8B8A-7B7DA33791AF}" type="presParOf" srcId="{34443C31-E59D-462E-9C4D-CDFCAC523DC3}" destId="{12C71492-4E2A-4E82-ABE8-D3C78B95683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8E4A4-678E-434B-A53A-026718FCE42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75FFA-A063-42AA-B98C-E5780FD31D8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Статистичні матеріали </a:t>
          </a:r>
          <a:r>
            <a:rPr lang="uk-UA" dirty="0" smtClean="0">
              <a:solidFill>
                <a:schemeClr val="tx1"/>
              </a:solidFill>
            </a:rPr>
            <a:t>— </a:t>
          </a:r>
          <a:r>
            <a:rPr lang="uk-UA" b="1" dirty="0" smtClean="0">
              <a:solidFill>
                <a:schemeClr val="tx1"/>
              </a:solidFill>
            </a:rPr>
            <a:t>відомості про розвиток національної економіки, подані у вигляді таблиць, узагальнених у щорічних статистичних збірниках виданих Держкомстатом України.</a:t>
          </a:r>
          <a:endParaRPr lang="ru-RU" dirty="0">
            <a:solidFill>
              <a:schemeClr val="tx1"/>
            </a:solidFill>
          </a:endParaRPr>
        </a:p>
      </dgm:t>
    </dgm:pt>
    <dgm:pt modelId="{3781BFA1-6A3D-4FCA-A8B7-058540194C8E}" type="parTrans" cxnId="{0F5944F5-E62D-49EC-BF33-E8092EB2F9F3}">
      <dgm:prSet/>
      <dgm:spPr/>
      <dgm:t>
        <a:bodyPr/>
        <a:lstStyle/>
        <a:p>
          <a:endParaRPr lang="ru-RU"/>
        </a:p>
      </dgm:t>
    </dgm:pt>
    <dgm:pt modelId="{33D3F210-9645-4AA2-A268-F56896B940AE}" type="sibTrans" cxnId="{0F5944F5-E62D-49EC-BF33-E8092EB2F9F3}">
      <dgm:prSet/>
      <dgm:spPr/>
      <dgm:t>
        <a:bodyPr/>
        <a:lstStyle/>
        <a:p>
          <a:endParaRPr lang="ru-RU"/>
        </a:p>
      </dgm:t>
    </dgm:pt>
    <dgm:pt modelId="{B06CD88B-9579-41F7-831F-D51E39D1DDE7}" type="pres">
      <dgm:prSet presAssocID="{A688E4A4-678E-434B-A53A-026718FCE4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4C41E-A232-4473-B6FC-B2BE08DE9F26}" type="pres">
      <dgm:prSet presAssocID="{1C275FFA-A063-42AA-B98C-E5780FD31D83}" presName="comp" presStyleCnt="0"/>
      <dgm:spPr/>
    </dgm:pt>
    <dgm:pt modelId="{51F2BB38-8F64-4CA9-A192-B0D8BD4F702B}" type="pres">
      <dgm:prSet presAssocID="{1C275FFA-A063-42AA-B98C-E5780FD31D83}" presName="box" presStyleLbl="node1" presStyleIdx="0" presStyleCnt="1"/>
      <dgm:spPr/>
      <dgm:t>
        <a:bodyPr/>
        <a:lstStyle/>
        <a:p>
          <a:endParaRPr lang="ru-RU"/>
        </a:p>
      </dgm:t>
    </dgm:pt>
    <dgm:pt modelId="{28ED7CDA-5705-4091-BE2B-7FD730C357D9}" type="pres">
      <dgm:prSet presAssocID="{1C275FFA-A063-42AA-B98C-E5780FD31D83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E8DA12-9F67-41EC-8806-2AF968519425}" type="pres">
      <dgm:prSet presAssocID="{1C275FFA-A063-42AA-B98C-E5780FD31D8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B3D8C-9A6A-4367-AE21-29A2D50A13FD}" type="presOf" srcId="{A688E4A4-678E-434B-A53A-026718FCE420}" destId="{B06CD88B-9579-41F7-831F-D51E39D1DDE7}" srcOrd="0" destOrd="0" presId="urn:microsoft.com/office/officeart/2005/8/layout/vList4"/>
    <dgm:cxn modelId="{8D8E762A-6975-447B-8824-578CAFF698B0}" type="presOf" srcId="{1C275FFA-A063-42AA-B98C-E5780FD31D83}" destId="{51F2BB38-8F64-4CA9-A192-B0D8BD4F702B}" srcOrd="0" destOrd="0" presId="urn:microsoft.com/office/officeart/2005/8/layout/vList4"/>
    <dgm:cxn modelId="{1FC24164-5961-45E5-A919-3A4520000185}" type="presOf" srcId="{1C275FFA-A063-42AA-B98C-E5780FD31D83}" destId="{E1E8DA12-9F67-41EC-8806-2AF968519425}" srcOrd="1" destOrd="0" presId="urn:microsoft.com/office/officeart/2005/8/layout/vList4"/>
    <dgm:cxn modelId="{0F5944F5-E62D-49EC-BF33-E8092EB2F9F3}" srcId="{A688E4A4-678E-434B-A53A-026718FCE420}" destId="{1C275FFA-A063-42AA-B98C-E5780FD31D83}" srcOrd="0" destOrd="0" parTransId="{3781BFA1-6A3D-4FCA-A8B7-058540194C8E}" sibTransId="{33D3F210-9645-4AA2-A268-F56896B940AE}"/>
    <dgm:cxn modelId="{955D5919-7E87-4877-8FE7-766D25A47078}" type="presParOf" srcId="{B06CD88B-9579-41F7-831F-D51E39D1DDE7}" destId="{F4D4C41E-A232-4473-B6FC-B2BE08DE9F26}" srcOrd="0" destOrd="0" presId="urn:microsoft.com/office/officeart/2005/8/layout/vList4"/>
    <dgm:cxn modelId="{06772614-D28B-474B-AA34-018C030B54DE}" type="presParOf" srcId="{F4D4C41E-A232-4473-B6FC-B2BE08DE9F26}" destId="{51F2BB38-8F64-4CA9-A192-B0D8BD4F702B}" srcOrd="0" destOrd="0" presId="urn:microsoft.com/office/officeart/2005/8/layout/vList4"/>
    <dgm:cxn modelId="{41398604-EF0D-4A4F-8FCD-880214797DCC}" type="presParOf" srcId="{F4D4C41E-A232-4473-B6FC-B2BE08DE9F26}" destId="{28ED7CDA-5705-4091-BE2B-7FD730C357D9}" srcOrd="1" destOrd="0" presId="urn:microsoft.com/office/officeart/2005/8/layout/vList4"/>
    <dgm:cxn modelId="{EFD6A89E-6D0E-457E-A658-23392A7112D8}" type="presParOf" srcId="{F4D4C41E-A232-4473-B6FC-B2BE08DE9F26}" destId="{E1E8DA12-9F67-41EC-8806-2AF9685194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8763C8-B5A2-423E-8E9E-FEB3A260C4E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A9558-6BA0-4FCE-A2DD-74C71E07A7B1}">
      <dgm:prSet custT="1"/>
      <dgm:spPr/>
      <dgm:t>
        <a:bodyPr/>
        <a:lstStyle/>
        <a:p>
          <a:pPr rtl="0"/>
          <a:r>
            <a:rPr lang="uk-UA" sz="2800" b="1" baseline="0" dirty="0" smtClean="0"/>
            <a:t>Для оцінки впливу вченого або наукового закладу на світову науку, для кількісного визначення проведених наукових досліджень використовуються статистичні дані вказівників </a:t>
          </a:r>
          <a:r>
            <a:rPr lang="uk-UA" sz="2800" b="1" baseline="0" dirty="0" err="1" smtClean="0"/>
            <a:t>Science</a:t>
          </a:r>
          <a:r>
            <a:rPr lang="uk-UA" sz="2800" b="1" baseline="0" dirty="0" smtClean="0"/>
            <a:t> </a:t>
          </a:r>
          <a:r>
            <a:rPr lang="uk-UA" sz="2800" b="1" baseline="0" dirty="0" err="1" smtClean="0"/>
            <a:t>Citation</a:t>
          </a:r>
          <a:r>
            <a:rPr lang="uk-UA" sz="2800" b="1" baseline="0" dirty="0" smtClean="0"/>
            <a:t> </a:t>
          </a:r>
          <a:r>
            <a:rPr lang="uk-UA" sz="2800" b="1" baseline="0" dirty="0" err="1" smtClean="0"/>
            <a:t>Index</a:t>
          </a:r>
          <a:r>
            <a:rPr lang="uk-UA" sz="2800" b="1" baseline="0" dirty="0" smtClean="0"/>
            <a:t> (SCI) та  , що випускаються американським закладом </a:t>
          </a:r>
          <a:r>
            <a:rPr lang="uk-UA" sz="2800" b="1" baseline="0" dirty="0" err="1" smtClean="0"/>
            <a:t>Institute</a:t>
          </a:r>
          <a:r>
            <a:rPr lang="uk-UA" sz="2800" b="1" baseline="0" dirty="0" smtClean="0"/>
            <a:t> </a:t>
          </a:r>
          <a:r>
            <a:rPr lang="uk-UA" sz="2800" b="1" baseline="0" dirty="0" err="1" smtClean="0"/>
            <a:t>for</a:t>
          </a:r>
          <a:r>
            <a:rPr lang="uk-UA" sz="2800" b="1" baseline="0" dirty="0" smtClean="0"/>
            <a:t> </a:t>
          </a:r>
          <a:r>
            <a:rPr lang="uk-UA" sz="2800" b="1" baseline="0" dirty="0" err="1" smtClean="0"/>
            <a:t>Scientific</a:t>
          </a:r>
          <a:r>
            <a:rPr lang="uk-UA" sz="2800" b="1" baseline="0" dirty="0" smtClean="0"/>
            <a:t> </a:t>
          </a:r>
          <a:r>
            <a:rPr lang="uk-UA" sz="2800" b="1" baseline="0" dirty="0" err="1" smtClean="0"/>
            <a:t>Information</a:t>
          </a:r>
          <a:r>
            <a:rPr lang="uk-UA" sz="2800" b="1" baseline="0" dirty="0" smtClean="0"/>
            <a:t> (ISI). Індекс цитування та його </a:t>
          </a:r>
          <a:r>
            <a:rPr lang="uk-UA" sz="2800" b="1" baseline="0" dirty="0" err="1" smtClean="0"/>
            <a:t>Internet</a:t>
          </a:r>
          <a:r>
            <a:rPr lang="uk-UA" sz="2800" b="1" baseline="0" dirty="0" smtClean="0"/>
            <a:t> версія містить бібліографічний опис усіх статей з опрацьованих наукових журналів та відображає публікації за фундаментальними розділами науки у провідних міжнародних та національних журналах.</a:t>
          </a:r>
          <a:endParaRPr lang="ru-RU" sz="2800" dirty="0"/>
        </a:p>
      </dgm:t>
    </dgm:pt>
    <dgm:pt modelId="{CC6FF3D7-9568-452F-9379-052F3BA9E144}" type="parTrans" cxnId="{6A5E9640-3E20-4484-A9CA-B52C1994C93E}">
      <dgm:prSet/>
      <dgm:spPr/>
      <dgm:t>
        <a:bodyPr/>
        <a:lstStyle/>
        <a:p>
          <a:endParaRPr lang="ru-RU"/>
        </a:p>
      </dgm:t>
    </dgm:pt>
    <dgm:pt modelId="{0EF6A53D-600A-4D20-8652-B7B58A5AB92D}" type="sibTrans" cxnId="{6A5E9640-3E20-4484-A9CA-B52C1994C93E}">
      <dgm:prSet/>
      <dgm:spPr/>
      <dgm:t>
        <a:bodyPr/>
        <a:lstStyle/>
        <a:p>
          <a:endParaRPr lang="ru-RU"/>
        </a:p>
      </dgm:t>
    </dgm:pt>
    <dgm:pt modelId="{C4CD2F45-61DF-49A0-8BC4-0327AA662DC5}" type="pres">
      <dgm:prSet presAssocID="{058763C8-B5A2-423E-8E9E-FEB3A260C4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C13B01-E07D-40A2-A067-6C69D7D7A7EC}" type="pres">
      <dgm:prSet presAssocID="{3A0A9558-6BA0-4FCE-A2DD-74C71E07A7B1}" presName="circle1" presStyleLbl="node1" presStyleIdx="0" presStyleCnt="1" custScaleX="119311" custLinFactNeighborX="4097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5710A5-316F-4BBE-81F4-623EE58F9031}" type="pres">
      <dgm:prSet presAssocID="{3A0A9558-6BA0-4FCE-A2DD-74C71E07A7B1}" presName="space" presStyleCnt="0"/>
      <dgm:spPr/>
    </dgm:pt>
    <dgm:pt modelId="{0842D715-B752-420B-B353-669BFFB70B72}" type="pres">
      <dgm:prSet presAssocID="{3A0A9558-6BA0-4FCE-A2DD-74C71E07A7B1}" presName="rect1" presStyleLbl="alignAcc1" presStyleIdx="0" presStyleCnt="1" custScaleX="100000"/>
      <dgm:spPr/>
      <dgm:t>
        <a:bodyPr/>
        <a:lstStyle/>
        <a:p>
          <a:endParaRPr lang="ru-RU"/>
        </a:p>
      </dgm:t>
    </dgm:pt>
    <dgm:pt modelId="{12192B8F-7150-4D3A-8988-B8C4ED416B7C}" type="pres">
      <dgm:prSet presAssocID="{3A0A9558-6BA0-4FCE-A2DD-74C71E07A7B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53276-9562-42A6-B567-F289AE86ADE5}" type="presOf" srcId="{058763C8-B5A2-423E-8E9E-FEB3A260C4E0}" destId="{C4CD2F45-61DF-49A0-8BC4-0327AA662DC5}" srcOrd="0" destOrd="0" presId="urn:microsoft.com/office/officeart/2005/8/layout/target3"/>
    <dgm:cxn modelId="{254FDF93-C261-4CB5-B05B-4D8214434EFF}" type="presOf" srcId="{3A0A9558-6BA0-4FCE-A2DD-74C71E07A7B1}" destId="{0842D715-B752-420B-B353-669BFFB70B72}" srcOrd="0" destOrd="0" presId="urn:microsoft.com/office/officeart/2005/8/layout/target3"/>
    <dgm:cxn modelId="{07193F7A-06DD-4CF6-99BE-1DC19CE389F1}" type="presOf" srcId="{3A0A9558-6BA0-4FCE-A2DD-74C71E07A7B1}" destId="{12192B8F-7150-4D3A-8988-B8C4ED416B7C}" srcOrd="1" destOrd="0" presId="urn:microsoft.com/office/officeart/2005/8/layout/target3"/>
    <dgm:cxn modelId="{6A5E9640-3E20-4484-A9CA-B52C1994C93E}" srcId="{058763C8-B5A2-423E-8E9E-FEB3A260C4E0}" destId="{3A0A9558-6BA0-4FCE-A2DD-74C71E07A7B1}" srcOrd="0" destOrd="0" parTransId="{CC6FF3D7-9568-452F-9379-052F3BA9E144}" sibTransId="{0EF6A53D-600A-4D20-8652-B7B58A5AB92D}"/>
    <dgm:cxn modelId="{86F3CC82-9F55-4250-BE22-E0F3EB58C7B0}" type="presParOf" srcId="{C4CD2F45-61DF-49A0-8BC4-0327AA662DC5}" destId="{3CC13B01-E07D-40A2-A067-6C69D7D7A7EC}" srcOrd="0" destOrd="0" presId="urn:microsoft.com/office/officeart/2005/8/layout/target3"/>
    <dgm:cxn modelId="{634EABBE-FD87-4586-937F-44751492393F}" type="presParOf" srcId="{C4CD2F45-61DF-49A0-8BC4-0327AA662DC5}" destId="{315710A5-316F-4BBE-81F4-623EE58F9031}" srcOrd="1" destOrd="0" presId="urn:microsoft.com/office/officeart/2005/8/layout/target3"/>
    <dgm:cxn modelId="{2DB8C6FA-FD96-46FB-A13B-887E6092F93E}" type="presParOf" srcId="{C4CD2F45-61DF-49A0-8BC4-0327AA662DC5}" destId="{0842D715-B752-420B-B353-669BFFB70B72}" srcOrd="2" destOrd="0" presId="urn:microsoft.com/office/officeart/2005/8/layout/target3"/>
    <dgm:cxn modelId="{E42860EC-F692-4AAB-BB21-73874695F8B1}" type="presParOf" srcId="{C4CD2F45-61DF-49A0-8BC4-0327AA662DC5}" destId="{12192B8F-7150-4D3A-8988-B8C4ED416B7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854483E-E8D6-4EDA-B76B-1B95D2C64DF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99439-30C3-4A97-9C71-AC9F634AAFE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Покажчик </a:t>
          </a:r>
          <a:r>
            <a:rPr lang="uk-UA" sz="2000" b="1" baseline="0" dirty="0" err="1" smtClean="0">
              <a:solidFill>
                <a:schemeClr val="tx1"/>
              </a:solidFill>
            </a:rPr>
            <a:t>цитованості</a:t>
          </a:r>
          <a:r>
            <a:rPr lang="uk-UA" sz="2000" b="1" baseline="0" dirty="0" smtClean="0">
              <a:solidFill>
                <a:schemeClr val="tx1"/>
              </a:solidFill>
            </a:rPr>
            <a:t> журналів JCR визначає інформаційну значимість кожного журналу. На сьогоднішній день визнано, що фактор впливу (</a:t>
          </a:r>
          <a:r>
            <a:rPr lang="uk-UA" sz="2000" b="1" baseline="0" dirty="0" err="1" smtClean="0">
              <a:solidFill>
                <a:schemeClr val="tx1"/>
              </a:solidFill>
            </a:rPr>
            <a:t>імпакт</a:t>
          </a:r>
          <a:r>
            <a:rPr lang="uk-UA" sz="2000" b="1" baseline="0" dirty="0" smtClean="0">
              <a:solidFill>
                <a:schemeClr val="tx1"/>
              </a:solidFill>
            </a:rPr>
            <a:t>-фактор) журналу є одним з формальних критеріїв, за яким можна порівнювати рівень наукових досліджень у споріднених галузях знань.</a:t>
          </a:r>
          <a:endParaRPr lang="ru-RU" sz="2000" dirty="0">
            <a:solidFill>
              <a:schemeClr val="tx1"/>
            </a:solidFill>
          </a:endParaRPr>
        </a:p>
      </dgm:t>
    </dgm:pt>
    <dgm:pt modelId="{C4677C72-AFDB-487B-A42C-52284F29D6CE}" type="parTrans" cxnId="{3817BCCA-FB1B-475F-BBC4-640FC282A5AD}">
      <dgm:prSet/>
      <dgm:spPr/>
      <dgm:t>
        <a:bodyPr/>
        <a:lstStyle/>
        <a:p>
          <a:endParaRPr lang="ru-RU"/>
        </a:p>
      </dgm:t>
    </dgm:pt>
    <dgm:pt modelId="{0DDB68F0-2ADA-4CE6-8CD7-4565046F701F}" type="sibTrans" cxnId="{3817BCCA-FB1B-475F-BBC4-640FC282A5AD}">
      <dgm:prSet/>
      <dgm:spPr/>
      <dgm:t>
        <a:bodyPr/>
        <a:lstStyle/>
        <a:p>
          <a:endParaRPr lang="ru-RU"/>
        </a:p>
      </dgm:t>
    </dgm:pt>
    <dgm:pt modelId="{E470C273-9C49-4ED3-AAF9-A0B2D046128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uk-UA" sz="1800" b="1" baseline="0" dirty="0" smtClean="0">
              <a:solidFill>
                <a:schemeClr val="tx1"/>
              </a:solidFill>
            </a:rPr>
            <a:t>Таким чином, </a:t>
          </a:r>
          <a:r>
            <a:rPr lang="uk-UA" sz="1800" b="1" baseline="0" dirty="0" err="1" smtClean="0">
              <a:solidFill>
                <a:schemeClr val="tx1"/>
              </a:solidFill>
            </a:rPr>
            <a:t>імпакт</a:t>
          </a:r>
          <a:r>
            <a:rPr lang="uk-UA" sz="1800" b="1" baseline="0" dirty="0" smtClean="0">
              <a:solidFill>
                <a:schemeClr val="tx1"/>
              </a:solidFill>
            </a:rPr>
            <a:t>-фактор є мірою, що визначає частоту, з якою цитується типова стаття з даного журналу. Використання </a:t>
          </a:r>
          <a:r>
            <a:rPr lang="uk-UA" sz="1800" b="1" baseline="0" dirty="0" err="1" smtClean="0">
              <a:solidFill>
                <a:schemeClr val="tx1"/>
              </a:solidFill>
            </a:rPr>
            <a:t>імпакт</a:t>
          </a:r>
          <a:r>
            <a:rPr lang="uk-UA" sz="1800" b="1" baseline="0" dirty="0" smtClean="0">
              <a:solidFill>
                <a:schemeClr val="tx1"/>
              </a:solidFill>
            </a:rPr>
            <a:t>-фактору в якості критерію для оцінки журналу ґрунтується на припущенні: журнал, що публікує значну кількість статей, на які активно посилаються інші вчені, заслуговує на особливу увагу. При цьому мається на увазі, що чим вище значення </a:t>
          </a:r>
          <a:r>
            <a:rPr lang="uk-UA" sz="1800" b="1" baseline="0" dirty="0" err="1" smtClean="0">
              <a:solidFill>
                <a:schemeClr val="tx1"/>
              </a:solidFill>
            </a:rPr>
            <a:t>імпакт-фактора</a:t>
          </a:r>
          <a:r>
            <a:rPr lang="uk-UA" sz="1800" b="1" baseline="0" dirty="0" smtClean="0">
              <a:solidFill>
                <a:schemeClr val="tx1"/>
              </a:solidFill>
            </a:rPr>
            <a:t>, тим вище наукова цінність, авторитетність журналу..</a:t>
          </a:r>
          <a:endParaRPr lang="ru-RU" sz="1800" dirty="0">
            <a:solidFill>
              <a:schemeClr val="tx1"/>
            </a:solidFill>
          </a:endParaRPr>
        </a:p>
      </dgm:t>
    </dgm:pt>
    <dgm:pt modelId="{A0938F49-473A-4A59-BC49-6C72D8E85CFC}" type="parTrans" cxnId="{07226851-233A-4727-ACE5-B335EDBEFD4D}">
      <dgm:prSet/>
      <dgm:spPr/>
      <dgm:t>
        <a:bodyPr/>
        <a:lstStyle/>
        <a:p>
          <a:endParaRPr lang="ru-RU"/>
        </a:p>
      </dgm:t>
    </dgm:pt>
    <dgm:pt modelId="{622113A5-8932-4ED8-8066-71BCD42BFBA0}" type="sibTrans" cxnId="{07226851-233A-4727-ACE5-B335EDBEFD4D}">
      <dgm:prSet/>
      <dgm:spPr/>
      <dgm:t>
        <a:bodyPr/>
        <a:lstStyle/>
        <a:p>
          <a:endParaRPr lang="ru-RU"/>
        </a:p>
      </dgm:t>
    </dgm:pt>
    <dgm:pt modelId="{0C96CCFF-E175-4E8E-BCA5-A10392F482F1}" type="pres">
      <dgm:prSet presAssocID="{F854483E-E8D6-4EDA-B76B-1B95D2C64D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BBE52-9AF8-4E9F-B0DB-5A9A4FA861C8}" type="pres">
      <dgm:prSet presAssocID="{67D99439-30C3-4A97-9C71-AC9F634AAFE3}" presName="comp" presStyleCnt="0"/>
      <dgm:spPr/>
    </dgm:pt>
    <dgm:pt modelId="{E0E46DD0-4FA7-46D6-83A3-EE81A63A4883}" type="pres">
      <dgm:prSet presAssocID="{67D99439-30C3-4A97-9C71-AC9F634AAFE3}" presName="rect2" presStyleLbl="node1" presStyleIdx="0" presStyleCnt="2" custScaleY="13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6437B-01EE-439C-92DB-308192B00F6C}" type="pres">
      <dgm:prSet presAssocID="{67D99439-30C3-4A97-9C71-AC9F634AAFE3}" presName="rect1" presStyleLbl="lnNode1" presStyleIdx="0" presStyleCnt="2" custScaleX="112583" custScaleY="1018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A88E90-0526-4B46-AC97-0DB12E7DA128}" type="pres">
      <dgm:prSet presAssocID="{0DDB68F0-2ADA-4CE6-8CD7-4565046F701F}" presName="sibTrans" presStyleCnt="0"/>
      <dgm:spPr/>
    </dgm:pt>
    <dgm:pt modelId="{D2DE728A-45BB-4BFD-9134-93FB700A8444}" type="pres">
      <dgm:prSet presAssocID="{E470C273-9C49-4ED3-AAF9-A0B2D0461286}" presName="comp" presStyleCnt="0"/>
      <dgm:spPr/>
    </dgm:pt>
    <dgm:pt modelId="{EA42F1E5-DFCC-4B3F-9C81-AD4DAB685692}" type="pres">
      <dgm:prSet presAssocID="{E470C273-9C49-4ED3-AAF9-A0B2D0461286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9469B-1085-4C7A-9782-E32D4423D669}" type="pres">
      <dgm:prSet presAssocID="{E470C273-9C49-4ED3-AAF9-A0B2D0461286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5511ECB-D429-417A-9C40-0027E319A3B8}" type="presOf" srcId="{67D99439-30C3-4A97-9C71-AC9F634AAFE3}" destId="{E0E46DD0-4FA7-46D6-83A3-EE81A63A4883}" srcOrd="0" destOrd="0" presId="urn:microsoft.com/office/officeart/2008/layout/AlternatingPictureBlocks"/>
    <dgm:cxn modelId="{75DCB3C6-92BF-44EF-B479-8561DD6DF2B7}" type="presOf" srcId="{F854483E-E8D6-4EDA-B76B-1B95D2C64DF8}" destId="{0C96CCFF-E175-4E8E-BCA5-A10392F482F1}" srcOrd="0" destOrd="0" presId="urn:microsoft.com/office/officeart/2008/layout/AlternatingPictureBlocks"/>
    <dgm:cxn modelId="{468C5881-9526-41BB-8943-DBF07B65BA18}" type="presOf" srcId="{E470C273-9C49-4ED3-AAF9-A0B2D0461286}" destId="{EA42F1E5-DFCC-4B3F-9C81-AD4DAB685692}" srcOrd="0" destOrd="0" presId="urn:microsoft.com/office/officeart/2008/layout/AlternatingPictureBlocks"/>
    <dgm:cxn modelId="{07226851-233A-4727-ACE5-B335EDBEFD4D}" srcId="{F854483E-E8D6-4EDA-B76B-1B95D2C64DF8}" destId="{E470C273-9C49-4ED3-AAF9-A0B2D0461286}" srcOrd="1" destOrd="0" parTransId="{A0938F49-473A-4A59-BC49-6C72D8E85CFC}" sibTransId="{622113A5-8932-4ED8-8066-71BCD42BFBA0}"/>
    <dgm:cxn modelId="{3817BCCA-FB1B-475F-BBC4-640FC282A5AD}" srcId="{F854483E-E8D6-4EDA-B76B-1B95D2C64DF8}" destId="{67D99439-30C3-4A97-9C71-AC9F634AAFE3}" srcOrd="0" destOrd="0" parTransId="{C4677C72-AFDB-487B-A42C-52284F29D6CE}" sibTransId="{0DDB68F0-2ADA-4CE6-8CD7-4565046F701F}"/>
    <dgm:cxn modelId="{41627C2F-F8F3-41A2-AEF0-52D8137E3948}" type="presParOf" srcId="{0C96CCFF-E175-4E8E-BCA5-A10392F482F1}" destId="{FB9BBE52-9AF8-4E9F-B0DB-5A9A4FA861C8}" srcOrd="0" destOrd="0" presId="urn:microsoft.com/office/officeart/2008/layout/AlternatingPictureBlocks"/>
    <dgm:cxn modelId="{D42800C6-BDAE-4A56-AF60-8D139852947D}" type="presParOf" srcId="{FB9BBE52-9AF8-4E9F-B0DB-5A9A4FA861C8}" destId="{E0E46DD0-4FA7-46D6-83A3-EE81A63A4883}" srcOrd="0" destOrd="0" presId="urn:microsoft.com/office/officeart/2008/layout/AlternatingPictureBlocks"/>
    <dgm:cxn modelId="{BB0CB843-BF1C-4B95-A1A4-B8440CC63BE0}" type="presParOf" srcId="{FB9BBE52-9AF8-4E9F-B0DB-5A9A4FA861C8}" destId="{06C6437B-01EE-439C-92DB-308192B00F6C}" srcOrd="1" destOrd="0" presId="urn:microsoft.com/office/officeart/2008/layout/AlternatingPictureBlocks"/>
    <dgm:cxn modelId="{454BB38E-C868-4EEA-A95D-C2E35D28A7F0}" type="presParOf" srcId="{0C96CCFF-E175-4E8E-BCA5-A10392F482F1}" destId="{60A88E90-0526-4B46-AC97-0DB12E7DA128}" srcOrd="1" destOrd="0" presId="urn:microsoft.com/office/officeart/2008/layout/AlternatingPictureBlocks"/>
    <dgm:cxn modelId="{8B1F3C72-42BD-4448-82D1-BC4CF5109458}" type="presParOf" srcId="{0C96CCFF-E175-4E8E-BCA5-A10392F482F1}" destId="{D2DE728A-45BB-4BFD-9134-93FB700A8444}" srcOrd="2" destOrd="0" presId="urn:microsoft.com/office/officeart/2008/layout/AlternatingPictureBlocks"/>
    <dgm:cxn modelId="{C550C0B5-7571-4BDF-A8EA-7D9989005054}" type="presParOf" srcId="{D2DE728A-45BB-4BFD-9134-93FB700A8444}" destId="{EA42F1E5-DFCC-4B3F-9C81-AD4DAB685692}" srcOrd="0" destOrd="0" presId="urn:microsoft.com/office/officeart/2008/layout/AlternatingPictureBlocks"/>
    <dgm:cxn modelId="{E0305586-9A43-4F1B-AF28-DF76714AA598}" type="presParOf" srcId="{D2DE728A-45BB-4BFD-9134-93FB700A8444}" destId="{0EE9469B-1085-4C7A-9782-E32D4423D66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08BFDA1-1E5D-4C30-A6BA-C7E48FB1123F}" type="doc">
      <dgm:prSet loTypeId="urn:microsoft.com/office/officeart/2005/8/layout/target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2D0508B-A042-40EE-8C2E-D6575F1599E3}">
      <dgm:prSet/>
      <dgm:spPr/>
      <dgm:t>
        <a:bodyPr/>
        <a:lstStyle/>
        <a:p>
          <a:pPr rtl="0"/>
          <a:r>
            <a:rPr lang="uk-UA" b="1" smtClean="0"/>
            <a:t>Імпакт-фактор не є ідеальним. Наприклад, незрозуміло, наскільки число цитувань показує якість статті. Крім того, в журналах з тривалим часом публікації виявляються статті, які посилаються на публікації, які не потрапляють в двохрічний інтервал.</a:t>
          </a:r>
          <a:endParaRPr lang="ru-RU"/>
        </a:p>
      </dgm:t>
    </dgm:pt>
    <dgm:pt modelId="{9F433B92-DECF-4B1C-A0FA-AB9A74F67ACE}" type="parTrans" cxnId="{52B02671-6572-4658-81E5-46E8E26E8B0F}">
      <dgm:prSet/>
      <dgm:spPr/>
      <dgm:t>
        <a:bodyPr/>
        <a:lstStyle/>
        <a:p>
          <a:endParaRPr lang="ru-RU"/>
        </a:p>
      </dgm:t>
    </dgm:pt>
    <dgm:pt modelId="{62A9F39D-B9C0-4143-97CF-5D92C3E84CA0}" type="sibTrans" cxnId="{52B02671-6572-4658-81E5-46E8E26E8B0F}">
      <dgm:prSet/>
      <dgm:spPr/>
      <dgm:t>
        <a:bodyPr/>
        <a:lstStyle/>
        <a:p>
          <a:endParaRPr lang="ru-RU"/>
        </a:p>
      </dgm:t>
    </dgm:pt>
    <dgm:pt modelId="{7FF08314-A7BB-46C6-BB3E-F588AC807298}" type="pres">
      <dgm:prSet presAssocID="{408BFDA1-1E5D-4C30-A6BA-C7E48FB112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55922-271C-49DF-B280-E7A276066632}" type="pres">
      <dgm:prSet presAssocID="{42D0508B-A042-40EE-8C2E-D6575F1599E3}" presName="circle1" presStyleLbl="node1" presStyleIdx="0" presStyleCnt="1" custScaleX="1276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001071-7534-433C-BB7E-083C7A0F8BF9}" type="pres">
      <dgm:prSet presAssocID="{42D0508B-A042-40EE-8C2E-D6575F1599E3}" presName="space" presStyleCnt="0"/>
      <dgm:spPr/>
    </dgm:pt>
    <dgm:pt modelId="{5DE6044A-3E65-4DF3-8003-5EC407D7DBA2}" type="pres">
      <dgm:prSet presAssocID="{42D0508B-A042-40EE-8C2E-D6575F1599E3}" presName="rect1" presStyleLbl="alignAcc1" presStyleIdx="0" presStyleCnt="1" custScaleX="100000" custLinFactNeighborX="3548" custLinFactNeighborY="2894"/>
      <dgm:spPr/>
      <dgm:t>
        <a:bodyPr/>
        <a:lstStyle/>
        <a:p>
          <a:endParaRPr lang="ru-RU"/>
        </a:p>
      </dgm:t>
    </dgm:pt>
    <dgm:pt modelId="{160A3E29-C6E9-417A-9D54-0DD8911F7FA0}" type="pres">
      <dgm:prSet presAssocID="{42D0508B-A042-40EE-8C2E-D6575F1599E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A2CA7-670A-48DD-A3A0-5877A6B7B7AB}" type="presOf" srcId="{42D0508B-A042-40EE-8C2E-D6575F1599E3}" destId="{5DE6044A-3E65-4DF3-8003-5EC407D7DBA2}" srcOrd="0" destOrd="0" presId="urn:microsoft.com/office/officeart/2005/8/layout/target3"/>
    <dgm:cxn modelId="{55A69433-79D4-4C75-9B0D-14DA668C3755}" type="presOf" srcId="{408BFDA1-1E5D-4C30-A6BA-C7E48FB1123F}" destId="{7FF08314-A7BB-46C6-BB3E-F588AC807298}" srcOrd="0" destOrd="0" presId="urn:microsoft.com/office/officeart/2005/8/layout/target3"/>
    <dgm:cxn modelId="{3A700C1F-129C-4A28-A521-43A60C4A2241}" type="presOf" srcId="{42D0508B-A042-40EE-8C2E-D6575F1599E3}" destId="{160A3E29-C6E9-417A-9D54-0DD8911F7FA0}" srcOrd="1" destOrd="0" presId="urn:microsoft.com/office/officeart/2005/8/layout/target3"/>
    <dgm:cxn modelId="{52B02671-6572-4658-81E5-46E8E26E8B0F}" srcId="{408BFDA1-1E5D-4C30-A6BA-C7E48FB1123F}" destId="{42D0508B-A042-40EE-8C2E-D6575F1599E3}" srcOrd="0" destOrd="0" parTransId="{9F433B92-DECF-4B1C-A0FA-AB9A74F67ACE}" sibTransId="{62A9F39D-B9C0-4143-97CF-5D92C3E84CA0}"/>
    <dgm:cxn modelId="{A2D07893-3E73-4984-B964-15204D43B9F7}" type="presParOf" srcId="{7FF08314-A7BB-46C6-BB3E-F588AC807298}" destId="{3E455922-271C-49DF-B280-E7A276066632}" srcOrd="0" destOrd="0" presId="urn:microsoft.com/office/officeart/2005/8/layout/target3"/>
    <dgm:cxn modelId="{247414AA-7ED9-4815-A751-E4FEADC3C6A2}" type="presParOf" srcId="{7FF08314-A7BB-46C6-BB3E-F588AC807298}" destId="{62001071-7534-433C-BB7E-083C7A0F8BF9}" srcOrd="1" destOrd="0" presId="urn:microsoft.com/office/officeart/2005/8/layout/target3"/>
    <dgm:cxn modelId="{EDB5D09E-0C32-46CF-8006-538F9B64CFCF}" type="presParOf" srcId="{7FF08314-A7BB-46C6-BB3E-F588AC807298}" destId="{5DE6044A-3E65-4DF3-8003-5EC407D7DBA2}" srcOrd="2" destOrd="0" presId="urn:microsoft.com/office/officeart/2005/8/layout/target3"/>
    <dgm:cxn modelId="{EC919221-225F-4CB8-8D9F-9A0BBD10175D}" type="presParOf" srcId="{7FF08314-A7BB-46C6-BB3E-F588AC807298}" destId="{160A3E29-C6E9-417A-9D54-0DD8911F7FA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74FC98-077C-494A-A089-92CDF4B3013A}" type="doc">
      <dgm:prSet loTypeId="urn:microsoft.com/office/officeart/2005/8/layout/target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F9D119B-E7B1-4B5F-8CE7-075EB3CF11CA}">
      <dgm:prSet/>
      <dgm:spPr/>
      <dgm:t>
        <a:bodyPr/>
        <a:lstStyle/>
        <a:p>
          <a:pPr rtl="0"/>
          <a:r>
            <a:rPr lang="uk-UA" b="1" dirty="0" smtClean="0"/>
            <a:t>Дійсно, в деяких журналах час між прийняттям статті і публікацією становить більше року, таким чином, залишається лише рік на посилання, які враховуються в розрахунках. З іншого боку, збільшення часового проміжку, в якому враховується цитування, зробить </a:t>
          </a:r>
          <a:r>
            <a:rPr lang="uk-UA" b="1" dirty="0" err="1" smtClean="0"/>
            <a:t>імпакт</a:t>
          </a:r>
          <a:r>
            <a:rPr lang="uk-UA" b="1" dirty="0" smtClean="0"/>
            <a:t>-фактор менш чутливим до змін.</a:t>
          </a:r>
          <a:endParaRPr lang="ru-RU" dirty="0"/>
        </a:p>
      </dgm:t>
    </dgm:pt>
    <dgm:pt modelId="{E5DEBC1A-682A-4C74-9EA4-681F33420C61}" type="parTrans" cxnId="{D03648F2-04B3-44B0-9A6D-411F8069E62A}">
      <dgm:prSet/>
      <dgm:spPr/>
      <dgm:t>
        <a:bodyPr/>
        <a:lstStyle/>
        <a:p>
          <a:endParaRPr lang="ru-RU"/>
        </a:p>
      </dgm:t>
    </dgm:pt>
    <dgm:pt modelId="{300E10BE-0098-4C62-98E5-122296DD91BF}" type="sibTrans" cxnId="{D03648F2-04B3-44B0-9A6D-411F8069E62A}">
      <dgm:prSet/>
      <dgm:spPr/>
      <dgm:t>
        <a:bodyPr/>
        <a:lstStyle/>
        <a:p>
          <a:endParaRPr lang="ru-RU"/>
        </a:p>
      </dgm:t>
    </dgm:pt>
    <dgm:pt modelId="{2E1B46D5-544E-4D71-99C7-BF7398130C50}" type="pres">
      <dgm:prSet presAssocID="{FC74FC98-077C-494A-A089-92CDF4B301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43A97-1DBA-4871-92C9-DFEEA5D5D7C6}" type="pres">
      <dgm:prSet presAssocID="{CF9D119B-E7B1-4B5F-8CE7-075EB3CF11CA}" presName="circle1" presStyleLbl="node1" presStyleIdx="0" presStyleCnt="1" custScaleX="1106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ECC159-156B-47BA-A2F7-83AA71D4522A}" type="pres">
      <dgm:prSet presAssocID="{CF9D119B-E7B1-4B5F-8CE7-075EB3CF11CA}" presName="space" presStyleCnt="0"/>
      <dgm:spPr/>
    </dgm:pt>
    <dgm:pt modelId="{A6E876DD-0F46-49FF-9CDD-C4FF40616EBA}" type="pres">
      <dgm:prSet presAssocID="{CF9D119B-E7B1-4B5F-8CE7-075EB3CF11CA}" presName="rect1" presStyleLbl="alignAcc1" presStyleIdx="0" presStyleCnt="1" custLinFactNeighborX="-890" custLinFactNeighborY="0"/>
      <dgm:spPr/>
      <dgm:t>
        <a:bodyPr/>
        <a:lstStyle/>
        <a:p>
          <a:endParaRPr lang="ru-RU"/>
        </a:p>
      </dgm:t>
    </dgm:pt>
    <dgm:pt modelId="{22761B85-F54D-4FD3-9B00-029252B3D50A}" type="pres">
      <dgm:prSet presAssocID="{CF9D119B-E7B1-4B5F-8CE7-075EB3CF11C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60E7A-BCE3-42E6-8413-BEDCD2B3AF7B}" type="presOf" srcId="{CF9D119B-E7B1-4B5F-8CE7-075EB3CF11CA}" destId="{22761B85-F54D-4FD3-9B00-029252B3D50A}" srcOrd="1" destOrd="0" presId="urn:microsoft.com/office/officeart/2005/8/layout/target3"/>
    <dgm:cxn modelId="{0ACCDFD9-887C-44AD-8DE9-9316825E6127}" type="presOf" srcId="{CF9D119B-E7B1-4B5F-8CE7-075EB3CF11CA}" destId="{A6E876DD-0F46-49FF-9CDD-C4FF40616EBA}" srcOrd="0" destOrd="0" presId="urn:microsoft.com/office/officeart/2005/8/layout/target3"/>
    <dgm:cxn modelId="{D03648F2-04B3-44B0-9A6D-411F8069E62A}" srcId="{FC74FC98-077C-494A-A089-92CDF4B3013A}" destId="{CF9D119B-E7B1-4B5F-8CE7-075EB3CF11CA}" srcOrd="0" destOrd="0" parTransId="{E5DEBC1A-682A-4C74-9EA4-681F33420C61}" sibTransId="{300E10BE-0098-4C62-98E5-122296DD91BF}"/>
    <dgm:cxn modelId="{E17109BF-2B61-4F75-B744-6E1E9649A3F8}" type="presOf" srcId="{FC74FC98-077C-494A-A089-92CDF4B3013A}" destId="{2E1B46D5-544E-4D71-99C7-BF7398130C50}" srcOrd="0" destOrd="0" presId="urn:microsoft.com/office/officeart/2005/8/layout/target3"/>
    <dgm:cxn modelId="{9768F184-0FD7-4B2B-AB53-B9836F04FB77}" type="presParOf" srcId="{2E1B46D5-544E-4D71-99C7-BF7398130C50}" destId="{3D943A97-1DBA-4871-92C9-DFEEA5D5D7C6}" srcOrd="0" destOrd="0" presId="urn:microsoft.com/office/officeart/2005/8/layout/target3"/>
    <dgm:cxn modelId="{BAB8F854-1DC2-49DB-9B59-89AB352AB611}" type="presParOf" srcId="{2E1B46D5-544E-4D71-99C7-BF7398130C50}" destId="{85ECC159-156B-47BA-A2F7-83AA71D4522A}" srcOrd="1" destOrd="0" presId="urn:microsoft.com/office/officeart/2005/8/layout/target3"/>
    <dgm:cxn modelId="{0DBD3A86-E5AE-4657-BCD8-872821063EA2}" type="presParOf" srcId="{2E1B46D5-544E-4D71-99C7-BF7398130C50}" destId="{A6E876DD-0F46-49FF-9CDD-C4FF40616EBA}" srcOrd="2" destOrd="0" presId="urn:microsoft.com/office/officeart/2005/8/layout/target3"/>
    <dgm:cxn modelId="{552B348F-F434-4AD2-8B76-3D247EBE7DFB}" type="presParOf" srcId="{2E1B46D5-544E-4D71-99C7-BF7398130C50}" destId="{22761B85-F54D-4FD3-9B00-029252B3D50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91ADF-D974-4ED7-AEF5-8FCCDAF5DAC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819051-1CC2-4D77-88C0-F1DCC6613EFA}">
      <dgm:prSet/>
      <dgm:spPr/>
      <dgm:t>
        <a:bodyPr/>
        <a:lstStyle/>
        <a:p>
          <a:pPr rtl="0"/>
          <a:r>
            <a:rPr lang="uk-UA" b="0" baseline="0" dirty="0" smtClean="0">
              <a:solidFill>
                <a:schemeClr val="tx1"/>
              </a:solidFill>
            </a:rPr>
            <a:t>Науково-популярна література — брошури і книги із земле­впорядкування, з економічних питань землекористування. Вони призначені для пропаганди серед широкого кола читачів, насамперед зайнятих у матеріальному виробництві, економічних знань, пояснення економічної політики держави на сучасному етапі. Випускається така література центральними і місцевими видавництвами.</a:t>
          </a:r>
          <a:endParaRPr lang="ru-RU" b="0" dirty="0">
            <a:solidFill>
              <a:schemeClr val="tx1"/>
            </a:solidFill>
          </a:endParaRPr>
        </a:p>
      </dgm:t>
    </dgm:pt>
    <dgm:pt modelId="{ED0C4D38-3290-42C2-B95C-C0B19D57979A}" type="parTrans" cxnId="{3FD93CA5-A71F-4ACD-B8B5-E9DAFC5AE32A}">
      <dgm:prSet/>
      <dgm:spPr/>
      <dgm:t>
        <a:bodyPr/>
        <a:lstStyle/>
        <a:p>
          <a:endParaRPr lang="ru-RU"/>
        </a:p>
      </dgm:t>
    </dgm:pt>
    <dgm:pt modelId="{CA85033C-07AE-42B2-8AB8-B51EAEE9B250}" type="sibTrans" cxnId="{3FD93CA5-A71F-4ACD-B8B5-E9DAFC5AE32A}">
      <dgm:prSet/>
      <dgm:spPr/>
      <dgm:t>
        <a:bodyPr/>
        <a:lstStyle/>
        <a:p>
          <a:endParaRPr lang="ru-RU"/>
        </a:p>
      </dgm:t>
    </dgm:pt>
    <dgm:pt modelId="{CE5F2576-854D-4ACB-A416-F3B638F4F491}">
      <dgm:prSet/>
      <dgm:spPr/>
      <dgm:t>
        <a:bodyPr/>
        <a:lstStyle/>
        <a:p>
          <a:pPr rtl="0"/>
          <a:r>
            <a:rPr lang="uk-UA" b="0" baseline="0" dirty="0" smtClean="0">
              <a:solidFill>
                <a:schemeClr val="tx1"/>
              </a:solidFill>
            </a:rPr>
            <a:t>Практичні посібники — це видання, розраховані на задоволення потреб окремих категорій спеціалістів галузей економіки в їхній повсякденній практичній діяльності. Це література з питань землевпорядкування, економіки землекористування, земельного кадастру, статистики, планування і організації охорони земель.</a:t>
          </a:r>
          <a:endParaRPr lang="ru-RU" b="0" dirty="0">
            <a:solidFill>
              <a:schemeClr val="tx1"/>
            </a:solidFill>
          </a:endParaRPr>
        </a:p>
      </dgm:t>
    </dgm:pt>
    <dgm:pt modelId="{E6FD343D-F512-4691-ABC5-444AA41387D7}" type="parTrans" cxnId="{9FF8591F-344D-489E-BE44-0CAB59AEAB65}">
      <dgm:prSet/>
      <dgm:spPr/>
      <dgm:t>
        <a:bodyPr/>
        <a:lstStyle/>
        <a:p>
          <a:endParaRPr lang="ru-RU"/>
        </a:p>
      </dgm:t>
    </dgm:pt>
    <dgm:pt modelId="{27B7F3C6-DD9B-4B0F-8C64-ED835C218733}" type="sibTrans" cxnId="{9FF8591F-344D-489E-BE44-0CAB59AEAB65}">
      <dgm:prSet/>
      <dgm:spPr/>
      <dgm:t>
        <a:bodyPr/>
        <a:lstStyle/>
        <a:p>
          <a:endParaRPr lang="ru-RU"/>
        </a:p>
      </dgm:t>
    </dgm:pt>
    <dgm:pt modelId="{8B8C096F-DC39-4DDB-8F00-08170A21C544}" type="pres">
      <dgm:prSet presAssocID="{66391ADF-D974-4ED7-AEF5-8FCCDAF5DA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D82078-F9A8-46F6-B360-5A72FE1C3DB2}" type="pres">
      <dgm:prSet presAssocID="{CC819051-1CC2-4D77-88C0-F1DCC6613EFA}" presName="horFlow" presStyleCnt="0"/>
      <dgm:spPr/>
    </dgm:pt>
    <dgm:pt modelId="{E9CA9449-0D68-4247-A09D-33F2B5D2055B}" type="pres">
      <dgm:prSet presAssocID="{CC819051-1CC2-4D77-88C0-F1DCC6613EFA}" presName="bigChev" presStyleLbl="node1" presStyleIdx="0" presStyleCnt="2"/>
      <dgm:spPr/>
      <dgm:t>
        <a:bodyPr/>
        <a:lstStyle/>
        <a:p>
          <a:endParaRPr lang="ru-RU"/>
        </a:p>
      </dgm:t>
    </dgm:pt>
    <dgm:pt modelId="{6C50D273-28AE-4251-9673-9F9FBA602212}" type="pres">
      <dgm:prSet presAssocID="{CC819051-1CC2-4D77-88C0-F1DCC6613EFA}" presName="vSp" presStyleCnt="0"/>
      <dgm:spPr/>
    </dgm:pt>
    <dgm:pt modelId="{B26B5FE6-D517-4467-8B9A-65937CFA7FA3}" type="pres">
      <dgm:prSet presAssocID="{CE5F2576-854D-4ACB-A416-F3B638F4F491}" presName="horFlow" presStyleCnt="0"/>
      <dgm:spPr/>
    </dgm:pt>
    <dgm:pt modelId="{933366AF-7E19-4501-8562-5396ECDD1BFB}" type="pres">
      <dgm:prSet presAssocID="{CE5F2576-854D-4ACB-A416-F3B638F4F491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01729D68-F306-4125-B282-B6A728E80552}" type="presOf" srcId="{CE5F2576-854D-4ACB-A416-F3B638F4F491}" destId="{933366AF-7E19-4501-8562-5396ECDD1BFB}" srcOrd="0" destOrd="0" presId="urn:microsoft.com/office/officeart/2005/8/layout/lProcess3"/>
    <dgm:cxn modelId="{25ED6176-77A3-45D6-B76F-BF488CC6692F}" type="presOf" srcId="{CC819051-1CC2-4D77-88C0-F1DCC6613EFA}" destId="{E9CA9449-0D68-4247-A09D-33F2B5D2055B}" srcOrd="0" destOrd="0" presId="urn:microsoft.com/office/officeart/2005/8/layout/lProcess3"/>
    <dgm:cxn modelId="{5AEDC526-8DF5-4480-8798-9FE8ABC8A525}" type="presOf" srcId="{66391ADF-D974-4ED7-AEF5-8FCCDAF5DACF}" destId="{8B8C096F-DC39-4DDB-8F00-08170A21C544}" srcOrd="0" destOrd="0" presId="urn:microsoft.com/office/officeart/2005/8/layout/lProcess3"/>
    <dgm:cxn modelId="{3FD93CA5-A71F-4ACD-B8B5-E9DAFC5AE32A}" srcId="{66391ADF-D974-4ED7-AEF5-8FCCDAF5DACF}" destId="{CC819051-1CC2-4D77-88C0-F1DCC6613EFA}" srcOrd="0" destOrd="0" parTransId="{ED0C4D38-3290-42C2-B95C-C0B19D57979A}" sibTransId="{CA85033C-07AE-42B2-8AB8-B51EAEE9B250}"/>
    <dgm:cxn modelId="{9FF8591F-344D-489E-BE44-0CAB59AEAB65}" srcId="{66391ADF-D974-4ED7-AEF5-8FCCDAF5DACF}" destId="{CE5F2576-854D-4ACB-A416-F3B638F4F491}" srcOrd="1" destOrd="0" parTransId="{E6FD343D-F512-4691-ABC5-444AA41387D7}" sibTransId="{27B7F3C6-DD9B-4B0F-8C64-ED835C218733}"/>
    <dgm:cxn modelId="{7D42B973-C725-43D6-9532-E5FB8A385F7A}" type="presParOf" srcId="{8B8C096F-DC39-4DDB-8F00-08170A21C544}" destId="{16D82078-F9A8-46F6-B360-5A72FE1C3DB2}" srcOrd="0" destOrd="0" presId="urn:microsoft.com/office/officeart/2005/8/layout/lProcess3"/>
    <dgm:cxn modelId="{1F062006-421A-49FF-A92F-7BF3AED9CE47}" type="presParOf" srcId="{16D82078-F9A8-46F6-B360-5A72FE1C3DB2}" destId="{E9CA9449-0D68-4247-A09D-33F2B5D2055B}" srcOrd="0" destOrd="0" presId="urn:microsoft.com/office/officeart/2005/8/layout/lProcess3"/>
    <dgm:cxn modelId="{6D9292AD-73A7-4400-8096-28BE2B3B16C6}" type="presParOf" srcId="{8B8C096F-DC39-4DDB-8F00-08170A21C544}" destId="{6C50D273-28AE-4251-9673-9F9FBA602212}" srcOrd="1" destOrd="0" presId="urn:microsoft.com/office/officeart/2005/8/layout/lProcess3"/>
    <dgm:cxn modelId="{FA75BB8C-AD17-40E7-915F-918348699F24}" type="presParOf" srcId="{8B8C096F-DC39-4DDB-8F00-08170A21C544}" destId="{B26B5FE6-D517-4467-8B9A-65937CFA7FA3}" srcOrd="2" destOrd="0" presId="urn:microsoft.com/office/officeart/2005/8/layout/lProcess3"/>
    <dgm:cxn modelId="{0BC829C9-C89E-4ECA-ADD2-65BDEDC322B4}" type="presParOf" srcId="{B26B5FE6-D517-4467-8B9A-65937CFA7FA3}" destId="{933366AF-7E19-4501-8562-5396ECDD1BF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AE622-EBEE-4F6A-90AB-A4237043597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41322D-EBF7-413C-B7D3-80B823F9A5C0}">
      <dgm:prSet/>
      <dgm:spPr/>
      <dgm:t>
        <a:bodyPr/>
        <a:lstStyle/>
        <a:p>
          <a:pPr rtl="0"/>
          <a:r>
            <a:rPr lang="uk-UA" b="1" dirty="0" smtClean="0"/>
            <a:t>видання на допомогу науковим працівникам і спеціалістам галузей господарства, викладачам і студентам вузів, керівному складу підприємств, тобто — стає у пригоді широкому загалу спеціалістів незалежно від їхніх виробничих функцій;</a:t>
          </a:r>
          <a:endParaRPr lang="ru-RU" dirty="0"/>
        </a:p>
      </dgm:t>
    </dgm:pt>
    <dgm:pt modelId="{9DD19289-649C-4B79-9D8C-57A40643AC9A}" type="parTrans" cxnId="{533AEF7C-DB33-45D9-9830-85B8016EDBCA}">
      <dgm:prSet/>
      <dgm:spPr/>
      <dgm:t>
        <a:bodyPr/>
        <a:lstStyle/>
        <a:p>
          <a:endParaRPr lang="ru-RU"/>
        </a:p>
      </dgm:t>
    </dgm:pt>
    <dgm:pt modelId="{7CA60949-2A35-45F0-A1A2-9EC804C76D3F}" type="sibTrans" cxnId="{533AEF7C-DB33-45D9-9830-85B8016EDBCA}">
      <dgm:prSet/>
      <dgm:spPr/>
      <dgm:t>
        <a:bodyPr/>
        <a:lstStyle/>
        <a:p>
          <a:endParaRPr lang="ru-RU"/>
        </a:p>
      </dgm:t>
    </dgm:pt>
    <dgm:pt modelId="{7387269F-E202-4EDC-BFEB-80E2DA2090E2}" type="pres">
      <dgm:prSet presAssocID="{C0FAE622-EBEE-4F6A-90AB-A4237043597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B702CE7-4F63-4171-8C33-C9EDEFA377A0}" type="pres">
      <dgm:prSet presAssocID="{C0FAE622-EBEE-4F6A-90AB-A4237043597D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D932B1-65DF-4E6A-8E7B-3AE5A4E5A9AD}" type="pres">
      <dgm:prSet presAssocID="{C0FAE622-EBEE-4F6A-90AB-A4237043597D}" presName="theList" presStyleCnt="0"/>
      <dgm:spPr/>
    </dgm:pt>
    <dgm:pt modelId="{4158565D-A9B1-48DD-838C-BA00F6016701}" type="pres">
      <dgm:prSet presAssocID="{5741322D-EBF7-413C-B7D3-80B823F9A5C0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AC367-74EA-4F0D-8DE9-21B4DFE2741F}" type="pres">
      <dgm:prSet presAssocID="{5741322D-EBF7-413C-B7D3-80B823F9A5C0}" presName="aSpace" presStyleCnt="0"/>
      <dgm:spPr/>
    </dgm:pt>
  </dgm:ptLst>
  <dgm:cxnLst>
    <dgm:cxn modelId="{AD3672BF-E986-491B-A0B1-176C2F913B75}" type="presOf" srcId="{5741322D-EBF7-413C-B7D3-80B823F9A5C0}" destId="{4158565D-A9B1-48DD-838C-BA00F6016701}" srcOrd="0" destOrd="0" presId="urn:microsoft.com/office/officeart/2005/8/layout/pyramid2"/>
    <dgm:cxn modelId="{533AEF7C-DB33-45D9-9830-85B8016EDBCA}" srcId="{C0FAE622-EBEE-4F6A-90AB-A4237043597D}" destId="{5741322D-EBF7-413C-B7D3-80B823F9A5C0}" srcOrd="0" destOrd="0" parTransId="{9DD19289-649C-4B79-9D8C-57A40643AC9A}" sibTransId="{7CA60949-2A35-45F0-A1A2-9EC804C76D3F}"/>
    <dgm:cxn modelId="{3CA34620-72D0-46AE-A486-310E6C288405}" type="presOf" srcId="{C0FAE622-EBEE-4F6A-90AB-A4237043597D}" destId="{7387269F-E202-4EDC-BFEB-80E2DA2090E2}" srcOrd="0" destOrd="0" presId="urn:microsoft.com/office/officeart/2005/8/layout/pyramid2"/>
    <dgm:cxn modelId="{7302E9AF-7FA0-47F2-9D36-AB0819D75DB8}" type="presParOf" srcId="{7387269F-E202-4EDC-BFEB-80E2DA2090E2}" destId="{5B702CE7-4F63-4171-8C33-C9EDEFA377A0}" srcOrd="0" destOrd="0" presId="urn:microsoft.com/office/officeart/2005/8/layout/pyramid2"/>
    <dgm:cxn modelId="{AA04A39A-FCF8-4A0C-8999-ADD8FF24E799}" type="presParOf" srcId="{7387269F-E202-4EDC-BFEB-80E2DA2090E2}" destId="{ADD932B1-65DF-4E6A-8E7B-3AE5A4E5A9AD}" srcOrd="1" destOrd="0" presId="urn:microsoft.com/office/officeart/2005/8/layout/pyramid2"/>
    <dgm:cxn modelId="{08988D96-2106-4A3D-8CC7-C99B8283D97B}" type="presParOf" srcId="{ADD932B1-65DF-4E6A-8E7B-3AE5A4E5A9AD}" destId="{4158565D-A9B1-48DD-838C-BA00F6016701}" srcOrd="0" destOrd="0" presId="urn:microsoft.com/office/officeart/2005/8/layout/pyramid2"/>
    <dgm:cxn modelId="{09CF9387-7A15-4BED-9206-9CD5F7DCC690}" type="presParOf" srcId="{ADD932B1-65DF-4E6A-8E7B-3AE5A4E5A9AD}" destId="{DDBAC367-74EA-4F0D-8DE9-21B4DFE2741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C629A-B357-4FFF-96E5-B2B4A6D1213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CAEC85-449A-4876-AECB-0258B617D86C}">
      <dgm:prSet/>
      <dgm:spPr/>
      <dgm:t>
        <a:bodyPr/>
        <a:lstStyle/>
        <a:p>
          <a:pPr rtl="0"/>
          <a:r>
            <a:rPr lang="uk-UA" b="1" smtClean="0"/>
            <a:t>література для певних категорій спеціалістів галузей еко­номіки, землевпорядкування</a:t>
          </a:r>
          <a:endParaRPr lang="ru-RU"/>
        </a:p>
      </dgm:t>
    </dgm:pt>
    <dgm:pt modelId="{72355997-7860-4BA0-B73E-1977C9C3E846}" type="parTrans" cxnId="{E8034354-9CFA-44F0-90F9-BFC83F6A6AE5}">
      <dgm:prSet/>
      <dgm:spPr/>
      <dgm:t>
        <a:bodyPr/>
        <a:lstStyle/>
        <a:p>
          <a:endParaRPr lang="ru-RU"/>
        </a:p>
      </dgm:t>
    </dgm:pt>
    <dgm:pt modelId="{0BFC3FA9-E7D2-4443-9860-CDE02EAFBF09}" type="sibTrans" cxnId="{E8034354-9CFA-44F0-90F9-BFC83F6A6AE5}">
      <dgm:prSet/>
      <dgm:spPr/>
      <dgm:t>
        <a:bodyPr/>
        <a:lstStyle/>
        <a:p>
          <a:endParaRPr lang="ru-RU"/>
        </a:p>
      </dgm:t>
    </dgm:pt>
    <dgm:pt modelId="{A4E04CA5-A652-46C6-AAD3-D846C290DEBF}" type="pres">
      <dgm:prSet presAssocID="{415C629A-B357-4FFF-96E5-B2B4A6D1213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FD3D2FB-B989-4441-B422-250A40F7E28D}" type="pres">
      <dgm:prSet presAssocID="{415C629A-B357-4FFF-96E5-B2B4A6D12132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12CF55-42D0-4AAF-BAD7-B0EE9868975A}" type="pres">
      <dgm:prSet presAssocID="{415C629A-B357-4FFF-96E5-B2B4A6D12132}" presName="theList" presStyleCnt="0"/>
      <dgm:spPr/>
    </dgm:pt>
    <dgm:pt modelId="{BE5D4543-8FB9-4EF6-9C23-4148EDA11BCA}" type="pres">
      <dgm:prSet presAssocID="{A0CAEC85-449A-4876-AECB-0258B617D86C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359F-01BC-4EC8-B427-1E400CBC8F8D}" type="pres">
      <dgm:prSet presAssocID="{A0CAEC85-449A-4876-AECB-0258B617D86C}" presName="aSpace" presStyleCnt="0"/>
      <dgm:spPr/>
    </dgm:pt>
  </dgm:ptLst>
  <dgm:cxnLst>
    <dgm:cxn modelId="{E8034354-9CFA-44F0-90F9-BFC83F6A6AE5}" srcId="{415C629A-B357-4FFF-96E5-B2B4A6D12132}" destId="{A0CAEC85-449A-4876-AECB-0258B617D86C}" srcOrd="0" destOrd="0" parTransId="{72355997-7860-4BA0-B73E-1977C9C3E846}" sibTransId="{0BFC3FA9-E7D2-4443-9860-CDE02EAFBF09}"/>
    <dgm:cxn modelId="{5A34CDA7-BD6C-4B18-86F7-42CCF6CA6B71}" type="presOf" srcId="{A0CAEC85-449A-4876-AECB-0258B617D86C}" destId="{BE5D4543-8FB9-4EF6-9C23-4148EDA11BCA}" srcOrd="0" destOrd="0" presId="urn:microsoft.com/office/officeart/2005/8/layout/pyramid2"/>
    <dgm:cxn modelId="{A5C6BFDD-4281-42B1-9382-94B6EEEC2B67}" type="presOf" srcId="{415C629A-B357-4FFF-96E5-B2B4A6D12132}" destId="{A4E04CA5-A652-46C6-AAD3-D846C290DEBF}" srcOrd="0" destOrd="0" presId="urn:microsoft.com/office/officeart/2005/8/layout/pyramid2"/>
    <dgm:cxn modelId="{E4FBE690-784D-4F75-85D8-C19CDD8264D1}" type="presParOf" srcId="{A4E04CA5-A652-46C6-AAD3-D846C290DEBF}" destId="{2FD3D2FB-B989-4441-B422-250A40F7E28D}" srcOrd="0" destOrd="0" presId="urn:microsoft.com/office/officeart/2005/8/layout/pyramid2"/>
    <dgm:cxn modelId="{5D5E00E1-4B2B-4FAF-AC73-1EB08EBA1BC1}" type="presParOf" srcId="{A4E04CA5-A652-46C6-AAD3-D846C290DEBF}" destId="{5B12CF55-42D0-4AAF-BAD7-B0EE9868975A}" srcOrd="1" destOrd="0" presId="urn:microsoft.com/office/officeart/2005/8/layout/pyramid2"/>
    <dgm:cxn modelId="{F989B90C-C0B5-4691-B0A1-7B359E365B35}" type="presParOf" srcId="{5B12CF55-42D0-4AAF-BAD7-B0EE9868975A}" destId="{BE5D4543-8FB9-4EF6-9C23-4148EDA11BCA}" srcOrd="0" destOrd="0" presId="urn:microsoft.com/office/officeart/2005/8/layout/pyramid2"/>
    <dgm:cxn modelId="{9560A3E8-746F-4152-9104-927ED7456F0E}" type="presParOf" srcId="{5B12CF55-42D0-4AAF-BAD7-B0EE9868975A}" destId="{6A27359F-01BC-4EC8-B427-1E400CBC8F8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962DA5-EB4F-4E63-9BF7-BA2160A69B42}" type="doc">
      <dgm:prSet loTypeId="urn:microsoft.com/office/officeart/2005/8/layout/target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7A431A0-EED2-4995-A50E-03A816063EDF}">
      <dgm:prSet/>
      <dgm:spPr/>
      <dgm:t>
        <a:bodyPr/>
        <a:lstStyle/>
        <a:p>
          <a:pPr rtl="0"/>
          <a:r>
            <a:rPr lang="uk-UA" b="1" baseline="0" smtClean="0"/>
            <a:t>Науково-допоміжна   бібліографія найбільш повно і всебічно інформує наукових працівників і спеціалістів галузей національної економіки про економічну та екологічну літературу з питань розвитку науки і виробництва. У зв’язку з тим, що останніми роками науково-допоміжна бібліографія дедалі більше диференціюється на цільове призначення, ускладнюються її функції. Тепер вони полягають в обслуговуванні не тільки науки і виробництва, а й управління національною економікою в цілому.</a:t>
          </a:r>
          <a:endParaRPr lang="ru-RU"/>
        </a:p>
      </dgm:t>
    </dgm:pt>
    <dgm:pt modelId="{8EA5D7B7-5D3B-4A93-AA5A-6B1579460A0D}" type="parTrans" cxnId="{A30F6A1A-5092-4D46-831B-B2218698841A}">
      <dgm:prSet/>
      <dgm:spPr/>
      <dgm:t>
        <a:bodyPr/>
        <a:lstStyle/>
        <a:p>
          <a:endParaRPr lang="ru-RU"/>
        </a:p>
      </dgm:t>
    </dgm:pt>
    <dgm:pt modelId="{A53E9ACF-D4F2-4992-9D76-B5BF816808D8}" type="sibTrans" cxnId="{A30F6A1A-5092-4D46-831B-B2218698841A}">
      <dgm:prSet/>
      <dgm:spPr/>
      <dgm:t>
        <a:bodyPr/>
        <a:lstStyle/>
        <a:p>
          <a:endParaRPr lang="ru-RU"/>
        </a:p>
      </dgm:t>
    </dgm:pt>
    <dgm:pt modelId="{EDA732EB-CA15-423B-A460-1686048C524B}">
      <dgm:prSet/>
      <dgm:spPr/>
      <dgm:t>
        <a:bodyPr/>
        <a:lstStyle/>
        <a:p>
          <a:pPr rtl="0"/>
          <a:r>
            <a:rPr lang="uk-UA" b="1" baseline="0" smtClean="0"/>
            <a:t>Рекомендаційна   правова, економічна та землевпорядна бібліографія виконує виховну функцію. Пропагуючи кращу, видану останніми роками економічну літературу, вона сприяє економічному вихованню працівників, розширенню їхнього економічного світогляду.</a:t>
          </a:r>
          <a:endParaRPr lang="ru-RU"/>
        </a:p>
      </dgm:t>
    </dgm:pt>
    <dgm:pt modelId="{4F46BC4E-8D3A-4176-8F00-CD65D451C3A6}" type="parTrans" cxnId="{D5FC5F09-E36F-4483-9D86-1A1F89F39DE8}">
      <dgm:prSet/>
      <dgm:spPr/>
      <dgm:t>
        <a:bodyPr/>
        <a:lstStyle/>
        <a:p>
          <a:endParaRPr lang="ru-RU"/>
        </a:p>
      </dgm:t>
    </dgm:pt>
    <dgm:pt modelId="{8CBC3106-415A-4986-9A6A-148764CA377D}" type="sibTrans" cxnId="{D5FC5F09-E36F-4483-9D86-1A1F89F39DE8}">
      <dgm:prSet/>
      <dgm:spPr/>
      <dgm:t>
        <a:bodyPr/>
        <a:lstStyle/>
        <a:p>
          <a:endParaRPr lang="ru-RU"/>
        </a:p>
      </dgm:t>
    </dgm:pt>
    <dgm:pt modelId="{4FC537B9-C6DC-441F-B54A-D25678A5F6B8}" type="pres">
      <dgm:prSet presAssocID="{6C962DA5-EB4F-4E63-9BF7-BA2160A69B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E6FAF-054D-4DFA-8AFE-9B44F34CD97D}" type="pres">
      <dgm:prSet presAssocID="{17A431A0-EED2-4995-A50E-03A816063EDF}" presName="circle1" presStyleLbl="node1" presStyleIdx="0" presStyleCnt="2" custScaleY="837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F59AE5-A593-47DB-9E90-61A1D3FF5D79}" type="pres">
      <dgm:prSet presAssocID="{17A431A0-EED2-4995-A50E-03A816063EDF}" presName="space" presStyleCnt="0"/>
      <dgm:spPr/>
    </dgm:pt>
    <dgm:pt modelId="{868C96CA-4D2E-4A37-A45B-6FBFB4E0A5A1}" type="pres">
      <dgm:prSet presAssocID="{17A431A0-EED2-4995-A50E-03A816063EDF}" presName="rect1" presStyleLbl="alignAcc1" presStyleIdx="0" presStyleCnt="2"/>
      <dgm:spPr/>
      <dgm:t>
        <a:bodyPr/>
        <a:lstStyle/>
        <a:p>
          <a:endParaRPr lang="ru-RU"/>
        </a:p>
      </dgm:t>
    </dgm:pt>
    <dgm:pt modelId="{7D8B705A-A72A-4633-8750-F161B26468AA}" type="pres">
      <dgm:prSet presAssocID="{EDA732EB-CA15-423B-A460-1686048C524B}" presName="vertSpace2" presStyleLbl="node1" presStyleIdx="0" presStyleCnt="2"/>
      <dgm:spPr/>
    </dgm:pt>
    <dgm:pt modelId="{6484C25D-9CD6-4575-A541-5F6BF786570F}" type="pres">
      <dgm:prSet presAssocID="{EDA732EB-CA15-423B-A460-1686048C524B}" presName="circle2" presStyleLbl="node1" presStyleIdx="1" presStyleCnt="2" custScaleX="5091" custScaleY="64206"/>
      <dgm:spPr/>
    </dgm:pt>
    <dgm:pt modelId="{447E7719-AD1C-44AF-9BC6-9AD8F9267037}" type="pres">
      <dgm:prSet presAssocID="{EDA732EB-CA15-423B-A460-1686048C524B}" presName="rect2" presStyleLbl="alignAcc1" presStyleIdx="1" presStyleCnt="2"/>
      <dgm:spPr/>
      <dgm:t>
        <a:bodyPr/>
        <a:lstStyle/>
        <a:p>
          <a:endParaRPr lang="ru-RU"/>
        </a:p>
      </dgm:t>
    </dgm:pt>
    <dgm:pt modelId="{B309EE4D-FA4E-4C79-AE2B-01B4826EDA27}" type="pres">
      <dgm:prSet presAssocID="{17A431A0-EED2-4995-A50E-03A816063ED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BD62-58D8-41A7-AE1C-5CDA5240F4A8}" type="pres">
      <dgm:prSet presAssocID="{EDA732EB-CA15-423B-A460-1686048C524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C5F09-E36F-4483-9D86-1A1F89F39DE8}" srcId="{6C962DA5-EB4F-4E63-9BF7-BA2160A69B42}" destId="{EDA732EB-CA15-423B-A460-1686048C524B}" srcOrd="1" destOrd="0" parTransId="{4F46BC4E-8D3A-4176-8F00-CD65D451C3A6}" sibTransId="{8CBC3106-415A-4986-9A6A-148764CA377D}"/>
    <dgm:cxn modelId="{C69A9751-0ADC-4EB4-8B85-5024C816FCCD}" type="presOf" srcId="{EDA732EB-CA15-423B-A460-1686048C524B}" destId="{447E7719-AD1C-44AF-9BC6-9AD8F9267037}" srcOrd="0" destOrd="0" presId="urn:microsoft.com/office/officeart/2005/8/layout/target3"/>
    <dgm:cxn modelId="{5564364D-C519-41BF-8910-332D3F957E41}" type="presOf" srcId="{6C962DA5-EB4F-4E63-9BF7-BA2160A69B42}" destId="{4FC537B9-C6DC-441F-B54A-D25678A5F6B8}" srcOrd="0" destOrd="0" presId="urn:microsoft.com/office/officeart/2005/8/layout/target3"/>
    <dgm:cxn modelId="{BAA23AF4-4DF2-43C7-88F4-9AA9C0B7A317}" type="presOf" srcId="{17A431A0-EED2-4995-A50E-03A816063EDF}" destId="{868C96CA-4D2E-4A37-A45B-6FBFB4E0A5A1}" srcOrd="0" destOrd="0" presId="urn:microsoft.com/office/officeart/2005/8/layout/target3"/>
    <dgm:cxn modelId="{A8140D6C-D593-4BF0-914C-700F30870178}" type="presOf" srcId="{EDA732EB-CA15-423B-A460-1686048C524B}" destId="{89A0BD62-58D8-41A7-AE1C-5CDA5240F4A8}" srcOrd="1" destOrd="0" presId="urn:microsoft.com/office/officeart/2005/8/layout/target3"/>
    <dgm:cxn modelId="{3369AD90-E251-4100-BE25-4F2555DB1459}" type="presOf" srcId="{17A431A0-EED2-4995-A50E-03A816063EDF}" destId="{B309EE4D-FA4E-4C79-AE2B-01B4826EDA27}" srcOrd="1" destOrd="0" presId="urn:microsoft.com/office/officeart/2005/8/layout/target3"/>
    <dgm:cxn modelId="{A30F6A1A-5092-4D46-831B-B2218698841A}" srcId="{6C962DA5-EB4F-4E63-9BF7-BA2160A69B42}" destId="{17A431A0-EED2-4995-A50E-03A816063EDF}" srcOrd="0" destOrd="0" parTransId="{8EA5D7B7-5D3B-4A93-AA5A-6B1579460A0D}" sibTransId="{A53E9ACF-D4F2-4992-9D76-B5BF816808D8}"/>
    <dgm:cxn modelId="{48314AAF-5972-472A-B0C0-5EA714405A83}" type="presParOf" srcId="{4FC537B9-C6DC-441F-B54A-D25678A5F6B8}" destId="{E11E6FAF-054D-4DFA-8AFE-9B44F34CD97D}" srcOrd="0" destOrd="0" presId="urn:microsoft.com/office/officeart/2005/8/layout/target3"/>
    <dgm:cxn modelId="{350D3821-7CE2-492A-8E40-E2325CB3CB43}" type="presParOf" srcId="{4FC537B9-C6DC-441F-B54A-D25678A5F6B8}" destId="{89F59AE5-A593-47DB-9E90-61A1D3FF5D79}" srcOrd="1" destOrd="0" presId="urn:microsoft.com/office/officeart/2005/8/layout/target3"/>
    <dgm:cxn modelId="{31ED38AD-7EFF-4E5F-B54E-1A2D0B4F8CE4}" type="presParOf" srcId="{4FC537B9-C6DC-441F-B54A-D25678A5F6B8}" destId="{868C96CA-4D2E-4A37-A45B-6FBFB4E0A5A1}" srcOrd="2" destOrd="0" presId="urn:microsoft.com/office/officeart/2005/8/layout/target3"/>
    <dgm:cxn modelId="{A68A022D-172D-4A4D-BADF-8F897C01FF63}" type="presParOf" srcId="{4FC537B9-C6DC-441F-B54A-D25678A5F6B8}" destId="{7D8B705A-A72A-4633-8750-F161B26468AA}" srcOrd="3" destOrd="0" presId="urn:microsoft.com/office/officeart/2005/8/layout/target3"/>
    <dgm:cxn modelId="{486F9F12-EEAB-47BF-8498-1BB3938B1C0B}" type="presParOf" srcId="{4FC537B9-C6DC-441F-B54A-D25678A5F6B8}" destId="{6484C25D-9CD6-4575-A541-5F6BF786570F}" srcOrd="4" destOrd="0" presId="urn:microsoft.com/office/officeart/2005/8/layout/target3"/>
    <dgm:cxn modelId="{1FC84DFC-BE26-44CF-A126-FF3661CD2774}" type="presParOf" srcId="{4FC537B9-C6DC-441F-B54A-D25678A5F6B8}" destId="{447E7719-AD1C-44AF-9BC6-9AD8F9267037}" srcOrd="5" destOrd="0" presId="urn:microsoft.com/office/officeart/2005/8/layout/target3"/>
    <dgm:cxn modelId="{0ED390DC-AF0E-4B94-B5E3-C4F16F902A59}" type="presParOf" srcId="{4FC537B9-C6DC-441F-B54A-D25678A5F6B8}" destId="{B309EE4D-FA4E-4C79-AE2B-01B4826EDA27}" srcOrd="6" destOrd="0" presId="urn:microsoft.com/office/officeart/2005/8/layout/target3"/>
    <dgm:cxn modelId="{4CA0AC7B-2EF0-4F76-96F7-E7BE03B1D00B}" type="presParOf" srcId="{4FC537B9-C6DC-441F-B54A-D25678A5F6B8}" destId="{89A0BD62-58D8-41A7-AE1C-5CDA5240F4A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A23FF4-6437-4CF2-B2D4-27E1F05A900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2EFC3-440A-4E67-9F6A-E92AE9A40F9D}">
      <dgm:prSet/>
      <dgm:spPr/>
      <dgm:t>
        <a:bodyPr/>
        <a:lstStyle/>
        <a:p>
          <a:pPr rtl="0"/>
          <a:r>
            <a:rPr lang="uk-UA" b="1" baseline="0" dirty="0" smtClean="0"/>
            <a:t>Інформування читачів здійснюється спеціальними організаціями за допомогою бібліографічних покажчиків. Відрізняються вони від реєстру літератури тим, що мають більш складну структуру.</a:t>
          </a:r>
          <a:endParaRPr lang="ru-RU" b="1" dirty="0"/>
        </a:p>
      </dgm:t>
    </dgm:pt>
    <dgm:pt modelId="{CC5A3F25-DC74-4272-BBE6-098542C3966A}" type="parTrans" cxnId="{02D186E5-BD01-49AB-B421-D929E675B16D}">
      <dgm:prSet/>
      <dgm:spPr/>
      <dgm:t>
        <a:bodyPr/>
        <a:lstStyle/>
        <a:p>
          <a:endParaRPr lang="ru-RU"/>
        </a:p>
      </dgm:t>
    </dgm:pt>
    <dgm:pt modelId="{B40ABEEB-1B21-4DF3-B826-BC56428182A5}" type="sibTrans" cxnId="{02D186E5-BD01-49AB-B421-D929E675B16D}">
      <dgm:prSet/>
      <dgm:spPr/>
      <dgm:t>
        <a:bodyPr/>
        <a:lstStyle/>
        <a:p>
          <a:endParaRPr lang="ru-RU"/>
        </a:p>
      </dgm:t>
    </dgm:pt>
    <dgm:pt modelId="{4DA03F19-4A57-4A73-BCE8-3F3B5458FEBD}" type="pres">
      <dgm:prSet presAssocID="{16A23FF4-6437-4CF2-B2D4-27E1F05A900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30D48-5F62-404E-AACD-9CA422E6ACBF}" type="pres">
      <dgm:prSet presAssocID="{2192EFC3-440A-4E67-9F6A-E92AE9A40F9D}" presName="circle1" presStyleLbl="lnNode1" presStyleIdx="0" presStyleCnt="1" custLinFactNeighborX="-8596" custLinFactNeighborY="-127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D4BDF7-3BF5-4566-B507-B9950242BB7F}" type="pres">
      <dgm:prSet presAssocID="{2192EFC3-440A-4E67-9F6A-E92AE9A40F9D}" presName="text1" presStyleLbl="revTx" presStyleIdx="0" presStyleCnt="1" custScaleX="212111" custScaleY="224768" custLinFactNeighborX="15817" custLinFactNeighborY="50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8D88-217A-45AB-88A0-157FE603DD3C}" type="pres">
      <dgm:prSet presAssocID="{2192EFC3-440A-4E67-9F6A-E92AE9A40F9D}" presName="line1" presStyleLbl="callout" presStyleIdx="0" presStyleCnt="2" custLinFactY="150344" custLinFactNeighborX="-2751" custLinFactNeighborY="200000"/>
      <dgm:spPr/>
    </dgm:pt>
    <dgm:pt modelId="{D6D3DEDA-8BC7-4BD1-9E5C-88637B870DAA}" type="pres">
      <dgm:prSet presAssocID="{2192EFC3-440A-4E67-9F6A-E92AE9A40F9D}" presName="d1" presStyleLbl="callout" presStyleIdx="1" presStyleCnt="2" custLinFactNeighborX="-3176" custLinFactNeighborY="6048"/>
      <dgm:spPr/>
    </dgm:pt>
  </dgm:ptLst>
  <dgm:cxnLst>
    <dgm:cxn modelId="{02D186E5-BD01-49AB-B421-D929E675B16D}" srcId="{16A23FF4-6437-4CF2-B2D4-27E1F05A9003}" destId="{2192EFC3-440A-4E67-9F6A-E92AE9A40F9D}" srcOrd="0" destOrd="0" parTransId="{CC5A3F25-DC74-4272-BBE6-098542C3966A}" sibTransId="{B40ABEEB-1B21-4DF3-B826-BC56428182A5}"/>
    <dgm:cxn modelId="{19497C6B-E118-4DCD-8DDA-FD9302B95880}" type="presOf" srcId="{2192EFC3-440A-4E67-9F6A-E92AE9A40F9D}" destId="{08D4BDF7-3BF5-4566-B507-B9950242BB7F}" srcOrd="0" destOrd="0" presId="urn:microsoft.com/office/officeart/2005/8/layout/target1"/>
    <dgm:cxn modelId="{FEED3BE7-E693-4572-B111-E6594C65BFA6}" type="presOf" srcId="{16A23FF4-6437-4CF2-B2D4-27E1F05A9003}" destId="{4DA03F19-4A57-4A73-BCE8-3F3B5458FEBD}" srcOrd="0" destOrd="0" presId="urn:microsoft.com/office/officeart/2005/8/layout/target1"/>
    <dgm:cxn modelId="{B8D29CD1-01EA-4958-B5F4-C7C40A878E2B}" type="presParOf" srcId="{4DA03F19-4A57-4A73-BCE8-3F3B5458FEBD}" destId="{E8230D48-5F62-404E-AACD-9CA422E6ACBF}" srcOrd="0" destOrd="0" presId="urn:microsoft.com/office/officeart/2005/8/layout/target1"/>
    <dgm:cxn modelId="{4E5CA2E3-CA10-4F43-8C42-B971A5E8110E}" type="presParOf" srcId="{4DA03F19-4A57-4A73-BCE8-3F3B5458FEBD}" destId="{08D4BDF7-3BF5-4566-B507-B9950242BB7F}" srcOrd="1" destOrd="0" presId="urn:microsoft.com/office/officeart/2005/8/layout/target1"/>
    <dgm:cxn modelId="{37B694AE-0C9C-487D-8233-65B5C70F5BF1}" type="presParOf" srcId="{4DA03F19-4A57-4A73-BCE8-3F3B5458FEBD}" destId="{85568D88-217A-45AB-88A0-157FE603DD3C}" srcOrd="2" destOrd="0" presId="urn:microsoft.com/office/officeart/2005/8/layout/target1"/>
    <dgm:cxn modelId="{DEA78815-4530-4773-85F1-5C115C423301}" type="presParOf" srcId="{4DA03F19-4A57-4A73-BCE8-3F3B5458FEBD}" destId="{D6D3DEDA-8BC7-4BD1-9E5C-88637B870DAA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E80D9F-4CD8-491D-AA75-68BB56AF11B7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7FAD8-0118-4B6E-96A7-11CFDFC71939}">
      <dgm:prSet/>
      <dgm:spPr/>
      <dgm:t>
        <a:bodyPr/>
        <a:lstStyle/>
        <a:p>
          <a:pPr rtl="0"/>
          <a:r>
            <a:rPr lang="uk-UA" b="1" baseline="0" dirty="0" smtClean="0"/>
            <a:t>Основним завданням економічної бібліографії є систематизація бібліографічних джерел для створення інформаційного комфорту дослідникам у галузі економіки. Залежно від функцій та цільового призначення економічна, соціальна і екологічна бібліографії поділяються на </a:t>
          </a:r>
          <a:r>
            <a:rPr lang="uk-UA" b="1" i="1" baseline="0" dirty="0" smtClean="0"/>
            <a:t>науково-допоміжну і рекомендаційну. </a:t>
          </a:r>
          <a:endParaRPr lang="ru-RU" dirty="0"/>
        </a:p>
      </dgm:t>
    </dgm:pt>
    <dgm:pt modelId="{3997552B-DEA2-4FCD-BB4B-F71E1720EEFF}" type="parTrans" cxnId="{0F58B7FA-4DE9-4D10-98ED-9A64CEAFE222}">
      <dgm:prSet/>
      <dgm:spPr/>
      <dgm:t>
        <a:bodyPr/>
        <a:lstStyle/>
        <a:p>
          <a:endParaRPr lang="ru-RU"/>
        </a:p>
      </dgm:t>
    </dgm:pt>
    <dgm:pt modelId="{0A33B12F-7106-4929-A3EF-0C03CE9D4F86}" type="sibTrans" cxnId="{0F58B7FA-4DE9-4D10-98ED-9A64CEAFE222}">
      <dgm:prSet/>
      <dgm:spPr/>
      <dgm:t>
        <a:bodyPr/>
        <a:lstStyle/>
        <a:p>
          <a:endParaRPr lang="ru-RU"/>
        </a:p>
      </dgm:t>
    </dgm:pt>
    <dgm:pt modelId="{9B648B8A-5142-4FC8-B9C2-4C3F1A151F06}" type="pres">
      <dgm:prSet presAssocID="{23E80D9F-4CD8-491D-AA75-68BB56AF11B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F2ECF3C-9121-45AE-8050-B1912A3F52E7}" type="pres">
      <dgm:prSet presAssocID="{1757FAD8-0118-4B6E-96A7-11CFDFC71939}" presName="composite" presStyleCnt="0">
        <dgm:presLayoutVars>
          <dgm:chMax/>
          <dgm:chPref/>
        </dgm:presLayoutVars>
      </dgm:prSet>
      <dgm:spPr/>
    </dgm:pt>
    <dgm:pt modelId="{6B5A5EA1-B0D0-42C2-9EA4-A0BEB0D3473F}" type="pres">
      <dgm:prSet presAssocID="{1757FAD8-0118-4B6E-96A7-11CFDFC71939}" presName="Image" presStyleLbl="bgImgPlace1" presStyleIdx="0" presStyleCnt="1" custScaleX="126555" custScaleY="1020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F0DC97-5ADA-4A18-8EAE-3A977EC5309C}" type="pres">
      <dgm:prSet presAssocID="{1757FAD8-0118-4B6E-96A7-11CFDFC71939}" presName="ParentText" presStyleLbl="revTx" presStyleIdx="0" presStyleCnt="1" custScaleX="104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240F-8834-49F6-B045-2462AA1204B3}" type="pres">
      <dgm:prSet presAssocID="{1757FAD8-0118-4B6E-96A7-11CFDFC71939}" presName="tlFrame" presStyleLbl="node1" presStyleIdx="0" presStyleCnt="4"/>
      <dgm:spPr/>
    </dgm:pt>
    <dgm:pt modelId="{694F5619-CDF3-4B33-A9DC-DE481B24B040}" type="pres">
      <dgm:prSet presAssocID="{1757FAD8-0118-4B6E-96A7-11CFDFC71939}" presName="trFrame" presStyleLbl="node1" presStyleIdx="1" presStyleCnt="4"/>
      <dgm:spPr/>
    </dgm:pt>
    <dgm:pt modelId="{7BE8E3F4-088A-4225-A151-769AC1832F59}" type="pres">
      <dgm:prSet presAssocID="{1757FAD8-0118-4B6E-96A7-11CFDFC71939}" presName="blFrame" presStyleLbl="node1" presStyleIdx="2" presStyleCnt="4"/>
      <dgm:spPr/>
    </dgm:pt>
    <dgm:pt modelId="{B94A4A90-9476-4EC8-839C-FF744D799566}" type="pres">
      <dgm:prSet presAssocID="{1757FAD8-0118-4B6E-96A7-11CFDFC71939}" presName="brFrame" presStyleLbl="node1" presStyleIdx="3" presStyleCnt="4"/>
      <dgm:spPr/>
    </dgm:pt>
  </dgm:ptLst>
  <dgm:cxnLst>
    <dgm:cxn modelId="{BE6A3183-82B3-43DC-AA06-2BF74CD1F367}" type="presOf" srcId="{1757FAD8-0118-4B6E-96A7-11CFDFC71939}" destId="{BFF0DC97-5ADA-4A18-8EAE-3A977EC5309C}" srcOrd="0" destOrd="0" presId="urn:microsoft.com/office/officeart/2009/3/layout/FramedTextPicture"/>
    <dgm:cxn modelId="{0F58B7FA-4DE9-4D10-98ED-9A64CEAFE222}" srcId="{23E80D9F-4CD8-491D-AA75-68BB56AF11B7}" destId="{1757FAD8-0118-4B6E-96A7-11CFDFC71939}" srcOrd="0" destOrd="0" parTransId="{3997552B-DEA2-4FCD-BB4B-F71E1720EEFF}" sibTransId="{0A33B12F-7106-4929-A3EF-0C03CE9D4F86}"/>
    <dgm:cxn modelId="{A4BE39F9-7D8E-4109-BBB0-ECD661E8EE63}" type="presOf" srcId="{23E80D9F-4CD8-491D-AA75-68BB56AF11B7}" destId="{9B648B8A-5142-4FC8-B9C2-4C3F1A151F06}" srcOrd="0" destOrd="0" presId="urn:microsoft.com/office/officeart/2009/3/layout/FramedTextPicture"/>
    <dgm:cxn modelId="{72F9C80C-68E2-4924-A063-33D6416DF8C5}" type="presParOf" srcId="{9B648B8A-5142-4FC8-B9C2-4C3F1A151F06}" destId="{2F2ECF3C-9121-45AE-8050-B1912A3F52E7}" srcOrd="0" destOrd="0" presId="urn:microsoft.com/office/officeart/2009/3/layout/FramedTextPicture"/>
    <dgm:cxn modelId="{9174270A-9358-4A35-BF02-176AF4C424B4}" type="presParOf" srcId="{2F2ECF3C-9121-45AE-8050-B1912A3F52E7}" destId="{6B5A5EA1-B0D0-42C2-9EA4-A0BEB0D3473F}" srcOrd="0" destOrd="0" presId="urn:microsoft.com/office/officeart/2009/3/layout/FramedTextPicture"/>
    <dgm:cxn modelId="{118A8D52-8C1E-4EC1-AE60-BE82AAE73A9A}" type="presParOf" srcId="{2F2ECF3C-9121-45AE-8050-B1912A3F52E7}" destId="{BFF0DC97-5ADA-4A18-8EAE-3A977EC5309C}" srcOrd="1" destOrd="0" presId="urn:microsoft.com/office/officeart/2009/3/layout/FramedTextPicture"/>
    <dgm:cxn modelId="{E3748124-B072-44DA-B2B5-1D9B0AF1176B}" type="presParOf" srcId="{2F2ECF3C-9121-45AE-8050-B1912A3F52E7}" destId="{EE65240F-8834-49F6-B045-2462AA1204B3}" srcOrd="2" destOrd="0" presId="urn:microsoft.com/office/officeart/2009/3/layout/FramedTextPicture"/>
    <dgm:cxn modelId="{5E2BA642-4D05-4B48-AD94-3133454A6010}" type="presParOf" srcId="{2F2ECF3C-9121-45AE-8050-B1912A3F52E7}" destId="{694F5619-CDF3-4B33-A9DC-DE481B24B040}" srcOrd="3" destOrd="0" presId="urn:microsoft.com/office/officeart/2009/3/layout/FramedTextPicture"/>
    <dgm:cxn modelId="{70A7E8AD-155E-4CC7-A31B-4BB1B0091537}" type="presParOf" srcId="{2F2ECF3C-9121-45AE-8050-B1912A3F52E7}" destId="{7BE8E3F4-088A-4225-A151-769AC1832F59}" srcOrd="4" destOrd="0" presId="urn:microsoft.com/office/officeart/2009/3/layout/FramedTextPicture"/>
    <dgm:cxn modelId="{AF1F6918-1EE8-4578-9349-52AFEA1DFB87}" type="presParOf" srcId="{2F2ECF3C-9121-45AE-8050-B1912A3F52E7}" destId="{B94A4A90-9476-4EC8-839C-FF744D79956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DA78E6-9378-4E4F-A863-133350ADF43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305A3-F038-4AF5-85F6-5FD4AFF405CB}">
      <dgm:prSet custT="1"/>
      <dgm:spPr/>
      <dgm:t>
        <a:bodyPr/>
        <a:lstStyle/>
        <a:p>
          <a:pPr rtl="0"/>
          <a:r>
            <a:rPr lang="uk-UA" sz="2000" b="1" dirty="0" smtClean="0"/>
            <a:t>загальноекономічні</a:t>
          </a:r>
          <a:endParaRPr lang="ru-RU" sz="2000" dirty="0"/>
        </a:p>
      </dgm:t>
    </dgm:pt>
    <dgm:pt modelId="{8DC8DAF2-FF18-4D14-AF55-FF1E1A3A2E89}" type="parTrans" cxnId="{03A7CF8D-C8EE-4028-B0A0-14E375327480}">
      <dgm:prSet/>
      <dgm:spPr/>
      <dgm:t>
        <a:bodyPr/>
        <a:lstStyle/>
        <a:p>
          <a:endParaRPr lang="ru-RU"/>
        </a:p>
      </dgm:t>
    </dgm:pt>
    <dgm:pt modelId="{2C91644A-0DFB-4DBA-84CB-1DB8AA888426}" type="sibTrans" cxnId="{03A7CF8D-C8EE-4028-B0A0-14E375327480}">
      <dgm:prSet/>
      <dgm:spPr/>
      <dgm:t>
        <a:bodyPr/>
        <a:lstStyle/>
        <a:p>
          <a:endParaRPr lang="ru-RU"/>
        </a:p>
      </dgm:t>
    </dgm:pt>
    <dgm:pt modelId="{B23651BD-88A9-483E-BF6C-5AE353F24A3F}" type="pres">
      <dgm:prSet presAssocID="{02DA78E6-9378-4E4F-A863-133350ADF43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25321-F87E-4D4B-98CE-3E10AB324EA7}" type="pres">
      <dgm:prSet presAssocID="{E94305A3-F038-4AF5-85F6-5FD4AFF405CB}" presName="compNode" presStyleCnt="0"/>
      <dgm:spPr/>
    </dgm:pt>
    <dgm:pt modelId="{76A2B684-2296-4355-A97F-45B3E01EBAC5}" type="pres">
      <dgm:prSet presAssocID="{E94305A3-F038-4AF5-85F6-5FD4AFF405CB}" presName="childRect" presStyleLbl="bgAcc1" presStyleIdx="0" presStyleCnt="1" custLinFactNeighborX="-1810" custLinFactNeighborY="363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EE4109-C152-4A5D-A3E5-82E0436E5B7D}" type="pres">
      <dgm:prSet presAssocID="{E94305A3-F038-4AF5-85F6-5FD4AFF405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ADFD2-59C4-4D6C-8055-FA10D8698B03}" type="pres">
      <dgm:prSet presAssocID="{E94305A3-F038-4AF5-85F6-5FD4AFF405CB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A40366EF-2139-400A-B12D-E546C5DA0E23}" type="pres">
      <dgm:prSet presAssocID="{E94305A3-F038-4AF5-85F6-5FD4AFF405CB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1A692111-7A01-4634-A944-9C5228350F02}" type="presOf" srcId="{E94305A3-F038-4AF5-85F6-5FD4AFF405CB}" destId="{79EE4109-C152-4A5D-A3E5-82E0436E5B7D}" srcOrd="0" destOrd="0" presId="urn:microsoft.com/office/officeart/2005/8/layout/bList2"/>
    <dgm:cxn modelId="{DF06D2F8-BA69-45C2-9AF7-6670583D0AB3}" type="presOf" srcId="{02DA78E6-9378-4E4F-A863-133350ADF43A}" destId="{B23651BD-88A9-483E-BF6C-5AE353F24A3F}" srcOrd="0" destOrd="0" presId="urn:microsoft.com/office/officeart/2005/8/layout/bList2"/>
    <dgm:cxn modelId="{03A7CF8D-C8EE-4028-B0A0-14E375327480}" srcId="{02DA78E6-9378-4E4F-A863-133350ADF43A}" destId="{E94305A3-F038-4AF5-85F6-5FD4AFF405CB}" srcOrd="0" destOrd="0" parTransId="{8DC8DAF2-FF18-4D14-AF55-FF1E1A3A2E89}" sibTransId="{2C91644A-0DFB-4DBA-84CB-1DB8AA888426}"/>
    <dgm:cxn modelId="{627F2B77-4139-4888-9DAE-091635DEE668}" type="presOf" srcId="{E94305A3-F038-4AF5-85F6-5FD4AFF405CB}" destId="{C97ADFD2-59C4-4D6C-8055-FA10D8698B03}" srcOrd="1" destOrd="0" presId="urn:microsoft.com/office/officeart/2005/8/layout/bList2"/>
    <dgm:cxn modelId="{43E2D9F1-A8D5-4253-AE80-849744B4D073}" type="presParOf" srcId="{B23651BD-88A9-483E-BF6C-5AE353F24A3F}" destId="{84225321-F87E-4D4B-98CE-3E10AB324EA7}" srcOrd="0" destOrd="0" presId="urn:microsoft.com/office/officeart/2005/8/layout/bList2"/>
    <dgm:cxn modelId="{8CF14165-F88C-4E79-A8B4-33E4A90F0F7A}" type="presParOf" srcId="{84225321-F87E-4D4B-98CE-3E10AB324EA7}" destId="{76A2B684-2296-4355-A97F-45B3E01EBAC5}" srcOrd="0" destOrd="0" presId="urn:microsoft.com/office/officeart/2005/8/layout/bList2"/>
    <dgm:cxn modelId="{97A04BD5-4FEC-412A-842F-934025E2BDFB}" type="presParOf" srcId="{84225321-F87E-4D4B-98CE-3E10AB324EA7}" destId="{79EE4109-C152-4A5D-A3E5-82E0436E5B7D}" srcOrd="1" destOrd="0" presId="urn:microsoft.com/office/officeart/2005/8/layout/bList2"/>
    <dgm:cxn modelId="{D36FD3F6-8255-4A09-A237-9FC92DCB1DA9}" type="presParOf" srcId="{84225321-F87E-4D4B-98CE-3E10AB324EA7}" destId="{C97ADFD2-59C4-4D6C-8055-FA10D8698B03}" srcOrd="2" destOrd="0" presId="urn:microsoft.com/office/officeart/2005/8/layout/bList2"/>
    <dgm:cxn modelId="{DEE1C60C-D8B4-451C-BBF7-674839B3BFFA}" type="presParOf" srcId="{84225321-F87E-4D4B-98CE-3E10AB324EA7}" destId="{A40366EF-2139-400A-B12D-E546C5DA0E2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2B509-77B8-4A1A-B40C-B1AA485DF1DA}">
      <dsp:nvSpPr>
        <dsp:cNvPr id="0" name=""/>
        <dsp:cNvSpPr/>
      </dsp:nvSpPr>
      <dsp:spPr>
        <a:xfrm>
          <a:off x="672286" y="480606"/>
          <a:ext cx="10037685" cy="31367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643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Праці відомих представників економічної думки </a:t>
          </a:r>
          <a:r>
            <a:rPr lang="uk-UA" sz="2800" kern="1200" smtClean="0"/>
            <a:t>— </a:t>
          </a:r>
          <a:r>
            <a:rPr lang="uk-UA" sz="2800" b="1" kern="1200" smtClean="0"/>
            <a:t>це роботи з вітчизняної та зарубіжної економічної теорії У. Петті, А. Сміта, Д. Рікардо, С. Сісмонді, а також видатних уче- них-земельників України П.М. Першина, І.Д. Шулейкіна, С.А. Удачі, Т.П. Магазинщикова, Г.І. Горохова, В.О. Кір- санова, П.Ф. Веденічева, Л.Я. Новаковського та інших.</a:t>
          </a:r>
          <a:endParaRPr lang="ru-RU" sz="2800" kern="1200"/>
        </a:p>
      </dsp:txBody>
      <dsp:txXfrm>
        <a:off x="672286" y="480606"/>
        <a:ext cx="10037685" cy="3136776"/>
      </dsp:txXfrm>
    </dsp:sp>
    <dsp:sp modelId="{080CB1F7-F3E0-4054-90F1-4A0549D29702}">
      <dsp:nvSpPr>
        <dsp:cNvPr id="0" name=""/>
        <dsp:cNvSpPr/>
      </dsp:nvSpPr>
      <dsp:spPr>
        <a:xfrm>
          <a:off x="12331" y="216701"/>
          <a:ext cx="2584587" cy="329361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10ADA-CCF7-449A-916E-D40C71976738}">
      <dsp:nvSpPr>
        <dsp:cNvPr id="0" name=""/>
        <dsp:cNvSpPr/>
      </dsp:nvSpPr>
      <dsp:spPr>
        <a:xfrm>
          <a:off x="1617238" y="1209"/>
          <a:ext cx="1876379" cy="14006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53AB1-EA72-4406-A64E-F9AA172D163E}">
      <dsp:nvSpPr>
        <dsp:cNvPr id="0" name=""/>
        <dsp:cNvSpPr/>
      </dsp:nvSpPr>
      <dsp:spPr>
        <a:xfrm>
          <a:off x="1617238" y="1401887"/>
          <a:ext cx="1876379" cy="60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галузеві</a:t>
          </a:r>
          <a:endParaRPr lang="ru-RU" sz="2600" kern="1200" dirty="0"/>
        </a:p>
      </dsp:txBody>
      <dsp:txXfrm>
        <a:off x="1617238" y="1401887"/>
        <a:ext cx="1321393" cy="602291"/>
      </dsp:txXfrm>
    </dsp:sp>
    <dsp:sp modelId="{B7B6186C-BE8C-4B28-AF3A-9A27B55AF715}">
      <dsp:nvSpPr>
        <dsp:cNvPr id="0" name=""/>
        <dsp:cNvSpPr/>
      </dsp:nvSpPr>
      <dsp:spPr>
        <a:xfrm>
          <a:off x="2991712" y="1497555"/>
          <a:ext cx="656732" cy="65673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1AD2-DE88-459C-A2B5-EF8C45EA573A}">
      <dsp:nvSpPr>
        <dsp:cNvPr id="0" name=""/>
        <dsp:cNvSpPr/>
      </dsp:nvSpPr>
      <dsp:spPr>
        <a:xfrm>
          <a:off x="1207870" y="1565"/>
          <a:ext cx="2003228" cy="149536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79A9F-4546-48A1-9474-178F22A6CCF4}">
      <dsp:nvSpPr>
        <dsp:cNvPr id="0" name=""/>
        <dsp:cNvSpPr/>
      </dsp:nvSpPr>
      <dsp:spPr>
        <a:xfrm>
          <a:off x="1207870" y="1496933"/>
          <a:ext cx="2003228" cy="643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тематичні</a:t>
          </a:r>
          <a:endParaRPr lang="ru-RU" sz="2400" kern="1200" dirty="0"/>
        </a:p>
      </dsp:txBody>
      <dsp:txXfrm>
        <a:off x="1207870" y="1496933"/>
        <a:ext cx="1410724" cy="643008"/>
      </dsp:txXfrm>
    </dsp:sp>
    <dsp:sp modelId="{12E9749C-4DC9-40F1-9F51-03AFA43D11E8}">
      <dsp:nvSpPr>
        <dsp:cNvPr id="0" name=""/>
        <dsp:cNvSpPr/>
      </dsp:nvSpPr>
      <dsp:spPr>
        <a:xfrm>
          <a:off x="2675262" y="1599069"/>
          <a:ext cx="701130" cy="7011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E2D9E-C3D2-4E5D-9D9F-DDD14D63ADFF}">
      <dsp:nvSpPr>
        <dsp:cNvPr id="0" name=""/>
        <dsp:cNvSpPr/>
      </dsp:nvSpPr>
      <dsp:spPr>
        <a:xfrm>
          <a:off x="1116670" y="1821"/>
          <a:ext cx="2045908" cy="152722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84128-3EED-4FDD-9CDA-036F7450F9F8}">
      <dsp:nvSpPr>
        <dsp:cNvPr id="0" name=""/>
        <dsp:cNvSpPr/>
      </dsp:nvSpPr>
      <dsp:spPr>
        <a:xfrm>
          <a:off x="1116670" y="1529049"/>
          <a:ext cx="2045908" cy="656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персоналії</a:t>
          </a:r>
          <a:endParaRPr lang="ru-RU" sz="2300" kern="1200" dirty="0"/>
        </a:p>
      </dsp:txBody>
      <dsp:txXfrm>
        <a:off x="1116670" y="1529049"/>
        <a:ext cx="1440780" cy="656707"/>
      </dsp:txXfrm>
    </dsp:sp>
    <dsp:sp modelId="{B827858F-6FC9-41D2-A46C-88754700C30A}">
      <dsp:nvSpPr>
        <dsp:cNvPr id="0" name=""/>
        <dsp:cNvSpPr/>
      </dsp:nvSpPr>
      <dsp:spPr>
        <a:xfrm>
          <a:off x="2615327" y="1633361"/>
          <a:ext cx="716068" cy="7160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394D2-4E21-4755-8FB9-D4EBE0EE4CF9}">
      <dsp:nvSpPr>
        <dsp:cNvPr id="0" name=""/>
        <dsp:cNvSpPr/>
      </dsp:nvSpPr>
      <dsp:spPr>
        <a:xfrm rot="10800000">
          <a:off x="2480533" y="0"/>
          <a:ext cx="7237502" cy="2630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985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Тематичні — групують бібліографію за тематичними ознаками в межах окремих економічних наук. Такими покажчиками є посібники з міжгалузевих і галузевих економік. До міжгалузевих належать покажчики з проблем, спільних для всіх галузей економіки: управління, планування, обліку, аудиту та ін. У них органічно поєднується групування літератури за теоретичними і конкретно-економічними темами.</a:t>
          </a:r>
          <a:endParaRPr lang="ru-RU" sz="1900" kern="1200"/>
        </a:p>
      </dsp:txBody>
      <dsp:txXfrm rot="10800000">
        <a:off x="3138086" y="0"/>
        <a:ext cx="6579949" cy="2630214"/>
      </dsp:txXfrm>
    </dsp:sp>
    <dsp:sp modelId="{90CD25E1-6677-41B0-A8A0-F67DF35E1AEB}">
      <dsp:nvSpPr>
        <dsp:cNvPr id="0" name=""/>
        <dsp:cNvSpPr/>
      </dsp:nvSpPr>
      <dsp:spPr>
        <a:xfrm>
          <a:off x="1165426" y="0"/>
          <a:ext cx="2630214" cy="26302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18B01-0A20-4FE3-BD90-F01C0F1C1CDC}">
      <dsp:nvSpPr>
        <dsp:cNvPr id="0" name=""/>
        <dsp:cNvSpPr/>
      </dsp:nvSpPr>
      <dsp:spPr>
        <a:xfrm rot="10800000">
          <a:off x="2388965" y="0"/>
          <a:ext cx="7001319" cy="2501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3268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Загальноекономічна бібліографія найповніше охоплює літературу за галузями і проблемами економічної науки. Ця література, передусім, розрахована на наукових працівників: вони мають найбільший діапазон запитів та інтересів, які можна задовольнити тільки за допомогою бібліографії.</a:t>
          </a:r>
          <a:endParaRPr lang="ru-RU" sz="2200" kern="1200" dirty="0"/>
        </a:p>
      </dsp:txBody>
      <dsp:txXfrm rot="10800000">
        <a:off x="3014440" y="0"/>
        <a:ext cx="6375844" cy="2501900"/>
      </dsp:txXfrm>
    </dsp:sp>
    <dsp:sp modelId="{208AA002-A0CC-47C6-8915-1511FD5CD855}">
      <dsp:nvSpPr>
        <dsp:cNvPr id="0" name=""/>
        <dsp:cNvSpPr/>
      </dsp:nvSpPr>
      <dsp:spPr>
        <a:xfrm>
          <a:off x="1138015" y="0"/>
          <a:ext cx="2501900" cy="25019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C3612-F346-4262-A932-6720E0885B8A}">
      <dsp:nvSpPr>
        <dsp:cNvPr id="0" name=""/>
        <dsp:cNvSpPr/>
      </dsp:nvSpPr>
      <dsp:spPr>
        <a:xfrm>
          <a:off x="-51582" y="-106186"/>
          <a:ext cx="8601482" cy="1998579"/>
        </a:xfrm>
        <a:prstGeom prst="roundRect">
          <a:avLst>
            <a:gd name="adj" fmla="val 10000"/>
          </a:avLst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baseline="0" dirty="0" smtClean="0">
              <a:solidFill>
                <a:schemeClr val="tx1"/>
              </a:solidFill>
            </a:rPr>
            <a:t>Для організації інформаційного пошуку важливо раціональ­но розмістити книги, журнали та інші об’єкти інформації в сховищах. З цією метою об’єктам пошуку присвоюють певні індекси. Відповідно до них розміщують ці об’єкти у довідково- інформаційних фондах.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6954" y="-47650"/>
        <a:ext cx="6629644" cy="1881507"/>
      </dsp:txXfrm>
    </dsp:sp>
    <dsp:sp modelId="{AFDBAFFC-34DA-4D77-8ABA-3F2A31EF0C2C}">
      <dsp:nvSpPr>
        <dsp:cNvPr id="0" name=""/>
        <dsp:cNvSpPr/>
      </dsp:nvSpPr>
      <dsp:spPr>
        <a:xfrm>
          <a:off x="929640" y="2086287"/>
          <a:ext cx="9083576" cy="2082585"/>
        </a:xfrm>
        <a:prstGeom prst="roundRect">
          <a:avLst>
            <a:gd name="adj" fmla="val 10000"/>
          </a:avLst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baseline="0" dirty="0" smtClean="0">
              <a:solidFill>
                <a:schemeClr val="tx1"/>
              </a:solidFill>
            </a:rPr>
            <a:t>Присвоєння індексів називається індексуванням. Воно поля­гає у визначенні кодового позначення об’єкта пошуку згідно з інформаційно-пошуковою   мовою (ІПМ). Закладами науко­во-технічної інформації, науковими і масовими бібліотеками застосовуються ІПМ </a:t>
          </a:r>
          <a:r>
            <a:rPr lang="uk-UA" sz="2000" b="0" kern="1200" baseline="0" dirty="0" err="1" smtClean="0">
              <a:solidFill>
                <a:schemeClr val="tx1"/>
              </a:solidFill>
            </a:rPr>
            <a:t>бібліотечно</a:t>
          </a:r>
          <a:r>
            <a:rPr lang="uk-UA" sz="2000" b="0" kern="1200" baseline="0" dirty="0" smtClean="0">
              <a:solidFill>
                <a:schemeClr val="tx1"/>
              </a:solidFill>
            </a:rPr>
            <a:t>-бібліографічного типу: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990637" y="2147284"/>
        <a:ext cx="6052784" cy="1960591"/>
      </dsp:txXfrm>
    </dsp:sp>
    <dsp:sp modelId="{38B72F00-37CE-4BC6-9729-B6AFF77F7C4C}">
      <dsp:nvSpPr>
        <dsp:cNvPr id="0" name=""/>
        <dsp:cNvSpPr/>
      </dsp:nvSpPr>
      <dsp:spPr>
        <a:xfrm>
          <a:off x="6957504" y="1416173"/>
          <a:ext cx="1188335" cy="11883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24879" y="1416173"/>
        <a:ext cx="653585" cy="8942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4A2E8-9E81-41C3-A571-90A790249E00}">
      <dsp:nvSpPr>
        <dsp:cNvPr id="0" name=""/>
        <dsp:cNvSpPr/>
      </dsp:nvSpPr>
      <dsp:spPr>
        <a:xfrm>
          <a:off x="4125" y="0"/>
          <a:ext cx="4725590" cy="5740400"/>
        </a:xfrm>
        <a:prstGeom prst="roundRect">
          <a:avLst>
            <a:gd name="adj" fmla="val 10000"/>
          </a:avLst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baseline="0" dirty="0" smtClean="0">
              <a:solidFill>
                <a:schemeClr val="tx1"/>
              </a:solidFill>
            </a:rPr>
            <a:t>Так, навчальний посібник для вузів “Методологія наукових дослід­жень” має індекс за УДК 001.8(07), який розшифровується так: 001 — наука в цілому; 001.8 — загальна методологія, науко­вий аналіз і синтез; (07) — матеріали для викладання і вивчен­ня, навчальні посібники.</a:t>
          </a:r>
          <a:endParaRPr lang="ru-RU" sz="1900" b="0" kern="1200" dirty="0">
            <a:solidFill>
              <a:schemeClr val="tx1"/>
            </a:solidFill>
          </a:endParaRPr>
        </a:p>
      </dsp:txBody>
      <dsp:txXfrm>
        <a:off x="4125" y="2296160"/>
        <a:ext cx="4725590" cy="2296160"/>
      </dsp:txXfrm>
    </dsp:sp>
    <dsp:sp modelId="{821D6580-5BA9-4814-A786-921BD7B8A8A5}">
      <dsp:nvSpPr>
        <dsp:cNvPr id="0" name=""/>
        <dsp:cNvSpPr/>
      </dsp:nvSpPr>
      <dsp:spPr>
        <a:xfrm>
          <a:off x="885935" y="318379"/>
          <a:ext cx="2961970" cy="19636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1131B-D57F-497E-A22D-E8FD5D0A7C4F}">
      <dsp:nvSpPr>
        <dsp:cNvPr id="0" name=""/>
        <dsp:cNvSpPr/>
      </dsp:nvSpPr>
      <dsp:spPr>
        <a:xfrm>
          <a:off x="4871483" y="0"/>
          <a:ext cx="4725590" cy="5740400"/>
        </a:xfrm>
        <a:prstGeom prst="roundRect">
          <a:avLst>
            <a:gd name="adj" fmla="val 10000"/>
          </a:avLst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baseline="0" smtClean="0">
              <a:solidFill>
                <a:schemeClr val="tx1"/>
              </a:solidFill>
            </a:rPr>
            <a:t>Основні поділи ББК розподілені у 21 відділі, кожний із яких має свій індекс із великих букв українського алфавіту.</a:t>
          </a:r>
          <a:endParaRPr lang="ru-RU" sz="1900" b="0" kern="1200">
            <a:solidFill>
              <a:schemeClr val="tx1"/>
            </a:solidFill>
          </a:endParaRPr>
        </a:p>
      </dsp:txBody>
      <dsp:txXfrm>
        <a:off x="4871483" y="2296160"/>
        <a:ext cx="4725590" cy="2296160"/>
      </dsp:txXfrm>
    </dsp:sp>
    <dsp:sp modelId="{8F34E4D3-EB5F-4875-B87D-125A5E4201BB}">
      <dsp:nvSpPr>
        <dsp:cNvPr id="0" name=""/>
        <dsp:cNvSpPr/>
      </dsp:nvSpPr>
      <dsp:spPr>
        <a:xfrm>
          <a:off x="5662886" y="334139"/>
          <a:ext cx="3142784" cy="19321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2BDD7-9F9A-4ADB-AE92-0339ED622698}">
      <dsp:nvSpPr>
        <dsp:cNvPr id="0" name=""/>
        <dsp:cNvSpPr/>
      </dsp:nvSpPr>
      <dsp:spPr>
        <a:xfrm>
          <a:off x="384047" y="4592320"/>
          <a:ext cx="8833104" cy="8610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92D7A-6000-474F-91FE-132277C3390B}">
      <dsp:nvSpPr>
        <dsp:cNvPr id="0" name=""/>
        <dsp:cNvSpPr/>
      </dsp:nvSpPr>
      <dsp:spPr>
        <a:xfrm>
          <a:off x="0" y="0"/>
          <a:ext cx="8161020" cy="16116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baseline="0" dirty="0" smtClean="0">
              <a:solidFill>
                <a:schemeClr val="tx1"/>
              </a:solidFill>
            </a:rPr>
            <a:t>Каталоги - упорядковані сукупності карток, що включають в себе бібліографічний опис літературних джерел. Формуються основ­ні каталоги за принципом алфавіту або за іншими принципами систематизації знань.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47203" y="47203"/>
        <a:ext cx="6495274" cy="1517224"/>
      </dsp:txXfrm>
    </dsp:sp>
    <dsp:sp modelId="{C6188B53-29F7-4BD0-AAA2-624F4C2E845C}">
      <dsp:nvSpPr>
        <dsp:cNvPr id="0" name=""/>
        <dsp:cNvSpPr/>
      </dsp:nvSpPr>
      <dsp:spPr>
        <a:xfrm>
          <a:off x="1440179" y="1969770"/>
          <a:ext cx="8161020" cy="16116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solidFill>
                <a:schemeClr val="tx1"/>
              </a:solidFill>
            </a:rPr>
            <a:t>Основними каталогами є :</a:t>
          </a:r>
          <a:endParaRPr lang="ru-RU" sz="2000" b="1" kern="1200">
            <a:solidFill>
              <a:schemeClr val="tx1"/>
            </a:solidFill>
          </a:endParaRPr>
        </a:p>
      </dsp:txBody>
      <dsp:txXfrm>
        <a:off x="1487382" y="2016973"/>
        <a:ext cx="5578874" cy="1517224"/>
      </dsp:txXfrm>
    </dsp:sp>
    <dsp:sp modelId="{01DBE248-C7D6-4B50-98EA-05FEFF16FFA5}">
      <dsp:nvSpPr>
        <dsp:cNvPr id="0" name=""/>
        <dsp:cNvSpPr/>
      </dsp:nvSpPr>
      <dsp:spPr>
        <a:xfrm>
          <a:off x="7113460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lumOff val="25000"/>
            <a:alpha val="9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49161" y="1266920"/>
        <a:ext cx="576157" cy="7882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63647-875E-49A5-B6E7-3FD2D058B7BC}">
      <dsp:nvSpPr>
        <dsp:cNvPr id="0" name=""/>
        <dsp:cNvSpPr/>
      </dsp:nvSpPr>
      <dsp:spPr>
        <a:xfrm>
          <a:off x="0" y="-154325"/>
          <a:ext cx="10799818" cy="6406840"/>
        </a:xfrm>
        <a:prstGeom prst="leftRightRibbon">
          <a:avLst/>
        </a:prstGeom>
        <a:solidFill>
          <a:schemeClr val="accent1"/>
        </a:solidFill>
        <a:ln w="34925" cap="flat" cmpd="sng" algn="in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97D00F1-3D81-42C9-BC93-51E44E9C35F2}">
      <dsp:nvSpPr>
        <dsp:cNvPr id="0" name=""/>
        <dsp:cNvSpPr/>
      </dsp:nvSpPr>
      <dsp:spPr>
        <a:xfrm>
          <a:off x="1326521" y="1582060"/>
          <a:ext cx="3563939" cy="2116764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/>
            <a:t>Систематичний каталог    формується згідно з діючою класифі­кацією науки. Проблеми науки мають відповідні цифрові чи буквено-цифрові позначення (індекси), сукупність яких ієрар­хічно реалізується у розділах, підрозділах, рубриках каталогу. Публікація позначається індексом чи навіть кількома індек­сами, якщо вона стосується ряду проблем.</a:t>
          </a:r>
          <a:endParaRPr lang="ru-RU" sz="1800" kern="1200" dirty="0"/>
        </a:p>
      </dsp:txBody>
      <dsp:txXfrm>
        <a:off x="1326521" y="1582060"/>
        <a:ext cx="3563939" cy="2116764"/>
      </dsp:txXfrm>
    </dsp:sp>
    <dsp:sp modelId="{347B7A99-BF42-41AB-9DFD-02B3AF48948D}">
      <dsp:nvSpPr>
        <dsp:cNvPr id="0" name=""/>
        <dsp:cNvSpPr/>
      </dsp:nvSpPr>
      <dsp:spPr>
        <a:xfrm>
          <a:off x="5352609" y="2562123"/>
          <a:ext cx="4211929" cy="2295757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/>
            <a:t>Алфавітний каталог    складається у суворій послідовності букв алфавіту. При цьому береться спочатку перша буква слова, за яким йде опис, потім — друга і т. д. Залежно від кількості авторів, наявності спеціального, титульного редактора першим словом, за яким здійснюється опис літературного джерела та його розміщення у каталозі, може бути прізвище або перше слово назви публікації</a:t>
          </a:r>
          <a:endParaRPr lang="ru-RU" sz="1800" kern="1200" dirty="0"/>
        </a:p>
      </dsp:txBody>
      <dsp:txXfrm>
        <a:off x="5352609" y="2562123"/>
        <a:ext cx="4211929" cy="22957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C97CF-9E3E-46CC-824E-484C814DC748}">
      <dsp:nvSpPr>
        <dsp:cNvPr id="0" name=""/>
        <dsp:cNvSpPr/>
      </dsp:nvSpPr>
      <dsp:spPr>
        <a:xfrm>
          <a:off x="140534" y="31"/>
          <a:ext cx="4549585" cy="5352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7A127-42D1-4475-ABB6-CDB19370FD57}">
      <dsp:nvSpPr>
        <dsp:cNvPr id="0" name=""/>
        <dsp:cNvSpPr/>
      </dsp:nvSpPr>
      <dsp:spPr>
        <a:xfrm>
          <a:off x="444910" y="246746"/>
          <a:ext cx="4094627" cy="26448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94508-295A-4E95-97C1-96FD7C6F9A22}">
      <dsp:nvSpPr>
        <dsp:cNvPr id="0" name=""/>
        <dsp:cNvSpPr/>
      </dsp:nvSpPr>
      <dsp:spPr>
        <a:xfrm>
          <a:off x="399542" y="3045704"/>
          <a:ext cx="4094627" cy="214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/>
            <a:t>В науці значну роль відіграє інформація про сучасний стан розвитку нових здобутків як в галузі досліджень в цілому, так і в суміжних галузях. Тому електронний пошук та використання наявної інформації дозволяє суттєво скоротити час та підвищити ефективність наукових досліджень.</a:t>
          </a:r>
          <a:endParaRPr lang="ru-RU" sz="1800" kern="1200" dirty="0"/>
        </a:p>
      </dsp:txBody>
      <dsp:txXfrm>
        <a:off x="399542" y="3045704"/>
        <a:ext cx="4094627" cy="2141123"/>
      </dsp:txXfrm>
    </dsp:sp>
    <dsp:sp modelId="{5D5C4472-4053-45EA-8AEB-3FED05207C70}">
      <dsp:nvSpPr>
        <dsp:cNvPr id="0" name=""/>
        <dsp:cNvSpPr/>
      </dsp:nvSpPr>
      <dsp:spPr>
        <a:xfrm>
          <a:off x="5704172" y="66972"/>
          <a:ext cx="4549585" cy="5352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22B26-2AF8-4D2E-BBB1-7A23203A4A4B}">
      <dsp:nvSpPr>
        <dsp:cNvPr id="0" name=""/>
        <dsp:cNvSpPr/>
      </dsp:nvSpPr>
      <dsp:spPr>
        <a:xfrm>
          <a:off x="5963180" y="320575"/>
          <a:ext cx="4094627" cy="24541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71492-4E2A-4E82-ABE8-D3C78B95683D}">
      <dsp:nvSpPr>
        <dsp:cNvPr id="0" name=""/>
        <dsp:cNvSpPr/>
      </dsp:nvSpPr>
      <dsp:spPr>
        <a:xfrm>
          <a:off x="5978945" y="3258426"/>
          <a:ext cx="4094627" cy="181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/>
            <a:t>Одним з ключових показників, який широко застосовується в усьому світі для оцінки роботи дослідників та наукових колективів є індекс цитування.</a:t>
          </a:r>
          <a:endParaRPr lang="ru-RU" sz="1800" kern="1200" dirty="0"/>
        </a:p>
      </dsp:txBody>
      <dsp:txXfrm>
        <a:off x="5978945" y="3258426"/>
        <a:ext cx="4094627" cy="1817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2BB38-8F64-4CA9-A192-B0D8BD4F702B}">
      <dsp:nvSpPr>
        <dsp:cNvPr id="0" name=""/>
        <dsp:cNvSpPr/>
      </dsp:nvSpPr>
      <dsp:spPr>
        <a:xfrm>
          <a:off x="0" y="0"/>
          <a:ext cx="9664700" cy="256539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chemeClr val="tx1"/>
              </a:solidFill>
            </a:rPr>
            <a:t>Статистичні матеріали </a:t>
          </a:r>
          <a:r>
            <a:rPr lang="uk-UA" sz="3400" kern="1200" dirty="0" smtClean="0">
              <a:solidFill>
                <a:schemeClr val="tx1"/>
              </a:solidFill>
            </a:rPr>
            <a:t>— </a:t>
          </a:r>
          <a:r>
            <a:rPr lang="uk-UA" sz="3400" b="1" kern="1200" dirty="0" smtClean="0">
              <a:solidFill>
                <a:schemeClr val="tx1"/>
              </a:solidFill>
            </a:rPr>
            <a:t>відомості про розвиток національної економіки, подані у вигляді таблиць, узагальнених у щорічних статистичних збірниках виданих Держкомстатом України.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2189480" y="0"/>
        <a:ext cx="7475220" cy="2565399"/>
      </dsp:txXfrm>
    </dsp:sp>
    <dsp:sp modelId="{28ED7CDA-5705-4091-BE2B-7FD730C357D9}">
      <dsp:nvSpPr>
        <dsp:cNvPr id="0" name=""/>
        <dsp:cNvSpPr/>
      </dsp:nvSpPr>
      <dsp:spPr>
        <a:xfrm>
          <a:off x="256540" y="256540"/>
          <a:ext cx="1932940" cy="20523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13B01-E07D-40A2-A067-6C69D7D7A7EC}">
      <dsp:nvSpPr>
        <dsp:cNvPr id="0" name=""/>
        <dsp:cNvSpPr/>
      </dsp:nvSpPr>
      <dsp:spPr>
        <a:xfrm>
          <a:off x="-47347" y="30567"/>
          <a:ext cx="7730594" cy="6479364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2D715-B752-420B-B353-669BFFB70B72}">
      <dsp:nvSpPr>
        <dsp:cNvPr id="0" name=""/>
        <dsp:cNvSpPr/>
      </dsp:nvSpPr>
      <dsp:spPr>
        <a:xfrm>
          <a:off x="3552489" y="30567"/>
          <a:ext cx="7559258" cy="6479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Для оцінки впливу вченого або наукового закладу на світову науку, для кількісного визначення проведених наукових досліджень використовуються статистичні дані вказівників </a:t>
          </a:r>
          <a:r>
            <a:rPr lang="uk-UA" sz="2800" b="1" kern="1200" baseline="0" dirty="0" err="1" smtClean="0"/>
            <a:t>Science</a:t>
          </a:r>
          <a:r>
            <a:rPr lang="uk-UA" sz="2800" b="1" kern="1200" baseline="0" dirty="0" smtClean="0"/>
            <a:t> </a:t>
          </a:r>
          <a:r>
            <a:rPr lang="uk-UA" sz="2800" b="1" kern="1200" baseline="0" dirty="0" err="1" smtClean="0"/>
            <a:t>Citation</a:t>
          </a:r>
          <a:r>
            <a:rPr lang="uk-UA" sz="2800" b="1" kern="1200" baseline="0" dirty="0" smtClean="0"/>
            <a:t> </a:t>
          </a:r>
          <a:r>
            <a:rPr lang="uk-UA" sz="2800" b="1" kern="1200" baseline="0" dirty="0" err="1" smtClean="0"/>
            <a:t>Index</a:t>
          </a:r>
          <a:r>
            <a:rPr lang="uk-UA" sz="2800" b="1" kern="1200" baseline="0" dirty="0" smtClean="0"/>
            <a:t> (SCI) та  , що випускаються американським закладом </a:t>
          </a:r>
          <a:r>
            <a:rPr lang="uk-UA" sz="2800" b="1" kern="1200" baseline="0" dirty="0" err="1" smtClean="0"/>
            <a:t>Institute</a:t>
          </a:r>
          <a:r>
            <a:rPr lang="uk-UA" sz="2800" b="1" kern="1200" baseline="0" dirty="0" smtClean="0"/>
            <a:t> </a:t>
          </a:r>
          <a:r>
            <a:rPr lang="uk-UA" sz="2800" b="1" kern="1200" baseline="0" dirty="0" err="1" smtClean="0"/>
            <a:t>for</a:t>
          </a:r>
          <a:r>
            <a:rPr lang="uk-UA" sz="2800" b="1" kern="1200" baseline="0" dirty="0" smtClean="0"/>
            <a:t> </a:t>
          </a:r>
          <a:r>
            <a:rPr lang="uk-UA" sz="2800" b="1" kern="1200" baseline="0" dirty="0" err="1" smtClean="0"/>
            <a:t>Scientific</a:t>
          </a:r>
          <a:r>
            <a:rPr lang="uk-UA" sz="2800" b="1" kern="1200" baseline="0" dirty="0" smtClean="0"/>
            <a:t> </a:t>
          </a:r>
          <a:r>
            <a:rPr lang="uk-UA" sz="2800" b="1" kern="1200" baseline="0" dirty="0" err="1" smtClean="0"/>
            <a:t>Information</a:t>
          </a:r>
          <a:r>
            <a:rPr lang="uk-UA" sz="2800" b="1" kern="1200" baseline="0" dirty="0" smtClean="0"/>
            <a:t> (ISI). Індекс цитування та його </a:t>
          </a:r>
          <a:r>
            <a:rPr lang="uk-UA" sz="2800" b="1" kern="1200" baseline="0" dirty="0" err="1" smtClean="0"/>
            <a:t>Internet</a:t>
          </a:r>
          <a:r>
            <a:rPr lang="uk-UA" sz="2800" b="1" kern="1200" baseline="0" dirty="0" smtClean="0"/>
            <a:t> версія містить бібліографічний опис усіх статей з опрацьованих наукових журналів та відображає публікації за фундаментальними розділами науки у провідних міжнародних та національних журналах.</a:t>
          </a:r>
          <a:endParaRPr lang="ru-RU" sz="2800" kern="1200" dirty="0"/>
        </a:p>
      </dsp:txBody>
      <dsp:txXfrm>
        <a:off x="3552489" y="30567"/>
        <a:ext cx="7559258" cy="64793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46DD0-4FA7-46D6-83A3-EE81A63A4883}">
      <dsp:nvSpPr>
        <dsp:cNvPr id="0" name=""/>
        <dsp:cNvSpPr/>
      </dsp:nvSpPr>
      <dsp:spPr>
        <a:xfrm>
          <a:off x="2569860" y="551790"/>
          <a:ext cx="5065239" cy="3085489"/>
        </a:xfrm>
        <a:prstGeom prst="rect">
          <a:avLst/>
        </a:prstGeom>
        <a:solidFill>
          <a:schemeClr val="bg1">
            <a:lumMod val="9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Покажчик </a:t>
          </a:r>
          <a:r>
            <a:rPr lang="uk-UA" sz="2000" b="1" kern="1200" baseline="0" dirty="0" err="1" smtClean="0">
              <a:solidFill>
                <a:schemeClr val="tx1"/>
              </a:solidFill>
            </a:rPr>
            <a:t>цитованості</a:t>
          </a:r>
          <a:r>
            <a:rPr lang="uk-UA" sz="2000" b="1" kern="1200" baseline="0" dirty="0" smtClean="0">
              <a:solidFill>
                <a:schemeClr val="tx1"/>
              </a:solidFill>
            </a:rPr>
            <a:t> журналів JCR визначає інформаційну значимість кожного журналу. На сьогоднішній день визнано, що фактор впливу (</a:t>
          </a:r>
          <a:r>
            <a:rPr lang="uk-UA" sz="2000" b="1" kern="1200" baseline="0" dirty="0" err="1" smtClean="0">
              <a:solidFill>
                <a:schemeClr val="tx1"/>
              </a:solidFill>
            </a:rPr>
            <a:t>імпакт</a:t>
          </a:r>
          <a:r>
            <a:rPr lang="uk-UA" sz="2000" b="1" kern="1200" baseline="0" dirty="0" smtClean="0">
              <a:solidFill>
                <a:schemeClr val="tx1"/>
              </a:solidFill>
            </a:rPr>
            <a:t>-фактор) журналу є одним з формальних критеріїв, за яким можна порівнювати рівень наукових досліджень у споріднених галузях знань.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69860" y="551790"/>
        <a:ext cx="5065239" cy="3085489"/>
      </dsp:txXfrm>
    </dsp:sp>
    <dsp:sp modelId="{06C6437B-01EE-439C-92DB-308192B00F6C}">
      <dsp:nvSpPr>
        <dsp:cNvPr id="0" name=""/>
        <dsp:cNvSpPr/>
      </dsp:nvSpPr>
      <dsp:spPr>
        <a:xfrm>
          <a:off x="-67651" y="928418"/>
          <a:ext cx="2553402" cy="23322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2F1E5-DFCC-4B3F-9C81-AD4DAB685692}">
      <dsp:nvSpPr>
        <dsp:cNvPr id="0" name=""/>
        <dsp:cNvSpPr/>
      </dsp:nvSpPr>
      <dsp:spPr>
        <a:xfrm>
          <a:off x="3695" y="4015282"/>
          <a:ext cx="5065239" cy="2290926"/>
        </a:xfrm>
        <a:prstGeom prst="rect">
          <a:avLst/>
        </a:prstGeom>
        <a:solidFill>
          <a:schemeClr val="bg1">
            <a:lumMod val="9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</a:rPr>
            <a:t>Таким чином, </a:t>
          </a:r>
          <a:r>
            <a:rPr lang="uk-UA" sz="1800" b="1" kern="1200" baseline="0" dirty="0" err="1" smtClean="0">
              <a:solidFill>
                <a:schemeClr val="tx1"/>
              </a:solidFill>
            </a:rPr>
            <a:t>імпакт</a:t>
          </a:r>
          <a:r>
            <a:rPr lang="uk-UA" sz="1800" b="1" kern="1200" baseline="0" dirty="0" smtClean="0">
              <a:solidFill>
                <a:schemeClr val="tx1"/>
              </a:solidFill>
            </a:rPr>
            <a:t>-фактор є мірою, що визначає частоту, з якою цитується типова стаття з даного журналу. Використання </a:t>
          </a:r>
          <a:r>
            <a:rPr lang="uk-UA" sz="1800" b="1" kern="1200" baseline="0" dirty="0" err="1" smtClean="0">
              <a:solidFill>
                <a:schemeClr val="tx1"/>
              </a:solidFill>
            </a:rPr>
            <a:t>імпакт</a:t>
          </a:r>
          <a:r>
            <a:rPr lang="uk-UA" sz="1800" b="1" kern="1200" baseline="0" dirty="0" smtClean="0">
              <a:solidFill>
                <a:schemeClr val="tx1"/>
              </a:solidFill>
            </a:rPr>
            <a:t>-фактору в якості критерію для оцінки журналу ґрунтується на припущенні: журнал, що публікує значну кількість статей, на які активно посилаються інші вчені, заслуговує на особливу увагу. При цьому мається на увазі, що чим вище значення </a:t>
          </a:r>
          <a:r>
            <a:rPr lang="uk-UA" sz="1800" b="1" kern="1200" baseline="0" dirty="0" err="1" smtClean="0">
              <a:solidFill>
                <a:schemeClr val="tx1"/>
              </a:solidFill>
            </a:rPr>
            <a:t>імпакт-фактора</a:t>
          </a:r>
          <a:r>
            <a:rPr lang="uk-UA" sz="1800" b="1" kern="1200" baseline="0" dirty="0" smtClean="0">
              <a:solidFill>
                <a:schemeClr val="tx1"/>
              </a:solidFill>
            </a:rPr>
            <a:t>, тим вище наукова цінність, авторитетність журналу..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95" y="4015282"/>
        <a:ext cx="5065239" cy="2290926"/>
      </dsp:txXfrm>
    </dsp:sp>
    <dsp:sp modelId="{0EE9469B-1085-4C7A-9782-E32D4423D669}">
      <dsp:nvSpPr>
        <dsp:cNvPr id="0" name=""/>
        <dsp:cNvSpPr/>
      </dsp:nvSpPr>
      <dsp:spPr>
        <a:xfrm>
          <a:off x="5295736" y="4015282"/>
          <a:ext cx="2268017" cy="229092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5922-271C-49DF-B280-E7A276066632}">
      <dsp:nvSpPr>
        <dsp:cNvPr id="0" name=""/>
        <dsp:cNvSpPr/>
      </dsp:nvSpPr>
      <dsp:spPr>
        <a:xfrm>
          <a:off x="-226189" y="0"/>
          <a:ext cx="4173036" cy="326827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6044A-3E65-4DF3-8003-5EC407D7DBA2}">
      <dsp:nvSpPr>
        <dsp:cNvPr id="0" name=""/>
        <dsp:cNvSpPr/>
      </dsp:nvSpPr>
      <dsp:spPr>
        <a:xfrm>
          <a:off x="1860328" y="0"/>
          <a:ext cx="7997278" cy="32682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smtClean="0"/>
            <a:t>Імпакт-фактор не є ідеальним. Наприклад, незрозуміло, наскільки число цитувань показує якість статті. Крім того, в журналах з тривалим часом публікації виявляються статті, які посилаються на публікації, які не потрапляють в двохрічний інтервал.</a:t>
          </a:r>
          <a:endParaRPr lang="ru-RU" sz="3300" kern="1200"/>
        </a:p>
      </dsp:txBody>
      <dsp:txXfrm>
        <a:off x="1860328" y="0"/>
        <a:ext cx="7997278" cy="32682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3A97-1DBA-4871-92C9-DFEEA5D5D7C6}">
      <dsp:nvSpPr>
        <dsp:cNvPr id="0" name=""/>
        <dsp:cNvSpPr/>
      </dsp:nvSpPr>
      <dsp:spPr>
        <a:xfrm>
          <a:off x="-86493" y="0"/>
          <a:ext cx="3609873" cy="326390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76DD-0F46-49FF-9CDD-C4FF40616EBA}">
      <dsp:nvSpPr>
        <dsp:cNvPr id="0" name=""/>
        <dsp:cNvSpPr/>
      </dsp:nvSpPr>
      <dsp:spPr>
        <a:xfrm>
          <a:off x="1638688" y="0"/>
          <a:ext cx="8961164" cy="32639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Дійсно, в деяких журналах час між прийняттям статті і публікацією становить більше року, таким чином, залишається лише рік на посилання, які враховуються в розрахунках. З іншого боку, збільшення часового проміжку, в якому враховується цитування, зробить </a:t>
          </a:r>
          <a:r>
            <a:rPr lang="uk-UA" sz="3300" b="1" kern="1200" dirty="0" err="1" smtClean="0"/>
            <a:t>імпакт</a:t>
          </a:r>
          <a:r>
            <a:rPr lang="uk-UA" sz="3300" b="1" kern="1200" dirty="0" smtClean="0"/>
            <a:t>-фактор менш чутливим до змін.</a:t>
          </a:r>
          <a:endParaRPr lang="ru-RU" sz="3300" kern="1200" dirty="0"/>
        </a:p>
      </dsp:txBody>
      <dsp:txXfrm>
        <a:off x="1638688" y="0"/>
        <a:ext cx="8961164" cy="3263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A9449-0D68-4247-A09D-33F2B5D2055B}">
      <dsp:nvSpPr>
        <dsp:cNvPr id="0" name=""/>
        <dsp:cNvSpPr/>
      </dsp:nvSpPr>
      <dsp:spPr>
        <a:xfrm>
          <a:off x="3602" y="1138"/>
          <a:ext cx="7371055" cy="2948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baseline="0" dirty="0" smtClean="0">
              <a:solidFill>
                <a:schemeClr val="tx1"/>
              </a:solidFill>
            </a:rPr>
            <a:t>Науково-популярна література — брошури і книги із земле­впорядкування, з економічних питань землекористування. Вони призначені для пропаганди серед широкого кола читачів, насамперед зайнятих у матеріальному виробництві, економічних знань, пояснення економічної політики держави на сучасному етапі. Випускається така література центральними і місцевими видавництвами.</a:t>
          </a:r>
          <a:endParaRPr lang="ru-RU" sz="1900" b="0" kern="1200" dirty="0">
            <a:solidFill>
              <a:schemeClr val="tx1"/>
            </a:solidFill>
          </a:endParaRPr>
        </a:p>
      </dsp:txBody>
      <dsp:txXfrm>
        <a:off x="1477813" y="1138"/>
        <a:ext cx="4422633" cy="2948422"/>
      </dsp:txXfrm>
    </dsp:sp>
    <dsp:sp modelId="{933366AF-7E19-4501-8562-5396ECDD1BFB}">
      <dsp:nvSpPr>
        <dsp:cNvPr id="0" name=""/>
        <dsp:cNvSpPr/>
      </dsp:nvSpPr>
      <dsp:spPr>
        <a:xfrm>
          <a:off x="3602" y="3362339"/>
          <a:ext cx="7371055" cy="2948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baseline="0" dirty="0" smtClean="0">
              <a:solidFill>
                <a:schemeClr val="tx1"/>
              </a:solidFill>
            </a:rPr>
            <a:t>Практичні посібники — це видання, розраховані на задоволення потреб окремих категорій спеціалістів галузей економіки в їхній повсякденній практичній діяльності. Це література з питань землевпорядкування, економіки землекористування, земельного кадастру, статистики, планування і організації охорони земель.</a:t>
          </a:r>
          <a:endParaRPr lang="ru-RU" sz="1900" b="0" kern="1200" dirty="0">
            <a:solidFill>
              <a:schemeClr val="tx1"/>
            </a:solidFill>
          </a:endParaRPr>
        </a:p>
      </dsp:txBody>
      <dsp:txXfrm>
        <a:off x="1477813" y="3362339"/>
        <a:ext cx="4422633" cy="2948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2CE7-4F63-4171-8C33-C9EDEFA377A0}">
      <dsp:nvSpPr>
        <dsp:cNvPr id="0" name=""/>
        <dsp:cNvSpPr/>
      </dsp:nvSpPr>
      <dsp:spPr>
        <a:xfrm>
          <a:off x="0" y="0"/>
          <a:ext cx="4423484" cy="474980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8565D-A9B1-48DD-838C-BA00F6016701}">
      <dsp:nvSpPr>
        <dsp:cNvPr id="0" name=""/>
        <dsp:cNvSpPr/>
      </dsp:nvSpPr>
      <dsp:spPr>
        <a:xfrm>
          <a:off x="2211742" y="475443"/>
          <a:ext cx="2875264" cy="3376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видання на допомогу науковим працівникам і спеціалістам галузей господарства, викладачам і студентам вузів, керівному складу підприємств, тобто — стає у пригоді широкому загалу спеціалістів незалежно від їхніх виробничих функцій;</a:t>
          </a:r>
          <a:endParaRPr lang="ru-RU" sz="1800" kern="1200" dirty="0"/>
        </a:p>
      </dsp:txBody>
      <dsp:txXfrm>
        <a:off x="2352101" y="615802"/>
        <a:ext cx="2594546" cy="3096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3D2FB-B989-4441-B422-250A40F7E28D}">
      <dsp:nvSpPr>
        <dsp:cNvPr id="0" name=""/>
        <dsp:cNvSpPr/>
      </dsp:nvSpPr>
      <dsp:spPr>
        <a:xfrm>
          <a:off x="0" y="0"/>
          <a:ext cx="4428815" cy="474980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D4543-8FB9-4EF6-9C23-4148EDA11BCA}">
      <dsp:nvSpPr>
        <dsp:cNvPr id="0" name=""/>
        <dsp:cNvSpPr/>
      </dsp:nvSpPr>
      <dsp:spPr>
        <a:xfrm>
          <a:off x="2214407" y="475443"/>
          <a:ext cx="2878730" cy="3376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література для певних категорій спеціалістів галузей еко­номіки, землевпорядкування</a:t>
          </a:r>
          <a:endParaRPr lang="ru-RU" sz="2000" kern="1200"/>
        </a:p>
      </dsp:txBody>
      <dsp:txXfrm>
        <a:off x="2354935" y="615971"/>
        <a:ext cx="2597674" cy="30957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6FAF-054D-4DFA-8AFE-9B44F34CD97D}">
      <dsp:nvSpPr>
        <dsp:cNvPr id="0" name=""/>
        <dsp:cNvSpPr/>
      </dsp:nvSpPr>
      <dsp:spPr>
        <a:xfrm>
          <a:off x="0" y="550915"/>
          <a:ext cx="5951220" cy="498146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C96CA-4D2E-4A37-A45B-6FBFB4E0A5A1}">
      <dsp:nvSpPr>
        <dsp:cNvPr id="0" name=""/>
        <dsp:cNvSpPr/>
      </dsp:nvSpPr>
      <dsp:spPr>
        <a:xfrm>
          <a:off x="2975610" y="66039"/>
          <a:ext cx="6943089" cy="59512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/>
            <a:t>Науково-допоміжна   бібліографія найбільш повно і всебічно інформує наукових працівників і спеціалістів галузей національної економіки про економічну та екологічну літературу з питань розвитку науки і виробництва. У зв’язку з тим, що останніми роками науково-допоміжна бібліографія дедалі більше диференціюється на цільове призначення, ускладнюються її функції. Тепер вони полягають в обслуговуванні не тільки науки і виробництва, а й управління національною економікою в цілому.</a:t>
          </a:r>
          <a:endParaRPr lang="ru-RU" sz="2000" kern="1200"/>
        </a:p>
      </dsp:txBody>
      <dsp:txXfrm>
        <a:off x="2975610" y="66039"/>
        <a:ext cx="6943089" cy="2826829"/>
      </dsp:txXfrm>
    </dsp:sp>
    <dsp:sp modelId="{6484C25D-9CD6-4575-A541-5F6BF786570F}">
      <dsp:nvSpPr>
        <dsp:cNvPr id="0" name=""/>
        <dsp:cNvSpPr/>
      </dsp:nvSpPr>
      <dsp:spPr>
        <a:xfrm>
          <a:off x="2903653" y="3398787"/>
          <a:ext cx="143913" cy="181499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E7719-AD1C-44AF-9BC6-9AD8F9267037}">
      <dsp:nvSpPr>
        <dsp:cNvPr id="0" name=""/>
        <dsp:cNvSpPr/>
      </dsp:nvSpPr>
      <dsp:spPr>
        <a:xfrm>
          <a:off x="2975610" y="2892869"/>
          <a:ext cx="6943089" cy="28268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/>
            <a:t>Рекомендаційна   правова, економічна та землевпорядна бібліографія виконує виховну функцію. Пропагуючи кращу, видану останніми роками економічну літературу, вона сприяє економічному вихованню працівників, розширенню їхнього економічного світогляду.</a:t>
          </a:r>
          <a:endParaRPr lang="ru-RU" sz="2000" kern="1200"/>
        </a:p>
      </dsp:txBody>
      <dsp:txXfrm>
        <a:off x="2975610" y="2892869"/>
        <a:ext cx="6943089" cy="2826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0D48-5F62-404E-AACD-9CA422E6ACBF}">
      <dsp:nvSpPr>
        <dsp:cNvPr id="0" name=""/>
        <dsp:cNvSpPr/>
      </dsp:nvSpPr>
      <dsp:spPr>
        <a:xfrm>
          <a:off x="138055" y="1540973"/>
          <a:ext cx="4585138" cy="4585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4BDF7-3BF5-4566-B507-B9950242BB7F}">
      <dsp:nvSpPr>
        <dsp:cNvPr id="0" name=""/>
        <dsp:cNvSpPr/>
      </dsp:nvSpPr>
      <dsp:spPr>
        <a:xfrm>
          <a:off x="4959026" y="369504"/>
          <a:ext cx="4862791" cy="4294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39370" bIns="3937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baseline="0" dirty="0" smtClean="0"/>
            <a:t>Інформування читачів здійснюється спеціальними організаціями за допомогою бібліографічних покажчиків. Відрізняються вони від реєстру літератури тим, що мають більш складну структуру.</a:t>
          </a:r>
          <a:endParaRPr lang="ru-RU" sz="3100" b="1" kern="1200" dirty="0"/>
        </a:p>
      </dsp:txBody>
      <dsp:txXfrm>
        <a:off x="4959026" y="369504"/>
        <a:ext cx="4862791" cy="4294135"/>
      </dsp:txXfrm>
    </dsp:sp>
    <dsp:sp modelId="{85568D88-217A-45AB-88A0-157FE603DD3C}">
      <dsp:nvSpPr>
        <dsp:cNvPr id="0" name=""/>
        <dsp:cNvSpPr/>
      </dsp:nvSpPr>
      <dsp:spPr>
        <a:xfrm>
          <a:off x="5292612" y="1677276"/>
          <a:ext cx="5731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3DEDA-8BC7-4BD1-9E5C-88637B870DAA}">
      <dsp:nvSpPr>
        <dsp:cNvPr id="0" name=""/>
        <dsp:cNvSpPr/>
      </dsp:nvSpPr>
      <dsp:spPr>
        <a:xfrm rot="5400000">
          <a:off x="2553177" y="1915801"/>
          <a:ext cx="2867239" cy="24817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A5EA1-B0D0-42C2-9EA4-A0BEB0D3473F}">
      <dsp:nvSpPr>
        <dsp:cNvPr id="0" name=""/>
        <dsp:cNvSpPr/>
      </dsp:nvSpPr>
      <dsp:spPr>
        <a:xfrm>
          <a:off x="227582" y="3085"/>
          <a:ext cx="4648383" cy="24979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0DC97-5ADA-4A18-8EAE-3A977EC5309C}">
      <dsp:nvSpPr>
        <dsp:cNvPr id="0" name=""/>
        <dsp:cNvSpPr/>
      </dsp:nvSpPr>
      <dsp:spPr>
        <a:xfrm>
          <a:off x="4430098" y="2629493"/>
          <a:ext cx="5426839" cy="321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/>
            <a:t>Основним завданням економічної бібліографії є систематизація бібліографічних джерел для створення інформаційного комфорту дослідникам у галузі економіки. Залежно від функцій та цільового призначення економічна, соціальна і екологічна бібліографії поділяються на </a:t>
          </a:r>
          <a:r>
            <a:rPr lang="uk-UA" sz="2400" b="1" i="1" kern="1200" baseline="0" dirty="0" smtClean="0"/>
            <a:t>науково-допоміжну і рекомендаційну. </a:t>
          </a:r>
          <a:endParaRPr lang="ru-RU" sz="2400" kern="1200" dirty="0"/>
        </a:p>
      </dsp:txBody>
      <dsp:txXfrm>
        <a:off x="4430098" y="2629493"/>
        <a:ext cx="5426839" cy="3214267"/>
      </dsp:txXfrm>
    </dsp:sp>
    <dsp:sp modelId="{EE65240F-8834-49F6-B045-2462AA1204B3}">
      <dsp:nvSpPr>
        <dsp:cNvPr id="0" name=""/>
        <dsp:cNvSpPr/>
      </dsp:nvSpPr>
      <dsp:spPr>
        <a:xfrm>
          <a:off x="4082514" y="2170760"/>
          <a:ext cx="1249739" cy="12500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F5619-CDF3-4B33-A9DC-DE481B24B040}">
      <dsp:nvSpPr>
        <dsp:cNvPr id="0" name=""/>
        <dsp:cNvSpPr/>
      </dsp:nvSpPr>
      <dsp:spPr>
        <a:xfrm rot="5400000">
          <a:off x="8990818" y="2170922"/>
          <a:ext cx="1250062" cy="124973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8E3F4-088A-4225-A151-769AC1832F59}">
      <dsp:nvSpPr>
        <dsp:cNvPr id="0" name=""/>
        <dsp:cNvSpPr/>
      </dsp:nvSpPr>
      <dsp:spPr>
        <a:xfrm rot="16200000">
          <a:off x="4082352" y="5053220"/>
          <a:ext cx="1250062" cy="124973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A4A90-9476-4EC8-839C-FF744D799566}">
      <dsp:nvSpPr>
        <dsp:cNvPr id="0" name=""/>
        <dsp:cNvSpPr/>
      </dsp:nvSpPr>
      <dsp:spPr>
        <a:xfrm rot="10800000">
          <a:off x="8990980" y="5053058"/>
          <a:ext cx="1249739" cy="12500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2B684-2296-4355-A97F-45B3E01EBAC5}">
      <dsp:nvSpPr>
        <dsp:cNvPr id="0" name=""/>
        <dsp:cNvSpPr/>
      </dsp:nvSpPr>
      <dsp:spPr>
        <a:xfrm>
          <a:off x="1038233" y="57090"/>
          <a:ext cx="2044382" cy="152608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ADFD2-59C4-4D6C-8055-FA10D8698B03}">
      <dsp:nvSpPr>
        <dsp:cNvPr id="0" name=""/>
        <dsp:cNvSpPr/>
      </dsp:nvSpPr>
      <dsp:spPr>
        <a:xfrm>
          <a:off x="1075236" y="1527690"/>
          <a:ext cx="2044382" cy="656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загальноекономічні</a:t>
          </a:r>
          <a:endParaRPr lang="ru-RU" sz="2000" kern="1200" dirty="0"/>
        </a:p>
      </dsp:txBody>
      <dsp:txXfrm>
        <a:off x="1075236" y="1527690"/>
        <a:ext cx="1439705" cy="656217"/>
      </dsp:txXfrm>
    </dsp:sp>
    <dsp:sp modelId="{A40366EF-2139-400A-B12D-E546C5DA0E23}">
      <dsp:nvSpPr>
        <dsp:cNvPr id="0" name=""/>
        <dsp:cNvSpPr/>
      </dsp:nvSpPr>
      <dsp:spPr>
        <a:xfrm>
          <a:off x="2572774" y="1631924"/>
          <a:ext cx="715533" cy="7155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032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1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30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7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5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112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2B061E-C8B4-4B31-A567-3D97C21850C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7CB8FFA-4F12-437A-A6C6-614BF35BD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110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14A46B-558C-4FDF-89D6-FBC6DD1C0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063" y="2089313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Bahnschrift SemiBold Condensed" panose="020B0502040204020203" pitchFamily="34" charset="0"/>
              </a:rPr>
              <a:t>Бібліографічний</a:t>
            </a:r>
            <a:r>
              <a:rPr lang="ru-RU" dirty="0"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latin typeface="Bahnschrift SemiBold Condensed" panose="020B0502040204020203" pitchFamily="34" charset="0"/>
              </a:rPr>
              <a:t>апарат</a:t>
            </a:r>
            <a:r>
              <a:rPr lang="ru-RU" dirty="0"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latin typeface="Bahnschrift SemiBold Condensed" panose="020B0502040204020203" pitchFamily="34" charset="0"/>
              </a:rPr>
              <a:t>наукових</a:t>
            </a:r>
            <a:r>
              <a:rPr lang="ru-RU" dirty="0">
                <a:latin typeface="Bahnschrift SemiBold Condensed" panose="020B0502040204020203" pitchFamily="34" charset="0"/>
              </a:rPr>
              <a:t>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досліджень</a:t>
            </a:r>
            <a:endParaRPr lang="uk-UA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43A901B-2837-4948-B36C-62AD50835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1370" y="4313663"/>
            <a:ext cx="6831673" cy="1086237"/>
          </a:xfrm>
        </p:spPr>
        <p:txBody>
          <a:bodyPr/>
          <a:lstStyle/>
          <a:p>
            <a:r>
              <a:rPr lang="uk-UA" dirty="0" err="1"/>
              <a:t>д.е.н</a:t>
            </a:r>
            <a:r>
              <a:rPr lang="uk-UA" dirty="0"/>
              <a:t>., </a:t>
            </a:r>
            <a:r>
              <a:rPr lang="uk-UA" dirty="0" smtClean="0"/>
              <a:t>Й.М</a:t>
            </a:r>
            <a:r>
              <a:rPr lang="uk-UA" dirty="0"/>
              <a:t>. Дорош</a:t>
            </a:r>
          </a:p>
        </p:txBody>
      </p:sp>
    </p:spTree>
    <p:extLst>
      <p:ext uri="{BB962C8B-B14F-4D97-AF65-F5344CB8AC3E}">
        <p14:creationId xmlns:p14="http://schemas.microsoft.com/office/powerpoint/2010/main" val="1209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6000" y="-25400"/>
            <a:ext cx="4826000" cy="671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Науково-дослідна література </a:t>
            </a:r>
            <a:r>
              <a:rPr lang="uk-UA" sz="2800" b="1" dirty="0">
                <a:latin typeface="Bahnschrift SemiBold Condensed" panose="020B0502040204020203" pitchFamily="34" charset="0"/>
              </a:rPr>
              <a:t>видається у вигляді монографій, що узагальнюють наукові праці, збірників статей з різних проблем економічних наук, розробки питань розвитку країни. Вони включають в себе нову наукову інформацію, потрібну для досліджень економіки землекористування та землевпорядкування.</a:t>
            </a:r>
            <a:endParaRPr lang="en-US" sz="28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0300" y="-25400"/>
            <a:ext cx="4826000" cy="671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Навчальна література </a:t>
            </a:r>
            <a:r>
              <a:rPr lang="uk-UA" sz="2800" dirty="0" smtClean="0">
                <a:latin typeface="Bahnschrift SemiBold Condensed" panose="020B0502040204020203" pitchFamily="34" charset="0"/>
              </a:rPr>
              <a:t>— </a:t>
            </a:r>
            <a:r>
              <a:rPr lang="uk-UA" sz="2800" b="1" dirty="0" smtClean="0">
                <a:latin typeface="Bahnschrift SemiBold Condensed" panose="020B0502040204020203" pitchFamily="34" charset="0"/>
              </a:rPr>
              <a:t>стосується питань економічних дисциплін, призначених для підготовки спеціалістів у галузі землевпорядкування та землекористування, економіки, економічної освіти працівників підприємств, корпорацій та ін.</a:t>
            </a:r>
            <a:endParaRPr lang="uk-UA" sz="2800" b="1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endParaRPr lang="en-US" sz="36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0"/>
            <a:ext cx="9601200" cy="1485900"/>
          </a:xfrm>
        </p:spPr>
        <p:txBody>
          <a:bodyPr>
            <a:normAutofit/>
          </a:bodyPr>
          <a:lstStyle/>
          <a:p>
            <a:r>
              <a:rPr lang="uk-UA" dirty="0">
                <a:latin typeface="Bahnschrift SemiBold Condensed" panose="020B0502040204020203" pitchFamily="34" charset="0"/>
              </a:rPr>
              <a:t>За видами навчальну літературу поділяють на: 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22400" y="1657350"/>
            <a:ext cx="2700721" cy="106220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Bahnschrift SemiBold Condensed" panose="020B0502040204020203" pitchFamily="34" charset="0"/>
              </a:rPr>
              <a:t>підручники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012120" y="1657347"/>
            <a:ext cx="2539562" cy="102804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Bahnschrift SemiBold Condensed" panose="020B0502040204020203" pitchFamily="34" charset="0"/>
              </a:rPr>
              <a:t>навчальні посібники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8436741" y="1657348"/>
            <a:ext cx="2520293" cy="102804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Bahnschrift SemiBold Condensed" panose="020B0502040204020203" pitchFamily="34" charset="0"/>
              </a:rPr>
              <a:t>програмно-методичні матеріали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422400" y="2895600"/>
            <a:ext cx="10121900" cy="1447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За змістом навчальна література з економічних питань охоплює всю систему економічних наук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422400" y="4699000"/>
            <a:ext cx="10121900" cy="1447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Крім свого безпосереднього призначення, навчальна література з економічних питань, широко використовується в технічних бібліотеках за довідковим призначенням у наукових дослідженнях.</a:t>
            </a:r>
          </a:p>
        </p:txBody>
      </p:sp>
    </p:spTree>
    <p:extLst>
      <p:ext uri="{BB962C8B-B14F-4D97-AF65-F5344CB8AC3E}">
        <p14:creationId xmlns:p14="http://schemas.microsoft.com/office/powerpoint/2010/main" val="29601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270985"/>
              </p:ext>
            </p:extLst>
          </p:nvPr>
        </p:nvGraphicFramePr>
        <p:xfrm>
          <a:off x="4650828" y="241737"/>
          <a:ext cx="7378261" cy="631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87" y="1781503"/>
            <a:ext cx="3505856" cy="35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6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9289" y="186035"/>
            <a:ext cx="439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Перша 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група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1244600"/>
            <a:ext cx="9753600" cy="207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Bahnschrift SemiBold Condensed" panose="020B0502040204020203" pitchFamily="34" charset="0"/>
              </a:rPr>
              <a:t>енциклопедії, словники, довідники з галузей економіки землекористування, землевпорядкування, хроніки економічних подій та інші видання.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7001" y="3449935"/>
            <a:ext cx="401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Друга 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група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4584700"/>
            <a:ext cx="101600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Bahnschrift SemiBold Condensed" panose="020B0502040204020203" pitchFamily="34" charset="0"/>
              </a:rPr>
              <a:t>довідники і різні нормативні матеріали, необхідні землевпорядникам, економістам-виробничникам підприємств промисловості, будівництва, сільського господарства та АПК, бухгалтерським та іншим фінансовим працівникам, статистикам.</a:t>
            </a:r>
            <a:endParaRPr lang="uk-UA" sz="28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7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35" y="0"/>
            <a:ext cx="9601200" cy="19558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Довідкова література</a:t>
            </a:r>
            <a:r>
              <a:rPr lang="uk-UA" sz="3600" b="1" dirty="0">
                <a:latin typeface="Bahnschrift SemiBold Condensed" panose="020B0502040204020203" pitchFamily="34" charset="0"/>
              </a:rPr>
              <a:t>, призначена для різних фактографічних довідок, складається із двох великих груп:</a:t>
            </a:r>
            <a:endParaRPr lang="en-US" sz="36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9235742"/>
              </p:ext>
            </p:extLst>
          </p:nvPr>
        </p:nvGraphicFramePr>
        <p:xfrm>
          <a:off x="756744" y="1955800"/>
          <a:ext cx="5087007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3229954"/>
              </p:ext>
            </p:extLst>
          </p:nvPr>
        </p:nvGraphicFramePr>
        <p:xfrm>
          <a:off x="6526924" y="1987331"/>
          <a:ext cx="5093138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705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1981200" y="4292600"/>
            <a:ext cx="2514600" cy="50800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085076"/>
              </p:ext>
            </p:extLst>
          </p:nvPr>
        </p:nvGraphicFramePr>
        <p:xfrm>
          <a:off x="1400941" y="284655"/>
          <a:ext cx="9918700" cy="608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06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7700" y="2451100"/>
            <a:ext cx="6858000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5191551"/>
              </p:ext>
            </p:extLst>
          </p:nvPr>
        </p:nvGraphicFramePr>
        <p:xfrm>
          <a:off x="1213945" y="334579"/>
          <a:ext cx="9991396" cy="611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15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81242"/>
              </p:ext>
            </p:extLst>
          </p:nvPr>
        </p:nvGraphicFramePr>
        <p:xfrm>
          <a:off x="1292774" y="315310"/>
          <a:ext cx="10468302" cy="630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16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315310"/>
            <a:ext cx="9601200" cy="462499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b="1" dirty="0">
                <a:latin typeface="Bahnschrift SemiBold Condensed" panose="020B0502040204020203" pitchFamily="34" charset="0"/>
              </a:rPr>
              <a:t>Література в покажчиках групується за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3585" y="2641600"/>
            <a:ext cx="3247697" cy="3606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Bahnschrift SemiBold Condensed" panose="020B0502040204020203" pitchFamily="34" charset="0"/>
              </a:rPr>
              <a:t>розділами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6593" y="2650359"/>
            <a:ext cx="3468414" cy="3606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Bahnschrift SemiBold Condensed" panose="020B0502040204020203" pitchFamily="34" charset="0"/>
              </a:rPr>
              <a:t>підрозділами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1848" y="2641600"/>
            <a:ext cx="3231931" cy="3606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Bahnschrift SemiBold Condensed" panose="020B0502040204020203" pitchFamily="34" charset="0"/>
              </a:rPr>
              <a:t>рубриками</a:t>
            </a:r>
          </a:p>
        </p:txBody>
      </p:sp>
    </p:spTree>
    <p:extLst>
      <p:ext uri="{BB962C8B-B14F-4D97-AF65-F5344CB8AC3E}">
        <p14:creationId xmlns:p14="http://schemas.microsoft.com/office/powerpoint/2010/main" val="13177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7780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b="1" dirty="0">
                <a:latin typeface="Bahnschrift SemiBold Condensed" panose="020B0502040204020203" pitchFamily="34" charset="0"/>
              </a:rPr>
              <a:t>Крім того вони групуються на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828800" y="1397000"/>
            <a:ext cx="9144000" cy="1079500"/>
          </a:xfrm>
          <a:prstGeom prst="homePlat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>
                <a:latin typeface="Bahnschrift SemiBold Condensed" panose="020B0502040204020203" pitchFamily="34" charset="0"/>
              </a:rPr>
              <a:t>авторські</a:t>
            </a:r>
            <a:endParaRPr lang="uk-UA" sz="60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0" y="2781300"/>
            <a:ext cx="9144000" cy="1079500"/>
          </a:xfrm>
          <a:prstGeom prst="homePlat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>
                <a:latin typeface="Bahnschrift SemiBold Condensed" panose="020B0502040204020203" pitchFamily="34" charset="0"/>
              </a:rPr>
              <a:t>предметні</a:t>
            </a:r>
            <a:endParaRPr lang="uk-UA" sz="60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828800" y="4165600"/>
            <a:ext cx="9144000" cy="1079500"/>
          </a:xfrm>
          <a:prstGeom prst="homePlat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>
                <a:latin typeface="Bahnschrift SemiBold Condensed" panose="020B0502040204020203" pitchFamily="34" charset="0"/>
              </a:rPr>
              <a:t>хронологічні</a:t>
            </a:r>
            <a:endParaRPr lang="uk-UA" sz="60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828800" y="5549900"/>
            <a:ext cx="9144000" cy="1079500"/>
          </a:xfrm>
          <a:prstGeom prst="homePlat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>
                <a:latin typeface="Bahnschrift SemiBold Condensed" panose="020B0502040204020203" pitchFamily="34" charset="0"/>
              </a:rPr>
              <a:t>географічні</a:t>
            </a:r>
            <a:endParaRPr lang="uk-UA" sz="60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4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27B37-B1EA-4772-9F44-D2331541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9" y="260131"/>
            <a:ext cx="9601200" cy="1485900"/>
          </a:xfrm>
        </p:spPr>
        <p:txBody>
          <a:bodyPr/>
          <a:lstStyle/>
          <a:p>
            <a:pPr algn="ctr"/>
            <a:r>
              <a:rPr lang="uk-UA" b="1" dirty="0">
                <a:latin typeface="Bahnschrift SemiBold Condensed" panose="020B0502040204020203" pitchFamily="34" charset="0"/>
              </a:rPr>
              <a:t>Зміст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760CB60-9E23-421F-A0BB-61A7239B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242" y="1067922"/>
            <a:ext cx="9834308" cy="5015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Bahnschrift SemiBold Condensed" panose="020B0502040204020203" pitchFamily="34" charset="0"/>
              </a:rPr>
              <a:t>1. </a:t>
            </a:r>
            <a:r>
              <a:rPr lang="ru-RU" sz="3600" b="1" dirty="0" err="1" smtClean="0">
                <a:latin typeface="Bahnschrift SemiBold Condensed" panose="020B0502040204020203" pitchFamily="34" charset="0"/>
              </a:rPr>
              <a:t>Національні</a:t>
            </a:r>
            <a:r>
              <a:rPr lang="ru-RU" sz="3600" b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стандарти</a:t>
            </a:r>
            <a:r>
              <a:rPr lang="ru-RU" sz="3600" b="1" dirty="0">
                <a:latin typeface="Bahnschrift SemiBold Condensed" panose="020B0502040204020203" pitchFamily="34" charset="0"/>
              </a:rPr>
              <a:t>,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що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відповідають</a:t>
            </a:r>
            <a:r>
              <a:rPr lang="ru-RU" sz="3600" b="1" dirty="0">
                <a:latin typeface="Bahnschrift SemiBold Condensed" panose="020B0502040204020203" pitchFamily="34" charset="0"/>
              </a:rPr>
              <a:t> за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оформлення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бібліографічної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інформації</a:t>
            </a:r>
            <a:r>
              <a:rPr lang="ru-RU" sz="3600" b="1" dirty="0">
                <a:latin typeface="Bahnschrift SemiBold Condensed" panose="020B0502040204020203" pitchFamily="34" charset="0"/>
              </a:rPr>
              <a:t> в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науковій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роботі</a:t>
            </a:r>
            <a:r>
              <a:rPr lang="ru-RU" sz="3600" b="1" dirty="0">
                <a:latin typeface="Bahnschrift SemiBold Condensed" panose="020B0502040204020203" pitchFamily="34" charset="0"/>
              </a:rPr>
              <a:t>.</a:t>
            </a:r>
            <a:endParaRPr lang="uk-UA" sz="3600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Bahnschrift SemiBold Condensed" panose="020B0502040204020203" pitchFamily="34" charset="0"/>
              </a:rPr>
              <a:t>2.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Загальні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положення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та правила, за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якими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оформлюють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бібліографічні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посилання</a:t>
            </a:r>
            <a:endParaRPr lang="uk-UA" sz="3600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Bahnschrift SemiBold Condensed" panose="020B0502040204020203" pitchFamily="34" charset="0"/>
              </a:rPr>
              <a:t>3.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Міжнародні</a:t>
            </a:r>
            <a:r>
              <a:rPr lang="ru-RU" sz="3600" b="1" dirty="0">
                <a:latin typeface="Bahnschrift SemiBold Condensed" panose="020B0502040204020203" pitchFamily="34" charset="0"/>
              </a:rPr>
              <a:t> правила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цитування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та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посилання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в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наукових</a:t>
            </a:r>
            <a:r>
              <a:rPr lang="ru-RU" sz="3600" b="1" dirty="0">
                <a:latin typeface="Bahnschrift SemiBold Condensed" panose="020B0502040204020203" pitchFamily="34" charset="0"/>
              </a:rPr>
              <a:t> роботах</a:t>
            </a:r>
            <a:endParaRPr lang="uk-UA" sz="3600" b="1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Bahnschrift SemiBold Condensed" panose="020B0502040204020203" pitchFamily="34" charset="0"/>
              </a:rPr>
              <a:t>4.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Приклади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оформлення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бібліографічних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посилань</a:t>
            </a:r>
            <a:endParaRPr lang="uk-UA" sz="36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524" y="187434"/>
            <a:ext cx="10483193" cy="14859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Bahnschrift SemiBold Condensed" panose="020B0502040204020203" pitchFamily="34" charset="0"/>
              </a:rPr>
              <a:t>Бібліографічні покажчики поділяють </a:t>
            </a:r>
            <a:r>
              <a:rPr lang="uk-UA" sz="4000" b="1" dirty="0" smtClean="0">
                <a:latin typeface="Bahnschrift SemiBold Condensed" panose="020B0502040204020203" pitchFamily="34" charset="0"/>
              </a:rPr>
              <a:t>на: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8600" y="1149350"/>
            <a:ext cx="4610100" cy="1861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ретроспективні</a:t>
            </a:r>
            <a:r>
              <a:rPr lang="uk-UA" sz="2400" b="1" dirty="0">
                <a:latin typeface="Bahnschrift SemiBold Condensed" panose="020B0502040204020203" pitchFamily="34" charset="0"/>
              </a:rPr>
              <a:t>, що являють собою в систематизованому вигляді друковані твори за минулі роки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38900" y="1149350"/>
            <a:ext cx="4864100" cy="1861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поточні </a:t>
            </a:r>
            <a:r>
              <a:rPr lang="uk-UA" sz="2400" b="1" dirty="0">
                <a:latin typeface="Bahnschrift SemiBold Condensed" panose="020B0502040204020203" pitchFamily="34" charset="0"/>
              </a:rPr>
              <a:t>— періодичні видання нової економічної літератури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8600" y="3295650"/>
            <a:ext cx="4610100" cy="1654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Bahnschrift SemiBold Condensed" panose="020B0502040204020203" pitchFamily="34" charset="0"/>
              </a:rPr>
              <a:t>перспективні</a:t>
            </a:r>
          </a:p>
          <a:p>
            <a:pPr algn="ctr"/>
            <a:endParaRPr lang="uk-UA" sz="28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8900" y="3295650"/>
            <a:ext cx="4864100" cy="1654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latin typeface="Bahnschrift SemiBold Condensed" panose="020B0502040204020203" pitchFamily="34" charset="0"/>
              </a:rPr>
              <a:t>проспективні</a:t>
            </a:r>
            <a:endParaRPr lang="uk-UA" sz="2800" b="1" dirty="0">
              <a:latin typeface="Bahnschrift SemiBold Condensed" panose="020B0502040204020203" pitchFamily="34" charset="0"/>
            </a:endParaRPr>
          </a:p>
          <a:p>
            <a:pPr algn="ctr"/>
            <a:endParaRPr lang="uk-UA" sz="28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498600" y="5171090"/>
            <a:ext cx="10274300" cy="150911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Bahnschrift SemiBold Condensed" panose="020B0502040204020203" pitchFamily="34" charset="0"/>
              </a:rPr>
              <a:t>покажчики, що включають друковані твори, які плануються до випуску (тематичні плани видавництв</a:t>
            </a:r>
            <a:r>
              <a:rPr lang="uk-UA" sz="2800" dirty="0">
                <a:latin typeface="Bahnschrift SemiBold Condensed" panose="020B0502040204020203" pitchFamily="34" charset="0"/>
              </a:rPr>
              <a:t>)</a:t>
            </a:r>
            <a:endParaRPr lang="uk-UA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0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807" y="210207"/>
            <a:ext cx="11225047" cy="14859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Bahnschrift SemiBold Condensed" panose="020B0502040204020203" pitchFamily="34" charset="0"/>
              </a:rPr>
              <a:t>Залежно від форми і повноти змісту посібників в економічній бібліографії склалися такі типи </a:t>
            </a:r>
            <a:r>
              <a:rPr lang="uk-UA" sz="36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бібліографічних покажчиків</a:t>
            </a:r>
            <a:r>
              <a:rPr lang="uk-UA" sz="3600" b="1" dirty="0">
                <a:latin typeface="Bahnschrift SemiBold Condensed" panose="020B0502040204020203" pitchFamily="34" charset="0"/>
              </a:rPr>
              <a:t>:</a:t>
            </a:r>
            <a:endParaRPr lang="en-US" sz="36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440100"/>
              </p:ext>
            </p:extLst>
          </p:nvPr>
        </p:nvGraphicFramePr>
        <p:xfrm>
          <a:off x="1560786" y="1954924"/>
          <a:ext cx="4363545" cy="234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5145973"/>
              </p:ext>
            </p:extLst>
          </p:nvPr>
        </p:nvGraphicFramePr>
        <p:xfrm>
          <a:off x="6779172" y="1844566"/>
          <a:ext cx="5265684" cy="215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1484117"/>
              </p:ext>
            </p:extLst>
          </p:nvPr>
        </p:nvGraphicFramePr>
        <p:xfrm>
          <a:off x="1434662" y="4398579"/>
          <a:ext cx="4584263" cy="230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94654269"/>
              </p:ext>
            </p:extLst>
          </p:nvPr>
        </p:nvGraphicFramePr>
        <p:xfrm>
          <a:off x="7265713" y="4364858"/>
          <a:ext cx="4448066" cy="235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43604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990600" y="127000"/>
            <a:ext cx="11201400" cy="2082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Загальноекономічні</a:t>
            </a:r>
            <a:r>
              <a:rPr lang="uk-UA" sz="2400" b="1" dirty="0">
                <a:latin typeface="Bahnschrift SemiBold Condensed" panose="020B0502040204020203" pitchFamily="34" charset="0"/>
              </a:rPr>
              <a:t> — універсальні посібники, що включають літературу всього кола галузей і проблем економічної та сільськогосподарської науки. У цих покажчиках література групується за тематичним, галузевим і географічними ознаками.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990600" y="2349500"/>
            <a:ext cx="11201400" cy="2082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uk-UA" sz="28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Галузеві</a:t>
            </a:r>
            <a:r>
              <a:rPr lang="uk-UA" sz="2800" b="1" dirty="0" smtClean="0">
                <a:latin typeface="Bahnschrift SemiBold Condensed" panose="020B0502040204020203" pitchFamily="34" charset="0"/>
              </a:rPr>
              <a:t> — посібники, що представляють бібліографію з питань будь-якої галузі економічної або сільськогосподарської науки. До них відносять покажчики з галузевої економіки та ін.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990600" y="4572000"/>
            <a:ext cx="11201400" cy="2082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Персоналії</a:t>
            </a:r>
            <a:r>
              <a:rPr lang="uk-UA" sz="2800" b="1" dirty="0">
                <a:latin typeface="Bahnschrift SemiBold Condensed" panose="020B0502040204020203" pitchFamily="34" charset="0"/>
              </a:rPr>
              <a:t> — групують літературу за авторською приналежністю — вченими-економістами, великими спеціалістами національної економіки та ін.</a:t>
            </a:r>
            <a:endParaRPr lang="uk-UA" sz="28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42595736"/>
              </p:ext>
            </p:extLst>
          </p:nvPr>
        </p:nvGraphicFramePr>
        <p:xfrm>
          <a:off x="851338" y="381000"/>
          <a:ext cx="10883462" cy="263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1119239"/>
              </p:ext>
            </p:extLst>
          </p:nvPr>
        </p:nvGraphicFramePr>
        <p:xfrm>
          <a:off x="1206500" y="3392652"/>
          <a:ext cx="10528300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280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041" y="0"/>
            <a:ext cx="10957035" cy="1485900"/>
          </a:xfrm>
        </p:spPr>
        <p:txBody>
          <a:bodyPr/>
          <a:lstStyle/>
          <a:p>
            <a:pPr algn="ctr"/>
            <a:r>
              <a:rPr lang="uk-UA" b="1" dirty="0">
                <a:latin typeface="Bahnschrift SemiBold Condensed" panose="020B0502040204020203" pitchFamily="34" charset="0"/>
              </a:rPr>
              <a:t>Основними видами характеристики друкованих творів </a:t>
            </a:r>
            <a:r>
              <a:rPr lang="uk-UA" b="1" dirty="0" smtClean="0">
                <a:latin typeface="Bahnschrift SemiBold Condensed" panose="020B0502040204020203" pitchFamily="34" charset="0"/>
              </a:rPr>
              <a:t>є :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9900" y="1384300"/>
            <a:ext cx="4140200" cy="378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Бібліографічний </a:t>
            </a:r>
            <a:r>
              <a:rPr lang="uk-UA" sz="20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запис </a:t>
            </a:r>
            <a:r>
              <a:rPr lang="uk-UA" sz="2000" b="1" dirty="0">
                <a:latin typeface="Bahnschrift SemiBold Condensed" panose="020B0502040204020203" pitchFamily="34" charset="0"/>
              </a:rPr>
              <a:t>— це опис друкованого твору, що включає відомості про його автора, назву роботи, місце видання, видавництво, рік видання, кількість сторінок, а для журнальних статей — назву журналу, рік видання, номер сторінки.</a:t>
            </a:r>
            <a:endParaRPr lang="uk-UA" sz="24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8800" y="1384300"/>
            <a:ext cx="4140200" cy="378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Реферат</a:t>
            </a:r>
            <a:r>
              <a:rPr lang="uk-UA" sz="2000" b="1" dirty="0" smtClean="0">
                <a:latin typeface="Bahnschrift SemiBold Condensed" panose="020B0502040204020203" pitchFamily="34" charset="0"/>
              </a:rPr>
              <a:t> </a:t>
            </a:r>
            <a:r>
              <a:rPr lang="uk-UA" sz="2000" b="1" dirty="0">
                <a:latin typeface="Bahnschrift SemiBold Condensed" panose="020B0502040204020203" pitchFamily="34" charset="0"/>
              </a:rPr>
              <a:t>— короткий виклад змісту опублікованої чи депонованої наукових праць.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39900" y="5359400"/>
            <a:ext cx="9309100" cy="1358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latin typeface="Bahnschrift SemiBold Condensed" panose="020B0502040204020203" pitchFamily="34" charset="0"/>
              </a:rPr>
              <a:t>	</a:t>
            </a:r>
            <a:r>
              <a:rPr lang="uk-UA" sz="2000" b="1" dirty="0" smtClean="0">
                <a:latin typeface="Bahnschrift SemiBold Condensed" panose="020B0502040204020203" pitchFamily="34" charset="0"/>
              </a:rPr>
              <a:t>Отже</a:t>
            </a:r>
            <a:r>
              <a:rPr lang="uk-UA" sz="2000" b="1" dirty="0">
                <a:latin typeface="Bahnschrift SemiBold Condensed" panose="020B0502040204020203" pitchFamily="34" charset="0"/>
              </a:rPr>
              <a:t>, структура і організація економічної бібліографії є си­стематизацією знань попередніх дослідників, на практиці все це </a:t>
            </a:r>
            <a:r>
              <a:rPr lang="uk-UA" sz="20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сприяє розвитку науки за еволюційним </a:t>
            </a:r>
            <a:r>
              <a:rPr lang="uk-UA" sz="20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напрямом.</a:t>
            </a:r>
            <a:endParaRPr lang="uk-UA" sz="20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114738"/>
            <a:ext cx="10753396" cy="10834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atin typeface="Bahnschrift SemiBold Condensed" panose="020B0502040204020203" pitchFamily="34" charset="0"/>
              </a:rPr>
              <a:t>Інформаційно-пошукові мови бібліографічних фондів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58071"/>
              </p:ext>
            </p:extLst>
          </p:nvPr>
        </p:nvGraphicFramePr>
        <p:xfrm>
          <a:off x="1309633" y="1229710"/>
          <a:ext cx="9725134" cy="406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0700" y="5435600"/>
            <a:ext cx="4381500" cy="1193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Bahnschrift SemiBold Condensed" panose="020B0502040204020203" pitchFamily="34" charset="0"/>
              </a:rPr>
              <a:t>універ­сальна десяткова класифікація </a:t>
            </a:r>
            <a:r>
              <a:rPr lang="uk-UA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(УДК)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11562" y="5452242"/>
            <a:ext cx="4381500" cy="1193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latin typeface="Bahnschrift SemiBold Condensed" panose="020B0502040204020203" pitchFamily="34" charset="0"/>
              </a:rPr>
              <a:t>бібліотечно</a:t>
            </a:r>
            <a:r>
              <a:rPr lang="uk-UA" sz="2800" b="1" dirty="0">
                <a:latin typeface="Bahnschrift SemiBold Condensed" panose="020B0502040204020203" pitchFamily="34" charset="0"/>
              </a:rPr>
              <a:t>-бібліогра­фічна класифікація </a:t>
            </a:r>
            <a:r>
              <a:rPr lang="uk-UA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(ББК)</a:t>
            </a:r>
          </a:p>
        </p:txBody>
      </p:sp>
    </p:spTree>
    <p:extLst>
      <p:ext uri="{BB962C8B-B14F-4D97-AF65-F5344CB8AC3E}">
        <p14:creationId xmlns:p14="http://schemas.microsoft.com/office/powerpoint/2010/main" val="152524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9400" y="4152900"/>
            <a:ext cx="660400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605331"/>
              </p:ext>
            </p:extLst>
          </p:nvPr>
        </p:nvGraphicFramePr>
        <p:xfrm>
          <a:off x="1699610" y="611790"/>
          <a:ext cx="9601200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84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80577"/>
              </p:ext>
            </p:extLst>
          </p:nvPr>
        </p:nvGraphicFramePr>
        <p:xfrm>
          <a:off x="0" y="0"/>
          <a:ext cx="12192000" cy="7021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0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1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29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25" dirty="0">
                          <a:effectLst/>
                        </a:rPr>
                        <a:t>Індекси знань</a:t>
                      </a:r>
                      <a:endParaRPr lang="uk-UA" sz="2400" spc="4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25" dirty="0">
                          <a:effectLst/>
                        </a:rPr>
                        <a:t>Найменування індексів знань</a:t>
                      </a:r>
                      <a:endParaRPr lang="uk-UA" sz="2400" spc="4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146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А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Загальний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Б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Природничі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 в цілому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В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Фізико-математичні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Г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Хімічні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8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  <a:ea typeface="+mn-ea"/>
                        </a:rPr>
                        <a:t>Д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Науки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про землю (геодезичні, геофізичні, </a:t>
                      </a: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геологічні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, географічні)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Е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Біологічні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99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Ж/О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Техніка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. Технічні 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191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П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Сільськогосподарські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і лісогосподарські </a:t>
                      </a: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Р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Медичні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науки. Охорона здоров’я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С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Суспільні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 в цілому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Т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Історичні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07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У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Економічні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91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Ф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Політичні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науки. Громадсько-політичні </a:t>
                      </a: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організації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3992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X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Держава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і право. Юридичні науки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001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</a:rPr>
                        <a:t>ц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Військова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наука. Військова справа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  <a:ea typeface="+mn-ea"/>
                        </a:rPr>
                        <a:t>Ч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Культура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. Наука. Освіта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  <a:ea typeface="+mn-ea"/>
                        </a:rPr>
                        <a:t>Ш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Філологічні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науки. Художня література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</a:rPr>
                        <a:t>Щ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Мистецтво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. Мистецтвознавство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  <a:ea typeface="+mn-ea"/>
                        </a:rPr>
                        <a:t>Ю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Філософські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науки. Психологія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uk-UA" sz="2400" spc="0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uk-UA" sz="2400" spc="0" dirty="0" smtClean="0">
                          <a:effectLst/>
                          <a:latin typeface="Bahnschrift SemiBold Condensed" panose="020B0502040204020203" pitchFamily="34" charset="0"/>
                          <a:ea typeface="+mn-ea"/>
                        </a:rPr>
                        <a:t>Я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uk-UA" sz="2400" spc="35" dirty="0" smtClean="0">
                        <a:effectLst/>
                        <a:latin typeface="Bahnschrift SemiBold Condensed" panose="020B0502040204020203" pitchFamily="34" charset="0"/>
                      </a:endParaRPr>
                    </a:p>
                    <a:p>
                      <a:pPr algn="just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uk-UA" sz="2400" spc="35" dirty="0" smtClean="0">
                          <a:effectLst/>
                          <a:latin typeface="Bahnschrift SemiBold Condensed" panose="020B0502040204020203" pitchFamily="34" charset="0"/>
                        </a:rPr>
                        <a:t>Література </a:t>
                      </a:r>
                      <a:r>
                        <a:rPr lang="uk-UA" sz="2400" spc="35" dirty="0">
                          <a:effectLst/>
                          <a:latin typeface="Bahnschrift SemiBold Condensed" panose="020B0502040204020203" pitchFamily="34" charset="0"/>
                        </a:rPr>
                        <a:t>універсального змісту</a:t>
                      </a:r>
                      <a:endParaRPr lang="uk-UA" sz="2400" spc="45" dirty="0">
                        <a:effectLst/>
                        <a:latin typeface="Bahnschrift SemiBold Condensed" panose="020B0502040204020203" pitchFamily="34" charset="0"/>
                        <a:ea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22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Bahnschrift SemiBold Condensed" panose="020B0502040204020203" pitchFamily="34" charset="0"/>
              </a:rPr>
              <a:t>Основою інформаційно-пошукового апарату бібліотек є </a:t>
            </a:r>
            <a:r>
              <a:rPr lang="uk-UA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ка­талоги 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62078"/>
              </p:ext>
            </p:extLst>
          </p:nvPr>
        </p:nvGraphicFramePr>
        <p:xfrm>
          <a:off x="1363717" y="1324304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93228" y="4635063"/>
            <a:ext cx="4855779" cy="19102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Bahnschrift SemiBold Condensed" panose="020B0502040204020203" pitchFamily="34" charset="0"/>
              </a:rPr>
              <a:t>систематичний</a:t>
            </a:r>
            <a:endParaRPr lang="uk-UA" sz="44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41729" y="4635062"/>
            <a:ext cx="4861691" cy="19102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Bahnschrift SemiBold Condensed" panose="020B0502040204020203" pitchFamily="34" charset="0"/>
              </a:rPr>
              <a:t>алфавітний</a:t>
            </a:r>
            <a:endParaRPr lang="uk-UA" sz="44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4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2540000" y="3403600"/>
            <a:ext cx="2946400" cy="482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771365"/>
              </p:ext>
            </p:extLst>
          </p:nvPr>
        </p:nvGraphicFramePr>
        <p:xfrm>
          <a:off x="1071616" y="354505"/>
          <a:ext cx="10799818" cy="609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56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7000"/>
            <a:ext cx="9601200" cy="1485900"/>
          </a:xfrm>
        </p:spPr>
        <p:txBody>
          <a:bodyPr/>
          <a:lstStyle/>
          <a:p>
            <a:pPr algn="ctr"/>
            <a:r>
              <a:rPr lang="uk-UA" dirty="0" smtClean="0">
                <a:latin typeface="Bahnschrift SemiBold Condensed" panose="020B0502040204020203" pitchFamily="34" charset="0"/>
              </a:rPr>
              <a:t>Інформаційні джерела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124" y="1106433"/>
            <a:ext cx="11303876" cy="536575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Балах В.О. Магістерські роботи: Метод. </a:t>
            </a:r>
            <a:r>
              <a:rPr lang="uk-UA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Реком</a:t>
            </a: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– Чернівці: ЧНУ , 2003 – 42 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Білуха М.Т. Основи наукових досліджень. – К. : </a:t>
            </a:r>
            <a:r>
              <a:rPr lang="uk-UA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Вищашк</a:t>
            </a: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., 1997, - 271с.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Білуха М.Т. Методологія наукових </a:t>
            </a:r>
            <a:r>
              <a:rPr lang="uk-UA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дослджень</a:t>
            </a: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: Підручник. – К.: АБУ , 2002. – 480с.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Звіт про науково-дослідну роботу «Розробити методи еколого-ландшафтного землевпорядкування сільськогосподарських </a:t>
            </a:r>
            <a:r>
              <a:rPr lang="uk-UA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підприємтсв</a:t>
            </a: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». – К. : НАУ , 2003, - 120с.</a:t>
            </a:r>
          </a:p>
          <a:p>
            <a:pPr marL="457200" indent="-457200">
              <a:buAutoNum type="arabicPeriod"/>
            </a:pPr>
            <a:r>
              <a:rPr lang="uk-UA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Капица</a:t>
            </a: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П.Л. 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Эксперемент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, теория , практика. – М.: Наука, 1997, - 420 с.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Лудченко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А.А. , 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Лудченко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Я.А. , Примак Т.А. Основы научных исследований : Учеб. 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Пособ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/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Под.ред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А.А. 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Лудченко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-2-е изд., стер. – К.: 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Знання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, 2201 – 113 с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Методичні підходи до оцінки вартості і використання об’єктів права і інтелектуальної власності в наукових установах УААН. – К.: ІАЕ УААН, 2003 – 30с.</a:t>
            </a:r>
            <a:endParaRPr lang="en-US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604" y="211959"/>
            <a:ext cx="9601200" cy="97045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Bahnschrift SemiBold Condensed" panose="020B0502040204020203" pitchFamily="34" charset="0"/>
              </a:rPr>
              <a:t>Електронний пошук наукової інформації.</a:t>
            </a:r>
            <a:endParaRPr lang="en-US" sz="36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22373"/>
              </p:ext>
            </p:extLst>
          </p:nvPr>
        </p:nvGraphicFramePr>
        <p:xfrm>
          <a:off x="1213945" y="1008994"/>
          <a:ext cx="10394293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71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415026"/>
              </p:ext>
            </p:extLst>
          </p:nvPr>
        </p:nvGraphicFramePr>
        <p:xfrm>
          <a:off x="977900" y="317500"/>
          <a:ext cx="10798941" cy="654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092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358333"/>
              </p:ext>
            </p:extLst>
          </p:nvPr>
        </p:nvGraphicFramePr>
        <p:xfrm>
          <a:off x="772510" y="0"/>
          <a:ext cx="756744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513379" y="928414"/>
            <a:ext cx="3364186" cy="5118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Імпакт</a:t>
            </a:r>
            <a:r>
              <a:rPr lang="uk-UA" sz="40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-фактор</a:t>
            </a:r>
            <a:r>
              <a:rPr lang="uk-UA" sz="4000" b="1" dirty="0">
                <a:latin typeface="Bahnschrift SemiBold Condensed" panose="020B0502040204020203" pitchFamily="34" charset="0"/>
              </a:rPr>
              <a:t> - чисельний показник важливості наукового журналу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8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5" y="2901566"/>
            <a:ext cx="2554288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428" y="173421"/>
            <a:ext cx="9601200" cy="93980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Bahnschrift SemiBold Condensed" panose="020B0502040204020203" pitchFamily="34" charset="0"/>
              </a:rPr>
              <a:t>Позитивні властивості </a:t>
            </a:r>
            <a:r>
              <a:rPr lang="uk-UA" sz="3600" b="1" dirty="0" err="1">
                <a:latin typeface="Bahnschrift SemiBold Condensed" panose="020B0502040204020203" pitchFamily="34" charset="0"/>
              </a:rPr>
              <a:t>імпакт-фактора</a:t>
            </a:r>
            <a:r>
              <a:rPr lang="uk-UA" sz="3600" b="1" dirty="0">
                <a:latin typeface="Bahnschrift SemiBold Condensed" panose="020B0502040204020203" pitchFamily="34" charset="0"/>
              </a:rPr>
              <a:t>:</a:t>
            </a:r>
            <a:endParaRPr lang="en-US" sz="36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57317" y="1195114"/>
            <a:ext cx="4584700" cy="2133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широке охоплення наукової літератури - індексуються більше 8400 журналів з 60 країн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133897" y="1207813"/>
            <a:ext cx="4584700" cy="2133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журнали з високим </a:t>
            </a:r>
            <a:r>
              <a:rPr lang="uk-UA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ІФ</a:t>
            </a:r>
            <a:r>
              <a:rPr lang="uk-UA" sz="2400" b="1" dirty="0">
                <a:latin typeface="Bahnschrift SemiBold Condensed" panose="020B0502040204020203" pitchFamily="34" charset="0"/>
              </a:rPr>
              <a:t> зазвичай мають більш жорстку систему рецензування, ніж журнали з низьким </a:t>
            </a:r>
            <a:r>
              <a:rPr lang="uk-UA" sz="3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ІФ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57317" y="4191000"/>
            <a:ext cx="4584700" cy="2133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результати публічні і легкодоступні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133897" y="4172607"/>
            <a:ext cx="4584700" cy="2133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простота в розумінні і використанні</a:t>
            </a:r>
          </a:p>
        </p:txBody>
      </p:sp>
    </p:spTree>
    <p:extLst>
      <p:ext uri="{BB962C8B-B14F-4D97-AF65-F5344CB8AC3E}">
        <p14:creationId xmlns:p14="http://schemas.microsoft.com/office/powerpoint/2010/main" val="2714355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0732233"/>
              </p:ext>
            </p:extLst>
          </p:nvPr>
        </p:nvGraphicFramePr>
        <p:xfrm>
          <a:off x="1545021" y="141890"/>
          <a:ext cx="9631418" cy="326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2256371"/>
              </p:ext>
            </p:extLst>
          </p:nvPr>
        </p:nvGraphicFramePr>
        <p:xfrm>
          <a:off x="1103586" y="3594100"/>
          <a:ext cx="10593114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753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35" y="0"/>
            <a:ext cx="9601200" cy="16002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atin typeface="Bahnschrift SemiBold Condensed" panose="020B0502040204020203" pitchFamily="34" charset="0"/>
              </a:rPr>
              <a:t>Найбільш очевидні недоліки </a:t>
            </a:r>
            <a:r>
              <a:rPr lang="uk-UA" sz="4800" b="1" dirty="0" err="1">
                <a:latin typeface="Bahnschrift SemiBold Condensed" panose="020B0502040204020203" pitchFamily="34" charset="0"/>
              </a:rPr>
              <a:t>імпакт-фактора</a:t>
            </a:r>
            <a:r>
              <a:rPr lang="uk-UA" sz="4800" b="1" dirty="0">
                <a:latin typeface="Bahnschrift SemiBold Condensed" panose="020B0502040204020203" pitchFamily="34" charset="0"/>
              </a:rPr>
              <a:t> наступні:</a:t>
            </a:r>
            <a:endParaRPr lang="en-US"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092200" y="1562100"/>
            <a:ext cx="11099800" cy="12319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проміжок часу, коли враховуються цитування, занадто короткий</a:t>
            </a:r>
            <a:endParaRPr lang="en-US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92200" y="2794000"/>
            <a:ext cx="11099800" cy="12319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число цитувань, насправді, не відображає якість дослідження, втім, як і число публікацій</a:t>
            </a:r>
          </a:p>
          <a:p>
            <a:pPr algn="ctr"/>
            <a:endParaRPr lang="en-US" sz="3000" dirty="0">
              <a:latin typeface="Bahnschrift SemiBold Condensed" panose="020B0502040204020203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092200" y="4025900"/>
            <a:ext cx="11099800" cy="12319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природа результатів в різних областях дослідження призводить до різної частоти публікації результатів, які впливають на </a:t>
            </a:r>
            <a:r>
              <a:rPr lang="uk-UA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імпакт</a:t>
            </a:r>
            <a:r>
              <a:rPr lang="uk-UA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-фактори</a:t>
            </a:r>
            <a:r>
              <a:rPr lang="uk-UA" sz="2400" b="1" dirty="0">
                <a:latin typeface="Bahnschrift SemiBold Condensed" panose="020B0502040204020203" pitchFamily="34" charset="0"/>
              </a:rPr>
              <a:t>.</a:t>
            </a:r>
            <a:endParaRPr lang="en-US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092200" y="5257800"/>
            <a:ext cx="11099800" cy="12319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розрахунок </a:t>
            </a:r>
            <a:r>
              <a:rPr lang="uk-UA" sz="2400" b="1" dirty="0" err="1">
                <a:latin typeface="Bahnschrift SemiBold Condensed" panose="020B0502040204020203" pitchFamily="34" charset="0"/>
              </a:rPr>
              <a:t>імпакт-фактора</a:t>
            </a:r>
            <a:r>
              <a:rPr lang="uk-UA" sz="2400" b="1" dirty="0">
                <a:latin typeface="Bahnschrift SemiBold Condensed" panose="020B0502040204020203" pitchFamily="34" charset="0"/>
              </a:rPr>
              <a:t> непрозорий і монополізований</a:t>
            </a:r>
          </a:p>
          <a:p>
            <a:pPr algn="ctr"/>
            <a:endParaRPr lang="en-US" sz="3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97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601200" cy="16891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>
                <a:latin typeface="Bahnschrift SemiBold Condensed" panose="020B0502040204020203" pitchFamily="34" charset="0"/>
              </a:rPr>
              <a:t>	</a:t>
            </a:r>
            <a:r>
              <a:rPr lang="uk-UA" sz="4000" b="1" dirty="0" smtClean="0">
                <a:latin typeface="Bahnschrift SemiBold Condensed" panose="020B0502040204020203" pitchFamily="34" charset="0"/>
              </a:rPr>
              <a:t>На </a:t>
            </a:r>
            <a:r>
              <a:rPr lang="uk-UA" sz="4000" b="1" dirty="0">
                <a:latin typeface="Bahnschrift SemiBold Condensed" panose="020B0502040204020203" pitchFamily="34" charset="0"/>
              </a:rPr>
              <a:t>включення журналу до переліку впливають як його якість, так і відповідність світовим стандартам:</a:t>
            </a:r>
            <a:r>
              <a:rPr lang="uk-UA" sz="3600" dirty="0"/>
              <a:t/>
            </a:r>
            <a:br>
              <a:rPr lang="uk-UA" sz="3600" dirty="0"/>
            </a:b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700" y="4813300"/>
            <a:ext cx="9601200" cy="210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	</a:t>
            </a:r>
            <a:r>
              <a:rPr lang="uk-UA" sz="3200" b="1" dirty="0" err="1" smtClean="0">
                <a:latin typeface="Bahnschrift SemiBold Condensed" panose="020B0502040204020203" pitchFamily="34" charset="0"/>
              </a:rPr>
              <a:t>Цитованість</a:t>
            </a:r>
            <a:r>
              <a:rPr lang="uk-UA" sz="3200" b="1" dirty="0" smtClean="0">
                <a:latin typeface="Bahnschrift SemiBold Condensed" panose="020B0502040204020203" pitchFamily="34" charset="0"/>
              </a:rPr>
              <a:t> </a:t>
            </a:r>
            <a:r>
              <a:rPr lang="uk-UA" sz="3200" b="1" dirty="0">
                <a:latin typeface="Bahnschrift SemiBold Condensed" panose="020B0502040204020203" pitchFamily="34" charset="0"/>
              </a:rPr>
              <a:t>також залежить від наявності та доступності повнотекстових електронних версій журналів.</a:t>
            </a:r>
          </a:p>
          <a:p>
            <a:endParaRPr lang="en-US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90600" y="2349500"/>
            <a:ext cx="3060700" cy="212790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регулярність виходу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394200" y="2349500"/>
            <a:ext cx="3060700" cy="212790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наявність бібліографії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614745" y="2349499"/>
            <a:ext cx="3243755" cy="212790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термін проходження від подання статті до її публікації</a:t>
            </a:r>
          </a:p>
        </p:txBody>
      </p:sp>
    </p:spTree>
    <p:extLst>
      <p:ext uri="{BB962C8B-B14F-4D97-AF65-F5344CB8AC3E}">
        <p14:creationId xmlns:p14="http://schemas.microsoft.com/office/powerpoint/2010/main" val="466227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35" y="322317"/>
            <a:ext cx="9601200" cy="1485900"/>
          </a:xfrm>
        </p:spPr>
        <p:txBody>
          <a:bodyPr/>
          <a:lstStyle/>
          <a:p>
            <a:pPr algn="ctr"/>
            <a:r>
              <a:rPr lang="uk-UA" dirty="0" smtClean="0">
                <a:latin typeface="Bahnschrift SemiBold Condensed" panose="020B0502040204020203" pitchFamily="34" charset="0"/>
              </a:rPr>
              <a:t>Висновки :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896" y="1387366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/>
              <a:t>Бібліографічний список використаної літератури (джерел) є важливою складовою будь-якої науково-дослідної праці, культура якої передбачає і культуру її бібліографічного апарату. Він представляє самостійну цінність для інших дослідників і є передумовою для подальших наукових досліджень.</a:t>
            </a:r>
            <a:br>
              <a:rPr lang="uk-UA" sz="2400" b="1" dirty="0" smtClean="0"/>
            </a:br>
            <a:r>
              <a:rPr lang="uk-UA" sz="2400" b="1" dirty="0" smtClean="0"/>
              <a:t>Важливою частиною довідкового апарату документа є бібліографічні посилання. Вони містять бібліографічні відомості про цитовані джерела, що розглядають або згадують в тексті документа, достатні для його </a:t>
            </a:r>
            <a:r>
              <a:rPr lang="uk-UA" sz="2400" b="1" dirty="0" err="1" smtClean="0"/>
              <a:t>ідентифікування</a:t>
            </a:r>
            <a:r>
              <a:rPr lang="uk-UA" sz="2400" b="1" dirty="0" smtClean="0"/>
              <a:t>, пошуку та загальної </a:t>
            </a:r>
            <a:r>
              <a:rPr lang="uk-UA" sz="2400" b="1" dirty="0" err="1" smtClean="0"/>
              <a:t>характеристи</a:t>
            </a:r>
            <a:r>
              <a:rPr lang="ru-RU" sz="2400" b="1" dirty="0" err="1"/>
              <a:t>Посилання</a:t>
            </a:r>
            <a:r>
              <a:rPr lang="ru-RU" sz="2400" b="1" dirty="0"/>
              <a:t> на </a:t>
            </a:r>
            <a:r>
              <a:rPr lang="ru-RU" sz="2400" b="1" dirty="0" err="1"/>
              <a:t>джерела</a:t>
            </a:r>
            <a:r>
              <a:rPr lang="ru-RU" sz="2400" b="1" dirty="0"/>
              <a:t> </a:t>
            </a:r>
            <a:r>
              <a:rPr lang="ru-RU" sz="2400" b="1" dirty="0" err="1"/>
              <a:t>потрібні</a:t>
            </a:r>
            <a:r>
              <a:rPr lang="ru-RU" sz="2400" b="1" dirty="0"/>
              <a:t> для </a:t>
            </a:r>
            <a:r>
              <a:rPr lang="ru-RU" sz="2400" b="1" dirty="0" err="1"/>
              <a:t>подальшого</a:t>
            </a:r>
            <a:r>
              <a:rPr lang="ru-RU" sz="2400" b="1" dirty="0"/>
              <a:t> </a:t>
            </a:r>
            <a:r>
              <a:rPr lang="ru-RU" sz="2400" b="1" dirty="0" err="1"/>
              <a:t>ознайомлення</a:t>
            </a:r>
            <a:r>
              <a:rPr lang="ru-RU" sz="2400" b="1" dirty="0"/>
              <a:t> з темою; </a:t>
            </a:r>
            <a:r>
              <a:rPr lang="ru-RU" sz="2400" b="1" dirty="0" err="1"/>
              <a:t>перевірки</a:t>
            </a:r>
            <a:r>
              <a:rPr lang="ru-RU" sz="2400" b="1" dirty="0"/>
              <a:t> </a:t>
            </a:r>
            <a:r>
              <a:rPr lang="ru-RU" sz="2400" b="1" dirty="0" err="1"/>
              <a:t>неоднозначних</a:t>
            </a:r>
            <a:r>
              <a:rPr lang="ru-RU" sz="2400" b="1" dirty="0"/>
              <a:t> тез; </a:t>
            </a:r>
            <a:r>
              <a:rPr lang="ru-RU" sz="2400" b="1" dirty="0" err="1"/>
              <a:t>мінімізації</a:t>
            </a:r>
            <a:r>
              <a:rPr lang="ru-RU" sz="2400" b="1" dirty="0"/>
              <a:t> </a:t>
            </a:r>
            <a:r>
              <a:rPr lang="ru-RU" sz="2400" b="1" dirty="0" err="1"/>
              <a:t>суперечок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авторами; </a:t>
            </a:r>
            <a:r>
              <a:rPr lang="ru-RU" sz="2400" b="1" dirty="0" err="1"/>
              <a:t>уникнення</a:t>
            </a:r>
            <a:r>
              <a:rPr lang="ru-RU" sz="2400" b="1" dirty="0"/>
              <a:t> </a:t>
            </a:r>
            <a:r>
              <a:rPr lang="ru-RU" sz="2400" b="1" dirty="0" err="1"/>
              <a:t>звинувачень</a:t>
            </a:r>
            <a:r>
              <a:rPr lang="ru-RU" sz="2400" b="1" dirty="0"/>
              <a:t> у </a:t>
            </a:r>
            <a:r>
              <a:rPr lang="ru-RU" sz="2400" b="1" dirty="0" err="1"/>
              <a:t>плагіаті</a:t>
            </a:r>
            <a:r>
              <a:rPr lang="ru-RU" sz="2400" b="1" dirty="0"/>
              <a:t> та </a:t>
            </a:r>
            <a:r>
              <a:rPr lang="ru-RU" sz="2400" b="1" dirty="0" err="1"/>
              <a:t>крадіжках</a:t>
            </a:r>
            <a:r>
              <a:rPr lang="ru-RU" sz="2400" b="1" dirty="0"/>
              <a:t> </a:t>
            </a:r>
            <a:r>
              <a:rPr lang="ru-RU" sz="2400" b="1" dirty="0" err="1"/>
              <a:t>інтелектуальної</a:t>
            </a:r>
            <a:r>
              <a:rPr lang="ru-RU" sz="2400" b="1" dirty="0"/>
              <a:t> </a:t>
            </a:r>
            <a:r>
              <a:rPr lang="ru-RU" sz="2400" b="1" dirty="0" err="1"/>
              <a:t>власності</a:t>
            </a:r>
            <a:r>
              <a:rPr lang="ru-RU" sz="2400" b="1" dirty="0"/>
              <a:t>.</a:t>
            </a:r>
            <a:r>
              <a:rPr lang="uk-UA" sz="2400" b="1" dirty="0" err="1" smtClean="0"/>
              <a:t>ки.рату</a:t>
            </a:r>
            <a:r>
              <a:rPr lang="uk-UA" sz="2400" b="1" dirty="0" smtClean="0"/>
              <a:t>, зокрема </a:t>
            </a:r>
            <a:r>
              <a:rPr lang="uk-UA" sz="2400" b="1" dirty="0" err="1" smtClean="0"/>
              <a:t>прикнижкового</a:t>
            </a:r>
            <a:r>
              <a:rPr lang="uk-UA" sz="2400" b="1" dirty="0" smtClean="0"/>
              <a:t>/</a:t>
            </a:r>
            <a:r>
              <a:rPr lang="uk-UA" sz="2400" b="1" dirty="0" err="1" smtClean="0"/>
              <a:t>пристатейного</a:t>
            </a:r>
            <a:r>
              <a:rPr lang="uk-UA" sz="2400" b="1" dirty="0" smtClean="0"/>
              <a:t> списку.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508323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25146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dirty="0" smtClean="0">
                <a:latin typeface="Bahnschrift SemiBold Condensed" panose="020B0502040204020203" pitchFamily="34" charset="0"/>
              </a:rPr>
              <a:t>ДЯКУЮ ЗА УВАГУ</a:t>
            </a:r>
            <a:endParaRPr lang="en-US" sz="96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4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31024" y="412531"/>
            <a:ext cx="10007600" cy="5878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Bahnschrift SemiBold Condensed" panose="020B0502040204020203" pitchFamily="34" charset="0"/>
              </a:rPr>
              <a:t>	</a:t>
            </a:r>
            <a:r>
              <a:rPr lang="ru-RU" sz="3600" b="1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Кожна</a:t>
            </a:r>
            <a:r>
              <a:rPr lang="ru-RU" sz="36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наукова</a:t>
            </a:r>
            <a:r>
              <a:rPr lang="ru-RU" sz="36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робота </a:t>
            </a:r>
            <a:r>
              <a:rPr lang="ru-RU" sz="3600" b="1" dirty="0">
                <a:latin typeface="Bahnschrift SemiBold Condensed" panose="020B0502040204020203" pitchFamily="34" charset="0"/>
              </a:rPr>
              <a:t>—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монографія</a:t>
            </a:r>
            <a:r>
              <a:rPr lang="ru-RU" sz="3600" b="1" dirty="0">
                <a:latin typeface="Bahnschrift SemiBold Condensed" panose="020B0502040204020203" pitchFamily="34" charset="0"/>
              </a:rPr>
              <a:t>,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наукова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стаття</a:t>
            </a:r>
            <a:r>
              <a:rPr lang="ru-RU" sz="3600" b="1" dirty="0">
                <a:latin typeface="Bahnschrift SemiBold Condensed" panose="020B0502040204020203" pitchFamily="34" charset="0"/>
              </a:rPr>
              <a:t>,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дисертація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або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студентський</a:t>
            </a:r>
            <a:r>
              <a:rPr lang="ru-RU" sz="3600" b="1" dirty="0">
                <a:latin typeface="Bahnschrift SemiBold Condensed" panose="020B0502040204020203" pitchFamily="34" charset="0"/>
              </a:rPr>
              <a:t> реферат,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курсова</a:t>
            </a:r>
            <a:r>
              <a:rPr lang="ru-RU" sz="3600" b="1" dirty="0">
                <a:latin typeface="Bahnschrift SemiBold Condensed" panose="020B0502040204020203" pitchFamily="34" charset="0"/>
              </a:rPr>
              <a:t>,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дипломна</a:t>
            </a:r>
            <a:r>
              <a:rPr lang="ru-RU" sz="3600" b="1" dirty="0">
                <a:latin typeface="Bahnschrift SemiBold Condensed" panose="020B0502040204020203" pitchFamily="34" charset="0"/>
              </a:rPr>
              <a:t>,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кваліфікаційна</a:t>
            </a:r>
            <a:r>
              <a:rPr lang="ru-RU" sz="3600" b="1" dirty="0">
                <a:latin typeface="Bahnschrift SemiBold Condensed" panose="020B0502040204020203" pitchFamily="34" charset="0"/>
              </a:rPr>
              <a:t> робота — в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обов’язковому</a:t>
            </a:r>
            <a:r>
              <a:rPr lang="ru-RU" sz="3600" b="1" dirty="0">
                <a:latin typeface="Bahnschrift SemiBold Condensed" panose="020B0502040204020203" pitchFamily="34" charset="0"/>
              </a:rPr>
              <a:t> порядку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мають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супроводжуватися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endParaRPr lang="ru-RU" sz="3600" b="1" dirty="0" smtClean="0">
              <a:latin typeface="Bahnschrift SemiBold Condensed" panose="020B0502040204020203" pitchFamily="34" charset="0"/>
            </a:endParaRPr>
          </a:p>
          <a:p>
            <a:r>
              <a:rPr lang="ru-RU" sz="3600" b="1" i="1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бібліографічними</a:t>
            </a:r>
            <a:r>
              <a:rPr lang="ru-RU" sz="3600" b="1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списками </a:t>
            </a:r>
            <a:r>
              <a:rPr lang="ru-RU" sz="3600" b="1" i="1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викорис</a:t>
            </a:r>
            <a:endParaRPr lang="ru-RU" sz="3600" b="1" i="1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3600" b="1" i="1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таних</a:t>
            </a:r>
            <a:r>
              <a:rPr lang="ru-RU" sz="3600" b="1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джерел</a:t>
            </a:r>
            <a:r>
              <a:rPr lang="ru-RU" sz="3600" b="1" i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і </a:t>
            </a:r>
            <a:endParaRPr lang="ru-RU" sz="3600" b="1" i="1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4400" b="1" i="1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літератури</a:t>
            </a:r>
            <a:r>
              <a:rPr lang="ru-RU" sz="4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</a:t>
            </a:r>
            <a:endParaRPr lang="uk-UA" sz="44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6" y="3527270"/>
            <a:ext cx="4837818" cy="27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6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1400" y="0"/>
            <a:ext cx="4775200" cy="685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Бібліографічні списки</a:t>
            </a:r>
            <a:r>
              <a:rPr lang="uk-UA" sz="2400" b="1" dirty="0">
                <a:latin typeface="Bahnschrift SemiBold Condensed" panose="020B0502040204020203" pitchFamily="34" charset="0"/>
              </a:rPr>
              <a:t>, акумулюючи, як правило, найбільш цінну </a:t>
            </a:r>
            <a:r>
              <a:rPr lang="uk-UA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бібліографічну інформацію </a:t>
            </a:r>
            <a:r>
              <a:rPr lang="uk-UA" sz="2400" b="1" dirty="0">
                <a:latin typeface="Bahnschrift SemiBold Condensed" panose="020B0502040204020203" pitchFamily="34" charset="0"/>
              </a:rPr>
              <a:t>з теми дослідження, набувають тим самим суттєвого значення для функціонування й подальшого розвитку наукових комунікацій.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Інформація</a:t>
            </a:r>
            <a:r>
              <a:rPr lang="ru-RU" sz="2400" b="1" dirty="0">
                <a:latin typeface="Bahnschrift SemiBold Condensed" panose="020B0502040204020203" pitchFamily="34" charset="0"/>
              </a:rPr>
              <a:t>,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що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міститься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бібліографічних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списках</a:t>
            </a:r>
            <a:r>
              <a:rPr lang="ru-RU" sz="2400" b="1" dirty="0">
                <a:latin typeface="Bahnschrift SemiBold Condensed" panose="020B0502040204020203" pitchFamily="34" charset="0"/>
              </a:rPr>
              <a:t>, усе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активніше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використовується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 в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інформаційно</a:t>
            </a:r>
            <a:r>
              <a:rPr lang="ru-RU" sz="2400" b="1" dirty="0">
                <a:latin typeface="Bahnschrift SemiBold Condensed" panose="020B0502040204020203" pitchFamily="34" charset="0"/>
              </a:rPr>
              <a:t>-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пошукових</a:t>
            </a:r>
            <a:r>
              <a:rPr lang="ru-RU" sz="2400" b="1" dirty="0">
                <a:latin typeface="Bahnschrift SemiBold Condensed" panose="020B0502040204020203" pitchFamily="34" charset="0"/>
              </a:rPr>
              <a:t> системах. </a:t>
            </a:r>
            <a:endParaRPr lang="uk-UA" sz="24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16800" y="0"/>
            <a:ext cx="4775200" cy="685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Культура </a:t>
            </a:r>
            <a:r>
              <a:rPr lang="ru-RU" sz="2400" b="1" i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оформлення</a:t>
            </a:r>
            <a:r>
              <a:rPr lang="ru-RU" sz="24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наукових</a:t>
            </a:r>
            <a:r>
              <a:rPr lang="ru-RU" sz="2400" b="1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робіт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 smtClean="0">
                <a:latin typeface="Bahnschrift SemiBold Condensed" panose="020B0502040204020203" pitchFamily="34" charset="0"/>
              </a:rPr>
              <a:t>передбачає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>
                <a:latin typeface="Bahnschrift SemiBold Condensed" panose="020B0502040204020203" pitchFamily="34" charset="0"/>
              </a:rPr>
              <a:t>й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культурну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ор­ганізацію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їхнього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бібліографічного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апарату</a:t>
            </a:r>
            <a:r>
              <a:rPr lang="ru-RU" sz="2400" b="1" dirty="0">
                <a:latin typeface="Bahnschrift SemiBold Condensed" panose="020B0502040204020203" pitchFamily="34" charset="0"/>
              </a:rPr>
              <a:t>, яка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досягається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 не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лише</a:t>
            </a:r>
            <a:r>
              <a:rPr lang="ru-RU" sz="2400" b="1" dirty="0">
                <a:latin typeface="Bahnschrift SemiBold Condensed" panose="020B0502040204020203" pitchFamily="34" charset="0"/>
              </a:rPr>
              <a:t> шляхом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ретельного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відбору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різних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документів</a:t>
            </a:r>
            <a:r>
              <a:rPr lang="ru-RU" sz="2400" b="1" dirty="0">
                <a:latin typeface="Bahnschrift SemiBold Condensed" panose="020B0502040204020203" pitchFamily="34" charset="0"/>
              </a:rPr>
              <a:t> до списку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літератури</a:t>
            </a:r>
            <a:r>
              <a:rPr lang="ru-RU" sz="2400" b="1" dirty="0">
                <a:latin typeface="Bahnschrift SemiBold Condensed" panose="020B0502040204020203" pitchFamily="34" charset="0"/>
              </a:rPr>
              <a:t>, а й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правильним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щодо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міжнародних</a:t>
            </a:r>
            <a:r>
              <a:rPr lang="ru-RU" sz="2400" b="1" dirty="0">
                <a:latin typeface="Bahnschrift SemiBold Condensed" panose="020B0502040204020203" pitchFamily="34" charset="0"/>
              </a:rPr>
              <a:t> правил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складанням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цих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списків</a:t>
            </a:r>
            <a:r>
              <a:rPr lang="ru-RU" sz="2400" b="1" dirty="0">
                <a:latin typeface="Bahnschrift SemiBold Condensed" panose="020B0502040204020203" pitchFamily="34" charset="0"/>
              </a:rPr>
              <a:t>. </a:t>
            </a:r>
            <a:endParaRPr lang="uk-UA" sz="24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7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latin typeface="Bahnschrift SemiBold Condensed" panose="020B0502040204020203" pitchFamily="34" charset="0"/>
              </a:rPr>
              <a:t>Існують</a:t>
            </a:r>
            <a:r>
              <a:rPr lang="ru-RU" sz="6000" b="1" dirty="0"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latin typeface="Bahnschrift SemiBold Condensed" panose="020B0502040204020203" pitchFamily="34" charset="0"/>
              </a:rPr>
              <a:t>такі</a:t>
            </a:r>
            <a:r>
              <a:rPr lang="ru-RU" sz="6000" b="1" dirty="0"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latin typeface="Bahnschrift SemiBold Condensed" panose="020B0502040204020203" pitchFamily="34" charset="0"/>
              </a:rPr>
              <a:t>види</a:t>
            </a:r>
            <a:r>
              <a:rPr lang="ru-RU" sz="6000" b="1" dirty="0"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latin typeface="Bahnschrift SemiBold Condensed" panose="020B0502040204020203" pitchFamily="34" charset="0"/>
              </a:rPr>
              <a:t>бібліографічних</a:t>
            </a:r>
            <a:r>
              <a:rPr lang="ru-RU" sz="6000" b="1" dirty="0"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 smtClean="0">
                <a:latin typeface="Bahnschrift SemiBold Condensed" panose="020B0502040204020203" pitchFamily="34" charset="0"/>
              </a:rPr>
              <a:t>списків</a:t>
            </a:r>
            <a:r>
              <a:rPr lang="ru-RU" sz="6000" b="1" dirty="0" smtClean="0">
                <a:latin typeface="Bahnschrift SemiBold Condensed" panose="020B0502040204020203" pitchFamily="34" charset="0"/>
              </a:rPr>
              <a:t> :</a:t>
            </a:r>
            <a:endParaRPr lang="en-US" sz="60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6799" y="1876097"/>
            <a:ext cx="2811517" cy="484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прикнижкові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бібліографічні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списки</a:t>
            </a:r>
            <a:r>
              <a:rPr lang="ru-RU" sz="2400" b="1" dirty="0">
                <a:latin typeface="Bahnschrift SemiBold Condensed" panose="020B0502040204020203" pitchFamily="34" charset="0"/>
              </a:rPr>
              <a:t>,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що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вміщуються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 у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виданні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після</a:t>
            </a:r>
            <a:r>
              <a:rPr lang="ru-RU" sz="2400" b="1" dirty="0">
                <a:latin typeface="Bahnschrift SemiBold Condensed" panose="020B0502040204020203" pitchFamily="34" charset="0"/>
              </a:rPr>
              <a:t> основного тексту (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якщо</a:t>
            </a:r>
            <a:r>
              <a:rPr lang="ru-RU" sz="2400" b="1" dirty="0">
                <a:latin typeface="Bahnschrift SemiBold Condensed" panose="020B0502040204020203" pitchFamily="34" charset="0"/>
              </a:rPr>
              <a:t> є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додатки</a:t>
            </a:r>
            <a:r>
              <a:rPr lang="ru-RU" sz="2400" b="1" dirty="0">
                <a:latin typeface="Bahnschrift SemiBold Condensed" panose="020B0502040204020203" pitchFamily="34" charset="0"/>
              </a:rPr>
              <a:t> —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після</a:t>
            </a:r>
            <a:r>
              <a:rPr lang="ru-RU" sz="2400" b="1" dirty="0">
                <a:latin typeface="Bahnschrift SemiBold Condensed" panose="020B0502040204020203" pitchFamily="34" charset="0"/>
              </a:rPr>
              <a:t> них) перед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допоміжними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покажчиками</a:t>
            </a:r>
            <a:r>
              <a:rPr lang="ru-RU" sz="2400" b="1" dirty="0">
                <a:latin typeface="Bahnschrift SemiBold Condensed" panose="020B0502040204020203" pitchFamily="34" charset="0"/>
              </a:rPr>
              <a:t>; </a:t>
            </a:r>
            <a:endParaRPr lang="uk-UA" sz="24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5421" y="1876097"/>
            <a:ext cx="2774731" cy="484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списки </a:t>
            </a:r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літератури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окремих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розділів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подаються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, як правило,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після</a:t>
            </a:r>
            <a:r>
              <a:rPr lang="ru-RU" sz="2400" b="1" dirty="0">
                <a:latin typeface="Bahnschrift SemiBold Condensed" panose="020B0502040204020203" pitchFamily="34" charset="0"/>
              </a:rPr>
              <a:t> основного тексту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під</a:t>
            </a:r>
            <a:r>
              <a:rPr lang="ru-RU" sz="2400" b="1" dirty="0">
                <a:latin typeface="Bahnschrift SemiBold Condensed" panose="020B0502040204020203" pitchFamily="34" charset="0"/>
              </a:rPr>
              <a:t> рубриками «До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розділу</a:t>
            </a:r>
            <a:r>
              <a:rPr lang="ru-RU" sz="2400" b="1" dirty="0">
                <a:latin typeface="Bahnschrift SemiBold Condensed" panose="020B0502040204020203" pitchFamily="34" charset="0"/>
              </a:rPr>
              <a:t>…», «До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глави</a:t>
            </a:r>
            <a:r>
              <a:rPr lang="ru-RU" sz="2400" b="1" dirty="0">
                <a:latin typeface="Bahnschrift SemiBold Condensed" panose="020B0502040204020203" pitchFamily="34" charset="0"/>
              </a:rPr>
              <a:t>…»; </a:t>
            </a:r>
            <a:endParaRPr lang="uk-UA" sz="24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18331" y="1876097"/>
            <a:ext cx="2749769" cy="48422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пристатейні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бібліографічні</a:t>
            </a:r>
            <a:r>
              <a:rPr lang="ru-RU" sz="24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списки , </a:t>
            </a:r>
            <a:r>
              <a:rPr lang="ru-RU" sz="2400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що</a:t>
            </a:r>
            <a:r>
              <a:rPr lang="ru-RU" sz="24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розміщуються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після</a:t>
            </a:r>
            <a:r>
              <a:rPr lang="ru-RU" sz="2400" b="1" dirty="0">
                <a:latin typeface="Bahnschrift SemiBold Condensed" panose="020B0502040204020203" pitchFamily="34" charset="0"/>
              </a:rPr>
              <a:t> тексту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статті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або</a:t>
            </a:r>
            <a:r>
              <a:rPr lang="ru-RU" sz="2400" b="1" dirty="0">
                <a:latin typeface="Bahnschrift SemiBold Condensed" panose="020B0502040204020203" pitchFamily="34" charset="0"/>
              </a:rPr>
              <a:t>,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якщо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стаття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супроводжується</a:t>
            </a:r>
            <a:r>
              <a:rPr lang="ru-RU" sz="2400" b="1" dirty="0">
                <a:latin typeface="Bahnschrift SemiBold Condensed" panose="020B0502040204020203" pitchFamily="34" charset="0"/>
              </a:rPr>
              <a:t> рефератом (резюме), то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після</a:t>
            </a:r>
            <a:r>
              <a:rPr lang="ru-RU" sz="2400" b="1" dirty="0">
                <a:latin typeface="Bahnschrift SemiBold Condensed" panose="020B0502040204020203" pitchFamily="34" charset="0"/>
              </a:rPr>
              <a:t> </a:t>
            </a:r>
            <a:r>
              <a:rPr lang="ru-RU" sz="2400" b="1" dirty="0" err="1">
                <a:latin typeface="Bahnschrift SemiBold Condensed" panose="020B0502040204020203" pitchFamily="34" charset="0"/>
              </a:rPr>
              <a:t>нього</a:t>
            </a:r>
            <a:r>
              <a:rPr lang="ru-RU" sz="2400" b="1" dirty="0">
                <a:latin typeface="Bahnschrift SemiBold Condensed" panose="020B0502040204020203" pitchFamily="34" charset="0"/>
              </a:rPr>
              <a:t>. </a:t>
            </a:r>
            <a:endParaRPr lang="uk-UA" sz="24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3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587500" y="3454400"/>
            <a:ext cx="10109200" cy="32131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latin typeface="Bahnschrift SemiBold Condensed" panose="020B0502040204020203" pitchFamily="34" charset="0"/>
              </a:rPr>
              <a:t>	</a:t>
            </a:r>
            <a:r>
              <a:rPr lang="uk-UA" sz="2800" b="1" dirty="0" smtClean="0">
                <a:latin typeface="Bahnschrift SemiBold Condensed" panose="020B0502040204020203" pitchFamily="34" charset="0"/>
              </a:rPr>
              <a:t>Завдання </a:t>
            </a:r>
            <a:r>
              <a:rPr lang="uk-UA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бібліографії</a:t>
            </a:r>
            <a:r>
              <a:rPr lang="uk-UA" sz="2800" b="1" dirty="0">
                <a:latin typeface="Bahnschrift SemiBold Condensed" panose="020B0502040204020203" pitchFamily="34" charset="0"/>
              </a:rPr>
              <a:t> по­лягає у реєстрації друкованих творів з певної галузі знань, окремої проблеми, теми. Подається вона у наукових дослід­женнях у вигляді переліку книг, журналів і статей із посилан­ням на місце і рік опублікування, видавництво та </a:t>
            </a:r>
            <a:r>
              <a:rPr lang="uk-UA" sz="2800" b="1" dirty="0" smtClean="0">
                <a:latin typeface="Bahnschrift SemiBold Condensed" panose="020B0502040204020203" pitchFamily="34" charset="0"/>
              </a:rPr>
              <a:t>ін.</a:t>
            </a:r>
            <a:endParaRPr lang="uk-UA" sz="28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587500" y="203200"/>
            <a:ext cx="10007600" cy="27305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Бібліографія</a:t>
            </a:r>
            <a:r>
              <a:rPr lang="uk-UA" sz="2800" b="1" dirty="0">
                <a:latin typeface="Bahnschrift SemiBold Condensed" panose="020B0502040204020203" pitchFamily="34" charset="0"/>
              </a:rPr>
              <a:t> (від гр. </a:t>
            </a:r>
            <a:r>
              <a:rPr lang="uk-UA" sz="2800" b="1" i="1" dirty="0" err="1">
                <a:latin typeface="Bahnschrift SemiBold Condensed" panose="020B0502040204020203" pitchFamily="34" charset="0"/>
              </a:rPr>
              <a:t>ЬіЬІіо</a:t>
            </a:r>
            <a:r>
              <a:rPr lang="en-US" sz="2800" b="1" i="1" dirty="0">
                <a:latin typeface="Bahnschrift SemiBold Condensed" panose="020B0502040204020203" pitchFamily="34" charset="0"/>
              </a:rPr>
              <a:t>n</a:t>
            </a:r>
            <a:r>
              <a:rPr lang="uk-UA" sz="2800" b="1" dirty="0">
                <a:latin typeface="Bahnschrift SemiBold Condensed" panose="020B0502040204020203" pitchFamily="34" charset="0"/>
              </a:rPr>
              <a:t> — книжка, </a:t>
            </a:r>
            <a:r>
              <a:rPr lang="en-US" sz="2800" b="1" i="1" dirty="0" err="1">
                <a:latin typeface="Bahnschrift SemiBold Condensed" panose="020B0502040204020203" pitchFamily="34" charset="0"/>
              </a:rPr>
              <a:t>grapho</a:t>
            </a:r>
            <a:r>
              <a:rPr lang="uk-UA" sz="2800" b="1" dirty="0">
                <a:latin typeface="Bahnschrift SemiBold Condensed" panose="020B0502040204020203" pitchFamily="34" charset="0"/>
              </a:rPr>
              <a:t>— пишу) — це галузь знання про методи і способи складання покажчиків, списків, оглядів друкованих творів.</a:t>
            </a:r>
            <a:endParaRPr lang="uk-UA" sz="28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0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76" y="0"/>
            <a:ext cx="10893972" cy="14859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Bahnschrift SemiBold Condensed" panose="020B0502040204020203" pitchFamily="34" charset="0"/>
              </a:rPr>
              <a:t>Залежно від </a:t>
            </a:r>
            <a:r>
              <a:rPr lang="uk-UA" sz="36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цільового призначення </a:t>
            </a:r>
            <a:r>
              <a:rPr lang="uk-UA" sz="3600" b="1" dirty="0">
                <a:latin typeface="Bahnschrift SemiBold Condensed" panose="020B0502040204020203" pitchFamily="34" charset="0"/>
              </a:rPr>
              <a:t>бібліографічні літера­турні джерела економічної інформації поділяють на такі види:</a:t>
            </a:r>
            <a:endParaRPr lang="en-US" sz="36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257300" y="1866900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праці відомих представників економічної та землевпорядної думки;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257300" y="2552700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статистичні матеріали, у тому числі державного земельного кадастру;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257300" y="3238500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науково-дослідна література;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257300" y="3930869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навчальна література;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257300" y="4610100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науково-популярна література;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257300" y="5295900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практичні посібники;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257300" y="5981700"/>
            <a:ext cx="10845800" cy="609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ahnschrift SemiBold Condensed" panose="020B0502040204020203" pitchFamily="34" charset="0"/>
              </a:rPr>
              <a:t>довідкова </a:t>
            </a:r>
            <a:r>
              <a:rPr lang="uk-UA" sz="2400" b="1" dirty="0" smtClean="0">
                <a:latin typeface="Bahnschrift SemiBold Condensed" panose="020B0502040204020203" pitchFamily="34" charset="0"/>
              </a:rPr>
              <a:t>література.</a:t>
            </a:r>
            <a:endParaRPr lang="uk-UA" sz="24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7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8593192"/>
              </p:ext>
            </p:extLst>
          </p:nvPr>
        </p:nvGraphicFramePr>
        <p:xfrm>
          <a:off x="1016000" y="0"/>
          <a:ext cx="10769600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6403821"/>
              </p:ext>
            </p:extLst>
          </p:nvPr>
        </p:nvGraphicFramePr>
        <p:xfrm>
          <a:off x="1016000" y="3949700"/>
          <a:ext cx="96647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45416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388</TotalTime>
  <Words>2236</Words>
  <Application>Microsoft Office PowerPoint</Application>
  <PresentationFormat>Произвольный</PresentationFormat>
  <Paragraphs>221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Crop</vt:lpstr>
      <vt:lpstr>Бібліографічний апарат наукових досліджень</vt:lpstr>
      <vt:lpstr>Зміст</vt:lpstr>
      <vt:lpstr>Інформаційні джерела</vt:lpstr>
      <vt:lpstr>Презентация PowerPoint</vt:lpstr>
      <vt:lpstr>Презентация PowerPoint</vt:lpstr>
      <vt:lpstr>Існують такі види бібліографічних списків :</vt:lpstr>
      <vt:lpstr>Презентация PowerPoint</vt:lpstr>
      <vt:lpstr>Залежно від цільового призначення бібліографічні літера­турні джерела економічної інформації поділяють на такі види:</vt:lpstr>
      <vt:lpstr>Презентация PowerPoint</vt:lpstr>
      <vt:lpstr>Презентация PowerPoint</vt:lpstr>
      <vt:lpstr>За видами навчальну літературу поділяють на: </vt:lpstr>
      <vt:lpstr>Презентация PowerPoint</vt:lpstr>
      <vt:lpstr>Презентация PowerPoint</vt:lpstr>
      <vt:lpstr>Довідкова література, призначена для різних фактографічних довідок, складається із двох великих груп: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Бібліографічні покажчики поділяють на:</vt:lpstr>
      <vt:lpstr>Залежно від форми і повноти змісту посібників в економічній бібліографії склалися такі типи бібліографічних покажчиків:</vt:lpstr>
      <vt:lpstr>Презентация PowerPoint</vt:lpstr>
      <vt:lpstr>Презентация PowerPoint</vt:lpstr>
      <vt:lpstr>Основними видами характеристики друкованих творів є :</vt:lpstr>
      <vt:lpstr>Інформаційно-пошукові мови бібліографічних фондів</vt:lpstr>
      <vt:lpstr>Презентация PowerPoint</vt:lpstr>
      <vt:lpstr>Презентация PowerPoint</vt:lpstr>
      <vt:lpstr>Основою інформаційно-пошукового апарату бібліотек є ка­талоги </vt:lpstr>
      <vt:lpstr>Презентация PowerPoint</vt:lpstr>
      <vt:lpstr>Електронний пошук наукової інформації.</vt:lpstr>
      <vt:lpstr>Презентация PowerPoint</vt:lpstr>
      <vt:lpstr>Презентация PowerPoint</vt:lpstr>
      <vt:lpstr>Позитивні властивості імпакт-фактора:</vt:lpstr>
      <vt:lpstr>Презентация PowerPoint</vt:lpstr>
      <vt:lpstr>Найбільш очевидні недоліки імпакт-фактора наступні:</vt:lpstr>
      <vt:lpstr> На включення журналу до переліку впливають як його якість, так і відповідність світовим стандартам: </vt:lpstr>
      <vt:lpstr>Висновки :</vt:lpstr>
      <vt:lpstr>ДЯКУЮ ЗА УВАГУ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Бібліографічний апарат наукових досліджень.</dc:title>
  <dc:creator>vigudini@gmail.com</dc:creator>
  <cp:lastModifiedBy>Димон</cp:lastModifiedBy>
  <cp:revision>30</cp:revision>
  <dcterms:created xsi:type="dcterms:W3CDTF">2018-10-09T12:36:09Z</dcterms:created>
  <dcterms:modified xsi:type="dcterms:W3CDTF">2018-12-09T19:52:29Z</dcterms:modified>
</cp:coreProperties>
</file>