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6" roundtripDataSignature="AMtx7miaLfH1ZUaxjiquwSAVbL7ZPkd4k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E0DFEF4-4B1A-4877-973B-EACEAC76E4A1}">
  <a:tblStyle styleId="{4E0DFEF4-4B1A-4877-973B-EACEAC76E4A1}"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 styleId="{B7A13CB8-A59A-46DA-ADF8-866EB94FF563}"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customschemas.google.com/relationships/presentationmetadata" Target="metadata"/><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4d32ae5051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4d32ae5051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1" name="Shape 11"/>
        <p:cNvGrpSpPr/>
        <p:nvPr/>
      </p:nvGrpSpPr>
      <p:grpSpPr>
        <a:xfrm>
          <a:off x="0" y="0"/>
          <a:ext cx="0" cy="0"/>
          <a:chOff x="0" y="0"/>
          <a:chExt cx="0" cy="0"/>
        </a:xfrm>
      </p:grpSpPr>
      <p:sp>
        <p:nvSpPr>
          <p:cNvPr id="12" name="Google Shape;12;p2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68" name="Shape 68"/>
        <p:cNvGrpSpPr/>
        <p:nvPr/>
      </p:nvGrpSpPr>
      <p:grpSpPr>
        <a:xfrm>
          <a:off x="0" y="0"/>
          <a:ext cx="0" cy="0"/>
          <a:chOff x="0" y="0"/>
          <a:chExt cx="0" cy="0"/>
        </a:xfrm>
      </p:grpSpPr>
      <p:sp>
        <p:nvSpPr>
          <p:cNvPr id="69" name="Google Shape;69;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74" name="Shape 74"/>
        <p:cNvGrpSpPr/>
        <p:nvPr/>
      </p:nvGrpSpPr>
      <p:grpSpPr>
        <a:xfrm>
          <a:off x="0" y="0"/>
          <a:ext cx="0" cy="0"/>
          <a:chOff x="0" y="0"/>
          <a:chExt cx="0" cy="0"/>
        </a:xfrm>
      </p:grpSpPr>
      <p:sp>
        <p:nvSpPr>
          <p:cNvPr id="75" name="Google Shape;75;p3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17" name="Shape 17"/>
        <p:cNvGrpSpPr/>
        <p:nvPr/>
      </p:nvGrpSpPr>
      <p:grpSpPr>
        <a:xfrm>
          <a:off x="0" y="0"/>
          <a:ext cx="0" cy="0"/>
          <a:chOff x="0" y="0"/>
          <a:chExt cx="0" cy="0"/>
        </a:xfrm>
      </p:grpSpPr>
      <p:sp>
        <p:nvSpPr>
          <p:cNvPr id="18" name="Google Shape;18;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23" name="Shape 23"/>
        <p:cNvGrpSpPr/>
        <p:nvPr/>
      </p:nvGrpSpPr>
      <p:grpSpPr>
        <a:xfrm>
          <a:off x="0" y="0"/>
          <a:ext cx="0" cy="0"/>
          <a:chOff x="0" y="0"/>
          <a:chExt cx="0" cy="0"/>
        </a:xfrm>
      </p:grpSpPr>
      <p:sp>
        <p:nvSpPr>
          <p:cNvPr id="24" name="Google Shape;24;p23"/>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3"/>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29" name="Shape 29"/>
        <p:cNvGrpSpPr/>
        <p:nvPr/>
      </p:nvGrpSpPr>
      <p:grpSpPr>
        <a:xfrm>
          <a:off x="0" y="0"/>
          <a:ext cx="0" cy="0"/>
          <a:chOff x="0" y="0"/>
          <a:chExt cx="0" cy="0"/>
        </a:xfrm>
      </p:grpSpPr>
      <p:sp>
        <p:nvSpPr>
          <p:cNvPr id="30" name="Google Shape;30;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2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36" name="Shape 36"/>
        <p:cNvGrpSpPr/>
        <p:nvPr/>
      </p:nvGrpSpPr>
      <p:grpSpPr>
        <a:xfrm>
          <a:off x="0" y="0"/>
          <a:ext cx="0" cy="0"/>
          <a:chOff x="0" y="0"/>
          <a:chExt cx="0" cy="0"/>
        </a:xfrm>
      </p:grpSpPr>
      <p:sp>
        <p:nvSpPr>
          <p:cNvPr id="37" name="Google Shape;37;p2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2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2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2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45" name="Shape 45"/>
        <p:cNvGrpSpPr/>
        <p:nvPr/>
      </p:nvGrpSpPr>
      <p:grpSpPr>
        <a:xfrm>
          <a:off x="0" y="0"/>
          <a:ext cx="0" cy="0"/>
          <a:chOff x="0" y="0"/>
          <a:chExt cx="0" cy="0"/>
        </a:xfrm>
      </p:grpSpPr>
      <p:sp>
        <p:nvSpPr>
          <p:cNvPr id="46" name="Google Shape;46;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50" name="Shape 50"/>
        <p:cNvGrpSpPr/>
        <p:nvPr/>
      </p:nvGrpSpPr>
      <p:grpSpPr>
        <a:xfrm>
          <a:off x="0" y="0"/>
          <a:ext cx="0" cy="0"/>
          <a:chOff x="0" y="0"/>
          <a:chExt cx="0" cy="0"/>
        </a:xfrm>
      </p:grpSpPr>
      <p:sp>
        <p:nvSpPr>
          <p:cNvPr id="51" name="Google Shape;51;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54" name="Shape 54"/>
        <p:cNvGrpSpPr/>
        <p:nvPr/>
      </p:nvGrpSpPr>
      <p:grpSpPr>
        <a:xfrm>
          <a:off x="0" y="0"/>
          <a:ext cx="0" cy="0"/>
          <a:chOff x="0" y="0"/>
          <a:chExt cx="0" cy="0"/>
        </a:xfrm>
      </p:grpSpPr>
      <p:sp>
        <p:nvSpPr>
          <p:cNvPr id="55" name="Google Shape;55;p2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2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61" name="Shape 61"/>
        <p:cNvGrpSpPr/>
        <p:nvPr/>
      </p:nvGrpSpPr>
      <p:grpSpPr>
        <a:xfrm>
          <a:off x="0" y="0"/>
          <a:ext cx="0" cy="0"/>
          <a:chOff x="0" y="0"/>
          <a:chExt cx="0" cy="0"/>
        </a:xfrm>
      </p:grpSpPr>
      <p:sp>
        <p:nvSpPr>
          <p:cNvPr id="62" name="Google Shape;62;p2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9"/>
          <p:cNvSpPr/>
          <p:nvPr>
            <p:ph idx="2" type="pic"/>
          </p:nvPr>
        </p:nvSpPr>
        <p:spPr>
          <a:xfrm>
            <a:off x="5183188" y="987425"/>
            <a:ext cx="6172200" cy="4873625"/>
          </a:xfrm>
          <a:prstGeom prst="rect">
            <a:avLst/>
          </a:prstGeom>
          <a:noFill/>
          <a:ln>
            <a:noFill/>
          </a:ln>
        </p:spPr>
      </p:sp>
      <p:sp>
        <p:nvSpPr>
          <p:cNvPr id="64" name="Google Shape;64;p2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lang="ru-RU"/>
              <a:t>ЗАГАЛЬНІ ВІДОМОСТІ</a:t>
            </a:r>
            <a:br>
              <a:rPr lang="ru-RU"/>
            </a:br>
            <a:r>
              <a:rPr lang="ru-RU"/>
              <a:t>ПРО ЕКСПЕРТНІ СИСТЕМИ</a:t>
            </a:r>
            <a:br>
              <a:rPr lang="ru-RU"/>
            </a:br>
            <a:r>
              <a:rPr lang="ru-RU"/>
              <a:t>ПРИЙНЯТТЯ РІШЕНЬ</a:t>
            </a:r>
            <a:endParaRPr/>
          </a:p>
        </p:txBody>
      </p:sp>
      <p:sp>
        <p:nvSpPr>
          <p:cNvPr id="85" name="Google Shape;85;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r">
              <a:spcBef>
                <a:spcPts val="1000"/>
              </a:spcBef>
              <a:spcAft>
                <a:spcPts val="0"/>
              </a:spcAft>
              <a:buClr>
                <a:schemeClr val="dk1"/>
              </a:buClr>
              <a:buSzPts val="1100"/>
              <a:buFont typeface="Arial"/>
              <a:buNone/>
            </a:pPr>
            <a:r>
              <a:rPr lang="ru-RU"/>
              <a:t>Лектор: Лендєл Т.І. доц., к.т.н.</a:t>
            </a:r>
            <a:endParaRPr/>
          </a:p>
          <a:p>
            <a:pPr indent="0" lvl="0" marL="0" rtl="0" algn="ctr">
              <a:lnSpc>
                <a:spcPct val="90000"/>
              </a:lnSpc>
              <a:spcBef>
                <a:spcPts val="0"/>
              </a:spcBef>
              <a:spcAft>
                <a:spcPts val="0"/>
              </a:spcAft>
              <a:buClr>
                <a:schemeClr val="dk1"/>
              </a:buClr>
              <a:buSzPts val="24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39" name="Google Shape;139;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1800"/>
              <a:buChar char="•"/>
            </a:pPr>
            <a:r>
              <a:rPr b="1" i="1" lang="ru-RU" sz="1800" u="none" strike="noStrike">
                <a:latin typeface="Arial"/>
                <a:ea typeface="Arial"/>
                <a:cs typeface="Arial"/>
                <a:sym typeface="Arial"/>
              </a:rPr>
              <a:t>Експертні системи </a:t>
            </a:r>
            <a:r>
              <a:rPr b="0" i="0" lang="ru-RU" sz="1800" u="none" strike="noStrike">
                <a:latin typeface="Arial"/>
                <a:ea typeface="Arial"/>
                <a:cs typeface="Arial"/>
                <a:sym typeface="Arial"/>
              </a:rPr>
              <a:t>являють собою інтелектуальні програмні засоби, які, внаслідок інтерактивної взаємодії з користувачем, здатні отримувати, акумулювати та коригувати знання у певній предметній області, виводити нові знання, розв'язувати на основі цих знань практичні задачі та пояснювати спосіб їх розв'язання.</a:t>
            </a:r>
            <a:endParaRPr/>
          </a:p>
          <a:p>
            <a:pPr indent="-228600" lvl="0" marL="228600" rtl="0" algn="l">
              <a:lnSpc>
                <a:spcPct val="90000"/>
              </a:lnSpc>
              <a:spcBef>
                <a:spcPts val="1000"/>
              </a:spcBef>
              <a:spcAft>
                <a:spcPts val="0"/>
              </a:spcAft>
              <a:buClr>
                <a:schemeClr val="dk1"/>
              </a:buClr>
              <a:buSzPts val="1800"/>
              <a:buChar char="•"/>
            </a:pPr>
            <a:r>
              <a:rPr b="0" i="0" lang="ru-RU" sz="1800" u="none" strike="noStrike">
                <a:latin typeface="Arial"/>
                <a:ea typeface="Arial"/>
                <a:cs typeface="Arial"/>
                <a:sym typeface="Arial"/>
              </a:rPr>
              <a:t>Найважливіша ознака експертних систем полягає в орієнтації на процеси накопичення та організації знань. Стратегії експертних систем базуються на використанні високоякісних елітних знань людей – висококваліфікованих спеціалістів-експертів у певній предметній області.</a:t>
            </a:r>
            <a:endParaRPr/>
          </a:p>
          <a:p>
            <a:pPr indent="-228600" lvl="0" marL="228600" rtl="0" algn="l">
              <a:lnSpc>
                <a:spcPct val="90000"/>
              </a:lnSpc>
              <a:spcBef>
                <a:spcPts val="1000"/>
              </a:spcBef>
              <a:spcAft>
                <a:spcPts val="0"/>
              </a:spcAft>
              <a:buClr>
                <a:schemeClr val="dk1"/>
              </a:buClr>
              <a:buSzPts val="1800"/>
              <a:buChar char="•"/>
            </a:pPr>
            <a:r>
              <a:rPr b="0" i="0" lang="ru-RU" sz="1800" u="none" strike="noStrike">
                <a:latin typeface="Arial"/>
                <a:ea typeface="Arial"/>
                <a:cs typeface="Arial"/>
                <a:sym typeface="Arial"/>
              </a:rPr>
              <a:t>Перелік типових задач, які можна розв'язувати за допомогою експертних систем включає інтерпретацію, діагностику, прогнозування, моніторинг тощо. Такі завдання можна вирішувати не тільки засобами експертних систем, але і за допомогою традиційних алгоритмічних прикладних програм. Проте експертні системи характеризуються низкою суттєвих особливостей, за якими вони відрізняються від традиційних алгоритмічних програм</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ru-RU"/>
              <a:t>Зіставлення характеристик алгоритмічних програм та експертних систем</a:t>
            </a:r>
            <a:endParaRPr/>
          </a:p>
        </p:txBody>
      </p:sp>
      <p:graphicFrame>
        <p:nvGraphicFramePr>
          <p:cNvPr id="145" name="Google Shape;145;p10"/>
          <p:cNvGraphicFramePr/>
          <p:nvPr/>
        </p:nvGraphicFramePr>
        <p:xfrm>
          <a:off x="838200" y="1825625"/>
          <a:ext cx="3000000" cy="3000000"/>
        </p:xfrm>
        <a:graphic>
          <a:graphicData uri="http://schemas.openxmlformats.org/drawingml/2006/table">
            <a:tbl>
              <a:tblPr bandRow="1" firstRow="1">
                <a:noFill/>
                <a:tableStyleId>{4E0DFEF4-4B1A-4877-973B-EACEAC76E4A1}</a:tableStyleId>
              </a:tblPr>
              <a:tblGrid>
                <a:gridCol w="5257800"/>
                <a:gridCol w="5257800"/>
              </a:tblGrid>
              <a:tr h="370850">
                <a:tc>
                  <a:txBody>
                    <a:bodyPr/>
                    <a:lstStyle/>
                    <a:p>
                      <a:pPr indent="0" lvl="0" marL="0" marR="0" rtl="0" algn="l">
                        <a:spcBef>
                          <a:spcPts val="0"/>
                        </a:spcBef>
                        <a:spcAft>
                          <a:spcPts val="0"/>
                        </a:spcAft>
                        <a:buNone/>
                      </a:pPr>
                      <a:r>
                        <a:rPr b="1" i="1" lang="ru-RU" sz="1800" u="none" cap="none" strike="noStrike">
                          <a:solidFill>
                            <a:schemeClr val="lt1"/>
                          </a:solidFill>
                          <a:latin typeface="Calibri"/>
                          <a:ea typeface="Calibri"/>
                          <a:cs typeface="Calibri"/>
                          <a:sym typeface="Calibri"/>
                        </a:rPr>
                        <a:t>АЛГОРИТМІЧНІ ПРОГРАМИ</a:t>
                      </a:r>
                      <a:endParaRPr sz="1800"/>
                    </a:p>
                  </a:txBody>
                  <a:tcPr marT="45725" marB="45725" marR="91450" marL="91450"/>
                </a:tc>
                <a:tc>
                  <a:txBody>
                    <a:bodyPr/>
                    <a:lstStyle/>
                    <a:p>
                      <a:pPr indent="0" lvl="0" marL="0" marR="0" rtl="0" algn="l">
                        <a:spcBef>
                          <a:spcPts val="0"/>
                        </a:spcBef>
                        <a:spcAft>
                          <a:spcPts val="0"/>
                        </a:spcAft>
                        <a:buNone/>
                      </a:pPr>
                      <a:r>
                        <a:rPr b="1" i="1" lang="ru-RU" sz="1800" u="none" strike="noStrike">
                          <a:solidFill>
                            <a:schemeClr val="lt1"/>
                          </a:solidFill>
                          <a:latin typeface="Calibri"/>
                          <a:ea typeface="Calibri"/>
                          <a:cs typeface="Calibri"/>
                          <a:sym typeface="Calibri"/>
                        </a:rPr>
                        <a:t>ЕКСПЕРТНІ СИСТЕМИ</a:t>
                      </a:r>
                      <a:endParaRPr sz="1800"/>
                    </a:p>
                  </a:txBody>
                  <a:tcPr marT="45725" marB="45725" marR="91450" marL="91450"/>
                </a:tc>
              </a:tr>
              <a:tr h="370850">
                <a:tc>
                  <a:txBody>
                    <a:bodyPr/>
                    <a:lstStyle/>
                    <a:p>
                      <a:pPr indent="0" lvl="0" marL="0" marR="0" rtl="0" algn="l">
                        <a:spcBef>
                          <a:spcPts val="0"/>
                        </a:spcBef>
                        <a:spcAft>
                          <a:spcPts val="0"/>
                        </a:spcAft>
                        <a:buNone/>
                      </a:pPr>
                      <a:r>
                        <a:rPr b="0" i="0" lang="ru-RU" sz="1800" u="none" strike="noStrike">
                          <a:solidFill>
                            <a:schemeClr val="dk1"/>
                          </a:solidFill>
                          <a:latin typeface="Calibri"/>
                          <a:ea typeface="Calibri"/>
                          <a:cs typeface="Calibri"/>
                          <a:sym typeface="Calibri"/>
                        </a:rPr>
                        <a:t>Моделювання фізичної природи предметної області</a:t>
                      </a:r>
                      <a:endParaRPr sz="1800"/>
                    </a:p>
                  </a:txBody>
                  <a:tcPr marT="45725" marB="45725" marR="91450" marL="91450"/>
                </a:tc>
                <a:tc>
                  <a:txBody>
                    <a:bodyPr/>
                    <a:lstStyle/>
                    <a:p>
                      <a:pPr indent="0" lvl="0" marL="0" marR="0" rtl="0" algn="l">
                        <a:spcBef>
                          <a:spcPts val="0"/>
                        </a:spcBef>
                        <a:spcAft>
                          <a:spcPts val="0"/>
                        </a:spcAft>
                        <a:buNone/>
                      </a:pPr>
                      <a:r>
                        <a:rPr b="0" i="0" lang="ru-RU" sz="1800" u="none" strike="noStrike">
                          <a:solidFill>
                            <a:schemeClr val="dk1"/>
                          </a:solidFill>
                          <a:latin typeface="Calibri"/>
                          <a:ea typeface="Calibri"/>
                          <a:cs typeface="Calibri"/>
                          <a:sym typeface="Calibri"/>
                        </a:rPr>
                        <a:t>Моделювання механізму мислення людини щодо розв'язання практичних задач у предметній області</a:t>
                      </a:r>
                      <a:endParaRPr sz="1800"/>
                    </a:p>
                  </a:txBody>
                  <a:tcPr marT="45725" marB="45725" marR="91450" marL="91450"/>
                </a:tc>
              </a:tr>
              <a:tr h="370850">
                <a:tc>
                  <a:txBody>
                    <a:bodyPr/>
                    <a:lstStyle/>
                    <a:p>
                      <a:pPr indent="0" lvl="0" marL="0" marR="0" rtl="0" algn="l">
                        <a:spcBef>
                          <a:spcPts val="0"/>
                        </a:spcBef>
                        <a:spcAft>
                          <a:spcPts val="0"/>
                        </a:spcAft>
                        <a:buNone/>
                      </a:pPr>
                      <a:r>
                        <a:rPr b="0" i="0" lang="ru-RU" sz="1800" u="none" strike="noStrike">
                          <a:solidFill>
                            <a:schemeClr val="dk1"/>
                          </a:solidFill>
                          <a:latin typeface="Calibri"/>
                          <a:ea typeface="Calibri"/>
                          <a:cs typeface="Calibri"/>
                          <a:sym typeface="Calibri"/>
                        </a:rPr>
                        <a:t>Алгоритми розв'язання задач є складовою частиною програмного коду</a:t>
                      </a:r>
                      <a:endParaRPr sz="1800"/>
                    </a:p>
                  </a:txBody>
                  <a:tcPr marT="45725" marB="45725" marR="91450" marL="91450"/>
                </a:tc>
                <a:tc>
                  <a:txBody>
                    <a:bodyPr/>
                    <a:lstStyle/>
                    <a:p>
                      <a:pPr indent="0" lvl="0" marL="0" marR="0" rtl="0" algn="l">
                        <a:spcBef>
                          <a:spcPts val="0"/>
                        </a:spcBef>
                        <a:spcAft>
                          <a:spcPts val="0"/>
                        </a:spcAft>
                        <a:buNone/>
                      </a:pPr>
                      <a:r>
                        <a:rPr b="0" i="0" lang="ru-RU" sz="1800" u="none" strike="noStrike">
                          <a:solidFill>
                            <a:schemeClr val="dk1"/>
                          </a:solidFill>
                          <a:latin typeface="Calibri"/>
                          <a:ea typeface="Calibri"/>
                          <a:cs typeface="Calibri"/>
                          <a:sym typeface="Calibri"/>
                        </a:rPr>
                        <a:t>Алгоритми розв'язання задач містяться у базі знань та зберігаються окремо від програмного коду</a:t>
                      </a:r>
                      <a:endParaRPr sz="1800"/>
                    </a:p>
                  </a:txBody>
                  <a:tcPr marT="45725" marB="45725" marR="91450" marL="91450"/>
                </a:tc>
              </a:tr>
              <a:tr h="370850">
                <a:tc>
                  <a:txBody>
                    <a:bodyPr/>
                    <a:lstStyle/>
                    <a:p>
                      <a:pPr indent="0" lvl="0" marL="0" marR="0" rtl="0" algn="l">
                        <a:spcBef>
                          <a:spcPts val="0"/>
                        </a:spcBef>
                        <a:spcAft>
                          <a:spcPts val="0"/>
                        </a:spcAft>
                        <a:buNone/>
                      </a:pPr>
                      <a:r>
                        <a:rPr b="0" i="0" lang="ru-RU" sz="1800" u="none" strike="noStrike">
                          <a:solidFill>
                            <a:schemeClr val="dk1"/>
                          </a:solidFill>
                          <a:latin typeface="Calibri"/>
                          <a:ea typeface="Calibri"/>
                          <a:cs typeface="Calibri"/>
                          <a:sym typeface="Calibri"/>
                        </a:rPr>
                        <a:t>Використання детермінованих моделей даних та точних методів розв'язання задач</a:t>
                      </a:r>
                      <a:endParaRPr sz="1800"/>
                    </a:p>
                  </a:txBody>
                  <a:tcPr marT="45725" marB="45725" marR="91450" marL="91450"/>
                </a:tc>
                <a:tc>
                  <a:txBody>
                    <a:bodyPr/>
                    <a:lstStyle/>
                    <a:p>
                      <a:pPr indent="0" lvl="0" marL="0" marR="0" rtl="0" algn="l">
                        <a:spcBef>
                          <a:spcPts val="0"/>
                        </a:spcBef>
                        <a:spcAft>
                          <a:spcPts val="0"/>
                        </a:spcAft>
                        <a:buNone/>
                      </a:pPr>
                      <a:r>
                        <a:rPr b="0" i="0" lang="ru-RU" sz="1800" u="none" strike="noStrike">
                          <a:solidFill>
                            <a:schemeClr val="dk1"/>
                          </a:solidFill>
                          <a:latin typeface="Calibri"/>
                          <a:ea typeface="Calibri"/>
                          <a:cs typeface="Calibri"/>
                          <a:sym typeface="Calibri"/>
                        </a:rPr>
                        <a:t>Використання евристичних, наближених методів розв'язання задач</a:t>
                      </a:r>
                      <a:endParaRPr sz="1800"/>
                    </a:p>
                  </a:txBody>
                  <a:tcPr marT="45725" marB="45725" marR="91450" marL="9145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51" name="Google Shape;151;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0" lvl="0" marL="0" rtl="0" algn="just">
              <a:lnSpc>
                <a:spcPct val="90000"/>
              </a:lnSpc>
              <a:spcBef>
                <a:spcPts val="0"/>
              </a:spcBef>
              <a:spcAft>
                <a:spcPts val="0"/>
              </a:spcAft>
              <a:buClr>
                <a:srgbClr val="000000"/>
              </a:buClr>
              <a:buSzPct val="100000"/>
              <a:buNone/>
            </a:pPr>
            <a:r>
              <a:rPr b="0" i="0" lang="ru-RU" sz="1800" u="none" strike="noStrike">
                <a:solidFill>
                  <a:srgbClr val="000000"/>
                </a:solidFill>
                <a:latin typeface="Arial"/>
                <a:ea typeface="Arial"/>
                <a:cs typeface="Arial"/>
                <a:sym typeface="Arial"/>
              </a:rPr>
              <a:t>Особливості</a:t>
            </a:r>
            <a:endParaRPr b="0"/>
          </a:p>
          <a:p>
            <a:pPr indent="0" lvl="0" marL="0" rtl="0" algn="just">
              <a:lnSpc>
                <a:spcPct val="90000"/>
              </a:lnSpc>
              <a:spcBef>
                <a:spcPts val="0"/>
              </a:spcBef>
              <a:spcAft>
                <a:spcPts val="0"/>
              </a:spcAft>
              <a:buClr>
                <a:srgbClr val="000000"/>
              </a:buClr>
              <a:buSzPct val="100000"/>
              <a:buNone/>
            </a:pPr>
            <a:r>
              <a:rPr b="0" i="0" lang="ru-RU" sz="1800" u="none" strike="noStrike">
                <a:solidFill>
                  <a:srgbClr val="000000"/>
                </a:solidFill>
                <a:latin typeface="Arial"/>
                <a:ea typeface="Arial"/>
                <a:cs typeface="Arial"/>
                <a:sym typeface="Arial"/>
              </a:rPr>
              <a:t>1. Експертні системи мають яскраво виражену практичну направленість у певній комерційній або науковій сфері. Вони завжди пов'язані з об'єктами реального світу, операції з якими потребують наявності суттєвого досвіду, накопиченого людиною.</a:t>
            </a:r>
            <a:endParaRPr b="0"/>
          </a:p>
          <a:p>
            <a:pPr indent="0" lvl="0" marL="0" rtl="0" algn="just">
              <a:lnSpc>
                <a:spcPct val="90000"/>
              </a:lnSpc>
              <a:spcBef>
                <a:spcPts val="0"/>
              </a:spcBef>
              <a:spcAft>
                <a:spcPts val="0"/>
              </a:spcAft>
              <a:buClr>
                <a:srgbClr val="000000"/>
              </a:buClr>
              <a:buSzPct val="100000"/>
              <a:buNone/>
            </a:pPr>
            <a:r>
              <a:rPr b="0" i="0" lang="ru-RU" sz="1800" u="none" strike="noStrike">
                <a:solidFill>
                  <a:srgbClr val="000000"/>
                </a:solidFill>
                <a:latin typeface="Arial"/>
                <a:ea typeface="Arial"/>
                <a:cs typeface="Arial"/>
                <a:sym typeface="Arial"/>
              </a:rPr>
              <a:t>На відміну, програми штучного інтелекту є дослідницькими і основна увага в них приділяється абстрактним математичним проблемам, або спрощеним варіантам реальних завдань. Метою функціонування таких систем є не отримання розв'язку, як в експертній системі, а розробка методики розв'язання задачі.</a:t>
            </a:r>
            <a:endParaRPr b="0"/>
          </a:p>
          <a:p>
            <a:pPr indent="0" lvl="0" marL="0" rtl="0" algn="just">
              <a:lnSpc>
                <a:spcPct val="90000"/>
              </a:lnSpc>
              <a:spcBef>
                <a:spcPts val="0"/>
              </a:spcBef>
              <a:spcAft>
                <a:spcPts val="0"/>
              </a:spcAft>
              <a:buClr>
                <a:srgbClr val="000000"/>
              </a:buClr>
              <a:buSzPct val="100000"/>
              <a:buNone/>
            </a:pPr>
            <a:r>
              <a:rPr b="0" i="0" lang="ru-RU" sz="1800" u="none" strike="noStrike">
                <a:solidFill>
                  <a:srgbClr val="000000"/>
                </a:solidFill>
                <a:latin typeface="Arial"/>
                <a:ea typeface="Arial"/>
                <a:cs typeface="Arial"/>
                <a:sym typeface="Arial"/>
              </a:rPr>
              <a:t>2. Однією з основних характеристик експертних систем є її продуктивність, тобто швидкість отримання результату та його достовірність. Це означає, що протягом прийнятного часу експертна система має знайти вирішення проблеми, не гірше за те, що може запропонувати спеціаліст з предметної області.</a:t>
            </a:r>
            <a:endParaRPr b="0"/>
          </a:p>
          <a:p>
            <a:pPr indent="0" lvl="0" marL="0" rtl="0" algn="just">
              <a:lnSpc>
                <a:spcPct val="90000"/>
              </a:lnSpc>
              <a:spcBef>
                <a:spcPts val="0"/>
              </a:spcBef>
              <a:spcAft>
                <a:spcPts val="0"/>
              </a:spcAft>
              <a:buClr>
                <a:srgbClr val="000000"/>
              </a:buClr>
              <a:buSzPct val="100000"/>
              <a:buNone/>
            </a:pPr>
            <a:r>
              <a:rPr b="0" i="0" lang="ru-RU" sz="1800" u="none" strike="noStrike">
                <a:solidFill>
                  <a:srgbClr val="000000"/>
                </a:solidFill>
                <a:latin typeface="Arial"/>
                <a:ea typeface="Arial"/>
                <a:cs typeface="Arial"/>
                <a:sym typeface="Arial"/>
              </a:rPr>
              <a:t>3. Експертні системи повинні обґрунтовувати отримані результати. Оскільки експертні системи проектуються для взаємодії з різними користувачами, то в них має бути закладений механізм пояснення способу розв'язання задачі, тобто експертна система має бути, по можливості, прозорою.</a:t>
            </a:r>
            <a:endParaRPr b="0"/>
          </a:p>
          <a:p>
            <a:pPr indent="0" lvl="0" marL="0" rtl="0" algn="l">
              <a:lnSpc>
                <a:spcPct val="90000"/>
              </a:lnSpc>
              <a:spcBef>
                <a:spcPts val="1000"/>
              </a:spcBef>
              <a:spcAft>
                <a:spcPts val="0"/>
              </a:spcAft>
              <a:buClr>
                <a:schemeClr val="dk1"/>
              </a:buClr>
              <a:buSzPct val="100000"/>
              <a:buNone/>
            </a:pPr>
            <a:br>
              <a:rPr lang="ru-RU"/>
            </a:b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Calibri"/>
              <a:buNone/>
            </a:pPr>
            <a:r>
              <a:rPr lang="ru-RU"/>
              <a:t>Зіставлення характеристик експертних систем</a:t>
            </a:r>
            <a:br>
              <a:rPr lang="ru-RU"/>
            </a:br>
            <a:r>
              <a:rPr lang="ru-RU"/>
              <a:t>та програм штучного інтелекту</a:t>
            </a:r>
            <a:endParaRPr/>
          </a:p>
        </p:txBody>
      </p:sp>
      <p:graphicFrame>
        <p:nvGraphicFramePr>
          <p:cNvPr id="157" name="Google Shape;157;p12"/>
          <p:cNvGraphicFramePr/>
          <p:nvPr/>
        </p:nvGraphicFramePr>
        <p:xfrm>
          <a:off x="838200" y="1825625"/>
          <a:ext cx="3000000" cy="3000000"/>
        </p:xfrm>
        <a:graphic>
          <a:graphicData uri="http://schemas.openxmlformats.org/drawingml/2006/table">
            <a:tbl>
              <a:tblPr bandRow="1" firstRow="1">
                <a:noFill/>
                <a:tableStyleId>{4E0DFEF4-4B1A-4877-973B-EACEAC76E4A1}</a:tableStyleId>
              </a:tblPr>
              <a:tblGrid>
                <a:gridCol w="5257800"/>
                <a:gridCol w="5257800"/>
              </a:tblGrid>
              <a:tr h="370850">
                <a:tc>
                  <a:txBody>
                    <a:bodyPr/>
                    <a:lstStyle/>
                    <a:p>
                      <a:pPr indent="0" lvl="0" marL="0" marR="0" rtl="0" algn="l">
                        <a:spcBef>
                          <a:spcPts val="0"/>
                        </a:spcBef>
                        <a:spcAft>
                          <a:spcPts val="0"/>
                        </a:spcAft>
                        <a:buNone/>
                      </a:pPr>
                      <a:r>
                        <a:rPr b="0" i="0" lang="ru-RU" sz="1600" u="none" strike="noStrike">
                          <a:solidFill>
                            <a:srgbClr val="000000"/>
                          </a:solidFill>
                          <a:latin typeface="Arial"/>
                          <a:ea typeface="Arial"/>
                          <a:cs typeface="Arial"/>
                          <a:sym typeface="Arial"/>
                        </a:rPr>
                        <a:t>ЕКСПЕРТНІ СИСТЕМИ</a:t>
                      </a:r>
                      <a:endParaRPr sz="1600"/>
                    </a:p>
                  </a:txBody>
                  <a:tcPr marT="63500" marB="63500" marR="63500" marL="63500"/>
                </a:tc>
                <a:tc>
                  <a:txBody>
                    <a:bodyPr/>
                    <a:lstStyle/>
                    <a:p>
                      <a:pPr indent="0" lvl="0" marL="0" marR="0" rtl="0" algn="l">
                        <a:spcBef>
                          <a:spcPts val="0"/>
                        </a:spcBef>
                        <a:spcAft>
                          <a:spcPts val="0"/>
                        </a:spcAft>
                        <a:buNone/>
                      </a:pPr>
                      <a:r>
                        <a:rPr b="0" i="0" lang="ru-RU" sz="1600" u="none" strike="noStrike">
                          <a:solidFill>
                            <a:srgbClr val="000000"/>
                          </a:solidFill>
                          <a:latin typeface="Arial"/>
                          <a:ea typeface="Arial"/>
                          <a:cs typeface="Arial"/>
                          <a:sym typeface="Arial"/>
                        </a:rPr>
                        <a:t>ПРОГРАМИ ШТУЧНОГО ІНТЕЛЕКТУ</a:t>
                      </a:r>
                      <a:endParaRPr sz="1600"/>
                    </a:p>
                    <a:p>
                      <a:pPr indent="0" lvl="0" marL="0" marR="0" rtl="0" algn="l">
                        <a:spcBef>
                          <a:spcPts val="0"/>
                        </a:spcBef>
                        <a:spcAft>
                          <a:spcPts val="0"/>
                        </a:spcAft>
                        <a:buNone/>
                      </a:pPr>
                      <a:br>
                        <a:rPr lang="ru-RU" sz="1600"/>
                      </a:br>
                      <a:endParaRPr sz="1600"/>
                    </a:p>
                  </a:txBody>
                  <a:tcPr marT="63500" marB="63500" marR="63500" marL="63500"/>
                </a:tc>
              </a:tr>
              <a:tr h="370850">
                <a:tc>
                  <a:txBody>
                    <a:bodyPr/>
                    <a:lstStyle/>
                    <a:p>
                      <a:pPr indent="0" lvl="0" marL="0" marR="0" rtl="0" algn="l">
                        <a:spcBef>
                          <a:spcPts val="0"/>
                        </a:spcBef>
                        <a:spcAft>
                          <a:spcPts val="0"/>
                        </a:spcAft>
                        <a:buNone/>
                      </a:pPr>
                      <a:r>
                        <a:rPr b="0" i="0" lang="ru-RU" sz="1600" u="none" strike="noStrike">
                          <a:solidFill>
                            <a:srgbClr val="000000"/>
                          </a:solidFill>
                          <a:latin typeface="Arial"/>
                          <a:ea typeface="Arial"/>
                          <a:cs typeface="Arial"/>
                          <a:sym typeface="Arial"/>
                        </a:rPr>
                        <a:t>Пов'язані з об'єктами реального світу та направлені на розв'язання практичних задач із використанням моделей та методів штучного інтелекту</a:t>
                      </a:r>
                      <a:endParaRPr sz="1600"/>
                    </a:p>
                    <a:p>
                      <a:pPr indent="0" lvl="0" marL="0" marR="0" rtl="0" algn="l">
                        <a:spcBef>
                          <a:spcPts val="0"/>
                        </a:spcBef>
                        <a:spcAft>
                          <a:spcPts val="0"/>
                        </a:spcAft>
                        <a:buNone/>
                      </a:pPr>
                      <a:br>
                        <a:rPr lang="ru-RU" sz="1600"/>
                      </a:br>
                      <a:endParaRPr sz="1600"/>
                    </a:p>
                  </a:txBody>
                  <a:tcPr marT="63500" marB="63500" marR="63500" marL="63500"/>
                </a:tc>
                <a:tc>
                  <a:txBody>
                    <a:bodyPr/>
                    <a:lstStyle/>
                    <a:p>
                      <a:pPr indent="0" lvl="0" marL="0" marR="0" rtl="0" algn="l">
                        <a:spcBef>
                          <a:spcPts val="0"/>
                        </a:spcBef>
                        <a:spcAft>
                          <a:spcPts val="0"/>
                        </a:spcAft>
                        <a:buNone/>
                      </a:pPr>
                      <a:r>
                        <a:rPr b="0" i="0" lang="ru-RU" sz="1600" u="none" strike="noStrike">
                          <a:solidFill>
                            <a:srgbClr val="000000"/>
                          </a:solidFill>
                          <a:latin typeface="Arial"/>
                          <a:ea typeface="Arial"/>
                          <a:cs typeface="Arial"/>
                          <a:sym typeface="Arial"/>
                        </a:rPr>
                        <a:t>Направлені на розв'язання абстрактних математичних задач з метою дослідження та відпрацювання моделей штучного інтелекту</a:t>
                      </a:r>
                      <a:endParaRPr sz="1600"/>
                    </a:p>
                    <a:p>
                      <a:pPr indent="0" lvl="0" marL="0" marR="0" rtl="0" algn="l">
                        <a:spcBef>
                          <a:spcPts val="0"/>
                        </a:spcBef>
                        <a:spcAft>
                          <a:spcPts val="0"/>
                        </a:spcAft>
                        <a:buNone/>
                      </a:pPr>
                      <a:br>
                        <a:rPr lang="ru-RU" sz="1600"/>
                      </a:br>
                      <a:endParaRPr sz="1600"/>
                    </a:p>
                  </a:txBody>
                  <a:tcPr marT="63500" marB="63500" marR="63500" marL="63500"/>
                </a:tc>
              </a:tr>
              <a:tr h="370850">
                <a:tc>
                  <a:txBody>
                    <a:bodyPr/>
                    <a:lstStyle/>
                    <a:p>
                      <a:pPr indent="0" lvl="0" marL="0" marR="0" rtl="0" algn="l">
                        <a:spcBef>
                          <a:spcPts val="0"/>
                        </a:spcBef>
                        <a:spcAft>
                          <a:spcPts val="0"/>
                        </a:spcAft>
                        <a:buNone/>
                      </a:pPr>
                      <a:r>
                        <a:rPr b="0" i="0" lang="ru-RU" sz="1600" u="none" strike="noStrike">
                          <a:solidFill>
                            <a:srgbClr val="000000"/>
                          </a:solidFill>
                          <a:latin typeface="Arial"/>
                          <a:ea typeface="Arial"/>
                          <a:cs typeface="Arial"/>
                          <a:sym typeface="Arial"/>
                        </a:rPr>
                        <a:t>Висока продуктивність, тобто швидкість отримання результату та його  достовірність</a:t>
                      </a:r>
                      <a:endParaRPr sz="1600"/>
                    </a:p>
                    <a:p>
                      <a:pPr indent="0" lvl="0" marL="0" marR="0" rtl="0" algn="l">
                        <a:spcBef>
                          <a:spcPts val="0"/>
                        </a:spcBef>
                        <a:spcAft>
                          <a:spcPts val="0"/>
                        </a:spcAft>
                        <a:buNone/>
                      </a:pPr>
                      <a:br>
                        <a:rPr lang="ru-RU" sz="1600"/>
                      </a:br>
                      <a:endParaRPr sz="1600"/>
                    </a:p>
                  </a:txBody>
                  <a:tcPr marT="63500" marB="63500" marR="63500" marL="63500"/>
                </a:tc>
                <a:tc>
                  <a:txBody>
                    <a:bodyPr/>
                    <a:lstStyle/>
                    <a:p>
                      <a:pPr indent="0" lvl="0" marL="0" marR="0" rtl="0" algn="l">
                        <a:spcBef>
                          <a:spcPts val="0"/>
                        </a:spcBef>
                        <a:spcAft>
                          <a:spcPts val="0"/>
                        </a:spcAft>
                        <a:buNone/>
                      </a:pPr>
                      <a:r>
                        <a:rPr b="0" i="0" lang="ru-RU" sz="1600" u="none" strike="noStrike">
                          <a:solidFill>
                            <a:srgbClr val="000000"/>
                          </a:solidFill>
                          <a:latin typeface="Arial"/>
                          <a:ea typeface="Arial"/>
                          <a:cs typeface="Arial"/>
                          <a:sym typeface="Arial"/>
                        </a:rPr>
                        <a:t>Швидкість, а інколи – й достовірність отримання результату, не мають значення</a:t>
                      </a:r>
                      <a:endParaRPr sz="1600"/>
                    </a:p>
                    <a:p>
                      <a:pPr indent="0" lvl="0" marL="0" marR="0" rtl="0" algn="l">
                        <a:spcBef>
                          <a:spcPts val="0"/>
                        </a:spcBef>
                        <a:spcAft>
                          <a:spcPts val="0"/>
                        </a:spcAft>
                        <a:buNone/>
                      </a:pPr>
                      <a:br>
                        <a:rPr lang="ru-RU" sz="1600"/>
                      </a:br>
                      <a:endParaRPr sz="1600"/>
                    </a:p>
                  </a:txBody>
                  <a:tcPr marT="63500" marB="63500" marR="63500" marL="63500"/>
                </a:tc>
              </a:tr>
              <a:tr h="370850">
                <a:tc>
                  <a:txBody>
                    <a:bodyPr/>
                    <a:lstStyle/>
                    <a:p>
                      <a:pPr indent="0" lvl="0" marL="0" marR="0" rtl="0" algn="l">
                        <a:spcBef>
                          <a:spcPts val="0"/>
                        </a:spcBef>
                        <a:spcAft>
                          <a:spcPts val="0"/>
                        </a:spcAft>
                        <a:buNone/>
                      </a:pPr>
                      <a:r>
                        <a:rPr b="0" i="0" lang="ru-RU" sz="1600" u="none" strike="noStrike">
                          <a:solidFill>
                            <a:srgbClr val="000000"/>
                          </a:solidFill>
                          <a:latin typeface="Arial"/>
                          <a:ea typeface="Arial"/>
                          <a:cs typeface="Arial"/>
                          <a:sym typeface="Arial"/>
                        </a:rPr>
                        <a:t>Наявність механізму пояснення способу отримання результату</a:t>
                      </a:r>
                      <a:endParaRPr sz="1600"/>
                    </a:p>
                    <a:p>
                      <a:pPr indent="0" lvl="0" marL="0" marR="0" rtl="0" algn="l">
                        <a:spcBef>
                          <a:spcPts val="0"/>
                        </a:spcBef>
                        <a:spcAft>
                          <a:spcPts val="0"/>
                        </a:spcAft>
                        <a:buNone/>
                      </a:pPr>
                      <a:br>
                        <a:rPr lang="ru-RU" sz="1600"/>
                      </a:br>
                      <a:endParaRPr sz="1600"/>
                    </a:p>
                  </a:txBody>
                  <a:tcPr marT="63500" marB="63500" marR="63500" marL="63500"/>
                </a:tc>
                <a:tc>
                  <a:txBody>
                    <a:bodyPr/>
                    <a:lstStyle/>
                    <a:p>
                      <a:pPr indent="0" lvl="0" marL="0" marR="0" rtl="0" algn="l">
                        <a:spcBef>
                          <a:spcPts val="0"/>
                        </a:spcBef>
                        <a:spcAft>
                          <a:spcPts val="0"/>
                        </a:spcAft>
                        <a:buNone/>
                      </a:pPr>
                      <a:r>
                        <a:rPr b="0" i="0" lang="ru-RU" sz="1600" u="none" strike="noStrike">
                          <a:solidFill>
                            <a:srgbClr val="000000"/>
                          </a:solidFill>
                          <a:latin typeface="Arial"/>
                          <a:ea typeface="Arial"/>
                          <a:cs typeface="Arial"/>
                          <a:sym typeface="Arial"/>
                        </a:rPr>
                        <a:t>Відсутня потреба пояснення способу отримання результату</a:t>
                      </a:r>
                      <a:endParaRPr sz="1600"/>
                    </a:p>
                    <a:p>
                      <a:pPr indent="0" lvl="0" marL="0" marR="0" rtl="0" algn="l">
                        <a:spcBef>
                          <a:spcPts val="0"/>
                        </a:spcBef>
                        <a:spcAft>
                          <a:spcPts val="0"/>
                        </a:spcAft>
                        <a:buNone/>
                      </a:pPr>
                      <a:br>
                        <a:rPr lang="ru-RU" sz="1600"/>
                      </a:br>
                      <a:endParaRPr sz="1600"/>
                    </a:p>
                  </a:txBody>
                  <a:tcPr marT="63500" marB="63500" marR="63500" marL="63500"/>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63" name="Google Shape;163;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just">
              <a:lnSpc>
                <a:spcPct val="90000"/>
              </a:lnSpc>
              <a:spcBef>
                <a:spcPts val="0"/>
              </a:spcBef>
              <a:spcAft>
                <a:spcPts val="0"/>
              </a:spcAft>
              <a:buClr>
                <a:srgbClr val="000000"/>
              </a:buClr>
              <a:buSzPts val="1800"/>
              <a:buNone/>
            </a:pPr>
            <a:r>
              <a:rPr b="0" i="0" lang="ru-RU" sz="1800" u="none" strike="noStrike">
                <a:solidFill>
                  <a:srgbClr val="000000"/>
                </a:solidFill>
                <a:latin typeface="Arial"/>
                <a:ea typeface="Arial"/>
                <a:cs typeface="Arial"/>
                <a:sym typeface="Arial"/>
              </a:rPr>
              <a:t>Таким чином, основними відмінними ознаками експертних систем є:</a:t>
            </a:r>
            <a:endParaRPr b="0"/>
          </a:p>
          <a:p>
            <a:pPr indent="0" lvl="0" marL="0" rtl="0" algn="just">
              <a:lnSpc>
                <a:spcPct val="90000"/>
              </a:lnSpc>
              <a:spcBef>
                <a:spcPts val="0"/>
              </a:spcBef>
              <a:spcAft>
                <a:spcPts val="0"/>
              </a:spcAft>
              <a:buClr>
                <a:srgbClr val="000000"/>
              </a:buClr>
              <a:buSzPts val="1800"/>
              <a:buNone/>
            </a:pPr>
            <a:r>
              <a:rPr b="0" i="0" lang="ru-RU" sz="1800" u="none" strike="noStrike">
                <a:solidFill>
                  <a:srgbClr val="000000"/>
                </a:solidFill>
                <a:latin typeface="Arial"/>
                <a:ea typeface="Arial"/>
                <a:cs typeface="Arial"/>
                <a:sym typeface="Arial"/>
              </a:rPr>
              <a:t>1. Розв'язання складно формалізованих практично важливих задач у певній предметній області.</a:t>
            </a:r>
            <a:endParaRPr b="0"/>
          </a:p>
          <a:p>
            <a:pPr indent="0" lvl="0" marL="0" rtl="0" algn="just">
              <a:lnSpc>
                <a:spcPct val="90000"/>
              </a:lnSpc>
              <a:spcBef>
                <a:spcPts val="0"/>
              </a:spcBef>
              <a:spcAft>
                <a:spcPts val="0"/>
              </a:spcAft>
              <a:buClr>
                <a:srgbClr val="000000"/>
              </a:buClr>
              <a:buSzPts val="1800"/>
              <a:buNone/>
            </a:pPr>
            <a:r>
              <a:rPr b="0" i="0" lang="ru-RU" sz="1800" u="none" strike="noStrike">
                <a:solidFill>
                  <a:srgbClr val="000000"/>
                </a:solidFill>
                <a:latin typeface="Arial"/>
                <a:ea typeface="Arial"/>
                <a:cs typeface="Arial"/>
                <a:sym typeface="Arial"/>
              </a:rPr>
              <a:t>2. Наявність спеціальних експертних знань в даній проблемній області.</a:t>
            </a:r>
            <a:endParaRPr b="0"/>
          </a:p>
          <a:p>
            <a:pPr indent="0" lvl="0" marL="0" rtl="0" algn="just">
              <a:lnSpc>
                <a:spcPct val="90000"/>
              </a:lnSpc>
              <a:spcBef>
                <a:spcPts val="0"/>
              </a:spcBef>
              <a:spcAft>
                <a:spcPts val="0"/>
              </a:spcAft>
              <a:buClr>
                <a:srgbClr val="000000"/>
              </a:buClr>
              <a:buSzPts val="1800"/>
              <a:buNone/>
            </a:pPr>
            <a:r>
              <a:rPr b="0" i="0" lang="ru-RU" sz="1800" u="none" strike="noStrike">
                <a:solidFill>
                  <a:srgbClr val="000000"/>
                </a:solidFill>
                <a:latin typeface="Arial"/>
                <a:ea typeface="Arial"/>
                <a:cs typeface="Arial"/>
                <a:sym typeface="Arial"/>
              </a:rPr>
              <a:t>3. Використання для розв'язання задач підходів та методів, які застосовує людина-експерт в реальних ситуаціях.</a:t>
            </a:r>
            <a:endParaRPr b="0"/>
          </a:p>
          <a:p>
            <a:pPr indent="0" lvl="0" marL="0" rtl="0" algn="just">
              <a:lnSpc>
                <a:spcPct val="90000"/>
              </a:lnSpc>
              <a:spcBef>
                <a:spcPts val="0"/>
              </a:spcBef>
              <a:spcAft>
                <a:spcPts val="0"/>
              </a:spcAft>
              <a:buClr>
                <a:srgbClr val="000000"/>
              </a:buClr>
              <a:buSzPts val="1800"/>
              <a:buNone/>
            </a:pPr>
            <a:r>
              <a:rPr b="0" i="0" lang="ru-RU" sz="1800" u="none" strike="noStrike">
                <a:solidFill>
                  <a:srgbClr val="000000"/>
                </a:solidFill>
                <a:latin typeface="Arial"/>
                <a:ea typeface="Arial"/>
                <a:cs typeface="Arial"/>
                <a:sym typeface="Arial"/>
              </a:rPr>
              <a:t>4. Наявність можливості пояснення шляху отримання рішення.</a:t>
            </a:r>
            <a:endParaRPr b="0"/>
          </a:p>
          <a:p>
            <a:pPr indent="0" lvl="0" marL="0" rtl="0" algn="just">
              <a:lnSpc>
                <a:spcPct val="90000"/>
              </a:lnSpc>
              <a:spcBef>
                <a:spcPts val="0"/>
              </a:spcBef>
              <a:spcAft>
                <a:spcPts val="0"/>
              </a:spcAft>
              <a:buClr>
                <a:srgbClr val="000000"/>
              </a:buClr>
              <a:buSzPts val="1800"/>
              <a:buNone/>
            </a:pPr>
            <a:r>
              <a:rPr b="0" i="0" lang="ru-RU" sz="1800" u="none" strike="noStrike">
                <a:solidFill>
                  <a:srgbClr val="000000"/>
                </a:solidFill>
                <a:latin typeface="Arial"/>
                <a:ea typeface="Arial"/>
                <a:cs typeface="Arial"/>
                <a:sym typeface="Arial"/>
              </a:rPr>
              <a:t>Зіставлення характеристик прикладних задач, які визначають доцільність використання експертних систем.</a:t>
            </a:r>
            <a:endParaRPr b="0"/>
          </a:p>
          <a:p>
            <a:pPr indent="0" lvl="0" marL="0" rtl="0" algn="l">
              <a:lnSpc>
                <a:spcPct val="90000"/>
              </a:lnSpc>
              <a:spcBef>
                <a:spcPts val="1000"/>
              </a:spcBef>
              <a:spcAft>
                <a:spcPts val="0"/>
              </a:spcAft>
              <a:buClr>
                <a:schemeClr val="dk1"/>
              </a:buClr>
              <a:buSzPts val="2800"/>
              <a:buNone/>
            </a:pPr>
            <a:br>
              <a:rPr lang="ru-RU"/>
            </a:b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69" name="Google Shape;169;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450215" lvl="0" marL="678815" rtl="0" algn="just">
              <a:lnSpc>
                <a:spcPct val="90000"/>
              </a:lnSpc>
              <a:spcBef>
                <a:spcPts val="0"/>
              </a:spcBef>
              <a:spcAft>
                <a:spcPts val="0"/>
              </a:spcAft>
              <a:buClr>
                <a:srgbClr val="000000"/>
              </a:buClr>
              <a:buSzPts val="1800"/>
              <a:buChar char="•"/>
            </a:pPr>
            <a:r>
              <a:rPr b="1" i="0" lang="ru-RU" sz="1800" u="none" strike="noStrike">
                <a:solidFill>
                  <a:srgbClr val="000000"/>
                </a:solidFill>
                <a:latin typeface="Times New Roman"/>
                <a:ea typeface="Times New Roman"/>
                <a:cs typeface="Times New Roman"/>
                <a:sym typeface="Times New Roman"/>
              </a:rPr>
              <a:t>Критерій </a:t>
            </a:r>
            <a:r>
              <a:rPr b="0" i="0" lang="ru-RU" sz="1800" u="none" strike="noStrike">
                <a:solidFill>
                  <a:srgbClr val="000000"/>
                </a:solidFill>
                <a:latin typeface="Times New Roman"/>
                <a:ea typeface="Times New Roman"/>
                <a:cs typeface="Times New Roman"/>
                <a:sym typeface="Times New Roman"/>
              </a:rPr>
              <a:t>– це свого роду правило, за допомогою якого можна що-небудь оцінити.</a:t>
            </a:r>
            <a:endParaRPr b="0"/>
          </a:p>
          <a:p>
            <a:pPr indent="-450215" lvl="0" marL="678815" rtl="0" algn="just">
              <a:lnSpc>
                <a:spcPct val="90000"/>
              </a:lnSpc>
              <a:spcBef>
                <a:spcPts val="0"/>
              </a:spcBef>
              <a:spcAft>
                <a:spcPts val="0"/>
              </a:spcAft>
              <a:buClr>
                <a:srgbClr val="000000"/>
              </a:buClr>
              <a:buSzPts val="1800"/>
              <a:buChar char="•"/>
            </a:pPr>
            <a:r>
              <a:rPr b="0" i="0" lang="ru-RU" sz="1800" u="none" strike="noStrike">
                <a:solidFill>
                  <a:srgbClr val="000000"/>
                </a:solidFill>
                <a:latin typeface="Times New Roman"/>
                <a:ea typeface="Times New Roman"/>
                <a:cs typeface="Times New Roman"/>
                <a:sym typeface="Times New Roman"/>
              </a:rPr>
              <a:t>До основних критеріїв вибору задач, що реалізуються методами і засобами експертних систем, можна віднести такі:</a:t>
            </a:r>
            <a:endParaRPr b="0"/>
          </a:p>
          <a:p>
            <a:pPr indent="-221615" lvl="0" marL="221615" rtl="0" algn="just">
              <a:lnSpc>
                <a:spcPct val="90000"/>
              </a:lnSpc>
              <a:spcBef>
                <a:spcPts val="0"/>
              </a:spcBef>
              <a:spcAft>
                <a:spcPts val="0"/>
              </a:spcAft>
              <a:buClr>
                <a:srgbClr val="000000"/>
              </a:buClr>
              <a:buSzPts val="1800"/>
              <a:buFont typeface="Calibri"/>
              <a:buAutoNum type="arabicPeriod"/>
            </a:pPr>
            <a:r>
              <a:rPr b="0" i="0" lang="ru-RU" sz="1800" u="none" strike="noStrike">
                <a:solidFill>
                  <a:srgbClr val="000000"/>
                </a:solidFill>
                <a:latin typeface="Times New Roman"/>
                <a:ea typeface="Times New Roman"/>
                <a:cs typeface="Times New Roman"/>
                <a:sym typeface="Times New Roman"/>
              </a:rPr>
              <a:t>Дані і знання повинні бути надійні, достовірні, не змінюватись в часі, тобто бути стабільними в процесі вирішення задачі: не повинні коректуватися і не повинні містити помилок і суперечностей.</a:t>
            </a:r>
            <a:endParaRPr/>
          </a:p>
          <a:p>
            <a:pPr indent="-221615" lvl="0" marL="221615" rtl="0" algn="just">
              <a:lnSpc>
                <a:spcPct val="90000"/>
              </a:lnSpc>
              <a:spcBef>
                <a:spcPts val="0"/>
              </a:spcBef>
              <a:spcAft>
                <a:spcPts val="0"/>
              </a:spcAft>
              <a:buClr>
                <a:srgbClr val="000000"/>
              </a:buClr>
              <a:buSzPts val="1800"/>
              <a:buFont typeface="Calibri"/>
              <a:buAutoNum type="arabicPeriod"/>
            </a:pPr>
            <a:r>
              <a:rPr b="0" i="0" lang="ru-RU" sz="1800" u="none" strike="noStrike">
                <a:solidFill>
                  <a:srgbClr val="000000"/>
                </a:solidFill>
                <a:latin typeface="Times New Roman"/>
                <a:ea typeface="Times New Roman"/>
                <a:cs typeface="Times New Roman"/>
                <a:sym typeface="Times New Roman"/>
              </a:rPr>
              <a:t>Простір або область можливих рішень відносно невелика. Простір пошуку повинен бути невеликим, оскільки необхідно зосередитися на вузькій предметній області, для якої характерний невеликий об'єм знань, у тому числі і основаних на здоровому глузді.</a:t>
            </a:r>
            <a:endParaRPr/>
          </a:p>
          <a:p>
            <a:pPr indent="-221615" lvl="0" marL="221615" rtl="0" algn="just">
              <a:lnSpc>
                <a:spcPct val="90000"/>
              </a:lnSpc>
              <a:spcBef>
                <a:spcPts val="0"/>
              </a:spcBef>
              <a:spcAft>
                <a:spcPts val="0"/>
              </a:spcAft>
              <a:buClr>
                <a:srgbClr val="000000"/>
              </a:buClr>
              <a:buSzPts val="1800"/>
              <a:buFont typeface="Calibri"/>
              <a:buAutoNum type="arabicPeriod"/>
            </a:pPr>
            <a:r>
              <a:rPr b="0" i="0" lang="ru-RU" sz="1800" u="none" strike="noStrike">
                <a:solidFill>
                  <a:srgbClr val="000000"/>
                </a:solidFill>
                <a:latin typeface="Times New Roman"/>
                <a:ea typeface="Times New Roman"/>
                <a:cs typeface="Times New Roman"/>
                <a:sym typeface="Times New Roman"/>
              </a:rPr>
              <a:t>В процесі вирішення задачі повинні використовуватися формальні міркування, а задача повинна бути не дуже проста і не дуже важка для експерта (з розрахунку приблизно 30 хв. для експерта).</a:t>
            </a:r>
            <a:endParaRPr/>
          </a:p>
          <a:p>
            <a:pPr indent="-221615" lvl="0" marL="221615" rtl="0" algn="just">
              <a:lnSpc>
                <a:spcPct val="90000"/>
              </a:lnSpc>
              <a:spcBef>
                <a:spcPts val="0"/>
              </a:spcBef>
              <a:spcAft>
                <a:spcPts val="0"/>
              </a:spcAft>
              <a:buClr>
                <a:srgbClr val="000000"/>
              </a:buClr>
              <a:buSzPts val="1800"/>
              <a:buFont typeface="Calibri"/>
              <a:buAutoNum type="arabicPeriod"/>
            </a:pPr>
            <a:r>
              <a:rPr b="0" i="0" lang="ru-RU" sz="1800" u="none" strike="noStrike">
                <a:solidFill>
                  <a:srgbClr val="000000"/>
                </a:solidFill>
                <a:latin typeface="Times New Roman"/>
                <a:ea typeface="Times New Roman"/>
                <a:cs typeface="Times New Roman"/>
                <a:sym typeface="Times New Roman"/>
              </a:rPr>
              <a:t>Задача повинна бути поставлена чітко, тобто визначені цілі (або мета), які ставляться перед експертною системою в процесі консультації, необхідний набір евристик, які використовуються в процесі вирішення задачі людиною.</a:t>
            </a:r>
            <a:endParaRPr/>
          </a:p>
          <a:p>
            <a:pPr indent="-228600" lvl="0" marL="228600" rtl="0" algn="l">
              <a:lnSpc>
                <a:spcPct val="90000"/>
              </a:lnSpc>
              <a:spcBef>
                <a:spcPts val="1000"/>
              </a:spcBef>
              <a:spcAft>
                <a:spcPts val="0"/>
              </a:spcAft>
              <a:buClr>
                <a:srgbClr val="000000"/>
              </a:buClr>
              <a:buSzPts val="1800"/>
              <a:buChar char="•"/>
            </a:pPr>
            <a:r>
              <a:rPr b="0" i="0" lang="ru-RU" sz="1800" u="none" strike="noStrike">
                <a:solidFill>
                  <a:srgbClr val="000000"/>
                </a:solidFill>
                <a:latin typeface="Times New Roman"/>
                <a:ea typeface="Times New Roman"/>
                <a:cs typeface="Times New Roman"/>
                <a:sym typeface="Times New Roman"/>
              </a:rPr>
              <a:t>Повинен бути, принаймні, один експерт, що вміє чітко виражати свої думки: явно формулювати свої знання і пояснювати методи застосування цих знань для вирішення задачі (експлікувати</a:t>
            </a:r>
            <a:r>
              <a:rPr b="0" i="0" lang="ru-RU" sz="1800" u="sng">
                <a:solidFill>
                  <a:srgbClr val="000000"/>
                </a:solidFill>
                <a:latin typeface="Times New Roman"/>
                <a:ea typeface="Times New Roman"/>
                <a:cs typeface="Times New Roman"/>
                <a:sym typeface="Times New Roman"/>
              </a:rPr>
              <a:t> </a:t>
            </a:r>
            <a:r>
              <a:rPr b="0" i="0" lang="ru-RU" sz="1800" u="none" strike="noStrike">
                <a:solidFill>
                  <a:srgbClr val="000000"/>
                </a:solidFill>
                <a:latin typeface="Times New Roman"/>
                <a:ea typeface="Times New Roman"/>
                <a:cs typeface="Times New Roman"/>
                <a:sym typeface="Times New Roman"/>
              </a:rPr>
              <a:t>знання)</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75" name="Google Shape;175;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228600" rtl="0" algn="just">
              <a:lnSpc>
                <a:spcPct val="90000"/>
              </a:lnSpc>
              <a:spcBef>
                <a:spcPts val="0"/>
              </a:spcBef>
              <a:spcAft>
                <a:spcPts val="0"/>
              </a:spcAft>
              <a:buClr>
                <a:srgbClr val="000000"/>
              </a:buClr>
              <a:buSzPts val="1800"/>
              <a:buNone/>
            </a:pPr>
            <a:r>
              <a:rPr b="0" i="0" lang="ru-RU" sz="1800" u="none" strike="noStrike">
                <a:solidFill>
                  <a:srgbClr val="000000"/>
                </a:solidFill>
                <a:latin typeface="Times New Roman"/>
                <a:ea typeface="Times New Roman"/>
                <a:cs typeface="Times New Roman"/>
                <a:sym typeface="Times New Roman"/>
              </a:rPr>
              <a:t>Істотно утруднене створення ЕС для предметної області, в якій має місце одна або декілька перерахованих нижче особливостей:</a:t>
            </a:r>
            <a:endParaRPr b="0"/>
          </a:p>
          <a:p>
            <a:pPr indent="-228600" lvl="0" marL="228600" rtl="0" algn="just">
              <a:lnSpc>
                <a:spcPct val="90000"/>
              </a:lnSpc>
              <a:spcBef>
                <a:spcPts val="0"/>
              </a:spcBef>
              <a:spcAft>
                <a:spcPts val="0"/>
              </a:spcAft>
              <a:buClr>
                <a:srgbClr val="000000"/>
              </a:buClr>
              <a:buSzPts val="1800"/>
              <a:buChar char="•"/>
            </a:pPr>
            <a:r>
              <a:rPr b="0" i="0" lang="ru-RU" sz="1800" u="none" strike="noStrike">
                <a:solidFill>
                  <a:srgbClr val="000000"/>
                </a:solidFill>
                <a:latin typeface="Times New Roman"/>
                <a:ea typeface="Times New Roman"/>
                <a:cs typeface="Times New Roman"/>
                <a:sym typeface="Times New Roman"/>
              </a:rPr>
              <a:t>думки експертів часто не збігаються;</a:t>
            </a:r>
            <a:endParaRPr/>
          </a:p>
          <a:p>
            <a:pPr indent="-228600" lvl="0" marL="228600" rtl="0" algn="just">
              <a:lnSpc>
                <a:spcPct val="90000"/>
              </a:lnSpc>
              <a:spcBef>
                <a:spcPts val="0"/>
              </a:spcBef>
              <a:spcAft>
                <a:spcPts val="0"/>
              </a:spcAft>
              <a:buClr>
                <a:srgbClr val="000000"/>
              </a:buClr>
              <a:buSzPts val="1800"/>
              <a:buChar char="•"/>
            </a:pPr>
            <a:r>
              <a:rPr b="0" i="0" lang="ru-RU" sz="1800" u="none" strike="noStrike">
                <a:solidFill>
                  <a:srgbClr val="000000"/>
                </a:solidFill>
                <a:latin typeface="Times New Roman"/>
                <a:ea typeface="Times New Roman"/>
                <a:cs typeface="Times New Roman"/>
                <a:sym typeface="Times New Roman"/>
              </a:rPr>
              <a:t>використовуються складні стратегії міркувань;</a:t>
            </a:r>
            <a:endParaRPr/>
          </a:p>
          <a:p>
            <a:pPr indent="-228600" lvl="0" marL="228600" rtl="0" algn="just">
              <a:lnSpc>
                <a:spcPct val="90000"/>
              </a:lnSpc>
              <a:spcBef>
                <a:spcPts val="0"/>
              </a:spcBef>
              <a:spcAft>
                <a:spcPts val="0"/>
              </a:spcAft>
              <a:buClr>
                <a:srgbClr val="000000"/>
              </a:buClr>
              <a:buSzPts val="1800"/>
              <a:buChar char="•"/>
            </a:pPr>
            <a:r>
              <a:rPr b="0" i="0" lang="ru-RU" sz="1800" u="none" strike="noStrike">
                <a:solidFill>
                  <a:srgbClr val="000000"/>
                </a:solidFill>
                <a:latin typeface="Times New Roman"/>
                <a:ea typeface="Times New Roman"/>
                <a:cs typeface="Times New Roman"/>
                <a:sym typeface="Times New Roman"/>
              </a:rPr>
              <a:t>знання включають просторові і тимчасові співвідношення;</a:t>
            </a:r>
            <a:endParaRPr/>
          </a:p>
          <a:p>
            <a:pPr indent="-228600" lvl="0" marL="228600" rtl="0" algn="just">
              <a:lnSpc>
                <a:spcPct val="90000"/>
              </a:lnSpc>
              <a:spcBef>
                <a:spcPts val="0"/>
              </a:spcBef>
              <a:spcAft>
                <a:spcPts val="0"/>
              </a:spcAft>
              <a:buClr>
                <a:srgbClr val="000000"/>
              </a:buClr>
              <a:buSzPts val="1800"/>
              <a:buChar char="•"/>
            </a:pPr>
            <a:r>
              <a:rPr b="0" i="0" lang="ru-RU" sz="1800" u="none" strike="noStrike">
                <a:solidFill>
                  <a:srgbClr val="000000"/>
                </a:solidFill>
                <a:latin typeface="Times New Roman"/>
                <a:ea typeface="Times New Roman"/>
                <a:cs typeface="Times New Roman"/>
                <a:sym typeface="Times New Roman"/>
              </a:rPr>
              <a:t>є дуже велике число об'єктів розгляду і дуже багато залежить від понять, що опираються на "здоровий глузд"; </a:t>
            </a:r>
            <a:endParaRPr/>
          </a:p>
          <a:p>
            <a:pPr indent="-228600" lvl="0" marL="228600" rtl="0" algn="just">
              <a:lnSpc>
                <a:spcPct val="90000"/>
              </a:lnSpc>
              <a:spcBef>
                <a:spcPts val="0"/>
              </a:spcBef>
              <a:spcAft>
                <a:spcPts val="0"/>
              </a:spcAft>
              <a:buClr>
                <a:srgbClr val="000000"/>
              </a:buClr>
              <a:buSzPts val="1800"/>
              <a:buChar char="•"/>
            </a:pPr>
            <a:r>
              <a:rPr b="0" i="0" lang="ru-RU" sz="1800" u="none" strike="noStrike">
                <a:solidFill>
                  <a:srgbClr val="000000"/>
                </a:solidFill>
                <a:latin typeface="Times New Roman"/>
                <a:ea typeface="Times New Roman"/>
                <a:cs typeface="Times New Roman"/>
                <a:sym typeface="Times New Roman"/>
              </a:rPr>
              <a:t>експертам потрібен значний час для вирішення задачі.</a:t>
            </a:r>
            <a:endParaRPr/>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9" name="Shape 179"/>
        <p:cNvGrpSpPr/>
        <p:nvPr/>
      </p:nvGrpSpPr>
      <p:grpSpPr>
        <a:xfrm>
          <a:off x="0" y="0"/>
          <a:ext cx="0" cy="0"/>
          <a:chOff x="0" y="0"/>
          <a:chExt cx="0" cy="0"/>
        </a:xfrm>
      </p:grpSpPr>
      <p:sp>
        <p:nvSpPr>
          <p:cNvPr id="180" name="Google Shape;180;p16"/>
          <p:cNvSpPr/>
          <p:nvPr/>
        </p:nvSpPr>
        <p:spPr>
          <a:xfrm>
            <a:off x="0" y="0"/>
            <a:ext cx="12188952"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16"/>
          <p:cNvSpPr txBox="1"/>
          <p:nvPr>
            <p:ph type="title"/>
          </p:nvPr>
        </p:nvSpPr>
        <p:spPr>
          <a:xfrm>
            <a:off x="838200" y="184805"/>
            <a:ext cx="10515600" cy="150588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300"/>
              <a:buFont typeface="Calibri"/>
              <a:buNone/>
            </a:pPr>
            <a:r>
              <a:rPr lang="ru-RU" sz="3300">
                <a:solidFill>
                  <a:schemeClr val="dk1"/>
                </a:solidFill>
                <a:latin typeface="Calibri"/>
                <a:ea typeface="Calibri"/>
                <a:cs typeface="Calibri"/>
                <a:sym typeface="Calibri"/>
              </a:rPr>
              <a:t>Зіставлення характеристик прикладних задач,</a:t>
            </a:r>
            <a:br>
              <a:rPr lang="ru-RU" sz="3300">
                <a:solidFill>
                  <a:schemeClr val="dk1"/>
                </a:solidFill>
                <a:latin typeface="Calibri"/>
                <a:ea typeface="Calibri"/>
                <a:cs typeface="Calibri"/>
                <a:sym typeface="Calibri"/>
              </a:rPr>
            </a:br>
            <a:r>
              <a:rPr lang="ru-RU" sz="3300">
                <a:solidFill>
                  <a:schemeClr val="dk1"/>
                </a:solidFill>
                <a:latin typeface="Calibri"/>
                <a:ea typeface="Calibri"/>
                <a:cs typeface="Calibri"/>
                <a:sym typeface="Calibri"/>
              </a:rPr>
              <a:t>які визначають доцільність використання експертних систем</a:t>
            </a:r>
            <a:endParaRPr/>
          </a:p>
        </p:txBody>
      </p:sp>
      <p:sp>
        <p:nvSpPr>
          <p:cNvPr id="182" name="Google Shape;182;p16"/>
          <p:cNvSpPr/>
          <p:nvPr/>
        </p:nvSpPr>
        <p:spPr>
          <a:xfrm>
            <a:off x="3886200" y="1825625"/>
            <a:ext cx="12192000" cy="457200"/>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aphicFrame>
        <p:nvGraphicFramePr>
          <p:cNvPr id="183" name="Google Shape;183;p16"/>
          <p:cNvGraphicFramePr/>
          <p:nvPr/>
        </p:nvGraphicFramePr>
        <p:xfrm>
          <a:off x="1696486" y="1845426"/>
          <a:ext cx="3000000" cy="3000000"/>
        </p:xfrm>
        <a:graphic>
          <a:graphicData uri="http://schemas.openxmlformats.org/drawingml/2006/table">
            <a:tbl>
              <a:tblPr bandRow="1" firstRow="1">
                <a:noFill/>
                <a:tableStyleId>{4E0DFEF4-4B1A-4877-973B-EACEAC76E4A1}</a:tableStyleId>
              </a:tblPr>
              <a:tblGrid>
                <a:gridCol w="4420075"/>
                <a:gridCol w="4375900"/>
              </a:tblGrid>
              <a:tr h="338850">
                <a:tc>
                  <a:txBody>
                    <a:bodyPr/>
                    <a:lstStyle/>
                    <a:p>
                      <a:pPr indent="0" lvl="0" marL="0" marR="0" rtl="0" algn="l">
                        <a:spcBef>
                          <a:spcPts val="0"/>
                        </a:spcBef>
                        <a:spcAft>
                          <a:spcPts val="0"/>
                        </a:spcAft>
                        <a:buNone/>
                      </a:pPr>
                      <a:r>
                        <a:rPr b="0" lang="ru-RU" sz="1400" u="none" strike="noStrike">
                          <a:solidFill>
                            <a:srgbClr val="000000"/>
                          </a:solidFill>
                        </a:rPr>
                        <a:t>ДОЦІЛЬНО</a:t>
                      </a:r>
                      <a:endParaRPr sz="1400"/>
                    </a:p>
                  </a:txBody>
                  <a:tcPr marT="47700" marB="47700" marR="47700" marL="47700"/>
                </a:tc>
                <a:tc>
                  <a:txBody>
                    <a:bodyPr/>
                    <a:lstStyle/>
                    <a:p>
                      <a:pPr indent="0" lvl="0" marL="0" marR="0" rtl="0" algn="l">
                        <a:spcBef>
                          <a:spcPts val="0"/>
                        </a:spcBef>
                        <a:spcAft>
                          <a:spcPts val="0"/>
                        </a:spcAft>
                        <a:buNone/>
                      </a:pPr>
                      <a:r>
                        <a:rPr b="0" lang="ru-RU" sz="1400" u="none" strike="noStrike">
                          <a:solidFill>
                            <a:srgbClr val="000000"/>
                          </a:solidFill>
                        </a:rPr>
                        <a:t>НЕ ДОЦІЛЬНО</a:t>
                      </a:r>
                      <a:endParaRPr sz="1400"/>
                    </a:p>
                  </a:txBody>
                  <a:tcPr marT="47700" marB="47700" marR="47700" marL="47700"/>
                </a:tc>
              </a:tr>
              <a:tr h="962350">
                <a:tc>
                  <a:txBody>
                    <a:bodyPr/>
                    <a:lstStyle/>
                    <a:p>
                      <a:pPr indent="0" lvl="0" marL="0" marR="0" rtl="0" algn="l">
                        <a:spcBef>
                          <a:spcPts val="0"/>
                        </a:spcBef>
                        <a:spcAft>
                          <a:spcPts val="0"/>
                        </a:spcAft>
                        <a:buNone/>
                      </a:pPr>
                      <a:r>
                        <a:rPr b="0" lang="ru-RU" sz="1400" u="none" strike="noStrike">
                          <a:solidFill>
                            <a:srgbClr val="000000"/>
                          </a:solidFill>
                        </a:rPr>
                        <a:t>Наявність евристичних методів розв'язання задач разом із повною або частковою відсутністю строгих алгоритмів</a:t>
                      </a:r>
                      <a:endParaRPr sz="1400"/>
                    </a:p>
                  </a:txBody>
                  <a:tcPr marT="47700" marB="47700" marR="47700" marL="47700"/>
                </a:tc>
                <a:tc>
                  <a:txBody>
                    <a:bodyPr/>
                    <a:lstStyle/>
                    <a:p>
                      <a:pPr indent="0" lvl="0" marL="0" marR="0" rtl="0" algn="l">
                        <a:spcBef>
                          <a:spcPts val="0"/>
                        </a:spcBef>
                        <a:spcAft>
                          <a:spcPts val="0"/>
                        </a:spcAft>
                        <a:buNone/>
                      </a:pPr>
                      <a:r>
                        <a:rPr b="0" lang="ru-RU" sz="1400" u="none" strike="noStrike">
                          <a:solidFill>
                            <a:srgbClr val="000000"/>
                          </a:solidFill>
                        </a:rPr>
                        <a:t>Наявність ефективних алгоритмічних методів розв'язання задач</a:t>
                      </a:r>
                      <a:endParaRPr sz="1400"/>
                    </a:p>
                    <a:p>
                      <a:pPr indent="0" lvl="0" marL="0" marR="0" rtl="0" algn="l">
                        <a:spcBef>
                          <a:spcPts val="0"/>
                        </a:spcBef>
                        <a:spcAft>
                          <a:spcPts val="0"/>
                        </a:spcAft>
                        <a:buNone/>
                      </a:pPr>
                      <a:br>
                        <a:rPr lang="ru-RU" sz="1400"/>
                      </a:br>
                      <a:endParaRPr sz="1400"/>
                    </a:p>
                  </a:txBody>
                  <a:tcPr marT="47700" marB="47700" marR="47700" marL="47700"/>
                </a:tc>
              </a:tr>
              <a:tr h="754525">
                <a:tc>
                  <a:txBody>
                    <a:bodyPr/>
                    <a:lstStyle/>
                    <a:p>
                      <a:pPr indent="0" lvl="0" marL="0" marR="0" rtl="0" algn="l">
                        <a:spcBef>
                          <a:spcPts val="0"/>
                        </a:spcBef>
                        <a:spcAft>
                          <a:spcPts val="0"/>
                        </a:spcAft>
                        <a:buNone/>
                      </a:pPr>
                      <a:r>
                        <a:rPr b="0" lang="ru-RU" sz="1400" u="none" strike="noStrike">
                          <a:solidFill>
                            <a:srgbClr val="000000"/>
                          </a:solidFill>
                        </a:rPr>
                        <a:t>Наявність експертних знань у предметній області</a:t>
                      </a:r>
                      <a:endParaRPr sz="1400"/>
                    </a:p>
                    <a:p>
                      <a:pPr indent="0" lvl="0" marL="0" marR="0" rtl="0" algn="l">
                        <a:spcBef>
                          <a:spcPts val="0"/>
                        </a:spcBef>
                        <a:spcAft>
                          <a:spcPts val="0"/>
                        </a:spcAft>
                        <a:buNone/>
                      </a:pPr>
                      <a:br>
                        <a:rPr lang="ru-RU" sz="1400"/>
                      </a:br>
                      <a:endParaRPr sz="1400"/>
                    </a:p>
                  </a:txBody>
                  <a:tcPr marT="47700" marB="47700" marR="47700" marL="47700"/>
                </a:tc>
                <a:tc>
                  <a:txBody>
                    <a:bodyPr/>
                    <a:lstStyle/>
                    <a:p>
                      <a:pPr indent="0" lvl="0" marL="0" marR="0" rtl="0" algn="l">
                        <a:spcBef>
                          <a:spcPts val="0"/>
                        </a:spcBef>
                        <a:spcAft>
                          <a:spcPts val="0"/>
                        </a:spcAft>
                        <a:buNone/>
                      </a:pPr>
                      <a:r>
                        <a:rPr b="0" lang="ru-RU" sz="1400" u="none" strike="noStrike">
                          <a:solidFill>
                            <a:srgbClr val="000000"/>
                          </a:solidFill>
                        </a:rPr>
                        <a:t>Експертні знання відсутні, або доступ до них обмежений</a:t>
                      </a:r>
                      <a:endParaRPr sz="1400"/>
                    </a:p>
                  </a:txBody>
                  <a:tcPr marT="47700" marB="47700" marR="47700" marL="47700"/>
                </a:tc>
              </a:tr>
              <a:tr h="338850">
                <a:tc>
                  <a:txBody>
                    <a:bodyPr/>
                    <a:lstStyle/>
                    <a:p>
                      <a:pPr indent="0" lvl="0" marL="0" marR="0" rtl="0" algn="l">
                        <a:spcBef>
                          <a:spcPts val="0"/>
                        </a:spcBef>
                        <a:spcAft>
                          <a:spcPts val="0"/>
                        </a:spcAft>
                        <a:buNone/>
                      </a:pPr>
                      <a:r>
                        <a:rPr b="0" lang="ru-RU" sz="1400" u="none" strike="noStrike">
                          <a:solidFill>
                            <a:srgbClr val="000000"/>
                          </a:solidFill>
                        </a:rPr>
                        <a:t>Задачі носять оцінювальний характер</a:t>
                      </a:r>
                      <a:endParaRPr sz="1400"/>
                    </a:p>
                  </a:txBody>
                  <a:tcPr marT="47700" marB="47700" marR="47700" marL="47700"/>
                </a:tc>
                <a:tc>
                  <a:txBody>
                    <a:bodyPr/>
                    <a:lstStyle/>
                    <a:p>
                      <a:pPr indent="0" lvl="0" marL="0" marR="0" rtl="0" algn="l">
                        <a:spcBef>
                          <a:spcPts val="0"/>
                        </a:spcBef>
                        <a:spcAft>
                          <a:spcPts val="0"/>
                        </a:spcAft>
                        <a:buNone/>
                      </a:pPr>
                      <a:r>
                        <a:rPr b="0" lang="ru-RU" sz="1400" u="none" strike="noStrike">
                          <a:solidFill>
                            <a:srgbClr val="000000"/>
                          </a:solidFill>
                        </a:rPr>
                        <a:t>Задачі носять розрахунковий характер</a:t>
                      </a:r>
                      <a:endParaRPr sz="1400"/>
                    </a:p>
                  </a:txBody>
                  <a:tcPr marT="47700" marB="47700" marR="47700" marL="47700"/>
                </a:tc>
              </a:tr>
              <a:tr h="754525">
                <a:tc>
                  <a:txBody>
                    <a:bodyPr/>
                    <a:lstStyle/>
                    <a:p>
                      <a:pPr indent="0" lvl="0" marL="0" marR="0" rtl="0" algn="l">
                        <a:spcBef>
                          <a:spcPts val="0"/>
                        </a:spcBef>
                        <a:spcAft>
                          <a:spcPts val="0"/>
                        </a:spcAft>
                        <a:buNone/>
                      </a:pPr>
                      <a:r>
                        <a:rPr b="0" lang="ru-RU" sz="1400" u="none" strike="noStrike">
                          <a:solidFill>
                            <a:srgbClr val="000000"/>
                          </a:solidFill>
                        </a:rPr>
                        <a:t>Розв'язання задач в умовах невизначеності вихідної інформації</a:t>
                      </a:r>
                      <a:br>
                        <a:rPr lang="ru-RU" sz="1400"/>
                      </a:br>
                      <a:endParaRPr sz="1400"/>
                    </a:p>
                  </a:txBody>
                  <a:tcPr marT="47700" marB="47700" marR="47700" marL="47700"/>
                </a:tc>
                <a:tc>
                  <a:txBody>
                    <a:bodyPr/>
                    <a:lstStyle/>
                    <a:p>
                      <a:pPr indent="0" lvl="0" marL="0" marR="0" rtl="0" algn="l">
                        <a:spcBef>
                          <a:spcPts val="0"/>
                        </a:spcBef>
                        <a:spcAft>
                          <a:spcPts val="0"/>
                        </a:spcAft>
                        <a:buNone/>
                      </a:pPr>
                      <a:r>
                        <a:rPr b="0" lang="ru-RU" sz="1400" u="none" strike="noStrike">
                          <a:solidFill>
                            <a:srgbClr val="000000"/>
                          </a:solidFill>
                        </a:rPr>
                        <a:t>Наявність «чітких» даних та алгоритмів</a:t>
                      </a:r>
                      <a:endParaRPr sz="1400"/>
                    </a:p>
                  </a:txBody>
                  <a:tcPr marT="47700" marB="47700" marR="47700" marL="47700"/>
                </a:tc>
              </a:tr>
              <a:tr h="962350">
                <a:tc>
                  <a:txBody>
                    <a:bodyPr/>
                    <a:lstStyle/>
                    <a:p>
                      <a:pPr indent="0" lvl="0" marL="0" marR="0" rtl="0" algn="l">
                        <a:spcBef>
                          <a:spcPts val="0"/>
                        </a:spcBef>
                        <a:spcAft>
                          <a:spcPts val="0"/>
                        </a:spcAft>
                        <a:buNone/>
                      </a:pPr>
                      <a:r>
                        <a:rPr b="0" lang="ru-RU" sz="1400" u="none" strike="noStrike">
                          <a:solidFill>
                            <a:srgbClr val="000000"/>
                          </a:solidFill>
                        </a:rPr>
                        <a:t>Можливість розв'язання задач методами формальних міркувань</a:t>
                      </a:r>
                      <a:endParaRPr sz="1400"/>
                    </a:p>
                    <a:p>
                      <a:pPr indent="0" lvl="0" marL="0" marR="0" rtl="0" algn="l">
                        <a:spcBef>
                          <a:spcPts val="0"/>
                        </a:spcBef>
                        <a:spcAft>
                          <a:spcPts val="0"/>
                        </a:spcAft>
                        <a:buNone/>
                      </a:pPr>
                      <a:br>
                        <a:rPr lang="ru-RU" sz="1400"/>
                      </a:br>
                      <a:endParaRPr sz="1400"/>
                    </a:p>
                  </a:txBody>
                  <a:tcPr marT="47700" marB="47700" marR="47700" marL="47700"/>
                </a:tc>
                <a:tc>
                  <a:txBody>
                    <a:bodyPr/>
                    <a:lstStyle/>
                    <a:p>
                      <a:pPr indent="0" lvl="0" marL="0" marR="0" rtl="0" algn="l">
                        <a:spcBef>
                          <a:spcPts val="0"/>
                        </a:spcBef>
                        <a:spcAft>
                          <a:spcPts val="0"/>
                        </a:spcAft>
                        <a:buNone/>
                      </a:pPr>
                      <a:r>
                        <a:rPr b="0" lang="ru-RU" sz="1400" u="none" strike="noStrike">
                          <a:solidFill>
                            <a:srgbClr val="000000"/>
                          </a:solidFill>
                        </a:rPr>
                        <a:t>Для розв'язання задач застосовують алгоритмічні методи</a:t>
                      </a:r>
                      <a:endParaRPr sz="1400"/>
                    </a:p>
                    <a:p>
                      <a:pPr indent="0" lvl="0" marL="0" marR="0" rtl="0" algn="l">
                        <a:spcBef>
                          <a:spcPts val="0"/>
                        </a:spcBef>
                        <a:spcAft>
                          <a:spcPts val="0"/>
                        </a:spcAft>
                        <a:buNone/>
                      </a:pPr>
                      <a:br>
                        <a:rPr lang="ru-RU" sz="1400"/>
                      </a:br>
                      <a:endParaRPr sz="1400"/>
                    </a:p>
                  </a:txBody>
                  <a:tcPr marT="47700" marB="47700" marR="47700" marL="47700"/>
                </a:tc>
              </a:tr>
              <a:tr h="338850">
                <a:tc>
                  <a:txBody>
                    <a:bodyPr/>
                    <a:lstStyle/>
                    <a:p>
                      <a:pPr indent="0" lvl="0" marL="0" marR="0" rtl="0" algn="l">
                        <a:spcBef>
                          <a:spcPts val="0"/>
                        </a:spcBef>
                        <a:spcAft>
                          <a:spcPts val="0"/>
                        </a:spcAft>
                        <a:buNone/>
                      </a:pPr>
                      <a:r>
                        <a:rPr b="0" lang="ru-RU" sz="1400" u="none" strike="noStrike">
                          <a:solidFill>
                            <a:srgbClr val="000000"/>
                          </a:solidFill>
                        </a:rPr>
                        <a:t>Знання статичні</a:t>
                      </a:r>
                      <a:endParaRPr sz="1400"/>
                    </a:p>
                  </a:txBody>
                  <a:tcPr marT="47700" marB="47700" marR="47700" marL="47700"/>
                </a:tc>
                <a:tc>
                  <a:txBody>
                    <a:bodyPr/>
                    <a:lstStyle/>
                    <a:p>
                      <a:pPr indent="0" lvl="0" marL="0" marR="0" rtl="0" algn="l">
                        <a:spcBef>
                          <a:spcPts val="0"/>
                        </a:spcBef>
                        <a:spcAft>
                          <a:spcPts val="0"/>
                        </a:spcAft>
                        <a:buNone/>
                      </a:pPr>
                      <a:r>
                        <a:rPr b="0" lang="ru-RU" sz="1400" u="none" strike="noStrike">
                          <a:solidFill>
                            <a:srgbClr val="000000"/>
                          </a:solidFill>
                        </a:rPr>
                        <a:t>Знання динамічні</a:t>
                      </a:r>
                      <a:endParaRPr sz="1400"/>
                    </a:p>
                  </a:txBody>
                  <a:tcPr marT="47700" marB="47700" marR="47700" marL="4770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89" name="Google Shape;189;p17"/>
          <p:cNvSpPr txBox="1"/>
          <p:nvPr>
            <p:ph idx="1" type="body"/>
          </p:nvPr>
        </p:nvSpPr>
        <p:spPr>
          <a:xfrm>
            <a:off x="838200" y="1233714"/>
            <a:ext cx="10515600" cy="494324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000000"/>
              </a:buClr>
              <a:buSzPts val="1800"/>
              <a:buNone/>
            </a:pPr>
            <a:r>
              <a:rPr b="0" i="0" lang="ru-RU" sz="1800" u="none" strike="noStrike">
                <a:solidFill>
                  <a:srgbClr val="000000"/>
                </a:solidFill>
                <a:latin typeface="Times New Roman"/>
                <a:ea typeface="Times New Roman"/>
                <a:cs typeface="Times New Roman"/>
                <a:sym typeface="Times New Roman"/>
              </a:rPr>
              <a:t>Експерт володіє величезними знаннями, уміє швидко знайти головну інформацію для розпізнавання ситуацій. Завдяки навчанню й досвіду він може робити те, що звичайні люди виконувати не здатні. Експерт здійснює пошук у просторі альтернатив вибірково, зводячи до мінімуму зайву роботу, ухиляючись від малоуспішних зусиль, якнайшвидше відсікаючи безперспективні шляхи дослідження. На ранніх стадіях експерт досягає високої продуктивності, оскільки найефективніше використовує свій час.</a:t>
            </a:r>
            <a:endParaRPr/>
          </a:p>
        </p:txBody>
      </p:sp>
      <p:graphicFrame>
        <p:nvGraphicFramePr>
          <p:cNvPr id="190" name="Google Shape;190;p17"/>
          <p:cNvGraphicFramePr/>
          <p:nvPr/>
        </p:nvGraphicFramePr>
        <p:xfrm>
          <a:off x="1654628" y="2807018"/>
          <a:ext cx="3000000" cy="3000000"/>
        </p:xfrm>
        <a:graphic>
          <a:graphicData uri="http://schemas.openxmlformats.org/drawingml/2006/table">
            <a:tbl>
              <a:tblPr>
                <a:noFill/>
                <a:tableStyleId>{B7A13CB8-A59A-46DA-ADF8-866EB94FF563}</a:tableStyleId>
              </a:tblPr>
              <a:tblGrid>
                <a:gridCol w="4708525"/>
                <a:gridCol w="3840400"/>
              </a:tblGrid>
              <a:tr h="240025">
                <a:tc>
                  <a:txBody>
                    <a:bodyPr/>
                    <a:lstStyle/>
                    <a:p>
                      <a:pPr indent="0" lvl="0" marL="0" marR="0" rtl="0" algn="ctr">
                        <a:spcBef>
                          <a:spcPts val="0"/>
                        </a:spcBef>
                        <a:spcAft>
                          <a:spcPts val="0"/>
                        </a:spcAft>
                        <a:buNone/>
                      </a:pPr>
                      <a:r>
                        <a:rPr b="1" i="0" lang="ru-RU" sz="1400" u="none" strike="noStrike">
                          <a:solidFill>
                            <a:srgbClr val="000000"/>
                          </a:solidFill>
                          <a:latin typeface="Times New Roman"/>
                          <a:ea typeface="Times New Roman"/>
                          <a:cs typeface="Times New Roman"/>
                          <a:sym typeface="Times New Roman"/>
                        </a:rPr>
                        <a:t>Людська компетенція</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ctr">
                        <a:spcBef>
                          <a:spcPts val="0"/>
                        </a:spcBef>
                        <a:spcAft>
                          <a:spcPts val="0"/>
                        </a:spcAft>
                        <a:buNone/>
                      </a:pPr>
                      <a:r>
                        <a:rPr b="1" i="0" lang="ru-RU" sz="1400" u="none" strike="noStrike">
                          <a:solidFill>
                            <a:srgbClr val="000000"/>
                          </a:solidFill>
                          <a:latin typeface="Times New Roman"/>
                          <a:ea typeface="Times New Roman"/>
                          <a:cs typeface="Times New Roman"/>
                          <a:sym typeface="Times New Roman"/>
                        </a:rPr>
                        <a:t>Штучна компетенція</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63250">
                <a:tc>
                  <a:txBody>
                    <a:bodyPr/>
                    <a:lstStyle/>
                    <a:p>
                      <a:pPr indent="0" lvl="0" marL="0" marR="0" rtl="0" algn="just">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1. Нестійка, залежить від тренування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Стійка, не зменшується. Залежить тільки від стану техніки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63250">
                <a:tc>
                  <a:txBody>
                    <a:bodyPr/>
                    <a:lstStyle/>
                    <a:p>
                      <a:pPr indent="0" lvl="0" marL="0" marR="0" rtl="0" algn="just">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2. Важко передається і тиражується </a:t>
                      </a:r>
                      <a:endParaRPr sz="1800"/>
                    </a:p>
                  </a:txBody>
                  <a:tcPr marT="45725" marB="45725" marR="25400" marL="254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Передається як програмний продукт. Особливо ефективна як тиражування досвіду, що потрібний у декількох місцях одночасно</a:t>
                      </a:r>
                      <a:endParaRPr sz="1800"/>
                    </a:p>
                  </a:txBody>
                  <a:tcPr marT="45725" marB="45725" marR="25400" marL="254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33075">
                <a:tc>
                  <a:txBody>
                    <a:bodyPr/>
                    <a:lstStyle/>
                    <a:p>
                      <a:pPr indent="0" lvl="0" marL="0" marR="0" rtl="0" algn="just">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3. Важко документується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Документується як комп'ютерна програма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55275">
                <a:tc>
                  <a:txBody>
                    <a:bodyPr/>
                    <a:lstStyle/>
                    <a:p>
                      <a:pPr indent="0" lvl="0" marL="0" marR="0" rtl="0" algn="just">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4. Іноді непередбачувана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Точно відповідає алгоритму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68625">
                <a:tc>
                  <a:txBody>
                    <a:bodyPr/>
                    <a:lstStyle/>
                    <a:p>
                      <a:pPr indent="0" lvl="0" marL="0" marR="0" rtl="0" algn="just">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5. Дорога за</a:t>
                      </a:r>
                      <a:r>
                        <a:rPr b="0" i="1" lang="ru-RU" sz="1400" u="none" strike="noStrike">
                          <a:solidFill>
                            <a:srgbClr val="000000"/>
                          </a:solidFill>
                          <a:latin typeface="Times New Roman"/>
                          <a:ea typeface="Times New Roman"/>
                          <a:cs typeface="Times New Roman"/>
                          <a:sym typeface="Times New Roman"/>
                        </a:rPr>
                        <a:t> </a:t>
                      </a:r>
                      <a:r>
                        <a:rPr b="0" i="0" lang="ru-RU" sz="1400" u="none" strike="noStrike">
                          <a:solidFill>
                            <a:srgbClr val="000000"/>
                          </a:solidFill>
                          <a:latin typeface="Times New Roman"/>
                          <a:ea typeface="Times New Roman"/>
                          <a:cs typeface="Times New Roman"/>
                          <a:sym typeface="Times New Roman"/>
                        </a:rPr>
                        <a:t>вартістю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Може бути припустимою за вартістю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563875">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6. Неможливість роботи в умовах небезпечного середовища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Може використовуватися в умовах ядерних реакторів, хімічних виробництв і т. п.</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
        <p:nvSpPr>
          <p:cNvPr id="191" name="Google Shape;191;p17"/>
          <p:cNvSpPr/>
          <p:nvPr/>
        </p:nvSpPr>
        <p:spPr>
          <a:xfrm>
            <a:off x="-289940" y="2807812"/>
            <a:ext cx="18834094" cy="457200"/>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000000"/>
              </a:buClr>
              <a:buSzPts val="4400"/>
              <a:buFont typeface="Times New Roman"/>
              <a:buNone/>
            </a:pPr>
            <a:r>
              <a:rPr lang="ru-RU">
                <a:solidFill>
                  <a:srgbClr val="000000"/>
                </a:solidFill>
                <a:latin typeface="Times New Roman"/>
                <a:ea typeface="Times New Roman"/>
                <a:cs typeface="Times New Roman"/>
                <a:sym typeface="Times New Roman"/>
              </a:rPr>
              <a:t>У</a:t>
            </a:r>
            <a:r>
              <a:rPr b="0" i="0" lang="ru-RU" sz="4400" u="none" strike="noStrike">
                <a:solidFill>
                  <a:srgbClr val="000000"/>
                </a:solidFill>
                <a:latin typeface="Times New Roman"/>
                <a:ea typeface="Times New Roman"/>
                <a:cs typeface="Times New Roman"/>
                <a:sym typeface="Times New Roman"/>
              </a:rPr>
              <a:t>мовна класифікація типів експертів:</a:t>
            </a:r>
            <a:endParaRPr/>
          </a:p>
        </p:txBody>
      </p:sp>
      <p:sp>
        <p:nvSpPr>
          <p:cNvPr id="197" name="Google Shape;197;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rgbClr val="000000"/>
              </a:buClr>
              <a:buSzPts val="1800"/>
              <a:buFont typeface="Arial"/>
              <a:buChar char="•"/>
            </a:pPr>
            <a:r>
              <a:rPr b="1" i="0" lang="ru-RU" sz="1800" u="none" strike="noStrike">
                <a:solidFill>
                  <a:srgbClr val="000000"/>
                </a:solidFill>
                <a:latin typeface="Times New Roman"/>
                <a:ea typeface="Times New Roman"/>
                <a:cs typeface="Times New Roman"/>
                <a:sym typeface="Times New Roman"/>
              </a:rPr>
              <a:t>ініціатор </a:t>
            </a:r>
            <a:r>
              <a:rPr b="0" i="0" lang="ru-RU" sz="1800" u="none" strike="noStrike">
                <a:solidFill>
                  <a:srgbClr val="000000"/>
                </a:solidFill>
                <a:latin typeface="Times New Roman"/>
                <a:ea typeface="Times New Roman"/>
                <a:cs typeface="Times New Roman"/>
                <a:sym typeface="Times New Roman"/>
              </a:rPr>
              <a:t>– швидко відчуває перспективну проблему, один із перших її формулює;</a:t>
            </a:r>
            <a:endParaRPr/>
          </a:p>
          <a:p>
            <a:pPr indent="-228600" lvl="0" marL="228600" rtl="0" algn="just">
              <a:lnSpc>
                <a:spcPct val="90000"/>
              </a:lnSpc>
              <a:spcBef>
                <a:spcPts val="0"/>
              </a:spcBef>
              <a:spcAft>
                <a:spcPts val="0"/>
              </a:spcAft>
              <a:buClr>
                <a:srgbClr val="000000"/>
              </a:buClr>
              <a:buSzPts val="1800"/>
              <a:buFont typeface="Arial"/>
              <a:buChar char="•"/>
            </a:pPr>
            <a:r>
              <a:rPr b="1" i="0" lang="ru-RU" sz="1800" u="none" strike="noStrike">
                <a:solidFill>
                  <a:srgbClr val="000000"/>
                </a:solidFill>
                <a:latin typeface="Times New Roman"/>
                <a:ea typeface="Times New Roman"/>
                <a:cs typeface="Times New Roman"/>
                <a:sym typeface="Times New Roman"/>
              </a:rPr>
              <a:t>діагност </a:t>
            </a:r>
            <a:r>
              <a:rPr b="0" i="0" lang="ru-RU" sz="1800" u="none" strike="noStrike">
                <a:solidFill>
                  <a:srgbClr val="000000"/>
                </a:solidFill>
                <a:latin typeface="Times New Roman"/>
                <a:ea typeface="Times New Roman"/>
                <a:cs typeface="Times New Roman"/>
                <a:sym typeface="Times New Roman"/>
              </a:rPr>
              <a:t>– здатний до конструктивного оцінювання проблеми, її сильних і слабких сторін;</a:t>
            </a:r>
            <a:endParaRPr/>
          </a:p>
          <a:p>
            <a:pPr indent="-228600" lvl="0" marL="228600" rtl="0" algn="just">
              <a:lnSpc>
                <a:spcPct val="90000"/>
              </a:lnSpc>
              <a:spcBef>
                <a:spcPts val="0"/>
              </a:spcBef>
              <a:spcAft>
                <a:spcPts val="0"/>
              </a:spcAft>
              <a:buClr>
                <a:srgbClr val="000000"/>
              </a:buClr>
              <a:buSzPts val="1800"/>
              <a:buFont typeface="Arial"/>
              <a:buChar char="•"/>
            </a:pPr>
            <a:r>
              <a:rPr b="1" i="0" lang="ru-RU" sz="1800" u="none" strike="noStrike">
                <a:solidFill>
                  <a:srgbClr val="000000"/>
                </a:solidFill>
                <a:latin typeface="Times New Roman"/>
                <a:ea typeface="Times New Roman"/>
                <a:cs typeface="Times New Roman"/>
                <a:sym typeface="Times New Roman"/>
              </a:rPr>
              <a:t>ерудит </a:t>
            </a:r>
            <a:r>
              <a:rPr b="0" i="0" lang="ru-RU" sz="1800" u="none" strike="noStrike">
                <a:solidFill>
                  <a:srgbClr val="000000"/>
                </a:solidFill>
                <a:latin typeface="Times New Roman"/>
                <a:ea typeface="Times New Roman"/>
                <a:cs typeface="Times New Roman"/>
                <a:sym typeface="Times New Roman"/>
              </a:rPr>
              <a:t>– має виняткову пам'ять, схильний до визначення упорядкувань і класифікацій, виявлення уваги до деталей;</a:t>
            </a:r>
            <a:endParaRPr/>
          </a:p>
          <a:p>
            <a:pPr indent="-228600" lvl="0" marL="228600" rtl="0" algn="just">
              <a:lnSpc>
                <a:spcPct val="90000"/>
              </a:lnSpc>
              <a:spcBef>
                <a:spcPts val="0"/>
              </a:spcBef>
              <a:spcAft>
                <a:spcPts val="0"/>
              </a:spcAft>
              <a:buClr>
                <a:srgbClr val="000000"/>
              </a:buClr>
              <a:buSzPts val="1800"/>
              <a:buFont typeface="Arial"/>
              <a:buChar char="•"/>
            </a:pPr>
            <a:r>
              <a:rPr b="1" i="0" lang="ru-RU" sz="1800" u="none" strike="noStrike">
                <a:solidFill>
                  <a:srgbClr val="000000"/>
                </a:solidFill>
                <a:latin typeface="Times New Roman"/>
                <a:ea typeface="Times New Roman"/>
                <a:cs typeface="Times New Roman"/>
                <a:sym typeface="Times New Roman"/>
              </a:rPr>
              <a:t>методолог </a:t>
            </a:r>
            <a:r>
              <a:rPr b="0" i="0" lang="ru-RU" sz="1800" u="none" strike="noStrike">
                <a:solidFill>
                  <a:srgbClr val="000000"/>
                </a:solidFill>
                <a:latin typeface="Times New Roman"/>
                <a:ea typeface="Times New Roman"/>
                <a:cs typeface="Times New Roman"/>
                <a:sym typeface="Times New Roman"/>
              </a:rPr>
              <a:t>– виявляє здібності в теоретичних моделях, гіпотезах, іноді не маючи прямих обов'язків до застосування;</a:t>
            </a:r>
            <a:endParaRPr/>
          </a:p>
          <a:p>
            <a:pPr indent="-228600" lvl="0" marL="228600" rtl="0" algn="just">
              <a:lnSpc>
                <a:spcPct val="90000"/>
              </a:lnSpc>
              <a:spcBef>
                <a:spcPts val="0"/>
              </a:spcBef>
              <a:spcAft>
                <a:spcPts val="0"/>
              </a:spcAft>
              <a:buClr>
                <a:srgbClr val="000000"/>
              </a:buClr>
              <a:buSzPts val="1800"/>
              <a:buFont typeface="Arial"/>
              <a:buChar char="•"/>
            </a:pPr>
            <a:r>
              <a:rPr b="1" i="0" lang="ru-RU" sz="1800" u="none" strike="noStrike">
                <a:solidFill>
                  <a:srgbClr val="000000"/>
                </a:solidFill>
                <a:latin typeface="Times New Roman"/>
                <a:ea typeface="Times New Roman"/>
                <a:cs typeface="Times New Roman"/>
                <a:sym typeface="Times New Roman"/>
              </a:rPr>
              <a:t>ремісник </a:t>
            </a:r>
            <a:r>
              <a:rPr b="0" i="0" lang="ru-RU" sz="1800" u="none" strike="noStrike">
                <a:solidFill>
                  <a:srgbClr val="000000"/>
                </a:solidFill>
                <a:latin typeface="Times New Roman"/>
                <a:ea typeface="Times New Roman"/>
                <a:cs typeface="Times New Roman"/>
                <a:sym typeface="Times New Roman"/>
              </a:rPr>
              <a:t>– втілює ідеї інших. Іноді робить це краще, ніж самі ініціатори;</a:t>
            </a:r>
            <a:endParaRPr/>
          </a:p>
          <a:p>
            <a:pPr indent="-228600" lvl="0" marL="228600" rtl="0" algn="just">
              <a:lnSpc>
                <a:spcPct val="90000"/>
              </a:lnSpc>
              <a:spcBef>
                <a:spcPts val="0"/>
              </a:spcBef>
              <a:spcAft>
                <a:spcPts val="0"/>
              </a:spcAft>
              <a:buClr>
                <a:srgbClr val="000000"/>
              </a:buClr>
              <a:buSzPts val="1800"/>
              <a:buFont typeface="Arial"/>
              <a:buChar char="•"/>
            </a:pPr>
            <a:r>
              <a:rPr b="1" i="0" lang="ru-RU" sz="1800" u="none" strike="noStrike">
                <a:solidFill>
                  <a:srgbClr val="000000"/>
                </a:solidFill>
                <a:latin typeface="Times New Roman"/>
                <a:ea typeface="Times New Roman"/>
                <a:cs typeface="Times New Roman"/>
                <a:sym typeface="Times New Roman"/>
              </a:rPr>
              <a:t>естет </a:t>
            </a:r>
            <a:r>
              <a:rPr b="0" i="0" lang="ru-RU" sz="1800" u="none" strike="noStrike">
                <a:solidFill>
                  <a:srgbClr val="000000"/>
                </a:solidFill>
                <a:latin typeface="Times New Roman"/>
                <a:ea typeface="Times New Roman"/>
                <a:cs typeface="Times New Roman"/>
                <a:sym typeface="Times New Roman"/>
              </a:rPr>
              <a:t>– працює привабливо, але іноді не схильний до подробиць, до «нудної» технології;</a:t>
            </a:r>
            <a:endParaRPr/>
          </a:p>
          <a:p>
            <a:pPr indent="-228600" lvl="0" marL="228600" rtl="0" algn="just">
              <a:lnSpc>
                <a:spcPct val="90000"/>
              </a:lnSpc>
              <a:spcBef>
                <a:spcPts val="0"/>
              </a:spcBef>
              <a:spcAft>
                <a:spcPts val="0"/>
              </a:spcAft>
              <a:buClr>
                <a:srgbClr val="000000"/>
              </a:buClr>
              <a:buSzPts val="1800"/>
              <a:buFont typeface="Arial"/>
              <a:buChar char="•"/>
            </a:pPr>
            <a:r>
              <a:rPr b="1" i="0" lang="ru-RU" sz="1800" u="none" strike="noStrike">
                <a:solidFill>
                  <a:srgbClr val="000000"/>
                </a:solidFill>
                <a:latin typeface="Times New Roman"/>
                <a:ea typeface="Times New Roman"/>
                <a:cs typeface="Times New Roman"/>
                <a:sym typeface="Times New Roman"/>
              </a:rPr>
              <a:t>незалежний </a:t>
            </a:r>
            <a:r>
              <a:rPr b="0" i="0" lang="ru-RU" sz="1800" u="none" strike="noStrike">
                <a:solidFill>
                  <a:srgbClr val="000000"/>
                </a:solidFill>
                <a:latin typeface="Times New Roman"/>
                <a:ea typeface="Times New Roman"/>
                <a:cs typeface="Times New Roman"/>
                <a:sym typeface="Times New Roman"/>
              </a:rPr>
              <a:t>– схильний до суто індивідуального шляху дослідження. Іноді знаходить оригінальні розв'язки;</a:t>
            </a:r>
            <a:endParaRPr/>
          </a:p>
          <a:p>
            <a:pPr indent="-228600" lvl="0" marL="228600" rtl="0" algn="l">
              <a:lnSpc>
                <a:spcPct val="90000"/>
              </a:lnSpc>
              <a:spcBef>
                <a:spcPts val="1000"/>
              </a:spcBef>
              <a:spcAft>
                <a:spcPts val="0"/>
              </a:spcAft>
              <a:buClr>
                <a:srgbClr val="000000"/>
              </a:buClr>
              <a:buSzPts val="1800"/>
              <a:buChar char="•"/>
            </a:pPr>
            <a:r>
              <a:rPr b="1" i="0" lang="ru-RU" sz="1800" u="none" strike="noStrike">
                <a:solidFill>
                  <a:srgbClr val="000000"/>
                </a:solidFill>
                <a:latin typeface="Times New Roman"/>
                <a:ea typeface="Times New Roman"/>
                <a:cs typeface="Times New Roman"/>
                <a:sym typeface="Times New Roman"/>
              </a:rPr>
              <a:t>фанат </a:t>
            </a:r>
            <a:r>
              <a:rPr b="0" i="0" lang="ru-RU" sz="1800" u="none" strike="noStrike">
                <a:solidFill>
                  <a:srgbClr val="000000"/>
                </a:solidFill>
                <a:latin typeface="Times New Roman"/>
                <a:ea typeface="Times New Roman"/>
                <a:cs typeface="Times New Roman"/>
                <a:sym typeface="Times New Roman"/>
              </a:rPr>
              <a:t>– самостверджуюча позиція, яка потребує натхнення від себе та інших. Іноді занадто засліплений одним напрямком дослідження;</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g14d32ae5051_0_6"/>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t/>
            </a:r>
            <a:endParaRPr/>
          </a:p>
        </p:txBody>
      </p:sp>
      <p:sp>
        <p:nvSpPr>
          <p:cNvPr id="91" name="Google Shape;91;g14d32ae5051_0_6"/>
          <p:cNvSpPr txBox="1"/>
          <p:nvPr>
            <p:ph idx="1" type="body"/>
          </p:nvPr>
        </p:nvSpPr>
        <p:spPr>
          <a:xfrm>
            <a:off x="838200" y="1825625"/>
            <a:ext cx="10515600" cy="4351200"/>
          </a:xfrm>
          <a:prstGeom prst="rect">
            <a:avLst/>
          </a:prstGeom>
        </p:spPr>
        <p:txBody>
          <a:bodyPr anchorCtr="0" anchor="t" bIns="45700" lIns="91425" spcFirstLastPara="1" rIns="91425" wrap="square" tIns="45700">
            <a:normAutofit/>
          </a:bodyPr>
          <a:lstStyle/>
          <a:p>
            <a:pPr indent="0" lvl="0" marL="0" rtl="0" algn="l">
              <a:spcBef>
                <a:spcPts val="1000"/>
              </a:spcBef>
              <a:spcAft>
                <a:spcPts val="0"/>
              </a:spcAft>
              <a:buClr>
                <a:schemeClr val="dk1"/>
              </a:buClr>
              <a:buSzPts val="1100"/>
              <a:buFont typeface="Arial"/>
              <a:buNone/>
            </a:pPr>
            <a:r>
              <a:rPr lang="ru-RU"/>
              <a:t>Концепція створення інтелектуальної системи: «для створення інтелектуальної програми потрібно забезпечити її високоякісними спеціальними знаннями про предметну область»</a:t>
            </a:r>
            <a:endParaRPr/>
          </a:p>
          <a:p>
            <a:pPr indent="0" lvl="0" marL="0" rtl="0" algn="l">
              <a:spcBef>
                <a:spcPts val="1000"/>
              </a:spcBef>
              <a:spcAft>
                <a:spcPts val="0"/>
              </a:spcAft>
              <a:buClr>
                <a:schemeClr val="dk1"/>
              </a:buClr>
              <a:buSzPts val="1100"/>
              <a:buFont typeface="Arial"/>
              <a:buNone/>
            </a:pPr>
            <a:r>
              <a:rPr lang="ru-RU"/>
              <a:t>Предметною областю (subjekt domain) називають будь-яку галузь діяльності людини, наприклад, «Технічні засоби автоматизації», «Система керування рухомими об’єктами», «Система керування АСУТП», «Системи штучного інтелекту» тощо.</a:t>
            </a:r>
            <a:endParaRPr/>
          </a:p>
          <a:p>
            <a:pPr indent="0" lvl="0" marL="0" rtl="0" algn="l">
              <a:spcBef>
                <a:spcPts val="1000"/>
              </a:spcBef>
              <a:spcAft>
                <a:spcPts val="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ru-RU"/>
              <a:t>Переваги людської компетенції перед штучною</a:t>
            </a:r>
            <a:endParaRPr/>
          </a:p>
        </p:txBody>
      </p:sp>
      <p:graphicFrame>
        <p:nvGraphicFramePr>
          <p:cNvPr id="203" name="Google Shape;203;p19"/>
          <p:cNvGraphicFramePr/>
          <p:nvPr/>
        </p:nvGraphicFramePr>
        <p:xfrm>
          <a:off x="1772529" y="2396331"/>
          <a:ext cx="3000000" cy="3000000"/>
        </p:xfrm>
        <a:graphic>
          <a:graphicData uri="http://schemas.openxmlformats.org/drawingml/2006/table">
            <a:tbl>
              <a:tblPr>
                <a:noFill/>
                <a:tableStyleId>{B7A13CB8-A59A-46DA-ADF8-866EB94FF563}</a:tableStyleId>
              </a:tblPr>
              <a:tblGrid>
                <a:gridCol w="3100600"/>
                <a:gridCol w="5040125"/>
              </a:tblGrid>
              <a:tr h="405775">
                <a:tc>
                  <a:txBody>
                    <a:bodyPr/>
                    <a:lstStyle/>
                    <a:p>
                      <a:pPr indent="0" lvl="0" marL="0" marR="0" rtl="0" algn="ctr">
                        <a:spcBef>
                          <a:spcPts val="0"/>
                        </a:spcBef>
                        <a:spcAft>
                          <a:spcPts val="0"/>
                        </a:spcAft>
                        <a:buNone/>
                      </a:pPr>
                      <a:r>
                        <a:rPr b="1" i="0" lang="ru-RU" sz="1400" u="none" strike="noStrike">
                          <a:solidFill>
                            <a:srgbClr val="000000"/>
                          </a:solidFill>
                          <a:latin typeface="Times New Roman"/>
                          <a:ea typeface="Times New Roman"/>
                          <a:cs typeface="Times New Roman"/>
                          <a:sym typeface="Times New Roman"/>
                        </a:rPr>
                        <a:t>Людська компетенція</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ctr">
                        <a:spcBef>
                          <a:spcPts val="0"/>
                        </a:spcBef>
                        <a:spcAft>
                          <a:spcPts val="0"/>
                        </a:spcAft>
                        <a:buNone/>
                      </a:pPr>
                      <a:r>
                        <a:rPr b="1" i="0" lang="ru-RU" sz="1400" u="none" strike="noStrike">
                          <a:solidFill>
                            <a:srgbClr val="000000"/>
                          </a:solidFill>
                          <a:latin typeface="Times New Roman"/>
                          <a:ea typeface="Times New Roman"/>
                          <a:cs typeface="Times New Roman"/>
                          <a:sym typeface="Times New Roman"/>
                        </a:rPr>
                        <a:t>Штучна компетенція</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38125">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1. Творча</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Запрограмована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24175">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2. Адаптується до зміни умов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Вимагає підказування при найменших змінах умов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246375">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3. Широка за охопленням предмета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Вузько спрямована</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433075">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4. Відсікає явно помилковий пошук (здоровий глузд)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Діє завжди як педант (наприклад, </a:t>
                      </a:r>
                      <a:br>
                        <a:rPr b="0" i="0" lang="ru-RU" sz="1400" u="none" strike="noStrike">
                          <a:solidFill>
                            <a:srgbClr val="000000"/>
                          </a:solidFill>
                          <a:latin typeface="Times New Roman"/>
                          <a:ea typeface="Times New Roman"/>
                          <a:cs typeface="Times New Roman"/>
                          <a:sym typeface="Times New Roman"/>
                        </a:rPr>
                      </a:br>
                      <a:r>
                        <a:rPr b="0" i="0" lang="ru-RU" sz="1400" u="none" strike="noStrike">
                          <a:solidFill>
                            <a:srgbClr val="000000"/>
                          </a:solidFill>
                          <a:latin typeface="Times New Roman"/>
                          <a:ea typeface="Times New Roman"/>
                          <a:cs typeface="Times New Roman"/>
                          <a:sym typeface="Times New Roman"/>
                        </a:rPr>
                        <a:t>чи є В.Шекспір у списку працівників?) </a:t>
                      </a:r>
                      <a:endParaRPr sz="1800"/>
                    </a:p>
                  </a:txBody>
                  <a:tcPr marT="45725" marB="45725" marR="25400" marL="25400">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r h="612775">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5. Спроможність реагування на різні види інформації (іноді не передбачені інструкцією) </a:t>
                      </a:r>
                      <a:endParaRPr sz="1800"/>
                    </a:p>
                  </a:txBody>
                  <a:tcPr marT="45725" marB="45725" marR="25400" marL="254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c>
                  <a:txBody>
                    <a:bodyPr/>
                    <a:lstStyle/>
                    <a:p>
                      <a:pPr indent="0" lvl="0" marL="0" marR="0" rtl="0" algn="l">
                        <a:spcBef>
                          <a:spcPts val="0"/>
                        </a:spcBef>
                        <a:spcAft>
                          <a:spcPts val="0"/>
                        </a:spcAft>
                        <a:buNone/>
                      </a:pPr>
                      <a:r>
                        <a:rPr b="0" i="0" lang="ru-RU" sz="1400" u="none" strike="noStrike">
                          <a:solidFill>
                            <a:srgbClr val="000000"/>
                          </a:solidFill>
                          <a:latin typeface="Times New Roman"/>
                          <a:ea typeface="Times New Roman"/>
                          <a:cs typeface="Times New Roman"/>
                          <a:sym typeface="Times New Roman"/>
                        </a:rPr>
                        <a:t>Найчастіше як вхідна використовується символьна інформація </a:t>
                      </a:r>
                      <a:endParaRPr sz="1800"/>
                    </a:p>
                  </a:txBody>
                  <a:tcPr marT="45725" marB="45725" marR="25400" marL="254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rgbClr val="FFFFFF"/>
                    </a:solidFill>
                  </a:tcPr>
                </a:tc>
              </a:tr>
            </a:tbl>
          </a:graphicData>
        </a:graphic>
      </p:graphicFrame>
      <p:sp>
        <p:nvSpPr>
          <p:cNvPr id="204" name="Google Shape;204;p19"/>
          <p:cNvSpPr/>
          <p:nvPr/>
        </p:nvSpPr>
        <p:spPr>
          <a:xfrm>
            <a:off x="3386138" y="2395538"/>
            <a:ext cx="12192000" cy="457200"/>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97" name="Google Shape;9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1800"/>
              <a:buChar char="•"/>
            </a:pPr>
            <a:r>
              <a:rPr b="0" i="1" lang="ru-RU" sz="1800" u="none" strike="noStrike">
                <a:latin typeface="Arial"/>
                <a:ea typeface="Arial"/>
                <a:cs typeface="Arial"/>
                <a:sym typeface="Arial"/>
              </a:rPr>
              <a:t>Тактичне управління </a:t>
            </a:r>
            <a:r>
              <a:rPr b="0" i="0" lang="ru-RU" sz="1800" u="none" strike="noStrike">
                <a:latin typeface="Arial"/>
                <a:ea typeface="Arial"/>
                <a:cs typeface="Arial"/>
                <a:sym typeface="Arial"/>
              </a:rPr>
              <a:t>полягає у вирішенні задачі планування режимів роботи електроенергетичних систем, тобто у виборі заходів та послідовності їх реалізації для забезпечення нормального функціонування системи на найближчу та віддалену перспективу.</a:t>
            </a:r>
            <a:endParaRPr/>
          </a:p>
          <a:p>
            <a:pPr indent="0" lvl="0" marL="0" rtl="0" algn="l">
              <a:lnSpc>
                <a:spcPct val="90000"/>
              </a:lnSpc>
              <a:spcBef>
                <a:spcPts val="1000"/>
              </a:spcBef>
              <a:spcAft>
                <a:spcPts val="0"/>
              </a:spcAft>
              <a:buClr>
                <a:schemeClr val="dk1"/>
              </a:buClr>
              <a:buSzPts val="1800"/>
              <a:buNone/>
            </a:pPr>
            <a:r>
              <a:rPr b="0" i="0" lang="ru-RU" sz="1800" u="none" strike="noStrike">
                <a:latin typeface="Arial"/>
                <a:ea typeface="Arial"/>
                <a:cs typeface="Arial"/>
                <a:sym typeface="Arial"/>
              </a:rPr>
              <a:t>В автоматизованих оперативних засобах управління у циклі вироблення управляючих дій завжди приймає участь людина, якій при цьому належить вирішальна роль. Таке управління режимами енергосистем називають диспетчерським, а всю людино-машинну систему управління — автоматизованою системою диспетчерського управління.</a:t>
            </a:r>
            <a:endParaRPr b="0" i="0" sz="1800" u="none" strike="noStrike">
              <a:latin typeface="Arial"/>
              <a:ea typeface="Arial"/>
              <a:cs typeface="Arial"/>
              <a:sym typeface="Arial"/>
            </a:endParaRPr>
          </a:p>
          <a:p>
            <a:pPr indent="0" lvl="0" marL="0" rtl="0" algn="l">
              <a:lnSpc>
                <a:spcPct val="90000"/>
              </a:lnSpc>
              <a:spcBef>
                <a:spcPts val="1000"/>
              </a:spcBef>
              <a:spcAft>
                <a:spcPts val="0"/>
              </a:spcAft>
              <a:buClr>
                <a:schemeClr val="dk1"/>
              </a:buClr>
              <a:buSzPts val="1800"/>
              <a:buNone/>
            </a:pPr>
            <a:r>
              <a:t/>
            </a:r>
            <a:endParaRPr sz="1800">
              <a:latin typeface="Arial"/>
              <a:ea typeface="Arial"/>
              <a:cs typeface="Arial"/>
              <a:sym typeface="Arial"/>
            </a:endParaRPr>
          </a:p>
          <a:p>
            <a:pPr indent="0" lvl="0" marL="0" rtl="0" algn="l">
              <a:spcBef>
                <a:spcPts val="1000"/>
              </a:spcBef>
              <a:spcAft>
                <a:spcPts val="0"/>
              </a:spcAft>
              <a:buClr>
                <a:schemeClr val="dk1"/>
              </a:buClr>
              <a:buSzPts val="1100"/>
              <a:buFont typeface="Arial"/>
              <a:buNone/>
            </a:pPr>
            <a:r>
              <a:rPr lang="ru-RU" sz="1800">
                <a:latin typeface="Arial"/>
                <a:ea typeface="Arial"/>
                <a:cs typeface="Arial"/>
                <a:sym typeface="Arial"/>
              </a:rPr>
              <a:t>Системи знань (knowledge-based system) – це людино-комп’ютерні системи, які призначені для накопичування й обробки знань, необхідних для розв’язування складних практичних задач</a:t>
            </a:r>
            <a:endParaRPr sz="1800">
              <a:latin typeface="Arial"/>
              <a:ea typeface="Arial"/>
              <a:cs typeface="Arial"/>
              <a:sym typeface="Arial"/>
            </a:endParaRPr>
          </a:p>
          <a:p>
            <a:pPr indent="0" lvl="0" marL="0" rtl="0" algn="l">
              <a:lnSpc>
                <a:spcPct val="90000"/>
              </a:lnSpc>
              <a:spcBef>
                <a:spcPts val="1000"/>
              </a:spcBef>
              <a:spcAft>
                <a:spcPts val="0"/>
              </a:spcAft>
              <a:buClr>
                <a:schemeClr val="dk1"/>
              </a:buClr>
              <a:buSzPts val="1800"/>
              <a:buNone/>
            </a:pPr>
            <a:r>
              <a:t/>
            </a:r>
            <a:endParaRPr sz="180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03" name="Google Shape;103;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chemeClr val="dk1"/>
              </a:buClr>
              <a:buSzPts val="1800"/>
              <a:buNone/>
            </a:pPr>
            <a:r>
              <a:rPr b="0" i="0" lang="ru-RU" sz="1800" u="none" strike="noStrike">
                <a:latin typeface="Arial"/>
                <a:ea typeface="Arial"/>
                <a:cs typeface="Arial"/>
                <a:sym typeface="Arial"/>
              </a:rPr>
              <a:t>Планування перспективних режимів енергосистем полягає в наступному:</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визначенні прогнозованих сумарних графіків навантаження енергосистеми;</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формуванні балансу енергії та визначення складу генеруючих потужностей для покриття навантаження з урахуванням обмежень за готовністю силового обладнання електричних станцій, наявністю енергоресурсів, нормами витрат гідроресурсів, технікоекономічними характеристиками силового обладнання;</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формуванні робочої схеми електричних з'єднань елементів електричних мереж з урахуванням обмежень за пропускною здатністю, максимальним та аварійно допустимим навантаженням устаткування;</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визначенні параметрів робочих режимів енергосистем, які необхідно підтримувати протягом усього інтервалу планування;</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виробленні вказівок щодо налагодження пристроїв релейного захисту, режимної та противоаварійної автоматики з урахуванням характеристик перспективних режимів енергосистем;</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формуванні вказівок щодо дій диспетчерів та чергового персоналу під час ведення перспективних режимів енергосистем.</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09" name="Google Shape;10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1800"/>
              <a:buChar char="•"/>
            </a:pPr>
            <a:r>
              <a:rPr b="0" i="1" lang="ru-RU" sz="1800" u="none" strike="noStrike">
                <a:latin typeface="Arial"/>
                <a:ea typeface="Arial"/>
                <a:cs typeface="Arial"/>
                <a:sym typeface="Arial"/>
              </a:rPr>
              <a:t>Стратегічне управління </a:t>
            </a:r>
            <a:r>
              <a:rPr b="0" i="0" lang="ru-RU" sz="1800" u="none" strike="noStrike">
                <a:latin typeface="Arial"/>
                <a:ea typeface="Arial"/>
                <a:cs typeface="Arial"/>
                <a:sym typeface="Arial"/>
              </a:rPr>
              <a:t>полягає у розв'язанні задачі планування і проектування розвитку енергосистем, що передбачає прогнозування розвитку енергетичної галузі у тісному зв'язку з розвитком інших галузей економіки на віддалену перспективу 10-15 років і більше.</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15" name="Google Shape;115;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b="0" i="0" lang="ru-RU" sz="1800" u="none" strike="noStrike">
                <a:latin typeface="Arial"/>
                <a:ea typeface="Arial"/>
                <a:cs typeface="Arial"/>
                <a:sym typeface="Arial"/>
              </a:rPr>
              <a:t>До функцій оперативно-диспетчерського управління відносять:</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регулювання частоти змінного струму та оптимальний розподіл активних потужностей між електричними станціями системи;</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регулювання режиму напруги в основних вузлових точках електричних мереж та оптимальний розподіл реактивних потужностей;</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встановлення, підтримка та оптимальний розподіл резерву активної потужності в енергосистемі;</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зміну робочої схеми основних електричних мереж та станцій з урахуванням технологічних обмежень;</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виведення в ремонт та увімкнення у роботу після ремонту найважливішого обладнання енергосистеми; </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запобігання та ліквідація системних аварій в енергосистемі;</a:t>
            </a:r>
            <a:endParaRPr/>
          </a:p>
          <a:p>
            <a:pPr indent="0" lvl="0" marL="0" rtl="0" algn="l">
              <a:lnSpc>
                <a:spcPct val="90000"/>
              </a:lnSpc>
              <a:spcBef>
                <a:spcPts val="1000"/>
              </a:spcBef>
              <a:spcAft>
                <a:spcPts val="0"/>
              </a:spcAft>
              <a:buClr>
                <a:schemeClr val="dk1"/>
              </a:buClr>
              <a:buSzPts val="1800"/>
              <a:buNone/>
            </a:pPr>
            <a:r>
              <a:rPr b="0" i="0" lang="ru-RU" sz="1800" u="none" strike="noStrike">
                <a:latin typeface="Noto Sans Symbols"/>
                <a:ea typeface="Noto Sans Symbols"/>
                <a:cs typeface="Noto Sans Symbols"/>
                <a:sym typeface="Noto Sans Symbols"/>
              </a:rPr>
              <a:t>➢ </a:t>
            </a:r>
            <a:r>
              <a:rPr b="0" i="0" lang="ru-RU" sz="1800" u="none" strike="noStrike">
                <a:latin typeface="Arial"/>
                <a:ea typeface="Arial"/>
                <a:cs typeface="Arial"/>
                <a:sym typeface="Arial"/>
              </a:rPr>
              <a:t>ліквідацію великих системних аварій із втратою електропостачання частини споживачів.</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21" name="Google Shape;121;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ru-RU"/>
              <a:t>До автоматичних засобів відносять пристрої, які самостійно вироблюють управляючі дії у разі виходу контрольованих параметрів за допустимі межі відповідно до програми дій, закладених у логічному блоці цих пристроїв. До таких засобів відносять, наприклад, пристрої регулювання напруги без розриву кіл навантаження (РПН) силових трансформаторів, системи автоматичного збудження синхронних генераторів, пристрої автоматичного частотного розвантаження енергосистеми, струмового та диференційного захисту елементів електричних мереж тощо.</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27" name="Google Shape;127;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rPr b="0" i="0" lang="ru-RU" sz="1800" u="none" strike="noStrike">
                <a:latin typeface="Arial"/>
                <a:ea typeface="Arial"/>
                <a:cs typeface="Arial"/>
                <a:sym typeface="Arial"/>
              </a:rPr>
              <a:t>У загальному випадку процес управління складними системами складається із виконання наступних етапів:</a:t>
            </a:r>
            <a:endParaRPr/>
          </a:p>
          <a:p>
            <a:pPr indent="0" lvl="0" marL="0" rtl="0" algn="l">
              <a:lnSpc>
                <a:spcPct val="90000"/>
              </a:lnSpc>
              <a:spcBef>
                <a:spcPts val="1000"/>
              </a:spcBef>
              <a:spcAft>
                <a:spcPts val="0"/>
              </a:spcAft>
              <a:buClr>
                <a:schemeClr val="dk1"/>
              </a:buClr>
              <a:buSzPts val="1800"/>
              <a:buNone/>
            </a:pPr>
            <a:r>
              <a:rPr b="0" i="0" lang="ru-RU" sz="1800" u="none" strike="noStrike">
                <a:latin typeface="Arial"/>
                <a:ea typeface="Arial"/>
                <a:cs typeface="Arial"/>
                <a:sym typeface="Arial"/>
              </a:rPr>
              <a:t>1) етап аналізу станів контрольованої системи, що полягає у виявленні неузгодженості між бажаним та реальним станами системи;</a:t>
            </a:r>
            <a:endParaRPr/>
          </a:p>
          <a:p>
            <a:pPr indent="0" lvl="0" marL="0" rtl="0" algn="l">
              <a:lnSpc>
                <a:spcPct val="90000"/>
              </a:lnSpc>
              <a:spcBef>
                <a:spcPts val="1000"/>
              </a:spcBef>
              <a:spcAft>
                <a:spcPts val="0"/>
              </a:spcAft>
              <a:buClr>
                <a:schemeClr val="dk1"/>
              </a:buClr>
              <a:buSzPts val="1800"/>
              <a:buNone/>
            </a:pPr>
            <a:r>
              <a:rPr b="0" i="0" lang="ru-RU" sz="1800" u="none" strike="noStrike">
                <a:latin typeface="Arial"/>
                <a:ea typeface="Arial"/>
                <a:cs typeface="Arial"/>
                <a:sym typeface="Arial"/>
              </a:rPr>
              <a:t>2) етап виявлення цілей та критеріїв ефективності, що полягає у виявленні необхідності зміни або збереження поточного стану системи, тобто у виявленні цілі, яку необхідно досягнути в процесі управління;</a:t>
            </a:r>
            <a:endParaRPr/>
          </a:p>
          <a:p>
            <a:pPr indent="0" lvl="0" marL="0" rtl="0" algn="l">
              <a:lnSpc>
                <a:spcPct val="90000"/>
              </a:lnSpc>
              <a:spcBef>
                <a:spcPts val="1000"/>
              </a:spcBef>
              <a:spcAft>
                <a:spcPts val="0"/>
              </a:spcAft>
              <a:buClr>
                <a:schemeClr val="dk1"/>
              </a:buClr>
              <a:buSzPts val="1800"/>
              <a:buNone/>
            </a:pPr>
            <a:r>
              <a:rPr b="0" i="0" lang="ru-RU" sz="1800" u="none" strike="noStrike">
                <a:latin typeface="Arial"/>
                <a:ea typeface="Arial"/>
                <a:cs typeface="Arial"/>
                <a:sym typeface="Arial"/>
              </a:rPr>
              <a:t>3) етап вироблення рішень, що полягає у виявленні можливих способів або шляхів досягнення цілі та переходів у цільові стани, тобто формуванні множини альтернативних рішень задачі управління;</a:t>
            </a:r>
            <a:endParaRPr/>
          </a:p>
          <a:p>
            <a:pPr indent="0" lvl="0" marL="0" rtl="0" algn="l">
              <a:lnSpc>
                <a:spcPct val="90000"/>
              </a:lnSpc>
              <a:spcBef>
                <a:spcPts val="1000"/>
              </a:spcBef>
              <a:spcAft>
                <a:spcPts val="0"/>
              </a:spcAft>
              <a:buClr>
                <a:schemeClr val="dk1"/>
              </a:buClr>
              <a:buSzPts val="1800"/>
              <a:buNone/>
            </a:pPr>
            <a:r>
              <a:rPr b="0" i="0" lang="ru-RU" sz="1800" u="none" strike="noStrike">
                <a:latin typeface="Arial"/>
                <a:ea typeface="Arial"/>
                <a:cs typeface="Arial"/>
                <a:sym typeface="Arial"/>
              </a:rPr>
              <a:t>4) етап прийняття рішень, що полягає у виборі найкращого, найбільш ефективного способу досягнення цільового стану серед множини альтернатив;</a:t>
            </a:r>
            <a:endParaRPr/>
          </a:p>
          <a:p>
            <a:pPr indent="0" lvl="0" marL="0" rtl="0" algn="l">
              <a:lnSpc>
                <a:spcPct val="90000"/>
              </a:lnSpc>
              <a:spcBef>
                <a:spcPts val="1000"/>
              </a:spcBef>
              <a:spcAft>
                <a:spcPts val="0"/>
              </a:spcAft>
              <a:buClr>
                <a:schemeClr val="dk1"/>
              </a:buClr>
              <a:buSzPts val="1800"/>
              <a:buNone/>
            </a:pPr>
            <a:r>
              <a:rPr b="0" i="0" lang="ru-RU" sz="1800" u="none" strike="noStrike">
                <a:latin typeface="Arial"/>
                <a:ea typeface="Arial"/>
                <a:cs typeface="Arial"/>
                <a:sym typeface="Arial"/>
              </a:rPr>
              <a:t>5) етап реалізації рішення, що полягає у зміні стану або траєкторії руху контрольованої системи;</a:t>
            </a:r>
            <a:endParaRPr/>
          </a:p>
          <a:p>
            <a:pPr indent="0" lvl="0" marL="0" rtl="0" algn="l">
              <a:lnSpc>
                <a:spcPct val="90000"/>
              </a:lnSpc>
              <a:spcBef>
                <a:spcPts val="1000"/>
              </a:spcBef>
              <a:spcAft>
                <a:spcPts val="0"/>
              </a:spcAft>
              <a:buClr>
                <a:schemeClr val="dk1"/>
              </a:buClr>
              <a:buSzPts val="1800"/>
              <a:buNone/>
            </a:pPr>
            <a:r>
              <a:rPr b="0" i="0" lang="ru-RU" sz="1800" u="none" strike="noStrike">
                <a:latin typeface="Arial"/>
                <a:ea typeface="Arial"/>
                <a:cs typeface="Arial"/>
                <a:sym typeface="Arial"/>
              </a:rPr>
              <a:t>6) етап оцінювання результатів управління, що полягає у визначенні ефективності прийнятих управляючих дій і, у разі необхідності, корекції прийнятого рішення.</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33" name="Google Shape;133;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1800"/>
              <a:buChar char="•"/>
            </a:pPr>
            <a:r>
              <a:rPr b="1" i="1" lang="ru-RU" sz="1800" u="none" strike="noStrike">
                <a:latin typeface="Arial"/>
                <a:ea typeface="Arial"/>
                <a:cs typeface="Arial"/>
                <a:sym typeface="Arial"/>
              </a:rPr>
              <a:t>Задачею прийняття рішень </a:t>
            </a:r>
            <a:r>
              <a:rPr b="0" i="0" lang="ru-RU" sz="1800" u="none" strike="noStrike">
                <a:latin typeface="Arial"/>
                <a:ea typeface="Arial"/>
                <a:cs typeface="Arial"/>
                <a:sym typeface="Arial"/>
              </a:rPr>
              <a:t>називають задачу вибору способу дії серед множини допустимих альтернатив під час управління складною системою</a:t>
            </a:r>
            <a:endParaRPr/>
          </a:p>
          <a:p>
            <a:pPr indent="-228600" lvl="0" marL="228600" rtl="0" algn="l">
              <a:lnSpc>
                <a:spcPct val="90000"/>
              </a:lnSpc>
              <a:spcBef>
                <a:spcPts val="1000"/>
              </a:spcBef>
              <a:spcAft>
                <a:spcPts val="0"/>
              </a:spcAft>
              <a:buClr>
                <a:schemeClr val="dk1"/>
              </a:buClr>
              <a:buSzPts val="1800"/>
              <a:buChar char="•"/>
            </a:pPr>
            <a:r>
              <a:rPr b="0" i="0" lang="ru-RU" sz="1800" u="none" strike="noStrike">
                <a:latin typeface="Arial"/>
                <a:ea typeface="Arial"/>
                <a:cs typeface="Arial"/>
                <a:sym typeface="Arial"/>
              </a:rPr>
              <a:t>Задачі прийняття рішень відносять до найбільш складних та відповідальних задач з області прикладного системного аналізу. Розв'язання таких задач пов'язано із управлінням складними технічними або природними системами і часто ускладнюється жорстким обмеженням часу та недостатністю або ненадійністю вихідної інформації.</a:t>
            </a:r>
            <a:endParaRPr/>
          </a:p>
        </p:txBody>
      </p:sp>
    </p:spTree>
  </p:cSld>
  <p:clrMapOvr>
    <a:masterClrMapping/>
  </p:clrMapOvr>
</p:sld>
</file>

<file path=ppt/theme/theme1.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2022-10-26T16:47:41Z</dcterms:created>
  <dc:creator>Тарас Іванович Лендєл</dc:creator>
</cp:coreProperties>
</file>