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1C6B-047E-40C0-A6C1-317F145A03BC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95D8-CC1D-4F72-A5E9-EAF9CE1C09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76323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1C6B-047E-40C0-A6C1-317F145A03BC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95D8-CC1D-4F72-A5E9-EAF9CE1C09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8572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1C6B-047E-40C0-A6C1-317F145A03BC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95D8-CC1D-4F72-A5E9-EAF9CE1C0990}" type="slidenum">
              <a:rPr lang="uk-UA" smtClean="0"/>
              <a:t>‹№›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61296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1C6B-047E-40C0-A6C1-317F145A03BC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95D8-CC1D-4F72-A5E9-EAF9CE1C09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95900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1C6B-047E-40C0-A6C1-317F145A03BC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95D8-CC1D-4F72-A5E9-EAF9CE1C0990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04370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1C6B-047E-40C0-A6C1-317F145A03BC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95D8-CC1D-4F72-A5E9-EAF9CE1C09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1172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1C6B-047E-40C0-A6C1-317F145A03BC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95D8-CC1D-4F72-A5E9-EAF9CE1C09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7666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1C6B-047E-40C0-A6C1-317F145A03BC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95D8-CC1D-4F72-A5E9-EAF9CE1C09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2111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1C6B-047E-40C0-A6C1-317F145A03BC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95D8-CC1D-4F72-A5E9-EAF9CE1C09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8625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1C6B-047E-40C0-A6C1-317F145A03BC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95D8-CC1D-4F72-A5E9-EAF9CE1C09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44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1C6B-047E-40C0-A6C1-317F145A03BC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95D8-CC1D-4F72-A5E9-EAF9CE1C09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0832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1C6B-047E-40C0-A6C1-317F145A03BC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95D8-CC1D-4F72-A5E9-EAF9CE1C09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3403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1C6B-047E-40C0-A6C1-317F145A03BC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95D8-CC1D-4F72-A5E9-EAF9CE1C09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806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1C6B-047E-40C0-A6C1-317F145A03BC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95D8-CC1D-4F72-A5E9-EAF9CE1C09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9325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1C6B-047E-40C0-A6C1-317F145A03BC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95D8-CC1D-4F72-A5E9-EAF9CE1C09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8946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1C6B-047E-40C0-A6C1-317F145A03BC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95D8-CC1D-4F72-A5E9-EAF9CE1C09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4326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21C6B-047E-40C0-A6C1-317F145A03BC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96E95D8-CC1D-4F72-A5E9-EAF9CE1C09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177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ВИМОГИ ДО ЗАХИСТУ ДИСЕРТАЦІЇ НА ЗДОБУТТЯ СТУПЕНЯ ДОКТОРА ФІЛОСОФІЇ</a:t>
            </a:r>
            <a:endParaRPr lang="uk-UA" b="1" dirty="0"/>
          </a:p>
        </p:txBody>
      </p:sp>
      <p:sp>
        <p:nvSpPr>
          <p:cNvPr id="4" name="AutoShape 2" descr="21.09.2021: Повідомлення про захист дисертації | IRE NASU"/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3223043" y="9264984"/>
            <a:ext cx="3209925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pic>
        <p:nvPicPr>
          <p:cNvPr id="1028" name="Picture 4" descr="21.09.2021: Повідомлення про захист дисертації | IRE NAS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080" y="4519946"/>
            <a:ext cx="1905000" cy="1457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00026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Подання</a:t>
            </a:r>
            <a:r>
              <a:rPr lang="ru-RU" b="1" dirty="0" smtClean="0"/>
              <a:t> </a:t>
            </a:r>
            <a:r>
              <a:rPr lang="ru-RU" b="1" dirty="0" err="1" smtClean="0"/>
              <a:t>документів</a:t>
            </a:r>
            <a:r>
              <a:rPr lang="ru-RU" b="1" dirty="0" smtClean="0"/>
              <a:t> до Ради (1)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77334" y="1379621"/>
            <a:ext cx="8596668" cy="4661741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Перелік документів, які подає здобувач: </a:t>
            </a:r>
          </a:p>
          <a:p>
            <a:r>
              <a:rPr lang="uk-UA" dirty="0" smtClean="0"/>
              <a:t>- заява; - копія першої сторінки паспорта; </a:t>
            </a:r>
          </a:p>
          <a:p>
            <a:r>
              <a:rPr lang="uk-UA" dirty="0" smtClean="0"/>
              <a:t>- копія диплома магістра (спеціаліста); </a:t>
            </a:r>
          </a:p>
          <a:p>
            <a:r>
              <a:rPr lang="uk-UA" dirty="0" smtClean="0"/>
              <a:t>- копія свідоцтва про зміну прізвища та/або імені (у разі потреби); </a:t>
            </a:r>
          </a:p>
          <a:p>
            <a:r>
              <a:rPr lang="uk-UA" dirty="0" smtClean="0"/>
              <a:t>- витяг з наказу про зарахування до аспірантури; </a:t>
            </a:r>
          </a:p>
          <a:p>
            <a:r>
              <a:rPr lang="uk-UA" dirty="0" smtClean="0"/>
              <a:t>- академічна довідка про виконання науково-освітньої програми; </a:t>
            </a:r>
          </a:p>
          <a:p>
            <a:r>
              <a:rPr lang="uk-UA" dirty="0" smtClean="0"/>
              <a:t>- висновок наукового керівника у двох примірниках; </a:t>
            </a:r>
          </a:p>
          <a:p>
            <a:r>
              <a:rPr lang="uk-UA" dirty="0" smtClean="0"/>
              <a:t>- висновок про наукову новизну, теоретичне та практичне значення результатів дисертації у двох примірниках; </a:t>
            </a:r>
          </a:p>
          <a:p>
            <a:r>
              <a:rPr lang="uk-UA" dirty="0" smtClean="0"/>
              <a:t>- дисертація (три примірники) та в електронному вигляді; </a:t>
            </a:r>
          </a:p>
          <a:p>
            <a:r>
              <a:rPr lang="uk-UA" dirty="0" smtClean="0"/>
              <a:t>- копії наукових публікацій, зарахованих за темою дисертації, засвідчені в установленому порядку. </a:t>
            </a:r>
          </a:p>
          <a:p>
            <a:pPr marL="0" indent="0">
              <a:buNone/>
            </a:pPr>
            <a:r>
              <a:rPr lang="uk-UA" dirty="0" smtClean="0"/>
              <a:t>Голова Ради приймає документи до розгляду, що засвідчує його резолюція з відповідною датою і підписом на заяві здобувача</a:t>
            </a:r>
            <a:endParaRPr lang="uk-UA" dirty="0"/>
          </a:p>
        </p:txBody>
      </p:sp>
      <p:pic>
        <p:nvPicPr>
          <p:cNvPr id="11266" name="Picture 2" descr="Новость Спеціалізована вчена рада ДФ 64.566.001 ДУ ІНПН НАМН Україн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500" y="1740569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5101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Подання</a:t>
            </a:r>
            <a:r>
              <a:rPr lang="ru-RU" b="1" dirty="0" smtClean="0"/>
              <a:t> </a:t>
            </a:r>
            <a:r>
              <a:rPr lang="ru-RU" b="1" dirty="0" err="1" smtClean="0"/>
              <a:t>документів</a:t>
            </a:r>
            <a:r>
              <a:rPr lang="ru-RU" b="1" dirty="0" smtClean="0"/>
              <a:t> до Ради (2)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77334" y="1315453"/>
            <a:ext cx="8596668" cy="472590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dirty="0" smtClean="0"/>
              <a:t>У тижневий термін після прийняття документів до розгляду: </a:t>
            </a:r>
          </a:p>
          <a:p>
            <a:r>
              <a:rPr lang="uk-UA" dirty="0" smtClean="0"/>
              <a:t>- на офіційному веб-сайті Університету розміщується інформація про прийняття дисертації до розгляду та анотація дисертації; </a:t>
            </a:r>
          </a:p>
          <a:p>
            <a:r>
              <a:rPr lang="uk-UA" dirty="0" smtClean="0"/>
              <a:t>- до МОН України надсилається повідомлення про прийняття дисертації до розгляду (на веб-сайті МОН України текст повідомлення розміщуються третього робочого дня наступного місяця); </a:t>
            </a:r>
          </a:p>
          <a:p>
            <a:r>
              <a:rPr lang="uk-UA" dirty="0" smtClean="0"/>
              <a:t>- голова Ради передає дисертацію та публікації здобувача опонентам для ознайомлення і підготовки відгуків. </a:t>
            </a:r>
          </a:p>
          <a:p>
            <a:r>
              <a:rPr lang="uk-UA" dirty="0" smtClean="0"/>
              <a:t> У місячний термін від дати прийняття документів до розгляду опоненти подають голові Ради підписані ними відгуки</a:t>
            </a:r>
          </a:p>
          <a:p>
            <a:r>
              <a:rPr lang="uk-UA" dirty="0" smtClean="0"/>
              <a:t> Після надходження до Ради відгуків опонентів члени Ради у робочому порядку погоджують дату проведення захисту дисертації. Протягом трьох днів про дату проведення захисту інформується громадськість</a:t>
            </a:r>
          </a:p>
          <a:p>
            <a:r>
              <a:rPr lang="uk-UA" dirty="0" smtClean="0"/>
              <a:t> Не пізніше ніж за десять робочих днів до дати захисту на веб-сайті Університету розміщується дисертація, висновок про наукову новизну та відгуки опонентів. </a:t>
            </a:r>
          </a:p>
          <a:p>
            <a:r>
              <a:rPr lang="uk-UA" dirty="0" smtClean="0"/>
              <a:t>Ці матеріали зберігаються у відкритому доступі впродовж трьох місяців із дати набрання чинності наказу Ректора Університету про видачу диплома доктора філософії</a:t>
            </a:r>
            <a:endParaRPr lang="uk-UA" dirty="0"/>
          </a:p>
        </p:txBody>
      </p:sp>
      <p:pic>
        <p:nvPicPr>
          <p:cNvPr id="12292" name="Picture 4" descr="PhD Program Entrance Exam - Amirkabir University of Technolog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4164" y="2606844"/>
            <a:ext cx="2667836" cy="2526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425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Проведення захисту дисертації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77334" y="1443789"/>
            <a:ext cx="8596668" cy="4597573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Захист дисертації повинен відбуватися у форматі відкритої наукової дискусії, в якій зобов'язані взяти участь голова та члени Ради, а також - за бажанням - присутні на засіданні </a:t>
            </a:r>
          </a:p>
          <a:p>
            <a:r>
              <a:rPr lang="uk-UA" dirty="0" smtClean="0"/>
              <a:t> Здійснюється аудіо- та </a:t>
            </a:r>
            <a:r>
              <a:rPr lang="uk-UA" dirty="0" err="1" smtClean="0"/>
              <a:t>відеофіксація</a:t>
            </a:r>
            <a:r>
              <a:rPr lang="uk-UA" dirty="0" smtClean="0"/>
              <a:t> захисту. Запис оприлюднюється на веб-сайті Університету не пізніше наступного робочого дня та зберігається у відкритому доступі впродовж трьох місяців із дати набрання чинності наказу Ректора Університету про видачу диплома доктора філософії </a:t>
            </a:r>
          </a:p>
          <a:p>
            <a:r>
              <a:rPr lang="uk-UA" dirty="0" smtClean="0"/>
              <a:t> Засідання проводиться головою Ради державною мовою з дотриманням процедури: </a:t>
            </a:r>
          </a:p>
          <a:p>
            <a:r>
              <a:rPr lang="uk-UA" dirty="0" smtClean="0"/>
              <a:t>– голова інформує присутніх про правомочність засідання та про подані здобувачем документи; </a:t>
            </a:r>
          </a:p>
          <a:p>
            <a:r>
              <a:rPr lang="uk-UA" dirty="0" smtClean="0"/>
              <a:t>– здобувач викладає основні положення дисертації та відповідає на запитання; </a:t>
            </a:r>
          </a:p>
          <a:p>
            <a:r>
              <a:rPr lang="uk-UA" dirty="0" smtClean="0"/>
              <a:t>– здобувач відповідає на зауваження, які містяться у відгуках опонентів та зверненнях інших осіб, що надійшли до Університету в письмовому вигляді, зокрема й електронною поштою; </a:t>
            </a:r>
          </a:p>
          <a:p>
            <a:r>
              <a:rPr lang="uk-UA" dirty="0" smtClean="0"/>
              <a:t>– обговорюється проект рішення Ради щодо присудження ступеня доктора філософії; </a:t>
            </a:r>
          </a:p>
          <a:p>
            <a:r>
              <a:rPr lang="uk-UA" dirty="0" smtClean="0"/>
              <a:t>– проводиться таємне голосування; </a:t>
            </a:r>
          </a:p>
          <a:p>
            <a:r>
              <a:rPr lang="uk-UA" dirty="0" smtClean="0"/>
              <a:t>– голова оголошує результати голосування та рішення Ради щодо присудження наукового ступеня доктора філософії.</a:t>
            </a:r>
            <a:endParaRPr lang="uk-UA" dirty="0"/>
          </a:p>
        </p:txBody>
      </p:sp>
      <p:pic>
        <p:nvPicPr>
          <p:cNvPr id="13314" name="Picture 2" descr="Законодавчі норми з підготовки, захисту дисертації та публікації наукових  статей – НАМН Україн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4002" y="1443789"/>
            <a:ext cx="2908467" cy="3332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87656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Присудження ступеня доктора філософії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Документи здобувача, що стосуються розгляду дисертації та проведення її захисту в Раді, формуються в атестаційну справу здобувача та надсилаються до МОН України протягом місяця від дати захисту </a:t>
            </a:r>
          </a:p>
          <a:p>
            <a:r>
              <a:rPr lang="uk-UA" dirty="0" smtClean="0"/>
              <a:t>Наказ МОН України про затвердження рішення Ради на підставі рішення Атестаційної колегії МОН України розміщується на офіційному веб-сайті МОН України </a:t>
            </a:r>
          </a:p>
          <a:p>
            <a:r>
              <a:rPr lang="uk-UA" dirty="0" smtClean="0"/>
              <a:t>Вчена рада Університету приймає рішення про видачу диплома доктора філософії, яке затверджується наказом Ректора Університету та оприлюднюється на офіційному веб-сайті Університету </a:t>
            </a:r>
          </a:p>
          <a:p>
            <a:r>
              <a:rPr lang="uk-UA" dirty="0" smtClean="0"/>
              <a:t>Диплом доктора філософії відповідного зразка видається Університетом</a:t>
            </a:r>
            <a:endParaRPr lang="uk-UA" dirty="0"/>
          </a:p>
        </p:txBody>
      </p:sp>
      <p:pic>
        <p:nvPicPr>
          <p:cNvPr id="14338" name="Picture 2" descr="Де шукати дисертації, захист яких планується найближчим часом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4002" y="2620795"/>
            <a:ext cx="2143125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563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Нове у процедурі захисту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77334" y="1331495"/>
            <a:ext cx="8596668" cy="4709867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 </a:t>
            </a:r>
            <a:r>
              <a:rPr lang="uk-UA" sz="2400" dirty="0" smtClean="0"/>
              <a:t>Можливість виконання дисертації у рамках реалізації права на академічну мобільність (зокрема за міжнародними програмами) та подвійне наукове керівництво, а також – відповідно до угоди про подвійну аспірантуру – проведення захисту дисертації в одній із наукових установ </a:t>
            </a:r>
          </a:p>
          <a:p>
            <a:r>
              <a:rPr lang="uk-UA" sz="2400" dirty="0" smtClean="0"/>
              <a:t>Атестація здійснюється разовою спеціалізованою вченою радою </a:t>
            </a:r>
          </a:p>
          <a:p>
            <a:r>
              <a:rPr lang="uk-UA" sz="2400" dirty="0" smtClean="0"/>
              <a:t>Готовність дисертаційної роботи до захисту визначається не кафедральним зібранням, а виключно науковим керівником чи консенсусним рішенням двох наукових керівників</a:t>
            </a:r>
            <a:endParaRPr lang="uk-UA" sz="2400" dirty="0"/>
          </a:p>
        </p:txBody>
      </p:sp>
      <p:pic>
        <p:nvPicPr>
          <p:cNvPr id="15362" name="Picture 2" descr="Зміна Наукового Керівника в Аспірантурі ✔️ 100% Корисн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4002" y="1604212"/>
            <a:ext cx="2917998" cy="3224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39367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Переваги нової процедури захисту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dirty="0" smtClean="0"/>
              <a:t>Суттєве скорочення переліку супровідних документів </a:t>
            </a:r>
          </a:p>
          <a:p>
            <a:r>
              <a:rPr lang="uk-UA" sz="2000" dirty="0" smtClean="0"/>
              <a:t>Зменшення кількості публікацій за одночасного підвищення їх якості </a:t>
            </a:r>
          </a:p>
          <a:p>
            <a:r>
              <a:rPr lang="uk-UA" sz="2000" dirty="0" smtClean="0"/>
              <a:t>Скасування такого виду рукописних робіт, як автореферат дисертації</a:t>
            </a:r>
            <a:endParaRPr lang="uk-UA" sz="2000" dirty="0"/>
          </a:p>
        </p:txBody>
      </p:sp>
      <p:pic>
        <p:nvPicPr>
          <p:cNvPr id="2054" name="Picture 6" descr="Оновлений порядок присудження наукових ступенів доктора філософії та  доктора нау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1259" y="3961899"/>
            <a:ext cx="4143709" cy="2831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8951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НОРМАТИВНІ ДОКУМЕНТИ,</a:t>
            </a:r>
            <a:br>
              <a:rPr lang="uk-UA" b="1" dirty="0" smtClean="0"/>
            </a:br>
            <a:r>
              <a:rPr lang="uk-UA" sz="3200" b="1" dirty="0" smtClean="0"/>
              <a:t>які регламентують процедуру атестації здобувача ступеня доктора філософії:</a:t>
            </a:r>
            <a:endParaRPr lang="uk-UA" sz="32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 Порядок підготовки здобувачів вищої освіти ступеня доктора філософії та доктора наук у закладах вищої освіти (наукових установах), затверджений Постановою Кабінету Міністрів України від 23 березня 2016 р. №261 (зі змінами) </a:t>
            </a:r>
          </a:p>
          <a:p>
            <a:pPr marL="0" indent="0">
              <a:buNone/>
            </a:pPr>
            <a:r>
              <a:rPr lang="uk-UA" dirty="0" smtClean="0"/>
              <a:t> Порядок проведення експерименту з присудження ступеня доктора філософії, затверджений Постановою Кабінету Міністрів України від 6 березня 2019 р. №167 (набрав чинності 19 березня 2019 р.) </a:t>
            </a:r>
          </a:p>
          <a:p>
            <a:pPr marL="0" indent="0">
              <a:buNone/>
            </a:pPr>
            <a:r>
              <a:rPr lang="uk-UA" dirty="0" smtClean="0"/>
              <a:t> Вимоги до оформлення дисертації, затверджені Наказом МОН України від 12 січня 2017 р. № 40</a:t>
            </a:r>
            <a:endParaRPr lang="uk-UA" dirty="0"/>
          </a:p>
        </p:txBody>
      </p:sp>
      <p:pic>
        <p:nvPicPr>
          <p:cNvPr id="3074" name="Picture 2" descr="Захист дисертацій | Інститут проблем безпеки атомних електростанці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3154" y="4734175"/>
            <a:ext cx="4576846" cy="194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5311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Керівні принципи: 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«Порядок проведення експерименту з присудження ступеня доктора філософії» відповідає завданню імплементації Законів України «Про вищу освіту», «Про освіту» </a:t>
            </a:r>
          </a:p>
          <a:p>
            <a:r>
              <a:rPr lang="uk-UA" dirty="0" smtClean="0"/>
              <a:t>Новий Порядок відповідає прийнятій у ЄС практиці, згідно з якою </a:t>
            </a:r>
            <a:r>
              <a:rPr lang="en-US" dirty="0" smtClean="0"/>
              <a:t>PhD </a:t>
            </a:r>
            <a:r>
              <a:rPr lang="uk-UA" dirty="0" smtClean="0"/>
              <a:t>захисти (але не захисти на здобуття ступеня доктора наук!) проводять разові спеціалізовані вчені ради, сформовані під конкретного дисертанта </a:t>
            </a:r>
          </a:p>
          <a:p>
            <a:r>
              <a:rPr lang="uk-UA" dirty="0" smtClean="0"/>
              <a:t>Передбачено, що атестація здобувача ступеня доктора філософії відбувається (як правило) у закладі, де було виконано дисертаційне дослідження Винятки: – відсутність сертифіката про акредитацію </a:t>
            </a:r>
            <a:r>
              <a:rPr lang="uk-UA" dirty="0" err="1" smtClean="0"/>
              <a:t>освітньо</a:t>
            </a:r>
            <a:r>
              <a:rPr lang="uk-UA" dirty="0" smtClean="0"/>
              <a:t>-наукової програми підготовки; – відсутність необхідної кількості фахівців з відповідної спеціальності тощо </a:t>
            </a:r>
          </a:p>
          <a:p>
            <a:r>
              <a:rPr lang="uk-UA" dirty="0" smtClean="0"/>
              <a:t>Зв’язок системи атестації з акредитацією програм аспірантури</a:t>
            </a:r>
            <a:endParaRPr lang="uk-UA" dirty="0"/>
          </a:p>
        </p:txBody>
      </p:sp>
      <p:pic>
        <p:nvPicPr>
          <p:cNvPr id="4098" name="Picture 2" descr="Захист докторської дисертації Клевчука І.І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943" y="0"/>
            <a:ext cx="2857500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0236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Вимоги до рівня наукової кваліфікації здобувача 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1. Дисертація на правах рукопису має бути виконана відповідно до чинних вимог МОН України (Наказ МОН України від 12 січня 2017 року № 40) </a:t>
            </a:r>
          </a:p>
          <a:p>
            <a:r>
              <a:rPr lang="uk-UA" dirty="0" smtClean="0"/>
              <a:t>2. Основні наукові результати дисертації повинні бути висвітлені не менше, ніж у трьох наукових публікаціях. </a:t>
            </a:r>
          </a:p>
          <a:p>
            <a:r>
              <a:rPr lang="uk-UA" dirty="0" smtClean="0"/>
              <a:t>Зокрема передбачено: </a:t>
            </a:r>
          </a:p>
          <a:p>
            <a:pPr marL="0" indent="0">
              <a:buNone/>
            </a:pPr>
            <a:r>
              <a:rPr lang="uk-UA" dirty="0" smtClean="0"/>
              <a:t>– не менше однієї статті у періодичних наукових виданнях інших держав, які входять до Організації Економічного Співробітництва та Розвитку та /або Європейського Союзу; </a:t>
            </a:r>
          </a:p>
          <a:p>
            <a:pPr marL="0" indent="0">
              <a:buNone/>
            </a:pPr>
            <a:r>
              <a:rPr lang="uk-UA" dirty="0" smtClean="0"/>
              <a:t>– статті у наукових виданнях, включених до переліку наукових видань України (їх кількість залежить від наявності інших публікацій; замість однієї статті може бути зарахована монографія або розділ монографії, опублікованої у співавторстві). </a:t>
            </a:r>
          </a:p>
          <a:p>
            <a:r>
              <a:rPr lang="uk-UA" dirty="0" smtClean="0"/>
              <a:t>Примітка: </a:t>
            </a:r>
          </a:p>
          <a:p>
            <a:pPr marL="0" indent="0">
              <a:buNone/>
            </a:pPr>
            <a:r>
              <a:rPr lang="uk-UA" dirty="0" smtClean="0"/>
              <a:t>– в одному випуску (номері) наукового видання може бути опубліковано лише одну статтю; </a:t>
            </a:r>
          </a:p>
          <a:p>
            <a:pPr marL="0" indent="0">
              <a:buNone/>
            </a:pPr>
            <a:r>
              <a:rPr lang="uk-UA" dirty="0" smtClean="0"/>
              <a:t>– наукова публікація у виданні, віднесеному до першого-третього </a:t>
            </a:r>
            <a:r>
              <a:rPr lang="uk-UA" dirty="0" err="1" smtClean="0"/>
              <a:t>квартилів</a:t>
            </a:r>
            <a:r>
              <a:rPr lang="uk-UA" dirty="0" smtClean="0"/>
              <a:t> (</a:t>
            </a:r>
            <a:r>
              <a:rPr lang="en-US" dirty="0" smtClean="0"/>
              <a:t>Q 1 - Q 3) </a:t>
            </a:r>
            <a:r>
              <a:rPr lang="uk-UA" dirty="0" smtClean="0"/>
              <a:t>відповідно до класифікації </a:t>
            </a:r>
            <a:r>
              <a:rPr lang="en-US" dirty="0" err="1" smtClean="0"/>
              <a:t>SCImago</a:t>
            </a:r>
            <a:r>
              <a:rPr lang="en-US" dirty="0" smtClean="0"/>
              <a:t> Journal and Country Rank </a:t>
            </a:r>
            <a:r>
              <a:rPr lang="uk-UA" dirty="0" smtClean="0"/>
              <a:t>або </a:t>
            </a:r>
            <a:r>
              <a:rPr lang="en-US" dirty="0" smtClean="0"/>
              <a:t>Journal Citation Reports, </a:t>
            </a:r>
            <a:r>
              <a:rPr lang="uk-UA" dirty="0" smtClean="0"/>
              <a:t>прирівнюється до двох публікацій.</a:t>
            </a:r>
            <a:endParaRPr lang="uk-UA" dirty="0"/>
          </a:p>
        </p:txBody>
      </p:sp>
      <p:pic>
        <p:nvPicPr>
          <p:cNvPr id="5122" name="Picture 2" descr="Написання докторських дисертацій на замовлення в Україні | PHDhel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4002" y="2789404"/>
            <a:ext cx="2155663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2264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409" y="609600"/>
            <a:ext cx="11223611" cy="1320800"/>
          </a:xfrm>
        </p:spPr>
        <p:txBody>
          <a:bodyPr/>
          <a:lstStyle/>
          <a:p>
            <a:r>
              <a:rPr lang="en-US" b="1" dirty="0" smtClean="0"/>
              <a:t>https://www.scimagojr.com/journalrank.php</a:t>
            </a:r>
            <a:endParaRPr lang="uk-UA" b="1" dirty="0"/>
          </a:p>
        </p:txBody>
      </p:sp>
      <p:pic>
        <p:nvPicPr>
          <p:cNvPr id="6146" name="Picture 2" descr="Scimago Journal &amp;amp; Country Rank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409" y="2544360"/>
            <a:ext cx="3555555" cy="2247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SCImago Journal &amp;amp; Country Ranking (@ScimagoJR) | Twit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196" y="2346575"/>
            <a:ext cx="5058109" cy="26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8692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Вимоги</a:t>
            </a:r>
            <a:r>
              <a:rPr lang="ru-RU" b="1" dirty="0" smtClean="0"/>
              <a:t> до </a:t>
            </a:r>
            <a:r>
              <a:rPr lang="ru-RU" b="1" dirty="0" err="1" smtClean="0"/>
              <a:t>рівня</a:t>
            </a:r>
            <a:r>
              <a:rPr lang="ru-RU" b="1" dirty="0" smtClean="0"/>
              <a:t> </a:t>
            </a:r>
            <a:r>
              <a:rPr lang="ru-RU" b="1" dirty="0" err="1" smtClean="0"/>
              <a:t>наукової</a:t>
            </a:r>
            <a:r>
              <a:rPr lang="ru-RU" b="1" dirty="0" smtClean="0"/>
              <a:t> </a:t>
            </a:r>
            <a:r>
              <a:rPr lang="ru-RU" b="1" dirty="0" err="1" smtClean="0"/>
              <a:t>кваліфікації</a:t>
            </a:r>
            <a:r>
              <a:rPr lang="ru-RU" b="1" dirty="0" smtClean="0"/>
              <a:t> </a:t>
            </a:r>
            <a:r>
              <a:rPr lang="ru-RU" b="1" dirty="0" err="1" smtClean="0"/>
              <a:t>здобувача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3. Особливу увагу при проведенні експерименту відведено </a:t>
            </a:r>
            <a:r>
              <a:rPr lang="uk-UA" b="1" dirty="0" smtClean="0"/>
              <a:t>АКАДЕМІЧНІЙ ДОБРОЧЕСНОСТІ </a:t>
            </a:r>
          </a:p>
          <a:p>
            <a:r>
              <a:rPr lang="uk-UA" dirty="0" smtClean="0"/>
              <a:t>Статтею 42 Закону України «Про освіту» визначено єдині для всіх рівнів освіти види порушень академічної доброчесності (академічний плагіат, </a:t>
            </a:r>
            <a:r>
              <a:rPr lang="uk-UA" dirty="0" err="1" smtClean="0"/>
              <a:t>самоплагіат</a:t>
            </a:r>
            <a:r>
              <a:rPr lang="uk-UA" dirty="0" smtClean="0"/>
              <a:t>, фабрикація, фальсифікація результатів дослідження, списування, обман, хабарництво, необ'єктивне оцінювання) </a:t>
            </a:r>
          </a:p>
          <a:p>
            <a:r>
              <a:rPr lang="uk-UA" dirty="0" smtClean="0"/>
              <a:t>Виявлення разовою спеціалізованою вченою радою порушень академічної доброчесності у дисертації та/ або наукових публікаціях здобувача є підставою для відмови у присудженні ступеня доктора філософії на будь-якому етапі розгляду дисертації без права її повторного захисту</a:t>
            </a:r>
            <a:endParaRPr lang="uk-UA" dirty="0"/>
          </a:p>
        </p:txBody>
      </p:sp>
      <p:pic>
        <p:nvPicPr>
          <p:cNvPr id="7" name="Рисунок 6" descr="SAIUP | Ізмаїльський державний гуманітарний університет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7747" y="3497179"/>
            <a:ext cx="3144253" cy="33608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94853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Попередня експертиза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1) Стан готовності дисертації аспіранта (ад’юнкта) до захисту визначається науковим керівником (керівниками), який готує (які готують) висновок з оцінкою роботи здобувача у процесі підготовки ним дисертації та виконання індивідуальних планів навчальної і наукової роботи. За своєчасність надання висновку несе відповідальність науковий керівник (наукові керівники) </a:t>
            </a:r>
          </a:p>
          <a:p>
            <a:r>
              <a:rPr lang="uk-UA" dirty="0" smtClean="0"/>
              <a:t>2) Академічна довідка про виконання </a:t>
            </a:r>
            <a:r>
              <a:rPr lang="uk-UA" dirty="0" err="1" smtClean="0"/>
              <a:t>освітньо</a:t>
            </a:r>
            <a:r>
              <a:rPr lang="uk-UA" dirty="0" smtClean="0"/>
              <a:t>-наукової програми видається здобувачеві відділом аспірантури відповідного факультету/ інституту (після завершення відповідної </a:t>
            </a:r>
            <a:r>
              <a:rPr lang="uk-UA" dirty="0" err="1" smtClean="0"/>
              <a:t>освітньонаукової</a:t>
            </a:r>
            <a:r>
              <a:rPr lang="uk-UA" dirty="0" smtClean="0"/>
              <a:t> програми) </a:t>
            </a:r>
          </a:p>
          <a:p>
            <a:r>
              <a:rPr lang="uk-UA" dirty="0" smtClean="0"/>
              <a:t>3) Здобувач ініціює проведення експертизи, звернувшись із письмовою заявою на ім'я голови вченої ради факультету/ інституту, де виконувалась дисертаційна робота, щодо підготовки висновку. Експертиза дисертації проводиться впродовж двох місяців із дня надходження заяви здобувача</a:t>
            </a:r>
            <a:endParaRPr lang="uk-UA" dirty="0"/>
          </a:p>
        </p:txBody>
      </p:sp>
      <p:pic>
        <p:nvPicPr>
          <p:cNvPr id="8194" name="Picture 2" descr="3.1.3. Заява на проведення попередньої експертизи товарів та реєстрації в  Держекспортконтрол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7659" y="254501"/>
            <a:ext cx="3429000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4482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Попередня експертиза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4) Для </a:t>
            </a:r>
            <a:r>
              <a:rPr lang="ru-RU" dirty="0" err="1" smtClean="0"/>
              <a:t>підготовки</a:t>
            </a:r>
            <a:r>
              <a:rPr lang="ru-RU" dirty="0" smtClean="0"/>
              <a:t> </a:t>
            </a:r>
            <a:r>
              <a:rPr lang="ru-RU" dirty="0" err="1" smtClean="0"/>
              <a:t>висновку</a:t>
            </a:r>
            <a:r>
              <a:rPr lang="ru-RU" dirty="0" smtClean="0"/>
              <a:t> про </a:t>
            </a:r>
            <a:r>
              <a:rPr lang="ru-RU" dirty="0" err="1" smtClean="0"/>
              <a:t>наукову</a:t>
            </a:r>
            <a:r>
              <a:rPr lang="ru-RU" dirty="0" smtClean="0"/>
              <a:t> новизну, </a:t>
            </a:r>
            <a:r>
              <a:rPr lang="ru-RU" dirty="0" err="1" smtClean="0"/>
              <a:t>теоретичне</a:t>
            </a:r>
            <a:r>
              <a:rPr lang="ru-RU" dirty="0" smtClean="0"/>
              <a:t> та </a:t>
            </a:r>
            <a:r>
              <a:rPr lang="ru-RU" dirty="0" err="1" smtClean="0"/>
              <a:t>практичне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 </a:t>
            </a:r>
            <a:r>
              <a:rPr lang="ru-RU" dirty="0" err="1" smtClean="0"/>
              <a:t>дисертації</a:t>
            </a:r>
            <a:r>
              <a:rPr lang="ru-RU" dirty="0" smtClean="0"/>
              <a:t> </a:t>
            </a:r>
            <a:r>
              <a:rPr lang="ru-RU" dirty="0" err="1" smtClean="0"/>
              <a:t>вчена</a:t>
            </a:r>
            <a:r>
              <a:rPr lang="ru-RU" dirty="0" smtClean="0"/>
              <a:t> рада факультету/ </a:t>
            </a:r>
            <a:r>
              <a:rPr lang="ru-RU" dirty="0" err="1" smtClean="0"/>
              <a:t>інституту</a:t>
            </a:r>
            <a:r>
              <a:rPr lang="ru-RU" dirty="0" smtClean="0"/>
              <a:t> </a:t>
            </a:r>
            <a:r>
              <a:rPr lang="ru-RU" dirty="0" err="1" smtClean="0"/>
              <a:t>призначає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рецензентів</a:t>
            </a:r>
            <a:r>
              <a:rPr lang="ru-RU" dirty="0" smtClean="0"/>
              <a:t> та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фахову</a:t>
            </a:r>
            <a:r>
              <a:rPr lang="ru-RU" dirty="0" smtClean="0"/>
              <a:t> кафедру (</a:t>
            </a:r>
            <a:r>
              <a:rPr lang="ru-RU" dirty="0" err="1" smtClean="0"/>
              <a:t>кафедри</a:t>
            </a:r>
            <a:r>
              <a:rPr lang="ru-RU" dirty="0" smtClean="0"/>
              <a:t>) для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фахового</a:t>
            </a:r>
            <a:r>
              <a:rPr lang="ru-RU" dirty="0" smtClean="0"/>
              <a:t> (</a:t>
            </a:r>
            <a:r>
              <a:rPr lang="ru-RU" dirty="0" err="1" smtClean="0"/>
              <a:t>міжкафедрального</a:t>
            </a:r>
            <a:r>
              <a:rPr lang="ru-RU" dirty="0" smtClean="0"/>
              <a:t>) </a:t>
            </a:r>
            <a:r>
              <a:rPr lang="ru-RU" dirty="0" err="1" smtClean="0"/>
              <a:t>семінару</a:t>
            </a:r>
            <a:r>
              <a:rPr lang="ru-RU" dirty="0" smtClean="0"/>
              <a:t> </a:t>
            </a:r>
          </a:p>
          <a:p>
            <a:r>
              <a:rPr lang="ru-RU" dirty="0" smtClean="0"/>
              <a:t>5) </a:t>
            </a:r>
            <a:r>
              <a:rPr lang="ru-RU" dirty="0" err="1" smtClean="0"/>
              <a:t>Рецензенти</a:t>
            </a:r>
            <a:r>
              <a:rPr lang="ru-RU" dirty="0" smtClean="0"/>
              <a:t> </a:t>
            </a:r>
            <a:r>
              <a:rPr lang="ru-RU" dirty="0" err="1" smtClean="0"/>
              <a:t>готують</a:t>
            </a:r>
            <a:r>
              <a:rPr lang="ru-RU" dirty="0" smtClean="0"/>
              <a:t> </a:t>
            </a:r>
            <a:r>
              <a:rPr lang="ru-RU" dirty="0" err="1" smtClean="0"/>
              <a:t>висновок</a:t>
            </a:r>
            <a:r>
              <a:rPr lang="ru-RU" dirty="0" smtClean="0"/>
              <a:t> про </a:t>
            </a:r>
            <a:r>
              <a:rPr lang="ru-RU" dirty="0" err="1" smtClean="0"/>
              <a:t>наукову</a:t>
            </a:r>
            <a:r>
              <a:rPr lang="ru-RU" dirty="0" smtClean="0"/>
              <a:t> новизну, </a:t>
            </a:r>
            <a:r>
              <a:rPr lang="ru-RU" dirty="0" err="1" smtClean="0"/>
              <a:t>теоретичне</a:t>
            </a:r>
            <a:r>
              <a:rPr lang="ru-RU" dirty="0" smtClean="0"/>
              <a:t> та </a:t>
            </a:r>
            <a:r>
              <a:rPr lang="ru-RU" dirty="0" err="1" smtClean="0"/>
              <a:t>практичне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 </a:t>
            </a:r>
            <a:r>
              <a:rPr lang="ru-RU" dirty="0" err="1" smtClean="0"/>
              <a:t>дисертації</a:t>
            </a:r>
            <a:r>
              <a:rPr lang="ru-RU" dirty="0" smtClean="0"/>
              <a:t>. </a:t>
            </a:r>
            <a:r>
              <a:rPr lang="ru-RU" dirty="0" err="1" smtClean="0"/>
              <a:t>Висновок</a:t>
            </a:r>
            <a:r>
              <a:rPr lang="ru-RU" dirty="0" smtClean="0"/>
              <a:t> </a:t>
            </a:r>
            <a:r>
              <a:rPr lang="ru-RU" dirty="0" err="1" smtClean="0"/>
              <a:t>обговорюється</a:t>
            </a:r>
            <a:r>
              <a:rPr lang="ru-RU" dirty="0" smtClean="0"/>
              <a:t> на </a:t>
            </a:r>
            <a:r>
              <a:rPr lang="ru-RU" dirty="0" err="1" smtClean="0"/>
              <a:t>фаховому</a:t>
            </a:r>
            <a:r>
              <a:rPr lang="ru-RU" dirty="0" smtClean="0"/>
              <a:t> (</a:t>
            </a:r>
            <a:r>
              <a:rPr lang="ru-RU" dirty="0" err="1" smtClean="0"/>
              <a:t>міжкафедральному</a:t>
            </a:r>
            <a:r>
              <a:rPr lang="ru-RU" dirty="0" smtClean="0"/>
              <a:t>) </a:t>
            </a:r>
            <a:r>
              <a:rPr lang="ru-RU" dirty="0" err="1" smtClean="0"/>
              <a:t>семінарі</a:t>
            </a:r>
            <a:r>
              <a:rPr lang="ru-RU" dirty="0" smtClean="0"/>
              <a:t> </a:t>
            </a:r>
          </a:p>
          <a:p>
            <a:r>
              <a:rPr lang="ru-RU" dirty="0" smtClean="0"/>
              <a:t>6) </a:t>
            </a:r>
            <a:r>
              <a:rPr lang="ru-RU" dirty="0" err="1" smtClean="0"/>
              <a:t>Здобувачеві</a:t>
            </a:r>
            <a:r>
              <a:rPr lang="ru-RU" dirty="0" smtClean="0"/>
              <a:t> </a:t>
            </a:r>
            <a:r>
              <a:rPr lang="ru-RU" dirty="0" err="1" smtClean="0"/>
              <a:t>надається</a:t>
            </a:r>
            <a:r>
              <a:rPr lang="ru-RU" dirty="0" smtClean="0"/>
              <a:t> </a:t>
            </a:r>
            <a:r>
              <a:rPr lang="ru-RU" dirty="0" err="1" smtClean="0"/>
              <a:t>відповідний</a:t>
            </a:r>
            <a:r>
              <a:rPr lang="ru-RU" dirty="0" smtClean="0"/>
              <a:t> </a:t>
            </a:r>
            <a:r>
              <a:rPr lang="ru-RU" dirty="0" err="1" smtClean="0"/>
              <a:t>висновок</a:t>
            </a:r>
            <a:r>
              <a:rPr lang="ru-RU" dirty="0" smtClean="0"/>
              <a:t> </a:t>
            </a:r>
          </a:p>
          <a:p>
            <a:r>
              <a:rPr lang="ru-RU" dirty="0" smtClean="0"/>
              <a:t>7) За </a:t>
            </a:r>
            <a:r>
              <a:rPr lang="ru-RU" dirty="0" err="1" smtClean="0"/>
              <a:t>наявності</a:t>
            </a:r>
            <a:r>
              <a:rPr lang="ru-RU" dirty="0" smtClean="0"/>
              <a:t> </a:t>
            </a:r>
            <a:r>
              <a:rPr lang="ru-RU" dirty="0" err="1" smtClean="0"/>
              <a:t>позитивних</a:t>
            </a:r>
            <a:r>
              <a:rPr lang="ru-RU" dirty="0" smtClean="0"/>
              <a:t> </a:t>
            </a:r>
            <a:r>
              <a:rPr lang="ru-RU" dirty="0" err="1" smtClean="0"/>
              <a:t>висновку</a:t>
            </a:r>
            <a:r>
              <a:rPr lang="ru-RU" dirty="0" smtClean="0"/>
              <a:t> </a:t>
            </a:r>
            <a:r>
              <a:rPr lang="ru-RU" dirty="0" err="1" smtClean="0"/>
              <a:t>наукового</a:t>
            </a:r>
            <a:r>
              <a:rPr lang="ru-RU" dirty="0" smtClean="0"/>
              <a:t> </a:t>
            </a:r>
            <a:r>
              <a:rPr lang="ru-RU" dirty="0" err="1" smtClean="0"/>
              <a:t>керівника</a:t>
            </a:r>
            <a:r>
              <a:rPr lang="ru-RU" dirty="0" smtClean="0"/>
              <a:t> (</a:t>
            </a:r>
            <a:r>
              <a:rPr lang="ru-RU" dirty="0" err="1" smtClean="0"/>
              <a:t>керівників</a:t>
            </a:r>
            <a:r>
              <a:rPr lang="ru-RU" dirty="0" smtClean="0"/>
              <a:t>) та </a:t>
            </a:r>
            <a:r>
              <a:rPr lang="ru-RU" dirty="0" err="1" smtClean="0"/>
              <a:t>висновку</a:t>
            </a:r>
            <a:r>
              <a:rPr lang="ru-RU" dirty="0" smtClean="0"/>
              <a:t> </a:t>
            </a:r>
            <a:r>
              <a:rPr lang="ru-RU" dirty="0" err="1" smtClean="0"/>
              <a:t>фахового</a:t>
            </a:r>
            <a:r>
              <a:rPr lang="ru-RU" dirty="0" smtClean="0"/>
              <a:t> </a:t>
            </a:r>
            <a:r>
              <a:rPr lang="ru-RU" dirty="0" err="1" smtClean="0"/>
              <a:t>семінару</a:t>
            </a:r>
            <a:r>
              <a:rPr lang="ru-RU" dirty="0" smtClean="0"/>
              <a:t> про </a:t>
            </a:r>
            <a:r>
              <a:rPr lang="ru-RU" dirty="0" err="1" smtClean="0"/>
              <a:t>наукову</a:t>
            </a:r>
            <a:r>
              <a:rPr lang="ru-RU" dirty="0" smtClean="0"/>
              <a:t> новизну, </a:t>
            </a:r>
            <a:r>
              <a:rPr lang="ru-RU" dirty="0" err="1" smtClean="0"/>
              <a:t>теоретичне</a:t>
            </a:r>
            <a:r>
              <a:rPr lang="ru-RU" dirty="0" smtClean="0"/>
              <a:t> та </a:t>
            </a:r>
            <a:r>
              <a:rPr lang="ru-RU" dirty="0" err="1" smtClean="0"/>
              <a:t>практичне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 </a:t>
            </a:r>
            <a:r>
              <a:rPr lang="ru-RU" dirty="0" err="1" smtClean="0"/>
              <a:t>дисертації</a:t>
            </a:r>
            <a:r>
              <a:rPr lang="ru-RU" dirty="0" smtClean="0"/>
              <a:t>, </a:t>
            </a:r>
            <a:r>
              <a:rPr lang="ru-RU" dirty="0" err="1" smtClean="0"/>
              <a:t>здобувач</a:t>
            </a:r>
            <a:r>
              <a:rPr lang="ru-RU" dirty="0" smtClean="0"/>
              <a:t> </a:t>
            </a:r>
            <a:r>
              <a:rPr lang="ru-RU" dirty="0" err="1" smtClean="0"/>
              <a:t>подає</a:t>
            </a:r>
            <a:r>
              <a:rPr lang="ru-RU" dirty="0" smtClean="0"/>
              <a:t> </a:t>
            </a:r>
            <a:r>
              <a:rPr lang="ru-RU" dirty="0" err="1" smtClean="0"/>
              <a:t>заяву</a:t>
            </a:r>
            <a:r>
              <a:rPr lang="ru-RU" dirty="0" smtClean="0"/>
              <a:t> на </a:t>
            </a:r>
            <a:r>
              <a:rPr lang="ru-RU" dirty="0" err="1" smtClean="0"/>
              <a:t>ім'я</a:t>
            </a:r>
            <a:r>
              <a:rPr lang="ru-RU" dirty="0" smtClean="0"/>
              <a:t> </a:t>
            </a:r>
            <a:r>
              <a:rPr lang="ru-RU" dirty="0" err="1" smtClean="0"/>
              <a:t>голови</a:t>
            </a:r>
            <a:r>
              <a:rPr lang="ru-RU" dirty="0" smtClean="0"/>
              <a:t> </a:t>
            </a:r>
            <a:r>
              <a:rPr lang="ru-RU" dirty="0" err="1" smtClean="0"/>
              <a:t>вченої</a:t>
            </a:r>
            <a:r>
              <a:rPr lang="ru-RU" dirty="0" smtClean="0"/>
              <a:t> ради факультету/ </a:t>
            </a:r>
            <a:r>
              <a:rPr lang="ru-RU" dirty="0" err="1" smtClean="0"/>
              <a:t>інституту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утворення</a:t>
            </a:r>
            <a:r>
              <a:rPr lang="ru-RU" dirty="0" smtClean="0"/>
              <a:t> </a:t>
            </a:r>
            <a:r>
              <a:rPr lang="ru-RU" dirty="0" err="1" smtClean="0"/>
              <a:t>разової</a:t>
            </a:r>
            <a:r>
              <a:rPr lang="ru-RU" dirty="0" smtClean="0"/>
              <a:t> </a:t>
            </a:r>
            <a:r>
              <a:rPr lang="ru-RU" dirty="0" err="1" smtClean="0"/>
              <a:t>спеціалізованої</a:t>
            </a:r>
            <a:r>
              <a:rPr lang="ru-RU" dirty="0" smtClean="0"/>
              <a:t> ради для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 </a:t>
            </a:r>
            <a:r>
              <a:rPr lang="ru-RU" dirty="0" err="1" smtClean="0"/>
              <a:t>дисертації</a:t>
            </a:r>
            <a:endParaRPr lang="uk-UA" dirty="0"/>
          </a:p>
        </p:txBody>
      </p:sp>
      <p:pic>
        <p:nvPicPr>
          <p:cNvPr id="9218" name="Picture 2" descr="3.1.3. Заява на проведення попередньої експертизи товарів та реєстрації в  Держекспортконтрол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5786" y="444500"/>
            <a:ext cx="3429000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536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Разові спеціалізовані вчені ради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77334" y="1331495"/>
            <a:ext cx="8596668" cy="4709867"/>
          </a:xfrm>
        </p:spPr>
        <p:txBody>
          <a:bodyPr>
            <a:normAutofit/>
          </a:bodyPr>
          <a:lstStyle/>
          <a:p>
            <a:r>
              <a:rPr lang="uk-UA" dirty="0" smtClean="0"/>
              <a:t>Разова спеціалізована вчена рада (далі - Рада) утворюється зі спеціальності, з якої ЗВО (НУ) має ліцензію на провадження освітньої діяльності на третьому (</a:t>
            </a:r>
            <a:r>
              <a:rPr lang="uk-UA" dirty="0" err="1" smtClean="0"/>
              <a:t>освітньо</a:t>
            </a:r>
            <a:r>
              <a:rPr lang="uk-UA" dirty="0" smtClean="0"/>
              <a:t>-науковому) рівні вищої освіти </a:t>
            </a:r>
          </a:p>
          <a:p>
            <a:r>
              <a:rPr lang="uk-UA" dirty="0" smtClean="0"/>
              <a:t>Склад Ради – голова, два рецензенти, два опоненти - визначається вченою радою відповідного факультету/інституту, та на підставі клопотання Університету затверджується МОН України </a:t>
            </a:r>
          </a:p>
          <a:p>
            <a:r>
              <a:rPr lang="uk-UA" dirty="0" smtClean="0"/>
              <a:t>Вчені, які пропонуються до складу Ради, повинні мати не менше трьох публікацій, опублікованих упродовж останніх п'яти років за науковим напрямом здобувача, з яких не менше однієї – у виданнях, проіндексованих у </a:t>
            </a:r>
            <a:r>
              <a:rPr lang="en-US" dirty="0" smtClean="0"/>
              <a:t>Scopus </a:t>
            </a:r>
            <a:r>
              <a:rPr lang="uk-UA" dirty="0" smtClean="0"/>
              <a:t>або </a:t>
            </a:r>
            <a:r>
              <a:rPr lang="en-US" dirty="0" smtClean="0"/>
              <a:t>Web of Science. </a:t>
            </a:r>
            <a:endParaRPr lang="uk-UA" dirty="0" smtClean="0"/>
          </a:p>
          <a:p>
            <a:r>
              <a:rPr lang="uk-UA" dirty="0" smtClean="0"/>
              <a:t>Щонайменше три науковці у складі Ради повинні мати ступінь доктора наук (голова ради, один із рецензентів, один з опонентів)</a:t>
            </a:r>
            <a:endParaRPr lang="uk-UA" dirty="0"/>
          </a:p>
        </p:txBody>
      </p:sp>
      <p:pic>
        <p:nvPicPr>
          <p:cNvPr id="10242" name="Picture 2" descr="Відділ аспірантури і докторантури ЗНУ - Мапа сайту - Відділ аспірантури і  докторантури - ЗН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5955" y="4572507"/>
            <a:ext cx="333375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2945314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</TotalTime>
  <Words>1462</Words>
  <Application>Microsoft Office PowerPoint</Application>
  <PresentationFormat>Широкий екран</PresentationFormat>
  <Paragraphs>82</Paragraphs>
  <Slides>15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Грань</vt:lpstr>
      <vt:lpstr>ВИМОГИ ДО ЗАХИСТУ ДИСЕРТАЦІЇ НА ЗДОБУТТЯ СТУПЕНЯ ДОКТОРА ФІЛОСОФІЇ</vt:lpstr>
      <vt:lpstr>НОРМАТИВНІ ДОКУМЕНТИ, які регламентують процедуру атестації здобувача ступеня доктора філософії:</vt:lpstr>
      <vt:lpstr>Керівні принципи: </vt:lpstr>
      <vt:lpstr>Вимоги до рівня наукової кваліфікації здобувача </vt:lpstr>
      <vt:lpstr>https://www.scimagojr.com/journalrank.php</vt:lpstr>
      <vt:lpstr>Вимоги до рівня наукової кваліфікації здобувача</vt:lpstr>
      <vt:lpstr>Попередня експертиза</vt:lpstr>
      <vt:lpstr>Попередня експертиза</vt:lpstr>
      <vt:lpstr>Разові спеціалізовані вчені ради</vt:lpstr>
      <vt:lpstr>Подання документів до Ради (1)</vt:lpstr>
      <vt:lpstr>Подання документів до Ради (2)</vt:lpstr>
      <vt:lpstr>Проведення захисту дисертації</vt:lpstr>
      <vt:lpstr>Присудження ступеня доктора філософії</vt:lpstr>
      <vt:lpstr>Нове у процедурі захисту</vt:lpstr>
      <vt:lpstr>Переваги нової процедури захисту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вимоги до захисту дисертації на здобуття ступеня доктора філософії</dc:title>
  <dc:creator>User</dc:creator>
  <cp:lastModifiedBy>User</cp:lastModifiedBy>
  <cp:revision>4</cp:revision>
  <dcterms:created xsi:type="dcterms:W3CDTF">2021-11-11T13:04:58Z</dcterms:created>
  <dcterms:modified xsi:type="dcterms:W3CDTF">2021-11-11T13:40:42Z</dcterms:modified>
</cp:coreProperties>
</file>