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60" r:id="rId4"/>
    <p:sldId id="261" r:id="rId5"/>
    <p:sldId id="258" r:id="rId6"/>
    <p:sldId id="259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5298"/>
    <p:restoredTop sz="95940"/>
  </p:normalViewPr>
  <p:slideViewPr>
    <p:cSldViewPr snapToGrid="0" snapToObjects="1">
      <p:cViewPr varScale="1">
        <p:scale>
          <a:sx n="67" d="100"/>
          <a:sy n="67" d="100"/>
        </p:scale>
        <p:origin x="200" y="1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B19A5B1-D289-4389-816B-624E1677FE2A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4985F47-E969-4E7A-9FC2-93964DA243C7}">
      <dgm:prSet/>
      <dgm:spPr/>
      <dgm:t>
        <a:bodyPr/>
        <a:lstStyle/>
        <a:p>
          <a:r>
            <a:rPr lang="uk-UA" b="1" dirty="0">
              <a:latin typeface="Times New Roman" panose="02020603050405020304" pitchFamily="18" charset="0"/>
              <a:cs typeface="Times New Roman" panose="02020603050405020304" pitchFamily="18" charset="0"/>
            </a:rPr>
            <a:t>1. </a:t>
          </a:r>
          <a:r>
            <a:rPr lang="en-US" b="1" dirty="0" err="1">
              <a:latin typeface="Times New Roman" panose="02020603050405020304" pitchFamily="18" charset="0"/>
              <a:cs typeface="Times New Roman" panose="02020603050405020304" pitchFamily="18" charset="0"/>
            </a:rPr>
            <a:t>Процес</a:t>
          </a:r>
          <a:r>
            <a:rPr lang="en-US" b="1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b="1" dirty="0" err="1">
              <a:latin typeface="Times New Roman" panose="02020603050405020304" pitchFamily="18" charset="0"/>
              <a:cs typeface="Times New Roman" panose="02020603050405020304" pitchFamily="18" charset="0"/>
            </a:rPr>
            <a:t>управління</a:t>
          </a:r>
          <a:r>
            <a:rPr lang="en-US" b="1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b="1" dirty="0" err="1">
              <a:latin typeface="Times New Roman" panose="02020603050405020304" pitchFamily="18" charset="0"/>
              <a:cs typeface="Times New Roman" panose="02020603050405020304" pitchFamily="18" charset="0"/>
            </a:rPr>
            <a:t>інвестиціями</a:t>
          </a:r>
          <a:endParaRPr lang="en-US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C64BAF8-4BF0-405E-978A-7B2B9CE9D8DD}" type="parTrans" cxnId="{8F1E60CA-3F39-46E2-AC7E-892BF2948774}">
      <dgm:prSet/>
      <dgm:spPr/>
      <dgm:t>
        <a:bodyPr/>
        <a:lstStyle/>
        <a:p>
          <a:endParaRPr lang="en-US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645E340-476E-4EC6-8449-2501A81C48C6}" type="sibTrans" cxnId="{8F1E60CA-3F39-46E2-AC7E-892BF2948774}">
      <dgm:prSet/>
      <dgm:spPr/>
      <dgm:t>
        <a:bodyPr/>
        <a:lstStyle/>
        <a:p>
          <a:endParaRPr lang="en-US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03C55FC-F889-4B00-B0E7-B0C5545C435E}">
      <dgm:prSet/>
      <dgm:spPr/>
      <dgm:t>
        <a:bodyPr/>
        <a:lstStyle/>
        <a:p>
          <a:r>
            <a:rPr lang="uk-UA" b="1" dirty="0">
              <a:latin typeface="Times New Roman" panose="02020603050405020304" pitchFamily="18" charset="0"/>
              <a:cs typeface="Times New Roman" panose="02020603050405020304" pitchFamily="18" charset="0"/>
            </a:rPr>
            <a:t>2. </a:t>
          </a:r>
          <a:r>
            <a:rPr lang="en-US" b="1" dirty="0" err="1">
              <a:latin typeface="Times New Roman" panose="02020603050405020304" pitchFamily="18" charset="0"/>
              <a:cs typeface="Times New Roman" panose="02020603050405020304" pitchFamily="18" charset="0"/>
            </a:rPr>
            <a:t>Встановлення</a:t>
          </a:r>
          <a:r>
            <a:rPr lang="en-US" b="1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b="1" dirty="0" err="1">
              <a:latin typeface="Times New Roman" panose="02020603050405020304" pitchFamily="18" charset="0"/>
              <a:cs typeface="Times New Roman" panose="02020603050405020304" pitchFamily="18" charset="0"/>
            </a:rPr>
            <a:t>інвестиційної</a:t>
          </a:r>
          <a:r>
            <a:rPr lang="en-US" b="1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b="1" dirty="0" err="1">
              <a:latin typeface="Times New Roman" panose="02020603050405020304" pitchFamily="18" charset="0"/>
              <a:cs typeface="Times New Roman" panose="02020603050405020304" pitchFamily="18" charset="0"/>
            </a:rPr>
            <a:t>політики</a:t>
          </a:r>
          <a:endParaRPr lang="en-US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FD8FF62-1C0C-4517-A8F5-E64A81140A58}" type="parTrans" cxnId="{1A3513D0-05D5-4D2C-B3E6-86DFBA2CDB62}">
      <dgm:prSet/>
      <dgm:spPr/>
      <dgm:t>
        <a:bodyPr/>
        <a:lstStyle/>
        <a:p>
          <a:endParaRPr lang="en-US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EBD1281-A874-4401-B6CE-B3E64E0C1F39}" type="sibTrans" cxnId="{1A3513D0-05D5-4D2C-B3E6-86DFBA2CDB62}">
      <dgm:prSet/>
      <dgm:spPr/>
      <dgm:t>
        <a:bodyPr/>
        <a:lstStyle/>
        <a:p>
          <a:endParaRPr lang="en-US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78EBA3C-17B7-4D1E-B118-D4BF01147E9A}">
      <dgm:prSet/>
      <dgm:spPr/>
      <dgm:t>
        <a:bodyPr/>
        <a:lstStyle/>
        <a:p>
          <a:r>
            <a:rPr lang="uk-UA" b="1" dirty="0">
              <a:latin typeface="Times New Roman" panose="02020603050405020304" pitchFamily="18" charset="0"/>
              <a:cs typeface="Times New Roman" panose="02020603050405020304" pitchFamily="18" charset="0"/>
            </a:rPr>
            <a:t>3. </a:t>
          </a:r>
          <a:r>
            <a:rPr lang="en-US" b="1" dirty="0" err="1">
              <a:latin typeface="Times New Roman" panose="02020603050405020304" pitchFamily="18" charset="0"/>
              <a:cs typeface="Times New Roman" panose="02020603050405020304" pitchFamily="18" charset="0"/>
            </a:rPr>
            <a:t>Аналіз</a:t>
          </a:r>
          <a:r>
            <a:rPr lang="en-US" b="1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b="1" dirty="0" err="1">
              <a:latin typeface="Times New Roman" panose="02020603050405020304" pitchFamily="18" charset="0"/>
              <a:cs typeface="Times New Roman" panose="02020603050405020304" pitchFamily="18" charset="0"/>
            </a:rPr>
            <a:t>інвестиційних</a:t>
          </a:r>
          <a:r>
            <a:rPr lang="en-US" b="1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b="1" dirty="0" err="1">
              <a:latin typeface="Times New Roman" panose="02020603050405020304" pitchFamily="18" charset="0"/>
              <a:cs typeface="Times New Roman" panose="02020603050405020304" pitchFamily="18" charset="0"/>
            </a:rPr>
            <a:t>механізмів</a:t>
          </a:r>
          <a:r>
            <a:rPr lang="en-US" b="1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b="1" dirty="0" err="1">
              <a:latin typeface="Times New Roman" panose="02020603050405020304" pitchFamily="18" charset="0"/>
              <a:cs typeface="Times New Roman" panose="02020603050405020304" pitchFamily="18" charset="0"/>
            </a:rPr>
            <a:t>як</a:t>
          </a:r>
          <a:r>
            <a:rPr lang="en-US" b="1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b="1" dirty="0" err="1">
              <a:latin typeface="Times New Roman" panose="02020603050405020304" pitchFamily="18" charset="0"/>
              <a:cs typeface="Times New Roman" panose="02020603050405020304" pitchFamily="18" charset="0"/>
            </a:rPr>
            <a:t>частини</a:t>
          </a:r>
          <a:r>
            <a:rPr lang="en-US" b="1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b="1" dirty="0" err="1">
              <a:latin typeface="Times New Roman" panose="02020603050405020304" pitchFamily="18" charset="0"/>
              <a:cs typeface="Times New Roman" panose="02020603050405020304" pitchFamily="18" charset="0"/>
            </a:rPr>
            <a:t>інвестиційної</a:t>
          </a:r>
          <a:r>
            <a:rPr lang="en-US" b="1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b="1" dirty="0" err="1">
              <a:latin typeface="Times New Roman" panose="02020603050405020304" pitchFamily="18" charset="0"/>
              <a:cs typeface="Times New Roman" panose="02020603050405020304" pitchFamily="18" charset="0"/>
            </a:rPr>
            <a:t>політики</a:t>
          </a:r>
          <a:endParaRPr lang="en-US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F1A82BF-459F-4E67-8F15-340AEA974446}" type="parTrans" cxnId="{F3FF2E29-E397-4821-A21A-EDB69D7449E0}">
      <dgm:prSet/>
      <dgm:spPr/>
      <dgm:t>
        <a:bodyPr/>
        <a:lstStyle/>
        <a:p>
          <a:endParaRPr lang="en-US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4EC0156-1178-45E3-9A98-0879D0CBC521}" type="sibTrans" cxnId="{F3FF2E29-E397-4821-A21A-EDB69D7449E0}">
      <dgm:prSet/>
      <dgm:spPr/>
      <dgm:t>
        <a:bodyPr/>
        <a:lstStyle/>
        <a:p>
          <a:endParaRPr lang="en-US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35DFB1C-0D43-9C4A-BB29-FA2DDE31140A}" type="pres">
      <dgm:prSet presAssocID="{BB19A5B1-D289-4389-816B-624E1677FE2A}" presName="linear" presStyleCnt="0">
        <dgm:presLayoutVars>
          <dgm:animLvl val="lvl"/>
          <dgm:resizeHandles val="exact"/>
        </dgm:presLayoutVars>
      </dgm:prSet>
      <dgm:spPr/>
    </dgm:pt>
    <dgm:pt modelId="{FE894359-9E7F-1D49-9930-35653D896663}" type="pres">
      <dgm:prSet presAssocID="{B4985F47-E969-4E7A-9FC2-93964DA243C7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4981CE71-E26B-CE48-9602-3BDD557D4EB1}" type="pres">
      <dgm:prSet presAssocID="{4645E340-476E-4EC6-8449-2501A81C48C6}" presName="spacer" presStyleCnt="0"/>
      <dgm:spPr/>
    </dgm:pt>
    <dgm:pt modelId="{A9875D15-B841-4A4B-8505-C9B34E3DC5EF}" type="pres">
      <dgm:prSet presAssocID="{C03C55FC-F889-4B00-B0E7-B0C5545C435E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6CE9386A-02B2-DB44-99DB-30DEC8CE1BD2}" type="pres">
      <dgm:prSet presAssocID="{6EBD1281-A874-4401-B6CE-B3E64E0C1F39}" presName="spacer" presStyleCnt="0"/>
      <dgm:spPr/>
    </dgm:pt>
    <dgm:pt modelId="{375F7275-8D38-3041-8E79-87D6E743A2B5}" type="pres">
      <dgm:prSet presAssocID="{078EBA3C-17B7-4D1E-B118-D4BF01147E9A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4F2AC318-97E0-3E46-9200-0BC89F5F9238}" type="presOf" srcId="{BB19A5B1-D289-4389-816B-624E1677FE2A}" destId="{035DFB1C-0D43-9C4A-BB29-FA2DDE31140A}" srcOrd="0" destOrd="0" presId="urn:microsoft.com/office/officeart/2005/8/layout/vList2"/>
    <dgm:cxn modelId="{B9C37E21-12AE-D546-A18E-00EF1F2222BB}" type="presOf" srcId="{B4985F47-E969-4E7A-9FC2-93964DA243C7}" destId="{FE894359-9E7F-1D49-9930-35653D896663}" srcOrd="0" destOrd="0" presId="urn:microsoft.com/office/officeart/2005/8/layout/vList2"/>
    <dgm:cxn modelId="{F3FF2E29-E397-4821-A21A-EDB69D7449E0}" srcId="{BB19A5B1-D289-4389-816B-624E1677FE2A}" destId="{078EBA3C-17B7-4D1E-B118-D4BF01147E9A}" srcOrd="2" destOrd="0" parTransId="{EF1A82BF-459F-4E67-8F15-340AEA974446}" sibTransId="{14EC0156-1178-45E3-9A98-0879D0CBC521}"/>
    <dgm:cxn modelId="{D398847B-608E-AC4C-8037-D69E3D0104B3}" type="presOf" srcId="{C03C55FC-F889-4B00-B0E7-B0C5545C435E}" destId="{A9875D15-B841-4A4B-8505-C9B34E3DC5EF}" srcOrd="0" destOrd="0" presId="urn:microsoft.com/office/officeart/2005/8/layout/vList2"/>
    <dgm:cxn modelId="{8F1E60CA-3F39-46E2-AC7E-892BF2948774}" srcId="{BB19A5B1-D289-4389-816B-624E1677FE2A}" destId="{B4985F47-E969-4E7A-9FC2-93964DA243C7}" srcOrd="0" destOrd="0" parTransId="{1C64BAF8-4BF0-405E-978A-7B2B9CE9D8DD}" sibTransId="{4645E340-476E-4EC6-8449-2501A81C48C6}"/>
    <dgm:cxn modelId="{1A3513D0-05D5-4D2C-B3E6-86DFBA2CDB62}" srcId="{BB19A5B1-D289-4389-816B-624E1677FE2A}" destId="{C03C55FC-F889-4B00-B0E7-B0C5545C435E}" srcOrd="1" destOrd="0" parTransId="{CFD8FF62-1C0C-4517-A8F5-E64A81140A58}" sibTransId="{6EBD1281-A874-4401-B6CE-B3E64E0C1F39}"/>
    <dgm:cxn modelId="{68CC0BF4-7D7F-B842-99CD-A106C5312116}" type="presOf" srcId="{078EBA3C-17B7-4D1E-B118-D4BF01147E9A}" destId="{375F7275-8D38-3041-8E79-87D6E743A2B5}" srcOrd="0" destOrd="0" presId="urn:microsoft.com/office/officeart/2005/8/layout/vList2"/>
    <dgm:cxn modelId="{3CEB14AB-F858-6046-9581-33CB87087972}" type="presParOf" srcId="{035DFB1C-0D43-9C4A-BB29-FA2DDE31140A}" destId="{FE894359-9E7F-1D49-9930-35653D896663}" srcOrd="0" destOrd="0" presId="urn:microsoft.com/office/officeart/2005/8/layout/vList2"/>
    <dgm:cxn modelId="{16B900A6-B86E-1343-9BC3-8C5E17CD864E}" type="presParOf" srcId="{035DFB1C-0D43-9C4A-BB29-FA2DDE31140A}" destId="{4981CE71-E26B-CE48-9602-3BDD557D4EB1}" srcOrd="1" destOrd="0" presId="urn:microsoft.com/office/officeart/2005/8/layout/vList2"/>
    <dgm:cxn modelId="{56406E82-29F7-5C4B-8E75-C6EACE8882AC}" type="presParOf" srcId="{035DFB1C-0D43-9C4A-BB29-FA2DDE31140A}" destId="{A9875D15-B841-4A4B-8505-C9B34E3DC5EF}" srcOrd="2" destOrd="0" presId="urn:microsoft.com/office/officeart/2005/8/layout/vList2"/>
    <dgm:cxn modelId="{14DCDE86-E992-D944-B627-ED33B77EADC7}" type="presParOf" srcId="{035DFB1C-0D43-9C4A-BB29-FA2DDE31140A}" destId="{6CE9386A-02B2-DB44-99DB-30DEC8CE1BD2}" srcOrd="3" destOrd="0" presId="urn:microsoft.com/office/officeart/2005/8/layout/vList2"/>
    <dgm:cxn modelId="{62BA2DE5-E33A-544E-9ADC-6833FAF81453}" type="presParOf" srcId="{035DFB1C-0D43-9C4A-BB29-FA2DDE31140A}" destId="{375F7275-8D38-3041-8E79-87D6E743A2B5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EDBC744-4FF2-4038-A92E-FA96FB29D917}" type="doc">
      <dgm:prSet loTypeId="urn:microsoft.com/office/officeart/2005/8/layout/hProcess9" loCatId="process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0CE0D61A-645B-4746-B2F5-725B0BC1D271}">
      <dgm:prSet custT="1"/>
      <dgm:spPr/>
      <dgm:t>
        <a:bodyPr/>
        <a:lstStyle/>
        <a:p>
          <a:r>
            <a:rPr lang="en-US" sz="1400" b="1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взаємозв'язок</a:t>
          </a:r>
          <a:r>
            <a:rPr lang="en-US" sz="1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400" b="1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і</a:t>
          </a:r>
          <a:r>
            <a:rPr lang="en-US" sz="1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400" b="1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взаємозумовленість</a:t>
          </a:r>
          <a:r>
            <a:rPr lang="en-US" sz="1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400" b="1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із</a:t>
          </a:r>
          <a:r>
            <a:rPr lang="en-US" sz="1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400" b="1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загальною</a:t>
          </a:r>
          <a:r>
            <a:rPr lang="en-US" sz="1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400" b="1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системою</a:t>
          </a:r>
          <a:r>
            <a:rPr lang="en-US" sz="1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400" b="1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управління</a:t>
          </a:r>
          <a:r>
            <a:rPr lang="en-US" sz="1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400" b="1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господарською</a:t>
          </a:r>
          <a:r>
            <a:rPr lang="en-US" sz="1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400" b="1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діяльністю</a:t>
          </a:r>
          <a:r>
            <a:rPr lang="en-US" sz="1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400" b="1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підприємства</a:t>
          </a:r>
          <a:r>
            <a:rPr lang="en-US" sz="1400" dirty="0">
              <a:latin typeface="Times New Roman" panose="02020603050405020304" pitchFamily="18" charset="0"/>
              <a:cs typeface="Times New Roman" panose="02020603050405020304" pitchFamily="18" charset="0"/>
            </a:rPr>
            <a:t>;</a:t>
          </a:r>
        </a:p>
      </dgm:t>
    </dgm:pt>
    <dgm:pt modelId="{8F1A49C5-69EE-4B16-B40B-AE50291FA2CC}" type="parTrans" cxnId="{A1CD6DA1-635B-49CF-ABA4-408C9DD7BD2B}">
      <dgm:prSet/>
      <dgm:spPr/>
      <dgm:t>
        <a:bodyPr/>
        <a:lstStyle/>
        <a:p>
          <a:endParaRPr lang="en-US" sz="2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7AB5FED-1963-4216-8B40-CB9BE4A2A67A}" type="sibTrans" cxnId="{A1CD6DA1-635B-49CF-ABA4-408C9DD7BD2B}">
      <dgm:prSet/>
      <dgm:spPr/>
      <dgm:t>
        <a:bodyPr/>
        <a:lstStyle/>
        <a:p>
          <a:endParaRPr lang="en-US" sz="2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30F97CF-4EB6-4AB9-96BB-EE14F0054DDE}">
      <dgm:prSet custT="1"/>
      <dgm:spPr/>
      <dgm:t>
        <a:bodyPr/>
        <a:lstStyle/>
        <a:p>
          <a:r>
            <a:rPr lang="en-US" sz="1400" b="1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комплексний</a:t>
          </a:r>
          <a:r>
            <a:rPr lang="en-US" sz="1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400" b="1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характер</a:t>
          </a:r>
          <a:r>
            <a:rPr lang="en-US" sz="1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400" b="1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формування</a:t>
          </a:r>
          <a:r>
            <a:rPr lang="en-US" sz="1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400" b="1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управлінських</a:t>
          </a:r>
          <a:r>
            <a:rPr lang="en-US" sz="1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400" b="1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рішень</a:t>
          </a:r>
          <a:r>
            <a:rPr lang="en-US" sz="1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400" b="1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по</a:t>
          </a:r>
          <a:r>
            <a:rPr lang="en-US" sz="1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400" b="1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залученню</a:t>
          </a:r>
          <a:r>
            <a:rPr lang="en-US" sz="1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400" b="1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інвестиційних</a:t>
          </a:r>
          <a:r>
            <a:rPr lang="en-US" sz="1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400" b="1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ресурсів</a:t>
          </a:r>
          <a:r>
            <a:rPr lang="en-US" sz="1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400" b="1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і</a:t>
          </a:r>
          <a:r>
            <a:rPr lang="en-US" sz="1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400" b="1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їхньому</a:t>
          </a:r>
          <a:r>
            <a:rPr lang="en-US" sz="1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400" b="1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використанню</a:t>
          </a:r>
          <a:r>
            <a:rPr lang="en-US" sz="1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;</a:t>
          </a:r>
        </a:p>
      </dgm:t>
    </dgm:pt>
    <dgm:pt modelId="{73F91585-9FD9-448E-BE9F-B5AAE13FDBBF}" type="parTrans" cxnId="{99CC8FBC-3B66-43C2-B686-90E6D757C81C}">
      <dgm:prSet/>
      <dgm:spPr/>
      <dgm:t>
        <a:bodyPr/>
        <a:lstStyle/>
        <a:p>
          <a:endParaRPr lang="en-US" sz="2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2B8E2D3-FE2A-480D-919F-B914C0DD88E0}" type="sibTrans" cxnId="{99CC8FBC-3B66-43C2-B686-90E6D757C81C}">
      <dgm:prSet/>
      <dgm:spPr/>
      <dgm:t>
        <a:bodyPr/>
        <a:lstStyle/>
        <a:p>
          <a:endParaRPr lang="en-US" sz="2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50A808A-A641-417C-AA79-15679E56DFFB}">
      <dgm:prSet custT="1"/>
      <dgm:spPr/>
      <dgm:t>
        <a:bodyPr/>
        <a:lstStyle/>
        <a:p>
          <a:r>
            <a:rPr lang="en-US" sz="1400" b="1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мінливість</a:t>
          </a:r>
          <a:r>
            <a:rPr lang="en-US" sz="1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400" b="1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інвестиційної</a:t>
          </a:r>
          <a:r>
            <a:rPr lang="en-US" sz="1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400" b="1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ситуації</a:t>
          </a:r>
          <a:r>
            <a:rPr lang="en-US" sz="1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400" b="1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і</a:t>
          </a:r>
          <a:r>
            <a:rPr lang="en-US" sz="1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400" b="1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мобільність</a:t>
          </a:r>
          <a:r>
            <a:rPr lang="en-US" sz="1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400" b="1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у</a:t>
          </a:r>
          <a:r>
            <a:rPr lang="en-US" sz="1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400" b="1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прийнятті</a:t>
          </a:r>
          <a:r>
            <a:rPr lang="en-US" sz="1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400" b="1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управлінських</a:t>
          </a:r>
          <a:r>
            <a:rPr lang="en-US" sz="1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400" b="1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рішень</a:t>
          </a:r>
          <a:r>
            <a:rPr lang="en-US" sz="1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;</a:t>
          </a:r>
        </a:p>
      </dgm:t>
    </dgm:pt>
    <dgm:pt modelId="{68562FF2-E850-4518-8BAA-C55D1DA97441}" type="parTrans" cxnId="{60CBA1E4-DBDC-4B10-9FE6-3A0DD6252BAC}">
      <dgm:prSet/>
      <dgm:spPr/>
      <dgm:t>
        <a:bodyPr/>
        <a:lstStyle/>
        <a:p>
          <a:endParaRPr lang="en-US" sz="2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F663B2C-B1D0-4BE7-AE12-AEB0C6F793B2}" type="sibTrans" cxnId="{60CBA1E4-DBDC-4B10-9FE6-3A0DD6252BAC}">
      <dgm:prSet/>
      <dgm:spPr/>
      <dgm:t>
        <a:bodyPr/>
        <a:lstStyle/>
        <a:p>
          <a:endParaRPr lang="en-US" sz="2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A930EAF-79CF-4BBB-8927-A9C8AAF03D76}">
      <dgm:prSet custT="1"/>
      <dgm:spPr/>
      <dgm:t>
        <a:bodyPr/>
        <a:lstStyle/>
        <a:p>
          <a:r>
            <a:rPr lang="en-US" sz="1400" b="1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багатоваріантність</a:t>
          </a:r>
          <a:r>
            <a:rPr lang="en-US" sz="1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400" b="1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інвестиційних</a:t>
          </a:r>
          <a:r>
            <a:rPr lang="en-US" sz="1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400" b="1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рішень</a:t>
          </a:r>
          <a:r>
            <a:rPr lang="en-US" sz="1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;</a:t>
          </a:r>
        </a:p>
      </dgm:t>
    </dgm:pt>
    <dgm:pt modelId="{3A50D29C-9F09-4151-A9D6-F055423C9C95}" type="parTrans" cxnId="{8E714B59-5C16-41EE-9ABA-E9180D99BFD2}">
      <dgm:prSet/>
      <dgm:spPr/>
      <dgm:t>
        <a:bodyPr/>
        <a:lstStyle/>
        <a:p>
          <a:endParaRPr lang="en-US" sz="2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3A1EF39-3A06-414A-825E-67CE62124F17}" type="sibTrans" cxnId="{8E714B59-5C16-41EE-9ABA-E9180D99BFD2}">
      <dgm:prSet/>
      <dgm:spPr/>
      <dgm:t>
        <a:bodyPr/>
        <a:lstStyle/>
        <a:p>
          <a:endParaRPr lang="en-US" sz="2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608115A-6D56-41F0-82FD-B648333ACAB5}">
      <dgm:prSet custT="1"/>
      <dgm:spPr/>
      <dgm:t>
        <a:bodyPr/>
        <a:lstStyle/>
        <a:p>
          <a:r>
            <a:rPr lang="en-US" sz="1400" b="1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орієнтація</a:t>
          </a:r>
          <a:r>
            <a:rPr lang="en-US" sz="1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400" b="1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на</a:t>
          </a:r>
          <a:r>
            <a:rPr lang="en-US" sz="1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400" b="1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тривалу</a:t>
          </a:r>
          <a:r>
            <a:rPr lang="en-US" sz="1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400" b="1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перспективу</a:t>
          </a:r>
          <a:r>
            <a:rPr lang="en-US" sz="1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400" b="1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і</a:t>
          </a:r>
          <a:r>
            <a:rPr lang="en-US" sz="1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400" b="1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фінансові</a:t>
          </a:r>
          <a:r>
            <a:rPr lang="en-US" sz="1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400" b="1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результати</a:t>
          </a:r>
          <a:r>
            <a:rPr lang="en-US" sz="1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.</a:t>
          </a:r>
        </a:p>
      </dgm:t>
    </dgm:pt>
    <dgm:pt modelId="{8451B144-8576-4132-831D-13CDB9D1828E}" type="parTrans" cxnId="{6C1A225B-B75A-46FA-9D1C-C3DFFC7AEE24}">
      <dgm:prSet/>
      <dgm:spPr/>
      <dgm:t>
        <a:bodyPr/>
        <a:lstStyle/>
        <a:p>
          <a:endParaRPr lang="en-US" sz="2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614EB4F-B5BE-43E9-8BCD-E58FDF0F23F5}" type="sibTrans" cxnId="{6C1A225B-B75A-46FA-9D1C-C3DFFC7AEE24}">
      <dgm:prSet/>
      <dgm:spPr/>
      <dgm:t>
        <a:bodyPr/>
        <a:lstStyle/>
        <a:p>
          <a:endParaRPr lang="en-US" sz="2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C24FEAF-8814-FC47-9091-E1D1461C994D}" type="pres">
      <dgm:prSet presAssocID="{2EDBC744-4FF2-4038-A92E-FA96FB29D917}" presName="CompostProcess" presStyleCnt="0">
        <dgm:presLayoutVars>
          <dgm:dir/>
          <dgm:resizeHandles val="exact"/>
        </dgm:presLayoutVars>
      </dgm:prSet>
      <dgm:spPr/>
    </dgm:pt>
    <dgm:pt modelId="{B635AAC4-F5DC-7A40-897B-9369BD323358}" type="pres">
      <dgm:prSet presAssocID="{2EDBC744-4FF2-4038-A92E-FA96FB29D917}" presName="arrow" presStyleLbl="bgShp" presStyleIdx="0" presStyleCnt="1"/>
      <dgm:spPr/>
    </dgm:pt>
    <dgm:pt modelId="{432BB674-285B-684B-A4DE-331645AFD878}" type="pres">
      <dgm:prSet presAssocID="{2EDBC744-4FF2-4038-A92E-FA96FB29D917}" presName="linearProcess" presStyleCnt="0"/>
      <dgm:spPr/>
    </dgm:pt>
    <dgm:pt modelId="{4EBF7C31-61E8-8647-BB8B-2E316863AE35}" type="pres">
      <dgm:prSet presAssocID="{0CE0D61A-645B-4746-B2F5-725B0BC1D271}" presName="textNode" presStyleLbl="node1" presStyleIdx="0" presStyleCnt="5">
        <dgm:presLayoutVars>
          <dgm:bulletEnabled val="1"/>
        </dgm:presLayoutVars>
      </dgm:prSet>
      <dgm:spPr/>
    </dgm:pt>
    <dgm:pt modelId="{2108C065-289D-0D43-BFAC-675E02EC2742}" type="pres">
      <dgm:prSet presAssocID="{A7AB5FED-1963-4216-8B40-CB9BE4A2A67A}" presName="sibTrans" presStyleCnt="0"/>
      <dgm:spPr/>
    </dgm:pt>
    <dgm:pt modelId="{661EBC27-9ADC-6A47-B3AB-F883523E8FA6}" type="pres">
      <dgm:prSet presAssocID="{F30F97CF-4EB6-4AB9-96BB-EE14F0054DDE}" presName="textNode" presStyleLbl="node1" presStyleIdx="1" presStyleCnt="5">
        <dgm:presLayoutVars>
          <dgm:bulletEnabled val="1"/>
        </dgm:presLayoutVars>
      </dgm:prSet>
      <dgm:spPr/>
    </dgm:pt>
    <dgm:pt modelId="{49BB6FD9-8D4A-714B-BE8A-D83D916E1AF4}" type="pres">
      <dgm:prSet presAssocID="{22B8E2D3-FE2A-480D-919F-B914C0DD88E0}" presName="sibTrans" presStyleCnt="0"/>
      <dgm:spPr/>
    </dgm:pt>
    <dgm:pt modelId="{F2A0004C-466B-4A49-B2E0-E1DB23F819E3}" type="pres">
      <dgm:prSet presAssocID="{750A808A-A641-417C-AA79-15679E56DFFB}" presName="textNode" presStyleLbl="node1" presStyleIdx="2" presStyleCnt="5">
        <dgm:presLayoutVars>
          <dgm:bulletEnabled val="1"/>
        </dgm:presLayoutVars>
      </dgm:prSet>
      <dgm:spPr/>
    </dgm:pt>
    <dgm:pt modelId="{94324E0C-E4B8-BE49-97DD-7E56C81E14CB}" type="pres">
      <dgm:prSet presAssocID="{AF663B2C-B1D0-4BE7-AE12-AEB0C6F793B2}" presName="sibTrans" presStyleCnt="0"/>
      <dgm:spPr/>
    </dgm:pt>
    <dgm:pt modelId="{F62FB91F-ACE3-BD45-A872-FD0C8381F995}" type="pres">
      <dgm:prSet presAssocID="{BA930EAF-79CF-4BBB-8927-A9C8AAF03D76}" presName="textNode" presStyleLbl="node1" presStyleIdx="3" presStyleCnt="5">
        <dgm:presLayoutVars>
          <dgm:bulletEnabled val="1"/>
        </dgm:presLayoutVars>
      </dgm:prSet>
      <dgm:spPr/>
    </dgm:pt>
    <dgm:pt modelId="{2B1F166B-8A21-C446-B529-3AD9A25CABBE}" type="pres">
      <dgm:prSet presAssocID="{53A1EF39-3A06-414A-825E-67CE62124F17}" presName="sibTrans" presStyleCnt="0"/>
      <dgm:spPr/>
    </dgm:pt>
    <dgm:pt modelId="{3928D616-5A52-1A4B-A5C1-7ACF6D3FA457}" type="pres">
      <dgm:prSet presAssocID="{B608115A-6D56-41F0-82FD-B648333ACAB5}" presName="textNode" presStyleLbl="node1" presStyleIdx="4" presStyleCnt="5">
        <dgm:presLayoutVars>
          <dgm:bulletEnabled val="1"/>
        </dgm:presLayoutVars>
      </dgm:prSet>
      <dgm:spPr/>
    </dgm:pt>
  </dgm:ptLst>
  <dgm:cxnLst>
    <dgm:cxn modelId="{74210D1D-B3F1-1040-B090-C82DC7793E32}" type="presOf" srcId="{750A808A-A641-417C-AA79-15679E56DFFB}" destId="{F2A0004C-466B-4A49-B2E0-E1DB23F819E3}" srcOrd="0" destOrd="0" presId="urn:microsoft.com/office/officeart/2005/8/layout/hProcess9"/>
    <dgm:cxn modelId="{1299EB31-42CA-494A-B9B5-A6952B01594E}" type="presOf" srcId="{BA930EAF-79CF-4BBB-8927-A9C8AAF03D76}" destId="{F62FB91F-ACE3-BD45-A872-FD0C8381F995}" srcOrd="0" destOrd="0" presId="urn:microsoft.com/office/officeart/2005/8/layout/hProcess9"/>
    <dgm:cxn modelId="{8E714B59-5C16-41EE-9ABA-E9180D99BFD2}" srcId="{2EDBC744-4FF2-4038-A92E-FA96FB29D917}" destId="{BA930EAF-79CF-4BBB-8927-A9C8AAF03D76}" srcOrd="3" destOrd="0" parTransId="{3A50D29C-9F09-4151-A9D6-F055423C9C95}" sibTransId="{53A1EF39-3A06-414A-825E-67CE62124F17}"/>
    <dgm:cxn modelId="{6C1A225B-B75A-46FA-9D1C-C3DFFC7AEE24}" srcId="{2EDBC744-4FF2-4038-A92E-FA96FB29D917}" destId="{B608115A-6D56-41F0-82FD-B648333ACAB5}" srcOrd="4" destOrd="0" parTransId="{8451B144-8576-4132-831D-13CDB9D1828E}" sibTransId="{1614EB4F-B5BE-43E9-8BCD-E58FDF0F23F5}"/>
    <dgm:cxn modelId="{94F2C265-1227-0E41-97E9-63C5C311D4D7}" type="presOf" srcId="{2EDBC744-4FF2-4038-A92E-FA96FB29D917}" destId="{EC24FEAF-8814-FC47-9091-E1D1461C994D}" srcOrd="0" destOrd="0" presId="urn:microsoft.com/office/officeart/2005/8/layout/hProcess9"/>
    <dgm:cxn modelId="{0845EA70-858A-F343-BE0D-5411DA43B3EE}" type="presOf" srcId="{0CE0D61A-645B-4746-B2F5-725B0BC1D271}" destId="{4EBF7C31-61E8-8647-BB8B-2E316863AE35}" srcOrd="0" destOrd="0" presId="urn:microsoft.com/office/officeart/2005/8/layout/hProcess9"/>
    <dgm:cxn modelId="{A1CD6DA1-635B-49CF-ABA4-408C9DD7BD2B}" srcId="{2EDBC744-4FF2-4038-A92E-FA96FB29D917}" destId="{0CE0D61A-645B-4746-B2F5-725B0BC1D271}" srcOrd="0" destOrd="0" parTransId="{8F1A49C5-69EE-4B16-B40B-AE50291FA2CC}" sibTransId="{A7AB5FED-1963-4216-8B40-CB9BE4A2A67A}"/>
    <dgm:cxn modelId="{F780A9A4-93C0-F34D-A31E-CBF72DCFFE37}" type="presOf" srcId="{B608115A-6D56-41F0-82FD-B648333ACAB5}" destId="{3928D616-5A52-1A4B-A5C1-7ACF6D3FA457}" srcOrd="0" destOrd="0" presId="urn:microsoft.com/office/officeart/2005/8/layout/hProcess9"/>
    <dgm:cxn modelId="{99CC8FBC-3B66-43C2-B686-90E6D757C81C}" srcId="{2EDBC744-4FF2-4038-A92E-FA96FB29D917}" destId="{F30F97CF-4EB6-4AB9-96BB-EE14F0054DDE}" srcOrd="1" destOrd="0" parTransId="{73F91585-9FD9-448E-BE9F-B5AAE13FDBBF}" sibTransId="{22B8E2D3-FE2A-480D-919F-B914C0DD88E0}"/>
    <dgm:cxn modelId="{D80CEBC1-F25F-6040-89AF-4F0AC6E89081}" type="presOf" srcId="{F30F97CF-4EB6-4AB9-96BB-EE14F0054DDE}" destId="{661EBC27-9ADC-6A47-B3AB-F883523E8FA6}" srcOrd="0" destOrd="0" presId="urn:microsoft.com/office/officeart/2005/8/layout/hProcess9"/>
    <dgm:cxn modelId="{60CBA1E4-DBDC-4B10-9FE6-3A0DD6252BAC}" srcId="{2EDBC744-4FF2-4038-A92E-FA96FB29D917}" destId="{750A808A-A641-417C-AA79-15679E56DFFB}" srcOrd="2" destOrd="0" parTransId="{68562FF2-E850-4518-8BAA-C55D1DA97441}" sibTransId="{AF663B2C-B1D0-4BE7-AE12-AEB0C6F793B2}"/>
    <dgm:cxn modelId="{0B06AA40-A29B-1E49-845F-F25086FF09DA}" type="presParOf" srcId="{EC24FEAF-8814-FC47-9091-E1D1461C994D}" destId="{B635AAC4-F5DC-7A40-897B-9369BD323358}" srcOrd="0" destOrd="0" presId="urn:microsoft.com/office/officeart/2005/8/layout/hProcess9"/>
    <dgm:cxn modelId="{EEDC5E06-5220-F148-899B-6109D2D802F9}" type="presParOf" srcId="{EC24FEAF-8814-FC47-9091-E1D1461C994D}" destId="{432BB674-285B-684B-A4DE-331645AFD878}" srcOrd="1" destOrd="0" presId="urn:microsoft.com/office/officeart/2005/8/layout/hProcess9"/>
    <dgm:cxn modelId="{84FBBF8C-0BA6-B24F-A525-0D12B90B019F}" type="presParOf" srcId="{432BB674-285B-684B-A4DE-331645AFD878}" destId="{4EBF7C31-61E8-8647-BB8B-2E316863AE35}" srcOrd="0" destOrd="0" presId="urn:microsoft.com/office/officeart/2005/8/layout/hProcess9"/>
    <dgm:cxn modelId="{E4C30E12-4CF4-6C4A-A02D-2CAF90B3EB1D}" type="presParOf" srcId="{432BB674-285B-684B-A4DE-331645AFD878}" destId="{2108C065-289D-0D43-BFAC-675E02EC2742}" srcOrd="1" destOrd="0" presId="urn:microsoft.com/office/officeart/2005/8/layout/hProcess9"/>
    <dgm:cxn modelId="{DCE3CA7C-E79B-5740-A475-48A6341FBD05}" type="presParOf" srcId="{432BB674-285B-684B-A4DE-331645AFD878}" destId="{661EBC27-9ADC-6A47-B3AB-F883523E8FA6}" srcOrd="2" destOrd="0" presId="urn:microsoft.com/office/officeart/2005/8/layout/hProcess9"/>
    <dgm:cxn modelId="{14376A2A-FA50-7F4A-881B-00991F344B4C}" type="presParOf" srcId="{432BB674-285B-684B-A4DE-331645AFD878}" destId="{49BB6FD9-8D4A-714B-BE8A-D83D916E1AF4}" srcOrd="3" destOrd="0" presId="urn:microsoft.com/office/officeart/2005/8/layout/hProcess9"/>
    <dgm:cxn modelId="{9AB041AA-1A0A-9545-8BF1-5F5BA3964F6A}" type="presParOf" srcId="{432BB674-285B-684B-A4DE-331645AFD878}" destId="{F2A0004C-466B-4A49-B2E0-E1DB23F819E3}" srcOrd="4" destOrd="0" presId="urn:microsoft.com/office/officeart/2005/8/layout/hProcess9"/>
    <dgm:cxn modelId="{A6035647-7DEA-C842-8DD0-CA11BA432F65}" type="presParOf" srcId="{432BB674-285B-684B-A4DE-331645AFD878}" destId="{94324E0C-E4B8-BE49-97DD-7E56C81E14CB}" srcOrd="5" destOrd="0" presId="urn:microsoft.com/office/officeart/2005/8/layout/hProcess9"/>
    <dgm:cxn modelId="{6F1090C1-5EDD-A54E-BBFA-1A1C73282746}" type="presParOf" srcId="{432BB674-285B-684B-A4DE-331645AFD878}" destId="{F62FB91F-ACE3-BD45-A872-FD0C8381F995}" srcOrd="6" destOrd="0" presId="urn:microsoft.com/office/officeart/2005/8/layout/hProcess9"/>
    <dgm:cxn modelId="{47E69D19-D555-8243-9C09-E8E64BC5F0BD}" type="presParOf" srcId="{432BB674-285B-684B-A4DE-331645AFD878}" destId="{2B1F166B-8A21-C446-B529-3AD9A25CABBE}" srcOrd="7" destOrd="0" presId="urn:microsoft.com/office/officeart/2005/8/layout/hProcess9"/>
    <dgm:cxn modelId="{90C751D1-136C-7F46-9509-1AF1F2E47930}" type="presParOf" srcId="{432BB674-285B-684B-A4DE-331645AFD878}" destId="{3928D616-5A52-1A4B-A5C1-7ACF6D3FA457}" srcOrd="8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1D63F54-E84B-437B-B910-3F9BF02465AC}" type="doc">
      <dgm:prSet loTypeId="urn:microsoft.com/office/officeart/2005/8/layout/vList2" loCatId="list" qsTypeId="urn:microsoft.com/office/officeart/2005/8/quickstyle/simple4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75120BF5-9D77-45E2-89D8-C348F1E45049}">
      <dgm:prSet/>
      <dgm:spPr/>
      <dgm:t>
        <a:bodyPr/>
        <a:lstStyle/>
        <a:p>
          <a:r>
            <a:rPr lang="en-US">
              <a:latin typeface="Times New Roman" panose="02020603050405020304" pitchFamily="18" charset="0"/>
              <a:cs typeface="Times New Roman" panose="02020603050405020304" pitchFamily="18" charset="0"/>
            </a:rPr>
            <a:t>1. Встановлення інвестиційної політики.</a:t>
          </a:r>
        </a:p>
      </dgm:t>
    </dgm:pt>
    <dgm:pt modelId="{18C4E206-B075-4BE0-8D4A-86F934024F59}" type="parTrans" cxnId="{303AF9E5-5598-4200-B706-56AE846B416D}">
      <dgm:prSet/>
      <dgm:spPr/>
      <dgm:t>
        <a:bodyPr/>
        <a:lstStyle/>
        <a:p>
          <a:endParaRPr lang="en-US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8CD7ABB-7AAA-4DAE-A2E2-6D01E6A055FF}" type="sibTrans" cxnId="{303AF9E5-5598-4200-B706-56AE846B416D}">
      <dgm:prSet/>
      <dgm:spPr/>
      <dgm:t>
        <a:bodyPr/>
        <a:lstStyle/>
        <a:p>
          <a:endParaRPr lang="en-US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732339D-E7DC-4EAD-BEA7-C3A6D5660294}">
      <dgm:prSet/>
      <dgm:spPr/>
      <dgm:t>
        <a:bodyPr/>
        <a:lstStyle/>
        <a:p>
          <a:r>
            <a:rPr lang="en-US">
              <a:latin typeface="Times New Roman" panose="02020603050405020304" pitchFamily="18" charset="0"/>
              <a:cs typeface="Times New Roman" panose="02020603050405020304" pitchFamily="18" charset="0"/>
            </a:rPr>
            <a:t>2. Аналіз та оцінка інвестиційни</a:t>
          </a:r>
          <a:r>
            <a:rPr lang="uk-UA">
              <a:latin typeface="Times New Roman" panose="02020603050405020304" pitchFamily="18" charset="0"/>
              <a:cs typeface="Times New Roman" panose="02020603050405020304" pitchFamily="18" charset="0"/>
            </a:rPr>
            <a:t>х</a:t>
          </a:r>
          <a:r>
            <a:rPr lang="en-US">
              <a:latin typeface="Times New Roman" panose="02020603050405020304" pitchFamily="18" charset="0"/>
              <a:cs typeface="Times New Roman" panose="02020603050405020304" pitchFamily="18" charset="0"/>
            </a:rPr>
            <a:t> механізмів.</a:t>
          </a:r>
        </a:p>
      </dgm:t>
    </dgm:pt>
    <dgm:pt modelId="{3C7FC3AD-615D-49DF-810F-F7D44F3A760D}" type="parTrans" cxnId="{3D541A3F-4C19-4EAB-9BD9-1E5A7E295EB2}">
      <dgm:prSet/>
      <dgm:spPr/>
      <dgm:t>
        <a:bodyPr/>
        <a:lstStyle/>
        <a:p>
          <a:endParaRPr lang="en-US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7012044-95BF-4B44-BD60-7B0F43056CFB}" type="sibTrans" cxnId="{3D541A3F-4C19-4EAB-9BD9-1E5A7E295EB2}">
      <dgm:prSet/>
      <dgm:spPr/>
      <dgm:t>
        <a:bodyPr/>
        <a:lstStyle/>
        <a:p>
          <a:endParaRPr lang="en-US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911D9E0-DF87-4DE8-A7CA-FC46EE5F879A}">
      <dgm:prSet/>
      <dgm:spPr/>
      <dgm:t>
        <a:bodyPr/>
        <a:lstStyle/>
        <a:p>
          <a:r>
            <a:rPr lang="en-US">
              <a:latin typeface="Times New Roman" panose="02020603050405020304" pitchFamily="18" charset="0"/>
              <a:cs typeface="Times New Roman" panose="02020603050405020304" pitchFamily="18" charset="0"/>
            </a:rPr>
            <a:t>3. </a:t>
          </a:r>
          <a:r>
            <a:rPr lang="uk-UA">
              <a:latin typeface="Times New Roman" panose="02020603050405020304" pitchFamily="18" charset="0"/>
              <a:cs typeface="Times New Roman" panose="02020603050405020304" pitchFamily="18" charset="0"/>
            </a:rPr>
            <a:t>Ф</a:t>
          </a:r>
          <a:r>
            <a:rPr lang="en-US">
              <a:latin typeface="Times New Roman" panose="02020603050405020304" pitchFamily="18" charset="0"/>
              <a:cs typeface="Times New Roman" panose="02020603050405020304" pitchFamily="18" charset="0"/>
            </a:rPr>
            <a:t>ормування диверсифікованого інвестиційного портфеля.</a:t>
          </a:r>
        </a:p>
      </dgm:t>
    </dgm:pt>
    <dgm:pt modelId="{592563FB-37FE-46E3-B6C6-42946978D4D1}" type="parTrans" cxnId="{995CA0BA-2C9B-4DA3-BC59-26B0A3824981}">
      <dgm:prSet/>
      <dgm:spPr/>
      <dgm:t>
        <a:bodyPr/>
        <a:lstStyle/>
        <a:p>
          <a:endParaRPr lang="en-US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BD4AFC7-EF3D-450F-A338-22B37C9FE8AF}" type="sibTrans" cxnId="{995CA0BA-2C9B-4DA3-BC59-26B0A3824981}">
      <dgm:prSet/>
      <dgm:spPr/>
      <dgm:t>
        <a:bodyPr/>
        <a:lstStyle/>
        <a:p>
          <a:endParaRPr lang="en-US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75A67D4-1BB9-44E6-860F-9B656936B774}">
      <dgm:prSet/>
      <dgm:spPr/>
      <dgm:t>
        <a:bodyPr/>
        <a:lstStyle/>
        <a:p>
          <a:r>
            <a:rPr lang="en-US" dirty="0">
              <a:latin typeface="Times New Roman" panose="02020603050405020304" pitchFamily="18" charset="0"/>
              <a:cs typeface="Times New Roman" panose="02020603050405020304" pitchFamily="18" charset="0"/>
            </a:rPr>
            <a:t>4. </a:t>
          </a:r>
          <a:r>
            <a:rPr lang="en-US" dirty="0" err="1">
              <a:latin typeface="Times New Roman" panose="02020603050405020304" pitchFamily="18" charset="0"/>
              <a:cs typeface="Times New Roman" panose="02020603050405020304" pitchFamily="18" charset="0"/>
            </a:rPr>
            <a:t>Перегляд</a:t>
          </a:r>
          <a:r>
            <a:rPr lang="en-US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dirty="0" err="1">
              <a:latin typeface="Times New Roman" panose="02020603050405020304" pitchFamily="18" charset="0"/>
              <a:cs typeface="Times New Roman" panose="02020603050405020304" pitchFamily="18" charset="0"/>
            </a:rPr>
            <a:t>портфеля</a:t>
          </a:r>
          <a:r>
            <a:rPr lang="uk-UA" dirty="0">
              <a:latin typeface="Times New Roman" panose="02020603050405020304" pitchFamily="18" charset="0"/>
              <a:cs typeface="Times New Roman" panose="02020603050405020304" pitchFamily="18" charset="0"/>
            </a:rPr>
            <a:t>.</a:t>
          </a:r>
          <a:endParaRPr lang="en-US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6DEDBD9-22B7-4CB7-A61F-DA253B40E64D}" type="parTrans" cxnId="{8C0B596F-405D-4BB0-81F0-900C6D7818D6}">
      <dgm:prSet/>
      <dgm:spPr/>
      <dgm:t>
        <a:bodyPr/>
        <a:lstStyle/>
        <a:p>
          <a:endParaRPr lang="en-US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0B365D9-46A1-4F97-B21E-9BB5F9228A3D}" type="sibTrans" cxnId="{8C0B596F-405D-4BB0-81F0-900C6D7818D6}">
      <dgm:prSet/>
      <dgm:spPr/>
      <dgm:t>
        <a:bodyPr/>
        <a:lstStyle/>
        <a:p>
          <a:endParaRPr lang="en-US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5456AEE-BE70-4475-A004-54C03A6F4A3C}">
      <dgm:prSet/>
      <dgm:spPr/>
      <dgm:t>
        <a:bodyPr/>
        <a:lstStyle/>
        <a:p>
          <a:r>
            <a:rPr lang="en-US">
              <a:latin typeface="Times New Roman" panose="02020603050405020304" pitchFamily="18" charset="0"/>
              <a:cs typeface="Times New Roman" panose="02020603050405020304" pitchFamily="18" charset="0"/>
            </a:rPr>
            <a:t>5. Вимірювання та оцінка </a:t>
          </a:r>
          <a:r>
            <a:rPr lang="uk-UA">
              <a:latin typeface="Times New Roman" panose="02020603050405020304" pitchFamily="18" charset="0"/>
              <a:cs typeface="Times New Roman" panose="02020603050405020304" pitchFamily="18" charset="0"/>
            </a:rPr>
            <a:t>ефект</a:t>
          </a:r>
          <a:r>
            <a:rPr lang="en-US">
              <a:latin typeface="Times New Roman" panose="02020603050405020304" pitchFamily="18" charset="0"/>
              <a:cs typeface="Times New Roman" panose="02020603050405020304" pitchFamily="18" charset="0"/>
            </a:rPr>
            <a:t>ивності портфеля.</a:t>
          </a:r>
        </a:p>
      </dgm:t>
    </dgm:pt>
    <dgm:pt modelId="{F9A5463B-6BA0-4B4B-B95E-816A88987CCE}" type="parTrans" cxnId="{9C1E3EAE-E104-4525-B782-CEDEAB02F98B}">
      <dgm:prSet/>
      <dgm:spPr/>
      <dgm:t>
        <a:bodyPr/>
        <a:lstStyle/>
        <a:p>
          <a:endParaRPr lang="en-US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4783721-FAB2-4274-B21E-CA26535A33B6}" type="sibTrans" cxnId="{9C1E3EAE-E104-4525-B782-CEDEAB02F98B}">
      <dgm:prSet/>
      <dgm:spPr/>
      <dgm:t>
        <a:bodyPr/>
        <a:lstStyle/>
        <a:p>
          <a:endParaRPr lang="en-US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4B6E385-B9E2-5B48-9C01-92D1A6395622}" type="pres">
      <dgm:prSet presAssocID="{01D63F54-E84B-437B-B910-3F9BF02465AC}" presName="linear" presStyleCnt="0">
        <dgm:presLayoutVars>
          <dgm:animLvl val="lvl"/>
          <dgm:resizeHandles val="exact"/>
        </dgm:presLayoutVars>
      </dgm:prSet>
      <dgm:spPr/>
    </dgm:pt>
    <dgm:pt modelId="{134B6788-1E0F-1B40-B4F6-2EB3BDE73D2D}" type="pres">
      <dgm:prSet presAssocID="{75120BF5-9D77-45E2-89D8-C348F1E45049}" presName="parentText" presStyleLbl="node1" presStyleIdx="0" presStyleCnt="5">
        <dgm:presLayoutVars>
          <dgm:chMax val="0"/>
          <dgm:bulletEnabled val="1"/>
        </dgm:presLayoutVars>
      </dgm:prSet>
      <dgm:spPr/>
    </dgm:pt>
    <dgm:pt modelId="{AEE6E14C-8822-2F4D-889F-E4C3BA617D78}" type="pres">
      <dgm:prSet presAssocID="{18CD7ABB-7AAA-4DAE-A2E2-6D01E6A055FF}" presName="spacer" presStyleCnt="0"/>
      <dgm:spPr/>
    </dgm:pt>
    <dgm:pt modelId="{2D21D64C-95E4-DC41-858E-496F0653A8CB}" type="pres">
      <dgm:prSet presAssocID="{6732339D-E7DC-4EAD-BEA7-C3A6D5660294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4E31B9EB-0383-DA4A-8BE7-A5D55B837F7C}" type="pres">
      <dgm:prSet presAssocID="{F7012044-95BF-4B44-BD60-7B0F43056CFB}" presName="spacer" presStyleCnt="0"/>
      <dgm:spPr/>
    </dgm:pt>
    <dgm:pt modelId="{2685FBE9-B1E7-1E49-B580-B1C9145574B4}" type="pres">
      <dgm:prSet presAssocID="{1911D9E0-DF87-4DE8-A7CA-FC46EE5F879A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B6AF9D6F-76BE-8446-A79D-1DFA66800780}" type="pres">
      <dgm:prSet presAssocID="{DBD4AFC7-EF3D-450F-A338-22B37C9FE8AF}" presName="spacer" presStyleCnt="0"/>
      <dgm:spPr/>
    </dgm:pt>
    <dgm:pt modelId="{D493199B-352C-FE44-A87D-8405D64D5127}" type="pres">
      <dgm:prSet presAssocID="{E75A67D4-1BB9-44E6-860F-9B656936B774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C26F0871-BBFD-8740-B82A-A49E368D4330}" type="pres">
      <dgm:prSet presAssocID="{C0B365D9-46A1-4F97-B21E-9BB5F9228A3D}" presName="spacer" presStyleCnt="0"/>
      <dgm:spPr/>
    </dgm:pt>
    <dgm:pt modelId="{76E7F804-B843-D54D-AA91-09A7346DB819}" type="pres">
      <dgm:prSet presAssocID="{45456AEE-BE70-4475-A004-54C03A6F4A3C}" presName="parentText" presStyleLbl="node1" presStyleIdx="4" presStyleCnt="5">
        <dgm:presLayoutVars>
          <dgm:chMax val="0"/>
          <dgm:bulletEnabled val="1"/>
        </dgm:presLayoutVars>
      </dgm:prSet>
      <dgm:spPr/>
    </dgm:pt>
  </dgm:ptLst>
  <dgm:cxnLst>
    <dgm:cxn modelId="{B1F5D415-8D57-FB47-8014-D020B27C3546}" type="presOf" srcId="{E75A67D4-1BB9-44E6-860F-9B656936B774}" destId="{D493199B-352C-FE44-A87D-8405D64D5127}" srcOrd="0" destOrd="0" presId="urn:microsoft.com/office/officeart/2005/8/layout/vList2"/>
    <dgm:cxn modelId="{D1BCA02A-5B41-8041-AFC5-F2DB148C84E5}" type="presOf" srcId="{45456AEE-BE70-4475-A004-54C03A6F4A3C}" destId="{76E7F804-B843-D54D-AA91-09A7346DB819}" srcOrd="0" destOrd="0" presId="urn:microsoft.com/office/officeart/2005/8/layout/vList2"/>
    <dgm:cxn modelId="{3D541A3F-4C19-4EAB-9BD9-1E5A7E295EB2}" srcId="{01D63F54-E84B-437B-B910-3F9BF02465AC}" destId="{6732339D-E7DC-4EAD-BEA7-C3A6D5660294}" srcOrd="1" destOrd="0" parTransId="{3C7FC3AD-615D-49DF-810F-F7D44F3A760D}" sibTransId="{F7012044-95BF-4B44-BD60-7B0F43056CFB}"/>
    <dgm:cxn modelId="{58CDBE40-341A-2F45-AE5D-BFB3610DB0E0}" type="presOf" srcId="{1911D9E0-DF87-4DE8-A7CA-FC46EE5F879A}" destId="{2685FBE9-B1E7-1E49-B580-B1C9145574B4}" srcOrd="0" destOrd="0" presId="urn:microsoft.com/office/officeart/2005/8/layout/vList2"/>
    <dgm:cxn modelId="{766C3F4E-194D-F847-B29B-6EE1F9C35215}" type="presOf" srcId="{01D63F54-E84B-437B-B910-3F9BF02465AC}" destId="{E4B6E385-B9E2-5B48-9C01-92D1A6395622}" srcOrd="0" destOrd="0" presId="urn:microsoft.com/office/officeart/2005/8/layout/vList2"/>
    <dgm:cxn modelId="{8C0B596F-405D-4BB0-81F0-900C6D7818D6}" srcId="{01D63F54-E84B-437B-B910-3F9BF02465AC}" destId="{E75A67D4-1BB9-44E6-860F-9B656936B774}" srcOrd="3" destOrd="0" parTransId="{26DEDBD9-22B7-4CB7-A61F-DA253B40E64D}" sibTransId="{C0B365D9-46A1-4F97-B21E-9BB5F9228A3D}"/>
    <dgm:cxn modelId="{AD55FD8B-E3DA-B24D-8573-7C054687B8BA}" type="presOf" srcId="{6732339D-E7DC-4EAD-BEA7-C3A6D5660294}" destId="{2D21D64C-95E4-DC41-858E-496F0653A8CB}" srcOrd="0" destOrd="0" presId="urn:microsoft.com/office/officeart/2005/8/layout/vList2"/>
    <dgm:cxn modelId="{9C1E3EAE-E104-4525-B782-CEDEAB02F98B}" srcId="{01D63F54-E84B-437B-B910-3F9BF02465AC}" destId="{45456AEE-BE70-4475-A004-54C03A6F4A3C}" srcOrd="4" destOrd="0" parTransId="{F9A5463B-6BA0-4B4B-B95E-816A88987CCE}" sibTransId="{C4783721-FAB2-4274-B21E-CA26535A33B6}"/>
    <dgm:cxn modelId="{995CA0BA-2C9B-4DA3-BC59-26B0A3824981}" srcId="{01D63F54-E84B-437B-B910-3F9BF02465AC}" destId="{1911D9E0-DF87-4DE8-A7CA-FC46EE5F879A}" srcOrd="2" destOrd="0" parTransId="{592563FB-37FE-46E3-B6C6-42946978D4D1}" sibTransId="{DBD4AFC7-EF3D-450F-A338-22B37C9FE8AF}"/>
    <dgm:cxn modelId="{9BC6C8E4-7D3F-224C-9712-3EF967AE8B05}" type="presOf" srcId="{75120BF5-9D77-45E2-89D8-C348F1E45049}" destId="{134B6788-1E0F-1B40-B4F6-2EB3BDE73D2D}" srcOrd="0" destOrd="0" presId="urn:microsoft.com/office/officeart/2005/8/layout/vList2"/>
    <dgm:cxn modelId="{303AF9E5-5598-4200-B706-56AE846B416D}" srcId="{01D63F54-E84B-437B-B910-3F9BF02465AC}" destId="{75120BF5-9D77-45E2-89D8-C348F1E45049}" srcOrd="0" destOrd="0" parTransId="{18C4E206-B075-4BE0-8D4A-86F934024F59}" sibTransId="{18CD7ABB-7AAA-4DAE-A2E2-6D01E6A055FF}"/>
    <dgm:cxn modelId="{702E97DE-12B2-D34C-BE8B-31CE981DE747}" type="presParOf" srcId="{E4B6E385-B9E2-5B48-9C01-92D1A6395622}" destId="{134B6788-1E0F-1B40-B4F6-2EB3BDE73D2D}" srcOrd="0" destOrd="0" presId="urn:microsoft.com/office/officeart/2005/8/layout/vList2"/>
    <dgm:cxn modelId="{28093E4E-8F27-0645-A56E-AC51C56E00A7}" type="presParOf" srcId="{E4B6E385-B9E2-5B48-9C01-92D1A6395622}" destId="{AEE6E14C-8822-2F4D-889F-E4C3BA617D78}" srcOrd="1" destOrd="0" presId="urn:microsoft.com/office/officeart/2005/8/layout/vList2"/>
    <dgm:cxn modelId="{EB4D6580-0EB0-C941-B63E-7A55F50200EA}" type="presParOf" srcId="{E4B6E385-B9E2-5B48-9C01-92D1A6395622}" destId="{2D21D64C-95E4-DC41-858E-496F0653A8CB}" srcOrd="2" destOrd="0" presId="urn:microsoft.com/office/officeart/2005/8/layout/vList2"/>
    <dgm:cxn modelId="{0399C845-9B43-884A-BCF8-4A2A28FB983B}" type="presParOf" srcId="{E4B6E385-B9E2-5B48-9C01-92D1A6395622}" destId="{4E31B9EB-0383-DA4A-8BE7-A5D55B837F7C}" srcOrd="3" destOrd="0" presId="urn:microsoft.com/office/officeart/2005/8/layout/vList2"/>
    <dgm:cxn modelId="{58FEA375-DC00-0441-91C1-F4383BD3EF85}" type="presParOf" srcId="{E4B6E385-B9E2-5B48-9C01-92D1A6395622}" destId="{2685FBE9-B1E7-1E49-B580-B1C9145574B4}" srcOrd="4" destOrd="0" presId="urn:microsoft.com/office/officeart/2005/8/layout/vList2"/>
    <dgm:cxn modelId="{21055214-1E6C-0F4F-A26E-07300213A708}" type="presParOf" srcId="{E4B6E385-B9E2-5B48-9C01-92D1A6395622}" destId="{B6AF9D6F-76BE-8446-A79D-1DFA66800780}" srcOrd="5" destOrd="0" presId="urn:microsoft.com/office/officeart/2005/8/layout/vList2"/>
    <dgm:cxn modelId="{91761864-E2AD-0B42-9BBB-35F648C11966}" type="presParOf" srcId="{E4B6E385-B9E2-5B48-9C01-92D1A6395622}" destId="{D493199B-352C-FE44-A87D-8405D64D5127}" srcOrd="6" destOrd="0" presId="urn:microsoft.com/office/officeart/2005/8/layout/vList2"/>
    <dgm:cxn modelId="{A8399E6D-2708-8148-9C13-C8E6D5FC4CE5}" type="presParOf" srcId="{E4B6E385-B9E2-5B48-9C01-92D1A6395622}" destId="{C26F0871-BBFD-8740-B82A-A49E368D4330}" srcOrd="7" destOrd="0" presId="urn:microsoft.com/office/officeart/2005/8/layout/vList2"/>
    <dgm:cxn modelId="{9133F1FD-1ED9-EB40-A535-C2D08DACF1F4}" type="presParOf" srcId="{E4B6E385-B9E2-5B48-9C01-92D1A6395622}" destId="{76E7F804-B843-D54D-AA91-09A7346DB819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45BD4A87-995C-48EA-8643-EB604D129EB6}" type="doc">
      <dgm:prSet loTypeId="urn:microsoft.com/office/officeart/2016/7/layout/LinearBlockProcessNumbered" loCatId="process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819D3C25-15BB-4027-BEA1-57764DEA3019}">
      <dgm:prSet/>
      <dgm:spPr/>
      <dgm:t>
        <a:bodyPr/>
        <a:lstStyle/>
        <a:p>
          <a:r>
            <a:rPr lang="en-US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Поняття</a:t>
          </a:r>
          <a:r>
            <a:rPr lang="en-US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інвестиційної</a:t>
          </a:r>
          <a:r>
            <a:rPr lang="en-US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політики</a:t>
          </a:r>
          <a:r>
            <a:rPr lang="en-US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держави</a:t>
          </a:r>
          <a:r>
            <a:rPr lang="en-US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включає</a:t>
          </a:r>
          <a:r>
            <a:rPr lang="en-US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</a:t>
          </a:r>
          <a:r>
            <a:rPr lang="en-US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себе</a:t>
          </a:r>
          <a:r>
            <a:rPr lang="en-US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en-US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головним</a:t>
          </a:r>
          <a:r>
            <a:rPr lang="en-US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чином</a:t>
          </a:r>
          <a:r>
            <a:rPr lang="en-US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en-US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політику</a:t>
          </a:r>
          <a:r>
            <a:rPr lang="en-US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пріоритетів</a:t>
          </a:r>
          <a:r>
            <a:rPr lang="en-US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витрачання</a:t>
          </a:r>
          <a:r>
            <a:rPr lang="en-US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державних</a:t>
          </a:r>
          <a:r>
            <a:rPr lang="en-US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ресурсів</a:t>
          </a:r>
          <a:r>
            <a:rPr lang="en-US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. </a:t>
          </a:r>
          <a:r>
            <a:rPr lang="en-US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Інвестиційна</a:t>
          </a:r>
          <a:r>
            <a:rPr lang="en-US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політика</a:t>
          </a:r>
          <a:r>
            <a:rPr lang="en-US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держави</a:t>
          </a:r>
          <a:r>
            <a:rPr lang="en-US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en-US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складова</a:t>
          </a:r>
          <a:r>
            <a:rPr lang="en-US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загальної</a:t>
          </a:r>
          <a:r>
            <a:rPr lang="en-US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економічної</a:t>
          </a:r>
          <a:r>
            <a:rPr lang="en-US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політики</a:t>
          </a:r>
          <a:r>
            <a:rPr lang="en-US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en-US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формується</a:t>
          </a:r>
          <a:r>
            <a:rPr lang="en-US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на</a:t>
          </a:r>
          <a:r>
            <a:rPr lang="en-US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вищому</a:t>
          </a:r>
          <a:r>
            <a:rPr lang="en-US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рівні</a:t>
          </a:r>
          <a:r>
            <a:rPr lang="en-US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управління</a:t>
          </a:r>
          <a:r>
            <a:rPr lang="en-US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країною</a:t>
          </a:r>
          <a:r>
            <a:rPr lang="en-US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. </a:t>
          </a:r>
        </a:p>
      </dgm:t>
    </dgm:pt>
    <dgm:pt modelId="{788B38C2-FA86-4390-AEC9-4C7C029219E3}" type="parTrans" cxnId="{B5C4BF09-067C-481B-AB8C-6723FF9642B9}">
      <dgm:prSet/>
      <dgm:spPr/>
      <dgm:t>
        <a:bodyPr/>
        <a:lstStyle/>
        <a:p>
          <a:endParaRPr lang="en-US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A871411-4F67-4166-BA93-44E600C74357}" type="sibTrans" cxnId="{B5C4BF09-067C-481B-AB8C-6723FF9642B9}">
      <dgm:prSet phldrT="01" phldr="0"/>
      <dgm:spPr/>
      <dgm:t>
        <a:bodyPr/>
        <a:lstStyle/>
        <a:p>
          <a:r>
            <a:rPr lang="en-US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01</a:t>
          </a:r>
        </a:p>
      </dgm:t>
    </dgm:pt>
    <dgm:pt modelId="{48494CFF-ADA3-4B7E-8E26-65D8FBDA6414}">
      <dgm:prSet/>
      <dgm:spPr/>
      <dgm:t>
        <a:bodyPr/>
        <a:lstStyle/>
        <a:p>
          <a:r>
            <a:rPr lang="en-US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Інвестиційна політика – це встановлення масштабів і напрямів вкладень в проекти, що відповідають інтересам держави, суспільства або інтересам окремих компаній.</a:t>
          </a:r>
        </a:p>
      </dgm:t>
    </dgm:pt>
    <dgm:pt modelId="{5BDF8F38-CB49-4907-8F3E-79BF1B57FB92}" type="parTrans" cxnId="{874267CA-E2F8-49FC-9BC2-4B63A7C8B436}">
      <dgm:prSet/>
      <dgm:spPr/>
      <dgm:t>
        <a:bodyPr/>
        <a:lstStyle/>
        <a:p>
          <a:endParaRPr lang="en-US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869651E-D184-4FF4-A5FD-1FB04F482AAF}" type="sibTrans" cxnId="{874267CA-E2F8-49FC-9BC2-4B63A7C8B436}">
      <dgm:prSet phldrT="02" phldr="0"/>
      <dgm:spPr/>
      <dgm:t>
        <a:bodyPr/>
        <a:lstStyle/>
        <a:p>
          <a:r>
            <a:rPr lang="en-US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02</a:t>
          </a:r>
        </a:p>
      </dgm:t>
    </dgm:pt>
    <dgm:pt modelId="{309350A2-A7C1-6340-90FE-C5466FE75757}" type="pres">
      <dgm:prSet presAssocID="{45BD4A87-995C-48EA-8643-EB604D129EB6}" presName="Name0" presStyleCnt="0">
        <dgm:presLayoutVars>
          <dgm:animLvl val="lvl"/>
          <dgm:resizeHandles val="exact"/>
        </dgm:presLayoutVars>
      </dgm:prSet>
      <dgm:spPr/>
    </dgm:pt>
    <dgm:pt modelId="{8C27F3CE-59F0-6A41-80D2-A596C19DFF9B}" type="pres">
      <dgm:prSet presAssocID="{819D3C25-15BB-4027-BEA1-57764DEA3019}" presName="compositeNode" presStyleCnt="0">
        <dgm:presLayoutVars>
          <dgm:bulletEnabled val="1"/>
        </dgm:presLayoutVars>
      </dgm:prSet>
      <dgm:spPr/>
    </dgm:pt>
    <dgm:pt modelId="{ACF11C10-3AA6-A348-B61A-11879982FE9C}" type="pres">
      <dgm:prSet presAssocID="{819D3C25-15BB-4027-BEA1-57764DEA3019}" presName="bgRect" presStyleLbl="alignNode1" presStyleIdx="0" presStyleCnt="2"/>
      <dgm:spPr/>
    </dgm:pt>
    <dgm:pt modelId="{F0C1D786-4EA0-2244-BC36-DC83FEC9DADA}" type="pres">
      <dgm:prSet presAssocID="{DA871411-4F67-4166-BA93-44E600C74357}" presName="sibTransNodeRect" presStyleLbl="alignNode1" presStyleIdx="0" presStyleCnt="2">
        <dgm:presLayoutVars>
          <dgm:chMax val="0"/>
          <dgm:bulletEnabled val="1"/>
        </dgm:presLayoutVars>
      </dgm:prSet>
      <dgm:spPr/>
    </dgm:pt>
    <dgm:pt modelId="{31E66256-4BED-F248-9F1F-142E1ABCC894}" type="pres">
      <dgm:prSet presAssocID="{819D3C25-15BB-4027-BEA1-57764DEA3019}" presName="nodeRect" presStyleLbl="alignNode1" presStyleIdx="0" presStyleCnt="2">
        <dgm:presLayoutVars>
          <dgm:bulletEnabled val="1"/>
        </dgm:presLayoutVars>
      </dgm:prSet>
      <dgm:spPr/>
    </dgm:pt>
    <dgm:pt modelId="{654213D6-6E35-2945-9B09-B12DF357ABBA}" type="pres">
      <dgm:prSet presAssocID="{DA871411-4F67-4166-BA93-44E600C74357}" presName="sibTrans" presStyleCnt="0"/>
      <dgm:spPr/>
    </dgm:pt>
    <dgm:pt modelId="{E787CFF3-E11F-0A4F-8310-B4D1B22D7D50}" type="pres">
      <dgm:prSet presAssocID="{48494CFF-ADA3-4B7E-8E26-65D8FBDA6414}" presName="compositeNode" presStyleCnt="0">
        <dgm:presLayoutVars>
          <dgm:bulletEnabled val="1"/>
        </dgm:presLayoutVars>
      </dgm:prSet>
      <dgm:spPr/>
    </dgm:pt>
    <dgm:pt modelId="{E8F5E69C-5C27-6340-AE8D-C6E219918BA7}" type="pres">
      <dgm:prSet presAssocID="{48494CFF-ADA3-4B7E-8E26-65D8FBDA6414}" presName="bgRect" presStyleLbl="alignNode1" presStyleIdx="1" presStyleCnt="2"/>
      <dgm:spPr/>
    </dgm:pt>
    <dgm:pt modelId="{C0CE8CE6-8CA6-2F43-A6B8-B3D8709A1EB1}" type="pres">
      <dgm:prSet presAssocID="{D869651E-D184-4FF4-A5FD-1FB04F482AAF}" presName="sibTransNodeRect" presStyleLbl="alignNode1" presStyleIdx="1" presStyleCnt="2">
        <dgm:presLayoutVars>
          <dgm:chMax val="0"/>
          <dgm:bulletEnabled val="1"/>
        </dgm:presLayoutVars>
      </dgm:prSet>
      <dgm:spPr/>
    </dgm:pt>
    <dgm:pt modelId="{ABA1C8B4-58CE-0040-9A20-FDAF21EB553C}" type="pres">
      <dgm:prSet presAssocID="{48494CFF-ADA3-4B7E-8E26-65D8FBDA6414}" presName="nodeRect" presStyleLbl="alignNode1" presStyleIdx="1" presStyleCnt="2">
        <dgm:presLayoutVars>
          <dgm:bulletEnabled val="1"/>
        </dgm:presLayoutVars>
      </dgm:prSet>
      <dgm:spPr/>
    </dgm:pt>
  </dgm:ptLst>
  <dgm:cxnLst>
    <dgm:cxn modelId="{B5C4BF09-067C-481B-AB8C-6723FF9642B9}" srcId="{45BD4A87-995C-48EA-8643-EB604D129EB6}" destId="{819D3C25-15BB-4027-BEA1-57764DEA3019}" srcOrd="0" destOrd="0" parTransId="{788B38C2-FA86-4390-AEC9-4C7C029219E3}" sibTransId="{DA871411-4F67-4166-BA93-44E600C74357}"/>
    <dgm:cxn modelId="{85E8C30A-165F-6649-A817-A5E2EF349DBD}" type="presOf" srcId="{DA871411-4F67-4166-BA93-44E600C74357}" destId="{F0C1D786-4EA0-2244-BC36-DC83FEC9DADA}" srcOrd="0" destOrd="0" presId="urn:microsoft.com/office/officeart/2016/7/layout/LinearBlockProcessNumbered"/>
    <dgm:cxn modelId="{2D5D5A1A-C5E7-2C44-80E8-41FE4C4C438E}" type="presOf" srcId="{819D3C25-15BB-4027-BEA1-57764DEA3019}" destId="{31E66256-4BED-F248-9F1F-142E1ABCC894}" srcOrd="1" destOrd="0" presId="urn:microsoft.com/office/officeart/2016/7/layout/LinearBlockProcessNumbered"/>
    <dgm:cxn modelId="{9908F63B-565F-394A-9647-0070A999A24F}" type="presOf" srcId="{45BD4A87-995C-48EA-8643-EB604D129EB6}" destId="{309350A2-A7C1-6340-90FE-C5466FE75757}" srcOrd="0" destOrd="0" presId="urn:microsoft.com/office/officeart/2016/7/layout/LinearBlockProcessNumbered"/>
    <dgm:cxn modelId="{AE92B294-F3EA-0E4E-9955-17B14315ECC9}" type="presOf" srcId="{48494CFF-ADA3-4B7E-8E26-65D8FBDA6414}" destId="{ABA1C8B4-58CE-0040-9A20-FDAF21EB553C}" srcOrd="1" destOrd="0" presId="urn:microsoft.com/office/officeart/2016/7/layout/LinearBlockProcessNumbered"/>
    <dgm:cxn modelId="{52D91AA2-E35C-2C40-B64B-47EF36899495}" type="presOf" srcId="{819D3C25-15BB-4027-BEA1-57764DEA3019}" destId="{ACF11C10-3AA6-A348-B61A-11879982FE9C}" srcOrd="0" destOrd="0" presId="urn:microsoft.com/office/officeart/2016/7/layout/LinearBlockProcessNumbered"/>
    <dgm:cxn modelId="{40505AA2-B668-5640-9A10-9646D8B6A1C1}" type="presOf" srcId="{48494CFF-ADA3-4B7E-8E26-65D8FBDA6414}" destId="{E8F5E69C-5C27-6340-AE8D-C6E219918BA7}" srcOrd="0" destOrd="0" presId="urn:microsoft.com/office/officeart/2016/7/layout/LinearBlockProcessNumbered"/>
    <dgm:cxn modelId="{874267CA-E2F8-49FC-9BC2-4B63A7C8B436}" srcId="{45BD4A87-995C-48EA-8643-EB604D129EB6}" destId="{48494CFF-ADA3-4B7E-8E26-65D8FBDA6414}" srcOrd="1" destOrd="0" parTransId="{5BDF8F38-CB49-4907-8F3E-79BF1B57FB92}" sibTransId="{D869651E-D184-4FF4-A5FD-1FB04F482AAF}"/>
    <dgm:cxn modelId="{D50C78EA-E896-B34F-A3F7-6B0CA76C3AC8}" type="presOf" srcId="{D869651E-D184-4FF4-A5FD-1FB04F482AAF}" destId="{C0CE8CE6-8CA6-2F43-A6B8-B3D8709A1EB1}" srcOrd="0" destOrd="0" presId="urn:microsoft.com/office/officeart/2016/7/layout/LinearBlockProcessNumbered"/>
    <dgm:cxn modelId="{83436345-863E-804E-A10D-4099B85DB5F6}" type="presParOf" srcId="{309350A2-A7C1-6340-90FE-C5466FE75757}" destId="{8C27F3CE-59F0-6A41-80D2-A596C19DFF9B}" srcOrd="0" destOrd="0" presId="urn:microsoft.com/office/officeart/2016/7/layout/LinearBlockProcessNumbered"/>
    <dgm:cxn modelId="{7DFCA497-D2A4-C344-A203-CACD610ABB73}" type="presParOf" srcId="{8C27F3CE-59F0-6A41-80D2-A596C19DFF9B}" destId="{ACF11C10-3AA6-A348-B61A-11879982FE9C}" srcOrd="0" destOrd="0" presId="urn:microsoft.com/office/officeart/2016/7/layout/LinearBlockProcessNumbered"/>
    <dgm:cxn modelId="{5C4B7DF7-3FB6-2A46-9F3D-E0E17895B11B}" type="presParOf" srcId="{8C27F3CE-59F0-6A41-80D2-A596C19DFF9B}" destId="{F0C1D786-4EA0-2244-BC36-DC83FEC9DADA}" srcOrd="1" destOrd="0" presId="urn:microsoft.com/office/officeart/2016/7/layout/LinearBlockProcessNumbered"/>
    <dgm:cxn modelId="{24B6112B-C7EB-DB41-AD8C-0FAB43096749}" type="presParOf" srcId="{8C27F3CE-59F0-6A41-80D2-A596C19DFF9B}" destId="{31E66256-4BED-F248-9F1F-142E1ABCC894}" srcOrd="2" destOrd="0" presId="urn:microsoft.com/office/officeart/2016/7/layout/LinearBlockProcessNumbered"/>
    <dgm:cxn modelId="{88635BC2-37D8-9C49-8472-10F16BFD8EBD}" type="presParOf" srcId="{309350A2-A7C1-6340-90FE-C5466FE75757}" destId="{654213D6-6E35-2945-9B09-B12DF357ABBA}" srcOrd="1" destOrd="0" presId="urn:microsoft.com/office/officeart/2016/7/layout/LinearBlockProcessNumbered"/>
    <dgm:cxn modelId="{9EB4F37E-A83D-0047-ABED-5CD4654F23EF}" type="presParOf" srcId="{309350A2-A7C1-6340-90FE-C5466FE75757}" destId="{E787CFF3-E11F-0A4F-8310-B4D1B22D7D50}" srcOrd="2" destOrd="0" presId="urn:microsoft.com/office/officeart/2016/7/layout/LinearBlockProcessNumbered"/>
    <dgm:cxn modelId="{99BF7EB7-4CA8-A646-95A1-941930D8DBDF}" type="presParOf" srcId="{E787CFF3-E11F-0A4F-8310-B4D1B22D7D50}" destId="{E8F5E69C-5C27-6340-AE8D-C6E219918BA7}" srcOrd="0" destOrd="0" presId="urn:microsoft.com/office/officeart/2016/7/layout/LinearBlockProcessNumbered"/>
    <dgm:cxn modelId="{52DA0EAB-56A7-7847-BC3D-4EAC23420C64}" type="presParOf" srcId="{E787CFF3-E11F-0A4F-8310-B4D1B22D7D50}" destId="{C0CE8CE6-8CA6-2F43-A6B8-B3D8709A1EB1}" srcOrd="1" destOrd="0" presId="urn:microsoft.com/office/officeart/2016/7/layout/LinearBlockProcessNumbered"/>
    <dgm:cxn modelId="{2D422E2D-54C8-994F-A0D1-6E6536B6AE26}" type="presParOf" srcId="{E787CFF3-E11F-0A4F-8310-B4D1B22D7D50}" destId="{ABA1C8B4-58CE-0040-9A20-FDAF21EB553C}" srcOrd="2" destOrd="0" presId="urn:microsoft.com/office/officeart/2016/7/layout/LinearBlockProcessNumbered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0DC4DA74-425F-4EC0-B0AE-806728D4A6DD}" type="doc">
      <dgm:prSet loTypeId="urn:microsoft.com/office/officeart/2005/8/layout/vList2" loCatId="list" qsTypeId="urn:microsoft.com/office/officeart/2005/8/quickstyle/simple4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40586985-508D-47AD-B6D6-44912EE18662}">
      <dgm:prSet/>
      <dgm:spPr/>
      <dgm:t>
        <a:bodyPr/>
        <a:lstStyle/>
        <a:p>
          <a:r>
            <a:rPr lang="en-US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визначення горизонту обраної стратегії розвитку – короткостроковий чи довгостроковий;</a:t>
          </a:r>
        </a:p>
      </dgm:t>
    </dgm:pt>
    <dgm:pt modelId="{636EC65D-2015-4B5C-85FD-E2C777204A25}" type="parTrans" cxnId="{53150B66-B168-445D-9134-0BD7D9F3036D}">
      <dgm:prSet/>
      <dgm:spPr/>
      <dgm:t>
        <a:bodyPr/>
        <a:lstStyle/>
        <a:p>
          <a:endParaRPr lang="en-US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9C35414-7834-4440-8A70-7C1F2DA4B3A9}" type="sibTrans" cxnId="{53150B66-B168-445D-9134-0BD7D9F3036D}">
      <dgm:prSet/>
      <dgm:spPr/>
      <dgm:t>
        <a:bodyPr/>
        <a:lstStyle/>
        <a:p>
          <a:endParaRPr lang="en-US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4F0FB29-2D71-4C79-9CB0-B7B88285B674}">
      <dgm:prSet/>
      <dgm:spPr/>
      <dgm:t>
        <a:bodyPr/>
        <a:lstStyle/>
        <a:p>
          <a:r>
            <a:rPr lang="en-US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вибір напрямку розвитку – галузевої або міжгалузевої;</a:t>
          </a:r>
        </a:p>
      </dgm:t>
    </dgm:pt>
    <dgm:pt modelId="{1F019035-8126-4AF9-8D65-16CE01A76BED}" type="parTrans" cxnId="{0C5E41B6-EE11-4202-ABF0-E86008A8EFE1}">
      <dgm:prSet/>
      <dgm:spPr/>
      <dgm:t>
        <a:bodyPr/>
        <a:lstStyle/>
        <a:p>
          <a:endParaRPr lang="en-US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7E87A3A-1C74-43C5-B9F6-D63877D8D74A}" type="sibTrans" cxnId="{0C5E41B6-EE11-4202-ABF0-E86008A8EFE1}">
      <dgm:prSet/>
      <dgm:spPr/>
      <dgm:t>
        <a:bodyPr/>
        <a:lstStyle/>
        <a:p>
          <a:endParaRPr lang="en-US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FAE293E-80A7-48FD-B534-81DB4DEA7CD0}">
      <dgm:prSet/>
      <dgm:spPr/>
      <dgm:t>
        <a:bodyPr/>
        <a:lstStyle/>
        <a:p>
          <a:r>
            <a:rPr lang="en-US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територіальний вибір діяльності – орієнтація на місцевий ринок, регіональний, загальноукраїнський або міжнародний;</a:t>
          </a:r>
        </a:p>
      </dgm:t>
    </dgm:pt>
    <dgm:pt modelId="{00E20445-6FCD-4823-8E49-429352E69906}" type="parTrans" cxnId="{ADAE0869-6986-4113-B788-C3979AE413D9}">
      <dgm:prSet/>
      <dgm:spPr/>
      <dgm:t>
        <a:bodyPr/>
        <a:lstStyle/>
        <a:p>
          <a:endParaRPr lang="en-US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49F97F8-C198-4319-BED3-97F5DF0FA9CA}" type="sibTrans" cxnId="{ADAE0869-6986-4113-B788-C3979AE413D9}">
      <dgm:prSet/>
      <dgm:spPr/>
      <dgm:t>
        <a:bodyPr/>
        <a:lstStyle/>
        <a:p>
          <a:endParaRPr lang="en-US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13CEC3C-EBBD-4AF6-9CBC-1FA4145DD409}">
      <dgm:prSet/>
      <dgm:spPr/>
      <dgm:t>
        <a:bodyPr/>
        <a:lstStyle/>
        <a:p>
          <a:r>
            <a:rPr lang="en-US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визначення джерел фінансування інвестиційної політики – визначення потреб у ресурсах, можливості фінансування за рахунок власних ресурсів і позикових коштів, оптимізація співвідношення між ними, визначення джерел фінансування. Іншими словами, вибір інвестиційного портфеля підприємства, організації;</a:t>
          </a:r>
        </a:p>
      </dgm:t>
    </dgm:pt>
    <dgm:pt modelId="{9C3ED0CE-7FBF-450C-95C1-4DFA5184A784}" type="parTrans" cxnId="{B13C9CD3-F99B-4928-94A1-AF1133E6A3A8}">
      <dgm:prSet/>
      <dgm:spPr/>
      <dgm:t>
        <a:bodyPr/>
        <a:lstStyle/>
        <a:p>
          <a:endParaRPr lang="en-US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D2C394F-CA25-4507-BC22-FCB85AF46E11}" type="sibTrans" cxnId="{B13C9CD3-F99B-4928-94A1-AF1133E6A3A8}">
      <dgm:prSet/>
      <dgm:spPr/>
      <dgm:t>
        <a:bodyPr/>
        <a:lstStyle/>
        <a:p>
          <a:endParaRPr lang="en-US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6725D12-1E31-4728-B6BD-1717328C5FB4}">
      <dgm:prSet/>
      <dgm:spPr/>
      <dgm:t>
        <a:bodyPr/>
        <a:lstStyle/>
        <a:p>
          <a:r>
            <a:rPr lang="en-US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створення системи управління інвестиційною політикою – це може бути формування спеціального органу управління інвестиційною політикою, або закріплення функцій управління за діючими структурними підрозділами;</a:t>
          </a:r>
        </a:p>
      </dgm:t>
    </dgm:pt>
    <dgm:pt modelId="{DB57EE77-9C57-40B4-8FA1-CBBB497D3CF7}" type="parTrans" cxnId="{16415FB2-54C7-44E8-BC7A-34F881F690E7}">
      <dgm:prSet/>
      <dgm:spPr/>
      <dgm:t>
        <a:bodyPr/>
        <a:lstStyle/>
        <a:p>
          <a:endParaRPr lang="en-US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5A443EE-4D71-4569-91DC-6ECD9311BF14}" type="sibTrans" cxnId="{16415FB2-54C7-44E8-BC7A-34F881F690E7}">
      <dgm:prSet/>
      <dgm:spPr/>
      <dgm:t>
        <a:bodyPr/>
        <a:lstStyle/>
        <a:p>
          <a:endParaRPr lang="en-US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D2B92DB-17CB-4036-8EC3-CF18E76E4303}">
      <dgm:prSet/>
      <dgm:spPr/>
      <dgm:t>
        <a:bodyPr/>
        <a:lstStyle/>
        <a:p>
          <a:r>
            <a:rPr lang="en-US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проведення моніторингу реалізації інвестиційної політики – періодичне визначення економічної ефективності реалізованих інвестиційних проектів і запровадження коригуючих поправок в разі відхилення від заданих параметрів інвестиційного проекту.</a:t>
          </a:r>
        </a:p>
      </dgm:t>
    </dgm:pt>
    <dgm:pt modelId="{A84ED54B-642A-4633-9043-517B53526436}" type="parTrans" cxnId="{3B3A781B-2607-44D5-8FFC-684C0A0E3233}">
      <dgm:prSet/>
      <dgm:spPr/>
      <dgm:t>
        <a:bodyPr/>
        <a:lstStyle/>
        <a:p>
          <a:endParaRPr lang="en-US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57D758D-D453-4A10-B5F5-8E9CCC8A25B5}" type="sibTrans" cxnId="{3B3A781B-2607-44D5-8FFC-684C0A0E3233}">
      <dgm:prSet/>
      <dgm:spPr/>
      <dgm:t>
        <a:bodyPr/>
        <a:lstStyle/>
        <a:p>
          <a:endParaRPr lang="en-US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B4EDF65-65B4-4843-92A3-008B99A9548D}" type="pres">
      <dgm:prSet presAssocID="{0DC4DA74-425F-4EC0-B0AE-806728D4A6DD}" presName="linear" presStyleCnt="0">
        <dgm:presLayoutVars>
          <dgm:animLvl val="lvl"/>
          <dgm:resizeHandles val="exact"/>
        </dgm:presLayoutVars>
      </dgm:prSet>
      <dgm:spPr/>
    </dgm:pt>
    <dgm:pt modelId="{C6EF3705-553F-3C4F-98B4-897F39614E90}" type="pres">
      <dgm:prSet presAssocID="{40586985-508D-47AD-B6D6-44912EE18662}" presName="parentText" presStyleLbl="node1" presStyleIdx="0" presStyleCnt="6">
        <dgm:presLayoutVars>
          <dgm:chMax val="0"/>
          <dgm:bulletEnabled val="1"/>
        </dgm:presLayoutVars>
      </dgm:prSet>
      <dgm:spPr/>
    </dgm:pt>
    <dgm:pt modelId="{B56EA5EC-9995-854B-A0D1-CB9D32F4F5D5}" type="pres">
      <dgm:prSet presAssocID="{A9C35414-7834-4440-8A70-7C1F2DA4B3A9}" presName="spacer" presStyleCnt="0"/>
      <dgm:spPr/>
    </dgm:pt>
    <dgm:pt modelId="{CCC67079-4769-3540-88DA-E773C32A2098}" type="pres">
      <dgm:prSet presAssocID="{94F0FB29-2D71-4C79-9CB0-B7B88285B674}" presName="parentText" presStyleLbl="node1" presStyleIdx="1" presStyleCnt="6">
        <dgm:presLayoutVars>
          <dgm:chMax val="0"/>
          <dgm:bulletEnabled val="1"/>
        </dgm:presLayoutVars>
      </dgm:prSet>
      <dgm:spPr/>
    </dgm:pt>
    <dgm:pt modelId="{E82771C3-EF42-1A41-9139-ABE197361C78}" type="pres">
      <dgm:prSet presAssocID="{77E87A3A-1C74-43C5-B9F6-D63877D8D74A}" presName="spacer" presStyleCnt="0"/>
      <dgm:spPr/>
    </dgm:pt>
    <dgm:pt modelId="{7F7D20A7-1771-8143-87B6-2F69E406082D}" type="pres">
      <dgm:prSet presAssocID="{1FAE293E-80A7-48FD-B534-81DB4DEA7CD0}" presName="parentText" presStyleLbl="node1" presStyleIdx="2" presStyleCnt="6">
        <dgm:presLayoutVars>
          <dgm:chMax val="0"/>
          <dgm:bulletEnabled val="1"/>
        </dgm:presLayoutVars>
      </dgm:prSet>
      <dgm:spPr/>
    </dgm:pt>
    <dgm:pt modelId="{16A480FC-8AA1-1648-81D4-4BC989BCB88F}" type="pres">
      <dgm:prSet presAssocID="{949F97F8-C198-4319-BED3-97F5DF0FA9CA}" presName="spacer" presStyleCnt="0"/>
      <dgm:spPr/>
    </dgm:pt>
    <dgm:pt modelId="{74FC2BB2-43E3-2846-9542-E414ADFF51A0}" type="pres">
      <dgm:prSet presAssocID="{313CEC3C-EBBD-4AF6-9CBC-1FA4145DD409}" presName="parentText" presStyleLbl="node1" presStyleIdx="3" presStyleCnt="6">
        <dgm:presLayoutVars>
          <dgm:chMax val="0"/>
          <dgm:bulletEnabled val="1"/>
        </dgm:presLayoutVars>
      </dgm:prSet>
      <dgm:spPr/>
    </dgm:pt>
    <dgm:pt modelId="{16DDFBAE-DBFE-B541-8CD3-756B8DA82107}" type="pres">
      <dgm:prSet presAssocID="{6D2C394F-CA25-4507-BC22-FCB85AF46E11}" presName="spacer" presStyleCnt="0"/>
      <dgm:spPr/>
    </dgm:pt>
    <dgm:pt modelId="{86DD718B-60AE-0646-BFCE-55C272F83D2E}" type="pres">
      <dgm:prSet presAssocID="{D6725D12-1E31-4728-B6BD-1717328C5FB4}" presName="parentText" presStyleLbl="node1" presStyleIdx="4" presStyleCnt="6">
        <dgm:presLayoutVars>
          <dgm:chMax val="0"/>
          <dgm:bulletEnabled val="1"/>
        </dgm:presLayoutVars>
      </dgm:prSet>
      <dgm:spPr/>
    </dgm:pt>
    <dgm:pt modelId="{8A48111D-7AE6-7449-8076-2123D64D23D5}" type="pres">
      <dgm:prSet presAssocID="{05A443EE-4D71-4569-91DC-6ECD9311BF14}" presName="spacer" presStyleCnt="0"/>
      <dgm:spPr/>
    </dgm:pt>
    <dgm:pt modelId="{0DAA80CF-B272-EF4F-A6D9-00F68AAF0B83}" type="pres">
      <dgm:prSet presAssocID="{ED2B92DB-17CB-4036-8EC3-CF18E76E4303}" presName="parentText" presStyleLbl="node1" presStyleIdx="5" presStyleCnt="6">
        <dgm:presLayoutVars>
          <dgm:chMax val="0"/>
          <dgm:bulletEnabled val="1"/>
        </dgm:presLayoutVars>
      </dgm:prSet>
      <dgm:spPr/>
    </dgm:pt>
  </dgm:ptLst>
  <dgm:cxnLst>
    <dgm:cxn modelId="{3B3A781B-2607-44D5-8FFC-684C0A0E3233}" srcId="{0DC4DA74-425F-4EC0-B0AE-806728D4A6DD}" destId="{ED2B92DB-17CB-4036-8EC3-CF18E76E4303}" srcOrd="5" destOrd="0" parTransId="{A84ED54B-642A-4633-9043-517B53526436}" sibTransId="{F57D758D-D453-4A10-B5F5-8E9CCC8A25B5}"/>
    <dgm:cxn modelId="{40526654-D248-C44A-86B7-B6A3CF150CD5}" type="presOf" srcId="{0DC4DA74-425F-4EC0-B0AE-806728D4A6DD}" destId="{0B4EDF65-65B4-4843-92A3-008B99A9548D}" srcOrd="0" destOrd="0" presId="urn:microsoft.com/office/officeart/2005/8/layout/vList2"/>
    <dgm:cxn modelId="{53150B66-B168-445D-9134-0BD7D9F3036D}" srcId="{0DC4DA74-425F-4EC0-B0AE-806728D4A6DD}" destId="{40586985-508D-47AD-B6D6-44912EE18662}" srcOrd="0" destOrd="0" parTransId="{636EC65D-2015-4B5C-85FD-E2C777204A25}" sibTransId="{A9C35414-7834-4440-8A70-7C1F2DA4B3A9}"/>
    <dgm:cxn modelId="{ADAE0869-6986-4113-B788-C3979AE413D9}" srcId="{0DC4DA74-425F-4EC0-B0AE-806728D4A6DD}" destId="{1FAE293E-80A7-48FD-B534-81DB4DEA7CD0}" srcOrd="2" destOrd="0" parTransId="{00E20445-6FCD-4823-8E49-429352E69906}" sibTransId="{949F97F8-C198-4319-BED3-97F5DF0FA9CA}"/>
    <dgm:cxn modelId="{B0CAE370-6AE5-8140-A5A6-399435C63BFE}" type="presOf" srcId="{ED2B92DB-17CB-4036-8EC3-CF18E76E4303}" destId="{0DAA80CF-B272-EF4F-A6D9-00F68AAF0B83}" srcOrd="0" destOrd="0" presId="urn:microsoft.com/office/officeart/2005/8/layout/vList2"/>
    <dgm:cxn modelId="{F76F1586-E415-CF4D-9B22-886ACB28F365}" type="presOf" srcId="{1FAE293E-80A7-48FD-B534-81DB4DEA7CD0}" destId="{7F7D20A7-1771-8143-87B6-2F69E406082D}" srcOrd="0" destOrd="0" presId="urn:microsoft.com/office/officeart/2005/8/layout/vList2"/>
    <dgm:cxn modelId="{093EB1A4-F4D8-C148-9668-FC1D9285EBD4}" type="presOf" srcId="{40586985-508D-47AD-B6D6-44912EE18662}" destId="{C6EF3705-553F-3C4F-98B4-897F39614E90}" srcOrd="0" destOrd="0" presId="urn:microsoft.com/office/officeart/2005/8/layout/vList2"/>
    <dgm:cxn modelId="{16415FB2-54C7-44E8-BC7A-34F881F690E7}" srcId="{0DC4DA74-425F-4EC0-B0AE-806728D4A6DD}" destId="{D6725D12-1E31-4728-B6BD-1717328C5FB4}" srcOrd="4" destOrd="0" parTransId="{DB57EE77-9C57-40B4-8FA1-CBBB497D3CF7}" sibTransId="{05A443EE-4D71-4569-91DC-6ECD9311BF14}"/>
    <dgm:cxn modelId="{0C5E41B6-EE11-4202-ABF0-E86008A8EFE1}" srcId="{0DC4DA74-425F-4EC0-B0AE-806728D4A6DD}" destId="{94F0FB29-2D71-4C79-9CB0-B7B88285B674}" srcOrd="1" destOrd="0" parTransId="{1F019035-8126-4AF9-8D65-16CE01A76BED}" sibTransId="{77E87A3A-1C74-43C5-B9F6-D63877D8D74A}"/>
    <dgm:cxn modelId="{9E7999CC-C53E-C647-9010-286C0F6E1C8A}" type="presOf" srcId="{313CEC3C-EBBD-4AF6-9CBC-1FA4145DD409}" destId="{74FC2BB2-43E3-2846-9542-E414ADFF51A0}" srcOrd="0" destOrd="0" presId="urn:microsoft.com/office/officeart/2005/8/layout/vList2"/>
    <dgm:cxn modelId="{330843D2-AA29-E942-8508-B207DCD848C0}" type="presOf" srcId="{D6725D12-1E31-4728-B6BD-1717328C5FB4}" destId="{86DD718B-60AE-0646-BFCE-55C272F83D2E}" srcOrd="0" destOrd="0" presId="urn:microsoft.com/office/officeart/2005/8/layout/vList2"/>
    <dgm:cxn modelId="{B13C9CD3-F99B-4928-94A1-AF1133E6A3A8}" srcId="{0DC4DA74-425F-4EC0-B0AE-806728D4A6DD}" destId="{313CEC3C-EBBD-4AF6-9CBC-1FA4145DD409}" srcOrd="3" destOrd="0" parTransId="{9C3ED0CE-7FBF-450C-95C1-4DFA5184A784}" sibTransId="{6D2C394F-CA25-4507-BC22-FCB85AF46E11}"/>
    <dgm:cxn modelId="{196F02FD-2438-0A45-A545-C292092C7200}" type="presOf" srcId="{94F0FB29-2D71-4C79-9CB0-B7B88285B674}" destId="{CCC67079-4769-3540-88DA-E773C32A2098}" srcOrd="0" destOrd="0" presId="urn:microsoft.com/office/officeart/2005/8/layout/vList2"/>
    <dgm:cxn modelId="{93DDF231-C6C1-3046-80B8-86860A2401B6}" type="presParOf" srcId="{0B4EDF65-65B4-4843-92A3-008B99A9548D}" destId="{C6EF3705-553F-3C4F-98B4-897F39614E90}" srcOrd="0" destOrd="0" presId="urn:microsoft.com/office/officeart/2005/8/layout/vList2"/>
    <dgm:cxn modelId="{1795C7A2-3526-0744-A3F1-E9E2F24FB350}" type="presParOf" srcId="{0B4EDF65-65B4-4843-92A3-008B99A9548D}" destId="{B56EA5EC-9995-854B-A0D1-CB9D32F4F5D5}" srcOrd="1" destOrd="0" presId="urn:microsoft.com/office/officeart/2005/8/layout/vList2"/>
    <dgm:cxn modelId="{73011A39-B0D7-DC40-8139-6A46E0E18694}" type="presParOf" srcId="{0B4EDF65-65B4-4843-92A3-008B99A9548D}" destId="{CCC67079-4769-3540-88DA-E773C32A2098}" srcOrd="2" destOrd="0" presId="urn:microsoft.com/office/officeart/2005/8/layout/vList2"/>
    <dgm:cxn modelId="{1F1ADB6A-B740-4841-A5D9-80C26461EC36}" type="presParOf" srcId="{0B4EDF65-65B4-4843-92A3-008B99A9548D}" destId="{E82771C3-EF42-1A41-9139-ABE197361C78}" srcOrd="3" destOrd="0" presId="urn:microsoft.com/office/officeart/2005/8/layout/vList2"/>
    <dgm:cxn modelId="{689BCCF0-CA1D-4D4A-B800-A2C9676F8323}" type="presParOf" srcId="{0B4EDF65-65B4-4843-92A3-008B99A9548D}" destId="{7F7D20A7-1771-8143-87B6-2F69E406082D}" srcOrd="4" destOrd="0" presId="urn:microsoft.com/office/officeart/2005/8/layout/vList2"/>
    <dgm:cxn modelId="{78F35D7B-1288-0E49-B402-C0B2BFC5DC06}" type="presParOf" srcId="{0B4EDF65-65B4-4843-92A3-008B99A9548D}" destId="{16A480FC-8AA1-1648-81D4-4BC989BCB88F}" srcOrd="5" destOrd="0" presId="urn:microsoft.com/office/officeart/2005/8/layout/vList2"/>
    <dgm:cxn modelId="{77BFE13B-5072-9E4D-BBED-4F93D63E9A32}" type="presParOf" srcId="{0B4EDF65-65B4-4843-92A3-008B99A9548D}" destId="{74FC2BB2-43E3-2846-9542-E414ADFF51A0}" srcOrd="6" destOrd="0" presId="urn:microsoft.com/office/officeart/2005/8/layout/vList2"/>
    <dgm:cxn modelId="{5E3E7574-163D-084D-A2C8-F71A70823571}" type="presParOf" srcId="{0B4EDF65-65B4-4843-92A3-008B99A9548D}" destId="{16DDFBAE-DBFE-B541-8CD3-756B8DA82107}" srcOrd="7" destOrd="0" presId="urn:microsoft.com/office/officeart/2005/8/layout/vList2"/>
    <dgm:cxn modelId="{28259410-B8E1-C743-B36E-E4E928BEB266}" type="presParOf" srcId="{0B4EDF65-65B4-4843-92A3-008B99A9548D}" destId="{86DD718B-60AE-0646-BFCE-55C272F83D2E}" srcOrd="8" destOrd="0" presId="urn:microsoft.com/office/officeart/2005/8/layout/vList2"/>
    <dgm:cxn modelId="{F4E7124C-A16C-1C41-9532-8206C6B55043}" type="presParOf" srcId="{0B4EDF65-65B4-4843-92A3-008B99A9548D}" destId="{8A48111D-7AE6-7449-8076-2123D64D23D5}" srcOrd="9" destOrd="0" presId="urn:microsoft.com/office/officeart/2005/8/layout/vList2"/>
    <dgm:cxn modelId="{ECE0A592-A4AF-4648-AB66-6EFA2DDC9760}" type="presParOf" srcId="{0B4EDF65-65B4-4843-92A3-008B99A9548D}" destId="{0DAA80CF-B272-EF4F-A6D9-00F68AAF0B83}" srcOrd="1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F61264C1-26BB-4F02-A802-CD31AAD15279}" type="doc">
      <dgm:prSet loTypeId="urn:microsoft.com/office/officeart/2005/8/layout/default" loCatId="list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A69AAFF1-8E7C-4D9B-B5DF-28EE32DDCBF5}">
      <dgm:prSet/>
      <dgm:spPr/>
      <dgm:t>
        <a:bodyPr/>
        <a:lstStyle/>
        <a:p>
          <a:r>
            <a:rPr lang="uk-UA">
              <a:latin typeface="Times New Roman" panose="02020603050405020304" pitchFamily="18" charset="0"/>
              <a:cs typeface="Times New Roman" panose="02020603050405020304" pitchFamily="18" charset="0"/>
            </a:rPr>
            <a:t>Власні фінансові ресурси в реалізації інвестиційних проектів</a:t>
          </a:r>
          <a:endParaRPr lang="en-US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FCB23EF-6849-49DF-8D2B-D22764F59BC6}" type="parTrans" cxnId="{2F68A189-1244-46F4-B5B1-BD310A0A3BD9}">
      <dgm:prSet/>
      <dgm:spPr/>
      <dgm:t>
        <a:bodyPr/>
        <a:lstStyle/>
        <a:p>
          <a:endParaRPr lang="en-US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17B4722-80AA-4D00-84BB-F3F6F7A527BE}" type="sibTrans" cxnId="{2F68A189-1244-46F4-B5B1-BD310A0A3BD9}">
      <dgm:prSet/>
      <dgm:spPr/>
      <dgm:t>
        <a:bodyPr/>
        <a:lstStyle/>
        <a:p>
          <a:endParaRPr lang="en-US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65BC9E0-7AC3-46EE-84CC-AE176DC79D2D}">
      <dgm:prSet/>
      <dgm:spPr/>
      <dgm:t>
        <a:bodyPr/>
        <a:lstStyle/>
        <a:p>
          <a:r>
            <a:rPr lang="uk-UA" dirty="0">
              <a:latin typeface="Times New Roman" panose="02020603050405020304" pitchFamily="18" charset="0"/>
              <a:cs typeface="Times New Roman" panose="02020603050405020304" pitchFamily="18" charset="0"/>
            </a:rPr>
            <a:t>Акціонування як метод фінансування бізнес-проектів</a:t>
          </a:r>
          <a:endParaRPr lang="en-US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CE9CCDF-EBB9-4226-A3A9-DBD52D67660E}" type="parTrans" cxnId="{307A34A4-DC75-4FB2-ADCF-E0D15FA9B22D}">
      <dgm:prSet/>
      <dgm:spPr/>
      <dgm:t>
        <a:bodyPr/>
        <a:lstStyle/>
        <a:p>
          <a:endParaRPr lang="en-US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76341CA-D6EA-49AD-99EA-888727998738}" type="sibTrans" cxnId="{307A34A4-DC75-4FB2-ADCF-E0D15FA9B22D}">
      <dgm:prSet/>
      <dgm:spPr/>
      <dgm:t>
        <a:bodyPr/>
        <a:lstStyle/>
        <a:p>
          <a:endParaRPr lang="en-US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EED6535-D167-4E2B-AC30-ECC133B6FFA8}">
      <dgm:prSet/>
      <dgm:spPr/>
      <dgm:t>
        <a:bodyPr/>
        <a:lstStyle/>
        <a:p>
          <a:r>
            <a:rPr lang="uk-UA">
              <a:latin typeface="Times New Roman" panose="02020603050405020304" pitchFamily="18" charset="0"/>
              <a:cs typeface="Times New Roman" panose="02020603050405020304" pitchFamily="18" charset="0"/>
            </a:rPr>
            <a:t>Кредитування інвестиційних проектів</a:t>
          </a:r>
          <a:endParaRPr lang="en-US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336419F-6E5E-4F93-81B3-8021BADB1C1B}" type="parTrans" cxnId="{63F07879-912A-492A-9681-915030A72DFA}">
      <dgm:prSet/>
      <dgm:spPr/>
      <dgm:t>
        <a:bodyPr/>
        <a:lstStyle/>
        <a:p>
          <a:endParaRPr lang="en-US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EF2D69B-7AF3-481A-9B44-21C19BD5B9F5}" type="sibTrans" cxnId="{63F07879-912A-492A-9681-915030A72DFA}">
      <dgm:prSet/>
      <dgm:spPr/>
      <dgm:t>
        <a:bodyPr/>
        <a:lstStyle/>
        <a:p>
          <a:endParaRPr lang="en-US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BDB1572-D335-4317-9085-778FFB69D6C3}">
      <dgm:prSet/>
      <dgm:spPr/>
      <dgm:t>
        <a:bodyPr/>
        <a:lstStyle/>
        <a:p>
          <a:r>
            <a:rPr lang="uk-UA">
              <a:latin typeface="Times New Roman" panose="02020603050405020304" pitchFamily="18" charset="0"/>
              <a:cs typeface="Times New Roman" panose="02020603050405020304" pitchFamily="18" charset="0"/>
            </a:rPr>
            <a:t>Лізинг у структурі джерел фінансування проектів</a:t>
          </a:r>
          <a:endParaRPr lang="en-US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F8B0155-DF74-4891-BE61-E96227DA8066}" type="parTrans" cxnId="{FE73E481-BF8F-408B-B6E6-E22C6FE91F68}">
      <dgm:prSet/>
      <dgm:spPr/>
      <dgm:t>
        <a:bodyPr/>
        <a:lstStyle/>
        <a:p>
          <a:endParaRPr lang="en-US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1AD9E47-CBE3-4D33-87C1-6CDC4698396D}" type="sibTrans" cxnId="{FE73E481-BF8F-408B-B6E6-E22C6FE91F68}">
      <dgm:prSet/>
      <dgm:spPr/>
      <dgm:t>
        <a:bodyPr/>
        <a:lstStyle/>
        <a:p>
          <a:endParaRPr lang="en-US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8D46BCA-BE3A-4351-8098-F687BB131384}">
      <dgm:prSet/>
      <dgm:spPr/>
      <dgm:t>
        <a:bodyPr/>
        <a:lstStyle/>
        <a:p>
          <a:r>
            <a:rPr lang="uk-UA">
              <a:latin typeface="Times New Roman" panose="02020603050405020304" pitchFamily="18" charset="0"/>
              <a:cs typeface="Times New Roman" panose="02020603050405020304" pitchFamily="18" charset="0"/>
            </a:rPr>
            <a:t>Участь держави в фінансуванні інвестиційних проектів</a:t>
          </a:r>
          <a:endParaRPr lang="en-US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1F4BD6D-DC60-4B99-A582-E31359D7121B}" type="parTrans" cxnId="{CB69110B-1A3A-4432-A51C-DB37F40B6DC6}">
      <dgm:prSet/>
      <dgm:spPr/>
      <dgm:t>
        <a:bodyPr/>
        <a:lstStyle/>
        <a:p>
          <a:endParaRPr lang="en-US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7E8FE2A-7D32-4C49-B091-0092D082CCB2}" type="sibTrans" cxnId="{CB69110B-1A3A-4432-A51C-DB37F40B6DC6}">
      <dgm:prSet/>
      <dgm:spPr/>
      <dgm:t>
        <a:bodyPr/>
        <a:lstStyle/>
        <a:p>
          <a:endParaRPr lang="en-US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AECDEFA-FC80-4D5A-B1FF-E61F68CCD1C4}">
      <dgm:prSet/>
      <dgm:spPr/>
      <dgm:t>
        <a:bodyPr/>
        <a:lstStyle/>
        <a:p>
          <a:r>
            <a:rPr lang="uk-UA">
              <a:latin typeface="Times New Roman" panose="02020603050405020304" pitchFamily="18" charset="0"/>
              <a:cs typeface="Times New Roman" panose="02020603050405020304" pitchFamily="18" charset="0"/>
            </a:rPr>
            <a:t>Альтернативні джерела фінансування</a:t>
          </a:r>
          <a:endParaRPr lang="en-US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302CEA3-1066-4C33-B058-88F44F8BA5D8}" type="parTrans" cxnId="{66E09583-08EF-4E07-A003-3521BFE01A8E}">
      <dgm:prSet/>
      <dgm:spPr/>
      <dgm:t>
        <a:bodyPr/>
        <a:lstStyle/>
        <a:p>
          <a:endParaRPr lang="en-US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6CCE4C3-A55E-45BC-8609-8A569810C6DE}" type="sibTrans" cxnId="{66E09583-08EF-4E07-A003-3521BFE01A8E}">
      <dgm:prSet/>
      <dgm:spPr/>
      <dgm:t>
        <a:bodyPr/>
        <a:lstStyle/>
        <a:p>
          <a:endParaRPr lang="en-US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7AA1F2B-5881-EF44-8F0C-9AAF3A122CDD}" type="pres">
      <dgm:prSet presAssocID="{F61264C1-26BB-4F02-A802-CD31AAD15279}" presName="diagram" presStyleCnt="0">
        <dgm:presLayoutVars>
          <dgm:dir/>
          <dgm:resizeHandles val="exact"/>
        </dgm:presLayoutVars>
      </dgm:prSet>
      <dgm:spPr/>
    </dgm:pt>
    <dgm:pt modelId="{6CB9DE34-1867-DB41-A29B-7C3A4B4A9584}" type="pres">
      <dgm:prSet presAssocID="{A69AAFF1-8E7C-4D9B-B5DF-28EE32DDCBF5}" presName="node" presStyleLbl="node1" presStyleIdx="0" presStyleCnt="6">
        <dgm:presLayoutVars>
          <dgm:bulletEnabled val="1"/>
        </dgm:presLayoutVars>
      </dgm:prSet>
      <dgm:spPr/>
    </dgm:pt>
    <dgm:pt modelId="{C0548C86-F6AD-6C42-A6E6-8DA88F31D9A8}" type="pres">
      <dgm:prSet presAssocID="{217B4722-80AA-4D00-84BB-F3F6F7A527BE}" presName="sibTrans" presStyleCnt="0"/>
      <dgm:spPr/>
    </dgm:pt>
    <dgm:pt modelId="{2C8C0A55-0BEB-3E4C-A3D5-ECD49C9E4F5E}" type="pres">
      <dgm:prSet presAssocID="{A65BC9E0-7AC3-46EE-84CC-AE176DC79D2D}" presName="node" presStyleLbl="node1" presStyleIdx="1" presStyleCnt="6">
        <dgm:presLayoutVars>
          <dgm:bulletEnabled val="1"/>
        </dgm:presLayoutVars>
      </dgm:prSet>
      <dgm:spPr/>
    </dgm:pt>
    <dgm:pt modelId="{713AF137-27C4-6845-99FA-F8A948E6617D}" type="pres">
      <dgm:prSet presAssocID="{376341CA-D6EA-49AD-99EA-888727998738}" presName="sibTrans" presStyleCnt="0"/>
      <dgm:spPr/>
    </dgm:pt>
    <dgm:pt modelId="{EC1E5221-21C4-2149-A5EC-0994140F0059}" type="pres">
      <dgm:prSet presAssocID="{AEED6535-D167-4E2B-AC30-ECC133B6FFA8}" presName="node" presStyleLbl="node1" presStyleIdx="2" presStyleCnt="6">
        <dgm:presLayoutVars>
          <dgm:bulletEnabled val="1"/>
        </dgm:presLayoutVars>
      </dgm:prSet>
      <dgm:spPr/>
    </dgm:pt>
    <dgm:pt modelId="{BEED995A-20C5-4948-9341-8C4502212B0F}" type="pres">
      <dgm:prSet presAssocID="{1EF2D69B-7AF3-481A-9B44-21C19BD5B9F5}" presName="sibTrans" presStyleCnt="0"/>
      <dgm:spPr/>
    </dgm:pt>
    <dgm:pt modelId="{0F055658-0588-D941-BCF4-0FD86E63D9BC}" type="pres">
      <dgm:prSet presAssocID="{EBDB1572-D335-4317-9085-778FFB69D6C3}" presName="node" presStyleLbl="node1" presStyleIdx="3" presStyleCnt="6">
        <dgm:presLayoutVars>
          <dgm:bulletEnabled val="1"/>
        </dgm:presLayoutVars>
      </dgm:prSet>
      <dgm:spPr/>
    </dgm:pt>
    <dgm:pt modelId="{26AA90D5-BACC-214A-8221-BCE1D51A3940}" type="pres">
      <dgm:prSet presAssocID="{F1AD9E47-CBE3-4D33-87C1-6CDC4698396D}" presName="sibTrans" presStyleCnt="0"/>
      <dgm:spPr/>
    </dgm:pt>
    <dgm:pt modelId="{0BD0AFA2-301A-EF44-8492-691B33D1BC83}" type="pres">
      <dgm:prSet presAssocID="{68D46BCA-BE3A-4351-8098-F687BB131384}" presName="node" presStyleLbl="node1" presStyleIdx="4" presStyleCnt="6">
        <dgm:presLayoutVars>
          <dgm:bulletEnabled val="1"/>
        </dgm:presLayoutVars>
      </dgm:prSet>
      <dgm:spPr/>
    </dgm:pt>
    <dgm:pt modelId="{80E914E2-1E6C-E34D-8C53-E1E162E79716}" type="pres">
      <dgm:prSet presAssocID="{57E8FE2A-7D32-4C49-B091-0092D082CCB2}" presName="sibTrans" presStyleCnt="0"/>
      <dgm:spPr/>
    </dgm:pt>
    <dgm:pt modelId="{93103500-31CA-874F-8666-342624A20C84}" type="pres">
      <dgm:prSet presAssocID="{DAECDEFA-FC80-4D5A-B1FF-E61F68CCD1C4}" presName="node" presStyleLbl="node1" presStyleIdx="5" presStyleCnt="6">
        <dgm:presLayoutVars>
          <dgm:bulletEnabled val="1"/>
        </dgm:presLayoutVars>
      </dgm:prSet>
      <dgm:spPr/>
    </dgm:pt>
  </dgm:ptLst>
  <dgm:cxnLst>
    <dgm:cxn modelId="{CB69110B-1A3A-4432-A51C-DB37F40B6DC6}" srcId="{F61264C1-26BB-4F02-A802-CD31AAD15279}" destId="{68D46BCA-BE3A-4351-8098-F687BB131384}" srcOrd="4" destOrd="0" parTransId="{91F4BD6D-DC60-4B99-A582-E31359D7121B}" sibTransId="{57E8FE2A-7D32-4C49-B091-0092D082CCB2}"/>
    <dgm:cxn modelId="{168AC812-F994-5043-A56A-933FD3594BA0}" type="presOf" srcId="{A69AAFF1-8E7C-4D9B-B5DF-28EE32DDCBF5}" destId="{6CB9DE34-1867-DB41-A29B-7C3A4B4A9584}" srcOrd="0" destOrd="0" presId="urn:microsoft.com/office/officeart/2005/8/layout/default"/>
    <dgm:cxn modelId="{92505818-E996-A749-AE8D-DB36D2CE5B2C}" type="presOf" srcId="{F61264C1-26BB-4F02-A802-CD31AAD15279}" destId="{27AA1F2B-5881-EF44-8F0C-9AAF3A122CDD}" srcOrd="0" destOrd="0" presId="urn:microsoft.com/office/officeart/2005/8/layout/default"/>
    <dgm:cxn modelId="{5549E61A-25FD-AB4D-8370-BFBFF00804AC}" type="presOf" srcId="{DAECDEFA-FC80-4D5A-B1FF-E61F68CCD1C4}" destId="{93103500-31CA-874F-8666-342624A20C84}" srcOrd="0" destOrd="0" presId="urn:microsoft.com/office/officeart/2005/8/layout/default"/>
    <dgm:cxn modelId="{63F07879-912A-492A-9681-915030A72DFA}" srcId="{F61264C1-26BB-4F02-A802-CD31AAD15279}" destId="{AEED6535-D167-4E2B-AC30-ECC133B6FFA8}" srcOrd="2" destOrd="0" parTransId="{9336419F-6E5E-4F93-81B3-8021BADB1C1B}" sibTransId="{1EF2D69B-7AF3-481A-9B44-21C19BD5B9F5}"/>
    <dgm:cxn modelId="{FE73E481-BF8F-408B-B6E6-E22C6FE91F68}" srcId="{F61264C1-26BB-4F02-A802-CD31AAD15279}" destId="{EBDB1572-D335-4317-9085-778FFB69D6C3}" srcOrd="3" destOrd="0" parTransId="{6F8B0155-DF74-4891-BE61-E96227DA8066}" sibTransId="{F1AD9E47-CBE3-4D33-87C1-6CDC4698396D}"/>
    <dgm:cxn modelId="{66E09583-08EF-4E07-A003-3521BFE01A8E}" srcId="{F61264C1-26BB-4F02-A802-CD31AAD15279}" destId="{DAECDEFA-FC80-4D5A-B1FF-E61F68CCD1C4}" srcOrd="5" destOrd="0" parTransId="{A302CEA3-1066-4C33-B058-88F44F8BA5D8}" sibTransId="{06CCE4C3-A55E-45BC-8609-8A569810C6DE}"/>
    <dgm:cxn modelId="{2F68A189-1244-46F4-B5B1-BD310A0A3BD9}" srcId="{F61264C1-26BB-4F02-A802-CD31AAD15279}" destId="{A69AAFF1-8E7C-4D9B-B5DF-28EE32DDCBF5}" srcOrd="0" destOrd="0" parTransId="{EFCB23EF-6849-49DF-8D2B-D22764F59BC6}" sibTransId="{217B4722-80AA-4D00-84BB-F3F6F7A527BE}"/>
    <dgm:cxn modelId="{307A34A4-DC75-4FB2-ADCF-E0D15FA9B22D}" srcId="{F61264C1-26BB-4F02-A802-CD31AAD15279}" destId="{A65BC9E0-7AC3-46EE-84CC-AE176DC79D2D}" srcOrd="1" destOrd="0" parTransId="{3CE9CCDF-EBB9-4226-A3A9-DBD52D67660E}" sibTransId="{376341CA-D6EA-49AD-99EA-888727998738}"/>
    <dgm:cxn modelId="{786203C1-AF6A-3743-99AD-8241961F7E07}" type="presOf" srcId="{A65BC9E0-7AC3-46EE-84CC-AE176DC79D2D}" destId="{2C8C0A55-0BEB-3E4C-A3D5-ECD49C9E4F5E}" srcOrd="0" destOrd="0" presId="urn:microsoft.com/office/officeart/2005/8/layout/default"/>
    <dgm:cxn modelId="{5FFB1BC6-5061-3B46-B8F7-A5BDE9038AC9}" type="presOf" srcId="{AEED6535-D167-4E2B-AC30-ECC133B6FFA8}" destId="{EC1E5221-21C4-2149-A5EC-0994140F0059}" srcOrd="0" destOrd="0" presId="urn:microsoft.com/office/officeart/2005/8/layout/default"/>
    <dgm:cxn modelId="{382BB8EE-34F8-3C43-ACD6-97E82B3449C4}" type="presOf" srcId="{68D46BCA-BE3A-4351-8098-F687BB131384}" destId="{0BD0AFA2-301A-EF44-8492-691B33D1BC83}" srcOrd="0" destOrd="0" presId="urn:microsoft.com/office/officeart/2005/8/layout/default"/>
    <dgm:cxn modelId="{A47BA9FE-5CE6-114A-AC43-D977F8D5F00C}" type="presOf" srcId="{EBDB1572-D335-4317-9085-778FFB69D6C3}" destId="{0F055658-0588-D941-BCF4-0FD86E63D9BC}" srcOrd="0" destOrd="0" presId="urn:microsoft.com/office/officeart/2005/8/layout/default"/>
    <dgm:cxn modelId="{C6D53293-E840-9E4B-B84C-96BCCE4B9731}" type="presParOf" srcId="{27AA1F2B-5881-EF44-8F0C-9AAF3A122CDD}" destId="{6CB9DE34-1867-DB41-A29B-7C3A4B4A9584}" srcOrd="0" destOrd="0" presId="urn:microsoft.com/office/officeart/2005/8/layout/default"/>
    <dgm:cxn modelId="{D41EFEA8-A7F2-064F-97AA-FF3D063B3266}" type="presParOf" srcId="{27AA1F2B-5881-EF44-8F0C-9AAF3A122CDD}" destId="{C0548C86-F6AD-6C42-A6E6-8DA88F31D9A8}" srcOrd="1" destOrd="0" presId="urn:microsoft.com/office/officeart/2005/8/layout/default"/>
    <dgm:cxn modelId="{EB84D1E2-93CC-8D4C-A020-D28EC873AC39}" type="presParOf" srcId="{27AA1F2B-5881-EF44-8F0C-9AAF3A122CDD}" destId="{2C8C0A55-0BEB-3E4C-A3D5-ECD49C9E4F5E}" srcOrd="2" destOrd="0" presId="urn:microsoft.com/office/officeart/2005/8/layout/default"/>
    <dgm:cxn modelId="{CA34D3F2-21A2-DA40-B6B1-6449739F079E}" type="presParOf" srcId="{27AA1F2B-5881-EF44-8F0C-9AAF3A122CDD}" destId="{713AF137-27C4-6845-99FA-F8A948E6617D}" srcOrd="3" destOrd="0" presId="urn:microsoft.com/office/officeart/2005/8/layout/default"/>
    <dgm:cxn modelId="{BBD1F70B-42EA-FE4C-8421-486CDEB54145}" type="presParOf" srcId="{27AA1F2B-5881-EF44-8F0C-9AAF3A122CDD}" destId="{EC1E5221-21C4-2149-A5EC-0994140F0059}" srcOrd="4" destOrd="0" presId="urn:microsoft.com/office/officeart/2005/8/layout/default"/>
    <dgm:cxn modelId="{EEA0D9D3-C69D-6B48-B512-A4B4D374E91E}" type="presParOf" srcId="{27AA1F2B-5881-EF44-8F0C-9AAF3A122CDD}" destId="{BEED995A-20C5-4948-9341-8C4502212B0F}" srcOrd="5" destOrd="0" presId="urn:microsoft.com/office/officeart/2005/8/layout/default"/>
    <dgm:cxn modelId="{984ADD2D-6202-A04F-8EB0-DFBEDFDC308E}" type="presParOf" srcId="{27AA1F2B-5881-EF44-8F0C-9AAF3A122CDD}" destId="{0F055658-0588-D941-BCF4-0FD86E63D9BC}" srcOrd="6" destOrd="0" presId="urn:microsoft.com/office/officeart/2005/8/layout/default"/>
    <dgm:cxn modelId="{DBA987BB-5066-1C48-BAF9-27468AFFC9A1}" type="presParOf" srcId="{27AA1F2B-5881-EF44-8F0C-9AAF3A122CDD}" destId="{26AA90D5-BACC-214A-8221-BCE1D51A3940}" srcOrd="7" destOrd="0" presId="urn:microsoft.com/office/officeart/2005/8/layout/default"/>
    <dgm:cxn modelId="{B7C887C1-7517-2145-BD57-4583EA247108}" type="presParOf" srcId="{27AA1F2B-5881-EF44-8F0C-9AAF3A122CDD}" destId="{0BD0AFA2-301A-EF44-8492-691B33D1BC83}" srcOrd="8" destOrd="0" presId="urn:microsoft.com/office/officeart/2005/8/layout/default"/>
    <dgm:cxn modelId="{141227EC-5577-9E40-8145-5AD18E51DB29}" type="presParOf" srcId="{27AA1F2B-5881-EF44-8F0C-9AAF3A122CDD}" destId="{80E914E2-1E6C-E34D-8C53-E1E162E79716}" srcOrd="9" destOrd="0" presId="urn:microsoft.com/office/officeart/2005/8/layout/default"/>
    <dgm:cxn modelId="{CA730012-F9BF-F943-9D64-7921983405CD}" type="presParOf" srcId="{27AA1F2B-5881-EF44-8F0C-9AAF3A122CDD}" destId="{93103500-31CA-874F-8666-342624A20C84}" srcOrd="1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49C54ACF-3D06-4917-8FC0-BAC6D2435DA9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DD01B72A-4007-4DED-BE5B-E0348E82EE93}">
      <dgm:prSet/>
      <dgm:spPr/>
      <dgm:t>
        <a:bodyPr/>
        <a:lstStyle/>
        <a:p>
          <a:r>
            <a:rPr lang="uk-UA" dirty="0">
              <a:latin typeface="Times New Roman" panose="02020603050405020304" pitchFamily="18" charset="0"/>
              <a:cs typeface="Times New Roman" panose="02020603050405020304" pitchFamily="18" charset="0"/>
            </a:rPr>
            <a:t>венчурне фінансування, </a:t>
          </a:r>
          <a:endParaRPr lang="en-US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D475958-F802-4A9A-BC4F-98D9CDF196AB}" type="parTrans" cxnId="{DB13A690-B51E-40E4-B6BF-3644ED7FF8A8}">
      <dgm:prSet/>
      <dgm:spPr/>
      <dgm:t>
        <a:bodyPr/>
        <a:lstStyle/>
        <a:p>
          <a:endParaRPr lang="en-US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5341F50-D242-4FB0-8611-ECE49EA65AB2}" type="sibTrans" cxnId="{DB13A690-B51E-40E4-B6BF-3644ED7FF8A8}">
      <dgm:prSet/>
      <dgm:spPr/>
      <dgm:t>
        <a:bodyPr/>
        <a:lstStyle/>
        <a:p>
          <a:endParaRPr lang="en-US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1A888C9-159B-4EB0-BB69-4A1233705D8F}">
      <dgm:prSet/>
      <dgm:spPr/>
      <dgm:t>
        <a:bodyPr/>
        <a:lstStyle/>
        <a:p>
          <a:r>
            <a:rPr lang="uk-UA">
              <a:latin typeface="Times New Roman" panose="02020603050405020304" pitchFamily="18" charset="0"/>
              <a:cs typeface="Times New Roman" panose="02020603050405020304" pitchFamily="18" charset="0"/>
            </a:rPr>
            <a:t>кошти бізнес-ангелів,</a:t>
          </a:r>
          <a:endParaRPr lang="en-US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0325283-B33D-49DA-A0DE-E801E5D15413}" type="parTrans" cxnId="{8BA6EB8C-848F-420E-9798-0A8360ADC287}">
      <dgm:prSet/>
      <dgm:spPr/>
      <dgm:t>
        <a:bodyPr/>
        <a:lstStyle/>
        <a:p>
          <a:endParaRPr lang="en-US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F221D6A-79E8-4999-9EC0-647023CD0875}" type="sibTrans" cxnId="{8BA6EB8C-848F-420E-9798-0A8360ADC287}">
      <dgm:prSet/>
      <dgm:spPr/>
      <dgm:t>
        <a:bodyPr/>
        <a:lstStyle/>
        <a:p>
          <a:endParaRPr lang="en-US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E8841AF-FB36-4771-A9C7-83C5555B9594}">
      <dgm:prSet/>
      <dgm:spPr/>
      <dgm:t>
        <a:bodyPr/>
        <a:lstStyle/>
        <a:p>
          <a:r>
            <a:rPr lang="uk-UA">
              <a:latin typeface="Times New Roman" panose="02020603050405020304" pitchFamily="18" charset="0"/>
              <a:cs typeface="Times New Roman" panose="02020603050405020304" pitchFamily="18" charset="0"/>
            </a:rPr>
            <a:t>фінансове посередництво,</a:t>
          </a:r>
          <a:endParaRPr lang="en-US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8F97418-E025-42CD-A377-3EF8021F4A14}" type="parTrans" cxnId="{DD0A6357-55B4-427C-80EB-4EFF62421EB8}">
      <dgm:prSet/>
      <dgm:spPr/>
      <dgm:t>
        <a:bodyPr/>
        <a:lstStyle/>
        <a:p>
          <a:endParaRPr lang="en-US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7C69317-483A-4FA5-AFBE-1B140F64F656}" type="sibTrans" cxnId="{DD0A6357-55B4-427C-80EB-4EFF62421EB8}">
      <dgm:prSet/>
      <dgm:spPr/>
      <dgm:t>
        <a:bodyPr/>
        <a:lstStyle/>
        <a:p>
          <a:endParaRPr lang="en-US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645AB67-BB6F-4911-931F-BC773C85C561}">
      <dgm:prSet/>
      <dgm:spPr/>
      <dgm:t>
        <a:bodyPr/>
        <a:lstStyle/>
        <a:p>
          <a:r>
            <a:rPr lang="uk-UA">
              <a:latin typeface="Times New Roman" panose="02020603050405020304" pitchFamily="18" charset="0"/>
              <a:cs typeface="Times New Roman" panose="02020603050405020304" pitchFamily="18" charset="0"/>
            </a:rPr>
            <a:t>краудфандинг, </a:t>
          </a:r>
          <a:endParaRPr lang="en-US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D993430-3471-4CC1-96D1-33A042BE0839}" type="parTrans" cxnId="{945D3C5E-33E8-42EE-BBF9-8BBF9872A36E}">
      <dgm:prSet/>
      <dgm:spPr/>
      <dgm:t>
        <a:bodyPr/>
        <a:lstStyle/>
        <a:p>
          <a:endParaRPr lang="en-US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0984CCA-EF3C-4F1F-8C00-6B6ED3948DAE}" type="sibTrans" cxnId="{945D3C5E-33E8-42EE-BBF9-8BBF9872A36E}">
      <dgm:prSet/>
      <dgm:spPr/>
      <dgm:t>
        <a:bodyPr/>
        <a:lstStyle/>
        <a:p>
          <a:endParaRPr lang="en-US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0209504-4101-4068-8D92-6F9612F12BF7}">
      <dgm:prSet/>
      <dgm:spPr/>
      <dgm:t>
        <a:bodyPr/>
        <a:lstStyle/>
        <a:p>
          <a:r>
            <a:rPr lang="uk-UA">
              <a:latin typeface="Times New Roman" panose="02020603050405020304" pitchFamily="18" charset="0"/>
              <a:cs typeface="Times New Roman" panose="02020603050405020304" pitchFamily="18" charset="0"/>
            </a:rPr>
            <a:t>грантове фінансування проектів.</a:t>
          </a:r>
          <a:endParaRPr lang="en-US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5010365-F13C-492A-9E83-ECFC1FE57CA4}" type="parTrans" cxnId="{6C9BDB90-DFB7-4C9B-B90E-769F0A71A5A7}">
      <dgm:prSet/>
      <dgm:spPr/>
      <dgm:t>
        <a:bodyPr/>
        <a:lstStyle/>
        <a:p>
          <a:endParaRPr lang="en-US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228287C-93B0-41D4-B120-58127238FD09}" type="sibTrans" cxnId="{6C9BDB90-DFB7-4C9B-B90E-769F0A71A5A7}">
      <dgm:prSet/>
      <dgm:spPr/>
      <dgm:t>
        <a:bodyPr/>
        <a:lstStyle/>
        <a:p>
          <a:endParaRPr lang="en-US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3B62512-51B5-7F40-8D1E-9948E7D49E5A}" type="pres">
      <dgm:prSet presAssocID="{49C54ACF-3D06-4917-8FC0-BAC6D2435DA9}" presName="linear" presStyleCnt="0">
        <dgm:presLayoutVars>
          <dgm:animLvl val="lvl"/>
          <dgm:resizeHandles val="exact"/>
        </dgm:presLayoutVars>
      </dgm:prSet>
      <dgm:spPr/>
    </dgm:pt>
    <dgm:pt modelId="{02224C34-41C6-5D4B-AF46-45EB300D0CB5}" type="pres">
      <dgm:prSet presAssocID="{DD01B72A-4007-4DED-BE5B-E0348E82EE93}" presName="parentText" presStyleLbl="node1" presStyleIdx="0" presStyleCnt="5">
        <dgm:presLayoutVars>
          <dgm:chMax val="0"/>
          <dgm:bulletEnabled val="1"/>
        </dgm:presLayoutVars>
      </dgm:prSet>
      <dgm:spPr/>
    </dgm:pt>
    <dgm:pt modelId="{96F4F3D3-CA2F-BF45-AF71-C38E3D7D9AFD}" type="pres">
      <dgm:prSet presAssocID="{75341F50-D242-4FB0-8611-ECE49EA65AB2}" presName="spacer" presStyleCnt="0"/>
      <dgm:spPr/>
    </dgm:pt>
    <dgm:pt modelId="{D60DDC5B-1894-964D-BEB9-7E0B603DB1E1}" type="pres">
      <dgm:prSet presAssocID="{31A888C9-159B-4EB0-BB69-4A1233705D8F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A09D8A18-112E-FD45-98AB-B772BD9914A7}" type="pres">
      <dgm:prSet presAssocID="{1F221D6A-79E8-4999-9EC0-647023CD0875}" presName="spacer" presStyleCnt="0"/>
      <dgm:spPr/>
    </dgm:pt>
    <dgm:pt modelId="{43D94191-7184-0346-8E98-69F04A297758}" type="pres">
      <dgm:prSet presAssocID="{0E8841AF-FB36-4771-A9C7-83C5555B9594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BA832CF7-FA4D-4E4C-AB4B-16452C3403BA}" type="pres">
      <dgm:prSet presAssocID="{A7C69317-483A-4FA5-AFBE-1B140F64F656}" presName="spacer" presStyleCnt="0"/>
      <dgm:spPr/>
    </dgm:pt>
    <dgm:pt modelId="{7870E5A5-F7E1-B445-8C24-5C1DE2F1F4AB}" type="pres">
      <dgm:prSet presAssocID="{1645AB67-BB6F-4911-931F-BC773C85C561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F09E65DA-31C8-B944-9D6C-8FD08D42A0E9}" type="pres">
      <dgm:prSet presAssocID="{10984CCA-EF3C-4F1F-8C00-6B6ED3948DAE}" presName="spacer" presStyleCnt="0"/>
      <dgm:spPr/>
    </dgm:pt>
    <dgm:pt modelId="{D9DEE534-0186-454D-8543-AA7E2FC3933A}" type="pres">
      <dgm:prSet presAssocID="{20209504-4101-4068-8D92-6F9612F12BF7}" presName="parentText" presStyleLbl="node1" presStyleIdx="4" presStyleCnt="5">
        <dgm:presLayoutVars>
          <dgm:chMax val="0"/>
          <dgm:bulletEnabled val="1"/>
        </dgm:presLayoutVars>
      </dgm:prSet>
      <dgm:spPr/>
    </dgm:pt>
  </dgm:ptLst>
  <dgm:cxnLst>
    <dgm:cxn modelId="{49F5C33F-C04B-A04A-A281-3D9810523B2A}" type="presOf" srcId="{31A888C9-159B-4EB0-BB69-4A1233705D8F}" destId="{D60DDC5B-1894-964D-BEB9-7E0B603DB1E1}" srcOrd="0" destOrd="0" presId="urn:microsoft.com/office/officeart/2005/8/layout/vList2"/>
    <dgm:cxn modelId="{DD0A6357-55B4-427C-80EB-4EFF62421EB8}" srcId="{49C54ACF-3D06-4917-8FC0-BAC6D2435DA9}" destId="{0E8841AF-FB36-4771-A9C7-83C5555B9594}" srcOrd="2" destOrd="0" parTransId="{88F97418-E025-42CD-A377-3EF8021F4A14}" sibTransId="{A7C69317-483A-4FA5-AFBE-1B140F64F656}"/>
    <dgm:cxn modelId="{D0160A5C-D641-9845-A630-5B92E18A04F3}" type="presOf" srcId="{DD01B72A-4007-4DED-BE5B-E0348E82EE93}" destId="{02224C34-41C6-5D4B-AF46-45EB300D0CB5}" srcOrd="0" destOrd="0" presId="urn:microsoft.com/office/officeart/2005/8/layout/vList2"/>
    <dgm:cxn modelId="{945D3C5E-33E8-42EE-BBF9-8BBF9872A36E}" srcId="{49C54ACF-3D06-4917-8FC0-BAC6D2435DA9}" destId="{1645AB67-BB6F-4911-931F-BC773C85C561}" srcOrd="3" destOrd="0" parTransId="{1D993430-3471-4CC1-96D1-33A042BE0839}" sibTransId="{10984CCA-EF3C-4F1F-8C00-6B6ED3948DAE}"/>
    <dgm:cxn modelId="{53CC5580-5AB3-4E44-A453-AD9744D3F2A2}" type="presOf" srcId="{1645AB67-BB6F-4911-931F-BC773C85C561}" destId="{7870E5A5-F7E1-B445-8C24-5C1DE2F1F4AB}" srcOrd="0" destOrd="0" presId="urn:microsoft.com/office/officeart/2005/8/layout/vList2"/>
    <dgm:cxn modelId="{8BA6EB8C-848F-420E-9798-0A8360ADC287}" srcId="{49C54ACF-3D06-4917-8FC0-BAC6D2435DA9}" destId="{31A888C9-159B-4EB0-BB69-4A1233705D8F}" srcOrd="1" destOrd="0" parTransId="{60325283-B33D-49DA-A0DE-E801E5D15413}" sibTransId="{1F221D6A-79E8-4999-9EC0-647023CD0875}"/>
    <dgm:cxn modelId="{89733D90-0CF2-C540-870A-1643F9D70399}" type="presOf" srcId="{0E8841AF-FB36-4771-A9C7-83C5555B9594}" destId="{43D94191-7184-0346-8E98-69F04A297758}" srcOrd="0" destOrd="0" presId="urn:microsoft.com/office/officeart/2005/8/layout/vList2"/>
    <dgm:cxn modelId="{DB13A690-B51E-40E4-B6BF-3644ED7FF8A8}" srcId="{49C54ACF-3D06-4917-8FC0-BAC6D2435DA9}" destId="{DD01B72A-4007-4DED-BE5B-E0348E82EE93}" srcOrd="0" destOrd="0" parTransId="{8D475958-F802-4A9A-BC4F-98D9CDF196AB}" sibTransId="{75341F50-D242-4FB0-8611-ECE49EA65AB2}"/>
    <dgm:cxn modelId="{6C9BDB90-DFB7-4C9B-B90E-769F0A71A5A7}" srcId="{49C54ACF-3D06-4917-8FC0-BAC6D2435DA9}" destId="{20209504-4101-4068-8D92-6F9612F12BF7}" srcOrd="4" destOrd="0" parTransId="{05010365-F13C-492A-9E83-ECFC1FE57CA4}" sibTransId="{A228287C-93B0-41D4-B120-58127238FD09}"/>
    <dgm:cxn modelId="{2F347CB8-613F-0745-B655-F4F21449D654}" type="presOf" srcId="{20209504-4101-4068-8D92-6F9612F12BF7}" destId="{D9DEE534-0186-454D-8543-AA7E2FC3933A}" srcOrd="0" destOrd="0" presId="urn:microsoft.com/office/officeart/2005/8/layout/vList2"/>
    <dgm:cxn modelId="{66D2DDED-CB5A-C848-A86D-D118B5343D5F}" type="presOf" srcId="{49C54ACF-3D06-4917-8FC0-BAC6D2435DA9}" destId="{63B62512-51B5-7F40-8D1E-9948E7D49E5A}" srcOrd="0" destOrd="0" presId="urn:microsoft.com/office/officeart/2005/8/layout/vList2"/>
    <dgm:cxn modelId="{FD94ADE1-349F-284C-A054-3AF4B08DB1C0}" type="presParOf" srcId="{63B62512-51B5-7F40-8D1E-9948E7D49E5A}" destId="{02224C34-41C6-5D4B-AF46-45EB300D0CB5}" srcOrd="0" destOrd="0" presId="urn:microsoft.com/office/officeart/2005/8/layout/vList2"/>
    <dgm:cxn modelId="{1C13D26B-6755-B849-B6FC-FBBDA1E967FD}" type="presParOf" srcId="{63B62512-51B5-7F40-8D1E-9948E7D49E5A}" destId="{96F4F3D3-CA2F-BF45-AF71-C38E3D7D9AFD}" srcOrd="1" destOrd="0" presId="urn:microsoft.com/office/officeart/2005/8/layout/vList2"/>
    <dgm:cxn modelId="{47315330-C546-894C-8EE4-857644108752}" type="presParOf" srcId="{63B62512-51B5-7F40-8D1E-9948E7D49E5A}" destId="{D60DDC5B-1894-964D-BEB9-7E0B603DB1E1}" srcOrd="2" destOrd="0" presId="urn:microsoft.com/office/officeart/2005/8/layout/vList2"/>
    <dgm:cxn modelId="{F541904C-6B71-AA4E-97BF-0D452BBEE5D9}" type="presParOf" srcId="{63B62512-51B5-7F40-8D1E-9948E7D49E5A}" destId="{A09D8A18-112E-FD45-98AB-B772BD9914A7}" srcOrd="3" destOrd="0" presId="urn:microsoft.com/office/officeart/2005/8/layout/vList2"/>
    <dgm:cxn modelId="{8924AE7F-86B6-884B-BAAB-E6FF3AF29649}" type="presParOf" srcId="{63B62512-51B5-7F40-8D1E-9948E7D49E5A}" destId="{43D94191-7184-0346-8E98-69F04A297758}" srcOrd="4" destOrd="0" presId="urn:microsoft.com/office/officeart/2005/8/layout/vList2"/>
    <dgm:cxn modelId="{DDD17760-2002-6146-B637-F06D069663C3}" type="presParOf" srcId="{63B62512-51B5-7F40-8D1E-9948E7D49E5A}" destId="{BA832CF7-FA4D-4E4C-AB4B-16452C3403BA}" srcOrd="5" destOrd="0" presId="urn:microsoft.com/office/officeart/2005/8/layout/vList2"/>
    <dgm:cxn modelId="{9BFB0FF2-A748-A748-8437-48A05BD677CA}" type="presParOf" srcId="{63B62512-51B5-7F40-8D1E-9948E7D49E5A}" destId="{7870E5A5-F7E1-B445-8C24-5C1DE2F1F4AB}" srcOrd="6" destOrd="0" presId="urn:microsoft.com/office/officeart/2005/8/layout/vList2"/>
    <dgm:cxn modelId="{01BA3A3D-1ED6-DB4B-9FA1-11411558B028}" type="presParOf" srcId="{63B62512-51B5-7F40-8D1E-9948E7D49E5A}" destId="{F09E65DA-31C8-B944-9D6C-8FD08D42A0E9}" srcOrd="7" destOrd="0" presId="urn:microsoft.com/office/officeart/2005/8/layout/vList2"/>
    <dgm:cxn modelId="{47A26CCD-8E35-C24B-BEE2-1BD6935F478A}" type="presParOf" srcId="{63B62512-51B5-7F40-8D1E-9948E7D49E5A}" destId="{D9DEE534-0186-454D-8543-AA7E2FC3933A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DDBC5279-9648-4BB6-A3F2-3D43234E7AF5}" type="doc">
      <dgm:prSet loTypeId="urn:microsoft.com/office/officeart/2005/8/layout/process4" loCatId="process" qsTypeId="urn:microsoft.com/office/officeart/2005/8/quickstyle/simple4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1F7CCF11-EE68-4530-B64A-3682EDA52DC9}">
      <dgm:prSet/>
      <dgm:spPr/>
      <dgm:t>
        <a:bodyPr/>
        <a:lstStyle/>
        <a:p>
          <a:r>
            <a:rPr lang="en-US">
              <a:latin typeface="Times New Roman" panose="02020603050405020304" pitchFamily="18" charset="0"/>
              <a:cs typeface="Times New Roman" panose="02020603050405020304" pitchFamily="18" charset="0"/>
            </a:rPr>
            <a:t>Інвестиційний механізм підприємства сформовано з двох елементів – інвестиційне забезпечення та система управління інвестиційною діяльністю підприємства. </a:t>
          </a:r>
        </a:p>
      </dgm:t>
    </dgm:pt>
    <dgm:pt modelId="{05A9B23D-4695-473F-87DF-CB652F44E579}" type="parTrans" cxnId="{19358B17-0B2A-43BF-BE36-84EBBF7BFC04}">
      <dgm:prSet/>
      <dgm:spPr/>
      <dgm:t>
        <a:bodyPr/>
        <a:lstStyle/>
        <a:p>
          <a:endParaRPr lang="en-US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66D1FCB-9DA3-48CF-BA21-CC82F86279A0}" type="sibTrans" cxnId="{19358B17-0B2A-43BF-BE36-84EBBF7BFC04}">
      <dgm:prSet/>
      <dgm:spPr/>
      <dgm:t>
        <a:bodyPr/>
        <a:lstStyle/>
        <a:p>
          <a:endParaRPr lang="en-US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072736E-FE19-4825-9370-ACCC2E4D213F}">
      <dgm:prSet/>
      <dgm:spPr/>
      <dgm:t>
        <a:bodyPr/>
        <a:lstStyle/>
        <a:p>
          <a:r>
            <a:rPr lang="en-US">
              <a:latin typeface="Times New Roman" panose="02020603050405020304" pitchFamily="18" charset="0"/>
              <a:cs typeface="Times New Roman" panose="02020603050405020304" pitchFamily="18" charset="0"/>
            </a:rPr>
            <a:t>Інвестиційне забезпечення підприємства розглядаємо як процес акумулювання необхідного обсягу інвестиційних ресурсів шляхом реалізації відповідної інвестиційної політики. </a:t>
          </a:r>
        </a:p>
      </dgm:t>
    </dgm:pt>
    <dgm:pt modelId="{0D75F166-9167-4231-81D9-D78DB1A5C899}" type="parTrans" cxnId="{8D1B3A1B-D192-41E0-9561-DAB4BA801E61}">
      <dgm:prSet/>
      <dgm:spPr/>
      <dgm:t>
        <a:bodyPr/>
        <a:lstStyle/>
        <a:p>
          <a:endParaRPr lang="en-US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9DC168A-0732-434B-86CC-CA0F49B97CAE}" type="sibTrans" cxnId="{8D1B3A1B-D192-41E0-9561-DAB4BA801E61}">
      <dgm:prSet/>
      <dgm:spPr/>
      <dgm:t>
        <a:bodyPr/>
        <a:lstStyle/>
        <a:p>
          <a:endParaRPr lang="en-US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5501B1F-665E-FC41-9033-238D4D8EF099}" type="pres">
      <dgm:prSet presAssocID="{DDBC5279-9648-4BB6-A3F2-3D43234E7AF5}" presName="Name0" presStyleCnt="0">
        <dgm:presLayoutVars>
          <dgm:dir/>
          <dgm:animLvl val="lvl"/>
          <dgm:resizeHandles val="exact"/>
        </dgm:presLayoutVars>
      </dgm:prSet>
      <dgm:spPr/>
    </dgm:pt>
    <dgm:pt modelId="{0013D947-EE27-3F41-B0D2-5F561C1C0F98}" type="pres">
      <dgm:prSet presAssocID="{E072736E-FE19-4825-9370-ACCC2E4D213F}" presName="boxAndChildren" presStyleCnt="0"/>
      <dgm:spPr/>
    </dgm:pt>
    <dgm:pt modelId="{BFD144E3-8DC6-8043-9FAB-47C2459F2A6E}" type="pres">
      <dgm:prSet presAssocID="{E072736E-FE19-4825-9370-ACCC2E4D213F}" presName="parentTextBox" presStyleLbl="node1" presStyleIdx="0" presStyleCnt="2"/>
      <dgm:spPr/>
    </dgm:pt>
    <dgm:pt modelId="{9B8A206A-8793-EB47-A462-CD63613444A1}" type="pres">
      <dgm:prSet presAssocID="{D66D1FCB-9DA3-48CF-BA21-CC82F86279A0}" presName="sp" presStyleCnt="0"/>
      <dgm:spPr/>
    </dgm:pt>
    <dgm:pt modelId="{93BAF3FC-9389-B94A-8EBB-0A33B11108B8}" type="pres">
      <dgm:prSet presAssocID="{1F7CCF11-EE68-4530-B64A-3682EDA52DC9}" presName="arrowAndChildren" presStyleCnt="0"/>
      <dgm:spPr/>
    </dgm:pt>
    <dgm:pt modelId="{9FF35347-37F2-BA46-BB8E-D39B37A6477A}" type="pres">
      <dgm:prSet presAssocID="{1F7CCF11-EE68-4530-B64A-3682EDA52DC9}" presName="parentTextArrow" presStyleLbl="node1" presStyleIdx="1" presStyleCnt="2"/>
      <dgm:spPr/>
    </dgm:pt>
  </dgm:ptLst>
  <dgm:cxnLst>
    <dgm:cxn modelId="{19358B17-0B2A-43BF-BE36-84EBBF7BFC04}" srcId="{DDBC5279-9648-4BB6-A3F2-3D43234E7AF5}" destId="{1F7CCF11-EE68-4530-B64A-3682EDA52DC9}" srcOrd="0" destOrd="0" parTransId="{05A9B23D-4695-473F-87DF-CB652F44E579}" sibTransId="{D66D1FCB-9DA3-48CF-BA21-CC82F86279A0}"/>
    <dgm:cxn modelId="{8D1B3A1B-D192-41E0-9561-DAB4BA801E61}" srcId="{DDBC5279-9648-4BB6-A3F2-3D43234E7AF5}" destId="{E072736E-FE19-4825-9370-ACCC2E4D213F}" srcOrd="1" destOrd="0" parTransId="{0D75F166-9167-4231-81D9-D78DB1A5C899}" sibTransId="{19DC168A-0732-434B-86CC-CA0F49B97CAE}"/>
    <dgm:cxn modelId="{DEC5CB34-61CD-B947-A69F-5B2BE7798502}" type="presOf" srcId="{DDBC5279-9648-4BB6-A3F2-3D43234E7AF5}" destId="{A5501B1F-665E-FC41-9033-238D4D8EF099}" srcOrd="0" destOrd="0" presId="urn:microsoft.com/office/officeart/2005/8/layout/process4"/>
    <dgm:cxn modelId="{07FC713D-78D2-0A44-B37D-879CC61F318A}" type="presOf" srcId="{1F7CCF11-EE68-4530-B64A-3682EDA52DC9}" destId="{9FF35347-37F2-BA46-BB8E-D39B37A6477A}" srcOrd="0" destOrd="0" presId="urn:microsoft.com/office/officeart/2005/8/layout/process4"/>
    <dgm:cxn modelId="{F3C67C8C-5926-8949-BD70-005223E21A5B}" type="presOf" srcId="{E072736E-FE19-4825-9370-ACCC2E4D213F}" destId="{BFD144E3-8DC6-8043-9FAB-47C2459F2A6E}" srcOrd="0" destOrd="0" presId="urn:microsoft.com/office/officeart/2005/8/layout/process4"/>
    <dgm:cxn modelId="{3C0BBB10-E422-D245-8034-1470D655EC59}" type="presParOf" srcId="{A5501B1F-665E-FC41-9033-238D4D8EF099}" destId="{0013D947-EE27-3F41-B0D2-5F561C1C0F98}" srcOrd="0" destOrd="0" presId="urn:microsoft.com/office/officeart/2005/8/layout/process4"/>
    <dgm:cxn modelId="{7D5C61B9-C7DF-E042-8D01-98394465495A}" type="presParOf" srcId="{0013D947-EE27-3F41-B0D2-5F561C1C0F98}" destId="{BFD144E3-8DC6-8043-9FAB-47C2459F2A6E}" srcOrd="0" destOrd="0" presId="urn:microsoft.com/office/officeart/2005/8/layout/process4"/>
    <dgm:cxn modelId="{76ED3481-531D-6F46-BF7E-2F18A71212F5}" type="presParOf" srcId="{A5501B1F-665E-FC41-9033-238D4D8EF099}" destId="{9B8A206A-8793-EB47-A462-CD63613444A1}" srcOrd="1" destOrd="0" presId="urn:microsoft.com/office/officeart/2005/8/layout/process4"/>
    <dgm:cxn modelId="{40604130-5AEA-894D-AAF2-16B4522F3700}" type="presParOf" srcId="{A5501B1F-665E-FC41-9033-238D4D8EF099}" destId="{93BAF3FC-9389-B94A-8EBB-0A33B11108B8}" srcOrd="2" destOrd="0" presId="urn:microsoft.com/office/officeart/2005/8/layout/process4"/>
    <dgm:cxn modelId="{956B048E-5EAE-614D-B9DB-24A3F46CD31E}" type="presParOf" srcId="{93BAF3FC-9389-B94A-8EBB-0A33B11108B8}" destId="{9FF35347-37F2-BA46-BB8E-D39B37A6477A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E894359-9E7F-1D49-9930-35653D896663}">
      <dsp:nvSpPr>
        <dsp:cNvPr id="0" name=""/>
        <dsp:cNvSpPr/>
      </dsp:nvSpPr>
      <dsp:spPr>
        <a:xfrm>
          <a:off x="0" y="17081"/>
          <a:ext cx="8915400" cy="11863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32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1. </a:t>
          </a:r>
          <a:r>
            <a:rPr lang="en-US" sz="3200" b="1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Процес</a:t>
          </a:r>
          <a:r>
            <a:rPr lang="en-US" sz="32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3200" b="1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управління</a:t>
          </a:r>
          <a:r>
            <a:rPr lang="en-US" sz="32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3200" b="1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інвестиціями</a:t>
          </a:r>
          <a:endParaRPr lang="en-US" sz="32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7914" y="74995"/>
        <a:ext cx="8799572" cy="1070552"/>
      </dsp:txXfrm>
    </dsp:sp>
    <dsp:sp modelId="{A9875D15-B841-4A4B-8505-C9B34E3DC5EF}">
      <dsp:nvSpPr>
        <dsp:cNvPr id="0" name=""/>
        <dsp:cNvSpPr/>
      </dsp:nvSpPr>
      <dsp:spPr>
        <a:xfrm>
          <a:off x="0" y="1295621"/>
          <a:ext cx="8915400" cy="11863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32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2. </a:t>
          </a:r>
          <a:r>
            <a:rPr lang="en-US" sz="3200" b="1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Встановлення</a:t>
          </a:r>
          <a:r>
            <a:rPr lang="en-US" sz="32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3200" b="1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інвестиційної</a:t>
          </a:r>
          <a:r>
            <a:rPr lang="en-US" sz="32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3200" b="1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політики</a:t>
          </a:r>
          <a:endParaRPr lang="en-US" sz="32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7914" y="1353535"/>
        <a:ext cx="8799572" cy="1070552"/>
      </dsp:txXfrm>
    </dsp:sp>
    <dsp:sp modelId="{375F7275-8D38-3041-8E79-87D6E743A2B5}">
      <dsp:nvSpPr>
        <dsp:cNvPr id="0" name=""/>
        <dsp:cNvSpPr/>
      </dsp:nvSpPr>
      <dsp:spPr>
        <a:xfrm>
          <a:off x="0" y="2574161"/>
          <a:ext cx="8915400" cy="11863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32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3. </a:t>
          </a:r>
          <a:r>
            <a:rPr lang="en-US" sz="3200" b="1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Аналіз</a:t>
          </a:r>
          <a:r>
            <a:rPr lang="en-US" sz="32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3200" b="1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інвестиційних</a:t>
          </a:r>
          <a:r>
            <a:rPr lang="en-US" sz="32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3200" b="1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механізмів</a:t>
          </a:r>
          <a:r>
            <a:rPr lang="en-US" sz="32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3200" b="1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як</a:t>
          </a:r>
          <a:r>
            <a:rPr lang="en-US" sz="32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3200" b="1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частини</a:t>
          </a:r>
          <a:r>
            <a:rPr lang="en-US" sz="32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3200" b="1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інвестиційної</a:t>
          </a:r>
          <a:r>
            <a:rPr lang="en-US" sz="32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3200" b="1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політики</a:t>
          </a:r>
          <a:endParaRPr lang="en-US" sz="32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7914" y="2632075"/>
        <a:ext cx="8799572" cy="107055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635AAC4-F5DC-7A40-897B-9369BD323358}">
      <dsp:nvSpPr>
        <dsp:cNvPr id="0" name=""/>
        <dsp:cNvSpPr/>
      </dsp:nvSpPr>
      <dsp:spPr>
        <a:xfrm>
          <a:off x="801370" y="0"/>
          <a:ext cx="9082194" cy="3940877"/>
        </a:xfrm>
        <a:prstGeom prst="rightArrow">
          <a:avLst/>
        </a:prstGeom>
        <a:solidFill>
          <a:schemeClr val="accent5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EBF7C31-61E8-8647-BB8B-2E316863AE35}">
      <dsp:nvSpPr>
        <dsp:cNvPr id="0" name=""/>
        <dsp:cNvSpPr/>
      </dsp:nvSpPr>
      <dsp:spPr>
        <a:xfrm>
          <a:off x="3130" y="1182263"/>
          <a:ext cx="1884471" cy="157635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взаємозв'язок</a:t>
          </a:r>
          <a:r>
            <a:rPr lang="en-US" sz="1400" b="1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400" b="1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і</a:t>
          </a:r>
          <a:r>
            <a:rPr lang="en-US" sz="1400" b="1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400" b="1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взаємозумовленість</a:t>
          </a:r>
          <a:r>
            <a:rPr lang="en-US" sz="1400" b="1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400" b="1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із</a:t>
          </a:r>
          <a:r>
            <a:rPr lang="en-US" sz="1400" b="1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400" b="1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загальною</a:t>
          </a:r>
          <a:r>
            <a:rPr lang="en-US" sz="1400" b="1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400" b="1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системою</a:t>
          </a:r>
          <a:r>
            <a:rPr lang="en-US" sz="1400" b="1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400" b="1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управління</a:t>
          </a:r>
          <a:r>
            <a:rPr lang="en-US" sz="1400" b="1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400" b="1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господарською</a:t>
          </a:r>
          <a:r>
            <a:rPr lang="en-US" sz="1400" b="1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400" b="1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діяльністю</a:t>
          </a:r>
          <a:r>
            <a:rPr lang="en-US" sz="1400" b="1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400" b="1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підприємства</a:t>
          </a:r>
          <a:r>
            <a:rPr lang="en-US" sz="1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;</a:t>
          </a:r>
        </a:p>
      </dsp:txBody>
      <dsp:txXfrm>
        <a:off x="80081" y="1259214"/>
        <a:ext cx="1730569" cy="1422448"/>
      </dsp:txXfrm>
    </dsp:sp>
    <dsp:sp modelId="{661EBC27-9ADC-6A47-B3AB-F883523E8FA6}">
      <dsp:nvSpPr>
        <dsp:cNvPr id="0" name=""/>
        <dsp:cNvSpPr/>
      </dsp:nvSpPr>
      <dsp:spPr>
        <a:xfrm>
          <a:off x="2201680" y="1182263"/>
          <a:ext cx="1884471" cy="1576350"/>
        </a:xfrm>
        <a:prstGeom prst="roundRect">
          <a:avLst/>
        </a:prstGeom>
        <a:solidFill>
          <a:schemeClr val="accent5">
            <a:hueOff val="1202033"/>
            <a:satOff val="-2441"/>
            <a:lumOff val="1569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комплексний</a:t>
          </a:r>
          <a:r>
            <a:rPr lang="en-US" sz="1400" b="1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400" b="1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характер</a:t>
          </a:r>
          <a:r>
            <a:rPr lang="en-US" sz="1400" b="1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400" b="1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формування</a:t>
          </a:r>
          <a:r>
            <a:rPr lang="en-US" sz="1400" b="1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400" b="1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управлінських</a:t>
          </a:r>
          <a:r>
            <a:rPr lang="en-US" sz="1400" b="1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400" b="1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рішень</a:t>
          </a:r>
          <a:r>
            <a:rPr lang="en-US" sz="1400" b="1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400" b="1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по</a:t>
          </a:r>
          <a:r>
            <a:rPr lang="en-US" sz="1400" b="1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400" b="1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залученню</a:t>
          </a:r>
          <a:r>
            <a:rPr lang="en-US" sz="1400" b="1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400" b="1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інвестиційних</a:t>
          </a:r>
          <a:r>
            <a:rPr lang="en-US" sz="1400" b="1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400" b="1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ресурсів</a:t>
          </a:r>
          <a:r>
            <a:rPr lang="en-US" sz="1400" b="1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400" b="1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і</a:t>
          </a:r>
          <a:r>
            <a:rPr lang="en-US" sz="1400" b="1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400" b="1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їхньому</a:t>
          </a:r>
          <a:r>
            <a:rPr lang="en-US" sz="1400" b="1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400" b="1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використанню</a:t>
          </a:r>
          <a:r>
            <a:rPr lang="en-US" sz="1400" b="1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;</a:t>
          </a:r>
        </a:p>
      </dsp:txBody>
      <dsp:txXfrm>
        <a:off x="2278631" y="1259214"/>
        <a:ext cx="1730569" cy="1422448"/>
      </dsp:txXfrm>
    </dsp:sp>
    <dsp:sp modelId="{F2A0004C-466B-4A49-B2E0-E1DB23F819E3}">
      <dsp:nvSpPr>
        <dsp:cNvPr id="0" name=""/>
        <dsp:cNvSpPr/>
      </dsp:nvSpPr>
      <dsp:spPr>
        <a:xfrm>
          <a:off x="4400231" y="1182263"/>
          <a:ext cx="1884471" cy="1576350"/>
        </a:xfrm>
        <a:prstGeom prst="roundRect">
          <a:avLst/>
        </a:prstGeom>
        <a:solidFill>
          <a:schemeClr val="accent5">
            <a:hueOff val="2404066"/>
            <a:satOff val="-4882"/>
            <a:lumOff val="3137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мінливість</a:t>
          </a:r>
          <a:r>
            <a:rPr lang="en-US" sz="1400" b="1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400" b="1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інвестиційної</a:t>
          </a:r>
          <a:r>
            <a:rPr lang="en-US" sz="1400" b="1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400" b="1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ситуації</a:t>
          </a:r>
          <a:r>
            <a:rPr lang="en-US" sz="1400" b="1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400" b="1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і</a:t>
          </a:r>
          <a:r>
            <a:rPr lang="en-US" sz="1400" b="1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400" b="1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мобільність</a:t>
          </a:r>
          <a:r>
            <a:rPr lang="en-US" sz="1400" b="1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400" b="1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у</a:t>
          </a:r>
          <a:r>
            <a:rPr lang="en-US" sz="1400" b="1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400" b="1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прийнятті</a:t>
          </a:r>
          <a:r>
            <a:rPr lang="en-US" sz="1400" b="1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400" b="1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управлінських</a:t>
          </a:r>
          <a:r>
            <a:rPr lang="en-US" sz="1400" b="1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400" b="1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рішень</a:t>
          </a:r>
          <a:r>
            <a:rPr lang="en-US" sz="1400" b="1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;</a:t>
          </a:r>
        </a:p>
      </dsp:txBody>
      <dsp:txXfrm>
        <a:off x="4477182" y="1259214"/>
        <a:ext cx="1730569" cy="1422448"/>
      </dsp:txXfrm>
    </dsp:sp>
    <dsp:sp modelId="{F62FB91F-ACE3-BD45-A872-FD0C8381F995}">
      <dsp:nvSpPr>
        <dsp:cNvPr id="0" name=""/>
        <dsp:cNvSpPr/>
      </dsp:nvSpPr>
      <dsp:spPr>
        <a:xfrm>
          <a:off x="6598782" y="1182263"/>
          <a:ext cx="1884471" cy="1576350"/>
        </a:xfrm>
        <a:prstGeom prst="roundRect">
          <a:avLst/>
        </a:prstGeom>
        <a:solidFill>
          <a:schemeClr val="accent5">
            <a:hueOff val="3606099"/>
            <a:satOff val="-7323"/>
            <a:lumOff val="4706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багатоваріантність</a:t>
          </a:r>
          <a:r>
            <a:rPr lang="en-US" sz="1400" b="1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400" b="1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інвестиційних</a:t>
          </a:r>
          <a:r>
            <a:rPr lang="en-US" sz="1400" b="1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400" b="1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рішень</a:t>
          </a:r>
          <a:r>
            <a:rPr lang="en-US" sz="1400" b="1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;</a:t>
          </a:r>
        </a:p>
      </dsp:txBody>
      <dsp:txXfrm>
        <a:off x="6675733" y="1259214"/>
        <a:ext cx="1730569" cy="1422448"/>
      </dsp:txXfrm>
    </dsp:sp>
    <dsp:sp modelId="{3928D616-5A52-1A4B-A5C1-7ACF6D3FA457}">
      <dsp:nvSpPr>
        <dsp:cNvPr id="0" name=""/>
        <dsp:cNvSpPr/>
      </dsp:nvSpPr>
      <dsp:spPr>
        <a:xfrm>
          <a:off x="8797332" y="1182263"/>
          <a:ext cx="1884471" cy="1576350"/>
        </a:xfrm>
        <a:prstGeom prst="roundRect">
          <a:avLst/>
        </a:prstGeom>
        <a:solidFill>
          <a:schemeClr val="accent5">
            <a:hueOff val="4808132"/>
            <a:satOff val="-9764"/>
            <a:lumOff val="6275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орієнтація</a:t>
          </a:r>
          <a:r>
            <a:rPr lang="en-US" sz="1400" b="1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400" b="1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на</a:t>
          </a:r>
          <a:r>
            <a:rPr lang="en-US" sz="1400" b="1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400" b="1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тривалу</a:t>
          </a:r>
          <a:r>
            <a:rPr lang="en-US" sz="1400" b="1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400" b="1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перспективу</a:t>
          </a:r>
          <a:r>
            <a:rPr lang="en-US" sz="1400" b="1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400" b="1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і</a:t>
          </a:r>
          <a:r>
            <a:rPr lang="en-US" sz="1400" b="1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400" b="1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фінансові</a:t>
          </a:r>
          <a:r>
            <a:rPr lang="en-US" sz="1400" b="1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400" b="1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результати</a:t>
          </a:r>
          <a:r>
            <a:rPr lang="en-US" sz="1400" b="1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.</a:t>
          </a:r>
        </a:p>
      </dsp:txBody>
      <dsp:txXfrm>
        <a:off x="8874283" y="1259214"/>
        <a:ext cx="1730569" cy="142244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34B6788-1E0F-1B40-B4F6-2EB3BDE73D2D}">
      <dsp:nvSpPr>
        <dsp:cNvPr id="0" name=""/>
        <dsp:cNvSpPr/>
      </dsp:nvSpPr>
      <dsp:spPr>
        <a:xfrm>
          <a:off x="0" y="72795"/>
          <a:ext cx="6832212" cy="963933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>
              <a:latin typeface="Times New Roman" panose="02020603050405020304" pitchFamily="18" charset="0"/>
              <a:cs typeface="Times New Roman" panose="02020603050405020304" pitchFamily="18" charset="0"/>
            </a:rPr>
            <a:t>1. Встановлення інвестиційної політики.</a:t>
          </a:r>
        </a:p>
      </dsp:txBody>
      <dsp:txXfrm>
        <a:off x="47055" y="119850"/>
        <a:ext cx="6738102" cy="869823"/>
      </dsp:txXfrm>
    </dsp:sp>
    <dsp:sp modelId="{2D21D64C-95E4-DC41-858E-496F0653A8CB}">
      <dsp:nvSpPr>
        <dsp:cNvPr id="0" name=""/>
        <dsp:cNvSpPr/>
      </dsp:nvSpPr>
      <dsp:spPr>
        <a:xfrm>
          <a:off x="0" y="1111608"/>
          <a:ext cx="6832212" cy="963933"/>
        </a:xfrm>
        <a:prstGeom prst="roundRect">
          <a:avLst/>
        </a:prstGeom>
        <a:gradFill rotWithShape="0">
          <a:gsLst>
            <a:gs pos="0">
              <a:schemeClr val="accent2">
                <a:hueOff val="113291"/>
                <a:satOff val="-11998"/>
                <a:lumOff val="-294"/>
                <a:alphaOff val="0"/>
                <a:tint val="96000"/>
                <a:lumMod val="104000"/>
              </a:schemeClr>
            </a:gs>
            <a:gs pos="100000">
              <a:schemeClr val="accent2">
                <a:hueOff val="113291"/>
                <a:satOff val="-11998"/>
                <a:lumOff val="-294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>
              <a:latin typeface="Times New Roman" panose="02020603050405020304" pitchFamily="18" charset="0"/>
              <a:cs typeface="Times New Roman" panose="02020603050405020304" pitchFamily="18" charset="0"/>
            </a:rPr>
            <a:t>2. Аналіз та оцінка інвестиційни</a:t>
          </a:r>
          <a:r>
            <a:rPr lang="uk-UA" sz="2600" kern="1200">
              <a:latin typeface="Times New Roman" panose="02020603050405020304" pitchFamily="18" charset="0"/>
              <a:cs typeface="Times New Roman" panose="02020603050405020304" pitchFamily="18" charset="0"/>
            </a:rPr>
            <a:t>х</a:t>
          </a:r>
          <a:r>
            <a:rPr lang="en-US" sz="2600" kern="1200">
              <a:latin typeface="Times New Roman" panose="02020603050405020304" pitchFamily="18" charset="0"/>
              <a:cs typeface="Times New Roman" panose="02020603050405020304" pitchFamily="18" charset="0"/>
            </a:rPr>
            <a:t> механізмів.</a:t>
          </a:r>
        </a:p>
      </dsp:txBody>
      <dsp:txXfrm>
        <a:off x="47055" y="1158663"/>
        <a:ext cx="6738102" cy="869823"/>
      </dsp:txXfrm>
    </dsp:sp>
    <dsp:sp modelId="{2685FBE9-B1E7-1E49-B580-B1C9145574B4}">
      <dsp:nvSpPr>
        <dsp:cNvPr id="0" name=""/>
        <dsp:cNvSpPr/>
      </dsp:nvSpPr>
      <dsp:spPr>
        <a:xfrm>
          <a:off x="0" y="2150422"/>
          <a:ext cx="6832212" cy="963933"/>
        </a:xfrm>
        <a:prstGeom prst="roundRect">
          <a:avLst/>
        </a:prstGeom>
        <a:gradFill rotWithShape="0">
          <a:gsLst>
            <a:gs pos="0">
              <a:schemeClr val="accent2">
                <a:hueOff val="226582"/>
                <a:satOff val="-23996"/>
                <a:lumOff val="-588"/>
                <a:alphaOff val="0"/>
                <a:tint val="96000"/>
                <a:lumMod val="104000"/>
              </a:schemeClr>
            </a:gs>
            <a:gs pos="100000">
              <a:schemeClr val="accent2">
                <a:hueOff val="226582"/>
                <a:satOff val="-23996"/>
                <a:lumOff val="-588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>
              <a:latin typeface="Times New Roman" panose="02020603050405020304" pitchFamily="18" charset="0"/>
              <a:cs typeface="Times New Roman" panose="02020603050405020304" pitchFamily="18" charset="0"/>
            </a:rPr>
            <a:t>3. </a:t>
          </a:r>
          <a:r>
            <a:rPr lang="uk-UA" sz="2600" kern="1200">
              <a:latin typeface="Times New Roman" panose="02020603050405020304" pitchFamily="18" charset="0"/>
              <a:cs typeface="Times New Roman" panose="02020603050405020304" pitchFamily="18" charset="0"/>
            </a:rPr>
            <a:t>Ф</a:t>
          </a:r>
          <a:r>
            <a:rPr lang="en-US" sz="2600" kern="1200">
              <a:latin typeface="Times New Roman" panose="02020603050405020304" pitchFamily="18" charset="0"/>
              <a:cs typeface="Times New Roman" panose="02020603050405020304" pitchFamily="18" charset="0"/>
            </a:rPr>
            <a:t>ормування диверсифікованого інвестиційного портфеля.</a:t>
          </a:r>
        </a:p>
      </dsp:txBody>
      <dsp:txXfrm>
        <a:off x="47055" y="2197477"/>
        <a:ext cx="6738102" cy="869823"/>
      </dsp:txXfrm>
    </dsp:sp>
    <dsp:sp modelId="{D493199B-352C-FE44-A87D-8405D64D5127}">
      <dsp:nvSpPr>
        <dsp:cNvPr id="0" name=""/>
        <dsp:cNvSpPr/>
      </dsp:nvSpPr>
      <dsp:spPr>
        <a:xfrm>
          <a:off x="0" y="3189236"/>
          <a:ext cx="6832212" cy="963933"/>
        </a:xfrm>
        <a:prstGeom prst="roundRect">
          <a:avLst/>
        </a:prstGeom>
        <a:gradFill rotWithShape="0">
          <a:gsLst>
            <a:gs pos="0">
              <a:schemeClr val="accent2">
                <a:hueOff val="339874"/>
                <a:satOff val="-35995"/>
                <a:lumOff val="-882"/>
                <a:alphaOff val="0"/>
                <a:tint val="96000"/>
                <a:lumMod val="104000"/>
              </a:schemeClr>
            </a:gs>
            <a:gs pos="100000">
              <a:schemeClr val="accent2">
                <a:hueOff val="339874"/>
                <a:satOff val="-35995"/>
                <a:lumOff val="-882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4. </a:t>
          </a:r>
          <a:r>
            <a:rPr lang="en-US" sz="26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Перегляд</a:t>
          </a:r>
          <a:r>
            <a:rPr lang="en-US" sz="2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6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портфеля</a:t>
          </a:r>
          <a:r>
            <a:rPr lang="uk-UA" sz="2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.</a:t>
          </a:r>
          <a:endParaRPr lang="en-US" sz="2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7055" y="3236291"/>
        <a:ext cx="6738102" cy="869823"/>
      </dsp:txXfrm>
    </dsp:sp>
    <dsp:sp modelId="{76E7F804-B843-D54D-AA91-09A7346DB819}">
      <dsp:nvSpPr>
        <dsp:cNvPr id="0" name=""/>
        <dsp:cNvSpPr/>
      </dsp:nvSpPr>
      <dsp:spPr>
        <a:xfrm>
          <a:off x="0" y="4228050"/>
          <a:ext cx="6832212" cy="963933"/>
        </a:xfrm>
        <a:prstGeom prst="roundRect">
          <a:avLst/>
        </a:prstGeom>
        <a:gradFill rotWithShape="0">
          <a:gsLst>
            <a:gs pos="0">
              <a:schemeClr val="accent2">
                <a:hueOff val="453165"/>
                <a:satOff val="-47993"/>
                <a:lumOff val="-1176"/>
                <a:alphaOff val="0"/>
                <a:tint val="96000"/>
                <a:lumMod val="104000"/>
              </a:schemeClr>
            </a:gs>
            <a:gs pos="100000">
              <a:schemeClr val="accent2">
                <a:hueOff val="453165"/>
                <a:satOff val="-47993"/>
                <a:lumOff val="-1176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>
              <a:latin typeface="Times New Roman" panose="02020603050405020304" pitchFamily="18" charset="0"/>
              <a:cs typeface="Times New Roman" panose="02020603050405020304" pitchFamily="18" charset="0"/>
            </a:rPr>
            <a:t>5. Вимірювання та оцінка </a:t>
          </a:r>
          <a:r>
            <a:rPr lang="uk-UA" sz="2600" kern="1200">
              <a:latin typeface="Times New Roman" panose="02020603050405020304" pitchFamily="18" charset="0"/>
              <a:cs typeface="Times New Roman" panose="02020603050405020304" pitchFamily="18" charset="0"/>
            </a:rPr>
            <a:t>ефект</a:t>
          </a:r>
          <a:r>
            <a:rPr lang="en-US" sz="2600" kern="1200">
              <a:latin typeface="Times New Roman" panose="02020603050405020304" pitchFamily="18" charset="0"/>
              <a:cs typeface="Times New Roman" panose="02020603050405020304" pitchFamily="18" charset="0"/>
            </a:rPr>
            <a:t>ивності портфеля.</a:t>
          </a:r>
        </a:p>
      </dsp:txBody>
      <dsp:txXfrm>
        <a:off x="47055" y="4275105"/>
        <a:ext cx="6738102" cy="869823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CF11C10-3AA6-A348-B61A-11879982FE9C}">
      <dsp:nvSpPr>
        <dsp:cNvPr id="0" name=""/>
        <dsp:cNvSpPr/>
      </dsp:nvSpPr>
      <dsp:spPr>
        <a:xfrm>
          <a:off x="2808" y="0"/>
          <a:ext cx="4318166" cy="3653941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26539" tIns="0" rIns="426539" bIns="33020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Поняття</a:t>
          </a:r>
          <a:r>
            <a:rPr lang="en-US" sz="18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800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інвестиційної</a:t>
          </a:r>
          <a:r>
            <a:rPr lang="en-US" sz="18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800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політики</a:t>
          </a:r>
          <a:r>
            <a:rPr lang="en-US" sz="18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800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держави</a:t>
          </a:r>
          <a:r>
            <a:rPr lang="en-US" sz="18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800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включає</a:t>
          </a:r>
          <a:r>
            <a:rPr lang="en-US" sz="18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800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</a:t>
          </a:r>
          <a:r>
            <a:rPr lang="en-US" sz="18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800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себе</a:t>
          </a:r>
          <a:r>
            <a:rPr lang="en-US" sz="18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en-US" sz="1800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головним</a:t>
          </a:r>
          <a:r>
            <a:rPr lang="en-US" sz="18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800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чином</a:t>
          </a:r>
          <a:r>
            <a:rPr lang="en-US" sz="18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en-US" sz="1800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політику</a:t>
          </a:r>
          <a:r>
            <a:rPr lang="en-US" sz="18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800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пріоритетів</a:t>
          </a:r>
          <a:r>
            <a:rPr lang="en-US" sz="18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800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витрачання</a:t>
          </a:r>
          <a:r>
            <a:rPr lang="en-US" sz="18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800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державних</a:t>
          </a:r>
          <a:r>
            <a:rPr lang="en-US" sz="18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800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ресурсів</a:t>
          </a:r>
          <a:r>
            <a:rPr lang="en-US" sz="18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. </a:t>
          </a:r>
          <a:r>
            <a:rPr lang="en-US" sz="1800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Інвестиційна</a:t>
          </a:r>
          <a:r>
            <a:rPr lang="en-US" sz="18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800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політика</a:t>
          </a:r>
          <a:r>
            <a:rPr lang="en-US" sz="18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800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держави</a:t>
          </a:r>
          <a:r>
            <a:rPr lang="en-US" sz="18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en-US" sz="1800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складова</a:t>
          </a:r>
          <a:r>
            <a:rPr lang="en-US" sz="18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800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загальної</a:t>
          </a:r>
          <a:r>
            <a:rPr lang="en-US" sz="18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800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економічної</a:t>
          </a:r>
          <a:r>
            <a:rPr lang="en-US" sz="18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800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політики</a:t>
          </a:r>
          <a:r>
            <a:rPr lang="en-US" sz="18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en-US" sz="1800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формується</a:t>
          </a:r>
          <a:r>
            <a:rPr lang="en-US" sz="18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800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на</a:t>
          </a:r>
          <a:r>
            <a:rPr lang="en-US" sz="18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800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вищому</a:t>
          </a:r>
          <a:r>
            <a:rPr lang="en-US" sz="18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800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рівні</a:t>
          </a:r>
          <a:r>
            <a:rPr lang="en-US" sz="18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800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управління</a:t>
          </a:r>
          <a:r>
            <a:rPr lang="en-US" sz="18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800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країною</a:t>
          </a:r>
          <a:r>
            <a:rPr lang="en-US" sz="18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. </a:t>
          </a:r>
        </a:p>
      </dsp:txBody>
      <dsp:txXfrm>
        <a:off x="2808" y="1461576"/>
        <a:ext cx="4318166" cy="2192364"/>
      </dsp:txXfrm>
    </dsp:sp>
    <dsp:sp modelId="{F0C1D786-4EA0-2244-BC36-DC83FEC9DADA}">
      <dsp:nvSpPr>
        <dsp:cNvPr id="0" name=""/>
        <dsp:cNvSpPr/>
      </dsp:nvSpPr>
      <dsp:spPr>
        <a:xfrm>
          <a:off x="2808" y="0"/>
          <a:ext cx="4318166" cy="1461576"/>
        </a:xfrm>
        <a:prstGeom prst="rect">
          <a:avLst/>
        </a:prstGeom>
        <a:noFill/>
        <a:ln w="15875" cap="rnd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26539" tIns="165100" rIns="426539" bIns="165100" numCol="1" spcCol="1270" anchor="ctr" anchorCtr="0">
          <a:noAutofit/>
        </a:bodyPr>
        <a:lstStyle/>
        <a:p>
          <a:pPr marL="0" lvl="0" indent="0" algn="l" defTabSz="2933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600" kern="12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01</a:t>
          </a:r>
        </a:p>
      </dsp:txBody>
      <dsp:txXfrm>
        <a:off x="2808" y="0"/>
        <a:ext cx="4318166" cy="1461576"/>
      </dsp:txXfrm>
    </dsp:sp>
    <dsp:sp modelId="{E8F5E69C-5C27-6340-AE8D-C6E219918BA7}">
      <dsp:nvSpPr>
        <dsp:cNvPr id="0" name=""/>
        <dsp:cNvSpPr/>
      </dsp:nvSpPr>
      <dsp:spPr>
        <a:xfrm>
          <a:off x="4666428" y="0"/>
          <a:ext cx="4318166" cy="3653941"/>
        </a:xfrm>
        <a:prstGeom prst="rect">
          <a:avLst/>
        </a:prstGeom>
        <a:solidFill>
          <a:schemeClr val="accent5">
            <a:hueOff val="4808132"/>
            <a:satOff val="-9764"/>
            <a:lumOff val="6275"/>
            <a:alphaOff val="0"/>
          </a:schemeClr>
        </a:solidFill>
        <a:ln w="15875" cap="rnd" cmpd="sng" algn="ctr">
          <a:solidFill>
            <a:schemeClr val="accent5">
              <a:hueOff val="4808132"/>
              <a:satOff val="-9764"/>
              <a:lumOff val="627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26539" tIns="0" rIns="426539" bIns="33020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Інвестиційна політика – це встановлення масштабів і напрямів вкладень в проекти, що відповідають інтересам держави, суспільства або інтересам окремих компаній.</a:t>
          </a:r>
        </a:p>
      </dsp:txBody>
      <dsp:txXfrm>
        <a:off x="4666428" y="1461576"/>
        <a:ext cx="4318166" cy="2192364"/>
      </dsp:txXfrm>
    </dsp:sp>
    <dsp:sp modelId="{C0CE8CE6-8CA6-2F43-A6B8-B3D8709A1EB1}">
      <dsp:nvSpPr>
        <dsp:cNvPr id="0" name=""/>
        <dsp:cNvSpPr/>
      </dsp:nvSpPr>
      <dsp:spPr>
        <a:xfrm>
          <a:off x="4666428" y="0"/>
          <a:ext cx="4318166" cy="1461576"/>
        </a:xfrm>
        <a:prstGeom prst="rect">
          <a:avLst/>
        </a:prstGeom>
        <a:noFill/>
        <a:ln w="15875" cap="rnd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26539" tIns="165100" rIns="426539" bIns="165100" numCol="1" spcCol="1270" anchor="ctr" anchorCtr="0">
          <a:noAutofit/>
        </a:bodyPr>
        <a:lstStyle/>
        <a:p>
          <a:pPr marL="0" lvl="0" indent="0" algn="l" defTabSz="2933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600" kern="12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02</a:t>
          </a:r>
        </a:p>
      </dsp:txBody>
      <dsp:txXfrm>
        <a:off x="4666428" y="0"/>
        <a:ext cx="4318166" cy="1461576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6EF3705-553F-3C4F-98B4-897F39614E90}">
      <dsp:nvSpPr>
        <dsp:cNvPr id="0" name=""/>
        <dsp:cNvSpPr/>
      </dsp:nvSpPr>
      <dsp:spPr>
        <a:xfrm>
          <a:off x="0" y="94801"/>
          <a:ext cx="7051226" cy="908322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визначення горизонту обраної стратегії розвитку – короткостроковий чи довгостроковий;</a:t>
          </a:r>
        </a:p>
      </dsp:txBody>
      <dsp:txXfrm>
        <a:off x="44341" y="139142"/>
        <a:ext cx="6962544" cy="819640"/>
      </dsp:txXfrm>
    </dsp:sp>
    <dsp:sp modelId="{CCC67079-4769-3540-88DA-E773C32A2098}">
      <dsp:nvSpPr>
        <dsp:cNvPr id="0" name=""/>
        <dsp:cNvSpPr/>
      </dsp:nvSpPr>
      <dsp:spPr>
        <a:xfrm>
          <a:off x="0" y="1043443"/>
          <a:ext cx="7051226" cy="908322"/>
        </a:xfrm>
        <a:prstGeom prst="roundRect">
          <a:avLst/>
        </a:prstGeom>
        <a:gradFill rotWithShape="0">
          <a:gsLst>
            <a:gs pos="0">
              <a:schemeClr val="accent2">
                <a:hueOff val="90633"/>
                <a:satOff val="-9599"/>
                <a:lumOff val="-235"/>
                <a:alphaOff val="0"/>
                <a:tint val="96000"/>
                <a:lumMod val="104000"/>
              </a:schemeClr>
            </a:gs>
            <a:gs pos="100000">
              <a:schemeClr val="accent2">
                <a:hueOff val="90633"/>
                <a:satOff val="-9599"/>
                <a:lumOff val="-235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вибір напрямку розвитку – галузевої або міжгалузевої;</a:t>
          </a:r>
        </a:p>
      </dsp:txBody>
      <dsp:txXfrm>
        <a:off x="44341" y="1087784"/>
        <a:ext cx="6962544" cy="819640"/>
      </dsp:txXfrm>
    </dsp:sp>
    <dsp:sp modelId="{7F7D20A7-1771-8143-87B6-2F69E406082D}">
      <dsp:nvSpPr>
        <dsp:cNvPr id="0" name=""/>
        <dsp:cNvSpPr/>
      </dsp:nvSpPr>
      <dsp:spPr>
        <a:xfrm>
          <a:off x="0" y="1992085"/>
          <a:ext cx="7051226" cy="908322"/>
        </a:xfrm>
        <a:prstGeom prst="roundRect">
          <a:avLst/>
        </a:prstGeom>
        <a:gradFill rotWithShape="0">
          <a:gsLst>
            <a:gs pos="0">
              <a:schemeClr val="accent2">
                <a:hueOff val="181266"/>
                <a:satOff val="-19197"/>
                <a:lumOff val="-470"/>
                <a:alphaOff val="0"/>
                <a:tint val="96000"/>
                <a:lumMod val="104000"/>
              </a:schemeClr>
            </a:gs>
            <a:gs pos="100000">
              <a:schemeClr val="accent2">
                <a:hueOff val="181266"/>
                <a:satOff val="-19197"/>
                <a:lumOff val="-47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територіальний вибір діяльності – орієнтація на місцевий ринок, регіональний, загальноукраїнський або міжнародний;</a:t>
          </a:r>
        </a:p>
      </dsp:txBody>
      <dsp:txXfrm>
        <a:off x="44341" y="2036426"/>
        <a:ext cx="6962544" cy="819640"/>
      </dsp:txXfrm>
    </dsp:sp>
    <dsp:sp modelId="{74FC2BB2-43E3-2846-9542-E414ADFF51A0}">
      <dsp:nvSpPr>
        <dsp:cNvPr id="0" name=""/>
        <dsp:cNvSpPr/>
      </dsp:nvSpPr>
      <dsp:spPr>
        <a:xfrm>
          <a:off x="0" y="2940727"/>
          <a:ext cx="7051226" cy="908322"/>
        </a:xfrm>
        <a:prstGeom prst="roundRect">
          <a:avLst/>
        </a:prstGeom>
        <a:gradFill rotWithShape="0">
          <a:gsLst>
            <a:gs pos="0">
              <a:schemeClr val="accent2">
                <a:hueOff val="271899"/>
                <a:satOff val="-28796"/>
                <a:lumOff val="-706"/>
                <a:alphaOff val="0"/>
                <a:tint val="96000"/>
                <a:lumMod val="104000"/>
              </a:schemeClr>
            </a:gs>
            <a:gs pos="100000">
              <a:schemeClr val="accent2">
                <a:hueOff val="271899"/>
                <a:satOff val="-28796"/>
                <a:lumOff val="-706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визначення джерел фінансування інвестиційної політики – визначення потреб у ресурсах, можливості фінансування за рахунок власних ресурсів і позикових коштів, оптимізація співвідношення між ними, визначення джерел фінансування. Іншими словами, вибір інвестиційного портфеля підприємства, організації;</a:t>
          </a:r>
        </a:p>
      </dsp:txBody>
      <dsp:txXfrm>
        <a:off x="44341" y="2985068"/>
        <a:ext cx="6962544" cy="819640"/>
      </dsp:txXfrm>
    </dsp:sp>
    <dsp:sp modelId="{86DD718B-60AE-0646-BFCE-55C272F83D2E}">
      <dsp:nvSpPr>
        <dsp:cNvPr id="0" name=""/>
        <dsp:cNvSpPr/>
      </dsp:nvSpPr>
      <dsp:spPr>
        <a:xfrm>
          <a:off x="0" y="3889370"/>
          <a:ext cx="7051226" cy="908322"/>
        </a:xfrm>
        <a:prstGeom prst="roundRect">
          <a:avLst/>
        </a:prstGeom>
        <a:gradFill rotWithShape="0">
          <a:gsLst>
            <a:gs pos="0">
              <a:schemeClr val="accent2">
                <a:hueOff val="362532"/>
                <a:satOff val="-38394"/>
                <a:lumOff val="-941"/>
                <a:alphaOff val="0"/>
                <a:tint val="96000"/>
                <a:lumMod val="104000"/>
              </a:schemeClr>
            </a:gs>
            <a:gs pos="100000">
              <a:schemeClr val="accent2">
                <a:hueOff val="362532"/>
                <a:satOff val="-38394"/>
                <a:lumOff val="-941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створення системи управління інвестиційною політикою – це може бути формування спеціального органу управління інвестиційною політикою, або закріплення функцій управління за діючими структурними підрозділами;</a:t>
          </a:r>
        </a:p>
      </dsp:txBody>
      <dsp:txXfrm>
        <a:off x="44341" y="3933711"/>
        <a:ext cx="6962544" cy="819640"/>
      </dsp:txXfrm>
    </dsp:sp>
    <dsp:sp modelId="{0DAA80CF-B272-EF4F-A6D9-00F68AAF0B83}">
      <dsp:nvSpPr>
        <dsp:cNvPr id="0" name=""/>
        <dsp:cNvSpPr/>
      </dsp:nvSpPr>
      <dsp:spPr>
        <a:xfrm>
          <a:off x="0" y="4838012"/>
          <a:ext cx="7051226" cy="908322"/>
        </a:xfrm>
        <a:prstGeom prst="roundRect">
          <a:avLst/>
        </a:prstGeom>
        <a:gradFill rotWithShape="0">
          <a:gsLst>
            <a:gs pos="0">
              <a:schemeClr val="accent2">
                <a:hueOff val="453165"/>
                <a:satOff val="-47993"/>
                <a:lumOff val="-1176"/>
                <a:alphaOff val="0"/>
                <a:tint val="96000"/>
                <a:lumMod val="104000"/>
              </a:schemeClr>
            </a:gs>
            <a:gs pos="100000">
              <a:schemeClr val="accent2">
                <a:hueOff val="453165"/>
                <a:satOff val="-47993"/>
                <a:lumOff val="-1176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проведення моніторингу реалізації інвестиційної політики – періодичне визначення економічної ефективності реалізованих інвестиційних проектів і запровадження коригуючих поправок в разі відхилення від заданих параметрів інвестиційного проекту.</a:t>
          </a:r>
        </a:p>
      </dsp:txBody>
      <dsp:txXfrm>
        <a:off x="44341" y="4882353"/>
        <a:ext cx="6962544" cy="819640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CB9DE34-1867-DB41-A29B-7C3A4B4A9584}">
      <dsp:nvSpPr>
        <dsp:cNvPr id="0" name=""/>
        <dsp:cNvSpPr/>
      </dsp:nvSpPr>
      <dsp:spPr>
        <a:xfrm>
          <a:off x="652362" y="253"/>
          <a:ext cx="2632136" cy="1579281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200" kern="1200">
              <a:latin typeface="Times New Roman" panose="02020603050405020304" pitchFamily="18" charset="0"/>
              <a:cs typeface="Times New Roman" panose="02020603050405020304" pitchFamily="18" charset="0"/>
            </a:rPr>
            <a:t>Власні фінансові ресурси в реалізації інвестиційних проектів</a:t>
          </a:r>
          <a:endParaRPr lang="en-US" sz="2200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652362" y="253"/>
        <a:ext cx="2632136" cy="1579281"/>
      </dsp:txXfrm>
    </dsp:sp>
    <dsp:sp modelId="{2C8C0A55-0BEB-3E4C-A3D5-ECD49C9E4F5E}">
      <dsp:nvSpPr>
        <dsp:cNvPr id="0" name=""/>
        <dsp:cNvSpPr/>
      </dsp:nvSpPr>
      <dsp:spPr>
        <a:xfrm>
          <a:off x="3547712" y="253"/>
          <a:ext cx="2632136" cy="1579281"/>
        </a:xfrm>
        <a:prstGeom prst="rect">
          <a:avLst/>
        </a:prstGeom>
        <a:solidFill>
          <a:schemeClr val="accent5">
            <a:hueOff val="961626"/>
            <a:satOff val="-1953"/>
            <a:lumOff val="1255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Акціонування як метод фінансування бізнес-проектів</a:t>
          </a:r>
          <a:endParaRPr lang="en-US" sz="22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547712" y="253"/>
        <a:ext cx="2632136" cy="1579281"/>
      </dsp:txXfrm>
    </dsp:sp>
    <dsp:sp modelId="{EC1E5221-21C4-2149-A5EC-0994140F0059}">
      <dsp:nvSpPr>
        <dsp:cNvPr id="0" name=""/>
        <dsp:cNvSpPr/>
      </dsp:nvSpPr>
      <dsp:spPr>
        <a:xfrm>
          <a:off x="652362" y="1842748"/>
          <a:ext cx="2632136" cy="1579281"/>
        </a:xfrm>
        <a:prstGeom prst="rect">
          <a:avLst/>
        </a:prstGeom>
        <a:solidFill>
          <a:schemeClr val="accent5">
            <a:hueOff val="1923253"/>
            <a:satOff val="-3906"/>
            <a:lumOff val="251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200" kern="1200">
              <a:latin typeface="Times New Roman" panose="02020603050405020304" pitchFamily="18" charset="0"/>
              <a:cs typeface="Times New Roman" panose="02020603050405020304" pitchFamily="18" charset="0"/>
            </a:rPr>
            <a:t>Кредитування інвестиційних проектів</a:t>
          </a:r>
          <a:endParaRPr lang="en-US" sz="2200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652362" y="1842748"/>
        <a:ext cx="2632136" cy="1579281"/>
      </dsp:txXfrm>
    </dsp:sp>
    <dsp:sp modelId="{0F055658-0588-D941-BCF4-0FD86E63D9BC}">
      <dsp:nvSpPr>
        <dsp:cNvPr id="0" name=""/>
        <dsp:cNvSpPr/>
      </dsp:nvSpPr>
      <dsp:spPr>
        <a:xfrm>
          <a:off x="3547712" y="1842748"/>
          <a:ext cx="2632136" cy="1579281"/>
        </a:xfrm>
        <a:prstGeom prst="rect">
          <a:avLst/>
        </a:prstGeom>
        <a:solidFill>
          <a:schemeClr val="accent5">
            <a:hueOff val="2884879"/>
            <a:satOff val="-5858"/>
            <a:lumOff val="3765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200" kern="1200">
              <a:latin typeface="Times New Roman" panose="02020603050405020304" pitchFamily="18" charset="0"/>
              <a:cs typeface="Times New Roman" panose="02020603050405020304" pitchFamily="18" charset="0"/>
            </a:rPr>
            <a:t>Лізинг у структурі джерел фінансування проектів</a:t>
          </a:r>
          <a:endParaRPr lang="en-US" sz="2200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547712" y="1842748"/>
        <a:ext cx="2632136" cy="1579281"/>
      </dsp:txXfrm>
    </dsp:sp>
    <dsp:sp modelId="{0BD0AFA2-301A-EF44-8492-691B33D1BC83}">
      <dsp:nvSpPr>
        <dsp:cNvPr id="0" name=""/>
        <dsp:cNvSpPr/>
      </dsp:nvSpPr>
      <dsp:spPr>
        <a:xfrm>
          <a:off x="652362" y="3685244"/>
          <a:ext cx="2632136" cy="1579281"/>
        </a:xfrm>
        <a:prstGeom prst="rect">
          <a:avLst/>
        </a:prstGeom>
        <a:solidFill>
          <a:schemeClr val="accent5">
            <a:hueOff val="3846505"/>
            <a:satOff val="-7811"/>
            <a:lumOff val="502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200" kern="1200">
              <a:latin typeface="Times New Roman" panose="02020603050405020304" pitchFamily="18" charset="0"/>
              <a:cs typeface="Times New Roman" panose="02020603050405020304" pitchFamily="18" charset="0"/>
            </a:rPr>
            <a:t>Участь держави в фінансуванні інвестиційних проектів</a:t>
          </a:r>
          <a:endParaRPr lang="en-US" sz="2200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652362" y="3685244"/>
        <a:ext cx="2632136" cy="1579281"/>
      </dsp:txXfrm>
    </dsp:sp>
    <dsp:sp modelId="{93103500-31CA-874F-8666-342624A20C84}">
      <dsp:nvSpPr>
        <dsp:cNvPr id="0" name=""/>
        <dsp:cNvSpPr/>
      </dsp:nvSpPr>
      <dsp:spPr>
        <a:xfrm>
          <a:off x="3547712" y="3685244"/>
          <a:ext cx="2632136" cy="1579281"/>
        </a:xfrm>
        <a:prstGeom prst="rect">
          <a:avLst/>
        </a:prstGeom>
        <a:solidFill>
          <a:schemeClr val="accent5">
            <a:hueOff val="4808132"/>
            <a:satOff val="-9764"/>
            <a:lumOff val="6275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200" kern="1200">
              <a:latin typeface="Times New Roman" panose="02020603050405020304" pitchFamily="18" charset="0"/>
              <a:cs typeface="Times New Roman" panose="02020603050405020304" pitchFamily="18" charset="0"/>
            </a:rPr>
            <a:t>Альтернативні джерела фінансування</a:t>
          </a:r>
          <a:endParaRPr lang="en-US" sz="2200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547712" y="3685244"/>
        <a:ext cx="2632136" cy="1579281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2224C34-41C6-5D4B-AF46-45EB300D0CB5}">
      <dsp:nvSpPr>
        <dsp:cNvPr id="0" name=""/>
        <dsp:cNvSpPr/>
      </dsp:nvSpPr>
      <dsp:spPr>
        <a:xfrm>
          <a:off x="0" y="4885"/>
          <a:ext cx="8915400" cy="68445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3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венчурне фінансування, </a:t>
          </a:r>
          <a:endParaRPr lang="en-US" sz="3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3412" y="38297"/>
        <a:ext cx="8848576" cy="617626"/>
      </dsp:txXfrm>
    </dsp:sp>
    <dsp:sp modelId="{D60DDC5B-1894-964D-BEB9-7E0B603DB1E1}">
      <dsp:nvSpPr>
        <dsp:cNvPr id="0" name=""/>
        <dsp:cNvSpPr/>
      </dsp:nvSpPr>
      <dsp:spPr>
        <a:xfrm>
          <a:off x="0" y="775735"/>
          <a:ext cx="8915400" cy="68445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3000" kern="1200">
              <a:latin typeface="Times New Roman" panose="02020603050405020304" pitchFamily="18" charset="0"/>
              <a:cs typeface="Times New Roman" panose="02020603050405020304" pitchFamily="18" charset="0"/>
            </a:rPr>
            <a:t>кошти бізнес-ангелів,</a:t>
          </a:r>
          <a:endParaRPr lang="en-US" sz="3000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3412" y="809147"/>
        <a:ext cx="8848576" cy="617626"/>
      </dsp:txXfrm>
    </dsp:sp>
    <dsp:sp modelId="{43D94191-7184-0346-8E98-69F04A297758}">
      <dsp:nvSpPr>
        <dsp:cNvPr id="0" name=""/>
        <dsp:cNvSpPr/>
      </dsp:nvSpPr>
      <dsp:spPr>
        <a:xfrm>
          <a:off x="0" y="1546585"/>
          <a:ext cx="8915400" cy="68445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3000" kern="1200">
              <a:latin typeface="Times New Roman" panose="02020603050405020304" pitchFamily="18" charset="0"/>
              <a:cs typeface="Times New Roman" panose="02020603050405020304" pitchFamily="18" charset="0"/>
            </a:rPr>
            <a:t>фінансове посередництво,</a:t>
          </a:r>
          <a:endParaRPr lang="en-US" sz="3000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3412" y="1579997"/>
        <a:ext cx="8848576" cy="617626"/>
      </dsp:txXfrm>
    </dsp:sp>
    <dsp:sp modelId="{7870E5A5-F7E1-B445-8C24-5C1DE2F1F4AB}">
      <dsp:nvSpPr>
        <dsp:cNvPr id="0" name=""/>
        <dsp:cNvSpPr/>
      </dsp:nvSpPr>
      <dsp:spPr>
        <a:xfrm>
          <a:off x="0" y="2317436"/>
          <a:ext cx="8915400" cy="68445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3000" kern="1200">
              <a:latin typeface="Times New Roman" panose="02020603050405020304" pitchFamily="18" charset="0"/>
              <a:cs typeface="Times New Roman" panose="02020603050405020304" pitchFamily="18" charset="0"/>
            </a:rPr>
            <a:t>краудфандинг, </a:t>
          </a:r>
          <a:endParaRPr lang="en-US" sz="3000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3412" y="2350848"/>
        <a:ext cx="8848576" cy="617626"/>
      </dsp:txXfrm>
    </dsp:sp>
    <dsp:sp modelId="{D9DEE534-0186-454D-8543-AA7E2FC3933A}">
      <dsp:nvSpPr>
        <dsp:cNvPr id="0" name=""/>
        <dsp:cNvSpPr/>
      </dsp:nvSpPr>
      <dsp:spPr>
        <a:xfrm>
          <a:off x="0" y="3088286"/>
          <a:ext cx="8915400" cy="68445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3000" kern="1200">
              <a:latin typeface="Times New Roman" panose="02020603050405020304" pitchFamily="18" charset="0"/>
              <a:cs typeface="Times New Roman" panose="02020603050405020304" pitchFamily="18" charset="0"/>
            </a:rPr>
            <a:t>грантове фінансування проектів.</a:t>
          </a:r>
          <a:endParaRPr lang="en-US" sz="3000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3412" y="3121698"/>
        <a:ext cx="8848576" cy="617626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FD144E3-8DC6-8043-9FAB-47C2459F2A6E}">
      <dsp:nvSpPr>
        <dsp:cNvPr id="0" name=""/>
        <dsp:cNvSpPr/>
      </dsp:nvSpPr>
      <dsp:spPr>
        <a:xfrm>
          <a:off x="0" y="3177573"/>
          <a:ext cx="6832212" cy="2084831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84912" tIns="184912" rIns="184912" bIns="184912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>
              <a:latin typeface="Times New Roman" panose="02020603050405020304" pitchFamily="18" charset="0"/>
              <a:cs typeface="Times New Roman" panose="02020603050405020304" pitchFamily="18" charset="0"/>
            </a:rPr>
            <a:t>Інвестиційне забезпечення підприємства розглядаємо як процес акумулювання необхідного обсягу інвестиційних ресурсів шляхом реалізації відповідної інвестиційної політики. </a:t>
          </a:r>
        </a:p>
      </dsp:txBody>
      <dsp:txXfrm>
        <a:off x="0" y="3177573"/>
        <a:ext cx="6832212" cy="2084831"/>
      </dsp:txXfrm>
    </dsp:sp>
    <dsp:sp modelId="{9FF35347-37F2-BA46-BB8E-D39B37A6477A}">
      <dsp:nvSpPr>
        <dsp:cNvPr id="0" name=""/>
        <dsp:cNvSpPr/>
      </dsp:nvSpPr>
      <dsp:spPr>
        <a:xfrm rot="10800000">
          <a:off x="0" y="2374"/>
          <a:ext cx="6832212" cy="3206471"/>
        </a:xfrm>
        <a:prstGeom prst="upArrowCallout">
          <a:avLst/>
        </a:prstGeom>
        <a:gradFill rotWithShape="0">
          <a:gsLst>
            <a:gs pos="0">
              <a:schemeClr val="accent2">
                <a:hueOff val="453165"/>
                <a:satOff val="-47993"/>
                <a:lumOff val="-1176"/>
                <a:alphaOff val="0"/>
                <a:tint val="96000"/>
                <a:lumMod val="104000"/>
              </a:schemeClr>
            </a:gs>
            <a:gs pos="100000">
              <a:schemeClr val="accent2">
                <a:hueOff val="453165"/>
                <a:satOff val="-47993"/>
                <a:lumOff val="-1176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84912" tIns="184912" rIns="184912" bIns="184912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>
              <a:latin typeface="Times New Roman" panose="02020603050405020304" pitchFamily="18" charset="0"/>
              <a:cs typeface="Times New Roman" panose="02020603050405020304" pitchFamily="18" charset="0"/>
            </a:rPr>
            <a:t>Інвестиційний механізм підприємства сформовано з двох елементів – інвестиційне забезпечення та система управління інвестиційною діяльністю підприємства. </a:t>
          </a:r>
        </a:p>
      </dsp:txBody>
      <dsp:txXfrm rot="10800000">
        <a:off x="0" y="2374"/>
        <a:ext cx="6832212" cy="208346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16/7/layout/LinearBlockProcessNumbered">
  <dgm:title val="Linear Block Process Numbered"/>
  <dgm:desc val="Used to show a progression; a timeline; sequential steps in a task, process, or workflow; or to emphasize movement or direction. Automatic numbers have been introduced to show the steps of the process. Level 1 text and Level 2 text both appears in a rectangle."/>
  <dgm:catLst>
    <dgm:cat type="process" pri="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101" type="sibTrans" cxnId="4">
          <dgm:prSet phldrT="1"/>
          <dgm:t>
            <a:bodyPr/>
            <a:lstStyle/>
            <a:p>
              <a:r>
                <a:t>01</a:t>
              </a:r>
            </a:p>
          </dgm:t>
        </dgm:pt>
        <dgm:pt modelId="201" type="sibTrans" cxnId="5">
          <dgm:prSet phldrT="2"/>
          <dgm:t>
            <a:bodyPr/>
            <a:lstStyle/>
            <a:p>
              <a:r>
                <a:t>02</a:t>
              </a:r>
            </a:p>
          </dgm:t>
        </dgm:pt>
        <dgm:pt modelId="301" type="sibTrans" cxnId="6">
          <dgm:prSet phldrT="3"/>
          <dgm:t>
            <a:bodyPr/>
            <a:lstStyle/>
            <a:p>
              <a:r>
                <a:t>03</a:t>
              </a:r>
            </a:p>
          </dgm:t>
        </dgm:pt>
      </dgm:ptLst>
      <dgm:cxnLst>
        <dgm:cxn modelId="4" srcId="0" destId="1" srcOrd="0" destOrd="0" sibTransId="101"/>
        <dgm:cxn modelId="5" srcId="0" destId="2" srcOrd="1" destOrd="0" sibTransId="201"/>
        <dgm:cxn modelId="6" srcId="0" destId="3" srcOrd="2" destOrd="0" sibTransId="301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animLvl val="lvl"/>
      <dgm:resizeHandles val="exact"/>
    </dgm:varLst>
    <dgm:alg type="lin">
      <dgm:param type="linDir" val="fromL"/>
      <dgm:param type="nodeVertAlign" val="t"/>
    </dgm:alg>
    <dgm:shape xmlns:r="http://schemas.openxmlformats.org/officeDocument/2006/relationships" r:blip="">
      <dgm:adjLst/>
    </dgm:shape>
    <dgm:presOf/>
    <dgm:constrLst>
      <dgm:constr type="h" for="ch" forName="compositeNode" refType="h"/>
      <dgm:constr type="w" for="ch" forName="compositeNode" refType="w"/>
      <dgm:constr type="w" for="des" forName="simulatedConn" refType="w" refFor="ch" refForName="compositeNode" fact="0.15"/>
      <dgm:constr type="h" for="des" forName="simulatedConn" refType="w" refFor="des" refForName="simulatedConn"/>
      <dgm:constr type="h" for="des" forName="vSp1" refType="w" refFor="ch" refForName="compositeNode" fact="0.8"/>
      <dgm:constr type="h" for="des" forName="vSp2" refType="w" refFor="ch" refForName="compositeNode" fact="0.07"/>
      <dgm:constr type="w" for="ch" forName="vProcSp" refType="w" refFor="des" refForName="simulatedConn" op="equ"/>
      <dgm:constr type="h" for="ch" forName="vProcSp" refType="h" refFor="ch" refForName="compositeNode" op="equ"/>
      <dgm:constr type="w" for="ch" forName="sibTrans" refType="w" refFor="ch" refForName="compositeNode" fact="0.08"/>
      <dgm:constr type="primFontSz" for="des" forName="sibTransNodeRect" op="equ"/>
      <dgm:constr type="primFontSz" for="des" forName="nodeRect" op="equ"/>
    </dgm:constrLst>
    <dgm:ruleLst/>
    <dgm:forEach name="Name4" axis="ch" ptType="node">
      <dgm:layoutNode name="compositeNode">
        <dgm:varLst>
          <dgm:bulletEnabled val="1"/>
        </dgm:varLst>
        <dgm:alg type="composite"/>
        <dgm:constrLst>
          <dgm:constr type="h" refType="w" op="lte" fact="1.2"/>
          <dgm:constr type="w" for="ch" forName="bgRect" refType="w"/>
          <dgm:constr type="h" for="ch" forName="bgRect" refType="h"/>
          <dgm:constr type="t" for="ch" forName="bgRect"/>
          <dgm:constr type="l" for="ch" forName="bgRect"/>
          <dgm:constr type="w" for="ch" forName="sibTransNodeRect" refType="w" refFor="ch" refForName="bgRect"/>
          <dgm:constr type="h" for="ch" forName="sibTransNodeRect" refType="h" refFor="ch" refForName="bgRect" fact="0.4"/>
          <dgm:constr type="t" for="ch" forName="sibTransNodeRect"/>
          <dgm:constr type="l" for="ch" forName="sibTransNodeRect"/>
          <dgm:constr type="r" for="ch" forName="nodeRect" refType="r" refFor="ch" refForName="bgRect"/>
          <dgm:constr type="h" for="ch" forName="nodeRect" refType="h" refFor="ch" refForName="bgRect" fact="0.6"/>
          <dgm:constr type="t" for="ch" forName="nodeRect" refType="b" refFor="ch" refForName="sibTransNodeRect"/>
          <dgm:constr type="l" for="ch" forName="nodeRect" refType="l" refFor="ch" refForName="bgRect"/>
        </dgm:constrLst>
        <dgm:ruleLst>
          <dgm:rule type="w" for="ch" forName="nodeRect" val="NaN" fact="NaN" max="30"/>
        </dgm:ruleLst>
        <dgm:layoutNode name="bgRect" styleLbl="alignNode1">
          <dgm:alg type="sp"/>
          <dgm:shape xmlns:r="http://schemas.openxmlformats.org/officeDocument/2006/relationships" type="rect" r:blip="">
            <dgm:adjLst>
              <dgm:adj idx="1" val="0.05"/>
            </dgm:adjLst>
          </dgm:shape>
          <dgm:presOf axis="self"/>
          <dgm:constrLst/>
          <dgm:ruleLst/>
        </dgm:layoutNode>
        <dgm:forEach name="Name19" axis="followSib" ptType="sibTrans" hideLastTrans="0" cnt="1">
          <dgm:layoutNode name="sibTransNodeRect" styleLbl="alignNode1">
            <dgm:varLst>
              <dgm:chMax val="0"/>
              <dgm:bulletEnabled val="1"/>
            </dgm:varLst>
            <dgm:presOf axis="self"/>
            <dgm:alg type="tx">
              <dgm:param type="parTxLTRAlign" val="l"/>
              <dgm:param type="parTxRTLAlign" val="l"/>
            </dgm:alg>
            <dgm:shape xmlns:r="http://schemas.openxmlformats.org/officeDocument/2006/relationships" type="rect" r:blip="" hideGeom="1">
              <dgm:adjLst/>
            </dgm:shape>
            <dgm:constrLst>
              <dgm:constr type="primFontSz" val="66"/>
              <dgm:constr type="tMarg" val="13"/>
              <dgm:constr type="lMarg" refType="w" fact="0.28"/>
              <dgm:constr type="rMarg" refType="w" fact="0.28"/>
              <dgm:constr type="bMarg" val="13"/>
            </dgm:constrLst>
            <dgm:ruleLst>
              <dgm:rule type="primFontSz" val="14" fact="NaN" max="NaN"/>
              <dgm:rule type="tMarg" val="13" fact="NaN" max="NaN"/>
            </dgm:ruleLst>
          </dgm:layoutNode>
        </dgm:forEach>
        <dgm:layoutNode name="nodeRect" styleLbl="alignNode1" moveWith="bgRect">
          <dgm:varLst>
            <dgm:bulletEnabled val="1"/>
          </dgm:varLst>
          <dgm:alg type="tx">
            <dgm:param type="parTxLTRAlign" val="l"/>
            <dgm:param type="parTxRTLAlign" val="r"/>
            <dgm:param type="txAnchorVert" val="t"/>
            <dgm:param type="stBulletLvl" val="2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primFontSz" val="26"/>
            <dgm:constr type="tMarg"/>
            <dgm:constr type="lMarg" refType="w" fact="0.28"/>
            <dgm:constr type="rMarg" refType="w" fact="0.28"/>
            <dgm:constr type="bMarg" val="26"/>
          </dgm:constrLst>
          <dgm:ruleLst>
            <dgm:rule type="primFontSz" val="11" fact="NaN" max="NaN"/>
          </dgm:ruleLst>
        </dgm:layoutNode>
      </dgm:layoutNode>
      <dgm:forEach name="Name1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  <dgm:extLst>
    <a:ext uri="{4F341089-5ED1-44EC-B178-C955D00A3D55}">
      <dgm1611:autoBuNodeInfoLst xmlns:dgm1611="http://schemas.microsoft.com/office/drawing/2016/11/diagram">
        <dgm1611:autoBuNodeInfo lvl="1" ptType="sibTrans">
          <dgm1611:buPr prefix="" leadZeros="1">
            <a:buAutoNum type="arabicParenBoth"/>
          </dgm1611:buPr>
        </dgm1611:autoBuNodeInfo>
      </dgm1611:autoBuNodeInfoLst>
    </a:ext>
  </dgm:extLst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4ED2D-0E7C-7E42-BDE1-A998F3CFFBA3}" type="datetimeFigureOut">
              <a:rPr lang="en-UA" smtClean="0"/>
              <a:t>08.03.2025</a:t>
            </a:fld>
            <a:endParaRPr lang="en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A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58A2E818-B8A9-3A4A-B9B0-B90F4C8F7E32}" type="slidenum">
              <a:rPr lang="en-UA" smtClean="0"/>
              <a:t>‹#›</a:t>
            </a:fld>
            <a:endParaRPr lang="en-UA"/>
          </a:p>
        </p:txBody>
      </p:sp>
    </p:spTree>
    <p:extLst>
      <p:ext uri="{BB962C8B-B14F-4D97-AF65-F5344CB8AC3E}">
        <p14:creationId xmlns:p14="http://schemas.microsoft.com/office/powerpoint/2010/main" val="15711175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4ED2D-0E7C-7E42-BDE1-A998F3CFFBA3}" type="datetimeFigureOut">
              <a:rPr lang="en-UA" smtClean="0"/>
              <a:t>08.03.2025</a:t>
            </a:fld>
            <a:endParaRPr lang="en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58A2E818-B8A9-3A4A-B9B0-B90F4C8F7E32}" type="slidenum">
              <a:rPr lang="en-UA" smtClean="0"/>
              <a:t>‹#›</a:t>
            </a:fld>
            <a:endParaRPr lang="en-UA"/>
          </a:p>
        </p:txBody>
      </p:sp>
    </p:spTree>
    <p:extLst>
      <p:ext uri="{BB962C8B-B14F-4D97-AF65-F5344CB8AC3E}">
        <p14:creationId xmlns:p14="http://schemas.microsoft.com/office/powerpoint/2010/main" val="41004953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4ED2D-0E7C-7E42-BDE1-A998F3CFFBA3}" type="datetimeFigureOut">
              <a:rPr lang="en-UA" smtClean="0"/>
              <a:t>08.03.2025</a:t>
            </a:fld>
            <a:endParaRPr lang="en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A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58A2E818-B8A9-3A4A-B9B0-B90F4C8F7E32}" type="slidenum">
              <a:rPr lang="en-UA" smtClean="0"/>
              <a:t>‹#›</a:t>
            </a:fld>
            <a:endParaRPr lang="en-UA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633006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4ED2D-0E7C-7E42-BDE1-A998F3CFFBA3}" type="datetimeFigureOut">
              <a:rPr lang="en-UA" smtClean="0"/>
              <a:t>08.03.2025</a:t>
            </a:fld>
            <a:endParaRPr lang="en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8A2E818-B8A9-3A4A-B9B0-B90F4C8F7E32}" type="slidenum">
              <a:rPr lang="en-UA" smtClean="0"/>
              <a:t>‹#›</a:t>
            </a:fld>
            <a:endParaRPr lang="en-UA"/>
          </a:p>
        </p:txBody>
      </p:sp>
    </p:spTree>
    <p:extLst>
      <p:ext uri="{BB962C8B-B14F-4D97-AF65-F5344CB8AC3E}">
        <p14:creationId xmlns:p14="http://schemas.microsoft.com/office/powerpoint/2010/main" val="26427112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4ED2D-0E7C-7E42-BDE1-A998F3CFFBA3}" type="datetimeFigureOut">
              <a:rPr lang="en-UA" smtClean="0"/>
              <a:t>08.03.2025</a:t>
            </a:fld>
            <a:endParaRPr lang="en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A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8A2E818-B8A9-3A4A-B9B0-B90F4C8F7E32}" type="slidenum">
              <a:rPr lang="en-UA" smtClean="0"/>
              <a:t>‹#›</a:t>
            </a:fld>
            <a:endParaRPr lang="en-UA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5565102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4ED2D-0E7C-7E42-BDE1-A998F3CFFBA3}" type="datetimeFigureOut">
              <a:rPr lang="en-UA" smtClean="0"/>
              <a:t>08.03.2025</a:t>
            </a:fld>
            <a:endParaRPr lang="en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8A2E818-B8A9-3A4A-B9B0-B90F4C8F7E32}" type="slidenum">
              <a:rPr lang="en-UA" smtClean="0"/>
              <a:t>‹#›</a:t>
            </a:fld>
            <a:endParaRPr lang="en-UA"/>
          </a:p>
        </p:txBody>
      </p:sp>
    </p:spTree>
    <p:extLst>
      <p:ext uri="{BB962C8B-B14F-4D97-AF65-F5344CB8AC3E}">
        <p14:creationId xmlns:p14="http://schemas.microsoft.com/office/powerpoint/2010/main" val="412191535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4ED2D-0E7C-7E42-BDE1-A998F3CFFBA3}" type="datetimeFigureOut">
              <a:rPr lang="en-UA" smtClean="0"/>
              <a:t>08.03.2025</a:t>
            </a:fld>
            <a:endParaRPr lang="en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A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2E818-B8A9-3A4A-B9B0-B90F4C8F7E32}" type="slidenum">
              <a:rPr lang="en-UA" smtClean="0"/>
              <a:t>‹#›</a:t>
            </a:fld>
            <a:endParaRPr lang="en-UA"/>
          </a:p>
        </p:txBody>
      </p:sp>
    </p:spTree>
    <p:extLst>
      <p:ext uri="{BB962C8B-B14F-4D97-AF65-F5344CB8AC3E}">
        <p14:creationId xmlns:p14="http://schemas.microsoft.com/office/powerpoint/2010/main" val="38560558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4ED2D-0E7C-7E42-BDE1-A998F3CFFBA3}" type="datetimeFigureOut">
              <a:rPr lang="en-UA" smtClean="0"/>
              <a:t>08.03.2025</a:t>
            </a:fld>
            <a:endParaRPr lang="en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A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2E818-B8A9-3A4A-B9B0-B90F4C8F7E32}" type="slidenum">
              <a:rPr lang="en-UA" smtClean="0"/>
              <a:t>‹#›</a:t>
            </a:fld>
            <a:endParaRPr lang="en-UA"/>
          </a:p>
        </p:txBody>
      </p:sp>
    </p:spTree>
    <p:extLst>
      <p:ext uri="{BB962C8B-B14F-4D97-AF65-F5344CB8AC3E}">
        <p14:creationId xmlns:p14="http://schemas.microsoft.com/office/powerpoint/2010/main" val="17010909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4ED2D-0E7C-7E42-BDE1-A998F3CFFBA3}" type="datetimeFigureOut">
              <a:rPr lang="en-UA" smtClean="0"/>
              <a:t>08.03.2025</a:t>
            </a:fld>
            <a:endParaRPr lang="en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A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2E818-B8A9-3A4A-B9B0-B90F4C8F7E32}" type="slidenum">
              <a:rPr lang="en-UA" smtClean="0"/>
              <a:t>‹#›</a:t>
            </a:fld>
            <a:endParaRPr lang="en-UA"/>
          </a:p>
        </p:txBody>
      </p:sp>
    </p:spTree>
    <p:extLst>
      <p:ext uri="{BB962C8B-B14F-4D97-AF65-F5344CB8AC3E}">
        <p14:creationId xmlns:p14="http://schemas.microsoft.com/office/powerpoint/2010/main" val="27193827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4ED2D-0E7C-7E42-BDE1-A998F3CFFBA3}" type="datetimeFigureOut">
              <a:rPr lang="en-UA" smtClean="0"/>
              <a:t>08.03.2025</a:t>
            </a:fld>
            <a:endParaRPr lang="en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58A2E818-B8A9-3A4A-B9B0-B90F4C8F7E32}" type="slidenum">
              <a:rPr lang="en-UA" smtClean="0"/>
              <a:t>‹#›</a:t>
            </a:fld>
            <a:endParaRPr lang="en-UA"/>
          </a:p>
        </p:txBody>
      </p:sp>
    </p:spTree>
    <p:extLst>
      <p:ext uri="{BB962C8B-B14F-4D97-AF65-F5344CB8AC3E}">
        <p14:creationId xmlns:p14="http://schemas.microsoft.com/office/powerpoint/2010/main" val="40380695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4ED2D-0E7C-7E42-BDE1-A998F3CFFBA3}" type="datetimeFigureOut">
              <a:rPr lang="en-UA" smtClean="0"/>
              <a:t>08.03.2025</a:t>
            </a:fld>
            <a:endParaRPr lang="en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A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58A2E818-B8A9-3A4A-B9B0-B90F4C8F7E32}" type="slidenum">
              <a:rPr lang="en-UA" smtClean="0"/>
              <a:t>‹#›</a:t>
            </a:fld>
            <a:endParaRPr lang="en-UA"/>
          </a:p>
        </p:txBody>
      </p:sp>
    </p:spTree>
    <p:extLst>
      <p:ext uri="{BB962C8B-B14F-4D97-AF65-F5344CB8AC3E}">
        <p14:creationId xmlns:p14="http://schemas.microsoft.com/office/powerpoint/2010/main" val="10312820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4ED2D-0E7C-7E42-BDE1-A998F3CFFBA3}" type="datetimeFigureOut">
              <a:rPr lang="en-UA" smtClean="0"/>
              <a:t>08.03.2025</a:t>
            </a:fld>
            <a:endParaRPr lang="en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A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58A2E818-B8A9-3A4A-B9B0-B90F4C8F7E32}" type="slidenum">
              <a:rPr lang="en-UA" smtClean="0"/>
              <a:t>‹#›</a:t>
            </a:fld>
            <a:endParaRPr lang="en-UA"/>
          </a:p>
        </p:txBody>
      </p:sp>
    </p:spTree>
    <p:extLst>
      <p:ext uri="{BB962C8B-B14F-4D97-AF65-F5344CB8AC3E}">
        <p14:creationId xmlns:p14="http://schemas.microsoft.com/office/powerpoint/2010/main" val="5013283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4ED2D-0E7C-7E42-BDE1-A998F3CFFBA3}" type="datetimeFigureOut">
              <a:rPr lang="en-UA" smtClean="0"/>
              <a:t>08.03.2025</a:t>
            </a:fld>
            <a:endParaRPr lang="en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A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2E818-B8A9-3A4A-B9B0-B90F4C8F7E32}" type="slidenum">
              <a:rPr lang="en-UA" smtClean="0"/>
              <a:t>‹#›</a:t>
            </a:fld>
            <a:endParaRPr lang="en-UA"/>
          </a:p>
        </p:txBody>
      </p:sp>
    </p:spTree>
    <p:extLst>
      <p:ext uri="{BB962C8B-B14F-4D97-AF65-F5344CB8AC3E}">
        <p14:creationId xmlns:p14="http://schemas.microsoft.com/office/powerpoint/2010/main" val="9826081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4ED2D-0E7C-7E42-BDE1-A998F3CFFBA3}" type="datetimeFigureOut">
              <a:rPr lang="en-UA" smtClean="0"/>
              <a:t>08.03.2025</a:t>
            </a:fld>
            <a:endParaRPr lang="en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A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2E818-B8A9-3A4A-B9B0-B90F4C8F7E32}" type="slidenum">
              <a:rPr lang="en-UA" smtClean="0"/>
              <a:t>‹#›</a:t>
            </a:fld>
            <a:endParaRPr lang="en-UA"/>
          </a:p>
        </p:txBody>
      </p:sp>
    </p:spTree>
    <p:extLst>
      <p:ext uri="{BB962C8B-B14F-4D97-AF65-F5344CB8AC3E}">
        <p14:creationId xmlns:p14="http://schemas.microsoft.com/office/powerpoint/2010/main" val="20412592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4ED2D-0E7C-7E42-BDE1-A998F3CFFBA3}" type="datetimeFigureOut">
              <a:rPr lang="en-UA" smtClean="0"/>
              <a:t>08.03.2025</a:t>
            </a:fld>
            <a:endParaRPr lang="en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2E818-B8A9-3A4A-B9B0-B90F4C8F7E32}" type="slidenum">
              <a:rPr lang="en-UA" smtClean="0"/>
              <a:t>‹#›</a:t>
            </a:fld>
            <a:endParaRPr lang="en-UA"/>
          </a:p>
        </p:txBody>
      </p:sp>
    </p:spTree>
    <p:extLst>
      <p:ext uri="{BB962C8B-B14F-4D97-AF65-F5344CB8AC3E}">
        <p14:creationId xmlns:p14="http://schemas.microsoft.com/office/powerpoint/2010/main" val="37737043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4ED2D-0E7C-7E42-BDE1-A998F3CFFBA3}" type="datetimeFigureOut">
              <a:rPr lang="en-UA" smtClean="0"/>
              <a:t>08.03.2025</a:t>
            </a:fld>
            <a:endParaRPr lang="en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8A2E818-B8A9-3A4A-B9B0-B90F4C8F7E32}" type="slidenum">
              <a:rPr lang="en-UA" smtClean="0"/>
              <a:t>‹#›</a:t>
            </a:fld>
            <a:endParaRPr lang="en-UA"/>
          </a:p>
        </p:txBody>
      </p:sp>
    </p:spTree>
    <p:extLst>
      <p:ext uri="{BB962C8B-B14F-4D97-AF65-F5344CB8AC3E}">
        <p14:creationId xmlns:p14="http://schemas.microsoft.com/office/powerpoint/2010/main" val="15256471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04ED2D-0E7C-7E42-BDE1-A998F3CFFBA3}" type="datetimeFigureOut">
              <a:rPr lang="en-UA" smtClean="0"/>
              <a:t>08.03.2025</a:t>
            </a:fld>
            <a:endParaRPr lang="en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58A2E818-B8A9-3A4A-B9B0-B90F4C8F7E32}" type="slidenum">
              <a:rPr lang="en-UA" smtClean="0"/>
              <a:t>‹#›</a:t>
            </a:fld>
            <a:endParaRPr lang="en-UA"/>
          </a:p>
        </p:txBody>
      </p:sp>
    </p:spTree>
    <p:extLst>
      <p:ext uri="{BB962C8B-B14F-4D97-AF65-F5344CB8AC3E}">
        <p14:creationId xmlns:p14="http://schemas.microsoft.com/office/powerpoint/2010/main" val="28405538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2BDB97-74C6-E142-900D-0A6ACD5AF3A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Тема 3. Процес управління інвестиціями</a:t>
            </a:r>
            <a:endParaRPr lang="en-UA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4E455A1-DF60-1643-9A56-DC111A50EFF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A"/>
          </a:p>
        </p:txBody>
      </p:sp>
    </p:spTree>
    <p:extLst>
      <p:ext uri="{BB962C8B-B14F-4D97-AF65-F5344CB8AC3E}">
        <p14:creationId xmlns:p14="http://schemas.microsoft.com/office/powerpoint/2010/main" val="1416979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735DEE-7509-9647-A8A5-CE3F3CC6D0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>
                <a:latin typeface="Times New Roman" pitchFamily="18" charset="0"/>
                <a:cs typeface="Times New Roman" pitchFamily="18" charset="0"/>
              </a:rPr>
              <a:t>До альтернативних сучасних джерел фінансування бізнес-проектів можна віднести: </a:t>
            </a:r>
            <a:br>
              <a:rPr lang="uk-UA" dirty="0">
                <a:latin typeface="Times New Roman" pitchFamily="18" charset="0"/>
                <a:cs typeface="Times New Roman" pitchFamily="18" charset="0"/>
              </a:rPr>
            </a:br>
            <a:endParaRPr lang="en-UA" dirty="0"/>
          </a:p>
        </p:txBody>
      </p:sp>
      <p:graphicFrame>
        <p:nvGraphicFramePr>
          <p:cNvPr id="6" name="Содержимое 2">
            <a:extLst>
              <a:ext uri="{FF2B5EF4-FFF2-40B4-BE49-F238E27FC236}">
                <a16:creationId xmlns:a16="http://schemas.microsoft.com/office/drawing/2014/main" id="{5B3C1050-FA44-4003-9343-51FF22DB7A4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62196089"/>
              </p:ext>
            </p:extLst>
          </p:nvPr>
        </p:nvGraphicFramePr>
        <p:xfrm>
          <a:off x="2589212" y="2133600"/>
          <a:ext cx="8915400" cy="377762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162315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D306B45-25EE-434D-ABA9-A27B79320C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998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27F5A80-7942-2F47-8278-43BE5D0858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6019" y="942108"/>
            <a:ext cx="3256550" cy="4969113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uk-UA" sz="330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</a:t>
            </a:r>
            <a:r>
              <a:rPr lang="en-UA" sz="330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нвестиційний механізм </a:t>
            </a:r>
            <a:r>
              <a:rPr lang="uk-UA" sz="330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A" sz="330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систем</a:t>
            </a:r>
            <a:r>
              <a:rPr lang="uk-UA" sz="330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en-UA" sz="330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основних елементів, які регулюють процес розробки і реалізації інвестиційних рішень</a:t>
            </a:r>
            <a:r>
              <a:rPr lang="uk-UA" sz="330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A" sz="330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A42F85E-4939-431E-8B4A-EC07C8E0AB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A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27EBB3F9-D6F7-4F6A-8843-9FEBA15E49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1871831"/>
            <a:ext cx="0" cy="3200400"/>
          </a:xfrm>
          <a:prstGeom prst="line">
            <a:avLst/>
          </a:prstGeom>
          <a:ln w="15875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" name="Group 13">
            <a:extLst>
              <a:ext uri="{FF2B5EF4-FFF2-40B4-BE49-F238E27FC236}">
                <a16:creationId xmlns:a16="http://schemas.microsoft.com/office/drawing/2014/main" id="{5D2B17EF-74EB-4C33-B2E2-8E727B2E7D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6009967" y="0"/>
            <a:ext cx="6176982" cy="6853245"/>
            <a:chOff x="2487613" y="285750"/>
            <a:chExt cx="2428876" cy="5654676"/>
          </a:xfrm>
          <a:solidFill>
            <a:schemeClr val="bg1">
              <a:alpha val="30000"/>
            </a:schemeClr>
          </a:solidFill>
        </p:grpSpPr>
        <p:sp>
          <p:nvSpPr>
            <p:cNvPr id="15" name="Freeform 11">
              <a:extLst>
                <a:ext uri="{FF2B5EF4-FFF2-40B4-BE49-F238E27FC236}">
                  <a16:creationId xmlns:a16="http://schemas.microsoft.com/office/drawing/2014/main" id="{0A5F1F8A-3206-4B86-883F-65E98BB6E47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UA"/>
            </a:p>
          </p:txBody>
        </p:sp>
        <p:sp>
          <p:nvSpPr>
            <p:cNvPr id="16" name="Freeform 12">
              <a:extLst>
                <a:ext uri="{FF2B5EF4-FFF2-40B4-BE49-F238E27FC236}">
                  <a16:creationId xmlns:a16="http://schemas.microsoft.com/office/drawing/2014/main" id="{6935F8C7-CC88-4243-9786-F3CDBF04A0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UA"/>
            </a:p>
          </p:txBody>
        </p:sp>
        <p:sp>
          <p:nvSpPr>
            <p:cNvPr id="17" name="Freeform 13">
              <a:extLst>
                <a:ext uri="{FF2B5EF4-FFF2-40B4-BE49-F238E27FC236}">
                  <a16:creationId xmlns:a16="http://schemas.microsoft.com/office/drawing/2014/main" id="{9AF7BAD9-71B3-40D8-A089-EFF7FE67BD6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UA"/>
            </a:p>
          </p:txBody>
        </p:sp>
        <p:sp>
          <p:nvSpPr>
            <p:cNvPr id="18" name="Freeform 14">
              <a:extLst>
                <a:ext uri="{FF2B5EF4-FFF2-40B4-BE49-F238E27FC236}">
                  <a16:creationId xmlns:a16="http://schemas.microsoft.com/office/drawing/2014/main" id="{6467094F-AEF0-4D3B-BB76-8B3C1F08B93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UA"/>
            </a:p>
          </p:txBody>
        </p:sp>
        <p:sp>
          <p:nvSpPr>
            <p:cNvPr id="19" name="Freeform 15">
              <a:extLst>
                <a:ext uri="{FF2B5EF4-FFF2-40B4-BE49-F238E27FC236}">
                  <a16:creationId xmlns:a16="http://schemas.microsoft.com/office/drawing/2014/main" id="{36F56AF9-DEF1-44E7-BF42-6AAC1AA9D1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UA"/>
            </a:p>
          </p:txBody>
        </p:sp>
        <p:sp>
          <p:nvSpPr>
            <p:cNvPr id="20" name="Freeform 16">
              <a:extLst>
                <a:ext uri="{FF2B5EF4-FFF2-40B4-BE49-F238E27FC236}">
                  <a16:creationId xmlns:a16="http://schemas.microsoft.com/office/drawing/2014/main" id="{A43EBE71-20BA-4A40-A513-516678089D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UA"/>
            </a:p>
          </p:txBody>
        </p:sp>
        <p:sp>
          <p:nvSpPr>
            <p:cNvPr id="21" name="Freeform 17">
              <a:extLst>
                <a:ext uri="{FF2B5EF4-FFF2-40B4-BE49-F238E27FC236}">
                  <a16:creationId xmlns:a16="http://schemas.microsoft.com/office/drawing/2014/main" id="{1DB39648-7B38-4D0B-93C5-048EC4A45C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UA"/>
            </a:p>
          </p:txBody>
        </p:sp>
        <p:sp>
          <p:nvSpPr>
            <p:cNvPr id="22" name="Freeform 18">
              <a:extLst>
                <a:ext uri="{FF2B5EF4-FFF2-40B4-BE49-F238E27FC236}">
                  <a16:creationId xmlns:a16="http://schemas.microsoft.com/office/drawing/2014/main" id="{8DD2661F-DE5F-45EA-B30B-7C658963883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UA"/>
            </a:p>
          </p:txBody>
        </p:sp>
        <p:sp>
          <p:nvSpPr>
            <p:cNvPr id="23" name="Freeform 19">
              <a:extLst>
                <a:ext uri="{FF2B5EF4-FFF2-40B4-BE49-F238E27FC236}">
                  <a16:creationId xmlns:a16="http://schemas.microsoft.com/office/drawing/2014/main" id="{ABF0A0E5-E68E-4183-A913-228692FD85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8014" y="468286"/>
              <a:ext cx="1768475" cy="4262464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UA"/>
            </a:p>
          </p:txBody>
        </p:sp>
        <p:sp>
          <p:nvSpPr>
            <p:cNvPr id="24" name="Freeform 20">
              <a:extLst>
                <a:ext uri="{FF2B5EF4-FFF2-40B4-BE49-F238E27FC236}">
                  <a16:creationId xmlns:a16="http://schemas.microsoft.com/office/drawing/2014/main" id="{615D8F55-8ACD-4EFE-A832-06E785479E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UA"/>
            </a:p>
          </p:txBody>
        </p:sp>
        <p:sp>
          <p:nvSpPr>
            <p:cNvPr id="25" name="Freeform 21">
              <a:extLst>
                <a:ext uri="{FF2B5EF4-FFF2-40B4-BE49-F238E27FC236}">
                  <a16:creationId xmlns:a16="http://schemas.microsoft.com/office/drawing/2014/main" id="{0FDF4201-8CEC-474B-A6B1-88039B70416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UA"/>
            </a:p>
          </p:txBody>
        </p:sp>
        <p:sp>
          <p:nvSpPr>
            <p:cNvPr id="26" name="Freeform 22">
              <a:extLst>
                <a:ext uri="{FF2B5EF4-FFF2-40B4-BE49-F238E27FC236}">
                  <a16:creationId xmlns:a16="http://schemas.microsoft.com/office/drawing/2014/main" id="{0F60AEA4-B25F-417E-93FC-59686DFBE56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UA"/>
            </a:p>
          </p:txBody>
        </p:sp>
      </p:grp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DA09BB-C119-7141-8FE3-199772E49B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49062" y="942108"/>
            <a:ext cx="6455549" cy="4969114"/>
          </a:xfrm>
        </p:spPr>
        <p:txBody>
          <a:bodyPr anchor="ctr">
            <a:normAutofit/>
          </a:bodyPr>
          <a:lstStyle/>
          <a:p>
            <a:r>
              <a:rPr lang="uk-UA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</a:t>
            </a:r>
            <a:r>
              <a:rPr lang="en-UA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нвестиційний механізм як елемент інвестиційного процесу (джерела інвестиційних коштів, важелі, фактори і умови їх мобілізації), суб’єкт інвестиційного процесу та механізм формування ними інвестиційних коштів, інструмент та об’єкт вкладення. </a:t>
            </a:r>
            <a:endParaRPr lang="uk-UA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uk-UA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A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Основною метою інвестиційного механізму підприємства є підвищення ефективності використання наявних та залучення нових інвестиційних ресурсів. </a:t>
            </a:r>
          </a:p>
          <a:p>
            <a:endParaRPr lang="en-UA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553006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A3D9AEEE-1CCD-43C0-BA3E-16D60A6E23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059079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1">
            <a:extLst>
              <a:ext uri="{FF2B5EF4-FFF2-40B4-BE49-F238E27FC236}">
                <a16:creationId xmlns:a16="http://schemas.microsoft.com/office/drawing/2014/main" id="{60F880A6-33D3-4EEC-A780-B73559B9F2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V="1">
            <a:off x="-159" y="3179901"/>
            <a:ext cx="1098194" cy="514066"/>
          </a:xfrm>
          <a:custGeom>
            <a:avLst/>
            <a:gdLst>
              <a:gd name="connsiteX0" fmla="*/ 10000 w 10044"/>
              <a:gd name="connsiteY0" fmla="*/ 4701 h 9966"/>
              <a:gd name="connsiteX1" fmla="*/ 8559 w 10044"/>
              <a:gd name="connsiteY1" fmla="*/ 188 h 9966"/>
              <a:gd name="connsiteX2" fmla="*/ 8527 w 10044"/>
              <a:gd name="connsiteY2" fmla="*/ 94 h 9966"/>
              <a:gd name="connsiteX3" fmla="*/ 8438 w 10044"/>
              <a:gd name="connsiteY3" fmla="*/ 0 h 9966"/>
              <a:gd name="connsiteX4" fmla="*/ 7867 w 10044"/>
              <a:gd name="connsiteY4" fmla="*/ 0 h 9966"/>
              <a:gd name="connsiteX5" fmla="*/ 0 w 10044"/>
              <a:gd name="connsiteY5" fmla="*/ 70 h 9966"/>
              <a:gd name="connsiteX6" fmla="*/ 3132 w 10044"/>
              <a:gd name="connsiteY6" fmla="*/ 9763 h 9966"/>
              <a:gd name="connsiteX7" fmla="*/ 7867 w 10044"/>
              <a:gd name="connsiteY7" fmla="*/ 9966 h 9966"/>
              <a:gd name="connsiteX8" fmla="*/ 8438 w 10044"/>
              <a:gd name="connsiteY8" fmla="*/ 9966 h 9966"/>
              <a:gd name="connsiteX9" fmla="*/ 8527 w 10044"/>
              <a:gd name="connsiteY9" fmla="*/ 9872 h 9966"/>
              <a:gd name="connsiteX10" fmla="*/ 8559 w 10044"/>
              <a:gd name="connsiteY10" fmla="*/ 9778 h 9966"/>
              <a:gd name="connsiteX11" fmla="*/ 10000 w 10044"/>
              <a:gd name="connsiteY11" fmla="*/ 5265 h 9966"/>
              <a:gd name="connsiteX12" fmla="*/ 10000 w 10044"/>
              <a:gd name="connsiteY12" fmla="*/ 4701 h 9966"/>
              <a:gd name="connsiteX0" fmla="*/ 6839 w 6883"/>
              <a:gd name="connsiteY0" fmla="*/ 4885 h 10168"/>
              <a:gd name="connsiteX1" fmla="*/ 5405 w 6883"/>
              <a:gd name="connsiteY1" fmla="*/ 357 h 10168"/>
              <a:gd name="connsiteX2" fmla="*/ 5373 w 6883"/>
              <a:gd name="connsiteY2" fmla="*/ 262 h 10168"/>
              <a:gd name="connsiteX3" fmla="*/ 5284 w 6883"/>
              <a:gd name="connsiteY3" fmla="*/ 168 h 10168"/>
              <a:gd name="connsiteX4" fmla="*/ 4716 w 6883"/>
              <a:gd name="connsiteY4" fmla="*/ 168 h 10168"/>
              <a:gd name="connsiteX5" fmla="*/ 50 w 6883"/>
              <a:gd name="connsiteY5" fmla="*/ 0 h 10168"/>
              <a:gd name="connsiteX6" fmla="*/ 1 w 6883"/>
              <a:gd name="connsiteY6" fmla="*/ 9964 h 10168"/>
              <a:gd name="connsiteX7" fmla="*/ 4716 w 6883"/>
              <a:gd name="connsiteY7" fmla="*/ 10168 h 10168"/>
              <a:gd name="connsiteX8" fmla="*/ 5284 w 6883"/>
              <a:gd name="connsiteY8" fmla="*/ 10168 h 10168"/>
              <a:gd name="connsiteX9" fmla="*/ 5373 w 6883"/>
              <a:gd name="connsiteY9" fmla="*/ 10074 h 10168"/>
              <a:gd name="connsiteX10" fmla="*/ 5405 w 6883"/>
              <a:gd name="connsiteY10" fmla="*/ 9979 h 10168"/>
              <a:gd name="connsiteX11" fmla="*/ 6839 w 6883"/>
              <a:gd name="connsiteY11" fmla="*/ 5451 h 10168"/>
              <a:gd name="connsiteX12" fmla="*/ 6839 w 6883"/>
              <a:gd name="connsiteY12" fmla="*/ 4885 h 101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6883" h="10168">
                <a:moveTo>
                  <a:pt x="6839" y="4885"/>
                </a:moveTo>
                <a:lnTo>
                  <a:pt x="5405" y="357"/>
                </a:lnTo>
                <a:cubicBezTo>
                  <a:pt x="5395" y="325"/>
                  <a:pt x="5383" y="294"/>
                  <a:pt x="5373" y="262"/>
                </a:cubicBezTo>
                <a:cubicBezTo>
                  <a:pt x="5344" y="168"/>
                  <a:pt x="5314" y="168"/>
                  <a:pt x="5284" y="168"/>
                </a:cubicBezTo>
                <a:lnTo>
                  <a:pt x="4716" y="168"/>
                </a:lnTo>
                <a:lnTo>
                  <a:pt x="50" y="0"/>
                </a:lnTo>
                <a:cubicBezTo>
                  <a:pt x="59" y="3322"/>
                  <a:pt x="-8" y="6643"/>
                  <a:pt x="1" y="9964"/>
                </a:cubicBezTo>
                <a:lnTo>
                  <a:pt x="4716" y="10168"/>
                </a:lnTo>
                <a:lnTo>
                  <a:pt x="5284" y="10168"/>
                </a:lnTo>
                <a:cubicBezTo>
                  <a:pt x="5314" y="10168"/>
                  <a:pt x="5344" y="10074"/>
                  <a:pt x="5373" y="10074"/>
                </a:cubicBezTo>
                <a:cubicBezTo>
                  <a:pt x="5373" y="9979"/>
                  <a:pt x="5405" y="9979"/>
                  <a:pt x="5405" y="9979"/>
                </a:cubicBezTo>
                <a:lnTo>
                  <a:pt x="6839" y="5451"/>
                </a:lnTo>
                <a:cubicBezTo>
                  <a:pt x="6898" y="5262"/>
                  <a:pt x="6898" y="5074"/>
                  <a:pt x="6839" y="488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/>
          <a:lstStyle/>
          <a:p>
            <a:endParaRPr lang="en-UA"/>
          </a:p>
        </p:txBody>
      </p: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2C6246ED-0535-4496-A8F6-1E80CC4EB8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95736" y="0"/>
            <a:ext cx="739626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BA714717-3DAA-4E40-BE3A-123900BF5A2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42989635"/>
              </p:ext>
            </p:extLst>
          </p:nvPr>
        </p:nvGraphicFramePr>
        <p:xfrm>
          <a:off x="4713144" y="641551"/>
          <a:ext cx="6832212" cy="526477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1205028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19FE08D8-CEA0-461E-870A-02CD15D9B9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059079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9CDA303-8943-6F4F-936E-E857ABE0B2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87193" y="1665229"/>
            <a:ext cx="2454052" cy="3029344"/>
          </a:xfrm>
        </p:spPr>
        <p:txBody>
          <a:bodyPr>
            <a:normAutofit fontScale="90000"/>
          </a:bodyPr>
          <a:lstStyle/>
          <a:p>
            <a:pPr>
              <a:lnSpc>
                <a:spcPct val="90000"/>
              </a:lnSpc>
            </a:pPr>
            <a:r>
              <a:rPr lang="en-UA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Інвестиційний портфель - це сукупність інвестиційних механізмів, сформована інвестором, що прагне реалізувати свої визначені інвестиційні цілі. </a:t>
            </a:r>
          </a:p>
        </p:txBody>
      </p:sp>
      <p:sp>
        <p:nvSpPr>
          <p:cNvPr id="10" name="Freeform 11">
            <a:extLst>
              <a:ext uri="{FF2B5EF4-FFF2-40B4-BE49-F238E27FC236}">
                <a16:creationId xmlns:a16="http://schemas.microsoft.com/office/drawing/2014/main" id="{2B982904-A46E-41DF-BA98-61E2300C7D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V="1">
            <a:off x="-159" y="3179901"/>
            <a:ext cx="1098194" cy="514066"/>
          </a:xfrm>
          <a:custGeom>
            <a:avLst/>
            <a:gdLst>
              <a:gd name="connsiteX0" fmla="*/ 10000 w 10044"/>
              <a:gd name="connsiteY0" fmla="*/ 4701 h 9966"/>
              <a:gd name="connsiteX1" fmla="*/ 8559 w 10044"/>
              <a:gd name="connsiteY1" fmla="*/ 188 h 9966"/>
              <a:gd name="connsiteX2" fmla="*/ 8527 w 10044"/>
              <a:gd name="connsiteY2" fmla="*/ 94 h 9966"/>
              <a:gd name="connsiteX3" fmla="*/ 8438 w 10044"/>
              <a:gd name="connsiteY3" fmla="*/ 0 h 9966"/>
              <a:gd name="connsiteX4" fmla="*/ 7867 w 10044"/>
              <a:gd name="connsiteY4" fmla="*/ 0 h 9966"/>
              <a:gd name="connsiteX5" fmla="*/ 0 w 10044"/>
              <a:gd name="connsiteY5" fmla="*/ 70 h 9966"/>
              <a:gd name="connsiteX6" fmla="*/ 3132 w 10044"/>
              <a:gd name="connsiteY6" fmla="*/ 9763 h 9966"/>
              <a:gd name="connsiteX7" fmla="*/ 7867 w 10044"/>
              <a:gd name="connsiteY7" fmla="*/ 9966 h 9966"/>
              <a:gd name="connsiteX8" fmla="*/ 8438 w 10044"/>
              <a:gd name="connsiteY8" fmla="*/ 9966 h 9966"/>
              <a:gd name="connsiteX9" fmla="*/ 8527 w 10044"/>
              <a:gd name="connsiteY9" fmla="*/ 9872 h 9966"/>
              <a:gd name="connsiteX10" fmla="*/ 8559 w 10044"/>
              <a:gd name="connsiteY10" fmla="*/ 9778 h 9966"/>
              <a:gd name="connsiteX11" fmla="*/ 10000 w 10044"/>
              <a:gd name="connsiteY11" fmla="*/ 5265 h 9966"/>
              <a:gd name="connsiteX12" fmla="*/ 10000 w 10044"/>
              <a:gd name="connsiteY12" fmla="*/ 4701 h 9966"/>
              <a:gd name="connsiteX0" fmla="*/ 6839 w 6883"/>
              <a:gd name="connsiteY0" fmla="*/ 4885 h 10168"/>
              <a:gd name="connsiteX1" fmla="*/ 5405 w 6883"/>
              <a:gd name="connsiteY1" fmla="*/ 357 h 10168"/>
              <a:gd name="connsiteX2" fmla="*/ 5373 w 6883"/>
              <a:gd name="connsiteY2" fmla="*/ 262 h 10168"/>
              <a:gd name="connsiteX3" fmla="*/ 5284 w 6883"/>
              <a:gd name="connsiteY3" fmla="*/ 168 h 10168"/>
              <a:gd name="connsiteX4" fmla="*/ 4716 w 6883"/>
              <a:gd name="connsiteY4" fmla="*/ 168 h 10168"/>
              <a:gd name="connsiteX5" fmla="*/ 50 w 6883"/>
              <a:gd name="connsiteY5" fmla="*/ 0 h 10168"/>
              <a:gd name="connsiteX6" fmla="*/ 1 w 6883"/>
              <a:gd name="connsiteY6" fmla="*/ 9964 h 10168"/>
              <a:gd name="connsiteX7" fmla="*/ 4716 w 6883"/>
              <a:gd name="connsiteY7" fmla="*/ 10168 h 10168"/>
              <a:gd name="connsiteX8" fmla="*/ 5284 w 6883"/>
              <a:gd name="connsiteY8" fmla="*/ 10168 h 10168"/>
              <a:gd name="connsiteX9" fmla="*/ 5373 w 6883"/>
              <a:gd name="connsiteY9" fmla="*/ 10074 h 10168"/>
              <a:gd name="connsiteX10" fmla="*/ 5405 w 6883"/>
              <a:gd name="connsiteY10" fmla="*/ 9979 h 10168"/>
              <a:gd name="connsiteX11" fmla="*/ 6839 w 6883"/>
              <a:gd name="connsiteY11" fmla="*/ 5451 h 10168"/>
              <a:gd name="connsiteX12" fmla="*/ 6839 w 6883"/>
              <a:gd name="connsiteY12" fmla="*/ 4885 h 101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6883" h="10168">
                <a:moveTo>
                  <a:pt x="6839" y="4885"/>
                </a:moveTo>
                <a:lnTo>
                  <a:pt x="5405" y="357"/>
                </a:lnTo>
                <a:cubicBezTo>
                  <a:pt x="5395" y="325"/>
                  <a:pt x="5383" y="294"/>
                  <a:pt x="5373" y="262"/>
                </a:cubicBezTo>
                <a:cubicBezTo>
                  <a:pt x="5344" y="168"/>
                  <a:pt x="5314" y="168"/>
                  <a:pt x="5284" y="168"/>
                </a:cubicBezTo>
                <a:lnTo>
                  <a:pt x="4716" y="168"/>
                </a:lnTo>
                <a:lnTo>
                  <a:pt x="50" y="0"/>
                </a:lnTo>
                <a:cubicBezTo>
                  <a:pt x="59" y="3322"/>
                  <a:pt x="-8" y="6643"/>
                  <a:pt x="1" y="9964"/>
                </a:cubicBezTo>
                <a:lnTo>
                  <a:pt x="4716" y="10168"/>
                </a:lnTo>
                <a:lnTo>
                  <a:pt x="5284" y="10168"/>
                </a:lnTo>
                <a:cubicBezTo>
                  <a:pt x="5314" y="10168"/>
                  <a:pt x="5344" y="10074"/>
                  <a:pt x="5373" y="10074"/>
                </a:cubicBezTo>
                <a:cubicBezTo>
                  <a:pt x="5373" y="9979"/>
                  <a:pt x="5405" y="9979"/>
                  <a:pt x="5405" y="9979"/>
                </a:cubicBezTo>
                <a:lnTo>
                  <a:pt x="6839" y="5451"/>
                </a:lnTo>
                <a:cubicBezTo>
                  <a:pt x="6898" y="5262"/>
                  <a:pt x="6898" y="5074"/>
                  <a:pt x="6839" y="488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/>
          <a:lstStyle/>
          <a:p>
            <a:endParaRPr lang="en-UA"/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27018161-547E-48F7-A0D9-272C9EA5B3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95736" y="0"/>
            <a:ext cx="739626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136051-E730-AF41-A8B1-E581AE27D1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06578" y="589722"/>
            <a:ext cx="6798033" cy="5321500"/>
          </a:xfrm>
        </p:spPr>
        <p:txBody>
          <a:bodyPr anchor="ctr">
            <a:normAutofit/>
          </a:bodyPr>
          <a:lstStyle/>
          <a:p>
            <a:r>
              <a:rPr lang="en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Диверсифікація передбачає формування портфеля інвесторів для зменшення або обмеження ризику інвестування. 2 методи диверсифікації: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випадкова диверсифікація, коли декілька наявних фінансових активів потрапляють до портфеля навмання;</a:t>
            </a:r>
          </a:p>
          <a:p>
            <a:r>
              <a:rPr lang="en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об'єктивна диверсифікація, коли фінансові активи підбираються до портфеля відповідно до інвестиційних цілей та використовують відповідні методи аналізу та оцінки кожного фінансового активу.</a:t>
            </a:r>
          </a:p>
          <a:p>
            <a:endParaRPr lang="en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264970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A person holding a bag&#10;&#10;Description automatically generated">
            <a:extLst>
              <a:ext uri="{FF2B5EF4-FFF2-40B4-BE49-F238E27FC236}">
                <a16:creationId xmlns:a16="http://schemas.microsoft.com/office/drawing/2014/main" id="{3D8BA801-5324-6149-AB82-6337AF2D577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3144" r="23646"/>
          <a:stretch/>
        </p:blipFill>
        <p:spPr>
          <a:xfrm>
            <a:off x="4485557" y="10"/>
            <a:ext cx="7706443" cy="6857990"/>
          </a:xfrm>
          <a:prstGeom prst="rect">
            <a:avLst/>
          </a:prstGeom>
        </p:spPr>
      </p:pic>
      <p:sp useBgFill="1">
        <p:nvSpPr>
          <p:cNvPr id="12" name="Freeform: Shape 11">
            <a:extLst>
              <a:ext uri="{FF2B5EF4-FFF2-40B4-BE49-F238E27FC236}">
                <a16:creationId xmlns:a16="http://schemas.microsoft.com/office/drawing/2014/main" id="{23C7736A-5A08-4021-9AB6-390DFF506A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White">
          <a:xfrm>
            <a:off x="0" y="0"/>
            <a:ext cx="8170246" cy="6858000"/>
          </a:xfrm>
          <a:custGeom>
            <a:avLst/>
            <a:gdLst>
              <a:gd name="connsiteX0" fmla="*/ 4738960 w 8170246"/>
              <a:gd name="connsiteY0" fmla="*/ 0 h 6858000"/>
              <a:gd name="connsiteX1" fmla="*/ 4862151 w 8170246"/>
              <a:gd name="connsiteY1" fmla="*/ 0 h 6858000"/>
              <a:gd name="connsiteX2" fmla="*/ 8088169 w 8170246"/>
              <a:gd name="connsiteY2" fmla="*/ 3226735 h 6858000"/>
              <a:gd name="connsiteX3" fmla="*/ 8088169 w 8170246"/>
              <a:gd name="connsiteY3" fmla="*/ 3626507 h 6858000"/>
              <a:gd name="connsiteX4" fmla="*/ 4857393 w 8170246"/>
              <a:gd name="connsiteY4" fmla="*/ 6858000 h 6858000"/>
              <a:gd name="connsiteX5" fmla="*/ 4783581 w 8170246"/>
              <a:gd name="connsiteY5" fmla="*/ 6858000 h 6858000"/>
              <a:gd name="connsiteX6" fmla="*/ 4734202 w 8170246"/>
              <a:gd name="connsiteY6" fmla="*/ 6858000 h 6858000"/>
              <a:gd name="connsiteX7" fmla="*/ 7964978 w 8170246"/>
              <a:gd name="connsiteY7" fmla="*/ 3626507 h 6858000"/>
              <a:gd name="connsiteX8" fmla="*/ 7964978 w 8170246"/>
              <a:gd name="connsiteY8" fmla="*/ 3226735 h 6858000"/>
              <a:gd name="connsiteX9" fmla="*/ 4738960 w 8170246"/>
              <a:gd name="connsiteY9" fmla="*/ 0 h 6858000"/>
              <a:gd name="connsiteX10" fmla="*/ 0 w 8170246"/>
              <a:gd name="connsiteY10" fmla="*/ 0 h 6858000"/>
              <a:gd name="connsiteX11" fmla="*/ 98791 w 8170246"/>
              <a:gd name="connsiteY11" fmla="*/ 0 h 6858000"/>
              <a:gd name="connsiteX12" fmla="*/ 4456718 w 8170246"/>
              <a:gd name="connsiteY12" fmla="*/ 0 h 6858000"/>
              <a:gd name="connsiteX13" fmla="*/ 4603489 w 8170246"/>
              <a:gd name="connsiteY13" fmla="*/ 0 h 6858000"/>
              <a:gd name="connsiteX14" fmla="*/ 7829507 w 8170246"/>
              <a:gd name="connsiteY14" fmla="*/ 3226735 h 6858000"/>
              <a:gd name="connsiteX15" fmla="*/ 7829507 w 8170246"/>
              <a:gd name="connsiteY15" fmla="*/ 3626507 h 6858000"/>
              <a:gd name="connsiteX16" fmla="*/ 4598731 w 8170246"/>
              <a:gd name="connsiteY16" fmla="*/ 6858000 h 6858000"/>
              <a:gd name="connsiteX17" fmla="*/ 4540663 w 8170246"/>
              <a:gd name="connsiteY17" fmla="*/ 6858000 h 6858000"/>
              <a:gd name="connsiteX18" fmla="*/ 133398 w 8170246"/>
              <a:gd name="connsiteY18" fmla="*/ 6858000 h 6858000"/>
              <a:gd name="connsiteX19" fmla="*/ 0 w 8170246"/>
              <a:gd name="connsiteY19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8170246" h="6858000">
                <a:moveTo>
                  <a:pt x="4738960" y="0"/>
                </a:moveTo>
                <a:lnTo>
                  <a:pt x="4862151" y="0"/>
                </a:lnTo>
                <a:cubicBezTo>
                  <a:pt x="4862151" y="0"/>
                  <a:pt x="4862151" y="0"/>
                  <a:pt x="8088169" y="3226735"/>
                </a:cubicBezTo>
                <a:cubicBezTo>
                  <a:pt x="8197606" y="3336196"/>
                  <a:pt x="8197606" y="3517045"/>
                  <a:pt x="8088169" y="3626507"/>
                </a:cubicBezTo>
                <a:cubicBezTo>
                  <a:pt x="8088169" y="3626507"/>
                  <a:pt x="8088169" y="3626507"/>
                  <a:pt x="4857393" y="6858000"/>
                </a:cubicBezTo>
                <a:cubicBezTo>
                  <a:pt x="4857393" y="6858000"/>
                  <a:pt x="4857393" y="6858000"/>
                  <a:pt x="4783581" y="6858000"/>
                </a:cubicBezTo>
                <a:lnTo>
                  <a:pt x="4734202" y="6858000"/>
                </a:lnTo>
                <a:cubicBezTo>
                  <a:pt x="7964978" y="3626507"/>
                  <a:pt x="7964978" y="3626507"/>
                  <a:pt x="7964978" y="3626507"/>
                </a:cubicBezTo>
                <a:cubicBezTo>
                  <a:pt x="8074415" y="3517045"/>
                  <a:pt x="8074415" y="3336196"/>
                  <a:pt x="7964978" y="3226735"/>
                </a:cubicBezTo>
                <a:cubicBezTo>
                  <a:pt x="4738960" y="0"/>
                  <a:pt x="4738960" y="0"/>
                  <a:pt x="4738960" y="0"/>
                </a:cubicBezTo>
                <a:close/>
                <a:moveTo>
                  <a:pt x="0" y="0"/>
                </a:moveTo>
                <a:lnTo>
                  <a:pt x="98791" y="0"/>
                </a:lnTo>
                <a:cubicBezTo>
                  <a:pt x="1075904" y="0"/>
                  <a:pt x="2469401" y="0"/>
                  <a:pt x="4456718" y="0"/>
                </a:cubicBezTo>
                <a:lnTo>
                  <a:pt x="4603489" y="0"/>
                </a:lnTo>
                <a:cubicBezTo>
                  <a:pt x="4603489" y="0"/>
                  <a:pt x="4603489" y="0"/>
                  <a:pt x="7829507" y="3226735"/>
                </a:cubicBezTo>
                <a:cubicBezTo>
                  <a:pt x="7938944" y="3336196"/>
                  <a:pt x="7938944" y="3517045"/>
                  <a:pt x="7829507" y="3626507"/>
                </a:cubicBezTo>
                <a:cubicBezTo>
                  <a:pt x="7829507" y="3626507"/>
                  <a:pt x="7829507" y="3626507"/>
                  <a:pt x="4598731" y="6858000"/>
                </a:cubicBezTo>
                <a:lnTo>
                  <a:pt x="4540663" y="6858000"/>
                </a:lnTo>
                <a:cubicBezTo>
                  <a:pt x="4077749" y="6858000"/>
                  <a:pt x="2938270" y="6858000"/>
                  <a:pt x="133398" y="6858000"/>
                </a:cubicBezTo>
                <a:lnTo>
                  <a:pt x="0" y="6858000"/>
                </a:lnTo>
                <a:close/>
              </a:path>
            </a:pathLst>
          </a:custGeom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3D89A8C-A938-5C4C-A13F-96BDA8AE32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2128" y="2148110"/>
            <a:ext cx="5273872" cy="2352172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ru-RU" sz="1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Інвестиційний</a:t>
            </a: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портфель – </a:t>
            </a:r>
            <a:r>
              <a:rPr lang="ru-RU" sz="1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певний</a:t>
            </a: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набір</a:t>
            </a: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вкладень</a:t>
            </a: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1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різноманітні</a:t>
            </a: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цінні</a:t>
            </a: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папери</a:t>
            </a: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може</a:t>
            </a: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бути </a:t>
            </a:r>
            <a:r>
              <a:rPr lang="ru-RU" sz="1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сукупність</a:t>
            </a: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облігацій</a:t>
            </a: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акцій</a:t>
            </a: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блакитних</a:t>
            </a: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фішок</a:t>
            </a: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інвестиційних</a:t>
            </a: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фондів</a:t>
            </a: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всього</a:t>
            </a: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разом</a:t>
            </a:r>
            <a:b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A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33DF4D3-8A35-461A-ABE0-F56B78A137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A"/>
          </a:p>
        </p:txBody>
      </p:sp>
    </p:spTree>
    <p:extLst>
      <p:ext uri="{BB962C8B-B14F-4D97-AF65-F5344CB8AC3E}">
        <p14:creationId xmlns:p14="http://schemas.microsoft.com/office/powerpoint/2010/main" val="399192594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3573FA-F0D3-4C43-9603-25B8AA4A36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Залежно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цілей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фахівці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виділяють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такі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види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інвестиційних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портфелів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b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A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DB2C3C-C80A-7646-A62D-6CDAB94B5E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3458" y="1905000"/>
            <a:ext cx="7550876" cy="4006222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Портфель доходу –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формується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критерієм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максимізації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рівня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інвестиційного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прибутку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поточному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періоді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незалежно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темпів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приросту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інвестованого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капіталу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довгостроковій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перспективі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Іншими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словами,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цей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портфель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орієнтований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високу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поточну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віддачу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інвестиційних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витрат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незважаючи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те,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майбутньому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періоді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витрати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могли б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забезпечити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отримання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більш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високої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норми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інвестиційного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прибутку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вкладений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капітал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90000"/>
              </a:lnSpc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Портфель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зростання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формується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критерієм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максимізації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темпів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приросту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інвестованого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капіталу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майбутній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довгостроковій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перспективі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поза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залежністю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рівня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формування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інвестиційного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прибутку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поточному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періоді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Іншими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словами,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цей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портфель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орієнтований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забезпечення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високих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темпів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зростання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ринкової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вартості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підприємства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тому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норма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прибутку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при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довгостроковому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фінансовому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інвестуванні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завжди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вище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ніж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при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короткостроковому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Формування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такого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інвестиційного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портфеля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можуть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дозволити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собі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лише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досить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стійкі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фінансовому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відношенні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підприємства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90000"/>
              </a:lnSpc>
            </a:pPr>
            <a:endParaRPr lang="en-UA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Graphic 6" descr="Briefcase">
            <a:extLst>
              <a:ext uri="{FF2B5EF4-FFF2-40B4-BE49-F238E27FC236}">
                <a16:creationId xmlns:a16="http://schemas.microsoft.com/office/drawing/2014/main" id="{6F64EAA5-9BD5-4357-AC6F-6161CB55B6F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631452" y="2561913"/>
            <a:ext cx="2873159" cy="28731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680176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Rectangle 44">
            <a:extLst>
              <a:ext uri="{FF2B5EF4-FFF2-40B4-BE49-F238E27FC236}">
                <a16:creationId xmlns:a16="http://schemas.microsoft.com/office/drawing/2014/main" id="{19FE08D8-CEA0-461E-870A-02CD15D9B9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059079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D6CDE4C-2A93-2A4D-B332-8BBD0C05F1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9893" y="3101093"/>
            <a:ext cx="2454052" cy="3029344"/>
          </a:xfrm>
        </p:spPr>
        <p:txBody>
          <a:bodyPr>
            <a:normAutofit/>
          </a:bodyPr>
          <a:lstStyle/>
          <a:p>
            <a:r>
              <a:rPr lang="ru-RU" sz="25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Класифікація</a:t>
            </a:r>
            <a:r>
              <a:rPr lang="ru-RU" sz="25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портфелів</a:t>
            </a:r>
            <a:r>
              <a:rPr lang="ru-RU" sz="25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sz="25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інвестиційними</a:t>
            </a:r>
            <a:r>
              <a:rPr lang="ru-RU" sz="25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ризиками</a:t>
            </a:r>
            <a:r>
              <a:rPr lang="ru-RU" sz="25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A" sz="25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7" name="Freeform 11">
            <a:extLst>
              <a:ext uri="{FF2B5EF4-FFF2-40B4-BE49-F238E27FC236}">
                <a16:creationId xmlns:a16="http://schemas.microsoft.com/office/drawing/2014/main" id="{2B982904-A46E-41DF-BA98-61E2300C7D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V="1">
            <a:off x="-159" y="3179901"/>
            <a:ext cx="1098194" cy="514066"/>
          </a:xfrm>
          <a:custGeom>
            <a:avLst/>
            <a:gdLst>
              <a:gd name="connsiteX0" fmla="*/ 10000 w 10044"/>
              <a:gd name="connsiteY0" fmla="*/ 4701 h 9966"/>
              <a:gd name="connsiteX1" fmla="*/ 8559 w 10044"/>
              <a:gd name="connsiteY1" fmla="*/ 188 h 9966"/>
              <a:gd name="connsiteX2" fmla="*/ 8527 w 10044"/>
              <a:gd name="connsiteY2" fmla="*/ 94 h 9966"/>
              <a:gd name="connsiteX3" fmla="*/ 8438 w 10044"/>
              <a:gd name="connsiteY3" fmla="*/ 0 h 9966"/>
              <a:gd name="connsiteX4" fmla="*/ 7867 w 10044"/>
              <a:gd name="connsiteY4" fmla="*/ 0 h 9966"/>
              <a:gd name="connsiteX5" fmla="*/ 0 w 10044"/>
              <a:gd name="connsiteY5" fmla="*/ 70 h 9966"/>
              <a:gd name="connsiteX6" fmla="*/ 3132 w 10044"/>
              <a:gd name="connsiteY6" fmla="*/ 9763 h 9966"/>
              <a:gd name="connsiteX7" fmla="*/ 7867 w 10044"/>
              <a:gd name="connsiteY7" fmla="*/ 9966 h 9966"/>
              <a:gd name="connsiteX8" fmla="*/ 8438 w 10044"/>
              <a:gd name="connsiteY8" fmla="*/ 9966 h 9966"/>
              <a:gd name="connsiteX9" fmla="*/ 8527 w 10044"/>
              <a:gd name="connsiteY9" fmla="*/ 9872 h 9966"/>
              <a:gd name="connsiteX10" fmla="*/ 8559 w 10044"/>
              <a:gd name="connsiteY10" fmla="*/ 9778 h 9966"/>
              <a:gd name="connsiteX11" fmla="*/ 10000 w 10044"/>
              <a:gd name="connsiteY11" fmla="*/ 5265 h 9966"/>
              <a:gd name="connsiteX12" fmla="*/ 10000 w 10044"/>
              <a:gd name="connsiteY12" fmla="*/ 4701 h 9966"/>
              <a:gd name="connsiteX0" fmla="*/ 6839 w 6883"/>
              <a:gd name="connsiteY0" fmla="*/ 4885 h 10168"/>
              <a:gd name="connsiteX1" fmla="*/ 5405 w 6883"/>
              <a:gd name="connsiteY1" fmla="*/ 357 h 10168"/>
              <a:gd name="connsiteX2" fmla="*/ 5373 w 6883"/>
              <a:gd name="connsiteY2" fmla="*/ 262 h 10168"/>
              <a:gd name="connsiteX3" fmla="*/ 5284 w 6883"/>
              <a:gd name="connsiteY3" fmla="*/ 168 h 10168"/>
              <a:gd name="connsiteX4" fmla="*/ 4716 w 6883"/>
              <a:gd name="connsiteY4" fmla="*/ 168 h 10168"/>
              <a:gd name="connsiteX5" fmla="*/ 50 w 6883"/>
              <a:gd name="connsiteY5" fmla="*/ 0 h 10168"/>
              <a:gd name="connsiteX6" fmla="*/ 1 w 6883"/>
              <a:gd name="connsiteY6" fmla="*/ 9964 h 10168"/>
              <a:gd name="connsiteX7" fmla="*/ 4716 w 6883"/>
              <a:gd name="connsiteY7" fmla="*/ 10168 h 10168"/>
              <a:gd name="connsiteX8" fmla="*/ 5284 w 6883"/>
              <a:gd name="connsiteY8" fmla="*/ 10168 h 10168"/>
              <a:gd name="connsiteX9" fmla="*/ 5373 w 6883"/>
              <a:gd name="connsiteY9" fmla="*/ 10074 h 10168"/>
              <a:gd name="connsiteX10" fmla="*/ 5405 w 6883"/>
              <a:gd name="connsiteY10" fmla="*/ 9979 h 10168"/>
              <a:gd name="connsiteX11" fmla="*/ 6839 w 6883"/>
              <a:gd name="connsiteY11" fmla="*/ 5451 h 10168"/>
              <a:gd name="connsiteX12" fmla="*/ 6839 w 6883"/>
              <a:gd name="connsiteY12" fmla="*/ 4885 h 101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6883" h="10168">
                <a:moveTo>
                  <a:pt x="6839" y="4885"/>
                </a:moveTo>
                <a:lnTo>
                  <a:pt x="5405" y="357"/>
                </a:lnTo>
                <a:cubicBezTo>
                  <a:pt x="5395" y="325"/>
                  <a:pt x="5383" y="294"/>
                  <a:pt x="5373" y="262"/>
                </a:cubicBezTo>
                <a:cubicBezTo>
                  <a:pt x="5344" y="168"/>
                  <a:pt x="5314" y="168"/>
                  <a:pt x="5284" y="168"/>
                </a:cubicBezTo>
                <a:lnTo>
                  <a:pt x="4716" y="168"/>
                </a:lnTo>
                <a:lnTo>
                  <a:pt x="50" y="0"/>
                </a:lnTo>
                <a:cubicBezTo>
                  <a:pt x="59" y="3322"/>
                  <a:pt x="-8" y="6643"/>
                  <a:pt x="1" y="9964"/>
                </a:cubicBezTo>
                <a:lnTo>
                  <a:pt x="4716" y="10168"/>
                </a:lnTo>
                <a:lnTo>
                  <a:pt x="5284" y="10168"/>
                </a:lnTo>
                <a:cubicBezTo>
                  <a:pt x="5314" y="10168"/>
                  <a:pt x="5344" y="10074"/>
                  <a:pt x="5373" y="10074"/>
                </a:cubicBezTo>
                <a:cubicBezTo>
                  <a:pt x="5373" y="9979"/>
                  <a:pt x="5405" y="9979"/>
                  <a:pt x="5405" y="9979"/>
                </a:cubicBezTo>
                <a:lnTo>
                  <a:pt x="6839" y="5451"/>
                </a:lnTo>
                <a:cubicBezTo>
                  <a:pt x="6898" y="5262"/>
                  <a:pt x="6898" y="5074"/>
                  <a:pt x="6839" y="488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/>
          <a:lstStyle/>
          <a:p>
            <a:endParaRPr lang="en-UA"/>
          </a:p>
        </p:txBody>
      </p:sp>
      <p:sp useBgFill="1">
        <p:nvSpPr>
          <p:cNvPr id="49" name="Rectangle 48">
            <a:extLst>
              <a:ext uri="{FF2B5EF4-FFF2-40B4-BE49-F238E27FC236}">
                <a16:creationId xmlns:a16="http://schemas.microsoft.com/office/drawing/2014/main" id="{27018161-547E-48F7-A0D9-272C9EA5B3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95736" y="0"/>
            <a:ext cx="739626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D61BCD-285E-7B45-ACBA-011606705F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06578" y="589722"/>
            <a:ext cx="6798033" cy="5321500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ru-RU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Агресивний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спекулятивний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портфель </a:t>
            </a:r>
            <a:r>
              <a:rPr lang="ru-RU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являє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собою </a:t>
            </a:r>
            <a:r>
              <a:rPr lang="ru-RU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сформований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критерієм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максимізації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поточного доходу </a:t>
            </a:r>
            <a:r>
              <a:rPr lang="ru-RU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приросту </a:t>
            </a:r>
            <a:r>
              <a:rPr lang="ru-RU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інвестованого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капіталу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незалежно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супутнього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йому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рівня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ризику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Він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дозволяє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отримати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максимальну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норму </a:t>
            </a:r>
            <a:r>
              <a:rPr lang="ru-RU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інвестиційного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прибутку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вкладений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капітал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однак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цьому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супроводжує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найвищий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рівень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ризику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при </a:t>
            </a:r>
            <a:r>
              <a:rPr lang="ru-RU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якому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інвестований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капітал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може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бути </a:t>
            </a:r>
            <a:r>
              <a:rPr lang="ru-RU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втрачений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повністю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Зазвичай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до такого портфеля </a:t>
            </a:r>
            <a:r>
              <a:rPr lang="ru-RU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входять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акції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маловідомих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але </a:t>
            </a:r>
            <a:r>
              <a:rPr lang="ru-RU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ймовірно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успішних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компаній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90000"/>
              </a:lnSpc>
            </a:pPr>
            <a:r>
              <a:rPr lang="ru-RU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Помірний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компромісний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портфель </a:t>
            </a:r>
            <a:r>
              <a:rPr lang="ru-RU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являє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собою </a:t>
            </a:r>
            <a:r>
              <a:rPr lang="ru-RU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сформовану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сукупність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фінансових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інструментів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інвестування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за </a:t>
            </a:r>
            <a:r>
              <a:rPr lang="ru-RU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яким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загальний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рівень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портфельного </a:t>
            </a:r>
            <a:r>
              <a:rPr lang="ru-RU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ризику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наближений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середньо-ринкового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Звичайно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норма </a:t>
            </a:r>
            <a:r>
              <a:rPr lang="ru-RU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інвестиційного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прибутку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вкладений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капітал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буде </a:t>
            </a:r>
            <a:r>
              <a:rPr lang="ru-RU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також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наближена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середньоринкової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Зазвичай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до такого портфеля </a:t>
            </a:r>
            <a:r>
              <a:rPr lang="ru-RU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входять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здебільшого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корпоративні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акції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великих </a:t>
            </a:r>
            <a:r>
              <a:rPr lang="ru-RU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компаній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90000"/>
              </a:lnSpc>
            </a:pPr>
            <a:r>
              <a:rPr lang="ru-RU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Консервативний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портфель </a:t>
            </a:r>
            <a:r>
              <a:rPr lang="ru-RU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являє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собою </a:t>
            </a:r>
            <a:r>
              <a:rPr lang="ru-RU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інвестиційний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портфель, </a:t>
            </a:r>
            <a:r>
              <a:rPr lang="ru-RU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сформований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критерієм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мінімізації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рівня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ризику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Такий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практично </a:t>
            </a:r>
            <a:r>
              <a:rPr lang="ru-RU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виключає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використання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фінансових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інструментів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рівень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інвестиційного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ризику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якими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перевищує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середньоринковий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Консервативний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інвестиційний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портфель </a:t>
            </a:r>
            <a:r>
              <a:rPr lang="ru-RU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забезпечує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найвищий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рівень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безпеки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фінансового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інвестування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40400283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A09812-BD7B-3C44-8FE1-9608C284E6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План лекції</a:t>
            </a:r>
            <a:endParaRPr lang="en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CA86A584-1AA6-48EC-8A8C-8B5F63D1D36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24010941"/>
              </p:ext>
            </p:extLst>
          </p:nvPr>
        </p:nvGraphicFramePr>
        <p:xfrm>
          <a:off x="2589212" y="2133600"/>
          <a:ext cx="8915400" cy="377762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05340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75CD74B-9CE8-4F20-A3E4-A22A7F0360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215450E-2E57-AB46-84CD-366F2D6249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4897" y="624110"/>
            <a:ext cx="9712998" cy="179397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A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Управління інвестиціями або інвестиційний менеджмент </a:t>
            </a:r>
            <a:r>
              <a:rPr lang="en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це система заходів цілеспрямованого впливу на всі аспекти інвестиційної діяльності суб'єкта підприємництва.</a:t>
            </a:r>
            <a:b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Управління інвестиціями на підприємствах усіх форм власності і господарювання базується на ряді принципів, основними з яких є:</a:t>
            </a:r>
            <a:br>
              <a:rPr lang="en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A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9C44665-BECF-4482-A00C-E4BE2A87DC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A"/>
          </a:p>
        </p:txBody>
      </p:sp>
      <p:sp>
        <p:nvSpPr>
          <p:cNvPr id="13" name="Freeform 11">
            <a:extLst>
              <a:ext uri="{FF2B5EF4-FFF2-40B4-BE49-F238E27FC236}">
                <a16:creationId xmlns:a16="http://schemas.microsoft.com/office/drawing/2014/main" id="{20398C1D-D011-4BA8-AC81-E829677B87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/>
          <a:lstStyle/>
          <a:p>
            <a:endParaRPr lang="en-UA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772B0CBF-DEAB-4B88-8A6D-8F68E366C50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38459186"/>
              </p:ext>
            </p:extLst>
          </p:nvPr>
        </p:nvGraphicFramePr>
        <p:xfrm>
          <a:off x="822960" y="1936047"/>
          <a:ext cx="10684935" cy="394087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668668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83030214-227F-42DB-9282-BBA6AF8D94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654295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4E0F43D-76D4-0D4C-A039-92C029CBCC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33889" y="1059872"/>
            <a:ext cx="3012216" cy="4851349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uk-UA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en-UA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сновною метою управління інвестиціями є забезпечення розробки і реалізації комплексу заходів, спрямованих на досягнення найбільш ефективної інвестиційної діяльності на кожному конкретному підприємстві.</a:t>
            </a:r>
            <a:br>
              <a:rPr lang="uk-UA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A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A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того щоб реалізувати цю мету, необхідно вирішити такі основні завдання:</a:t>
            </a:r>
            <a:br>
              <a:rPr lang="en-UA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A" sz="1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Freeform 11">
            <a:extLst>
              <a:ext uri="{FF2B5EF4-FFF2-40B4-BE49-F238E27FC236}">
                <a16:creationId xmlns:a16="http://schemas.microsoft.com/office/drawing/2014/main" id="{0D7A9289-BAD1-4A78-979F-A655C886DB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V="1">
            <a:off x="-159" y="1149203"/>
            <a:ext cx="1098194" cy="514066"/>
          </a:xfrm>
          <a:custGeom>
            <a:avLst/>
            <a:gdLst>
              <a:gd name="connsiteX0" fmla="*/ 10000 w 10044"/>
              <a:gd name="connsiteY0" fmla="*/ 4701 h 9966"/>
              <a:gd name="connsiteX1" fmla="*/ 8559 w 10044"/>
              <a:gd name="connsiteY1" fmla="*/ 188 h 9966"/>
              <a:gd name="connsiteX2" fmla="*/ 8527 w 10044"/>
              <a:gd name="connsiteY2" fmla="*/ 94 h 9966"/>
              <a:gd name="connsiteX3" fmla="*/ 8438 w 10044"/>
              <a:gd name="connsiteY3" fmla="*/ 0 h 9966"/>
              <a:gd name="connsiteX4" fmla="*/ 7867 w 10044"/>
              <a:gd name="connsiteY4" fmla="*/ 0 h 9966"/>
              <a:gd name="connsiteX5" fmla="*/ 0 w 10044"/>
              <a:gd name="connsiteY5" fmla="*/ 70 h 9966"/>
              <a:gd name="connsiteX6" fmla="*/ 3132 w 10044"/>
              <a:gd name="connsiteY6" fmla="*/ 9763 h 9966"/>
              <a:gd name="connsiteX7" fmla="*/ 7867 w 10044"/>
              <a:gd name="connsiteY7" fmla="*/ 9966 h 9966"/>
              <a:gd name="connsiteX8" fmla="*/ 8438 w 10044"/>
              <a:gd name="connsiteY8" fmla="*/ 9966 h 9966"/>
              <a:gd name="connsiteX9" fmla="*/ 8527 w 10044"/>
              <a:gd name="connsiteY9" fmla="*/ 9872 h 9966"/>
              <a:gd name="connsiteX10" fmla="*/ 8559 w 10044"/>
              <a:gd name="connsiteY10" fmla="*/ 9778 h 9966"/>
              <a:gd name="connsiteX11" fmla="*/ 10000 w 10044"/>
              <a:gd name="connsiteY11" fmla="*/ 5265 h 9966"/>
              <a:gd name="connsiteX12" fmla="*/ 10000 w 10044"/>
              <a:gd name="connsiteY12" fmla="*/ 4701 h 9966"/>
              <a:gd name="connsiteX0" fmla="*/ 6839 w 6883"/>
              <a:gd name="connsiteY0" fmla="*/ 4885 h 10168"/>
              <a:gd name="connsiteX1" fmla="*/ 5405 w 6883"/>
              <a:gd name="connsiteY1" fmla="*/ 357 h 10168"/>
              <a:gd name="connsiteX2" fmla="*/ 5373 w 6883"/>
              <a:gd name="connsiteY2" fmla="*/ 262 h 10168"/>
              <a:gd name="connsiteX3" fmla="*/ 5284 w 6883"/>
              <a:gd name="connsiteY3" fmla="*/ 168 h 10168"/>
              <a:gd name="connsiteX4" fmla="*/ 4716 w 6883"/>
              <a:gd name="connsiteY4" fmla="*/ 168 h 10168"/>
              <a:gd name="connsiteX5" fmla="*/ 50 w 6883"/>
              <a:gd name="connsiteY5" fmla="*/ 0 h 10168"/>
              <a:gd name="connsiteX6" fmla="*/ 1 w 6883"/>
              <a:gd name="connsiteY6" fmla="*/ 9964 h 10168"/>
              <a:gd name="connsiteX7" fmla="*/ 4716 w 6883"/>
              <a:gd name="connsiteY7" fmla="*/ 10168 h 10168"/>
              <a:gd name="connsiteX8" fmla="*/ 5284 w 6883"/>
              <a:gd name="connsiteY8" fmla="*/ 10168 h 10168"/>
              <a:gd name="connsiteX9" fmla="*/ 5373 w 6883"/>
              <a:gd name="connsiteY9" fmla="*/ 10074 h 10168"/>
              <a:gd name="connsiteX10" fmla="*/ 5405 w 6883"/>
              <a:gd name="connsiteY10" fmla="*/ 9979 h 10168"/>
              <a:gd name="connsiteX11" fmla="*/ 6839 w 6883"/>
              <a:gd name="connsiteY11" fmla="*/ 5451 h 10168"/>
              <a:gd name="connsiteX12" fmla="*/ 6839 w 6883"/>
              <a:gd name="connsiteY12" fmla="*/ 4885 h 101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6883" h="10168">
                <a:moveTo>
                  <a:pt x="6839" y="4885"/>
                </a:moveTo>
                <a:lnTo>
                  <a:pt x="5405" y="357"/>
                </a:lnTo>
                <a:cubicBezTo>
                  <a:pt x="5395" y="325"/>
                  <a:pt x="5383" y="294"/>
                  <a:pt x="5373" y="262"/>
                </a:cubicBezTo>
                <a:cubicBezTo>
                  <a:pt x="5344" y="168"/>
                  <a:pt x="5314" y="168"/>
                  <a:pt x="5284" y="168"/>
                </a:cubicBezTo>
                <a:lnTo>
                  <a:pt x="4716" y="168"/>
                </a:lnTo>
                <a:lnTo>
                  <a:pt x="50" y="0"/>
                </a:lnTo>
                <a:cubicBezTo>
                  <a:pt x="59" y="3322"/>
                  <a:pt x="-8" y="6643"/>
                  <a:pt x="1" y="9964"/>
                </a:cubicBezTo>
                <a:lnTo>
                  <a:pt x="4716" y="10168"/>
                </a:lnTo>
                <a:lnTo>
                  <a:pt x="5284" y="10168"/>
                </a:lnTo>
                <a:cubicBezTo>
                  <a:pt x="5314" y="10168"/>
                  <a:pt x="5344" y="10074"/>
                  <a:pt x="5373" y="10074"/>
                </a:cubicBezTo>
                <a:cubicBezTo>
                  <a:pt x="5373" y="9979"/>
                  <a:pt x="5405" y="9979"/>
                  <a:pt x="5405" y="9979"/>
                </a:cubicBezTo>
                <a:lnTo>
                  <a:pt x="6839" y="5451"/>
                </a:lnTo>
                <a:cubicBezTo>
                  <a:pt x="6898" y="5262"/>
                  <a:pt x="6898" y="5074"/>
                  <a:pt x="6839" y="488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/>
          <a:lstStyle/>
          <a:p>
            <a:endParaRPr lang="en-U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8FF77F-7DF9-CE4D-A31F-CC9CED7824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90150" y="497840"/>
            <a:ext cx="6514462" cy="5413382"/>
          </a:xfrm>
        </p:spPr>
        <p:txBody>
          <a:bodyPr>
            <a:normAutofit lnSpcReduction="10000"/>
          </a:bodyPr>
          <a:lstStyle/>
          <a:p>
            <a:pPr lvl="0">
              <a:lnSpc>
                <a:spcPct val="90000"/>
              </a:lnSpc>
            </a:pPr>
            <a:r>
              <a:rPr lang="en-UA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забезпечити оптимальний темп економічного розвитку суб'єкта підприємництва шляхом здійснення ефективної інвестиційної діяльності, збільшення обсягів інвестицій, а також шляхом галузевої, асортиментної і регіональної диверсифікованості діяльності;</a:t>
            </a:r>
            <a:endParaRPr lang="uk-UA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lnSpc>
                <a:spcPct val="90000"/>
              </a:lnSpc>
            </a:pPr>
            <a:endParaRPr lang="en-UA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lnSpc>
                <a:spcPct val="90000"/>
              </a:lnSpc>
            </a:pPr>
            <a:r>
              <a:rPr lang="en-UA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забезпечити максимізацію прибутку від використання інвестиційних ресурсів за рахунок оптимізації управлінських рішень по їхньому вкладенню, а при необхідності – своєчасного переміщення цих ресурсів у більш вигідні інвестиційні проекти;</a:t>
            </a:r>
            <a:endParaRPr lang="uk-UA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lnSpc>
                <a:spcPct val="90000"/>
              </a:lnSpc>
            </a:pPr>
            <a:endParaRPr lang="en-UA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lnSpc>
                <a:spcPct val="90000"/>
              </a:lnSpc>
            </a:pPr>
            <a:r>
              <a:rPr lang="en-UA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мінімізувати інвестиційні ризики шляхом всебічного обґрунтування інвестиційних рішень, використання внутрішньо-фірмового і зовнішнього страхування і перестрахування;</a:t>
            </a:r>
            <a:endParaRPr lang="uk-UA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lnSpc>
                <a:spcPct val="90000"/>
              </a:lnSpc>
            </a:pPr>
            <a:endParaRPr lang="en-UA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lnSpc>
                <a:spcPct val="90000"/>
              </a:lnSpc>
            </a:pPr>
            <a:r>
              <a:rPr lang="en-UA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забезпечити фінансову стабільність і платоспроможність підприємств у процесі реалізації інвестиційних програм;</a:t>
            </a:r>
            <a:endParaRPr lang="uk-UA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lnSpc>
                <a:spcPct val="90000"/>
              </a:lnSpc>
            </a:pPr>
            <a:endParaRPr lang="en-UA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lnSpc>
                <a:spcPct val="90000"/>
              </a:lnSpc>
            </a:pPr>
            <a:r>
              <a:rPr lang="en-UA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виявити можливі варіанти прискорення реалізації інвестиційних проектів і програм;</a:t>
            </a:r>
            <a:endParaRPr lang="uk-UA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lnSpc>
                <a:spcPct val="90000"/>
              </a:lnSpc>
            </a:pPr>
            <a:endParaRPr lang="en-UA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lnSpc>
                <a:spcPct val="90000"/>
              </a:lnSpc>
            </a:pPr>
            <a:r>
              <a:rPr lang="en-UA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забезпечити оптимальні обсяги і структуру інвестиційних ресурсів для задоволення потреби конкретного етапу інвестиційної діяльності.</a:t>
            </a:r>
          </a:p>
          <a:p>
            <a:pPr>
              <a:lnSpc>
                <a:spcPct val="90000"/>
              </a:lnSpc>
            </a:pPr>
            <a:endParaRPr lang="en-UA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6678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A3D9AEEE-1CCD-43C0-BA3E-16D60A6E23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059079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F107C90-0DB3-1240-8CC2-18AE5AC19A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51531" y="1329442"/>
            <a:ext cx="2454052" cy="4156957"/>
          </a:xfrm>
        </p:spPr>
        <p:txBody>
          <a:bodyPr>
            <a:normAutofit fontScale="90000"/>
          </a:bodyPr>
          <a:lstStyle/>
          <a:p>
            <a:pPr>
              <a:lnSpc>
                <a:spcPct val="90000"/>
              </a:lnSpc>
            </a:pPr>
            <a:r>
              <a:rPr lang="en-UA" sz="1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Процес управління інвестиціями </a:t>
            </a:r>
            <a:r>
              <a:rPr lang="en-UA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це процес управління грошима чи коштами.</a:t>
            </a:r>
            <a:br>
              <a:rPr lang="uk-UA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A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A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Процес управління інвестиціями описує, як інвестор повинен приймати рішення.</a:t>
            </a:r>
            <a:br>
              <a:rPr lang="uk-UA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uk-UA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A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Процес управління інвестиціями може </a:t>
            </a:r>
            <a:r>
              <a:rPr lang="uk-UA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</a:t>
            </a:r>
            <a:r>
              <a:rPr lang="en-UA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ути розкритий за п’ятиступеньковою проце</a:t>
            </a:r>
            <a:r>
              <a:rPr lang="uk-UA" sz="1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</a:t>
            </a:r>
            <a:r>
              <a:rPr lang="en-UA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урою, яка включає наступні етапи:</a:t>
            </a:r>
            <a:br>
              <a:rPr lang="en-UA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A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A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Freeform 11">
            <a:extLst>
              <a:ext uri="{FF2B5EF4-FFF2-40B4-BE49-F238E27FC236}">
                <a16:creationId xmlns:a16="http://schemas.microsoft.com/office/drawing/2014/main" id="{60F880A6-33D3-4EEC-A780-B73559B9F2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V="1">
            <a:off x="-159" y="3179901"/>
            <a:ext cx="1098194" cy="514066"/>
          </a:xfrm>
          <a:custGeom>
            <a:avLst/>
            <a:gdLst>
              <a:gd name="connsiteX0" fmla="*/ 10000 w 10044"/>
              <a:gd name="connsiteY0" fmla="*/ 4701 h 9966"/>
              <a:gd name="connsiteX1" fmla="*/ 8559 w 10044"/>
              <a:gd name="connsiteY1" fmla="*/ 188 h 9966"/>
              <a:gd name="connsiteX2" fmla="*/ 8527 w 10044"/>
              <a:gd name="connsiteY2" fmla="*/ 94 h 9966"/>
              <a:gd name="connsiteX3" fmla="*/ 8438 w 10044"/>
              <a:gd name="connsiteY3" fmla="*/ 0 h 9966"/>
              <a:gd name="connsiteX4" fmla="*/ 7867 w 10044"/>
              <a:gd name="connsiteY4" fmla="*/ 0 h 9966"/>
              <a:gd name="connsiteX5" fmla="*/ 0 w 10044"/>
              <a:gd name="connsiteY5" fmla="*/ 70 h 9966"/>
              <a:gd name="connsiteX6" fmla="*/ 3132 w 10044"/>
              <a:gd name="connsiteY6" fmla="*/ 9763 h 9966"/>
              <a:gd name="connsiteX7" fmla="*/ 7867 w 10044"/>
              <a:gd name="connsiteY7" fmla="*/ 9966 h 9966"/>
              <a:gd name="connsiteX8" fmla="*/ 8438 w 10044"/>
              <a:gd name="connsiteY8" fmla="*/ 9966 h 9966"/>
              <a:gd name="connsiteX9" fmla="*/ 8527 w 10044"/>
              <a:gd name="connsiteY9" fmla="*/ 9872 h 9966"/>
              <a:gd name="connsiteX10" fmla="*/ 8559 w 10044"/>
              <a:gd name="connsiteY10" fmla="*/ 9778 h 9966"/>
              <a:gd name="connsiteX11" fmla="*/ 10000 w 10044"/>
              <a:gd name="connsiteY11" fmla="*/ 5265 h 9966"/>
              <a:gd name="connsiteX12" fmla="*/ 10000 w 10044"/>
              <a:gd name="connsiteY12" fmla="*/ 4701 h 9966"/>
              <a:gd name="connsiteX0" fmla="*/ 6839 w 6883"/>
              <a:gd name="connsiteY0" fmla="*/ 4885 h 10168"/>
              <a:gd name="connsiteX1" fmla="*/ 5405 w 6883"/>
              <a:gd name="connsiteY1" fmla="*/ 357 h 10168"/>
              <a:gd name="connsiteX2" fmla="*/ 5373 w 6883"/>
              <a:gd name="connsiteY2" fmla="*/ 262 h 10168"/>
              <a:gd name="connsiteX3" fmla="*/ 5284 w 6883"/>
              <a:gd name="connsiteY3" fmla="*/ 168 h 10168"/>
              <a:gd name="connsiteX4" fmla="*/ 4716 w 6883"/>
              <a:gd name="connsiteY4" fmla="*/ 168 h 10168"/>
              <a:gd name="connsiteX5" fmla="*/ 50 w 6883"/>
              <a:gd name="connsiteY5" fmla="*/ 0 h 10168"/>
              <a:gd name="connsiteX6" fmla="*/ 1 w 6883"/>
              <a:gd name="connsiteY6" fmla="*/ 9964 h 10168"/>
              <a:gd name="connsiteX7" fmla="*/ 4716 w 6883"/>
              <a:gd name="connsiteY7" fmla="*/ 10168 h 10168"/>
              <a:gd name="connsiteX8" fmla="*/ 5284 w 6883"/>
              <a:gd name="connsiteY8" fmla="*/ 10168 h 10168"/>
              <a:gd name="connsiteX9" fmla="*/ 5373 w 6883"/>
              <a:gd name="connsiteY9" fmla="*/ 10074 h 10168"/>
              <a:gd name="connsiteX10" fmla="*/ 5405 w 6883"/>
              <a:gd name="connsiteY10" fmla="*/ 9979 h 10168"/>
              <a:gd name="connsiteX11" fmla="*/ 6839 w 6883"/>
              <a:gd name="connsiteY11" fmla="*/ 5451 h 10168"/>
              <a:gd name="connsiteX12" fmla="*/ 6839 w 6883"/>
              <a:gd name="connsiteY12" fmla="*/ 4885 h 101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6883" h="10168">
                <a:moveTo>
                  <a:pt x="6839" y="4885"/>
                </a:moveTo>
                <a:lnTo>
                  <a:pt x="5405" y="357"/>
                </a:lnTo>
                <a:cubicBezTo>
                  <a:pt x="5395" y="325"/>
                  <a:pt x="5383" y="294"/>
                  <a:pt x="5373" y="262"/>
                </a:cubicBezTo>
                <a:cubicBezTo>
                  <a:pt x="5344" y="168"/>
                  <a:pt x="5314" y="168"/>
                  <a:pt x="5284" y="168"/>
                </a:cubicBezTo>
                <a:lnTo>
                  <a:pt x="4716" y="168"/>
                </a:lnTo>
                <a:lnTo>
                  <a:pt x="50" y="0"/>
                </a:lnTo>
                <a:cubicBezTo>
                  <a:pt x="59" y="3322"/>
                  <a:pt x="-8" y="6643"/>
                  <a:pt x="1" y="9964"/>
                </a:cubicBezTo>
                <a:lnTo>
                  <a:pt x="4716" y="10168"/>
                </a:lnTo>
                <a:lnTo>
                  <a:pt x="5284" y="10168"/>
                </a:lnTo>
                <a:cubicBezTo>
                  <a:pt x="5314" y="10168"/>
                  <a:pt x="5344" y="10074"/>
                  <a:pt x="5373" y="10074"/>
                </a:cubicBezTo>
                <a:cubicBezTo>
                  <a:pt x="5373" y="9979"/>
                  <a:pt x="5405" y="9979"/>
                  <a:pt x="5405" y="9979"/>
                </a:cubicBezTo>
                <a:lnTo>
                  <a:pt x="6839" y="5451"/>
                </a:lnTo>
                <a:cubicBezTo>
                  <a:pt x="6898" y="5262"/>
                  <a:pt x="6898" y="5074"/>
                  <a:pt x="6839" y="488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/>
          <a:lstStyle/>
          <a:p>
            <a:endParaRPr lang="en-UA"/>
          </a:p>
        </p:txBody>
      </p: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2C6246ED-0535-4496-A8F6-1E80CC4EB8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95736" y="0"/>
            <a:ext cx="739626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C2550CD7-FA4B-4A7B-B9A8-4F47EDD399A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19317976"/>
              </p:ext>
            </p:extLst>
          </p:nvPr>
        </p:nvGraphicFramePr>
        <p:xfrm>
          <a:off x="4713144" y="641551"/>
          <a:ext cx="6832212" cy="526477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367243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0" name="Rectangle 29">
            <a:extLst>
              <a:ext uri="{FF2B5EF4-FFF2-40B4-BE49-F238E27FC236}">
                <a16:creationId xmlns:a16="http://schemas.microsoft.com/office/drawing/2014/main" id="{175CD74B-9CE8-4F20-A3E4-A22A7F0360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E797B04-F089-6E4C-A6B3-956C3E5A80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4897" y="624110"/>
            <a:ext cx="9712998" cy="128089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A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Інвестиційна політика </a:t>
            </a:r>
            <a:r>
              <a:rPr lang="en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багатогранна економічна категорія, що розглядається на всіх рівнях економіки країни, від держави в цілому – інвестиційна політика держави, до рівня підприємства – інвестиційна політика підприємства.</a:t>
            </a:r>
            <a:br>
              <a:rPr lang="en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A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99C44665-BECF-4482-A00C-E4BE2A87DC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A"/>
          </a:p>
        </p:txBody>
      </p:sp>
      <p:sp>
        <p:nvSpPr>
          <p:cNvPr id="34" name="Freeform 11">
            <a:extLst>
              <a:ext uri="{FF2B5EF4-FFF2-40B4-BE49-F238E27FC236}">
                <a16:creationId xmlns:a16="http://schemas.microsoft.com/office/drawing/2014/main" id="{20398C1D-D011-4BA8-AC81-E829677B87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/>
          <a:lstStyle/>
          <a:p>
            <a:endParaRPr lang="en-UA"/>
          </a:p>
        </p:txBody>
      </p:sp>
      <p:graphicFrame>
        <p:nvGraphicFramePr>
          <p:cNvPr id="26" name="Content Placeholder 2">
            <a:extLst>
              <a:ext uri="{FF2B5EF4-FFF2-40B4-BE49-F238E27FC236}">
                <a16:creationId xmlns:a16="http://schemas.microsoft.com/office/drawing/2014/main" id="{372ED018-EF22-44C2-9437-91D5E371A05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5411676"/>
              </p:ext>
            </p:extLst>
          </p:nvPr>
        </p:nvGraphicFramePr>
        <p:xfrm>
          <a:off x="1794897" y="2222983"/>
          <a:ext cx="8987404" cy="36539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23685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A3C2D7E-3F2E-404E-9B30-CB12DC972D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1F7FD00-BF97-4325-B7C2-E451F20840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2306695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A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42CBBC1-7A16-6240-8875-7E04B132AC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43391" y="624110"/>
            <a:ext cx="9383408" cy="1053042"/>
          </a:xfrm>
        </p:spPr>
        <p:txBody>
          <a:bodyPr>
            <a:normAutofit fontScale="90000"/>
          </a:bodyPr>
          <a:lstStyle/>
          <a:p>
            <a:pPr algn="ctr"/>
            <a:r>
              <a:rPr lang="en-UA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Принципи інвестиційної політики:</a:t>
            </a:r>
            <a:br>
              <a:rPr lang="en-UA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A" dirty="0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Freeform 11">
            <a:extLst>
              <a:ext uri="{FF2B5EF4-FFF2-40B4-BE49-F238E27FC236}">
                <a16:creationId xmlns:a16="http://schemas.microsoft.com/office/drawing/2014/main" id="{179B5294-DA4E-4926-B14A-DD6E07A12F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/>
          <a:lstStyle/>
          <a:p>
            <a:endParaRPr lang="en-U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A00EEE-EE6A-014F-963F-351F4920FD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0" y="2623930"/>
            <a:ext cx="10464800" cy="3609960"/>
          </a:xfrm>
        </p:spPr>
        <p:txBody>
          <a:bodyPr>
            <a:normAutofit/>
          </a:bodyPr>
          <a:lstStyle/>
          <a:p>
            <a:pPr lvl="0">
              <a:lnSpc>
                <a:spcPct val="90000"/>
              </a:lnSpc>
            </a:pPr>
            <a:r>
              <a:rPr lang="en-UA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 правового захисту інвестицій – передбачає законодавче забезпечення інвестицій для всіх учасників інвестиційного процесу;</a:t>
            </a:r>
          </a:p>
          <a:p>
            <a:pPr lvl="0">
              <a:lnSpc>
                <a:spcPct val="90000"/>
              </a:lnSpc>
            </a:pPr>
            <a:r>
              <a:rPr lang="en-UA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 свободи вибору предмета інвестицій – це право інвестора вибирати об’єкт інвестування за своїм бажанням, крім областей пов’язаних з обороноздатністю країни і законодавчо заборонених видів діяльності;</a:t>
            </a:r>
          </a:p>
          <a:p>
            <a:pPr lvl="0">
              <a:lnSpc>
                <a:spcPct val="90000"/>
              </a:lnSpc>
            </a:pPr>
            <a:r>
              <a:rPr lang="en-UA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 пріоритетності – передбачає вибір стратегічних напрямків інвестування, відповідно до основних напрямків розвитку економіки країни;</a:t>
            </a:r>
          </a:p>
          <a:p>
            <a:pPr lvl="0">
              <a:lnSpc>
                <a:spcPct val="90000"/>
              </a:lnSpc>
            </a:pPr>
            <a:r>
              <a:rPr lang="en-UA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 максимізації ефективності інвестицій передбачає вибір найбільш економічно ефективних напрямків інвестування коштів;</a:t>
            </a:r>
          </a:p>
          <a:p>
            <a:pPr lvl="0">
              <a:lnSpc>
                <a:spcPct val="90000"/>
              </a:lnSpc>
            </a:pPr>
            <a:r>
              <a:rPr lang="en-UA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 контролю інвестиційного процесу передбачає регулярний моніторинг і наявність системи регулювання глобальних змін в інвестиційній політиці в разі кризових ситуацій або при виникненні серйозних відхилень від виконання вищезазначених принципів інвестування.</a:t>
            </a:r>
          </a:p>
          <a:p>
            <a:pPr>
              <a:lnSpc>
                <a:spcPct val="90000"/>
              </a:lnSpc>
            </a:pPr>
            <a:endParaRPr lang="en-UA" sz="1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5747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Rectangle 31">
            <a:extLst>
              <a:ext uri="{FF2B5EF4-FFF2-40B4-BE49-F238E27FC236}">
                <a16:creationId xmlns:a16="http://schemas.microsoft.com/office/drawing/2014/main" id="{A3D9AEEE-1CCD-43C0-BA3E-16D60A6E23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059079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0C3DCFF-C7BC-FD4C-B4ED-91687C3C29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9893" y="3101093"/>
            <a:ext cx="2454052" cy="3029344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A" sz="25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Формування інвестиційної політики фірми (підприємства, організації) передбачає:</a:t>
            </a:r>
            <a:br>
              <a:rPr lang="en-UA" sz="25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A" sz="25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" name="Freeform 11">
            <a:extLst>
              <a:ext uri="{FF2B5EF4-FFF2-40B4-BE49-F238E27FC236}">
                <a16:creationId xmlns:a16="http://schemas.microsoft.com/office/drawing/2014/main" id="{60F880A6-33D3-4EEC-A780-B73559B9F2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V="1">
            <a:off x="-159" y="3179901"/>
            <a:ext cx="1098194" cy="514066"/>
          </a:xfrm>
          <a:custGeom>
            <a:avLst/>
            <a:gdLst>
              <a:gd name="connsiteX0" fmla="*/ 10000 w 10044"/>
              <a:gd name="connsiteY0" fmla="*/ 4701 h 9966"/>
              <a:gd name="connsiteX1" fmla="*/ 8559 w 10044"/>
              <a:gd name="connsiteY1" fmla="*/ 188 h 9966"/>
              <a:gd name="connsiteX2" fmla="*/ 8527 w 10044"/>
              <a:gd name="connsiteY2" fmla="*/ 94 h 9966"/>
              <a:gd name="connsiteX3" fmla="*/ 8438 w 10044"/>
              <a:gd name="connsiteY3" fmla="*/ 0 h 9966"/>
              <a:gd name="connsiteX4" fmla="*/ 7867 w 10044"/>
              <a:gd name="connsiteY4" fmla="*/ 0 h 9966"/>
              <a:gd name="connsiteX5" fmla="*/ 0 w 10044"/>
              <a:gd name="connsiteY5" fmla="*/ 70 h 9966"/>
              <a:gd name="connsiteX6" fmla="*/ 3132 w 10044"/>
              <a:gd name="connsiteY6" fmla="*/ 9763 h 9966"/>
              <a:gd name="connsiteX7" fmla="*/ 7867 w 10044"/>
              <a:gd name="connsiteY7" fmla="*/ 9966 h 9966"/>
              <a:gd name="connsiteX8" fmla="*/ 8438 w 10044"/>
              <a:gd name="connsiteY8" fmla="*/ 9966 h 9966"/>
              <a:gd name="connsiteX9" fmla="*/ 8527 w 10044"/>
              <a:gd name="connsiteY9" fmla="*/ 9872 h 9966"/>
              <a:gd name="connsiteX10" fmla="*/ 8559 w 10044"/>
              <a:gd name="connsiteY10" fmla="*/ 9778 h 9966"/>
              <a:gd name="connsiteX11" fmla="*/ 10000 w 10044"/>
              <a:gd name="connsiteY11" fmla="*/ 5265 h 9966"/>
              <a:gd name="connsiteX12" fmla="*/ 10000 w 10044"/>
              <a:gd name="connsiteY12" fmla="*/ 4701 h 9966"/>
              <a:gd name="connsiteX0" fmla="*/ 6839 w 6883"/>
              <a:gd name="connsiteY0" fmla="*/ 4885 h 10168"/>
              <a:gd name="connsiteX1" fmla="*/ 5405 w 6883"/>
              <a:gd name="connsiteY1" fmla="*/ 357 h 10168"/>
              <a:gd name="connsiteX2" fmla="*/ 5373 w 6883"/>
              <a:gd name="connsiteY2" fmla="*/ 262 h 10168"/>
              <a:gd name="connsiteX3" fmla="*/ 5284 w 6883"/>
              <a:gd name="connsiteY3" fmla="*/ 168 h 10168"/>
              <a:gd name="connsiteX4" fmla="*/ 4716 w 6883"/>
              <a:gd name="connsiteY4" fmla="*/ 168 h 10168"/>
              <a:gd name="connsiteX5" fmla="*/ 50 w 6883"/>
              <a:gd name="connsiteY5" fmla="*/ 0 h 10168"/>
              <a:gd name="connsiteX6" fmla="*/ 1 w 6883"/>
              <a:gd name="connsiteY6" fmla="*/ 9964 h 10168"/>
              <a:gd name="connsiteX7" fmla="*/ 4716 w 6883"/>
              <a:gd name="connsiteY7" fmla="*/ 10168 h 10168"/>
              <a:gd name="connsiteX8" fmla="*/ 5284 w 6883"/>
              <a:gd name="connsiteY8" fmla="*/ 10168 h 10168"/>
              <a:gd name="connsiteX9" fmla="*/ 5373 w 6883"/>
              <a:gd name="connsiteY9" fmla="*/ 10074 h 10168"/>
              <a:gd name="connsiteX10" fmla="*/ 5405 w 6883"/>
              <a:gd name="connsiteY10" fmla="*/ 9979 h 10168"/>
              <a:gd name="connsiteX11" fmla="*/ 6839 w 6883"/>
              <a:gd name="connsiteY11" fmla="*/ 5451 h 10168"/>
              <a:gd name="connsiteX12" fmla="*/ 6839 w 6883"/>
              <a:gd name="connsiteY12" fmla="*/ 4885 h 101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6883" h="10168">
                <a:moveTo>
                  <a:pt x="6839" y="4885"/>
                </a:moveTo>
                <a:lnTo>
                  <a:pt x="5405" y="357"/>
                </a:lnTo>
                <a:cubicBezTo>
                  <a:pt x="5395" y="325"/>
                  <a:pt x="5383" y="294"/>
                  <a:pt x="5373" y="262"/>
                </a:cubicBezTo>
                <a:cubicBezTo>
                  <a:pt x="5344" y="168"/>
                  <a:pt x="5314" y="168"/>
                  <a:pt x="5284" y="168"/>
                </a:cubicBezTo>
                <a:lnTo>
                  <a:pt x="4716" y="168"/>
                </a:lnTo>
                <a:lnTo>
                  <a:pt x="50" y="0"/>
                </a:lnTo>
                <a:cubicBezTo>
                  <a:pt x="59" y="3322"/>
                  <a:pt x="-8" y="6643"/>
                  <a:pt x="1" y="9964"/>
                </a:cubicBezTo>
                <a:lnTo>
                  <a:pt x="4716" y="10168"/>
                </a:lnTo>
                <a:lnTo>
                  <a:pt x="5284" y="10168"/>
                </a:lnTo>
                <a:cubicBezTo>
                  <a:pt x="5314" y="10168"/>
                  <a:pt x="5344" y="10074"/>
                  <a:pt x="5373" y="10074"/>
                </a:cubicBezTo>
                <a:cubicBezTo>
                  <a:pt x="5373" y="9979"/>
                  <a:pt x="5405" y="9979"/>
                  <a:pt x="5405" y="9979"/>
                </a:cubicBezTo>
                <a:lnTo>
                  <a:pt x="6839" y="5451"/>
                </a:lnTo>
                <a:cubicBezTo>
                  <a:pt x="6898" y="5262"/>
                  <a:pt x="6898" y="5074"/>
                  <a:pt x="6839" y="488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/>
          <a:lstStyle/>
          <a:p>
            <a:endParaRPr lang="en-UA"/>
          </a:p>
        </p:txBody>
      </p:sp>
      <p:sp useBgFill="1">
        <p:nvSpPr>
          <p:cNvPr id="36" name="Rectangle 35">
            <a:extLst>
              <a:ext uri="{FF2B5EF4-FFF2-40B4-BE49-F238E27FC236}">
                <a16:creationId xmlns:a16="http://schemas.microsoft.com/office/drawing/2014/main" id="{2C6246ED-0535-4496-A8F6-1E80CC4EB8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95736" y="0"/>
            <a:ext cx="739626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8" name="Content Placeholder 2">
            <a:extLst>
              <a:ext uri="{FF2B5EF4-FFF2-40B4-BE49-F238E27FC236}">
                <a16:creationId xmlns:a16="http://schemas.microsoft.com/office/drawing/2014/main" id="{F2521951-B601-4F5A-82D0-97F85A3469C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67846285"/>
              </p:ext>
            </p:extLst>
          </p:nvPr>
        </p:nvGraphicFramePr>
        <p:xfrm>
          <a:off x="4713144" y="641551"/>
          <a:ext cx="7051226" cy="58411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350616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6065F8A9-9499-4A44-BDAD-F706130FD82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38132C2D-AFE4-478D-A86B-81059C205E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95736" y="0"/>
            <a:ext cx="739626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205BFD52-DD96-4666-8D77-C636870FD09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132921" y="0"/>
            <a:ext cx="4059079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D3570C0-F019-A745-93AF-BABB438E30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92813" y="3101093"/>
            <a:ext cx="2454052" cy="3029344"/>
          </a:xfrm>
        </p:spPr>
        <p:txBody>
          <a:bodyPr>
            <a:normAutofit/>
          </a:bodyPr>
          <a:lstStyle/>
          <a:p>
            <a:r>
              <a:rPr lang="uk-UA" sz="30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Джерела фінансування інвестиційної політики</a:t>
            </a:r>
            <a:endParaRPr lang="en-UA" sz="300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1941746C-2C12-4564-8342-A3055D8361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V="1">
            <a:off x="8132921" y="3187343"/>
            <a:ext cx="1105119" cy="506624"/>
          </a:xfrm>
          <a:custGeom>
            <a:avLst/>
            <a:gdLst>
              <a:gd name="connsiteX0" fmla="*/ 0 w 1105119"/>
              <a:gd name="connsiteY0" fmla="*/ 506624 h 506624"/>
              <a:gd name="connsiteX1" fmla="*/ 759132 w 1105119"/>
              <a:gd name="connsiteY1" fmla="*/ 505572 h 506624"/>
              <a:gd name="connsiteX2" fmla="*/ 849827 w 1105119"/>
              <a:gd name="connsiteY2" fmla="*/ 505572 h 506624"/>
              <a:gd name="connsiteX3" fmla="*/ 864083 w 1105119"/>
              <a:gd name="connsiteY3" fmla="*/ 500804 h 506624"/>
              <a:gd name="connsiteX4" fmla="*/ 869065 w 1105119"/>
              <a:gd name="connsiteY4" fmla="*/ 496035 h 506624"/>
              <a:gd name="connsiteX5" fmla="*/ 1098034 w 1105119"/>
              <a:gd name="connsiteY5" fmla="*/ 267092 h 506624"/>
              <a:gd name="connsiteX6" fmla="*/ 1098034 w 1105119"/>
              <a:gd name="connsiteY6" fmla="*/ 238480 h 506624"/>
              <a:gd name="connsiteX7" fmla="*/ 869065 w 1105119"/>
              <a:gd name="connsiteY7" fmla="*/ 9537 h 506624"/>
              <a:gd name="connsiteX8" fmla="*/ 864083 w 1105119"/>
              <a:gd name="connsiteY8" fmla="*/ 4769 h 506624"/>
              <a:gd name="connsiteX9" fmla="*/ 849827 w 1105119"/>
              <a:gd name="connsiteY9" fmla="*/ 0 h 506624"/>
              <a:gd name="connsiteX10" fmla="*/ 759132 w 1105119"/>
              <a:gd name="connsiteY10" fmla="*/ 0 h 506624"/>
              <a:gd name="connsiteX11" fmla="*/ 0 w 1105119"/>
              <a:gd name="connsiteY11" fmla="*/ 2157 h 5066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105119" h="506624">
                <a:moveTo>
                  <a:pt x="0" y="506624"/>
                </a:moveTo>
                <a:lnTo>
                  <a:pt x="759132" y="505572"/>
                </a:lnTo>
                <a:lnTo>
                  <a:pt x="849827" y="505572"/>
                </a:lnTo>
                <a:cubicBezTo>
                  <a:pt x="854636" y="505572"/>
                  <a:pt x="859446" y="500804"/>
                  <a:pt x="864083" y="500804"/>
                </a:cubicBezTo>
                <a:cubicBezTo>
                  <a:pt x="864083" y="496035"/>
                  <a:pt x="869065" y="496035"/>
                  <a:pt x="869065" y="496035"/>
                </a:cubicBezTo>
                <a:lnTo>
                  <a:pt x="1098034" y="267092"/>
                </a:lnTo>
                <a:cubicBezTo>
                  <a:pt x="1107481" y="257555"/>
                  <a:pt x="1107481" y="248018"/>
                  <a:pt x="1098034" y="238480"/>
                </a:cubicBezTo>
                <a:lnTo>
                  <a:pt x="869065" y="9537"/>
                </a:lnTo>
                <a:cubicBezTo>
                  <a:pt x="867519" y="7914"/>
                  <a:pt x="865629" y="6392"/>
                  <a:pt x="864083" y="4769"/>
                </a:cubicBezTo>
                <a:cubicBezTo>
                  <a:pt x="859446" y="0"/>
                  <a:pt x="854636" y="0"/>
                  <a:pt x="849827" y="0"/>
                </a:cubicBezTo>
                <a:lnTo>
                  <a:pt x="759132" y="0"/>
                </a:lnTo>
                <a:lnTo>
                  <a:pt x="0" y="2157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/>
          <a:lstStyle/>
          <a:p>
            <a:endParaRPr lang="en-UA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ADC87F0C-AC99-4A0D-B5AD-34B9267CDB0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38574050"/>
              </p:ext>
            </p:extLst>
          </p:nvPr>
        </p:nvGraphicFramePr>
        <p:xfrm>
          <a:off x="616444" y="641551"/>
          <a:ext cx="6832212" cy="526477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82828676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</TotalTime>
  <Words>1293</Words>
  <Application>Microsoft Macintosh PowerPoint</Application>
  <PresentationFormat>Widescreen</PresentationFormat>
  <Paragraphs>78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Arial</vt:lpstr>
      <vt:lpstr>Century Gothic</vt:lpstr>
      <vt:lpstr>Times New Roman</vt:lpstr>
      <vt:lpstr>Wingdings 3</vt:lpstr>
      <vt:lpstr>Wisp</vt:lpstr>
      <vt:lpstr>Тема 3. Процес управління інвестиціями</vt:lpstr>
      <vt:lpstr>План лекції</vt:lpstr>
      <vt:lpstr>Управління інвестиціями або інвестиційний менеджмент – це система заходів цілеспрямованого впливу на всі аспекти інвестиційної діяльності суб'єкта підприємництва. Управління інвестиціями на підприємствах усіх форм власності і господарювання базується на ряді принципів, основними з яких є:  </vt:lpstr>
      <vt:lpstr>Основною метою управління інвестиціями є забезпечення розробки і реалізації комплексу заходів, спрямованих на досягнення найбільш ефективної інвестиційної діяльності на кожному конкретному підприємстві.  Для того щоб реалізувати цю мету, необхідно вирішити такі основні завдання: </vt:lpstr>
      <vt:lpstr>Процес управління інвестиціями - це процес управління грошима чи коштами.  Процес управління інвестиціями описує, як інвестор повинен приймати рішення.  Процес управління інвестиціями може бути розкритий за п’ятиступеньковою процедурою, яка включає наступні етапи:  </vt:lpstr>
      <vt:lpstr>Інвестиційна політика – багатогранна економічна категорія, що розглядається на всіх рівнях економіки країни, від держави в цілому – інвестиційна політика держави, до рівня підприємства – інвестиційна політика підприємства. </vt:lpstr>
      <vt:lpstr>Принципи інвестиційної політики: </vt:lpstr>
      <vt:lpstr>Формування інвестиційної політики фірми (підприємства, організації) передбачає: </vt:lpstr>
      <vt:lpstr>Джерела фінансування інвестиційної політики</vt:lpstr>
      <vt:lpstr>До альтернативних сучасних джерел фінансування бізнес-проектів можна віднести:  </vt:lpstr>
      <vt:lpstr>Інвестиційний механізм - система основних елементів, які регулюють процес розробки і реалізації інвестиційних рішень.</vt:lpstr>
      <vt:lpstr>PowerPoint Presentation</vt:lpstr>
      <vt:lpstr>Інвестиційний портфель - це сукупність інвестиційних механізмів, сформована інвестором, що прагне реалізувати свої визначені інвестиційні цілі. </vt:lpstr>
      <vt:lpstr>Інвестиційний портфель – це певний набір вкладень у різноманітні цінні папери. Це може бути сукупність облігацій, акцій, блакитних фішок, інвестиційних фондів або всього разом .</vt:lpstr>
      <vt:lpstr>Залежно від цілей, фахівці виділяють такі види інвестиційних портфелів:  </vt:lpstr>
      <vt:lpstr>Класифікація портфелів за інвестиційними ризиками: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3. Процес управління інвестиціями та формування інвестиційної політики </dc:title>
  <dc:creator>Marina Delini</dc:creator>
  <cp:lastModifiedBy>Maryna Dielini</cp:lastModifiedBy>
  <cp:revision>4</cp:revision>
  <dcterms:created xsi:type="dcterms:W3CDTF">2020-09-24T08:02:01Z</dcterms:created>
  <dcterms:modified xsi:type="dcterms:W3CDTF">2025-03-08T03:54:09Z</dcterms:modified>
</cp:coreProperties>
</file>