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2" r:id="rId1"/>
  </p:sldMasterIdLst>
  <p:notesMasterIdLst>
    <p:notesMasterId r:id="rId16"/>
  </p:notesMasterIdLst>
  <p:sldIdLst>
    <p:sldId id="277" r:id="rId2"/>
    <p:sldId id="339" r:id="rId3"/>
    <p:sldId id="345" r:id="rId4"/>
    <p:sldId id="340" r:id="rId5"/>
    <p:sldId id="341" r:id="rId6"/>
    <p:sldId id="342" r:id="rId7"/>
    <p:sldId id="343" r:id="rId8"/>
    <p:sldId id="346" r:id="rId9"/>
    <p:sldId id="347" r:id="rId10"/>
    <p:sldId id="348" r:id="rId11"/>
    <p:sldId id="349" r:id="rId12"/>
    <p:sldId id="350" r:id="rId13"/>
    <p:sldId id="351" r:id="rId14"/>
    <p:sldId id="352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F1F1"/>
    <a:srgbClr val="F6F6F6"/>
    <a:srgbClr val="EBEBEB"/>
    <a:srgbClr val="F2F2F2"/>
    <a:srgbClr val="FBFBFB"/>
    <a:srgbClr val="000000"/>
    <a:srgbClr val="F7FC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962" autoAdjust="0"/>
    <p:restoredTop sz="94646" autoAdjust="0"/>
  </p:normalViewPr>
  <p:slideViewPr>
    <p:cSldViewPr>
      <p:cViewPr>
        <p:scale>
          <a:sx n="114" d="100"/>
          <a:sy n="114" d="100"/>
        </p:scale>
        <p:origin x="-83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image" Target="../media/image2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B2141028-1C79-44F4-AE4E-51D4943C1FD2}" type="datetimeFigureOut">
              <a:rPr lang="ru-RU"/>
              <a:pPr>
                <a:defRPr/>
              </a:pPr>
              <a:t>27.04.2023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C0F84DA-4C01-49A0-886F-E620F08EFB2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4998516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0F84DA-4C01-49A0-886F-E620F08EFB25}" type="slidenum">
              <a:rPr lang="ru-RU" altLang="ru-RU" smtClean="0"/>
              <a:pPr/>
              <a:t>13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693961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17467B47-971E-4ADE-B861-DB70AC9FF1E1}" type="slidenum">
              <a:rPr lang="ru-RU" altLang="ru-RU" smtClean="0"/>
              <a:pPr/>
              <a:t>‹#›</a:t>
            </a:fld>
            <a:endParaRPr lang="ru-RU" alt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45568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DCE61-321E-4B0F-B4C3-FB24B3A67B11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705507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DCE61-321E-4B0F-B4C3-FB24B3A67B11}" type="slidenum">
              <a:rPr lang="ru-RU" altLang="ru-RU" smtClean="0"/>
              <a:pPr/>
              <a:t>‹#›</a:t>
            </a:fld>
            <a:endParaRPr lang="ru-RU" alt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67423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DCE61-321E-4B0F-B4C3-FB24B3A67B11}" type="slidenum">
              <a:rPr lang="ru-RU" altLang="ru-RU" smtClean="0"/>
              <a:pPr/>
              <a:t>‹#›</a:t>
            </a:fld>
            <a:endParaRPr lang="ru-RU" altLang="ru-RU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13930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DCE61-321E-4B0F-B4C3-FB24B3A67B11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680858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DCE61-321E-4B0F-B4C3-FB24B3A67B11}" type="slidenum">
              <a:rPr lang="ru-RU" altLang="ru-RU" smtClean="0"/>
              <a:pPr/>
              <a:t>‹#›</a:t>
            </a:fld>
            <a:endParaRPr lang="ru-RU" altLang="ru-RU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29464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DCE61-321E-4B0F-B4C3-FB24B3A67B11}" type="slidenum">
              <a:rPr lang="ru-RU" altLang="ru-RU" smtClean="0"/>
              <a:pPr/>
              <a:t>‹#›</a:t>
            </a:fld>
            <a:endParaRPr lang="ru-RU" alt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91261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F2B26-207A-43C1-A478-93899DB9FFCA}" type="slidenum">
              <a:rPr lang="ru-RU" altLang="ru-RU" smtClean="0"/>
              <a:pPr/>
              <a:t>‹#›</a:t>
            </a:fld>
            <a:endParaRPr lang="ru-RU" alt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87748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6AB1D-28E5-4909-9B35-AAB9254C858F}" type="slidenum">
              <a:rPr lang="ru-RU" altLang="ru-RU" smtClean="0"/>
              <a:pPr/>
              <a:t>‹#›</a:t>
            </a:fld>
            <a:endParaRPr lang="ru-RU" alt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87829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A7F99-1009-48BE-A24C-6F06E7BA21B5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9256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12069-DCF8-41A1-9CC0-F236D5285146}" type="slidenum">
              <a:rPr lang="ru-RU" altLang="ru-RU" smtClean="0"/>
              <a:pPr/>
              <a:t>‹#›</a:t>
            </a:fld>
            <a:endParaRPr lang="ru-RU" altLang="ru-RU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07903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A29F9-9989-4D88-B1C7-21AC3F22CCE4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932211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1CDCD-E7AD-4B29-806F-9C4878FB78DF}" type="slidenum">
              <a:rPr lang="ru-RU" altLang="ru-RU" smtClean="0"/>
              <a:pPr/>
              <a:t>‹#›</a:t>
            </a:fld>
            <a:endParaRPr lang="ru-RU" altLang="ru-RU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93631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1CF71-F58D-41C9-829B-2A73B9797483}" type="slidenum">
              <a:rPr lang="ru-RU" altLang="ru-RU" smtClean="0"/>
              <a:pPr/>
              <a:t>‹#›</a:t>
            </a:fld>
            <a:endParaRPr lang="ru-RU" alt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58444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364EB-606D-46FF-8923-F2AFB661F946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154271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B0266-5EF8-475B-8114-DF3AE66B1B9B}" type="slidenum">
              <a:rPr lang="ru-RU" altLang="ru-RU" smtClean="0"/>
              <a:pPr/>
              <a:t>‹#›</a:t>
            </a:fld>
            <a:endParaRPr lang="ru-RU" alt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83727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238A7-D1B9-438E-9063-168554F0DF39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435037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45DCE61-321E-4B0F-B4C3-FB24B3A67B11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83557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9" r:id="rId7"/>
    <p:sldLayoutId id="2147483830" r:id="rId8"/>
    <p:sldLayoutId id="2147483831" r:id="rId9"/>
    <p:sldLayoutId id="2147483832" r:id="rId10"/>
    <p:sldLayoutId id="2147483833" r:id="rId11"/>
    <p:sldLayoutId id="2147483834" r:id="rId12"/>
    <p:sldLayoutId id="2147483835" r:id="rId13"/>
    <p:sldLayoutId id="2147483836" r:id="rId14"/>
    <p:sldLayoutId id="2147483837" r:id="rId15"/>
    <p:sldLayoutId id="2147483838" r:id="rId16"/>
    <p:sldLayoutId id="2147483839" r:id="rId17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3.wmf"/><Relationship Id="rId4" Type="http://schemas.openxmlformats.org/officeDocument/2006/relationships/oleObject" Target="../embeddings/oleObject5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15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9.png"/><Relationship Id="rId5" Type="http://schemas.openxmlformats.org/officeDocument/2006/relationships/image" Target="../media/image18.wmf"/><Relationship Id="rId4" Type="http://schemas.openxmlformats.org/officeDocument/2006/relationships/oleObject" Target="../embeddings/oleObject9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1.e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20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10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2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692695"/>
            <a:ext cx="7776864" cy="1596479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ru-RU" sz="3200" b="1" dirty="0" err="1" smtClean="0">
                <a:solidFill>
                  <a:srgbClr val="FF0000"/>
                </a:solidFill>
              </a:rPr>
              <a:t>Аналіз</a:t>
            </a:r>
            <a:r>
              <a:rPr lang="ru-RU" sz="3200" b="1" dirty="0" smtClean="0">
                <a:solidFill>
                  <a:srgbClr val="FF0000"/>
                </a:solidFill>
              </a:rPr>
              <a:t> </a:t>
            </a:r>
            <a:r>
              <a:rPr lang="ru-RU" sz="3200" b="1" dirty="0" err="1" smtClean="0">
                <a:solidFill>
                  <a:srgbClr val="FF0000"/>
                </a:solidFill>
              </a:rPr>
              <a:t>надійності</a:t>
            </a:r>
            <a:r>
              <a:rPr lang="ru-RU" sz="3200" b="1" dirty="0" smtClean="0">
                <a:solidFill>
                  <a:srgbClr val="FF0000"/>
                </a:solidFill>
              </a:rPr>
              <a:t> </a:t>
            </a:r>
            <a:r>
              <a:rPr lang="ru-RU" sz="3200" b="1" dirty="0" err="1" smtClean="0">
                <a:solidFill>
                  <a:srgbClr val="FF0000"/>
                </a:solidFill>
              </a:rPr>
              <a:t>технологічних</a:t>
            </a:r>
            <a:r>
              <a:rPr lang="ru-RU" sz="3200" b="1" dirty="0" smtClean="0">
                <a:solidFill>
                  <a:srgbClr val="FF0000"/>
                </a:solidFill>
              </a:rPr>
              <a:t> систем методом простору </a:t>
            </a:r>
            <a:r>
              <a:rPr lang="ru-RU" sz="3200" b="1" dirty="0" err="1" smtClean="0">
                <a:solidFill>
                  <a:srgbClr val="FF0000"/>
                </a:solidFill>
              </a:rPr>
              <a:t>можливих</a:t>
            </a:r>
            <a:r>
              <a:rPr lang="ru-RU" sz="3200" b="1" dirty="0" smtClean="0">
                <a:solidFill>
                  <a:srgbClr val="FF0000"/>
                </a:solidFill>
              </a:rPr>
              <a:t> </a:t>
            </a:r>
            <a:r>
              <a:rPr lang="ru-RU" sz="3200" b="1" dirty="0" err="1" smtClean="0">
                <a:solidFill>
                  <a:srgbClr val="FF0000"/>
                </a:solidFill>
              </a:rPr>
              <a:t>станів</a:t>
            </a:r>
            <a:r>
              <a:rPr lang="ru-RU" sz="3200" b="1" dirty="0" smtClean="0">
                <a:solidFill>
                  <a:srgbClr val="FF0000"/>
                </a:solidFill>
              </a:rPr>
              <a:t> (</a:t>
            </a:r>
            <a:r>
              <a:rPr lang="ru-RU" sz="3200" b="1" dirty="0" err="1" smtClean="0">
                <a:solidFill>
                  <a:srgbClr val="FF0000"/>
                </a:solidFill>
              </a:rPr>
              <a:t>стаціонарні</a:t>
            </a:r>
            <a:r>
              <a:rPr lang="ru-RU" sz="3200" b="1" dirty="0" smtClean="0">
                <a:solidFill>
                  <a:srgbClr val="FF0000"/>
                </a:solidFill>
              </a:rPr>
              <a:t> </a:t>
            </a:r>
            <a:r>
              <a:rPr lang="ru-RU" sz="3200" b="1" dirty="0" err="1" smtClean="0">
                <a:solidFill>
                  <a:srgbClr val="FF0000"/>
                </a:solidFill>
              </a:rPr>
              <a:t>процеси</a:t>
            </a:r>
            <a:r>
              <a:rPr lang="ru-RU" sz="3200" b="1" dirty="0" smtClean="0">
                <a:solidFill>
                  <a:srgbClr val="FF0000"/>
                </a:solidFill>
              </a:rPr>
              <a:t>).</a:t>
            </a:r>
            <a:endParaRPr lang="ru-RU" sz="4400" b="1" dirty="0" smtClean="0">
              <a:solidFill>
                <a:srgbClr val="FF0000"/>
              </a:solidFill>
            </a:endParaRPr>
          </a:p>
        </p:txBody>
      </p:sp>
      <p:sp>
        <p:nvSpPr>
          <p:cNvPr id="4099" name="Rectangle 4"/>
          <p:cNvSpPr>
            <a:spLocks noChangeArrowheads="1"/>
          </p:cNvSpPr>
          <p:nvPr/>
        </p:nvSpPr>
        <p:spPr bwMode="auto">
          <a:xfrm>
            <a:off x="899592" y="2480816"/>
            <a:ext cx="7416824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indent="363538" algn="just">
              <a:tabLst>
                <a:tab pos="536575" algn="l"/>
                <a:tab pos="812800" algn="l"/>
              </a:tabLst>
            </a:pPr>
            <a:r>
              <a:rPr lang="uk-UA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Експлуатація систем які відновлюються. Модель експлуатації з кінцевим часом відновлення.</a:t>
            </a:r>
            <a:endParaRPr lang="ru-RU" alt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63538" algn="just">
              <a:tabLst>
                <a:tab pos="536575" algn="l"/>
                <a:tab pos="812800" algn="l"/>
              </a:tabLst>
            </a:pPr>
            <a:r>
              <a:rPr lang="uk-UA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Диференційні рівняння ймовірностей станів систем (рівняння </a:t>
            </a:r>
            <a:r>
              <a:rPr lang="uk-UA" alt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Колмогорова</a:t>
            </a:r>
            <a:r>
              <a:rPr lang="uk-UA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Правила складання рівнянь.</a:t>
            </a:r>
            <a:endParaRPr lang="ru-RU" alt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63538" algn="just">
              <a:tabLst>
                <a:tab pos="536575" algn="l"/>
                <a:tab pos="812800" algn="l"/>
              </a:tabLst>
            </a:pPr>
            <a:r>
              <a:rPr lang="uk-UA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Функції готовності і простою. Фінальні ймовірності.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27584" y="2420888"/>
            <a:ext cx="756084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just">
              <a:spcAft>
                <a:spcPts val="0"/>
              </a:spcAft>
            </a:pPr>
            <a:r>
              <a:rPr lang="uk-UA" sz="2400" b="1" i="1" u="sng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Похідна ймовірності кожного стану дорівнює сумі всіх потоків ймовірностей, </a:t>
            </a:r>
            <a:r>
              <a:rPr lang="uk-UA" sz="2400" b="1" i="1" u="sng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яки</a:t>
            </a:r>
            <a:r>
              <a:rPr lang="uk-UA" sz="2400" b="1" i="1" u="sng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приходять з інших станів в дане, мінус сума всіх потоків ймовірностей, які їдуть із даного стану в інші.</a:t>
            </a:r>
          </a:p>
          <a:p>
            <a:pPr indent="342900" algn="just">
              <a:spcAft>
                <a:spcPts val="0"/>
              </a:spcAft>
            </a:pPr>
            <a:endParaRPr lang="uk-UA" sz="2400" i="1" u="sng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900" algn="just">
              <a:spcAft>
                <a:spcPts val="0"/>
              </a:spcAft>
            </a:pPr>
            <a:endParaRPr lang="ru-RU" sz="2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900" algn="just">
              <a:spcAft>
                <a:spcPts val="0"/>
              </a:spcAft>
            </a:pPr>
            <a:r>
              <a:rPr lang="uk-UA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Потоком ймовірності переходу системи із стану 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en-US" sz="2400" baseline="-25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 стан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en-US" sz="2400" baseline="-25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j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називають величину </a:t>
            </a:r>
            <a:r>
              <a:rPr lang="uk-UA" sz="24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λ</a:t>
            </a:r>
            <a:r>
              <a:rPr lang="en-US" sz="2400" b="1" baseline="-25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ij</a:t>
            </a:r>
            <a:r>
              <a:rPr lang="ru-RU" sz="24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en-US" sz="24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ru-RU" sz="24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)·</a:t>
            </a:r>
            <a:r>
              <a:rPr lang="en-US" sz="24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</a:t>
            </a:r>
            <a:r>
              <a:rPr lang="en-US" sz="2400" b="1" baseline="-25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ru-RU" sz="24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en-US" sz="24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ru-RU" sz="24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r>
              <a:rPr lang="uk-UA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87624" y="1484784"/>
            <a:ext cx="68407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just">
              <a:spcAft>
                <a:spcPts val="0"/>
              </a:spcAft>
            </a:pPr>
            <a:r>
              <a:rPr lang="uk-UA" sz="1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Диференційне рівняння зручно отримувати із розміченого графу станів системи виходячи з правила:</a:t>
            </a:r>
            <a:endParaRPr lang="ru-RU" sz="18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25103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83568" y="764704"/>
            <a:ext cx="77768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just">
              <a:spcAft>
                <a:spcPts val="0"/>
              </a:spcAft>
            </a:pPr>
            <a:r>
              <a:rPr lang="uk-UA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Диференційне рівняння ймовірності </a:t>
            </a:r>
            <a:r>
              <a:rPr lang="uk-UA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роботоздатного</a:t>
            </a:r>
            <a:r>
              <a:rPr lang="uk-UA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К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r>
              <a:rPr lang="uk-UA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і </a:t>
            </a:r>
            <a:r>
              <a:rPr lang="uk-UA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нероботоздатного</a:t>
            </a:r>
            <a:r>
              <a:rPr lang="uk-UA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к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r>
              <a:rPr lang="uk-UA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станів для розміченого графа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19606" y="3309157"/>
            <a:ext cx="182761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342900" algn="just">
              <a:spcAft>
                <a:spcPts val="0"/>
              </a:spcAft>
            </a:pPr>
            <a:r>
              <a:rPr lang="uk-UA" sz="16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мають вигляд: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0546" y="1412776"/>
            <a:ext cx="3963662" cy="1995788"/>
          </a:xfrm>
          <a:prstGeom prst="rect">
            <a:avLst/>
          </a:prstGeom>
        </p:spPr>
      </p:pic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5885312"/>
              </p:ext>
            </p:extLst>
          </p:nvPr>
        </p:nvGraphicFramePr>
        <p:xfrm>
          <a:off x="3087291" y="3390161"/>
          <a:ext cx="2969418" cy="15172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11" name="Equation" r:id="rId4" imgW="1739880" imgH="888840" progId="Equation.DSMT4">
                  <p:embed/>
                </p:oleObj>
              </mc:Choice>
              <mc:Fallback>
                <p:oleObj name="Equation" r:id="rId4" imgW="1739880" imgH="8888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087291" y="3390161"/>
                        <a:ext cx="2969418" cy="151722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701369" y="5013176"/>
            <a:ext cx="777590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just">
              <a:spcAft>
                <a:spcPts val="0"/>
              </a:spcAft>
            </a:pPr>
            <a:r>
              <a:rPr lang="uk-UA" sz="1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Сума всіх ймовірностей станів для любого моменту часу дорівнює:</a:t>
            </a:r>
          </a:p>
          <a:p>
            <a:pPr indent="342900" algn="just">
              <a:spcAft>
                <a:spcPts val="0"/>
              </a:spcAft>
            </a:pPr>
            <a:endParaRPr lang="ru-RU" sz="18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uk-UA" sz="1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	</a:t>
            </a:r>
            <a:r>
              <a:rPr lang="uk-UA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</a:t>
            </a:r>
            <a:r>
              <a:rPr lang="ru-RU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ru-RU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r>
              <a:rPr lang="uk-UA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+к</a:t>
            </a:r>
            <a:r>
              <a:rPr lang="ru-RU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ru-RU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r>
              <a:rPr lang="uk-UA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=1  - </a:t>
            </a:r>
            <a:r>
              <a:rPr lang="uk-UA" sz="1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(нормуюча умова)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6879892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163009"/>
              </p:ext>
            </p:extLst>
          </p:nvPr>
        </p:nvGraphicFramePr>
        <p:xfrm>
          <a:off x="2051720" y="1399566"/>
          <a:ext cx="4215374" cy="9681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05" name="Equation" r:id="rId3" imgW="1993900" imgH="457200" progId="Equation.DSMT4">
                  <p:embed/>
                </p:oleObj>
              </mc:Choice>
              <mc:Fallback>
                <p:oleObj name="Equation" r:id="rId3" imgW="1993900" imgH="4572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1720" y="1399566"/>
                        <a:ext cx="4215374" cy="96812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4522446"/>
              </p:ext>
            </p:extLst>
          </p:nvPr>
        </p:nvGraphicFramePr>
        <p:xfrm>
          <a:off x="2555776" y="3549025"/>
          <a:ext cx="4422394" cy="10560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06" name="Equation" r:id="rId5" imgW="1917700" imgH="457200" progId="Equation.DSMT4">
                  <p:embed/>
                </p:oleObj>
              </mc:Choice>
              <mc:Fallback>
                <p:oleObj name="Equation" r:id="rId5" imgW="1917700" imgH="4572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5776" y="3549025"/>
                        <a:ext cx="4422394" cy="105609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6436227"/>
              </p:ext>
            </p:extLst>
          </p:nvPr>
        </p:nvGraphicFramePr>
        <p:xfrm>
          <a:off x="2699792" y="4819377"/>
          <a:ext cx="4362542" cy="11442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07" name="Equation" r:id="rId7" imgW="1739900" imgH="457200" progId="Equation.DSMT4">
                  <p:embed/>
                </p:oleObj>
              </mc:Choice>
              <mc:Fallback>
                <p:oleObj name="Equation" r:id="rId7" imgW="1739900" imgH="4572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9792" y="4819377"/>
                        <a:ext cx="4362542" cy="114427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539553" y="548680"/>
            <a:ext cx="8064896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R="0" lvl="0" indent="3651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Підставивши нормуючу умову в к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kumimoji="0" lang="en-US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kumimoji="0" lang="uk-UA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=1-К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kumimoji="0" lang="en-US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kumimoji="0" lang="uk-UA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 систему рівнянь  отримаємо:</a:t>
            </a:r>
            <a:endParaRPr kumimoji="0" lang="ru-RU" alt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1094660" y="2718740"/>
            <a:ext cx="151216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Звідкіля </a:t>
            </a:r>
            <a:endParaRPr kumimoji="0" lang="uk-UA" alt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1115616" y="4077072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809412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99592" y="692696"/>
            <a:ext cx="727280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just">
              <a:spcAft>
                <a:spcPts val="0"/>
              </a:spcAft>
            </a:pPr>
            <a:r>
              <a:rPr lang="uk-UA" sz="1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Як відомо загальне рішення неоднорідного диференційного рівняння складається із загального рішення однорідного(при правій частині = 0); особистого рішення неоднорідного диференційного рівняння при заданій правій частині.</a:t>
            </a:r>
            <a:endParaRPr lang="ru-RU" sz="18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900" algn="just">
              <a:spcAft>
                <a:spcPts val="0"/>
              </a:spcAft>
            </a:pPr>
            <a:r>
              <a:rPr lang="uk-UA" sz="1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Можливо розкласти рівняння:</a:t>
            </a:r>
            <a:endParaRPr lang="ru-RU" sz="18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900" algn="just">
              <a:spcAft>
                <a:spcPts val="0"/>
              </a:spcAft>
            </a:pPr>
            <a:r>
              <a:rPr lang="uk-UA" sz="1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Загальні рішення рівнянь будуть: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13" name="Объект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0177604"/>
              </p:ext>
            </p:extLst>
          </p:nvPr>
        </p:nvGraphicFramePr>
        <p:xfrm>
          <a:off x="3273410" y="2372418"/>
          <a:ext cx="3602846" cy="7077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48" name="Equation" r:id="rId4" imgW="2145960" imgH="419040" progId="Equation.DSMT4">
                  <p:embed/>
                </p:oleObj>
              </mc:Choice>
              <mc:Fallback>
                <p:oleObj name="Equation" r:id="rId4" imgW="2145960" imgH="41904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3410" y="2372418"/>
                        <a:ext cx="3602846" cy="70779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8"/>
          <p:cNvSpPr>
            <a:spLocks noChangeArrowheads="1"/>
          </p:cNvSpPr>
          <p:nvPr/>
        </p:nvSpPr>
        <p:spPr bwMode="auto">
          <a:xfrm>
            <a:off x="473028" y="2475033"/>
            <a:ext cx="280038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RU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Функція готовності</a:t>
            </a:r>
            <a:endParaRPr kumimoji="0" lang="uk-UA" altLang="ru-RU" sz="2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9"/>
          <p:cNvSpPr>
            <a:spLocks noChangeArrowheads="1"/>
          </p:cNvSpPr>
          <p:nvPr/>
        </p:nvSpPr>
        <p:spPr bwMode="auto">
          <a:xfrm>
            <a:off x="553051" y="2996952"/>
            <a:ext cx="293009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342900" defTabSz="914400" eaLnBrk="0" latinLnBrk="0" hangingPunct="0">
              <a:lnSpc>
                <a:spcPct val="100000"/>
              </a:lnSpc>
              <a:buClrTx/>
              <a:buSzTx/>
              <a:buFontTx/>
              <a:buNone/>
              <a:tabLst/>
            </a:pPr>
            <a:r>
              <a:rPr lang="uk-UA" altLang="ru-RU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роботоздатного</a:t>
            </a:r>
            <a:r>
              <a:rPr lang="uk-UA" alt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стану</a:t>
            </a:r>
            <a:r>
              <a:rPr lang="uk-UA" alt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uk-UA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" name="Rectangle 10"/>
          <p:cNvSpPr>
            <a:spLocks noChangeArrowheads="1"/>
          </p:cNvSpPr>
          <p:nvPr/>
        </p:nvSpPr>
        <p:spPr bwMode="auto">
          <a:xfrm>
            <a:off x="899592" y="4818700"/>
            <a:ext cx="7565782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RU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Фінальні ймовірності</a:t>
            </a:r>
            <a:r>
              <a:rPr kumimoji="0" lang="uk-UA" alt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uk-UA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характеризують систему в граничному стаціонарному режимі.</a:t>
            </a:r>
            <a:endParaRPr kumimoji="0" lang="uk-UA" alt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949910" y="2578952"/>
            <a:ext cx="154882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alt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ймовірність </a:t>
            </a: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32202" y="3561419"/>
            <a:ext cx="265477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42900" algn="just" eaLnBrk="0" hangingPunct="0"/>
            <a:r>
              <a:rPr lang="uk-UA" altLang="ru-RU" sz="2000" b="1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Функція простою </a:t>
            </a:r>
            <a:endParaRPr lang="uk-UA" sz="2000" b="1" u="sng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519693" y="3946992"/>
            <a:ext cx="324588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342900" defTabSz="914400" eaLnBrk="0" latinLnBrk="0" hangingPunct="0">
              <a:lnSpc>
                <a:spcPct val="100000"/>
              </a:lnSpc>
              <a:buClrTx/>
              <a:buSzTx/>
              <a:buFontTx/>
              <a:buNone/>
              <a:tabLst/>
            </a:pPr>
            <a:r>
              <a:rPr lang="uk-UA" altLang="ru-RU" sz="20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нероботоздатного</a:t>
            </a:r>
            <a:r>
              <a:rPr lang="uk-UA" alt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alt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стану</a:t>
            </a:r>
            <a:r>
              <a:rPr lang="uk-UA" alt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uk-UA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7055626" y="3528992"/>
            <a:ext cx="154882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alt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ймовірність </a:t>
            </a: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8145" name="Picture 17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79" t="65594" r="25748" b="30044"/>
          <a:stretch/>
        </p:blipFill>
        <p:spPr bwMode="auto">
          <a:xfrm>
            <a:off x="3851920" y="3517539"/>
            <a:ext cx="3018663" cy="629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97143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727801" y="692696"/>
            <a:ext cx="7660623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багатьох випадках коли процес в системі продовжується довго виникає питання про граничну поведінку ймовірностей </a:t>
            </a:r>
            <a:r>
              <a:rPr kumimoji="0" lang="en-US" alt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kumimoji="0" lang="en-US" altLang="ru-RU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kumimoji="0" lang="en-US" alt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uk-UA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kumimoji="0" lang="en-US" alt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→∞</a:t>
            </a:r>
            <a:r>
              <a:rPr kumimoji="0" lang="uk-UA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Якщо всі потоки, які переводять систему із стана в стан простіші (стаціонарні, </a:t>
            </a:r>
            <a:r>
              <a:rPr kumimoji="0" lang="uk-UA" alt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пуассонівські</a:t>
            </a:r>
            <a:r>
              <a:rPr kumimoji="0" lang="uk-UA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з постійними </a:t>
            </a:r>
            <a:r>
              <a:rPr kumimoji="0" lang="uk-UA" alt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λ</a:t>
            </a:r>
            <a:r>
              <a:rPr kumimoji="0" lang="en-US" altLang="ru-RU" sz="2000" b="1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ij</a:t>
            </a:r>
            <a:r>
              <a:rPr kumimoji="0" lang="uk-UA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), то в деяких випадках існують фінальні (граничні) ймовірності станів.</a:t>
            </a:r>
            <a:endParaRPr kumimoji="0" lang="ru-RU" alt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5244146"/>
              </p:ext>
            </p:extLst>
          </p:nvPr>
        </p:nvGraphicFramePr>
        <p:xfrm>
          <a:off x="1763688" y="2601459"/>
          <a:ext cx="2610553" cy="8870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65" name="Equation" r:id="rId3" imgW="977900" imgH="330200" progId="Equation.DSMT4">
                  <p:embed/>
                </p:oleObj>
              </mc:Choice>
              <mc:Fallback>
                <p:oleObj name="Equation" r:id="rId3" imgW="977900" imgH="3302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3688" y="2601459"/>
                        <a:ext cx="2610553" cy="88708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813696" y="3565698"/>
            <a:ext cx="7488832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alt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 залежні від того в якому стані система </a:t>
            </a:r>
            <a:r>
              <a:rPr lang="en-US" altLang="ru-RU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uk-UA" alt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знаходилась в початковий момент часу. Це говорить про те, що в системі </a:t>
            </a:r>
            <a:r>
              <a:rPr lang="en-US" altLang="ru-RU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uk-UA" alt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установлюється стаціонарний режим при якому вона переходить із стана в стан, але ймовірності станів вже не міняються.</a:t>
            </a:r>
            <a:endParaRPr lang="ru-RU" altLang="ru-R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alt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цьому граничному режимі кожна фінальна ймовірність може бути представлена як середній відносний час знаходження системи в даному стані.</a:t>
            </a:r>
          </a:p>
        </p:txBody>
      </p:sp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9979539"/>
              </p:ext>
            </p:extLst>
          </p:nvPr>
        </p:nvGraphicFramePr>
        <p:xfrm>
          <a:off x="5101834" y="2601459"/>
          <a:ext cx="2351770" cy="5558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66" name="Equation" r:id="rId5" imgW="1047467" imgH="247689" progId="Equation.DSMT4">
                  <p:embed/>
                </p:oleObj>
              </mc:Choice>
              <mc:Fallback>
                <p:oleObj name="Equation" r:id="rId5" imgW="1047467" imgH="247689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101834" y="2601459"/>
                        <a:ext cx="2351770" cy="5558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135486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uk-UA" altLang="ru-RU"/>
          </a:p>
        </p:txBody>
      </p:sp>
      <p:graphicFrame>
        <p:nvGraphicFramePr>
          <p:cNvPr id="5123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5836155"/>
              </p:ext>
            </p:extLst>
          </p:nvPr>
        </p:nvGraphicFramePr>
        <p:xfrm>
          <a:off x="2411760" y="2636912"/>
          <a:ext cx="4154488" cy="185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0" name="Формула" r:id="rId3" imgW="1168400" imgH="520700" progId="Equation.3">
                  <p:embed/>
                </p:oleObj>
              </mc:Choice>
              <mc:Fallback>
                <p:oleObj name="Формула" r:id="rId3" imgW="1168400" imgH="5207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1760" y="2636912"/>
                        <a:ext cx="4154488" cy="1857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4" name="Rectangle 3"/>
          <p:cNvSpPr>
            <a:spLocks noChangeArrowheads="1"/>
          </p:cNvSpPr>
          <p:nvPr/>
        </p:nvSpPr>
        <p:spPr bwMode="auto">
          <a:xfrm>
            <a:off x="827585" y="646658"/>
            <a:ext cx="7632848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indent="342900" eaLnBrk="0" hangingPunct="0">
              <a:tabLst>
                <a:tab pos="1028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1028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1028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1028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1028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028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028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028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028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uk-UA" altLang="ru-RU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Коефіцієнт готовності машин </a:t>
            </a:r>
            <a:r>
              <a:rPr lang="uk-UA" alt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є комплексний показник який характеризує дві властивості:</a:t>
            </a:r>
          </a:p>
          <a:p>
            <a:pPr algn="just">
              <a:buFontTx/>
              <a:buChar char="•"/>
            </a:pPr>
            <a:r>
              <a:rPr lang="uk-UA" alt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безвідмовність;</a:t>
            </a:r>
            <a:endParaRPr lang="ru-RU" altLang="ru-RU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Tx/>
              <a:buChar char="•"/>
            </a:pPr>
            <a:r>
              <a:rPr lang="uk-UA" alt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uk-UA" alt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ремонтопридатність.</a:t>
            </a:r>
            <a:endParaRPr lang="uk-UA" altLang="ru-RU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5" name="Rectangle 4"/>
          <p:cNvSpPr>
            <a:spLocks noChangeArrowheads="1"/>
          </p:cNvSpPr>
          <p:nvPr/>
        </p:nvSpPr>
        <p:spPr bwMode="auto">
          <a:xfrm>
            <a:off x="971600" y="4791770"/>
            <a:ext cx="7631113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indent="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uk-UA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(це ймовірність робото здатного стану</a:t>
            </a:r>
          </a:p>
          <a:p>
            <a:pPr algn="just"/>
            <a:r>
              <a:rPr lang="uk-UA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об’єкта  в довільний момент часу.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2" name="Прямоугольник 27"/>
          <p:cNvSpPr>
            <a:spLocks noChangeArrowheads="1"/>
          </p:cNvSpPr>
          <p:nvPr/>
        </p:nvSpPr>
        <p:spPr bwMode="auto">
          <a:xfrm>
            <a:off x="943217" y="1213301"/>
            <a:ext cx="732855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uk-UA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реальній експлуатації </a:t>
            </a:r>
            <a:r>
              <a:rPr lang="uk-UA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сільськогосподарського обладнання спостерігаються </a:t>
            </a:r>
            <a:r>
              <a:rPr lang="uk-UA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наступні періоди роботи:</a:t>
            </a:r>
          </a:p>
        </p:txBody>
      </p:sp>
      <p:sp>
        <p:nvSpPr>
          <p:cNvPr id="6193" name="Прямоугольник 28"/>
          <p:cNvSpPr>
            <a:spLocks noChangeArrowheads="1"/>
          </p:cNvSpPr>
          <p:nvPr/>
        </p:nvSpPr>
        <p:spPr bwMode="auto">
          <a:xfrm>
            <a:off x="1331640" y="4717286"/>
            <a:ext cx="709570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uk-UA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 – робота;</a:t>
            </a:r>
            <a:endParaRPr lang="ru-RU" alt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– відновлення працездатності після відмов</a:t>
            </a:r>
            <a:r>
              <a:rPr lang="uk-UA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96" y="2708920"/>
            <a:ext cx="9144000" cy="1368152"/>
          </a:xfrm>
          <a:prstGeom prst="rect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 noChangeArrowheads="1"/>
          </p:cNvSpPr>
          <p:nvPr/>
        </p:nvSpPr>
        <p:spPr bwMode="auto">
          <a:xfrm>
            <a:off x="683568" y="1042864"/>
            <a:ext cx="7888932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indent="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uk-UA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 експлуатації </a:t>
            </a:r>
            <a:r>
              <a:rPr lang="uk-UA" altLang="ru-RU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відновлюємої</a:t>
            </a:r>
            <a:r>
              <a:rPr lang="uk-UA" alt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системи </a:t>
            </a:r>
            <a:r>
              <a:rPr lang="uk-UA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можна трактувати як випадковий процес з:</a:t>
            </a:r>
          </a:p>
          <a:p>
            <a:pPr algn="just"/>
            <a:endParaRPr lang="ru-RU" alt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alt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а) дискретними станами;</a:t>
            </a:r>
            <a:endParaRPr lang="ru-RU" altLang="ru-RU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alt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б) і безперервним часом.</a:t>
            </a:r>
          </a:p>
        </p:txBody>
      </p:sp>
      <p:sp>
        <p:nvSpPr>
          <p:cNvPr id="7171" name="Rectangle 2"/>
          <p:cNvSpPr>
            <a:spLocks noChangeArrowheads="1"/>
          </p:cNvSpPr>
          <p:nvPr/>
        </p:nvSpPr>
        <p:spPr bwMode="auto">
          <a:xfrm>
            <a:off x="611560" y="3773358"/>
            <a:ext cx="7888932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indent="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uk-UA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 випадковий процес, в якому переходи із одного стану в інший можна розглядати як такі, які виконуються під впливом потоку відмов і відновлень працездатності.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8" name="Rectangle 13"/>
          <p:cNvSpPr>
            <a:spLocks noChangeArrowheads="1"/>
          </p:cNvSpPr>
          <p:nvPr/>
        </p:nvSpPr>
        <p:spPr bwMode="auto">
          <a:xfrm>
            <a:off x="2915816" y="683434"/>
            <a:ext cx="328295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uk-UA" altLang="ru-RU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Граф станів</a:t>
            </a:r>
          </a:p>
        </p:txBody>
      </p:sp>
      <p:sp>
        <p:nvSpPr>
          <p:cNvPr id="29" name="Rectangle 12"/>
          <p:cNvSpPr>
            <a:spLocks noChangeArrowheads="1"/>
          </p:cNvSpPr>
          <p:nvPr/>
        </p:nvSpPr>
        <p:spPr bwMode="auto">
          <a:xfrm>
            <a:off x="1276664" y="4789054"/>
            <a:ext cx="7429500" cy="132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en-US" altLang="ru-RU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ru-RU" sz="4000" baseline="-30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uk-UA" alt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працездатний стан;</a:t>
            </a:r>
            <a:endParaRPr lang="ru-RU" alt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altLang="ru-RU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uk-UA" altLang="ru-RU" sz="4000" baseline="-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uk-UA" altLang="ru-RU" sz="40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alt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непрацездатний стан.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1480519"/>
            <a:ext cx="6696744" cy="32555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/>
          <p:cNvSpPr>
            <a:spLocks noChangeArrowheads="1"/>
          </p:cNvSpPr>
          <p:nvPr/>
        </p:nvSpPr>
        <p:spPr bwMode="auto">
          <a:xfrm>
            <a:off x="827584" y="2492316"/>
            <a:ext cx="7560840" cy="3108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indent="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uk-UA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Потоки </a:t>
            </a:r>
            <a:r>
              <a:rPr lang="uk-UA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подій, які переводять систему із одного стану в інший в МВП є </a:t>
            </a:r>
            <a:r>
              <a:rPr lang="uk-UA" altLang="ru-RU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пуассоновськими</a:t>
            </a:r>
            <a:r>
              <a:rPr lang="uk-UA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постійною або залежною від часу інтенсивністю.</a:t>
            </a:r>
          </a:p>
          <a:p>
            <a:pPr algn="just"/>
            <a:r>
              <a:rPr lang="uk-UA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МВП з дискретними станами і безперервним часом при постійній інтенсивності ω=</a:t>
            </a:r>
            <a:r>
              <a:rPr lang="en-US" alt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const</a:t>
            </a:r>
            <a:r>
              <a:rPr lang="uk-UA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μ= </a:t>
            </a:r>
            <a:r>
              <a:rPr lang="en-US" alt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const</a:t>
            </a:r>
            <a:r>
              <a:rPr lang="uk-UA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називається </a:t>
            </a:r>
            <a:r>
              <a:rPr lang="uk-UA" alt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однорідними</a:t>
            </a:r>
            <a:r>
              <a:rPr lang="uk-UA" altLang="ru-RU" sz="28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107944" y="1412776"/>
            <a:ext cx="71441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altLang="ru-RU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Марківські</a:t>
            </a:r>
            <a:r>
              <a:rPr lang="uk-UA" alt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випадкові процеси -МВП</a:t>
            </a:r>
            <a:endParaRPr lang="uk-UA" altLang="ru-RU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/>
          <p:cNvSpPr>
            <a:spLocks noChangeArrowheads="1"/>
          </p:cNvSpPr>
          <p:nvPr/>
        </p:nvSpPr>
        <p:spPr bwMode="auto">
          <a:xfrm>
            <a:off x="755576" y="692696"/>
            <a:ext cx="7776864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indent="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uk-UA" alt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МВП</a:t>
            </a:r>
            <a:r>
              <a:rPr lang="uk-UA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фізичних системах з (лічильною) множиною дискретних станів і безперервним часом можна описати диференціальними рівняннями в яких невідомими функціями є ймовірності станів.</a:t>
            </a:r>
          </a:p>
        </p:txBody>
      </p:sp>
      <p:sp>
        <p:nvSpPr>
          <p:cNvPr id="10243" name="Rectangle 2"/>
          <p:cNvSpPr>
            <a:spLocks noChangeArrowheads="1"/>
          </p:cNvSpPr>
          <p:nvPr/>
        </p:nvSpPr>
        <p:spPr bwMode="auto">
          <a:xfrm>
            <a:off x="755576" y="3055600"/>
            <a:ext cx="7632848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indent="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uk-UA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uk-UA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лічильною множиною станів </a:t>
            </a:r>
            <a:endParaRPr lang="en-US" alt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uk-UA" altLang="ru-RU" sz="2400" baseline="-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uk-UA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uk-UA" altLang="ru-RU" sz="2400" baseline="-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uk-UA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…, 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ru-RU" sz="2400" baseline="-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uk-UA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…, </a:t>
            </a:r>
            <a:r>
              <a:rPr lang="en-US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ru-RU" sz="2400" baseline="-30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uk-UA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…, 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ru-RU" sz="2400" baseline="-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uk-UA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будь-який </a:t>
            </a:r>
            <a:r>
              <a:rPr lang="uk-UA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момент </a:t>
            </a:r>
            <a:r>
              <a:rPr lang="uk-UA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часу</a:t>
            </a:r>
            <a:r>
              <a:rPr lang="en-US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</a:t>
            </a:r>
            <a:r>
              <a:rPr lang="uk-UA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може бути в одному із </a:t>
            </a:r>
            <a:r>
              <a:rPr lang="uk-UA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цих </a:t>
            </a:r>
            <a:r>
              <a:rPr lang="uk-UA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станів з </a:t>
            </a:r>
            <a:r>
              <a:rPr lang="uk-UA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ймовірністю</a:t>
            </a:r>
            <a:endParaRPr lang="en-US" alt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uk-UA" alt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de-DE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de-DE" altLang="ru-RU" sz="2400" b="1" baseline="-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de-DE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(t), P</a:t>
            </a:r>
            <a:r>
              <a:rPr lang="de-DE" altLang="ru-RU" sz="2400" b="1" baseline="-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de-DE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(t), …, P</a:t>
            </a:r>
            <a:r>
              <a:rPr lang="de-DE" altLang="ru-RU" sz="2400" b="1" baseline="-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de-DE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(t), …,</a:t>
            </a:r>
            <a:r>
              <a:rPr lang="de-DE" alt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de-DE" altLang="ru-RU" sz="2400" b="1" baseline="-30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de-DE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(t), …, </a:t>
            </a:r>
            <a:r>
              <a:rPr lang="de-DE" alt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de-DE" altLang="ru-RU" sz="2400" b="1" baseline="-30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de-DE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(t)</a:t>
            </a:r>
            <a:r>
              <a:rPr lang="uk-UA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uk-UA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</a:t>
            </a:r>
            <a:r>
              <a:rPr lang="uk-UA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alt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uk-UA" alt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alt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 називають  </a:t>
            </a:r>
            <a:r>
              <a:rPr lang="uk-UA" alt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ймовірностями</a:t>
            </a:r>
            <a:r>
              <a:rPr lang="en-US" alt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alt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alt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станів системи.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"/>
          <p:cNvSpPr>
            <a:spLocks noChangeArrowheads="1"/>
          </p:cNvSpPr>
          <p:nvPr/>
        </p:nvSpPr>
        <p:spPr bwMode="auto">
          <a:xfrm>
            <a:off x="683568" y="549405"/>
            <a:ext cx="7848872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indent="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uk-UA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Тут </a:t>
            </a:r>
            <a:r>
              <a:rPr lang="de-DE" altLang="ru-RU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de-DE" altLang="ru-RU" sz="3600" baseline="-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altLang="ru-RU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de-DE" altLang="ru-RU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ru-RU" altLang="ru-RU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uk-UA" altLang="ru-RU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і=1,2,3...</a:t>
            </a:r>
            <a:r>
              <a:rPr lang="en-US" altLang="ru-RU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uk-UA" altLang="ru-RU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ймовірність </a:t>
            </a:r>
            <a:r>
              <a:rPr lang="uk-UA" alt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того,</a:t>
            </a:r>
            <a:r>
              <a:rPr lang="en-US" alt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alt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що </a:t>
            </a:r>
            <a:r>
              <a:rPr lang="uk-UA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системи </a:t>
            </a:r>
            <a:r>
              <a:rPr lang="en-US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uk-UA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alt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знаходиться</a:t>
            </a:r>
            <a:r>
              <a:rPr lang="en-US" alt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alt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стані </a:t>
            </a:r>
            <a:r>
              <a:rPr lang="en-US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ru-RU" sz="3600" baseline="-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uk-UA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момент часу </a:t>
            </a:r>
            <a:r>
              <a:rPr lang="en-US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uk-UA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тобто</a:t>
            </a:r>
            <a:r>
              <a:rPr lang="uk-UA" altLang="ru-RU" sz="1400" dirty="0">
                <a:cs typeface="Times New Roman" panose="02020603050405020304" pitchFamily="18" charset="0"/>
              </a:rPr>
              <a:t>:</a:t>
            </a:r>
            <a:endParaRPr lang="uk-UA" altLang="ru-RU" dirty="0"/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uk-UA" altLang="ru-RU"/>
          </a:p>
        </p:txBody>
      </p:sp>
      <p:graphicFrame>
        <p:nvGraphicFramePr>
          <p:cNvPr id="11268" name="Object 2"/>
          <p:cNvGraphicFramePr>
            <a:graphicFrameLocks noChangeAspect="1"/>
          </p:cNvGraphicFramePr>
          <p:nvPr/>
        </p:nvGraphicFramePr>
        <p:xfrm>
          <a:off x="2428875" y="2714625"/>
          <a:ext cx="4114800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1" name="Формула" r:id="rId3" imgW="1371600" imgH="241300" progId="Equation.3">
                  <p:embed/>
                </p:oleObj>
              </mc:Choice>
              <mc:Fallback>
                <p:oleObj name="Формула" r:id="rId3" imgW="1371600" imgH="2413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8875" y="2714625"/>
                        <a:ext cx="4114800" cy="714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683568" y="3547506"/>
            <a:ext cx="817468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indent="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indent="0" algn="ctr"/>
            <a:r>
              <a:rPr lang="de-DE" altLang="ru-RU" sz="3200" dirty="0">
                <a:solidFill>
                  <a:srgbClr val="000000"/>
                </a:solidFill>
                <a:cs typeface="Times New Roman" panose="02020603050405020304" pitchFamily="18" charset="0"/>
              </a:rPr>
              <a:t>P</a:t>
            </a:r>
            <a:r>
              <a:rPr lang="de-DE" altLang="ru-RU" sz="3200" baseline="-30000" dirty="0">
                <a:solidFill>
                  <a:srgbClr val="000000"/>
                </a:solidFill>
                <a:cs typeface="Times New Roman" panose="02020603050405020304" pitchFamily="18" charset="0"/>
              </a:rPr>
              <a:t>1</a:t>
            </a:r>
            <a:r>
              <a:rPr lang="de-DE" altLang="ru-RU" sz="3200" dirty="0">
                <a:solidFill>
                  <a:srgbClr val="000000"/>
                </a:solidFill>
                <a:cs typeface="Times New Roman" panose="02020603050405020304" pitchFamily="18" charset="0"/>
              </a:rPr>
              <a:t>(t)</a:t>
            </a:r>
            <a:r>
              <a:rPr lang="uk-UA" altLang="ru-RU" sz="3200" dirty="0">
                <a:solidFill>
                  <a:srgbClr val="000000"/>
                </a:solidFill>
                <a:cs typeface="Times New Roman" panose="02020603050405020304" pitchFamily="18" charset="0"/>
              </a:rPr>
              <a:t>+</a:t>
            </a:r>
            <a:r>
              <a:rPr lang="de-DE" altLang="ru-RU" sz="3200" dirty="0">
                <a:solidFill>
                  <a:srgbClr val="000000"/>
                </a:solidFill>
                <a:cs typeface="Times New Roman" panose="02020603050405020304" pitchFamily="18" charset="0"/>
              </a:rPr>
              <a:t>P</a:t>
            </a:r>
            <a:r>
              <a:rPr lang="de-DE" altLang="ru-RU" sz="3200" baseline="-30000" dirty="0">
                <a:solidFill>
                  <a:srgbClr val="000000"/>
                </a:solidFill>
                <a:cs typeface="Times New Roman" panose="02020603050405020304" pitchFamily="18" charset="0"/>
              </a:rPr>
              <a:t>2</a:t>
            </a:r>
            <a:r>
              <a:rPr lang="de-DE" altLang="ru-RU" sz="3200" dirty="0">
                <a:solidFill>
                  <a:srgbClr val="000000"/>
                </a:solidFill>
                <a:cs typeface="Times New Roman" panose="02020603050405020304" pitchFamily="18" charset="0"/>
              </a:rPr>
              <a:t>(t)</a:t>
            </a:r>
            <a:r>
              <a:rPr lang="uk-UA" altLang="ru-RU" sz="3200" dirty="0">
                <a:solidFill>
                  <a:srgbClr val="000000"/>
                </a:solidFill>
                <a:cs typeface="Times New Roman" panose="02020603050405020304" pitchFamily="18" charset="0"/>
              </a:rPr>
              <a:t>+</a:t>
            </a:r>
            <a:r>
              <a:rPr lang="de-DE" altLang="ru-RU" sz="3200" dirty="0">
                <a:solidFill>
                  <a:srgbClr val="000000"/>
                </a:solidFill>
                <a:cs typeface="Times New Roman" panose="02020603050405020304" pitchFamily="18" charset="0"/>
              </a:rPr>
              <a:t>…</a:t>
            </a:r>
            <a:r>
              <a:rPr lang="uk-UA" altLang="ru-RU" sz="3200" dirty="0">
                <a:solidFill>
                  <a:srgbClr val="000000"/>
                </a:solidFill>
                <a:cs typeface="Times New Roman" panose="02020603050405020304" pitchFamily="18" charset="0"/>
              </a:rPr>
              <a:t>+</a:t>
            </a:r>
            <a:r>
              <a:rPr lang="de-DE" altLang="ru-RU" sz="3200" dirty="0">
                <a:solidFill>
                  <a:srgbClr val="000000"/>
                </a:solidFill>
                <a:cs typeface="Times New Roman" panose="02020603050405020304" pitchFamily="18" charset="0"/>
              </a:rPr>
              <a:t>P</a:t>
            </a:r>
            <a:r>
              <a:rPr lang="de-DE" altLang="ru-RU" sz="3200" baseline="-30000" dirty="0">
                <a:solidFill>
                  <a:srgbClr val="000000"/>
                </a:solidFill>
                <a:cs typeface="Times New Roman" panose="02020603050405020304" pitchFamily="18" charset="0"/>
              </a:rPr>
              <a:t>i</a:t>
            </a:r>
            <a:r>
              <a:rPr lang="de-DE" altLang="ru-RU" sz="3200" dirty="0">
                <a:solidFill>
                  <a:srgbClr val="000000"/>
                </a:solidFill>
                <a:cs typeface="Times New Roman" panose="02020603050405020304" pitchFamily="18" charset="0"/>
              </a:rPr>
              <a:t>(t)</a:t>
            </a:r>
            <a:r>
              <a:rPr lang="uk-UA" altLang="ru-RU" sz="3200" dirty="0">
                <a:solidFill>
                  <a:srgbClr val="000000"/>
                </a:solidFill>
                <a:cs typeface="Times New Roman" panose="02020603050405020304" pitchFamily="18" charset="0"/>
              </a:rPr>
              <a:t>+</a:t>
            </a:r>
            <a:r>
              <a:rPr lang="de-DE" altLang="ru-RU" sz="3200" dirty="0">
                <a:solidFill>
                  <a:srgbClr val="000000"/>
                </a:solidFill>
                <a:cs typeface="Times New Roman" panose="02020603050405020304" pitchFamily="18" charset="0"/>
              </a:rPr>
              <a:t>…</a:t>
            </a:r>
            <a:r>
              <a:rPr lang="uk-UA" altLang="ru-RU" sz="3200" dirty="0">
                <a:solidFill>
                  <a:srgbClr val="000000"/>
                </a:solidFill>
                <a:cs typeface="Times New Roman" panose="02020603050405020304" pitchFamily="18" charset="0"/>
              </a:rPr>
              <a:t>+</a:t>
            </a:r>
            <a:r>
              <a:rPr lang="de-DE" altLang="ru-RU" sz="32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P</a:t>
            </a:r>
            <a:r>
              <a:rPr lang="de-DE" altLang="ru-RU" sz="3200" baseline="-300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j</a:t>
            </a:r>
            <a:r>
              <a:rPr lang="de-DE" altLang="ru-RU" sz="3200" dirty="0">
                <a:solidFill>
                  <a:srgbClr val="000000"/>
                </a:solidFill>
                <a:cs typeface="Times New Roman" panose="02020603050405020304" pitchFamily="18" charset="0"/>
              </a:rPr>
              <a:t>(t)</a:t>
            </a:r>
            <a:r>
              <a:rPr lang="uk-UA" altLang="ru-RU" sz="3200" dirty="0">
                <a:solidFill>
                  <a:srgbClr val="000000"/>
                </a:solidFill>
                <a:cs typeface="Times New Roman" panose="02020603050405020304" pitchFamily="18" charset="0"/>
              </a:rPr>
              <a:t>+</a:t>
            </a:r>
            <a:r>
              <a:rPr lang="de-DE" altLang="ru-RU" sz="3200" dirty="0">
                <a:solidFill>
                  <a:srgbClr val="000000"/>
                </a:solidFill>
                <a:cs typeface="Times New Roman" panose="02020603050405020304" pitchFamily="18" charset="0"/>
              </a:rPr>
              <a:t>…</a:t>
            </a:r>
            <a:r>
              <a:rPr lang="uk-UA" altLang="ru-RU" sz="3200" dirty="0">
                <a:solidFill>
                  <a:srgbClr val="000000"/>
                </a:solidFill>
                <a:cs typeface="Times New Roman" panose="02020603050405020304" pitchFamily="18" charset="0"/>
              </a:rPr>
              <a:t>+</a:t>
            </a:r>
            <a:r>
              <a:rPr lang="de-DE" altLang="ru-RU" sz="32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P</a:t>
            </a:r>
            <a:r>
              <a:rPr lang="de-DE" altLang="ru-RU" sz="3200" baseline="-300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n</a:t>
            </a:r>
            <a:r>
              <a:rPr lang="de-DE" altLang="ru-RU" sz="3200" dirty="0">
                <a:solidFill>
                  <a:srgbClr val="000000"/>
                </a:solidFill>
                <a:cs typeface="Times New Roman" panose="02020603050405020304" pitchFamily="18" charset="0"/>
              </a:rPr>
              <a:t>(t)</a:t>
            </a:r>
            <a:r>
              <a:rPr lang="uk-UA" altLang="ru-RU" sz="3200" dirty="0">
                <a:solidFill>
                  <a:srgbClr val="000000"/>
                </a:solidFill>
                <a:cs typeface="Times New Roman" panose="02020603050405020304" pitchFamily="18" charset="0"/>
              </a:rPr>
              <a:t>=1</a:t>
            </a:r>
            <a:r>
              <a:rPr lang="uk-UA" altLang="ru-RU" sz="3200" dirty="0">
                <a:cs typeface="Times New Roman" panose="02020603050405020304" pitchFamily="18" charset="0"/>
              </a:rPr>
              <a:t>	</a:t>
            </a:r>
            <a:endParaRPr lang="uk-UA" altLang="ru-RU" sz="3200" dirty="0"/>
          </a:p>
        </p:txBody>
      </p:sp>
      <p:graphicFrame>
        <p:nvGraphicFramePr>
          <p:cNvPr id="1127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4086423"/>
              </p:ext>
            </p:extLst>
          </p:nvPr>
        </p:nvGraphicFramePr>
        <p:xfrm>
          <a:off x="3779912" y="4672775"/>
          <a:ext cx="2286000" cy="1514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2" name="Формула" r:id="rId5" imgW="787400" imgH="520700" progId="Equation.3">
                  <p:embed/>
                </p:oleObj>
              </mc:Choice>
              <mc:Fallback>
                <p:oleObj name="Формула" r:id="rId5" imgW="787400" imgH="5207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9912" y="4672775"/>
                        <a:ext cx="2286000" cy="1514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971600" y="4442112"/>
            <a:ext cx="11079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0" algn="ctr"/>
            <a:r>
              <a:rPr lang="uk-UA" altLang="ru-RU" sz="2400" dirty="0" smtClean="0">
                <a:cs typeface="Times New Roman" panose="02020603050405020304" pitchFamily="18" charset="0"/>
              </a:rPr>
              <a:t>або	</a:t>
            </a:r>
            <a:endParaRPr lang="uk-UA" altLang="ru-RU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ChangeArrowheads="1"/>
          </p:cNvSpPr>
          <p:nvPr/>
        </p:nvSpPr>
        <p:spPr bwMode="auto">
          <a:xfrm>
            <a:off x="686458" y="2276872"/>
            <a:ext cx="754959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indent="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uk-UA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Диференційні рівняння ймовірностей </a:t>
            </a:r>
            <a:r>
              <a:rPr lang="uk-UA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станів</a:t>
            </a:r>
            <a:r>
              <a:rPr lang="en-US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системи  </a:t>
            </a:r>
            <a:r>
              <a:rPr lang="uk-UA" alt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(рівняння </a:t>
            </a:r>
            <a:r>
              <a:rPr lang="uk-UA" altLang="ru-RU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Колмогорова</a:t>
            </a:r>
            <a:r>
              <a:rPr lang="uk-UA" alt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uk-UA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uk-UA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загальному  вигляді мають вигляд:</a:t>
            </a:r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uk-UA" altLang="ru-RU"/>
          </a:p>
        </p:txBody>
      </p:sp>
      <p:graphicFrame>
        <p:nvGraphicFramePr>
          <p:cNvPr id="1229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2160092"/>
              </p:ext>
            </p:extLst>
          </p:nvPr>
        </p:nvGraphicFramePr>
        <p:xfrm>
          <a:off x="2210272" y="3573016"/>
          <a:ext cx="5392240" cy="11722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1" name="Формула" r:id="rId3" imgW="2628900" imgH="571500" progId="Equation.3">
                  <p:embed/>
                </p:oleObj>
              </mc:Choice>
              <mc:Fallback>
                <p:oleObj name="Формула" r:id="rId3" imgW="2628900" imgH="5715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10272" y="3573016"/>
                        <a:ext cx="5392240" cy="117222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3" name="Rectangle 4"/>
          <p:cNvSpPr>
            <a:spLocks noChangeArrowheads="1"/>
          </p:cNvSpPr>
          <p:nvPr/>
        </p:nvSpPr>
        <p:spPr bwMode="auto">
          <a:xfrm>
            <a:off x="718491" y="4653136"/>
            <a:ext cx="270138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indent="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indent="0" algn="ctr"/>
            <a:r>
              <a:rPr lang="en-US" alt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uk-UA" alt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=1,2,3,…</a:t>
            </a:r>
            <a:r>
              <a:rPr lang="en-US" altLang="ru-RU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uk-UA" alt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=1,2,3,…</a:t>
            </a:r>
          </a:p>
        </p:txBody>
      </p:sp>
      <p:sp>
        <p:nvSpPr>
          <p:cNvPr id="12294" name="Прямоугольник 7"/>
          <p:cNvSpPr>
            <a:spLocks noChangeArrowheads="1"/>
          </p:cNvSpPr>
          <p:nvPr/>
        </p:nvSpPr>
        <p:spPr bwMode="auto">
          <a:xfrm>
            <a:off x="686458" y="548680"/>
            <a:ext cx="7848872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indent="358775" algn="just" eaLnBrk="1" hangingPunct="1"/>
            <a:r>
              <a:rPr lang="uk-UA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Повне уявлення про випадковий процес в системі дають </a:t>
            </a:r>
            <a:r>
              <a:rPr lang="uk-UA" altLang="ru-RU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залежності від часу ймовірностей станів </a:t>
            </a:r>
            <a:r>
              <a:rPr lang="uk-UA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системи</a:t>
            </a:r>
            <a:endParaRPr lang="ru-RU" alt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86458" y="5301208"/>
            <a:ext cx="770196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Інтенсивність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</a:t>
            </a:r>
            <a:r>
              <a:rPr lang="ru-RU" sz="2400" b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ij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(t)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потоків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бути як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залежними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часу, так і не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залежними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1649</TotalTime>
  <Words>690</Words>
  <Application>Microsoft Office PowerPoint</Application>
  <PresentationFormat>Экран (4:3)</PresentationFormat>
  <Paragraphs>63</Paragraphs>
  <Slides>14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14</vt:i4>
      </vt:variant>
    </vt:vector>
  </HeadingPairs>
  <TitlesOfParts>
    <vt:vector size="17" baseType="lpstr">
      <vt:lpstr>Натуральные материалы</vt:lpstr>
      <vt:lpstr>Формула</vt:lpstr>
      <vt:lpstr>Equation</vt:lpstr>
      <vt:lpstr>Аналіз надійності технологічних систем методом простору можливих станів (стаціонарні процеси).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CiRM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ОСНОВНІ ПОНЯТТЯ, ЩО ВИКОРИСТОВУЮТЬСЯ ПРИ ГЕОМЕТРИЧНІЙ ВЗАЄМОЗАМІННОСТІ</dc:title>
  <dc:creator>Andriy</dc:creator>
  <cp:lastModifiedBy>user</cp:lastModifiedBy>
  <cp:revision>211</cp:revision>
  <dcterms:created xsi:type="dcterms:W3CDTF">2008-03-04T10:47:33Z</dcterms:created>
  <dcterms:modified xsi:type="dcterms:W3CDTF">2023-04-27T13:20:11Z</dcterms:modified>
</cp:coreProperties>
</file>