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264" r:id="rId3"/>
    <p:sldId id="265" r:id="rId4"/>
    <p:sldId id="300" r:id="rId5"/>
    <p:sldId id="313" r:id="rId6"/>
    <p:sldId id="302" r:id="rId7"/>
    <p:sldId id="314" r:id="rId8"/>
    <p:sldId id="315" r:id="rId9"/>
    <p:sldId id="307" r:id="rId10"/>
    <p:sldId id="303" r:id="rId11"/>
    <p:sldId id="304" r:id="rId12"/>
    <p:sldId id="308" r:id="rId13"/>
    <p:sldId id="306" r:id="rId14"/>
    <p:sldId id="279" r:id="rId15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28.11.2017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462118"/>
            <a:ext cx="77768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  <a:r>
              <a:rPr lang="uk-U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поточним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функціонуванням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lang="uk-UA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якістю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продукції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14290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eaLnBrk="0" hangingPunct="0"/>
            <a:r>
              <a:rPr lang="uk-UA" sz="3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Аспекти і функції управління </a:t>
            </a:r>
            <a:r>
              <a:rPr lang="uk-UA" sz="3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якістю</a:t>
            </a:r>
            <a:endParaRPr lang="uk-UA" sz="3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9" y="1011242"/>
            <a:ext cx="8599347" cy="470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88920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3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Цикл PDCA – коло </a:t>
            </a:r>
            <a:r>
              <a:rPr lang="uk-UA" sz="30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Демінга</a:t>
            </a:r>
            <a:endParaRPr lang="uk-UA" sz="3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912815"/>
            <a:ext cx="5786478" cy="554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1266515"/>
            <a:ext cx="8786874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12788" lvl="0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Орієнтація </a:t>
            </a:r>
            <a:r>
              <a:rPr lang="uk-UA" sz="2400" b="1" i="1" dirty="0" smtClean="0"/>
              <a:t>на </a:t>
            </a:r>
            <a:r>
              <a:rPr lang="uk-UA" sz="2400" b="1" i="1" dirty="0" smtClean="0"/>
              <a:t>замовника.</a:t>
            </a:r>
            <a:endParaRPr lang="en-US" sz="2400" b="1" i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Лідерство</a:t>
            </a:r>
            <a:r>
              <a:rPr lang="uk-UA" sz="2400" b="1" i="1" dirty="0" smtClean="0"/>
              <a:t>. </a:t>
            </a:r>
            <a:endParaRPr lang="en-US" sz="2400" b="1" i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Залучення </a:t>
            </a:r>
            <a:r>
              <a:rPr lang="uk-UA" sz="2400" b="1" i="1" dirty="0" smtClean="0"/>
              <a:t>працівників. </a:t>
            </a:r>
            <a:endParaRPr lang="en-US" sz="2400" b="1" i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err="1" smtClean="0"/>
              <a:t>Процесний</a:t>
            </a:r>
            <a:r>
              <a:rPr lang="uk-UA" sz="2400" b="1" i="1" dirty="0" smtClean="0"/>
              <a:t> </a:t>
            </a:r>
            <a:r>
              <a:rPr lang="uk-UA" sz="2400" b="1" i="1" dirty="0" smtClean="0"/>
              <a:t>підхід. </a:t>
            </a:r>
            <a:endParaRPr lang="ru-RU" sz="2400" b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Системний підхід до менеджменту</a:t>
            </a:r>
            <a:r>
              <a:rPr lang="uk-UA" sz="2400" b="1" dirty="0" smtClean="0"/>
              <a:t>. </a:t>
            </a:r>
            <a:endParaRPr lang="ru-RU" sz="2400" b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Постійне вдосконалення</a:t>
            </a:r>
            <a:r>
              <a:rPr lang="uk-UA" sz="2400" b="1" dirty="0" smtClean="0"/>
              <a:t>. </a:t>
            </a:r>
            <a:endParaRPr lang="ru-RU" sz="2400" b="1" dirty="0" smtClean="0"/>
          </a:p>
          <a:p>
            <a:pPr marL="712788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Прийняття </a:t>
            </a:r>
            <a:r>
              <a:rPr lang="uk-UA" sz="2400" b="1" i="1" dirty="0" smtClean="0"/>
              <a:t>рішень на основі фактів</a:t>
            </a:r>
            <a:r>
              <a:rPr lang="uk-UA" sz="2400" b="1" dirty="0" smtClean="0"/>
              <a:t>.</a:t>
            </a:r>
            <a:endParaRPr lang="ru-RU" sz="2400" b="1" dirty="0" smtClean="0"/>
          </a:p>
          <a:p>
            <a:pPr marL="712788" indent="-350838">
              <a:spcBef>
                <a:spcPts val="1800"/>
              </a:spcBef>
              <a:buFont typeface="Wingdings" pitchFamily="2" charset="2"/>
              <a:buChar char="v"/>
            </a:pPr>
            <a:r>
              <a:rPr lang="uk-UA" sz="2400" b="1" i="1" dirty="0" smtClean="0"/>
              <a:t>Взаємовигідні </a:t>
            </a:r>
            <a:r>
              <a:rPr lang="uk-UA" sz="2400" b="1" i="1" dirty="0" smtClean="0"/>
              <a:t>стосунки з постачальниками</a:t>
            </a:r>
            <a:r>
              <a:rPr lang="uk-UA" sz="2400" b="1" i="1" dirty="0" smtClean="0"/>
              <a:t>.</a:t>
            </a:r>
            <a:endParaRPr lang="ru-RU" sz="2400" b="1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1253"/>
            <a:ext cx="9144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Базові принципи менеджменту якості</a:t>
            </a:r>
            <a:endParaRPr lang="en-US" sz="2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 algn="ctr" eaLnBrk="0" hangingPunct="0"/>
            <a:r>
              <a:rPr lang="uk-UA" sz="2000" b="1" i="1" dirty="0" smtClean="0">
                <a:solidFill>
                  <a:schemeClr val="accent2">
                    <a:lumMod val="75000"/>
                  </a:schemeClr>
                </a:solidFill>
              </a:rPr>
              <a:t>за стандартами </a:t>
            </a: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ISO 9000</a:t>
            </a:r>
            <a:endParaRPr lang="uk-UA" sz="20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0" y="-71462"/>
            <a:ext cx="9144000" cy="706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</a:t>
            </a:r>
            <a:r>
              <a:rPr lang="uk-UA" sz="26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ундаментальні принципи, </a:t>
            </a:r>
            <a:r>
              <a:rPr lang="uk-UA" sz="26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 яких базується </a:t>
            </a:r>
            <a:r>
              <a:rPr lang="uk-UA" sz="26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TQM</a:t>
            </a:r>
          </a:p>
          <a:p>
            <a:pPr lvl="0" algn="ctr" eaLnBrk="0" hangingPunct="0"/>
            <a:r>
              <a:rPr lang="uk-UA" b="1" i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uk-UA" b="1" i="1" dirty="0" err="1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Total</a:t>
            </a:r>
            <a:r>
              <a:rPr lang="uk-UA" b="1" i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b="1" i="1" dirty="0" err="1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Quality</a:t>
            </a:r>
            <a:r>
              <a:rPr lang="uk-UA" b="1" i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b="1" i="1" dirty="0" err="1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Management</a:t>
            </a:r>
            <a:r>
              <a:rPr lang="uk-UA" b="1" i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b="1" i="1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Орієнтація </a:t>
            </a:r>
            <a:r>
              <a:rPr lang="uk-UA" sz="1850" dirty="0" smtClean="0"/>
              <a:t>всієї діяльності організації на споживачів, від задоволення вимог і сподівань яких залежить її успіх у ринковій економіці.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Погляд на виробничі відносини між працівниками як на відносини споживача з постачальником.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Безперервне вдосконалення виробництва і діяльності у сфері якості.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Комплексне і системне вирішення завдань забезпечення якості на всіх стадіях її життєвого циклу.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Перенесення головних зусиль у сфері якості в сторону людських </a:t>
            </a:r>
            <a:r>
              <a:rPr lang="uk-UA" sz="1850" dirty="0" smtClean="0"/>
              <a:t>ресурсів.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Участь усього без винятку персоналу у вирішенні проблем </a:t>
            </a:r>
            <a:r>
              <a:rPr lang="uk-UA" sz="1850" dirty="0" smtClean="0"/>
              <a:t>якості.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Безперервне підвищення компетентності працівників організації.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Концентрація уваги не на виявленні, а на попередженні невідповідностей.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Ставлення до забезпечення якості як до безперервного процесу, коли якість об’єкта на кінцевому етапі є наслідком досягнення якості на всіх попередніх етапах.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Оптимізація співвідношення в тріаді «якість – витрати – час».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Забезпечення достовірності даних про якість за рахунок використання статистичних методів.</a:t>
            </a:r>
            <a:endParaRPr lang="ru-RU" sz="1850" dirty="0" smtClean="0"/>
          </a:p>
          <a:p>
            <a:pPr marL="514350" lvl="0" indent="-423863">
              <a:spcBef>
                <a:spcPts val="600"/>
              </a:spcBef>
              <a:buFont typeface="Wingdings" pitchFamily="2" charset="2"/>
              <a:buChar char="q"/>
            </a:pPr>
            <a:r>
              <a:rPr lang="uk-UA" sz="1850" dirty="0" smtClean="0"/>
              <a:t>Безперервне поліпшення </a:t>
            </a:r>
            <a:r>
              <a:rPr lang="uk-UA" sz="1850" dirty="0" smtClean="0"/>
              <a:t>якості.</a:t>
            </a:r>
            <a:endParaRPr lang="uk-UA" sz="1850" b="1" i="1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461499"/>
            <a:ext cx="89279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якістю </a:t>
            </a:r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продукції</a:t>
            </a:r>
            <a:endParaRPr lang="uk-UA" sz="29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1357298"/>
            <a:ext cx="8464454" cy="507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Виникнення і розвиток управління якістю. Проблема якості продукції на сучасному етапі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Поняття, значення та фактори забезпечення якості продукції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Основні підходи до управління якістю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Поняття системи якості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Організаційно-методичні основи сучасних систем управління якістю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засади концепції загального менеджменту якості (TQM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231322"/>
            <a:ext cx="8572560" cy="6483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175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умовах глобалізації ринку проблема якості є актуальною для всіх країн та організацій і </a:t>
            </a:r>
            <a:r>
              <a:rPr lang="uk-UA" sz="175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може бути охарактеризована зі сторони різних аспектів:</a:t>
            </a:r>
          </a:p>
          <a:p>
            <a:pPr algn="just" eaLnBrk="0" hangingPunct="0">
              <a:spcBef>
                <a:spcPts val="2600"/>
              </a:spcBef>
            </a:pPr>
            <a:r>
              <a:rPr lang="uk-UA" sz="1700" b="1" i="1" dirty="0" smtClean="0"/>
              <a:t>Політичний </a:t>
            </a:r>
            <a:r>
              <a:rPr lang="uk-UA" sz="1700" b="1" i="1" dirty="0" smtClean="0"/>
              <a:t>аспект</a:t>
            </a:r>
            <a:r>
              <a:rPr lang="uk-UA" sz="1700" dirty="0" smtClean="0"/>
              <a:t> </a:t>
            </a:r>
            <a:r>
              <a:rPr lang="uk-UA" sz="1700" dirty="0" smtClean="0"/>
              <a:t>- масове </a:t>
            </a:r>
            <a:r>
              <a:rPr lang="uk-UA" sz="1700" dirty="0" smtClean="0"/>
              <a:t>виробництво продукції високої якості є одним із критеріїв розвитку суспільства, показником рівня економічного розвитку держави.</a:t>
            </a:r>
            <a:endParaRPr lang="ru-RU" sz="1700" dirty="0" smtClean="0"/>
          </a:p>
          <a:p>
            <a:pPr algn="just">
              <a:spcBef>
                <a:spcPts val="2600"/>
              </a:spcBef>
            </a:pPr>
            <a:r>
              <a:rPr lang="uk-UA" sz="1700" b="1" i="1" dirty="0" smtClean="0"/>
              <a:t>Соціальний аспект </a:t>
            </a:r>
            <a:r>
              <a:rPr lang="uk-UA" sz="1700" dirty="0" smtClean="0"/>
              <a:t>- </a:t>
            </a:r>
            <a:r>
              <a:rPr lang="uk-UA" sz="1700" dirty="0" smtClean="0"/>
              <a:t>відображає завдання вчасного доведення якості продукції у відповідність до вимог </a:t>
            </a:r>
            <a:r>
              <a:rPr lang="uk-UA" sz="1700" dirty="0" smtClean="0"/>
              <a:t>споживачів та – </a:t>
            </a:r>
            <a:r>
              <a:rPr lang="uk-UA" sz="1700" dirty="0" smtClean="0"/>
              <a:t>завдання підвищення якості самої </a:t>
            </a:r>
            <a:r>
              <a:rPr lang="uk-UA" sz="1700" dirty="0" smtClean="0"/>
              <a:t>праці; інші </a:t>
            </a:r>
            <a:r>
              <a:rPr lang="uk-UA" sz="1700" dirty="0" smtClean="0"/>
              <a:t>сторони соціального </a:t>
            </a:r>
            <a:r>
              <a:rPr lang="uk-UA" sz="1700" dirty="0" smtClean="0"/>
              <a:t>аспекту: </a:t>
            </a:r>
            <a:r>
              <a:rPr lang="uk-UA" sz="1700" dirty="0" smtClean="0"/>
              <a:t>освіта, виховання, підвищення кваліфікації кадрів </a:t>
            </a:r>
            <a:r>
              <a:rPr lang="uk-UA" sz="1700" dirty="0" smtClean="0"/>
              <a:t>тощо.</a:t>
            </a:r>
            <a:endParaRPr lang="ru-RU" sz="1700" dirty="0" smtClean="0"/>
          </a:p>
          <a:p>
            <a:pPr algn="just">
              <a:spcBef>
                <a:spcPts val="2600"/>
              </a:spcBef>
            </a:pPr>
            <a:r>
              <a:rPr lang="uk-UA" sz="1700" b="1" i="1" dirty="0" smtClean="0"/>
              <a:t>Економічний аспект </a:t>
            </a:r>
            <a:r>
              <a:rPr lang="uk-UA" sz="1700" dirty="0" smtClean="0"/>
              <a:t>- </a:t>
            </a:r>
            <a:r>
              <a:rPr lang="uk-UA" sz="1700" dirty="0" smtClean="0"/>
              <a:t>підвищення якості є основою підвищення ефективності економіки країни, </a:t>
            </a:r>
            <a:r>
              <a:rPr lang="uk-UA" sz="1700" dirty="0" smtClean="0"/>
              <a:t>адже дозволяє в повній мірі задовольняти </a:t>
            </a:r>
            <a:r>
              <a:rPr lang="uk-UA" sz="1700" dirty="0" smtClean="0"/>
              <a:t>потреби споживачів, підвищувати продуктивність суспільної праці, збільшувати прибуток організацій, знижувати матеріаломісткість продукції, економити сировину і паливо та підвищувати конкурентоспроможність продукції на внутрішньому і зовнішньому ринках.</a:t>
            </a:r>
            <a:endParaRPr lang="ru-RU" sz="1700" dirty="0" smtClean="0"/>
          </a:p>
          <a:p>
            <a:pPr algn="just">
              <a:spcBef>
                <a:spcPts val="2600"/>
              </a:spcBef>
            </a:pPr>
            <a:r>
              <a:rPr lang="uk-UA" sz="1700" b="1" dirty="0" smtClean="0"/>
              <a:t>Науково-технічний аспект </a:t>
            </a:r>
            <a:r>
              <a:rPr lang="uk-UA" sz="1700" dirty="0" smtClean="0"/>
              <a:t>- розкриває </a:t>
            </a:r>
            <a:r>
              <a:rPr lang="uk-UA" sz="1700" dirty="0" smtClean="0"/>
              <a:t>тісний зв’язок між підвищенням якості і зростанням </a:t>
            </a:r>
            <a:r>
              <a:rPr lang="uk-UA" sz="1700" dirty="0" smtClean="0"/>
              <a:t>темпів </a:t>
            </a:r>
            <a:r>
              <a:rPr lang="uk-UA" sz="1700" dirty="0" smtClean="0"/>
              <a:t>науково-технічного прогресу. </a:t>
            </a:r>
            <a:endParaRPr lang="ru-RU" sz="1700" dirty="0" smtClean="0"/>
          </a:p>
          <a:p>
            <a:pPr algn="just">
              <a:spcBef>
                <a:spcPts val="2600"/>
              </a:spcBef>
            </a:pPr>
            <a:r>
              <a:rPr lang="uk-UA" sz="1700" b="1" dirty="0" smtClean="0"/>
              <a:t>Організаційний аспект </a:t>
            </a:r>
            <a:r>
              <a:rPr lang="uk-UA" sz="1700" dirty="0" smtClean="0"/>
              <a:t>- </a:t>
            </a:r>
            <a:r>
              <a:rPr lang="uk-UA" sz="1700" dirty="0" smtClean="0"/>
              <a:t>відображає залежність підвищення якості від організації суспільного виробництва в цілому</a:t>
            </a:r>
            <a:r>
              <a:rPr lang="uk-UA" sz="1700" dirty="0" smtClean="0"/>
              <a:t>.</a:t>
            </a:r>
            <a:endParaRPr lang="ru-RU" sz="17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85720" y="214290"/>
            <a:ext cx="857256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700" b="1" dirty="0" err="1" smtClean="0">
                <a:solidFill>
                  <a:srgbClr val="002060"/>
                </a:solidFill>
              </a:rPr>
              <a:t>Основні</a:t>
            </a: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</a:rPr>
              <a:t>підходи</a:t>
            </a:r>
            <a:r>
              <a:rPr lang="ru-RU" sz="2700" b="1" dirty="0" smtClean="0">
                <a:solidFill>
                  <a:srgbClr val="002060"/>
                </a:solidFill>
              </a:rPr>
              <a:t> до </a:t>
            </a:r>
            <a:r>
              <a:rPr lang="ru-RU" sz="2700" b="1" dirty="0" err="1" smtClean="0">
                <a:solidFill>
                  <a:srgbClr val="002060"/>
                </a:solidFill>
              </a:rPr>
              <a:t>трактування</a:t>
            </a: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</a:rPr>
              <a:t>поняття</a:t>
            </a: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</a:rPr>
              <a:t>якості</a:t>
            </a:r>
            <a:endParaRPr lang="uk-UA" sz="27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857232"/>
          <a:ext cx="8715436" cy="5786477"/>
        </p:xfrm>
        <a:graphic>
          <a:graphicData uri="http://schemas.openxmlformats.org/drawingml/2006/table">
            <a:tbl>
              <a:tblPr/>
              <a:tblGrid>
                <a:gridCol w="1857388"/>
                <a:gridCol w="6858048"/>
              </a:tblGrid>
              <a:tr h="5785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Абстрактне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розуміння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якості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властива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перевага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внутрішня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властивість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об’єкта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його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можна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визначити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виміряти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можна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тільки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усвідомити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Відповідність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очікуванням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покупців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Товар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послуга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повинні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відповідати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очікуванням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покупців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особливо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важливо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врахувати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етапі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проектування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При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розробці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товару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послуги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мається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увазі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очікування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покупців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можна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визначити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чітко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описати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запровадити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життя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В такому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випадку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іноді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позначається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як «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відповідність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призначенню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9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Відповідність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специфікаціям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Товар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послуга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придбані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покупцем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відповідають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своїм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технічним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специфікаціям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вимогам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технічним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умовам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).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виробничий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підхід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однак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він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вірний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лише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випадку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коли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специфікації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складені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правильно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6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Відсутність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помилок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Стосовно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реалізованого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товару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послуги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означає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задоволення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специфікацій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однак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відносно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перетворюється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питання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скорочення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втрат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повинно бути метою –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правильне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спочатку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«прямо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першого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разу»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численні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перевірки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щоб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бракований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продукт не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потрапив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покупця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5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Цінність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гроші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пов’язана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ціною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Модель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корисності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говорить про те,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гарна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»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пропорційна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чистій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корисності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одержуваній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покупцем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Перевищення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очікувань</a:t>
                      </a:r>
                      <a:r>
                        <a:rPr lang="ru-RU" sz="16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+mn-lt"/>
                          <a:ea typeface="Times New Roman"/>
                          <a:cs typeface="Times New Roman"/>
                        </a:rPr>
                        <a:t>покупців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Вчена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» школа думки, яка говорить про те,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послуга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може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називатися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високоякісною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якщо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кожен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наступний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досвід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контакту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нею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кращий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попередній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780566"/>
            <a:ext cx="8858312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призначення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надійності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технологічності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стандартизації</a:t>
            </a:r>
            <a:r>
              <a:rPr lang="ru-RU" sz="2400" b="1" i="1" dirty="0" smtClean="0"/>
              <a:t> та </a:t>
            </a:r>
            <a:r>
              <a:rPr lang="ru-RU" sz="2400" b="1" i="1" dirty="0" err="1" smtClean="0"/>
              <a:t>уніфікації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ергономічні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естетичні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транспортабельності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патентно-правові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екологічні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;</a:t>
            </a:r>
          </a:p>
          <a:p>
            <a:pPr marL="1074738" lvl="0" indent="-531813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b="1" i="1" dirty="0" err="1" smtClean="0"/>
              <a:t>показники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безпеки</a:t>
            </a:r>
            <a:r>
              <a:rPr lang="ru-RU" sz="2400" b="1" i="1" dirty="0" smtClean="0"/>
              <a:t>.</a:t>
            </a:r>
            <a:endParaRPr lang="ru-RU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показники якості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785794"/>
            <a:ext cx="885831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технічні</a:t>
            </a:r>
            <a:r>
              <a:rPr lang="ru-RU" b="1" dirty="0" smtClean="0"/>
              <a:t> </a:t>
            </a:r>
            <a:r>
              <a:rPr lang="ru-RU" b="1" dirty="0" err="1" smtClean="0"/>
              <a:t>параметри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фізико-хімічні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, як </a:t>
            </a:r>
            <a:r>
              <a:rPr lang="ru-RU" dirty="0" err="1" smtClean="0"/>
              <a:t>точність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,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, </a:t>
            </a:r>
            <a:r>
              <a:rPr lang="ru-RU" dirty="0" err="1" smtClean="0"/>
              <a:t>маса</a:t>
            </a:r>
            <a:r>
              <a:rPr lang="ru-RU" dirty="0" smtClean="0"/>
              <a:t>, </a:t>
            </a:r>
            <a:r>
              <a:rPr lang="ru-RU" dirty="0" err="1" smtClean="0"/>
              <a:t>міцність</a:t>
            </a:r>
            <a:r>
              <a:rPr lang="ru-RU" dirty="0" smtClean="0"/>
              <a:t>, запах, смак,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, </a:t>
            </a:r>
            <a:r>
              <a:rPr lang="ru-RU" dirty="0" err="1" smtClean="0"/>
              <a:t>вітамінів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експлуатаційні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властивості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зношуваність</a:t>
            </a:r>
            <a:r>
              <a:rPr lang="ru-RU" dirty="0" smtClean="0"/>
              <a:t>, простота </a:t>
            </a:r>
            <a:r>
              <a:rPr lang="ru-RU" dirty="0" err="1" smtClean="0"/>
              <a:t>експлуатації</a:t>
            </a:r>
            <a:r>
              <a:rPr lang="ru-RU" dirty="0" smtClean="0"/>
              <a:t>, </a:t>
            </a:r>
            <a:r>
              <a:rPr lang="ru-RU" dirty="0" err="1" smtClean="0"/>
              <a:t>безаварійність</a:t>
            </a:r>
            <a:r>
              <a:rPr lang="ru-RU" dirty="0" smtClean="0"/>
              <a:t>, </a:t>
            </a:r>
            <a:r>
              <a:rPr lang="ru-RU" dirty="0" err="1" smtClean="0"/>
              <a:t>ремонтопридатність</a:t>
            </a:r>
            <a:r>
              <a:rPr lang="ru-RU" dirty="0" smtClean="0"/>
              <a:t>, </a:t>
            </a:r>
            <a:r>
              <a:rPr lang="ru-RU" dirty="0" err="1" smtClean="0"/>
              <a:t>простота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довговічність</a:t>
            </a:r>
            <a:r>
              <a:rPr lang="ru-RU" dirty="0" smtClean="0"/>
              <a:t>, на яку </a:t>
            </a:r>
            <a:r>
              <a:rPr lang="ru-RU" dirty="0" err="1" smtClean="0"/>
              <a:t>впливає</a:t>
            </a:r>
            <a:r>
              <a:rPr lang="ru-RU" dirty="0" smtClean="0"/>
              <a:t> </a:t>
            </a:r>
            <a:r>
              <a:rPr lang="ru-RU" dirty="0" err="1" smtClean="0"/>
              <a:t>фізичний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моральний</a:t>
            </a:r>
            <a:r>
              <a:rPr lang="ru-RU" dirty="0" smtClean="0"/>
              <a:t> </a:t>
            </a:r>
            <a:r>
              <a:rPr lang="ru-RU" dirty="0" err="1" smtClean="0"/>
              <a:t>знос</a:t>
            </a:r>
            <a:r>
              <a:rPr lang="ru-RU" dirty="0" smtClean="0"/>
              <a:t>;</a:t>
            </a:r>
            <a:endParaRPr lang="ru-RU" dirty="0" smtClean="0"/>
          </a:p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надійність</a:t>
            </a:r>
            <a:r>
              <a:rPr lang="ru-RU" b="1" dirty="0" smtClean="0"/>
              <a:t> </a:t>
            </a:r>
            <a:r>
              <a:rPr lang="ru-RU" dirty="0" smtClean="0"/>
              <a:t>–</a:t>
            </a:r>
            <a:r>
              <a:rPr lang="ru-RU" b="1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 наперед, у той час як при </a:t>
            </a:r>
            <a:r>
              <a:rPr lang="ru-RU" dirty="0" err="1" smtClean="0"/>
              <a:t>контролі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;</a:t>
            </a:r>
            <a:endParaRPr lang="ru-RU" dirty="0" smtClean="0"/>
          </a:p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безпека</a:t>
            </a:r>
            <a:r>
              <a:rPr lang="ru-RU" b="1" dirty="0" smtClean="0"/>
              <a:t> </a:t>
            </a:r>
            <a:r>
              <a:rPr lang="ru-RU" dirty="0" smtClean="0"/>
              <a:t>–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</a:t>
            </a:r>
            <a:r>
              <a:rPr lang="ru-RU" dirty="0" smtClean="0"/>
              <a:t>при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протилежним</a:t>
            </a:r>
            <a:r>
              <a:rPr lang="ru-RU" dirty="0" smtClean="0"/>
              <a:t> </a:t>
            </a:r>
            <a:r>
              <a:rPr lang="ru-RU" dirty="0" err="1" smtClean="0"/>
              <a:t>явищем</a:t>
            </a:r>
            <a:r>
              <a:rPr lang="ru-RU" dirty="0" smtClean="0"/>
              <a:t> травматизмом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наслідками</a:t>
            </a:r>
            <a:r>
              <a:rPr lang="ru-RU" dirty="0" smtClean="0"/>
              <a:t>, </a:t>
            </a:r>
            <a:r>
              <a:rPr lang="ru-RU" dirty="0" err="1" smtClean="0"/>
              <a:t>збитками</a:t>
            </a:r>
            <a:r>
              <a:rPr lang="ru-RU" dirty="0" smtClean="0"/>
              <a:t>;</a:t>
            </a:r>
          </a:p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психологічні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властивості</a:t>
            </a:r>
            <a:r>
              <a:rPr lang="ru-RU" dirty="0" smtClean="0"/>
              <a:t>, до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</a:t>
            </a:r>
            <a:r>
              <a:rPr lang="ru-RU" dirty="0" err="1" smtClean="0"/>
              <a:t>замовника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позитивних</a:t>
            </a:r>
            <a:r>
              <a:rPr lang="ru-RU" dirty="0" smtClean="0"/>
              <a:t> </a:t>
            </a:r>
            <a:r>
              <a:rPr lang="ru-RU" dirty="0" err="1" smtClean="0"/>
              <a:t>традиційних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, товарного знаку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;</a:t>
            </a:r>
          </a:p>
          <a:p>
            <a:pPr lvl="0" algn="just">
              <a:spcBef>
                <a:spcPts val="1400"/>
              </a:spcBef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b="1" dirty="0" err="1" smtClean="0"/>
              <a:t>гігієнічні</a:t>
            </a:r>
            <a:r>
              <a:rPr lang="ru-RU" b="1" dirty="0" smtClean="0"/>
              <a:t> </a:t>
            </a:r>
            <a:r>
              <a:rPr lang="ru-RU" b="1" dirty="0" smtClean="0"/>
              <a:t>та </a:t>
            </a:r>
            <a:r>
              <a:rPr lang="ru-RU" b="1" dirty="0" err="1" smtClean="0"/>
              <a:t>ергономічні</a:t>
            </a:r>
            <a:r>
              <a:rPr lang="ru-RU" b="1" dirty="0" smtClean="0"/>
              <a:t> </a:t>
            </a:r>
            <a:r>
              <a:rPr lang="ru-RU" b="1" dirty="0" err="1" smtClean="0"/>
              <a:t>показники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відображають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, як </a:t>
            </a:r>
            <a:r>
              <a:rPr lang="ru-RU" dirty="0" err="1" smtClean="0"/>
              <a:t>інтенсивність</a:t>
            </a:r>
            <a:r>
              <a:rPr lang="ru-RU" dirty="0" smtClean="0"/>
              <a:t> шуму, </a:t>
            </a:r>
            <a:r>
              <a:rPr lang="ru-RU" dirty="0" err="1" smtClean="0"/>
              <a:t>вібрація</a:t>
            </a:r>
            <a:r>
              <a:rPr lang="ru-RU" dirty="0" smtClean="0"/>
              <a:t>,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,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 </a:t>
            </a:r>
            <a:r>
              <a:rPr lang="ru-RU" dirty="0" err="1" smtClean="0"/>
              <a:t>анатомічним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фізіологічним</a:t>
            </a:r>
            <a:r>
              <a:rPr lang="ru-RU" dirty="0" smtClean="0"/>
              <a:t> </a:t>
            </a:r>
            <a:r>
              <a:rPr lang="ru-RU" dirty="0" err="1" smtClean="0"/>
              <a:t>особливостям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5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lang="uk-UA" sz="25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ритерії</a:t>
            </a:r>
            <a:r>
              <a:rPr lang="uk-UA" sz="25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що характеризують комплексне поняття </a:t>
            </a:r>
            <a:r>
              <a:rPr lang="uk-UA" sz="25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якості</a:t>
            </a:r>
            <a:endParaRPr lang="uk-UA" sz="25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703622"/>
            <a:ext cx="885831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2400"/>
              </a:spcBef>
            </a:pPr>
            <a:r>
              <a:rPr lang="uk-UA" sz="2000" b="1" i="1" dirty="0" smtClean="0"/>
              <a:t>Технічні:</a:t>
            </a:r>
            <a:r>
              <a:rPr lang="uk-UA" sz="2000" dirty="0" smtClean="0"/>
              <a:t> </a:t>
            </a:r>
            <a:r>
              <a:rPr lang="uk-UA" sz="2000" dirty="0" smtClean="0"/>
              <a:t>конструкція, схема послідовного зв’язку елементів, система резервування, схемні вирішення, технологія виготовлення, засоби технічного обслуговування і ремонту, технічний рівень бази проектування, виготовлення, експлуатації та інші.</a:t>
            </a:r>
            <a:endParaRPr lang="ru-RU" sz="2000" dirty="0" smtClean="0"/>
          </a:p>
          <a:p>
            <a:pPr algn="just">
              <a:spcBef>
                <a:spcPts val="2400"/>
              </a:spcBef>
            </a:pPr>
            <a:r>
              <a:rPr lang="uk-UA" sz="2000" b="1" i="1" dirty="0" smtClean="0"/>
              <a:t>Організаційні: </a:t>
            </a:r>
            <a:r>
              <a:rPr lang="uk-UA" sz="2000" dirty="0" smtClean="0"/>
              <a:t>розподіл </a:t>
            </a:r>
            <a:r>
              <a:rPr lang="uk-UA" sz="2000" dirty="0" smtClean="0"/>
              <a:t>праці, спеціалізація, форми організації виробничих процесів, ритмічність виробництва, форми і методи контролю, порядок пред’явлення і здачі продукції, форми і способи транспортування, зберігання, експлуатації (використання), технічного обслуговування, ремонту та інші.</a:t>
            </a:r>
            <a:endParaRPr lang="ru-RU" sz="2000" dirty="0" smtClean="0"/>
          </a:p>
          <a:p>
            <a:pPr algn="just">
              <a:spcBef>
                <a:spcPts val="2400"/>
              </a:spcBef>
            </a:pPr>
            <a:r>
              <a:rPr lang="uk-UA" sz="2000" b="1" i="1" dirty="0" smtClean="0"/>
              <a:t>Економічні: </a:t>
            </a:r>
            <a:r>
              <a:rPr lang="uk-UA" sz="2000" dirty="0" smtClean="0"/>
              <a:t>ціна</a:t>
            </a:r>
            <a:r>
              <a:rPr lang="uk-UA" sz="2000" dirty="0" smtClean="0"/>
              <a:t>, собівартість, форми та рівень заробітної плати, рівень витрат на технічне обслуговування і ремонт, ступінь підвищення продуктивності суспільної праці тощо.</a:t>
            </a:r>
            <a:endParaRPr lang="ru-RU" sz="2000" dirty="0" smtClean="0"/>
          </a:p>
          <a:p>
            <a:pPr algn="just">
              <a:spcBef>
                <a:spcPts val="2400"/>
              </a:spcBef>
            </a:pPr>
            <a:r>
              <a:rPr lang="uk-UA" sz="2000" b="1" i="1" dirty="0" smtClean="0"/>
              <a:t>Суб’єктивні: </a:t>
            </a:r>
            <a:r>
              <a:rPr lang="uk-UA" sz="2000" dirty="0" smtClean="0"/>
              <a:t>у </a:t>
            </a:r>
            <a:r>
              <a:rPr lang="uk-UA" sz="2000" dirty="0" smtClean="0"/>
              <a:t>забезпеченні якості значну роль відіграє людина з її професійною підготовкою, фізіологічними та емоціональними </a:t>
            </a:r>
            <a:r>
              <a:rPr lang="uk-UA" sz="2000" dirty="0" smtClean="0"/>
              <a:t>особливостями, суб’єктивні </a:t>
            </a:r>
            <a:r>
              <a:rPr lang="uk-UA" sz="2000" dirty="0" smtClean="0"/>
              <a:t>фактори, які по-різному впливають на розглянуті вище фактори. </a:t>
            </a:r>
            <a:endParaRPr lang="ru-RU" sz="2000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1969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Фактори, які впливають на якість продукції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791579"/>
            <a:ext cx="8858312" cy="570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політика </a:t>
            </a:r>
            <a:r>
              <a:rPr lang="uk-UA" sz="2500" dirty="0" smtClean="0"/>
              <a:t>в області якості;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планування якості;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навчання і мотивація персоналу;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організація роботи з якості;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контроль якості;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інформація про якість продукції, потреби ринку і науково-технічного </a:t>
            </a:r>
            <a:r>
              <a:rPr lang="uk-UA" sz="2500" dirty="0" smtClean="0"/>
              <a:t>прогресу;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розробка необхідних заходів;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прийняття рішень керівництвом підприємства;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реалізація заходів;</a:t>
            </a:r>
            <a:endParaRPr lang="ru-RU" sz="2500" dirty="0" smtClean="0"/>
          </a:p>
          <a:p>
            <a:pPr marL="712788" lvl="0" indent="-350838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500" dirty="0" smtClean="0"/>
              <a:t>взаємодія з зовнішнім </a:t>
            </a:r>
            <a:r>
              <a:rPr lang="uk-UA" sz="2500" dirty="0" smtClean="0"/>
              <a:t>середовищем</a:t>
            </a:r>
            <a:endParaRPr lang="ru-RU" sz="2500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285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Склад функцій управління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якістю: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8260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Функціональна схема управління якістю продукції </a:t>
            </a:r>
            <a:r>
              <a:rPr lang="uk-UA" sz="2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(«петля якості»)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8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1" y="1000108"/>
            <a:ext cx="8643999" cy="554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8472</TotalTime>
  <Words>1757</Words>
  <Application>Microsoft Office PowerPoint</Application>
  <PresentationFormat>Экран (4:3)</PresentationFormat>
  <Paragraphs>226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677</cp:revision>
  <cp:lastPrinted>2015-04-09T11:06:06Z</cp:lastPrinted>
  <dcterms:created xsi:type="dcterms:W3CDTF">2011-08-18T09:20:44Z</dcterms:created>
  <dcterms:modified xsi:type="dcterms:W3CDTF">2017-11-28T18:53:03Z</dcterms:modified>
</cp:coreProperties>
</file>