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7" r:id="rId5"/>
    <p:sldId id="258" r:id="rId6"/>
    <p:sldId id="263" r:id="rId7"/>
    <p:sldId id="268" r:id="rId8"/>
    <p:sldId id="259" r:id="rId9"/>
    <p:sldId id="264" r:id="rId10"/>
    <p:sldId id="269" r:id="rId11"/>
    <p:sldId id="260" r:id="rId12"/>
    <p:sldId id="265" r:id="rId13"/>
    <p:sldId id="270" r:id="rId14"/>
    <p:sldId id="261" r:id="rId15"/>
    <p:sldId id="266" r:id="rId16"/>
    <p:sldId id="271" r:id="rId17"/>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161" d="100"/>
          <a:sy n="161" d="100"/>
        </p:scale>
        <p:origin x="150"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smtClean="0"/>
              <a:t>Зразок заголовка</a:t>
            </a:r>
            <a:endParaRPr lang="uk-UA"/>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Клацніть, щоб редагувати стиль зразка підзаголовка</a:t>
            </a:r>
            <a:endParaRPr lang="uk-UA"/>
          </a:p>
        </p:txBody>
      </p:sp>
      <p:sp>
        <p:nvSpPr>
          <p:cNvPr id="4" name="Місце для дати 3"/>
          <p:cNvSpPr>
            <a:spLocks noGrp="1"/>
          </p:cNvSpPr>
          <p:nvPr>
            <p:ph type="dt" sz="half" idx="10"/>
          </p:nvPr>
        </p:nvSpPr>
        <p:spPr/>
        <p:txBody>
          <a:bodyPr/>
          <a:lstStyle/>
          <a:p>
            <a:fld id="{E62C4F25-E2D1-4ADC-845E-44E70A1FE134}" type="datetimeFigureOut">
              <a:rPr lang="uk-UA" smtClean="0"/>
              <a:t>01.04.2024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1846736-3CEE-44E7-9FAE-9798985B5C61}" type="slidenum">
              <a:rPr lang="uk-UA" smtClean="0"/>
              <a:t>‹№›</a:t>
            </a:fld>
            <a:endParaRPr lang="uk-UA"/>
          </a:p>
        </p:txBody>
      </p:sp>
    </p:spTree>
    <p:extLst>
      <p:ext uri="{BB962C8B-B14F-4D97-AF65-F5344CB8AC3E}">
        <p14:creationId xmlns:p14="http://schemas.microsoft.com/office/powerpoint/2010/main" val="1754406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E62C4F25-E2D1-4ADC-845E-44E70A1FE134}" type="datetimeFigureOut">
              <a:rPr lang="uk-UA" smtClean="0"/>
              <a:t>01.04.2024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1846736-3CEE-44E7-9FAE-9798985B5C61}" type="slidenum">
              <a:rPr lang="uk-UA" smtClean="0"/>
              <a:t>‹№›</a:t>
            </a:fld>
            <a:endParaRPr lang="uk-UA"/>
          </a:p>
        </p:txBody>
      </p:sp>
    </p:spTree>
    <p:extLst>
      <p:ext uri="{BB962C8B-B14F-4D97-AF65-F5344CB8AC3E}">
        <p14:creationId xmlns:p14="http://schemas.microsoft.com/office/powerpoint/2010/main" val="2895135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E62C4F25-E2D1-4ADC-845E-44E70A1FE134}" type="datetimeFigureOut">
              <a:rPr lang="uk-UA" smtClean="0"/>
              <a:t>01.04.2024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1846736-3CEE-44E7-9FAE-9798985B5C61}" type="slidenum">
              <a:rPr lang="uk-UA" smtClean="0"/>
              <a:t>‹№›</a:t>
            </a:fld>
            <a:endParaRPr lang="uk-UA"/>
          </a:p>
        </p:txBody>
      </p:sp>
    </p:spTree>
    <p:extLst>
      <p:ext uri="{BB962C8B-B14F-4D97-AF65-F5344CB8AC3E}">
        <p14:creationId xmlns:p14="http://schemas.microsoft.com/office/powerpoint/2010/main" val="3537501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E62C4F25-E2D1-4ADC-845E-44E70A1FE134}" type="datetimeFigureOut">
              <a:rPr lang="uk-UA" smtClean="0"/>
              <a:t>01.04.2024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1846736-3CEE-44E7-9FAE-9798985B5C61}" type="slidenum">
              <a:rPr lang="uk-UA" smtClean="0"/>
              <a:t>‹№›</a:t>
            </a:fld>
            <a:endParaRPr lang="uk-UA"/>
          </a:p>
        </p:txBody>
      </p:sp>
    </p:spTree>
    <p:extLst>
      <p:ext uri="{BB962C8B-B14F-4D97-AF65-F5344CB8AC3E}">
        <p14:creationId xmlns:p14="http://schemas.microsoft.com/office/powerpoint/2010/main" val="3892478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smtClean="0"/>
              <a:t>Зразок заголовка</a:t>
            </a:r>
            <a:endParaRPr lang="uk-UA"/>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Редагувати стиль зразка тексту</a:t>
            </a:r>
          </a:p>
        </p:txBody>
      </p:sp>
      <p:sp>
        <p:nvSpPr>
          <p:cNvPr id="4" name="Місце для дати 3"/>
          <p:cNvSpPr>
            <a:spLocks noGrp="1"/>
          </p:cNvSpPr>
          <p:nvPr>
            <p:ph type="dt" sz="half" idx="10"/>
          </p:nvPr>
        </p:nvSpPr>
        <p:spPr/>
        <p:txBody>
          <a:bodyPr/>
          <a:lstStyle/>
          <a:p>
            <a:fld id="{E62C4F25-E2D1-4ADC-845E-44E70A1FE134}" type="datetimeFigureOut">
              <a:rPr lang="uk-UA" smtClean="0"/>
              <a:t>01.04.2024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1846736-3CEE-44E7-9FAE-9798985B5C61}" type="slidenum">
              <a:rPr lang="uk-UA" smtClean="0"/>
              <a:t>‹№›</a:t>
            </a:fld>
            <a:endParaRPr lang="uk-UA"/>
          </a:p>
        </p:txBody>
      </p:sp>
    </p:spTree>
    <p:extLst>
      <p:ext uri="{BB962C8B-B14F-4D97-AF65-F5344CB8AC3E}">
        <p14:creationId xmlns:p14="http://schemas.microsoft.com/office/powerpoint/2010/main" val="2077206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838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6172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E62C4F25-E2D1-4ADC-845E-44E70A1FE134}" type="datetimeFigureOut">
              <a:rPr lang="uk-UA" smtClean="0"/>
              <a:t>01.04.2024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1846736-3CEE-44E7-9FAE-9798985B5C61}" type="slidenum">
              <a:rPr lang="uk-UA" smtClean="0"/>
              <a:t>‹№›</a:t>
            </a:fld>
            <a:endParaRPr lang="uk-UA"/>
          </a:p>
        </p:txBody>
      </p:sp>
    </p:spTree>
    <p:extLst>
      <p:ext uri="{BB962C8B-B14F-4D97-AF65-F5344CB8AC3E}">
        <p14:creationId xmlns:p14="http://schemas.microsoft.com/office/powerpoint/2010/main" val="283712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smtClean="0"/>
              <a:t>Зразок заголовка</a:t>
            </a:r>
            <a:endParaRPr lang="uk-UA"/>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E62C4F25-E2D1-4ADC-845E-44E70A1FE134}" type="datetimeFigureOut">
              <a:rPr lang="uk-UA" smtClean="0"/>
              <a:t>01.04.2024</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F1846736-3CEE-44E7-9FAE-9798985B5C61}" type="slidenum">
              <a:rPr lang="uk-UA" smtClean="0"/>
              <a:t>‹№›</a:t>
            </a:fld>
            <a:endParaRPr lang="uk-UA"/>
          </a:p>
        </p:txBody>
      </p:sp>
    </p:spTree>
    <p:extLst>
      <p:ext uri="{BB962C8B-B14F-4D97-AF65-F5344CB8AC3E}">
        <p14:creationId xmlns:p14="http://schemas.microsoft.com/office/powerpoint/2010/main" val="2138867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E62C4F25-E2D1-4ADC-845E-44E70A1FE134}" type="datetimeFigureOut">
              <a:rPr lang="uk-UA" smtClean="0"/>
              <a:t>01.04.2024</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F1846736-3CEE-44E7-9FAE-9798985B5C61}" type="slidenum">
              <a:rPr lang="uk-UA" smtClean="0"/>
              <a:t>‹№›</a:t>
            </a:fld>
            <a:endParaRPr lang="uk-UA"/>
          </a:p>
        </p:txBody>
      </p:sp>
    </p:spTree>
    <p:extLst>
      <p:ext uri="{BB962C8B-B14F-4D97-AF65-F5344CB8AC3E}">
        <p14:creationId xmlns:p14="http://schemas.microsoft.com/office/powerpoint/2010/main" val="892456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E62C4F25-E2D1-4ADC-845E-44E70A1FE134}" type="datetimeFigureOut">
              <a:rPr lang="uk-UA" smtClean="0"/>
              <a:t>01.04.2024</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F1846736-3CEE-44E7-9FAE-9798985B5C61}" type="slidenum">
              <a:rPr lang="uk-UA" smtClean="0"/>
              <a:t>‹№›</a:t>
            </a:fld>
            <a:endParaRPr lang="uk-UA"/>
          </a:p>
        </p:txBody>
      </p:sp>
    </p:spTree>
    <p:extLst>
      <p:ext uri="{BB962C8B-B14F-4D97-AF65-F5344CB8AC3E}">
        <p14:creationId xmlns:p14="http://schemas.microsoft.com/office/powerpoint/2010/main" val="3969330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E62C4F25-E2D1-4ADC-845E-44E70A1FE134}" type="datetimeFigureOut">
              <a:rPr lang="uk-UA" smtClean="0"/>
              <a:t>01.04.2024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1846736-3CEE-44E7-9FAE-9798985B5C61}" type="slidenum">
              <a:rPr lang="uk-UA" smtClean="0"/>
              <a:t>‹№›</a:t>
            </a:fld>
            <a:endParaRPr lang="uk-UA"/>
          </a:p>
        </p:txBody>
      </p:sp>
    </p:spTree>
    <p:extLst>
      <p:ext uri="{BB962C8B-B14F-4D97-AF65-F5344CB8AC3E}">
        <p14:creationId xmlns:p14="http://schemas.microsoft.com/office/powerpoint/2010/main" val="187556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E62C4F25-E2D1-4ADC-845E-44E70A1FE134}" type="datetimeFigureOut">
              <a:rPr lang="uk-UA" smtClean="0"/>
              <a:t>01.04.2024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1846736-3CEE-44E7-9FAE-9798985B5C61}" type="slidenum">
              <a:rPr lang="uk-UA" smtClean="0"/>
              <a:t>‹№›</a:t>
            </a:fld>
            <a:endParaRPr lang="uk-UA"/>
          </a:p>
        </p:txBody>
      </p:sp>
    </p:spTree>
    <p:extLst>
      <p:ext uri="{BB962C8B-B14F-4D97-AF65-F5344CB8AC3E}">
        <p14:creationId xmlns:p14="http://schemas.microsoft.com/office/powerpoint/2010/main" val="2849656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2C4F25-E2D1-4ADC-845E-44E70A1FE134}" type="datetimeFigureOut">
              <a:rPr lang="uk-UA" smtClean="0"/>
              <a:t>01.04.2024</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846736-3CEE-44E7-9FAE-9798985B5C61}" type="slidenum">
              <a:rPr lang="uk-UA" smtClean="0"/>
              <a:t>‹№›</a:t>
            </a:fld>
            <a:endParaRPr lang="uk-UA"/>
          </a:p>
        </p:txBody>
      </p:sp>
    </p:spTree>
    <p:extLst>
      <p:ext uri="{BB962C8B-B14F-4D97-AF65-F5344CB8AC3E}">
        <p14:creationId xmlns:p14="http://schemas.microsoft.com/office/powerpoint/2010/main" val="2292627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51262" y="629537"/>
            <a:ext cx="10913424" cy="2387600"/>
          </a:xfrm>
        </p:spPr>
        <p:txBody>
          <a:bodyPr>
            <a:normAutofit fontScale="90000"/>
          </a:bodyPr>
          <a:lstStyle/>
          <a:p>
            <a:r>
              <a:rPr lang="uk-UA" b="1" dirty="0" err="1">
                <a:solidFill>
                  <a:srgbClr val="FF0000"/>
                </a:solidFill>
              </a:rPr>
              <a:t>Кіберзлочини</a:t>
            </a:r>
            <a:r>
              <a:rPr lang="uk-UA" b="1" dirty="0">
                <a:solidFill>
                  <a:srgbClr val="FF0000"/>
                </a:solidFill>
              </a:rPr>
              <a:t>, </a:t>
            </a:r>
            <a:r>
              <a:rPr lang="uk-UA" b="1" dirty="0" err="1">
                <a:solidFill>
                  <a:srgbClr val="FF0000"/>
                </a:solidFill>
              </a:rPr>
              <a:t>Кібервійна</a:t>
            </a:r>
            <a:r>
              <a:rPr lang="uk-UA" b="1" dirty="0">
                <a:solidFill>
                  <a:srgbClr val="FF0000"/>
                </a:solidFill>
              </a:rPr>
              <a:t>, </a:t>
            </a:r>
            <a:r>
              <a:rPr lang="uk-UA" b="1" dirty="0" err="1">
                <a:solidFill>
                  <a:srgbClr val="FF0000"/>
                </a:solidFill>
              </a:rPr>
              <a:t>Кібероборона</a:t>
            </a:r>
            <a:r>
              <a:rPr lang="uk-UA" b="1" dirty="0">
                <a:solidFill>
                  <a:srgbClr val="FF0000"/>
                </a:solidFill>
              </a:rPr>
              <a:t>, </a:t>
            </a:r>
            <a:r>
              <a:rPr lang="uk-UA" b="1" dirty="0" err="1">
                <a:solidFill>
                  <a:srgbClr val="FF0000"/>
                </a:solidFill>
              </a:rPr>
              <a:t>Кібертероризм</a:t>
            </a:r>
            <a:r>
              <a:rPr lang="uk-UA" b="1" dirty="0">
                <a:solidFill>
                  <a:srgbClr val="FF0000"/>
                </a:solidFill>
              </a:rPr>
              <a:t>. </a:t>
            </a:r>
            <a:r>
              <a:rPr lang="uk-UA" b="1" dirty="0" err="1">
                <a:solidFill>
                  <a:srgbClr val="FF0000"/>
                </a:solidFill>
              </a:rPr>
              <a:t>Кіберрозвідка</a:t>
            </a:r>
            <a:endParaRPr lang="uk-UA" b="1" dirty="0">
              <a:solidFill>
                <a:srgbClr val="FF0000"/>
              </a:solidFill>
            </a:endParaRPr>
          </a:p>
        </p:txBody>
      </p:sp>
      <p:pic>
        <p:nvPicPr>
          <p:cNvPr id="1026" name="Picture 2" descr="Кіберзлочини, Кібервійна, Кібероборона, Кібертероризм. Кіберрозвідка. Зображення 2 з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22099" y="3118819"/>
            <a:ext cx="2571750" cy="2571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13262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solidFill>
                  <a:srgbClr val="FF0000"/>
                </a:solidFill>
              </a:rPr>
              <a:t>Приклади </a:t>
            </a:r>
            <a:r>
              <a:rPr lang="uk-UA" b="1" dirty="0" err="1">
                <a:solidFill>
                  <a:srgbClr val="FF0000"/>
                </a:solidFill>
              </a:rPr>
              <a:t>кібероборони</a:t>
            </a:r>
            <a:endParaRPr lang="uk-UA" b="1" dirty="0">
              <a:solidFill>
                <a:srgbClr val="FF0000"/>
              </a:solidFill>
            </a:endParaRPr>
          </a:p>
        </p:txBody>
      </p:sp>
      <p:sp>
        <p:nvSpPr>
          <p:cNvPr id="3" name="Місце для вмісту 2"/>
          <p:cNvSpPr>
            <a:spLocks noGrp="1"/>
          </p:cNvSpPr>
          <p:nvPr>
            <p:ph idx="1"/>
          </p:nvPr>
        </p:nvSpPr>
        <p:spPr/>
        <p:txBody>
          <a:bodyPr/>
          <a:lstStyle/>
          <a:p>
            <a:pPr algn="just"/>
            <a:r>
              <a:rPr lang="uk-UA" dirty="0"/>
              <a:t>Розробка та впровадження систем безпеки для захисту комп'ютерних мереж та систем від потенційних кібератак.</a:t>
            </a:r>
          </a:p>
          <a:p>
            <a:pPr algn="just"/>
            <a:r>
              <a:rPr lang="uk-UA" dirty="0"/>
              <a:t>Моніторинг мережі для виявлення аномальної активності або вторгнень.</a:t>
            </a:r>
          </a:p>
          <a:p>
            <a:pPr algn="just"/>
            <a:r>
              <a:rPr lang="uk-UA" dirty="0"/>
              <a:t>Відновлення роботи системи після кібератаки та відновлення втраченої інформації.</a:t>
            </a:r>
          </a:p>
          <a:p>
            <a:pPr marL="0" indent="0">
              <a:buNone/>
            </a:pPr>
            <a:endParaRPr lang="uk-UA" dirty="0"/>
          </a:p>
        </p:txBody>
      </p:sp>
    </p:spTree>
    <p:extLst>
      <p:ext uri="{BB962C8B-B14F-4D97-AF65-F5344CB8AC3E}">
        <p14:creationId xmlns:p14="http://schemas.microsoft.com/office/powerpoint/2010/main" val="14213530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err="1" smtClean="0">
                <a:solidFill>
                  <a:srgbClr val="FF0000"/>
                </a:solidFill>
              </a:rPr>
              <a:t>Кібертероризм</a:t>
            </a:r>
            <a:endParaRPr lang="uk-UA" b="1" dirty="0">
              <a:solidFill>
                <a:srgbClr val="FF0000"/>
              </a:solidFill>
            </a:endParaRPr>
          </a:p>
        </p:txBody>
      </p:sp>
      <p:sp>
        <p:nvSpPr>
          <p:cNvPr id="3" name="Місце для вмісту 2"/>
          <p:cNvSpPr>
            <a:spLocks noGrp="1"/>
          </p:cNvSpPr>
          <p:nvPr>
            <p:ph idx="1"/>
          </p:nvPr>
        </p:nvSpPr>
        <p:spPr>
          <a:xfrm>
            <a:off x="761011" y="1558430"/>
            <a:ext cx="10515600" cy="4351338"/>
          </a:xfrm>
        </p:spPr>
        <p:txBody>
          <a:bodyPr>
            <a:normAutofit fontScale="92500" lnSpcReduction="10000"/>
          </a:bodyPr>
          <a:lstStyle/>
          <a:p>
            <a:pPr marL="0" indent="0" algn="just">
              <a:buNone/>
            </a:pPr>
            <a:r>
              <a:rPr lang="uk-UA" sz="4000" dirty="0" err="1" smtClean="0"/>
              <a:t>Кібертероризм</a:t>
            </a:r>
            <a:r>
              <a:rPr lang="uk-UA" sz="4000" dirty="0" smtClean="0"/>
              <a:t> </a:t>
            </a:r>
            <a:r>
              <a:rPr lang="uk-UA" sz="4000" dirty="0"/>
              <a:t>відноситься до використання </a:t>
            </a:r>
            <a:r>
              <a:rPr lang="uk-UA" sz="4000" dirty="0" err="1"/>
              <a:t>кіберзлочинів</a:t>
            </a:r>
            <a:r>
              <a:rPr lang="uk-UA" sz="4000" dirty="0"/>
              <a:t> або </a:t>
            </a:r>
            <a:r>
              <a:rPr lang="uk-UA" sz="4000" dirty="0" err="1"/>
              <a:t>кібервійни</a:t>
            </a:r>
            <a:r>
              <a:rPr lang="uk-UA" sz="4000" dirty="0"/>
              <a:t> для здійснення терористичних актів або для створення паніки, страху та впливу на суспільство. Це може включати атаки на критичну інфраструктуру, масове поширення дезінформації, </a:t>
            </a:r>
            <a:r>
              <a:rPr lang="uk-UA" sz="4000" dirty="0" err="1"/>
              <a:t>кібершантаж</a:t>
            </a:r>
            <a:r>
              <a:rPr lang="uk-UA" sz="4000" dirty="0"/>
              <a:t>, </a:t>
            </a:r>
            <a:r>
              <a:rPr lang="uk-UA" sz="4000" dirty="0" err="1"/>
              <a:t>кібершпигунство</a:t>
            </a:r>
            <a:r>
              <a:rPr lang="uk-UA" sz="4000" dirty="0"/>
              <a:t> та інші дії, спрямовані на досягнення політичних, релігійних або ідеологічних цілей</a:t>
            </a:r>
            <a:r>
              <a:rPr lang="uk-UA" sz="4000" dirty="0" smtClean="0"/>
              <a:t>.</a:t>
            </a:r>
            <a:endParaRPr lang="uk-UA" sz="4000" dirty="0"/>
          </a:p>
          <a:p>
            <a:pPr marL="0" indent="0">
              <a:buNone/>
            </a:pPr>
            <a:endParaRPr lang="uk-UA" dirty="0"/>
          </a:p>
        </p:txBody>
      </p:sp>
    </p:spTree>
    <p:extLst>
      <p:ext uri="{BB962C8B-B14F-4D97-AF65-F5344CB8AC3E}">
        <p14:creationId xmlns:p14="http://schemas.microsoft.com/office/powerpoint/2010/main" val="21868377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err="1" smtClean="0">
                <a:solidFill>
                  <a:srgbClr val="FF0000"/>
                </a:solidFill>
              </a:rPr>
              <a:t>Кібертероризм</a:t>
            </a:r>
            <a:endParaRPr lang="uk-UA" b="1" dirty="0">
              <a:solidFill>
                <a:srgbClr val="FF0000"/>
              </a:solidFill>
            </a:endParaRPr>
          </a:p>
        </p:txBody>
      </p:sp>
      <p:sp>
        <p:nvSpPr>
          <p:cNvPr id="3" name="Місце для вмісту 2"/>
          <p:cNvSpPr>
            <a:spLocks noGrp="1"/>
          </p:cNvSpPr>
          <p:nvPr>
            <p:ph idx="1"/>
          </p:nvPr>
        </p:nvSpPr>
        <p:spPr>
          <a:xfrm>
            <a:off x="761011" y="1558430"/>
            <a:ext cx="10515600" cy="4351338"/>
          </a:xfrm>
        </p:spPr>
        <p:txBody>
          <a:bodyPr>
            <a:noAutofit/>
          </a:bodyPr>
          <a:lstStyle/>
          <a:p>
            <a:pPr marL="0" indent="0" algn="just">
              <a:buNone/>
            </a:pPr>
            <a:r>
              <a:rPr lang="uk-UA" sz="4000" dirty="0" err="1"/>
              <a:t>Кібертероризм</a:t>
            </a:r>
            <a:r>
              <a:rPr lang="uk-UA" sz="4000" dirty="0"/>
              <a:t> використовує </a:t>
            </a:r>
            <a:r>
              <a:rPr lang="uk-UA" sz="4000" dirty="0" err="1"/>
              <a:t>кіберзасоби</a:t>
            </a:r>
            <a:r>
              <a:rPr lang="uk-UA" sz="4000" dirty="0"/>
              <a:t> для здійснення терористичних актів або залякування громадськості. Це може включати атаки на критичну інфраструктуру, викрадення даних, поширення дезінформації або провокаційну діяльність, яка може спричинити паніку або створити загрозу громадській безпеці</a:t>
            </a:r>
            <a:r>
              <a:rPr lang="uk-UA" sz="4000" dirty="0" smtClean="0"/>
              <a:t>.</a:t>
            </a:r>
            <a:endParaRPr lang="uk-UA" sz="4000" dirty="0"/>
          </a:p>
          <a:p>
            <a:pPr marL="0" indent="0">
              <a:buNone/>
            </a:pPr>
            <a:endParaRPr lang="uk-UA" sz="4000" dirty="0"/>
          </a:p>
        </p:txBody>
      </p:sp>
    </p:spTree>
    <p:extLst>
      <p:ext uri="{BB962C8B-B14F-4D97-AF65-F5344CB8AC3E}">
        <p14:creationId xmlns:p14="http://schemas.microsoft.com/office/powerpoint/2010/main" val="4747001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solidFill>
                  <a:srgbClr val="FF0000"/>
                </a:solidFill>
              </a:rPr>
              <a:t>Приклади </a:t>
            </a:r>
            <a:r>
              <a:rPr lang="uk-UA" b="1" dirty="0" err="1">
                <a:solidFill>
                  <a:srgbClr val="FF0000"/>
                </a:solidFill>
              </a:rPr>
              <a:t>кібертероризму</a:t>
            </a:r>
            <a:endParaRPr lang="uk-UA" b="1" dirty="0">
              <a:solidFill>
                <a:srgbClr val="FF0000"/>
              </a:solidFill>
            </a:endParaRPr>
          </a:p>
        </p:txBody>
      </p:sp>
      <p:sp>
        <p:nvSpPr>
          <p:cNvPr id="3" name="Місце для вмісту 2"/>
          <p:cNvSpPr>
            <a:spLocks noGrp="1"/>
          </p:cNvSpPr>
          <p:nvPr>
            <p:ph idx="1"/>
          </p:nvPr>
        </p:nvSpPr>
        <p:spPr/>
        <p:txBody>
          <a:bodyPr/>
          <a:lstStyle/>
          <a:p>
            <a:pPr algn="just"/>
            <a:r>
              <a:rPr lang="uk-UA" dirty="0"/>
              <a:t>Атака на фінансову установу з метою </a:t>
            </a:r>
            <a:r>
              <a:rPr lang="uk-UA" dirty="0" err="1"/>
              <a:t>паралізування</a:t>
            </a:r>
            <a:r>
              <a:rPr lang="uk-UA" dirty="0"/>
              <a:t> її операцій та спричинення економічного хаосу.</a:t>
            </a:r>
          </a:p>
          <a:p>
            <a:pPr algn="just"/>
            <a:r>
              <a:rPr lang="uk-UA" dirty="0"/>
              <a:t>Розповсюдження пропагандистських повідомлень та дезінформації через соціальні мережі з метою спричинення паніки серед населення.</a:t>
            </a:r>
          </a:p>
          <a:p>
            <a:pPr algn="just"/>
            <a:r>
              <a:rPr lang="uk-UA" dirty="0"/>
              <a:t>Вторгнення в критичну інфраструктуру з метою викликання фізичного збитку або загрози безпеці громадськості.</a:t>
            </a:r>
          </a:p>
          <a:p>
            <a:pPr marL="0" indent="0">
              <a:buNone/>
            </a:pPr>
            <a:endParaRPr lang="uk-UA" dirty="0"/>
          </a:p>
        </p:txBody>
      </p:sp>
    </p:spTree>
    <p:extLst>
      <p:ext uri="{BB962C8B-B14F-4D97-AF65-F5344CB8AC3E}">
        <p14:creationId xmlns:p14="http://schemas.microsoft.com/office/powerpoint/2010/main" val="3361300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err="1" smtClean="0">
                <a:solidFill>
                  <a:srgbClr val="FF0000"/>
                </a:solidFill>
              </a:rPr>
              <a:t>Кіберрозвідка</a:t>
            </a:r>
            <a:endParaRPr lang="uk-UA" b="1" dirty="0">
              <a:solidFill>
                <a:srgbClr val="FF0000"/>
              </a:solidFill>
            </a:endParaRPr>
          </a:p>
        </p:txBody>
      </p:sp>
      <p:sp>
        <p:nvSpPr>
          <p:cNvPr id="3" name="Місце для вмісту 2"/>
          <p:cNvSpPr>
            <a:spLocks noGrp="1"/>
          </p:cNvSpPr>
          <p:nvPr>
            <p:ph idx="1"/>
          </p:nvPr>
        </p:nvSpPr>
        <p:spPr/>
        <p:txBody>
          <a:bodyPr>
            <a:normAutofit/>
          </a:bodyPr>
          <a:lstStyle/>
          <a:p>
            <a:pPr marL="0" indent="0" algn="just">
              <a:buNone/>
            </a:pPr>
            <a:r>
              <a:rPr lang="uk-UA" sz="4000" dirty="0" err="1" smtClean="0"/>
              <a:t>Кіберрозвідка</a:t>
            </a:r>
            <a:r>
              <a:rPr lang="uk-UA" sz="4000" dirty="0" smtClean="0"/>
              <a:t> </a:t>
            </a:r>
            <a:r>
              <a:rPr lang="uk-UA" sz="4000" dirty="0"/>
              <a:t>відноситься до збору розвідувальної інформації з використанням </a:t>
            </a:r>
            <a:r>
              <a:rPr lang="uk-UA" sz="4000" dirty="0" err="1"/>
              <a:t>кіберзасобів</a:t>
            </a:r>
            <a:r>
              <a:rPr lang="uk-UA" sz="4000" dirty="0"/>
              <a:t> та </a:t>
            </a:r>
            <a:r>
              <a:rPr lang="uk-UA" sz="4000" dirty="0" err="1"/>
              <a:t>кібертехнологій</a:t>
            </a:r>
            <a:r>
              <a:rPr lang="uk-UA" sz="4000" dirty="0"/>
              <a:t>. Це може включати розвідку в мережах, шпигунство, залучення секретних даних, виявлення атак та аналіз вразливостей в системах</a:t>
            </a:r>
            <a:r>
              <a:rPr lang="uk-UA" sz="4000" dirty="0" smtClean="0"/>
              <a:t>.</a:t>
            </a:r>
            <a:endParaRPr lang="uk-UA" sz="4000" dirty="0"/>
          </a:p>
          <a:p>
            <a:pPr marL="0" indent="0">
              <a:buNone/>
            </a:pPr>
            <a:endParaRPr lang="uk-UA" sz="4000" dirty="0"/>
          </a:p>
        </p:txBody>
      </p:sp>
    </p:spTree>
    <p:extLst>
      <p:ext uri="{BB962C8B-B14F-4D97-AF65-F5344CB8AC3E}">
        <p14:creationId xmlns:p14="http://schemas.microsoft.com/office/powerpoint/2010/main" val="37590342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err="1" smtClean="0">
                <a:solidFill>
                  <a:srgbClr val="FF0000"/>
                </a:solidFill>
              </a:rPr>
              <a:t>Кіберрозвідка</a:t>
            </a:r>
            <a:endParaRPr lang="uk-UA" b="1" dirty="0">
              <a:solidFill>
                <a:srgbClr val="FF0000"/>
              </a:solidFill>
            </a:endParaRPr>
          </a:p>
        </p:txBody>
      </p:sp>
      <p:sp>
        <p:nvSpPr>
          <p:cNvPr id="3" name="Місце для вмісту 2"/>
          <p:cNvSpPr>
            <a:spLocks noGrp="1"/>
          </p:cNvSpPr>
          <p:nvPr>
            <p:ph idx="1"/>
          </p:nvPr>
        </p:nvSpPr>
        <p:spPr>
          <a:xfrm>
            <a:off x="642257" y="1647495"/>
            <a:ext cx="10515600" cy="4351338"/>
          </a:xfrm>
        </p:spPr>
        <p:txBody>
          <a:bodyPr>
            <a:normAutofit fontScale="92500"/>
          </a:bodyPr>
          <a:lstStyle/>
          <a:p>
            <a:pPr marL="0" indent="0" algn="just">
              <a:buNone/>
            </a:pPr>
            <a:r>
              <a:rPr lang="uk-UA" sz="4000" dirty="0" err="1"/>
              <a:t>Кіберрозвідка</a:t>
            </a:r>
            <a:r>
              <a:rPr lang="uk-UA" sz="4000" dirty="0"/>
              <a:t> охоплює збір інформації про комп'ютерні системи, мережі та інші цифрові ресурси з метою отримання </a:t>
            </a:r>
            <a:r>
              <a:rPr lang="uk-UA" sz="4000" dirty="0" err="1"/>
              <a:t>конфіденцальної</a:t>
            </a:r>
            <a:r>
              <a:rPr lang="uk-UA" sz="4000" dirty="0"/>
              <a:t> інформації або розуміння діяльності противника. </a:t>
            </a:r>
            <a:r>
              <a:rPr lang="uk-UA" sz="4000" dirty="0" err="1"/>
              <a:t>Кіберрозвідка</a:t>
            </a:r>
            <a:r>
              <a:rPr lang="uk-UA" sz="4000" dirty="0"/>
              <a:t> використовується в різних сферах, включаючи військову розвідку, розвідку в галузі кібербезпеки, економічну розвідку та розвідку в сфері національної безпеки</a:t>
            </a:r>
            <a:r>
              <a:rPr lang="uk-UA" sz="4000" dirty="0" smtClean="0"/>
              <a:t>.</a:t>
            </a:r>
            <a:endParaRPr lang="uk-UA" sz="4000" dirty="0"/>
          </a:p>
          <a:p>
            <a:pPr marL="0" indent="0">
              <a:buNone/>
            </a:pPr>
            <a:endParaRPr lang="uk-UA" sz="4000" dirty="0"/>
          </a:p>
        </p:txBody>
      </p:sp>
    </p:spTree>
    <p:extLst>
      <p:ext uri="{BB962C8B-B14F-4D97-AF65-F5344CB8AC3E}">
        <p14:creationId xmlns:p14="http://schemas.microsoft.com/office/powerpoint/2010/main" val="3025499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solidFill>
                  <a:srgbClr val="FF0000"/>
                </a:solidFill>
              </a:rPr>
              <a:t>Приклади </a:t>
            </a:r>
            <a:r>
              <a:rPr lang="uk-UA" b="1" dirty="0" err="1">
                <a:solidFill>
                  <a:srgbClr val="FF0000"/>
                </a:solidFill>
              </a:rPr>
              <a:t>кіберрозвідки</a:t>
            </a:r>
            <a:endParaRPr lang="uk-UA" b="1" dirty="0">
              <a:solidFill>
                <a:srgbClr val="FF0000"/>
              </a:solidFill>
            </a:endParaRPr>
          </a:p>
        </p:txBody>
      </p:sp>
      <p:sp>
        <p:nvSpPr>
          <p:cNvPr id="3" name="Місце для вмісту 2"/>
          <p:cNvSpPr>
            <a:spLocks noGrp="1"/>
          </p:cNvSpPr>
          <p:nvPr>
            <p:ph idx="1"/>
          </p:nvPr>
        </p:nvSpPr>
        <p:spPr/>
        <p:txBody>
          <a:bodyPr/>
          <a:lstStyle/>
          <a:p>
            <a:pPr algn="just"/>
            <a:r>
              <a:rPr lang="uk-UA" dirty="0"/>
              <a:t>Збір інформації про військові системи та технології інших країн для зрозуміння їхніх військових здібностей та намірів.</a:t>
            </a:r>
          </a:p>
          <a:p>
            <a:pPr algn="just"/>
            <a:r>
              <a:rPr lang="uk-UA" dirty="0"/>
              <a:t>Розвідка в галузі кібербезпеки для виявлення потенційних загроз та вразливостей власних систем.</a:t>
            </a:r>
          </a:p>
          <a:p>
            <a:pPr algn="just"/>
            <a:r>
              <a:rPr lang="uk-UA" dirty="0" err="1"/>
              <a:t>Збірінформації</a:t>
            </a:r>
            <a:r>
              <a:rPr lang="uk-UA" dirty="0"/>
              <a:t> про конкурентів або інші країни з метою отримання економічних або політичних переваг.</a:t>
            </a:r>
          </a:p>
          <a:p>
            <a:pPr marL="0" indent="0">
              <a:buNone/>
            </a:pPr>
            <a:endParaRPr lang="uk-UA" dirty="0"/>
          </a:p>
        </p:txBody>
      </p:sp>
    </p:spTree>
    <p:extLst>
      <p:ext uri="{BB962C8B-B14F-4D97-AF65-F5344CB8AC3E}">
        <p14:creationId xmlns:p14="http://schemas.microsoft.com/office/powerpoint/2010/main" val="383085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err="1">
                <a:solidFill>
                  <a:srgbClr val="FF0000"/>
                </a:solidFill>
              </a:rPr>
              <a:t>Кіберзлочини</a:t>
            </a:r>
            <a:endParaRPr lang="uk-UA" b="1" dirty="0">
              <a:solidFill>
                <a:srgbClr val="FF0000"/>
              </a:solidFill>
            </a:endParaRPr>
          </a:p>
        </p:txBody>
      </p:sp>
      <p:sp>
        <p:nvSpPr>
          <p:cNvPr id="3" name="Місце для вмісту 2"/>
          <p:cNvSpPr>
            <a:spLocks noGrp="1"/>
          </p:cNvSpPr>
          <p:nvPr>
            <p:ph idx="1"/>
          </p:nvPr>
        </p:nvSpPr>
        <p:spPr/>
        <p:txBody>
          <a:bodyPr/>
          <a:lstStyle/>
          <a:p>
            <a:pPr marL="0" indent="0" algn="just">
              <a:buNone/>
            </a:pPr>
            <a:r>
              <a:rPr lang="uk-UA" dirty="0" err="1"/>
              <a:t>Кіберзлочини</a:t>
            </a:r>
            <a:r>
              <a:rPr lang="uk-UA" dirty="0"/>
              <a:t> (також відомі як </a:t>
            </a:r>
            <a:r>
              <a:rPr lang="uk-UA" dirty="0" err="1"/>
              <a:t>кіберкриміналітет</a:t>
            </a:r>
            <a:r>
              <a:rPr lang="uk-UA" dirty="0"/>
              <a:t>) - це злочинні дії, які вчиняються за допомогою комп'ютерних мереж або цифрових технологій. Це може включати такі діяння, як несанкціонований доступ до комп'ютерних систем, комп'ютерне шахрайство, крадіжку особистих даних, поширення шкідливого програмного забезпечення та інші злочини, які використовують комп'ютерну та мережеву інфраструктуру.</a:t>
            </a:r>
          </a:p>
        </p:txBody>
      </p:sp>
    </p:spTree>
    <p:extLst>
      <p:ext uri="{BB962C8B-B14F-4D97-AF65-F5344CB8AC3E}">
        <p14:creationId xmlns:p14="http://schemas.microsoft.com/office/powerpoint/2010/main" val="17053140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err="1">
                <a:solidFill>
                  <a:srgbClr val="FF0000"/>
                </a:solidFill>
              </a:rPr>
              <a:t>Кіберзлочини</a:t>
            </a:r>
            <a:endParaRPr lang="uk-UA" b="1" dirty="0">
              <a:solidFill>
                <a:srgbClr val="FF0000"/>
              </a:solidFill>
            </a:endParaRPr>
          </a:p>
        </p:txBody>
      </p:sp>
      <p:sp>
        <p:nvSpPr>
          <p:cNvPr id="3" name="Місце для вмісту 2"/>
          <p:cNvSpPr>
            <a:spLocks noGrp="1"/>
          </p:cNvSpPr>
          <p:nvPr>
            <p:ph idx="1"/>
          </p:nvPr>
        </p:nvSpPr>
        <p:spPr/>
        <p:txBody>
          <a:bodyPr/>
          <a:lstStyle/>
          <a:p>
            <a:pPr marL="0" indent="0" algn="just">
              <a:buNone/>
            </a:pPr>
            <a:r>
              <a:rPr lang="uk-UA" dirty="0" err="1"/>
              <a:t>Кіберзлочини</a:t>
            </a:r>
            <a:r>
              <a:rPr lang="uk-UA" dirty="0"/>
              <a:t> включають в себе широкий спектр злочинів, таких як крадіжка особистої інформації, </a:t>
            </a:r>
            <a:r>
              <a:rPr lang="uk-UA" dirty="0" err="1"/>
              <a:t>фішинг</a:t>
            </a:r>
            <a:r>
              <a:rPr lang="uk-UA" dirty="0"/>
              <a:t> (шахрайські спроби отримати конфіденційну інформацію, таку як паролі або банківські реквізити), </a:t>
            </a:r>
            <a:r>
              <a:rPr lang="uk-UA" dirty="0" err="1"/>
              <a:t>кібершантаж</a:t>
            </a:r>
            <a:r>
              <a:rPr lang="uk-UA" dirty="0"/>
              <a:t>, дестабілізація мереж та інших </a:t>
            </a:r>
            <a:r>
              <a:rPr lang="uk-UA" dirty="0" err="1"/>
              <a:t>інфраструктур</a:t>
            </a:r>
            <a:r>
              <a:rPr lang="uk-UA" dirty="0"/>
              <a:t>, розповсюдження шкідливих програм, включаючи віруси та троянські програми, та багато іншого.</a:t>
            </a:r>
          </a:p>
        </p:txBody>
      </p:sp>
    </p:spTree>
    <p:extLst>
      <p:ext uri="{BB962C8B-B14F-4D97-AF65-F5344CB8AC3E}">
        <p14:creationId xmlns:p14="http://schemas.microsoft.com/office/powerpoint/2010/main" val="12747484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solidFill>
                  <a:srgbClr val="FF0000"/>
                </a:solidFill>
              </a:rPr>
              <a:t>Приклади </a:t>
            </a:r>
            <a:r>
              <a:rPr lang="uk-UA" b="1" dirty="0" err="1">
                <a:solidFill>
                  <a:srgbClr val="FF0000"/>
                </a:solidFill>
              </a:rPr>
              <a:t>кіберзлочину</a:t>
            </a:r>
            <a:endParaRPr lang="uk-UA" b="1" dirty="0">
              <a:solidFill>
                <a:srgbClr val="FF0000"/>
              </a:solidFill>
            </a:endParaRPr>
          </a:p>
        </p:txBody>
      </p:sp>
      <p:sp>
        <p:nvSpPr>
          <p:cNvPr id="3" name="Місце для вмісту 2"/>
          <p:cNvSpPr>
            <a:spLocks noGrp="1"/>
          </p:cNvSpPr>
          <p:nvPr>
            <p:ph idx="1"/>
          </p:nvPr>
        </p:nvSpPr>
        <p:spPr/>
        <p:txBody>
          <a:bodyPr/>
          <a:lstStyle/>
          <a:p>
            <a:pPr algn="just"/>
            <a:r>
              <a:rPr lang="uk-UA" dirty="0"/>
              <a:t>Несанкціонований доступ до комп'ютерної мережі з метою крадіжки конфіденційної інформації.</a:t>
            </a:r>
          </a:p>
          <a:p>
            <a:pPr algn="just"/>
            <a:r>
              <a:rPr lang="uk-UA" dirty="0"/>
              <a:t>Відправка шахрайських електронних листів (</a:t>
            </a:r>
            <a:r>
              <a:rPr lang="uk-UA" dirty="0" err="1"/>
              <a:t>фішингових</a:t>
            </a:r>
            <a:r>
              <a:rPr lang="uk-UA" dirty="0"/>
              <a:t>) з метою викрадення особистої інформації, такої як паролі або номери кредитних карток.</a:t>
            </a:r>
          </a:p>
          <a:p>
            <a:pPr algn="just"/>
            <a:r>
              <a:rPr lang="uk-UA" dirty="0"/>
              <a:t>Розповсюдження шкідливих програм, таких як віруси, через Інтернет з метою пошкодження чи контролю над комп'ютерами інших людей.</a:t>
            </a:r>
          </a:p>
          <a:p>
            <a:pPr marL="0" indent="0">
              <a:buNone/>
            </a:pPr>
            <a:endParaRPr lang="uk-UA" dirty="0"/>
          </a:p>
        </p:txBody>
      </p:sp>
    </p:spTree>
    <p:extLst>
      <p:ext uri="{BB962C8B-B14F-4D97-AF65-F5344CB8AC3E}">
        <p14:creationId xmlns:p14="http://schemas.microsoft.com/office/powerpoint/2010/main" val="1402837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err="1" smtClean="0">
                <a:solidFill>
                  <a:srgbClr val="FF0000"/>
                </a:solidFill>
              </a:rPr>
              <a:t>Кібервійна</a:t>
            </a:r>
            <a:endParaRPr lang="uk-UA" b="1" dirty="0">
              <a:solidFill>
                <a:srgbClr val="FF0000"/>
              </a:solidFill>
            </a:endParaRPr>
          </a:p>
        </p:txBody>
      </p:sp>
      <p:sp>
        <p:nvSpPr>
          <p:cNvPr id="3" name="Місце для вмісту 2"/>
          <p:cNvSpPr>
            <a:spLocks noGrp="1"/>
          </p:cNvSpPr>
          <p:nvPr>
            <p:ph idx="1"/>
          </p:nvPr>
        </p:nvSpPr>
        <p:spPr/>
        <p:txBody>
          <a:bodyPr/>
          <a:lstStyle/>
          <a:p>
            <a:pPr marL="0" indent="0" algn="just">
              <a:buNone/>
            </a:pPr>
            <a:r>
              <a:rPr lang="uk-UA" dirty="0" err="1" smtClean="0"/>
              <a:t>Кібервійна</a:t>
            </a:r>
            <a:r>
              <a:rPr lang="uk-UA" dirty="0" smtClean="0"/>
              <a:t> </a:t>
            </a:r>
            <a:r>
              <a:rPr lang="uk-UA" dirty="0"/>
              <a:t>відноситься до конфліктів, що відбуваються в кіберпросторі. Це включає в себе атаки на комп'ютерні системи, мережі та інфраструктуру, здійснювані державами, недержавними акторами або </a:t>
            </a:r>
            <a:r>
              <a:rPr lang="uk-UA" dirty="0" err="1"/>
              <a:t>хакерськими</a:t>
            </a:r>
            <a:r>
              <a:rPr lang="uk-UA" dirty="0"/>
              <a:t> групами з метою розкриття, руйнування, шпигунства або впливу на цільові організації.</a:t>
            </a:r>
          </a:p>
          <a:p>
            <a:pPr marL="0" indent="0">
              <a:buNone/>
            </a:pPr>
            <a:endParaRPr lang="uk-UA" dirty="0"/>
          </a:p>
        </p:txBody>
      </p:sp>
    </p:spTree>
    <p:extLst>
      <p:ext uri="{BB962C8B-B14F-4D97-AF65-F5344CB8AC3E}">
        <p14:creationId xmlns:p14="http://schemas.microsoft.com/office/powerpoint/2010/main" val="23107209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err="1" smtClean="0">
                <a:solidFill>
                  <a:srgbClr val="FF0000"/>
                </a:solidFill>
              </a:rPr>
              <a:t>Кібервійна</a:t>
            </a:r>
            <a:endParaRPr lang="uk-UA" b="1" dirty="0">
              <a:solidFill>
                <a:srgbClr val="FF0000"/>
              </a:solidFill>
            </a:endParaRPr>
          </a:p>
        </p:txBody>
      </p:sp>
      <p:sp>
        <p:nvSpPr>
          <p:cNvPr id="3" name="Місце для вмісту 2"/>
          <p:cNvSpPr>
            <a:spLocks noGrp="1"/>
          </p:cNvSpPr>
          <p:nvPr>
            <p:ph idx="1"/>
          </p:nvPr>
        </p:nvSpPr>
        <p:spPr/>
        <p:txBody>
          <a:bodyPr/>
          <a:lstStyle/>
          <a:p>
            <a:pPr marL="0" indent="0" algn="just">
              <a:buNone/>
            </a:pPr>
            <a:r>
              <a:rPr lang="uk-UA" dirty="0" err="1"/>
              <a:t>Кібервійна</a:t>
            </a:r>
            <a:r>
              <a:rPr lang="uk-UA" dirty="0"/>
              <a:t> відбувається в кіберпросторі і може включати атаки на важливі інформаційні системи, такі як урядові мережі, військові системи зв'язку, банківські системи тощо. </a:t>
            </a:r>
            <a:r>
              <a:rPr lang="uk-UA" dirty="0" err="1"/>
              <a:t>Кібервійна</a:t>
            </a:r>
            <a:r>
              <a:rPr lang="uk-UA" dirty="0"/>
              <a:t> може мати серйозні наслідки, такі як розкриття конфіденційної інформації, паралізація важливих </a:t>
            </a:r>
            <a:r>
              <a:rPr lang="uk-UA" dirty="0" err="1"/>
              <a:t>інфраструктур</a:t>
            </a:r>
            <a:r>
              <a:rPr lang="uk-UA" dirty="0"/>
              <a:t> або навіть знищення даних</a:t>
            </a:r>
            <a:r>
              <a:rPr lang="uk-UA" dirty="0" smtClean="0"/>
              <a:t>.</a:t>
            </a:r>
            <a:endParaRPr lang="uk-UA" dirty="0"/>
          </a:p>
          <a:p>
            <a:pPr marL="0" indent="0">
              <a:buNone/>
            </a:pPr>
            <a:endParaRPr lang="uk-UA" dirty="0"/>
          </a:p>
        </p:txBody>
      </p:sp>
    </p:spTree>
    <p:extLst>
      <p:ext uri="{BB962C8B-B14F-4D97-AF65-F5344CB8AC3E}">
        <p14:creationId xmlns:p14="http://schemas.microsoft.com/office/powerpoint/2010/main" val="5840434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solidFill>
                  <a:srgbClr val="FF0000"/>
                </a:solidFill>
              </a:rPr>
              <a:t>Приклади </a:t>
            </a:r>
            <a:r>
              <a:rPr lang="uk-UA" b="1" dirty="0" err="1">
                <a:solidFill>
                  <a:srgbClr val="FF0000"/>
                </a:solidFill>
              </a:rPr>
              <a:t>кібервійни</a:t>
            </a:r>
            <a:endParaRPr lang="uk-UA" b="1" dirty="0">
              <a:solidFill>
                <a:srgbClr val="FF0000"/>
              </a:solidFill>
            </a:endParaRPr>
          </a:p>
        </p:txBody>
      </p:sp>
      <p:sp>
        <p:nvSpPr>
          <p:cNvPr id="3" name="Місце для вмісту 2"/>
          <p:cNvSpPr>
            <a:spLocks noGrp="1"/>
          </p:cNvSpPr>
          <p:nvPr>
            <p:ph idx="1"/>
          </p:nvPr>
        </p:nvSpPr>
        <p:spPr/>
        <p:txBody>
          <a:bodyPr/>
          <a:lstStyle/>
          <a:p>
            <a:pPr algn="just"/>
            <a:r>
              <a:rPr lang="uk-UA" dirty="0"/>
              <a:t>Атака на військову комп'ютерну систему з метою знищення або </a:t>
            </a:r>
            <a:r>
              <a:rPr lang="uk-UA" dirty="0" err="1"/>
              <a:t>паралізування</a:t>
            </a:r>
            <a:r>
              <a:rPr lang="uk-UA" dirty="0"/>
              <a:t> її функцій.</a:t>
            </a:r>
          </a:p>
          <a:p>
            <a:pPr algn="just"/>
            <a:r>
              <a:rPr lang="uk-UA" dirty="0"/>
              <a:t>Вторгнення в систему керування критичної інфраструктури, такої як електростанції або водні мережі, з метою завдання значних збитків або перешкоджання нормальному функціонуванню.</a:t>
            </a:r>
          </a:p>
          <a:p>
            <a:pPr algn="just"/>
            <a:r>
              <a:rPr lang="uk-UA" dirty="0"/>
              <a:t>Розповсюдження шкідливого програмного забезпечення в мережі військових систем для здобуття розвідувальної інформації.</a:t>
            </a:r>
          </a:p>
          <a:p>
            <a:pPr marL="0" indent="0">
              <a:buNone/>
            </a:pPr>
            <a:endParaRPr lang="uk-UA" dirty="0"/>
          </a:p>
        </p:txBody>
      </p:sp>
    </p:spTree>
    <p:extLst>
      <p:ext uri="{BB962C8B-B14F-4D97-AF65-F5344CB8AC3E}">
        <p14:creationId xmlns:p14="http://schemas.microsoft.com/office/powerpoint/2010/main" val="18220985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err="1" smtClean="0">
                <a:solidFill>
                  <a:srgbClr val="FF0000"/>
                </a:solidFill>
              </a:rPr>
              <a:t>Кібероборона</a:t>
            </a:r>
            <a:endParaRPr lang="uk-UA" b="1" dirty="0">
              <a:solidFill>
                <a:srgbClr val="FF0000"/>
              </a:solidFill>
            </a:endParaRPr>
          </a:p>
        </p:txBody>
      </p:sp>
      <p:sp>
        <p:nvSpPr>
          <p:cNvPr id="3" name="Місце для вмісту 2"/>
          <p:cNvSpPr>
            <a:spLocks noGrp="1"/>
          </p:cNvSpPr>
          <p:nvPr>
            <p:ph idx="1"/>
          </p:nvPr>
        </p:nvSpPr>
        <p:spPr/>
        <p:txBody>
          <a:bodyPr/>
          <a:lstStyle/>
          <a:p>
            <a:pPr marL="0" indent="0" algn="just">
              <a:buNone/>
            </a:pPr>
            <a:r>
              <a:rPr lang="uk-UA" sz="3200" dirty="0" err="1" smtClean="0"/>
              <a:t>Кібероборона</a:t>
            </a:r>
            <a:r>
              <a:rPr lang="uk-UA" sz="3200" dirty="0" smtClean="0"/>
              <a:t> </a:t>
            </a:r>
            <a:r>
              <a:rPr lang="uk-UA" sz="3200" dirty="0"/>
              <a:t>- це сукупність заходів, процесів та технологій, спрямованих на захист комп'ютерних систем, мереж та інфраструктури від кібератак. Це включає розробку та впровадження заходів технічного захисту, політик безпеки, планів реагування на інциденти та навчання персоналу з питань кібербезпеки.</a:t>
            </a:r>
          </a:p>
          <a:p>
            <a:pPr marL="0" indent="0">
              <a:buNone/>
            </a:pPr>
            <a:endParaRPr lang="uk-UA" dirty="0"/>
          </a:p>
        </p:txBody>
      </p:sp>
    </p:spTree>
    <p:extLst>
      <p:ext uri="{BB962C8B-B14F-4D97-AF65-F5344CB8AC3E}">
        <p14:creationId xmlns:p14="http://schemas.microsoft.com/office/powerpoint/2010/main" val="17787342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err="1" smtClean="0">
                <a:solidFill>
                  <a:srgbClr val="FF0000"/>
                </a:solidFill>
              </a:rPr>
              <a:t>Кібероборона</a:t>
            </a:r>
            <a:endParaRPr lang="uk-UA" b="1" dirty="0">
              <a:solidFill>
                <a:srgbClr val="FF0000"/>
              </a:solidFill>
            </a:endParaRPr>
          </a:p>
        </p:txBody>
      </p:sp>
      <p:sp>
        <p:nvSpPr>
          <p:cNvPr id="3" name="Місце для вмісту 2"/>
          <p:cNvSpPr>
            <a:spLocks noGrp="1"/>
          </p:cNvSpPr>
          <p:nvPr>
            <p:ph idx="1"/>
          </p:nvPr>
        </p:nvSpPr>
        <p:spPr/>
        <p:txBody>
          <a:bodyPr/>
          <a:lstStyle/>
          <a:p>
            <a:pPr marL="0" indent="0" algn="just">
              <a:buNone/>
            </a:pPr>
            <a:r>
              <a:rPr lang="uk-UA" sz="3600" dirty="0" err="1"/>
              <a:t>Кібероборона</a:t>
            </a:r>
            <a:r>
              <a:rPr lang="uk-UA" sz="3600" dirty="0"/>
              <a:t> охоплює заходи, які приймаються для запобігання кібератакам і відновлення роботи систем після інцидентів. Це включає в себе розробку та впровадження захисних технологій, моніторинг мереж, виявлення і реагування на інциденти, навчання персоналу та розробку політик безпеки</a:t>
            </a:r>
            <a:r>
              <a:rPr lang="uk-UA" sz="3600" dirty="0" smtClean="0"/>
              <a:t>.</a:t>
            </a:r>
            <a:endParaRPr lang="uk-UA" sz="3600" dirty="0"/>
          </a:p>
          <a:p>
            <a:pPr marL="0" indent="0">
              <a:buNone/>
            </a:pPr>
            <a:endParaRPr lang="uk-UA" dirty="0"/>
          </a:p>
        </p:txBody>
      </p:sp>
    </p:spTree>
    <p:extLst>
      <p:ext uri="{BB962C8B-B14F-4D97-AF65-F5344CB8AC3E}">
        <p14:creationId xmlns:p14="http://schemas.microsoft.com/office/powerpoint/2010/main" val="126120293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706</Words>
  <Application>Microsoft Office PowerPoint</Application>
  <PresentationFormat>Широкий екран</PresentationFormat>
  <Paragraphs>41</Paragraphs>
  <Slides>16</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16</vt:i4>
      </vt:variant>
    </vt:vector>
  </HeadingPairs>
  <TitlesOfParts>
    <vt:vector size="20" baseType="lpstr">
      <vt:lpstr>Arial</vt:lpstr>
      <vt:lpstr>Calibri</vt:lpstr>
      <vt:lpstr>Calibri Light</vt:lpstr>
      <vt:lpstr>Тема Office</vt:lpstr>
      <vt:lpstr>Кіберзлочини, Кібервійна, Кібероборона, Кібертероризм. Кіберрозвідка</vt:lpstr>
      <vt:lpstr>Кіберзлочини</vt:lpstr>
      <vt:lpstr>Кіберзлочини</vt:lpstr>
      <vt:lpstr>Приклади кіберзлочину</vt:lpstr>
      <vt:lpstr>Кібервійна</vt:lpstr>
      <vt:lpstr>Кібервійна</vt:lpstr>
      <vt:lpstr>Приклади кібервійни</vt:lpstr>
      <vt:lpstr>Кібероборона</vt:lpstr>
      <vt:lpstr>Кібероборона</vt:lpstr>
      <vt:lpstr>Приклади кібероборони</vt:lpstr>
      <vt:lpstr>Кібертероризм</vt:lpstr>
      <vt:lpstr>Кібертероризм</vt:lpstr>
      <vt:lpstr>Приклади кібертероризму</vt:lpstr>
      <vt:lpstr>Кіберрозвідка</vt:lpstr>
      <vt:lpstr>Кіберрозвідка</vt:lpstr>
      <vt:lpstr>Приклади кіберрозвідки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Кіберзлочини, Кібервійна, Кібероборона, Кібертероризм. Кіберрозвідка</dc:title>
  <dc:creator>User</dc:creator>
  <cp:lastModifiedBy>User</cp:lastModifiedBy>
  <cp:revision>6</cp:revision>
  <dcterms:created xsi:type="dcterms:W3CDTF">2024-04-01T07:31:04Z</dcterms:created>
  <dcterms:modified xsi:type="dcterms:W3CDTF">2024-04-01T09:30:07Z</dcterms:modified>
</cp:coreProperties>
</file>