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0" r:id="rId3"/>
    <p:sldId id="257" r:id="rId4"/>
    <p:sldId id="259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06D86-BE0D-41A3-AF33-41D51ACAE6E5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0E98FA-43DD-4920-AEB7-DD3C4D2DADFC}">
      <dgm:prSet custT="1"/>
      <dgm:spPr/>
      <dgm:t>
        <a:bodyPr/>
        <a:lstStyle/>
        <a:p>
          <a:pPr rtl="0"/>
          <a:r>
            <a:rPr lang="uk-UA" sz="3600" b="1" dirty="0" smtClean="0"/>
            <a:t>Якісний метод </a:t>
          </a:r>
          <a:r>
            <a:rPr lang="uk-UA" sz="2300" b="1" dirty="0" smtClean="0"/>
            <a:t>означає аналітичний метод, який визначає речовину (наявність) на основі її хімічних, біологічних або фізичних властивостей</a:t>
          </a:r>
          <a:endParaRPr lang="ru-RU" sz="2300" dirty="0"/>
        </a:p>
      </dgm:t>
    </dgm:pt>
    <dgm:pt modelId="{4E3D545A-8DEA-4AA3-BF98-996EBB160838}" type="parTrans" cxnId="{BE4ED6F2-7B80-479A-8D9D-26DB95942CEE}">
      <dgm:prSet/>
      <dgm:spPr/>
      <dgm:t>
        <a:bodyPr/>
        <a:lstStyle/>
        <a:p>
          <a:endParaRPr lang="ru-RU"/>
        </a:p>
      </dgm:t>
    </dgm:pt>
    <dgm:pt modelId="{6776B883-F209-47CE-9E5C-0E1A87594974}" type="sibTrans" cxnId="{BE4ED6F2-7B80-479A-8D9D-26DB95942CEE}">
      <dgm:prSet/>
      <dgm:spPr/>
      <dgm:t>
        <a:bodyPr/>
        <a:lstStyle/>
        <a:p>
          <a:endParaRPr lang="ru-RU"/>
        </a:p>
      </dgm:t>
    </dgm:pt>
    <dgm:pt modelId="{6F135484-91EF-418E-8181-C1CBE89B3FDE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uk-UA" sz="3600" b="1" dirty="0" smtClean="0"/>
            <a:t>Кількісний метод </a:t>
          </a:r>
        </a:p>
        <a:p>
          <a:pPr rtl="0">
            <a:spcAft>
              <a:spcPts val="0"/>
            </a:spcAft>
          </a:pPr>
          <a:r>
            <a:rPr lang="uk-UA" sz="2300" b="1" dirty="0" smtClean="0"/>
            <a:t>це аналітичний метод, що визначає кількість або масову частку речовини таким чином, щоб виразити її як числове значення відповідних одиниць</a:t>
          </a:r>
          <a:endParaRPr lang="ru-RU" sz="2300" dirty="0"/>
        </a:p>
      </dgm:t>
    </dgm:pt>
    <dgm:pt modelId="{FBFDFA75-1863-4C16-93AF-D56ED391FE98}" type="parTrans" cxnId="{E7F673AB-31EE-466A-B93B-AB5AB595B4E0}">
      <dgm:prSet/>
      <dgm:spPr/>
      <dgm:t>
        <a:bodyPr/>
        <a:lstStyle/>
        <a:p>
          <a:endParaRPr lang="ru-RU"/>
        </a:p>
      </dgm:t>
    </dgm:pt>
    <dgm:pt modelId="{FBDDE188-6824-44BD-B123-532EE05C2BD2}" type="sibTrans" cxnId="{E7F673AB-31EE-466A-B93B-AB5AB595B4E0}">
      <dgm:prSet/>
      <dgm:spPr/>
      <dgm:t>
        <a:bodyPr/>
        <a:lstStyle/>
        <a:p>
          <a:endParaRPr lang="ru-RU"/>
        </a:p>
      </dgm:t>
    </dgm:pt>
    <dgm:pt modelId="{F57D9754-3C18-4CF3-B89A-B743B686BD9E}" type="pres">
      <dgm:prSet presAssocID="{B6206D86-BE0D-41A3-AF33-41D51ACAE6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73623-7E7C-4A3E-86E2-706A155267B7}" type="pres">
      <dgm:prSet presAssocID="{1A0E98FA-43DD-4920-AEB7-DD3C4D2DADFC}" presName="node" presStyleLbl="node1" presStyleIdx="0" presStyleCnt="2" custScaleX="113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FF8F1-A23B-4E65-8520-913576841484}" type="pres">
      <dgm:prSet presAssocID="{6776B883-F209-47CE-9E5C-0E1A8759497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0DADA7E6-3C44-4249-BA23-2F48713B7C49}" type="pres">
      <dgm:prSet presAssocID="{6776B883-F209-47CE-9E5C-0E1A8759497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A8E637A-C129-418C-BEB1-8BECDC7882DF}" type="pres">
      <dgm:prSet presAssocID="{6F135484-91EF-418E-8181-C1CBE89B3FDE}" presName="node" presStyleLbl="node1" presStyleIdx="1" presStyleCnt="2" custScaleX="122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75497F-CB14-4FDF-9D1B-B2C02C59E8B6}" type="presOf" srcId="{1A0E98FA-43DD-4920-AEB7-DD3C4D2DADFC}" destId="{88B73623-7E7C-4A3E-86E2-706A155267B7}" srcOrd="0" destOrd="0" presId="urn:microsoft.com/office/officeart/2005/8/layout/process1"/>
    <dgm:cxn modelId="{E7F673AB-31EE-466A-B93B-AB5AB595B4E0}" srcId="{B6206D86-BE0D-41A3-AF33-41D51ACAE6E5}" destId="{6F135484-91EF-418E-8181-C1CBE89B3FDE}" srcOrd="1" destOrd="0" parTransId="{FBFDFA75-1863-4C16-93AF-D56ED391FE98}" sibTransId="{FBDDE188-6824-44BD-B123-532EE05C2BD2}"/>
    <dgm:cxn modelId="{8B17CB1B-286A-4666-8826-B3181C0FC735}" type="presOf" srcId="{6F135484-91EF-418E-8181-C1CBE89B3FDE}" destId="{DA8E637A-C129-418C-BEB1-8BECDC7882DF}" srcOrd="0" destOrd="0" presId="urn:microsoft.com/office/officeart/2005/8/layout/process1"/>
    <dgm:cxn modelId="{BE4ED6F2-7B80-479A-8D9D-26DB95942CEE}" srcId="{B6206D86-BE0D-41A3-AF33-41D51ACAE6E5}" destId="{1A0E98FA-43DD-4920-AEB7-DD3C4D2DADFC}" srcOrd="0" destOrd="0" parTransId="{4E3D545A-8DEA-4AA3-BF98-996EBB160838}" sibTransId="{6776B883-F209-47CE-9E5C-0E1A87594974}"/>
    <dgm:cxn modelId="{071EEE96-BF07-4C45-B22C-FF2B0D8E29C7}" type="presOf" srcId="{B6206D86-BE0D-41A3-AF33-41D51ACAE6E5}" destId="{F57D9754-3C18-4CF3-B89A-B743B686BD9E}" srcOrd="0" destOrd="0" presId="urn:microsoft.com/office/officeart/2005/8/layout/process1"/>
    <dgm:cxn modelId="{3DC985D8-0107-4851-A9AC-653E5E750163}" type="presOf" srcId="{6776B883-F209-47CE-9E5C-0E1A87594974}" destId="{0DADA7E6-3C44-4249-BA23-2F48713B7C49}" srcOrd="1" destOrd="0" presId="urn:microsoft.com/office/officeart/2005/8/layout/process1"/>
    <dgm:cxn modelId="{7D25EB43-BE0E-4C8B-B979-8854093FD20E}" type="presOf" srcId="{6776B883-F209-47CE-9E5C-0E1A87594974}" destId="{60FFF8F1-A23B-4E65-8520-913576841484}" srcOrd="0" destOrd="0" presId="urn:microsoft.com/office/officeart/2005/8/layout/process1"/>
    <dgm:cxn modelId="{CC79CA83-1816-496C-85AC-09DE5B354E09}" type="presParOf" srcId="{F57D9754-3C18-4CF3-B89A-B743B686BD9E}" destId="{88B73623-7E7C-4A3E-86E2-706A155267B7}" srcOrd="0" destOrd="0" presId="urn:microsoft.com/office/officeart/2005/8/layout/process1"/>
    <dgm:cxn modelId="{9E0AAEB3-CD8B-4979-944E-6C950611F194}" type="presParOf" srcId="{F57D9754-3C18-4CF3-B89A-B743B686BD9E}" destId="{60FFF8F1-A23B-4E65-8520-913576841484}" srcOrd="1" destOrd="0" presId="urn:microsoft.com/office/officeart/2005/8/layout/process1"/>
    <dgm:cxn modelId="{D8386C81-7ECE-4802-A272-519ABF291881}" type="presParOf" srcId="{60FFF8F1-A23B-4E65-8520-913576841484}" destId="{0DADA7E6-3C44-4249-BA23-2F48713B7C49}" srcOrd="0" destOrd="0" presId="urn:microsoft.com/office/officeart/2005/8/layout/process1"/>
    <dgm:cxn modelId="{A7272FDB-DC7E-4E33-86C6-60A0F8A97280}" type="presParOf" srcId="{F57D9754-3C18-4CF3-B89A-B743B686BD9E}" destId="{DA8E637A-C129-418C-BEB1-8BECDC7882D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1E1C3-ABFF-49A5-AD75-3355211CCA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7DCA4-FB70-4318-AD09-DC417F469527}">
      <dgm:prSet/>
      <dgm:spPr/>
      <dgm:t>
        <a:bodyPr/>
        <a:lstStyle/>
        <a:p>
          <a:pPr rtl="0"/>
          <a:r>
            <a:rPr lang="uk-UA" b="1" dirty="0" smtClean="0"/>
            <a:t>дають приблизне уявлення про концентрацію досліджуваної ре­човини. Хоча числовий результат не вважається таким, що його можна включати до звіту, він може бути корисний для аналітика при ухваленні рішення щодо діапазону калібрування для подальшого (кількісного) підтверджуючого дослідження</a:t>
          </a:r>
          <a:endParaRPr lang="ru-RU" b="1" dirty="0"/>
        </a:p>
      </dgm:t>
    </dgm:pt>
    <dgm:pt modelId="{08FD209C-AF97-4BC7-921A-7B7960173FA0}" type="parTrans" cxnId="{6BB62A15-94CE-461A-8DAB-7A5E391263DB}">
      <dgm:prSet/>
      <dgm:spPr/>
      <dgm:t>
        <a:bodyPr/>
        <a:lstStyle/>
        <a:p>
          <a:endParaRPr lang="ru-RU"/>
        </a:p>
      </dgm:t>
    </dgm:pt>
    <dgm:pt modelId="{9E1FEFD2-A833-4D8B-AC57-231849FDF061}" type="sibTrans" cxnId="{6BB62A15-94CE-461A-8DAB-7A5E391263DB}">
      <dgm:prSet/>
      <dgm:spPr/>
      <dgm:t>
        <a:bodyPr/>
        <a:lstStyle/>
        <a:p>
          <a:endParaRPr lang="ru-RU"/>
        </a:p>
      </dgm:t>
    </dgm:pt>
    <dgm:pt modelId="{F615993D-F1A7-42D8-ABB3-34025BEF7E78}" type="pres">
      <dgm:prSet presAssocID="{96D1E1C3-ABFF-49A5-AD75-3355211CCA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5B45A8-FCD2-444D-86E1-E48FFD6F817A}" type="pres">
      <dgm:prSet presAssocID="{0037DCA4-FB70-4318-AD09-DC417F46952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39040-2731-44FC-8A23-83145DE0CA4A}" type="presOf" srcId="{96D1E1C3-ABFF-49A5-AD75-3355211CCAFE}" destId="{F615993D-F1A7-42D8-ABB3-34025BEF7E78}" srcOrd="0" destOrd="0" presId="urn:microsoft.com/office/officeart/2005/8/layout/process1"/>
    <dgm:cxn modelId="{6BB62A15-94CE-461A-8DAB-7A5E391263DB}" srcId="{96D1E1C3-ABFF-49A5-AD75-3355211CCAFE}" destId="{0037DCA4-FB70-4318-AD09-DC417F469527}" srcOrd="0" destOrd="0" parTransId="{08FD209C-AF97-4BC7-921A-7B7960173FA0}" sibTransId="{9E1FEFD2-A833-4D8B-AC57-231849FDF061}"/>
    <dgm:cxn modelId="{C3C4DAC5-0EFC-4AEF-AED1-FAA1462C49DD}" type="presOf" srcId="{0037DCA4-FB70-4318-AD09-DC417F469527}" destId="{E15B45A8-FCD2-444D-86E1-E48FFD6F817A}" srcOrd="0" destOrd="0" presId="urn:microsoft.com/office/officeart/2005/8/layout/process1"/>
    <dgm:cxn modelId="{9BAADA8D-7A48-435F-9356-BCB1DD673EAC}" type="presParOf" srcId="{F615993D-F1A7-42D8-ABB3-34025BEF7E78}" destId="{E15B45A8-FCD2-444D-86E1-E48FFD6F817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73623-7E7C-4A3E-86E2-706A155267B7}">
      <dsp:nvSpPr>
        <dsp:cNvPr id="0" name=""/>
        <dsp:cNvSpPr/>
      </dsp:nvSpPr>
      <dsp:spPr>
        <a:xfrm>
          <a:off x="5220" y="363780"/>
          <a:ext cx="3994298" cy="2697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Якісний метод </a:t>
          </a:r>
          <a:r>
            <a:rPr lang="uk-UA" sz="2300" b="1" kern="1200" dirty="0" smtClean="0"/>
            <a:t>означає аналітичний метод, який визначає речовину (наявність) на основі її хімічних, біологічних або фізичних властивостей</a:t>
          </a:r>
          <a:endParaRPr lang="ru-RU" sz="2300" kern="1200" dirty="0"/>
        </a:p>
      </dsp:txBody>
      <dsp:txXfrm>
        <a:off x="84222" y="442782"/>
        <a:ext cx="3836294" cy="2539333"/>
      </dsp:txXfrm>
    </dsp:sp>
    <dsp:sp modelId="{60FFF8F1-A23B-4E65-8520-913576841484}">
      <dsp:nvSpPr>
        <dsp:cNvPr id="0" name=""/>
        <dsp:cNvSpPr/>
      </dsp:nvSpPr>
      <dsp:spPr>
        <a:xfrm>
          <a:off x="4351706" y="1275737"/>
          <a:ext cx="746637" cy="8734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4351706" y="1450422"/>
        <a:ext cx="522646" cy="524054"/>
      </dsp:txXfrm>
    </dsp:sp>
    <dsp:sp modelId="{DA8E637A-C129-418C-BEB1-8BECDC7882DF}">
      <dsp:nvSpPr>
        <dsp:cNvPr id="0" name=""/>
        <dsp:cNvSpPr/>
      </dsp:nvSpPr>
      <dsp:spPr>
        <a:xfrm>
          <a:off x="5408268" y="363780"/>
          <a:ext cx="4329898" cy="2697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600" b="1" kern="1200" dirty="0" smtClean="0"/>
            <a:t>Кількісний метод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300" b="1" kern="1200" dirty="0" smtClean="0"/>
            <a:t>це аналітичний метод, що визначає кількість або масову частку речовини таким чином, щоб виразити її як числове значення відповідних одиниць</a:t>
          </a:r>
          <a:endParaRPr lang="ru-RU" sz="2300" kern="1200" dirty="0"/>
        </a:p>
      </dsp:txBody>
      <dsp:txXfrm>
        <a:off x="5487270" y="442782"/>
        <a:ext cx="4171894" cy="2539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B45A8-FCD2-444D-86E1-E48FFD6F817A}">
      <dsp:nvSpPr>
        <dsp:cNvPr id="0" name=""/>
        <dsp:cNvSpPr/>
      </dsp:nvSpPr>
      <dsp:spPr>
        <a:xfrm>
          <a:off x="4688" y="0"/>
          <a:ext cx="9591819" cy="3318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/>
            <a:t>дають приблизне уявлення про концентрацію досліджуваної ре­човини. Хоча числовий результат не вважається таким, що його можна включати до звіту, він може бути корисний для аналітика при ухваленні рішення щодо діапазону калібрування для подальшого (кількісного) підтверджуючого дослідження</a:t>
          </a:r>
          <a:endParaRPr lang="ru-RU" sz="3100" b="1" kern="1200" dirty="0"/>
        </a:p>
      </dsp:txBody>
      <dsp:txXfrm>
        <a:off x="101896" y="97208"/>
        <a:ext cx="9397403" cy="3124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7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8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026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862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43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701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1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869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11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2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15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26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81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2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8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8DC73-C623-49E1-B49C-3F63978099F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F8CC98-7A3A-4653-98E5-EB6A9D42A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6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5.rada.gov.ua/laws/show/z1592-15/paran13#n1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1357" y="1904215"/>
            <a:ext cx="7437749" cy="1067670"/>
          </a:xfrm>
        </p:spPr>
        <p:txBody>
          <a:bodyPr/>
          <a:lstStyle/>
          <a:p>
            <a:r>
              <a:rPr lang="uk-UA" b="1" dirty="0" smtClean="0"/>
              <a:t>КРИТЕРІЇ МЕТОДІВ</a:t>
            </a:r>
            <a:endParaRPr lang="ru-RU" b="1" dirty="0"/>
          </a:p>
        </p:txBody>
      </p:sp>
      <p:pic>
        <p:nvPicPr>
          <p:cNvPr id="1026" name="Picture 2" descr="Лабораторна діагнос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76" y="3751864"/>
            <a:ext cx="12232016" cy="310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8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БІОХІМІЧНІ МЕТОДИ ДОСЛІДЖЕННЯ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45044" cy="33189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2800" b="1" dirty="0" smtClean="0"/>
              <a:t>виявляють </a:t>
            </a:r>
            <a:r>
              <a:rPr lang="uk-UA" sz="2800" b="1" dirty="0"/>
              <a:t>молекулярні взаємодії (наприклад, антигени, білки) між </a:t>
            </a:r>
            <a:r>
              <a:rPr lang="uk-UA" sz="2800" b="1" dirty="0" err="1"/>
              <a:t>аналітами</a:t>
            </a:r>
            <a:r>
              <a:rPr lang="uk-UA" sz="2800" b="1" dirty="0"/>
              <a:t> і антитілами або рецепторними білками (ІФА, </a:t>
            </a:r>
            <a:r>
              <a:rPr lang="uk-UA" sz="2800" b="1" dirty="0" smtClean="0"/>
              <a:t>тест-смужки, </a:t>
            </a:r>
            <a:r>
              <a:rPr lang="uk-UA" sz="2800" b="1" dirty="0"/>
              <a:t>…). Хімічне маркування аналіту або антитіла/рецептора дає можливість виявити взаємодію та виміряти її. </a:t>
            </a:r>
            <a:endParaRPr lang="uk-UA" sz="2800" b="1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uk-UA" sz="2800" b="1" dirty="0"/>
              <a:t> </a:t>
            </a:r>
            <a:r>
              <a:rPr lang="uk-UA" sz="2800" b="1" dirty="0" smtClean="0"/>
              <a:t>Ці </a:t>
            </a:r>
            <a:r>
              <a:rPr lang="uk-UA" sz="2800" b="1" dirty="0"/>
              <a:t>методи дослідження є селективними для родини </a:t>
            </a:r>
            <a:r>
              <a:rPr lang="uk-UA" sz="2800" b="1" dirty="0" err="1"/>
              <a:t>аналітів</a:t>
            </a:r>
            <a:r>
              <a:rPr lang="uk-UA" sz="2800" b="1" dirty="0"/>
              <a:t>, що мають споріднену молекулярну структуру, або іноді є специфічними для окремих </a:t>
            </a:r>
            <a:r>
              <a:rPr lang="uk-UA" sz="2800" b="1" dirty="0" err="1"/>
              <a:t>аналітів</a:t>
            </a:r>
            <a:r>
              <a:rPr lang="uk-UA" sz="2800" b="1" dirty="0"/>
              <a:t>.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53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КЛАСИФІКАЦІЯ МЕТОДІВ ЗА СТУПЕНЕМ КІЛЬКІСНОГО ВИЗНАЧЕННЯ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227758"/>
              </p:ext>
            </p:extLst>
          </p:nvPr>
        </p:nvGraphicFramePr>
        <p:xfrm>
          <a:off x="1295400" y="2450969"/>
          <a:ext cx="9743387" cy="3424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44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78" y="982132"/>
            <a:ext cx="10095320" cy="1303867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Якісні методи дослідження </a:t>
            </a:r>
            <a:r>
              <a:rPr lang="uk-UA" sz="3600" dirty="0"/>
              <a:t>дають відповіді так/ні без зазначення концентрації аналіту. </a:t>
            </a:r>
            <a:r>
              <a:rPr lang="uk-UA" sz="3600" b="1" dirty="0" smtClean="0">
                <a:solidFill>
                  <a:srgbClr val="C00000"/>
                </a:solidFill>
              </a:rPr>
              <a:t>Приклади: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5546" y="2556931"/>
            <a:ext cx="10558021" cy="366475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•</a:t>
            </a:r>
            <a:r>
              <a:rPr lang="uk-UA" b="1" dirty="0" smtClean="0"/>
              <a:t>	реакція затримки росту бактерій дає результати «зона затримки росту відсутня» або «зона затримки росту є»;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/>
              <a:t>•	реакція затримки росту, що дає зміну кольору;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/>
              <a:t>•	</a:t>
            </a:r>
            <a:r>
              <a:rPr lang="uk-UA" b="1" dirty="0" err="1" smtClean="0"/>
              <a:t>імунно</a:t>
            </a:r>
            <a:r>
              <a:rPr lang="uk-UA" b="1" dirty="0" smtClean="0"/>
              <a:t>-хімічні реакції/реакції зв'язування ліганд, коли результат є «вище» або «нижче» межі відсічення; або коли до сфери застосування методу дослідження входять </a:t>
            </a:r>
            <a:r>
              <a:rPr lang="uk-UA" b="1" dirty="0" err="1" smtClean="0"/>
              <a:t>аналіти</a:t>
            </a:r>
            <a:r>
              <a:rPr lang="uk-UA" b="1" dirty="0" smtClean="0"/>
              <a:t> з різною перехресною реактивністю;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/>
              <a:t>•	хроматографічні методи дослідження (ВЕРХ, РХ/МС/МС, ...), де пік може бути «присутнім» або «відсутнім». Вони можуть бути </a:t>
            </a:r>
            <a:r>
              <a:rPr lang="uk-UA" b="1" dirty="0" err="1" smtClean="0"/>
              <a:t>валідовані</a:t>
            </a:r>
            <a:r>
              <a:rPr lang="uk-UA" b="1" dirty="0" smtClean="0"/>
              <a:t> як якісні скринінгові методи дослідження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69468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425" y="982132"/>
            <a:ext cx="10906812" cy="1303867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НАПІВКІЛЬКІСНІ МЕТОДИ ДОСЛІДЖЕННЯ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922842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397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948" y="878437"/>
            <a:ext cx="10293283" cy="1303867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ПРИКЛАДИ НАПІВКІЛЬКІСНИХ МЕТОДІВ: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948" y="2556932"/>
            <a:ext cx="10454326" cy="33189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b="1" dirty="0"/>
              <a:t>реакція затримки росту мікроорганізмів — основним намаганням є </a:t>
            </a:r>
            <a:r>
              <a:rPr lang="uk-UA" b="1" dirty="0" err="1"/>
              <a:t>співставити</a:t>
            </a:r>
            <a:r>
              <a:rPr lang="uk-UA" b="1" dirty="0"/>
              <a:t> розмір зони затримки росту з концентрацією досліджуваної речовини;</a:t>
            </a:r>
            <a:endParaRPr lang="ru-RU" b="1" dirty="0"/>
          </a:p>
          <a:p>
            <a:pPr lvl="0"/>
            <a:r>
              <a:rPr lang="uk-UA" b="1" dirty="0"/>
              <a:t>біохімічні дослідження, що містять калібрувальну криву (наприклад, ІФА, але лише якщо метод застосовується до однієї досліджуваної речовини);</a:t>
            </a:r>
            <a:endParaRPr lang="ru-RU" b="1" dirty="0"/>
          </a:p>
          <a:p>
            <a:pPr lvl="0"/>
            <a:r>
              <a:rPr lang="uk-UA" b="1" dirty="0"/>
              <a:t>хроматографічні дослідження, відкалібровані на короткому діапазоні, що може не містити реак­цію проби;</a:t>
            </a:r>
            <a:endParaRPr lang="ru-RU" b="1" dirty="0"/>
          </a:p>
          <a:p>
            <a:pPr lvl="0"/>
            <a:r>
              <a:rPr lang="uk-UA" b="1" dirty="0"/>
              <a:t>будь-які фізико-хімічні дослідження (наприклад, ВЕРХ, РХ/МС/МС, ...), в яких виміряні характеристики прецизійності методу не відповідають вимогам кількісних досліджень.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0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559" y="982132"/>
            <a:ext cx="10859678" cy="1303867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Кількісні методи дослідження відповідають тим самим вимогам щодо точності, що й підтверджуючі дослідження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559" y="2556932"/>
            <a:ext cx="10510886" cy="3318936"/>
          </a:xfrm>
        </p:spPr>
        <p:txBody>
          <a:bodyPr>
            <a:normAutofit/>
          </a:bodyPr>
          <a:lstStyle/>
          <a:p>
            <a:r>
              <a:rPr lang="uk-UA" sz="2600" b="1" dirty="0"/>
              <a:t>Референтні методики вимірювання </a:t>
            </a:r>
            <a:r>
              <a:rPr lang="uk-UA" sz="2600" dirty="0"/>
              <a:t>– методика вимірювання, прийнята як така, затверджена в установленому порядку. </a:t>
            </a:r>
            <a:r>
              <a:rPr lang="uk-UA" sz="2600" dirty="0">
                <a:solidFill>
                  <a:srgbClr val="002060"/>
                </a:solidFill>
                <a:hlinkClick r:id="rId2"/>
              </a:rPr>
              <a:t>Переліки</a:t>
            </a:r>
            <a:r>
              <a:rPr lang="uk-UA" sz="2600" dirty="0">
                <a:solidFill>
                  <a:srgbClr val="002060"/>
                </a:solidFill>
              </a:rPr>
              <a:t> </a:t>
            </a:r>
            <a:r>
              <a:rPr lang="uk-UA" sz="2600" dirty="0" err="1"/>
              <a:t>референс</a:t>
            </a:r>
            <a:r>
              <a:rPr lang="uk-UA" sz="2600" dirty="0"/>
              <a:t>-методик відбору зразків та їх досліджень (випробувань), що повинні застосовуватися в арбітражних дослідженнях, затверджуються центральним органом виконавчої влади, що формує та забезпечує реалізацію державної політики у сфері безпечності та окремих показників якості харчових продуктів</a:t>
            </a:r>
            <a:r>
              <a:rPr lang="uk-UA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24623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АРБІТРАЖНЕ ДОСЛІДЖЕННЯ –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132" y="2556932"/>
            <a:ext cx="10558021" cy="3318936"/>
          </a:xfrm>
        </p:spPr>
        <p:txBody>
          <a:bodyPr/>
          <a:lstStyle/>
          <a:p>
            <a:pPr marL="358775" indent="0">
              <a:buNone/>
            </a:pPr>
            <a:r>
              <a:rPr lang="uk-UA" sz="2500" b="1" dirty="0" smtClean="0"/>
              <a:t>лабораторні дослідження (випробування), що проводяться на вимогу особи, яка оскаржує результати попереднього лабораторного дослідження (випробування).</a:t>
            </a:r>
          </a:p>
          <a:p>
            <a:r>
              <a:rPr lang="uk-UA" sz="2500" b="1" dirty="0" smtClean="0"/>
              <a:t>Арбітражне дослідження (випробування) проводиться акредитованою лабораторією, яка застосовує референтні методики вимірювання, та яка не пов’язана та/або незалежна від оператора ринку, який замовляє таке дослідження (випробування).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38280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84" y="2801505"/>
            <a:ext cx="9601196" cy="1303867"/>
          </a:xfrm>
        </p:spPr>
        <p:txBody>
          <a:bodyPr/>
          <a:lstStyle/>
          <a:p>
            <a:r>
              <a:rPr lang="uk-UA" b="1" dirty="0" smtClean="0"/>
              <a:t>ДЯКУЮ ЗА УВАГУ!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57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10" y="727608"/>
            <a:ext cx="10614581" cy="1303867"/>
          </a:xfrm>
        </p:spPr>
        <p:txBody>
          <a:bodyPr>
            <a:noAutofit/>
          </a:bodyPr>
          <a:lstStyle/>
          <a:p>
            <a:r>
              <a:rPr lang="uk-UA" sz="3200" b="1" i="0" dirty="0" smtClean="0">
                <a:solidFill>
                  <a:srgbClr val="000000"/>
                </a:solidFill>
                <a:effectLst/>
                <a:latin typeface="Open Sans"/>
              </a:rPr>
              <a:t>Методи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Open Sans"/>
              </a:rPr>
              <a:t> (методики) </a:t>
            </a:r>
            <a:r>
              <a:rPr lang="uk-UA" sz="3200" b="1" i="0" dirty="0" smtClean="0">
                <a:solidFill>
                  <a:srgbClr val="000000"/>
                </a:solidFill>
                <a:effectLst/>
                <a:latin typeface="Open Sans"/>
              </a:rPr>
              <a:t>лабораторних досліджень (випробувань) повинні визначатися за такими критеріями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Open Sans"/>
              </a:rPr>
              <a:t>: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9919" y="2587324"/>
            <a:ext cx="1833513" cy="518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00"/>
                </a:solidFill>
                <a:latin typeface="Open Sans"/>
              </a:rPr>
              <a:t>правильність</a:t>
            </a:r>
            <a:endParaRPr lang="uk-UA" sz="20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5937" y="3317233"/>
            <a:ext cx="7560296" cy="518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rgbClr val="000000"/>
                </a:solidFill>
                <a:latin typeface="Open Sans"/>
              </a:rPr>
              <a:t>можливість застосування (матриця та інтервал концентрації)</a:t>
            </a:r>
            <a:endParaRPr lang="uk-UA" sz="20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30678" y="2574188"/>
            <a:ext cx="2270289" cy="518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00"/>
                </a:solidFill>
                <a:latin typeface="Open Sans"/>
              </a:rPr>
              <a:t>межа виявлення</a:t>
            </a:r>
            <a:endParaRPr lang="uk-UA" sz="20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72266" y="2552758"/>
            <a:ext cx="1769884" cy="518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00"/>
                </a:solidFill>
                <a:latin typeface="Open Sans"/>
              </a:rPr>
              <a:t>межа виміру</a:t>
            </a:r>
            <a:endParaRPr lang="uk-UA" sz="20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38775" y="2560549"/>
            <a:ext cx="1357458" cy="518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00"/>
                </a:solidFill>
                <a:latin typeface="Open Sans"/>
              </a:rPr>
              <a:t>точність</a:t>
            </a:r>
            <a:endParaRPr lang="uk-UA" sz="20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01472" y="2574188"/>
            <a:ext cx="2270289" cy="518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Open Sans"/>
              </a:rPr>
              <a:t>повторюваність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7266" y="5146666"/>
            <a:ext cx="10558021" cy="9996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>
                <a:solidFill>
                  <a:srgbClr val="000000"/>
                </a:solidFill>
                <a:latin typeface="Open Sans"/>
              </a:rPr>
              <a:t>інші критерії, які можуть бути визначені як обов’язкові центральним органом виконавчої влади, що забезпечує формування та реалізує державну політику у сфері технічного регулювання, метрології та метрологічної </a:t>
            </a:r>
            <a:r>
              <a:rPr lang="uk-UA" sz="2000" dirty="0" smtClean="0">
                <a:solidFill>
                  <a:srgbClr val="000000"/>
                </a:solidFill>
                <a:latin typeface="Open Sans"/>
              </a:rPr>
              <a:t>діяльності</a:t>
            </a:r>
            <a:endParaRPr lang="uk-UA" sz="20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7549" y="4248717"/>
            <a:ext cx="2853574" cy="518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Open Sans"/>
              </a:rPr>
              <a:t>похибка вимірювання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78908" y="4248717"/>
            <a:ext cx="1585275" cy="518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Open Sans"/>
              </a:rPr>
              <a:t>лінійність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3844" y="4257154"/>
            <a:ext cx="1585275" cy="518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Open Sans"/>
              </a:rPr>
              <a:t>чутливість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2099" y="3348521"/>
            <a:ext cx="1792274" cy="518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Open Sans"/>
              </a:rPr>
              <a:t>вибірковість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73972" y="4245945"/>
            <a:ext cx="1792274" cy="518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Open Sans"/>
              </a:rPr>
              <a:t>відновлення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227661" y="4206745"/>
            <a:ext cx="2197626" cy="5184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Open Sans"/>
              </a:rPr>
              <a:t>відтворюваність</a:t>
            </a:r>
          </a:p>
        </p:txBody>
      </p:sp>
    </p:spTree>
    <p:extLst>
      <p:ext uri="{BB962C8B-B14F-4D97-AF65-F5344CB8AC3E}">
        <p14:creationId xmlns:p14="http://schemas.microsoft.com/office/powerpoint/2010/main" val="328855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027522"/>
            <a:ext cx="10515600" cy="1426737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Стаття 21. Методи (методики) відбору зразків та їх простих і лабораторних досліджень (випробувань), а також види лабораторних досліджень (випробувань) – згідно закону України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107" y="2556932"/>
            <a:ext cx="10312924" cy="367418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500" b="1" dirty="0" smtClean="0"/>
              <a:t>Для цілей державного контролю використовуються методи (методики) відбору зразків та їх простих та/або лабораторних досліджень (випробувань), встановлені нормативно-правовими актами, а в разі їх відсутності - національними стандартами України. За їх відсутності застосовуються методи (методики) відбору зразків та їх простих та/або лабораторних досліджень (випробувань), встановлені відповідними міжнародними організаціями, членом яких є Україна, або Європейським Союзом.</a:t>
            </a:r>
          </a:p>
          <a:p>
            <a:r>
              <a:rPr lang="uk-UA" sz="2500" b="1" dirty="0" smtClean="0"/>
              <a:t> У разі неможливості застосування положень частини першої цієї статті дозволяється використовувати методи (методики) лабораторних досліджень (випробувань), </a:t>
            </a:r>
            <a:r>
              <a:rPr lang="uk-UA" sz="2500" b="1" dirty="0" err="1" smtClean="0"/>
              <a:t>валідовані</a:t>
            </a:r>
            <a:r>
              <a:rPr lang="uk-UA" sz="2500" b="1" dirty="0" smtClean="0"/>
              <a:t> уповноваженою лабораторією</a:t>
            </a:r>
            <a:r>
              <a:rPr lang="ru-RU" sz="2500" b="1" dirty="0" smtClean="0"/>
              <a:t>.</a:t>
            </a:r>
            <a:endParaRPr lang="ru-RU" sz="25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63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6630" y="2556931"/>
            <a:ext cx="10143241" cy="3617625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Методика </a:t>
            </a:r>
            <a:r>
              <a:rPr lang="uk-UA" b="1" dirty="0"/>
              <a:t>вимірювання</a:t>
            </a:r>
            <a:r>
              <a:rPr lang="uk-UA" dirty="0"/>
              <a:t> (</a:t>
            </a:r>
            <a:r>
              <a:rPr lang="uk-UA" dirty="0" err="1"/>
              <a:t>measurement</a:t>
            </a:r>
            <a:r>
              <a:rPr lang="uk-UA" dirty="0"/>
              <a:t> </a:t>
            </a:r>
            <a:r>
              <a:rPr lang="uk-UA" dirty="0" err="1"/>
              <a:t>procedure</a:t>
            </a:r>
            <a:r>
              <a:rPr lang="uk-UA" dirty="0"/>
              <a:t>) – детальний опис вимірювання відповідно до одного або декількох принципів вимірювання та певного методу вимірювання, який спирається на модель вимірювання та містить усі обчислення, необхідні для отримання результату  вимірювання .</a:t>
            </a:r>
            <a:endParaRPr lang="ru-RU" dirty="0"/>
          </a:p>
          <a:p>
            <a:r>
              <a:rPr lang="uk-UA" dirty="0"/>
              <a:t>Описи того, як треба робити вимірювання, різняться за рівнем деталізації, і найбільш повним описом є методика вимірювання, яка охоплює усі інші варіанти.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b="1" i="1" dirty="0"/>
              <a:t>Методики виконання вимірювань</a:t>
            </a:r>
            <a:r>
              <a:rPr lang="uk-UA" b="1" dirty="0"/>
              <a:t> необхідно відмежовувати від методів виконання вимірювань, які є основою для розробки методик</a:t>
            </a:r>
            <a:r>
              <a:rPr lang="uk-UA" b="1" i="1" dirty="0"/>
              <a:t>.</a:t>
            </a:r>
            <a:endParaRPr lang="ru-RU" b="1" dirty="0"/>
          </a:p>
          <a:p>
            <a:r>
              <a:rPr lang="uk-UA" dirty="0"/>
              <a:t>Методика вимірювання має бути детальною настільки, щоб навчений належним чином персонал міг виконувати вимірювання. 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401" y="937919"/>
            <a:ext cx="100544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Метод вимірювання (</a:t>
            </a:r>
            <a:r>
              <a:rPr lang="uk-UA" sz="28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measurement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uk-UA" sz="28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method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) </a:t>
            </a: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загальний опис логічної послідовності операцій, які використовуються при вимірюванні. </a:t>
            </a: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4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sz="2800" b="1" dirty="0" smtClean="0"/>
              <a:t>Виконання вимірювання вимагає розуміння принципу вимірювання, тобто явища, що лежить в основі вимірювання</a:t>
            </a:r>
            <a:br>
              <a:rPr lang="uk-UA" altLang="ru-RU" sz="2800" b="1" dirty="0" smtClean="0"/>
            </a:br>
            <a:endParaRPr lang="uk-UA" sz="2800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uk-UA" altLang="ru-RU" b="1" dirty="0" smtClean="0">
                <a:effectLst/>
              </a:rPr>
              <a:t>Приклади: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dirty="0" smtClean="0"/>
              <a:t>визначання кількості хімічної сполуки, осадженої з рідкої проби з використанням певної хімічної реакції, за допомогою зважування (</a:t>
            </a:r>
            <a:r>
              <a:rPr lang="uk-UA" altLang="ru-RU" b="1" dirty="0" smtClean="0">
                <a:solidFill>
                  <a:schemeClr val="tx1"/>
                </a:solidFill>
              </a:rPr>
              <a:t>ґравіметрія</a:t>
            </a:r>
            <a:r>
              <a:rPr lang="uk-UA" altLang="ru-RU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dirty="0" smtClean="0"/>
              <a:t>визначання молярної концентрації речовини у пробі через вимірювання її оптичної густини на цій довжині хвилі, або непрямо, через вимірювання так званої "сурогатної величини", наприклад, оптичної густини комплексної сполуки, утвореної в результаті певної хімічної реакції (</a:t>
            </a:r>
            <a:r>
              <a:rPr lang="uk-UA" altLang="ru-RU" b="1" dirty="0" smtClean="0">
                <a:solidFill>
                  <a:schemeClr val="tx1"/>
                </a:solidFill>
              </a:rPr>
              <a:t>спектрофотометрія</a:t>
            </a:r>
            <a:r>
              <a:rPr lang="uk-UA" altLang="ru-RU" dirty="0" smtClean="0"/>
              <a:t>)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altLang="ru-RU" dirty="0"/>
          </a:p>
          <a:p>
            <a:pPr eaLnBrk="1" hangingPunct="1"/>
            <a:endParaRPr lang="uk-UA" altLang="ru-R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667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388" y="791852"/>
            <a:ext cx="10432328" cy="1333891"/>
          </a:xfrm>
        </p:spPr>
        <p:txBody>
          <a:bodyPr>
            <a:noAutofit/>
          </a:bodyPr>
          <a:lstStyle/>
          <a:p>
            <a:pPr algn="l"/>
            <a:r>
              <a:rPr lang="uk-UA" sz="3600" b="1" dirty="0" smtClean="0"/>
              <a:t>Скринінгові методи </a:t>
            </a:r>
            <a:r>
              <a:rPr lang="uk-UA" sz="3600" dirty="0" smtClean="0"/>
              <a:t>– це методи, які використовуються для визначення наявності речовини або класу речовин на належному рівні. 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973" y="2556932"/>
            <a:ext cx="10388338" cy="3318936"/>
          </a:xfrm>
        </p:spPr>
        <p:txBody>
          <a:bodyPr/>
          <a:lstStyle/>
          <a:p>
            <a:r>
              <a:rPr lang="uk-UA" b="1" dirty="0" smtClean="0"/>
              <a:t>Належний рівень </a:t>
            </a:r>
            <a:r>
              <a:rPr lang="uk-UA" dirty="0" smtClean="0"/>
              <a:t>– це, зазвичай, або нормативна межа (МДР, MRL) або «межа регулювання». </a:t>
            </a:r>
          </a:p>
          <a:p>
            <a:r>
              <a:rPr lang="uk-UA" sz="3600" b="1" dirty="0"/>
              <a:t>Підтверджуючі методи </a:t>
            </a:r>
            <a:r>
              <a:rPr lang="uk-UA" sz="3600" dirty="0"/>
              <a:t>– методи, які надають повну або додаткову інформацію, що дозволяє ідентифікувати речовину і, при необхідності, визначити його кількісно на відповідному рівні.</a:t>
            </a:r>
          </a:p>
        </p:txBody>
      </p:sp>
    </p:spTree>
    <p:extLst>
      <p:ext uri="{BB962C8B-B14F-4D97-AF65-F5344CB8AC3E}">
        <p14:creationId xmlns:p14="http://schemas.microsoft.com/office/powerpoint/2010/main" val="388892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864" y="793596"/>
            <a:ext cx="10699423" cy="1303867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Класифікація </a:t>
            </a:r>
            <a:r>
              <a:rPr lang="uk-UA" sz="3600" b="1" dirty="0" err="1" smtClean="0"/>
              <a:t>скринінгових</a:t>
            </a:r>
            <a:r>
              <a:rPr lang="uk-UA" sz="3600" b="1" dirty="0" smtClean="0"/>
              <a:t> методів досліджень (відповідно до Рішення 657/2002 ЄС): 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095" y="2632346"/>
            <a:ext cx="9916209" cy="3318936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600" b="1" dirty="0" smtClean="0">
                <a:solidFill>
                  <a:srgbClr val="C00000"/>
                </a:solidFill>
              </a:rPr>
              <a:t>ЗА ПРИНЦИПОМ ВИЯВЛЕННЯ: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uk-UA" sz="2600" b="1" dirty="0" smtClean="0"/>
              <a:t>   -</a:t>
            </a:r>
            <a:r>
              <a:rPr lang="uk-UA" sz="2600" dirty="0" smtClean="0"/>
              <a:t> </a:t>
            </a:r>
            <a:r>
              <a:rPr lang="uk-UA" sz="2600" b="1" dirty="0" smtClean="0"/>
              <a:t>біологічні методи дослідження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uk-UA" sz="2600" b="1" dirty="0" smtClean="0"/>
              <a:t>   - біохімічні методи дослідження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uk-UA" sz="2600" b="1" dirty="0" smtClean="0"/>
              <a:t>   - фізико-хімічні методи дослідження </a:t>
            </a:r>
          </a:p>
          <a:p>
            <a:pPr marL="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600" b="1" dirty="0" smtClean="0">
                <a:solidFill>
                  <a:srgbClr val="C00000"/>
                </a:solidFill>
              </a:rPr>
              <a:t>ЗА СТУПЕНЕМ КІЛЬКІСНОГО ВИЗНАЧЕННЯ: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uk-UA" sz="2600" b="1" dirty="0" smtClean="0"/>
              <a:t>    - якісні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uk-UA" sz="2600" b="1" dirty="0" smtClean="0"/>
              <a:t>    - </a:t>
            </a:r>
            <a:r>
              <a:rPr lang="uk-UA" sz="2600" b="1" dirty="0" err="1" smtClean="0"/>
              <a:t>напівкількісні</a:t>
            </a:r>
            <a:endParaRPr lang="uk-UA" sz="2600" b="1" dirty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uk-UA" sz="2600" b="1" dirty="0" smtClean="0"/>
              <a:t>    - кількісні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09651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БІОЛОГІЧНІ МЕТОДИ ДОСЛІДЖЕННЯ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uk-UA" sz="2600" b="1" dirty="0" smtClean="0"/>
              <a:t>виявляють реакцію клітин на </a:t>
            </a:r>
            <a:r>
              <a:rPr lang="uk-UA" sz="2600" b="1" dirty="0" err="1" smtClean="0"/>
              <a:t>аналіти</a:t>
            </a:r>
            <a:r>
              <a:rPr lang="uk-UA" sz="2600" b="1" dirty="0" smtClean="0"/>
              <a:t> (наприклад, </a:t>
            </a:r>
            <a:r>
              <a:rPr lang="uk-UA" sz="2600" b="1" dirty="0" err="1" smtClean="0"/>
              <a:t>естрогенний</a:t>
            </a:r>
            <a:r>
              <a:rPr lang="uk-UA" sz="2600" b="1" dirty="0" smtClean="0"/>
              <a:t> ефект, затримка росту мікроорганізмів, клітинний ефект, гормональний ефект).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b="1" dirty="0" smtClean="0"/>
              <a:t>Ці методи не є селективними та можуть охоплювати кілька хімічних класів активних </a:t>
            </a:r>
            <a:r>
              <a:rPr lang="uk-UA" sz="2600" b="1" dirty="0" err="1" smtClean="0"/>
              <a:t>аналітів</a:t>
            </a:r>
            <a:r>
              <a:rPr lang="uk-UA" sz="2600" b="1" dirty="0" smtClean="0"/>
              <a:t> (наприклад, гормони, протимікробні засоби).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b="1" dirty="0" smtClean="0"/>
              <a:t>Вони не дають можливість ідентифікувати окремі </a:t>
            </a:r>
            <a:r>
              <a:rPr lang="uk-UA" sz="2600" b="1" dirty="0" err="1" smtClean="0"/>
              <a:t>аналіти</a:t>
            </a:r>
            <a:r>
              <a:rPr lang="uk-UA" sz="2600" b="1" dirty="0" smtClean="0"/>
              <a:t>.</a:t>
            </a:r>
            <a:endParaRPr lang="uk-UA" sz="2600" b="1" dirty="0"/>
          </a:p>
        </p:txBody>
      </p:sp>
    </p:spTree>
    <p:extLst>
      <p:ext uri="{BB962C8B-B14F-4D97-AF65-F5344CB8AC3E}">
        <p14:creationId xmlns:p14="http://schemas.microsoft.com/office/powerpoint/2010/main" val="347203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120" y="982132"/>
            <a:ext cx="10010478" cy="1303867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ФІЗИКО-ХІМІЧНІ МЕТОДИ ДОСЛІДЖЕННЯ</a:t>
            </a:r>
            <a:r>
              <a:rPr lang="uk-UA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120" y="2441543"/>
            <a:ext cx="10567447" cy="3695306"/>
          </a:xfrm>
        </p:spPr>
        <p:txBody>
          <a:bodyPr>
            <a:normAutofit lnSpcReduction="10000"/>
          </a:bodyPr>
          <a:lstStyle/>
          <a:p>
            <a:pPr lvl="0"/>
            <a:r>
              <a:rPr lang="uk-UA" b="1" dirty="0" smtClean="0"/>
              <a:t>розрізняють </a:t>
            </a:r>
            <a:r>
              <a:rPr lang="uk-UA" b="1" dirty="0"/>
              <a:t>хімічну структуру та молекулярні характеристики </a:t>
            </a:r>
            <a:r>
              <a:rPr lang="uk-UA" b="1" dirty="0" err="1"/>
              <a:t>аналітів</a:t>
            </a:r>
            <a:r>
              <a:rPr lang="uk-UA" b="1" dirty="0"/>
              <a:t> шляхом поділу молекул (наприклад, ТШХ, ГХ, ВЕРХ) та виявлення сигналів, що відносяться до молекулярних характеристик (наприклад, мас-спектрометрія з УФ детектором, </a:t>
            </a:r>
            <a:r>
              <a:rPr lang="uk-UA" b="1" dirty="0" err="1"/>
              <a:t>діодно</a:t>
            </a:r>
            <a:r>
              <a:rPr lang="uk-UA" b="1" dirty="0"/>
              <a:t>-матричним детектором, видимої області спектру, з флуоресцентним детектором, полум’яно-іонізаційним детектором (ПІД), електронно-захватним детектором (ECD), </a:t>
            </a:r>
            <a:r>
              <a:rPr lang="uk-UA" b="1" dirty="0" err="1"/>
              <a:t>тандемна</a:t>
            </a:r>
            <a:r>
              <a:rPr lang="uk-UA" b="1" dirty="0"/>
              <a:t> мас-спектрометрія, МС з іонною пасткою, інші гібридні методи мас-спектрометрії). </a:t>
            </a:r>
            <a:endParaRPr lang="uk-UA" b="1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uk-UA" b="1" dirty="0" smtClean="0"/>
              <a:t>Вони </a:t>
            </a:r>
            <a:r>
              <a:rPr lang="uk-UA" b="1" dirty="0"/>
              <a:t>дають можливість розрізняти подібні молекулярні структури й одночасно аналізувати кілька досліджуваних речовин.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189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598</TotalTime>
  <Words>1023</Words>
  <Application>Microsoft Office PowerPoint</Application>
  <PresentationFormat>Широкоэкранный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Garamond</vt:lpstr>
      <vt:lpstr>Open Sans</vt:lpstr>
      <vt:lpstr>Wingdings</vt:lpstr>
      <vt:lpstr>Натуральные материалы</vt:lpstr>
      <vt:lpstr>КРИТЕРІЇ МЕТОДІВ</vt:lpstr>
      <vt:lpstr>Методи (методики) лабораторних досліджень (випробувань) повинні визначатися за такими критеріями:</vt:lpstr>
      <vt:lpstr>Стаття 21. Методи (методики) відбору зразків та їх простих і лабораторних досліджень (випробувань), а також види лабораторних досліджень (випробувань) – згідно закону України </vt:lpstr>
      <vt:lpstr>Презентация PowerPoint</vt:lpstr>
      <vt:lpstr>Виконання вимірювання вимагає розуміння принципу вимірювання, тобто явища, що лежить в основі вимірювання </vt:lpstr>
      <vt:lpstr>Скринінгові методи – це методи, які використовуються для визначення наявності речовини або класу речовин на належному рівні. </vt:lpstr>
      <vt:lpstr>Класифікація скринінгових методів досліджень (відповідно до Рішення 657/2002 ЄС): </vt:lpstr>
      <vt:lpstr>БІОЛОГІЧНІ МЕТОДИ ДОСЛІДЖЕННЯ </vt:lpstr>
      <vt:lpstr>ФІЗИКО-ХІМІЧНІ МЕТОДИ ДОСЛІДЖЕННЯ </vt:lpstr>
      <vt:lpstr>БІОХІМІЧНІ МЕТОДИ ДОСЛІДЖЕННЯ</vt:lpstr>
      <vt:lpstr>КЛАСИФІКАЦІЯ МЕТОДІВ ЗА СТУПЕНЕМ КІЛЬКІСНОГО ВИЗНАЧЕННЯ</vt:lpstr>
      <vt:lpstr>Якісні методи дослідження дають відповіді так/ні без зазначення концентрації аналіту. Приклади:</vt:lpstr>
      <vt:lpstr>НАПІВКІЛЬКІСНІ МЕТОДИ ДОСЛІДЖЕННЯ</vt:lpstr>
      <vt:lpstr>ПРИКЛАДИ НАПІВКІЛЬКІСНИХ МЕТОДІВ:</vt:lpstr>
      <vt:lpstr>Кількісні методи дослідження відповідають тим самим вимогам щодо точності, що й підтверджуючі дослідження</vt:lpstr>
      <vt:lpstr>АРБІТРАЖНЕ ДОСЛІДЖЕННЯ –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2024-09-07T04:08:30Z</dcterms:created>
  <dcterms:modified xsi:type="dcterms:W3CDTF">2024-09-23T21:03:28Z</dcterms:modified>
</cp:coreProperties>
</file>