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85" r:id="rId4"/>
    <p:sldId id="286" r:id="rId5"/>
    <p:sldId id="289" r:id="rId6"/>
    <p:sldId id="287" r:id="rId7"/>
    <p:sldId id="261" r:id="rId8"/>
    <p:sldId id="262" r:id="rId9"/>
    <p:sldId id="268" r:id="rId10"/>
    <p:sldId id="316" r:id="rId11"/>
    <p:sldId id="317" r:id="rId12"/>
    <p:sldId id="318" r:id="rId13"/>
    <p:sldId id="319" r:id="rId14"/>
    <p:sldId id="320" r:id="rId15"/>
    <p:sldId id="321" r:id="rId16"/>
    <p:sldId id="324" r:id="rId17"/>
    <p:sldId id="327" r:id="rId18"/>
    <p:sldId id="328" r:id="rId19"/>
    <p:sldId id="295" r:id="rId20"/>
    <p:sldId id="335" r:id="rId21"/>
  </p:sldIdLst>
  <p:sldSz cx="12192000" cy="6858000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24.10.2022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49261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24.10.2022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944089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24.10.2022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3172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24.10.2022</a:t>
            </a:fld>
            <a:endParaRPr lang="ru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459052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24.10.2022</a:t>
            </a:fld>
            <a:endParaRPr lang="ru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7889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24.10.2022</a:t>
            </a:fld>
            <a:endParaRPr lang="ru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544722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24.10.2022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850819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24.10.2022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600936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24.10.2022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60297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24.10.2022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459353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24.10.2022</a:t>
            </a:fld>
            <a:endParaRPr lang="ru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239003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24.10.2022</a:t>
            </a:fld>
            <a:endParaRPr lang="ru-U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76848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24.10.2022</a:t>
            </a:fld>
            <a:endParaRPr lang="ru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083383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24.10.2022</a:t>
            </a:fld>
            <a:endParaRPr lang="ru-U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188232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24.10.2022</a:t>
            </a:fld>
            <a:endParaRPr lang="ru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010164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B15B2-69F2-4F98-87C3-E8EA201BBBE9}" type="datetimeFigureOut">
              <a:rPr lang="ru-UA" smtClean="0"/>
              <a:t>24.10.2022</a:t>
            </a:fld>
            <a:endParaRPr lang="ru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8559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B15B2-69F2-4F98-87C3-E8EA201BBBE9}" type="datetimeFigureOut">
              <a:rPr lang="ru-UA" smtClean="0"/>
              <a:t>24.10.2022</a:t>
            </a:fld>
            <a:endParaRPr lang="ru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C9A5D76-42AF-40A5-A5BF-CB5D5592A197}" type="slidenum">
              <a:rPr lang="ru-UA" smtClean="0"/>
              <a:t>‹#›</a:t>
            </a:fld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995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575E0-7FE5-4B59-BB0C-C284007BC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9511" y="721568"/>
            <a:ext cx="9825102" cy="2083836"/>
          </a:xfrm>
        </p:spPr>
        <p:txBody>
          <a:bodyPr>
            <a:normAutofit/>
          </a:bodyPr>
          <a:lstStyle/>
          <a:p>
            <a:pPr algn="ctr"/>
            <a:b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uk-UA" sz="4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Читання, переклад і редагування наукових текстів</a:t>
            </a:r>
            <a:endParaRPr lang="ru-UA" sz="44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821A0D-59C3-4515-AD8F-54139523FE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3429000"/>
            <a:ext cx="8915399" cy="2642118"/>
          </a:xfrm>
        </p:spPr>
        <p:txBody>
          <a:bodyPr>
            <a:normAutofit/>
          </a:bodyPr>
          <a:lstStyle/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r"/>
            <a:r>
              <a:rPr lang="uk-UA" sz="1600" dirty="0"/>
              <a:t>Кандидат педагогічних наук</a:t>
            </a:r>
            <a:r>
              <a:rPr lang="en-US" sz="1600" dirty="0"/>
              <a:t>,</a:t>
            </a:r>
            <a:endParaRPr lang="uk-UA" sz="1600" dirty="0"/>
          </a:p>
          <a:p>
            <a:pPr algn="r"/>
            <a:r>
              <a:rPr lang="uk-UA" sz="1600" dirty="0"/>
              <a:t>доцент, доцент кафедри англійської філології</a:t>
            </a:r>
            <a:endParaRPr lang="en-US" sz="1600" dirty="0"/>
          </a:p>
          <a:p>
            <a:pPr algn="r"/>
            <a:r>
              <a:rPr lang="uk-UA" sz="2400" dirty="0"/>
              <a:t>Світлана </a:t>
            </a:r>
            <a:r>
              <a:rPr lang="uk-UA" sz="2400" dirty="0" err="1"/>
              <a:t>Качмарчик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759579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C97023-23BC-4CD6-96C4-6C49DDDC8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74639"/>
            <a:ext cx="9495452" cy="1037867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defRPr/>
            </a:pPr>
            <a:r>
              <a:rPr lang="uk-UA" dirty="0"/>
              <a:t>Особливості перекладу наукової літератури</a:t>
            </a:r>
          </a:p>
        </p:txBody>
      </p:sp>
      <p:sp>
        <p:nvSpPr>
          <p:cNvPr id="30723" name="Содержимое 2">
            <a:extLst>
              <a:ext uri="{FF2B5EF4-FFF2-40B4-BE49-F238E27FC236}">
                <a16:creationId xmlns:a16="http://schemas.microsoft.com/office/drawing/2014/main" id="{E33090F2-F360-48F7-B14B-9255B8956A7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394857" y="1511558"/>
            <a:ext cx="9144000" cy="5157529"/>
          </a:xfrm>
        </p:spPr>
        <p:txBody>
          <a:bodyPr>
            <a:normAutofit lnSpcReduction="10000"/>
          </a:bodyPr>
          <a:lstStyle/>
          <a:p>
            <a:pPr indent="457200" algn="just">
              <a:lnSpc>
                <a:spcPct val="125000"/>
              </a:lnSpc>
              <a:buNone/>
            </a:pPr>
            <a:r>
              <a:rPr lang="uk-UA" altLang="ru-UA" sz="20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Повний переклад</a:t>
            </a:r>
            <a:r>
              <a:rPr lang="uk-UA" altLang="ru-UA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є основним видом технічного перекладу, який складається з таких </a:t>
            </a:r>
            <a:r>
              <a:rPr lang="uk-UA" altLang="ru-UA" sz="2000" u="sng" dirty="0">
                <a:latin typeface="Arial" panose="020B0604020202020204" pitchFamily="34" charset="0"/>
                <a:cs typeface="Arial" panose="020B0604020202020204" pitchFamily="34" charset="0"/>
              </a:rPr>
              <a:t>етапів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indent="457200" algn="just">
              <a:lnSpc>
                <a:spcPct val="125000"/>
              </a:lnSpc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uk-UA" altLang="ru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читання 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всього </a:t>
            </a:r>
            <a:r>
              <a:rPr lang="uk-UA" altLang="ru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тексту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 з метою усвідомлення змісту;</a:t>
            </a:r>
          </a:p>
          <a:p>
            <a:pPr indent="457200" algn="just">
              <a:lnSpc>
                <a:spcPct val="125000"/>
              </a:lnSpc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uk-UA" altLang="ru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поділ тексту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 на закінчені за змістом частини, їх переклад;</a:t>
            </a:r>
          </a:p>
          <a:p>
            <a:pPr indent="457200" algn="just">
              <a:lnSpc>
                <a:spcPct val="125000"/>
              </a:lnSpc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в) </a:t>
            </a:r>
            <a:r>
              <a:rPr lang="uk-UA" altLang="ru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стилістичне редагування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 повного тексту (слід обробити текст відповідно до норм літературної мови, усунути повтори, усі терміни і назви мають бути однозначними, якщо думку можна висловити кількома способами, перевагу слід віддати стислому, якщо іншомовне слово можна без шкоди для змісту замінити українським, то варто це зробити);</a:t>
            </a:r>
          </a:p>
          <a:p>
            <a:pPr indent="457200" algn="just">
              <a:lnSpc>
                <a:spcPct val="125000"/>
              </a:lnSpc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г) </a:t>
            </a:r>
            <a:r>
              <a:rPr lang="uk-UA" altLang="ru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переклад заголовка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, який має передавати суть змісту оригіналу й враховувати всі його особливості (саме за заголовком фахівці найчастіше добирають потрібні матеріали).</a:t>
            </a:r>
          </a:p>
          <a:p>
            <a:pPr indent="457200"/>
            <a:endParaRPr lang="uk-UA" altLang="ru-UA" sz="2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206874-267B-45AA-AAD3-1CBE893B2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9501" y="429207"/>
            <a:ext cx="9305732" cy="1088573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uk-UA" dirty="0"/>
              <a:t>Особливості перекладу наукової літератури</a:t>
            </a:r>
            <a:endParaRPr lang="uk-UA" cap="none" dirty="0">
              <a:solidFill>
                <a:srgbClr val="0070C0"/>
              </a:solidFill>
            </a:endParaRPr>
          </a:p>
        </p:txBody>
      </p:sp>
      <p:sp>
        <p:nvSpPr>
          <p:cNvPr id="31747" name="Содержимое 2">
            <a:extLst>
              <a:ext uri="{FF2B5EF4-FFF2-40B4-BE49-F238E27FC236}">
                <a16:creationId xmlns:a16="http://schemas.microsoft.com/office/drawing/2014/main" id="{13306A5E-15A3-4F00-8DE4-1C9B403E4F4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873829" y="1660850"/>
            <a:ext cx="8528178" cy="3489648"/>
          </a:xfrm>
        </p:spPr>
        <p:txBody>
          <a:bodyPr>
            <a:normAutofit/>
          </a:bodyPr>
          <a:lstStyle/>
          <a:p>
            <a:pPr indent="457200" algn="just">
              <a:buNone/>
            </a:pPr>
            <a:r>
              <a:rPr lang="uk-UA" altLang="ru-UA" sz="20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Реферативний переклад:</a:t>
            </a:r>
            <a:endParaRPr lang="uk-UA" altLang="ru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uk-UA" altLang="ru-UA" sz="2000" u="sng" dirty="0">
                <a:latin typeface="Arial" panose="020B0604020202020204" pitchFamily="34" charset="0"/>
                <a:cs typeface="Arial" panose="020B0604020202020204" pitchFamily="34" charset="0"/>
              </a:rPr>
              <a:t>письмовий переклад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 заздалегідь відібраних частин оригіналу, що складають зв'язний текст; </a:t>
            </a:r>
          </a:p>
          <a:p>
            <a:pPr indent="457200" algn="just"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uk-UA" altLang="ru-UA" sz="2000" u="sng" dirty="0">
                <a:latin typeface="Arial" panose="020B0604020202020204" pitchFamily="34" charset="0"/>
                <a:cs typeface="Arial" panose="020B0604020202020204" pitchFamily="34" charset="0"/>
              </a:rPr>
              <a:t>виклад основних положень змісту оригіналу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, що супроводжується висновками й оцінкою.</a:t>
            </a:r>
          </a:p>
          <a:p>
            <a:pPr indent="457200" algn="just">
              <a:buNone/>
            </a:pPr>
            <a:endParaRPr lang="en-US" altLang="ru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Реферативний переклад у 5 –10 і більше разів коротший за оригінал.</a:t>
            </a:r>
          </a:p>
          <a:p>
            <a:pPr indent="457200"/>
            <a:endParaRPr lang="uk-UA" altLang="ru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E242ED-B944-4F99-BFDC-691385012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1943" y="447869"/>
            <a:ext cx="9268407" cy="783771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uk-UA" dirty="0"/>
              <a:t>Особливості перекладу наукової літератури</a:t>
            </a:r>
            <a:endParaRPr lang="uk-UA" cap="none" dirty="0">
              <a:solidFill>
                <a:srgbClr val="0070C0"/>
              </a:solidFill>
            </a:endParaRPr>
          </a:p>
        </p:txBody>
      </p:sp>
      <p:sp>
        <p:nvSpPr>
          <p:cNvPr id="32771" name="Содержимое 2">
            <a:extLst>
              <a:ext uri="{FF2B5EF4-FFF2-40B4-BE49-F238E27FC236}">
                <a16:creationId xmlns:a16="http://schemas.microsoft.com/office/drawing/2014/main" id="{E97E632B-3BBF-4CE1-ACCB-2D2E885ADF5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08245" y="1517780"/>
            <a:ext cx="9343053" cy="4472473"/>
          </a:xfrm>
        </p:spPr>
        <p:txBody>
          <a:bodyPr>
            <a:noAutofit/>
          </a:bodyPr>
          <a:lstStyle/>
          <a:p>
            <a:pPr indent="457200" algn="just">
              <a:lnSpc>
                <a:spcPct val="114000"/>
              </a:lnSpc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Робота над </a:t>
            </a:r>
            <a:r>
              <a:rPr lang="uk-UA" altLang="ru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першим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 різновидом реферативного перекладу складається з: </a:t>
            </a:r>
          </a:p>
          <a:p>
            <a:pPr indent="457200" algn="just">
              <a:lnSpc>
                <a:spcPct val="114000"/>
              </a:lnSpc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uk-UA" altLang="ru-UA" sz="2000" b="1" dirty="0">
                <a:latin typeface="Arial" panose="020B0604020202020204" pitchFamily="34" charset="0"/>
                <a:cs typeface="Arial" panose="020B0604020202020204" pitchFamily="34" charset="0"/>
              </a:rPr>
              <a:t>ознайомлення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 з оригіналом; при потребі – вивчення спеціальної літератури;</a:t>
            </a:r>
          </a:p>
          <a:p>
            <a:pPr indent="457200" algn="just">
              <a:lnSpc>
                <a:spcPct val="114000"/>
              </a:lnSpc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uk-UA" altLang="ru-UA" sz="2000" b="1" dirty="0">
                <a:latin typeface="Arial" panose="020B0604020202020204" pitchFamily="34" charset="0"/>
                <a:cs typeface="Arial" panose="020B0604020202020204" pitchFamily="34" charset="0"/>
              </a:rPr>
              <a:t>виділення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 в тексті основного і другорядного (відступи, повтори, багатослівність, екскурси в суміжні галузі тощо);</a:t>
            </a:r>
          </a:p>
          <a:p>
            <a:pPr indent="457200" algn="just">
              <a:lnSpc>
                <a:spcPct val="114000"/>
              </a:lnSpc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в) </a:t>
            </a:r>
            <a:r>
              <a:rPr lang="uk-UA" altLang="ru-UA" sz="2000" b="1" dirty="0">
                <a:latin typeface="Arial" panose="020B0604020202020204" pitchFamily="34" charset="0"/>
                <a:cs typeface="Arial" panose="020B0604020202020204" pitchFamily="34" charset="0"/>
              </a:rPr>
              <a:t>перечитування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 основної частини, усування можливих диспропорцій, нелогічності;</a:t>
            </a:r>
          </a:p>
          <a:p>
            <a:pPr indent="457200" algn="just">
              <a:lnSpc>
                <a:spcPct val="114000"/>
              </a:lnSpc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г) </a:t>
            </a:r>
            <a:r>
              <a:rPr lang="uk-UA" altLang="ru-UA" sz="2000" b="1" dirty="0">
                <a:latin typeface="Arial" panose="020B0604020202020204" pitchFamily="34" charset="0"/>
                <a:cs typeface="Arial" panose="020B0604020202020204" pitchFamily="34" charset="0"/>
              </a:rPr>
              <a:t>переклад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 основної частини, зв'язний і логічний виклад змісту оригіналу.</a:t>
            </a:r>
          </a:p>
          <a:p>
            <a:pPr indent="457200" algn="just">
              <a:buNone/>
            </a:pPr>
            <a:r>
              <a:rPr lang="en-US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uk-UA" altLang="ru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/>
            <a:endParaRPr lang="uk-UA" altLang="ru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C4180B-6F82-4E63-AFB0-B07DCEFA3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8791" y="503852"/>
            <a:ext cx="9280849" cy="758889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uk-UA" dirty="0"/>
              <a:t>Особливості перекладу наукової літератури</a:t>
            </a:r>
            <a:endParaRPr lang="uk-UA" cap="none" dirty="0">
              <a:solidFill>
                <a:srgbClr val="0070C0"/>
              </a:solidFill>
            </a:endParaRPr>
          </a:p>
        </p:txBody>
      </p:sp>
      <p:sp>
        <p:nvSpPr>
          <p:cNvPr id="33795" name="Содержимое 2">
            <a:extLst>
              <a:ext uri="{FF2B5EF4-FFF2-40B4-BE49-F238E27FC236}">
                <a16:creationId xmlns:a16="http://schemas.microsoft.com/office/drawing/2014/main" id="{E653DBBA-A787-4310-8651-A4545B73386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481942" y="1600202"/>
            <a:ext cx="8957388" cy="2567472"/>
          </a:xfrm>
        </p:spPr>
        <p:txBody>
          <a:bodyPr/>
          <a:lstStyle/>
          <a:p>
            <a:pPr indent="457200" algn="just"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Робота над </a:t>
            </a:r>
            <a:r>
              <a:rPr lang="uk-UA" altLang="ru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другим різновидом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 реферативного перекладу відбувається за такою схемою:</a:t>
            </a:r>
          </a:p>
          <a:p>
            <a:pPr indent="457200" algn="just"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uk-UA" altLang="ru-UA" sz="2000" b="1" dirty="0">
                <a:latin typeface="Arial" panose="020B0604020202020204" pitchFamily="34" charset="0"/>
                <a:cs typeface="Arial" panose="020B0604020202020204" pitchFamily="34" charset="0"/>
              </a:rPr>
              <a:t>докладне вивчення 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оригіналу;</a:t>
            </a:r>
          </a:p>
          <a:p>
            <a:pPr indent="457200" algn="just"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uk-UA" altLang="ru-UA" sz="2000" b="1" dirty="0">
                <a:latin typeface="Arial" panose="020B0604020202020204" pitchFamily="34" charset="0"/>
                <a:cs typeface="Arial" panose="020B0604020202020204" pitchFamily="34" charset="0"/>
              </a:rPr>
              <a:t>стислий виклад 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змісту оригіналу за власним планом;</a:t>
            </a:r>
          </a:p>
          <a:p>
            <a:pPr indent="457200" algn="just"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в) </a:t>
            </a:r>
            <a:r>
              <a:rPr lang="uk-UA" altLang="ru-UA" sz="2000" b="1" dirty="0">
                <a:latin typeface="Arial" panose="020B0604020202020204" pitchFamily="34" charset="0"/>
                <a:cs typeface="Arial" panose="020B0604020202020204" pitchFamily="34" charset="0"/>
              </a:rPr>
              <a:t>формулювання висновків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, можливе висловлення оцінки.</a:t>
            </a:r>
          </a:p>
          <a:p>
            <a:pPr indent="457200" algn="just"/>
            <a:endParaRPr lang="uk-UA" alt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endParaRPr lang="uk-UA" altLang="ru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95A11D-3E60-40BF-A32E-1AE03A570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196" y="510073"/>
            <a:ext cx="9423918" cy="75267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uk-UA" dirty="0"/>
              <a:t>Особливості перекладу наукової літератури</a:t>
            </a:r>
            <a:endParaRPr lang="uk-UA" cap="none" dirty="0">
              <a:solidFill>
                <a:srgbClr val="0070C0"/>
              </a:solidFill>
            </a:endParaRPr>
          </a:p>
        </p:txBody>
      </p:sp>
      <p:sp>
        <p:nvSpPr>
          <p:cNvPr id="34819" name="Содержимое 2">
            <a:extLst>
              <a:ext uri="{FF2B5EF4-FFF2-40B4-BE49-F238E27FC236}">
                <a16:creationId xmlns:a16="http://schemas.microsoft.com/office/drawing/2014/main" id="{76331B63-D9BC-4DF2-AE9E-DCB031CA43F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34817" y="1544217"/>
            <a:ext cx="9066244" cy="4873625"/>
          </a:xfrm>
        </p:spPr>
        <p:txBody>
          <a:bodyPr/>
          <a:lstStyle/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uk-UA" altLang="ru-UA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Анотаційний</a:t>
            </a:r>
            <a:r>
              <a:rPr lang="uk-UA" altLang="ru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переклад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 є стислою характеристикою оригіналу, що являє собою перелік основних питань, іноді містить критичну оцінку. </a:t>
            </a:r>
            <a:endParaRPr lang="en-US" altLang="ru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Такий переклад дає фахівцеві уявлення про характер оригіналу (наукова стаття, технічний опис, науково-популярна книга), про його структуру (які питання розглянуто, у якій послідовності, висновки автора), про призначення, актуальність оригіналу, обґрунтованість висновків тощо. </a:t>
            </a:r>
            <a:endParaRPr lang="en-US" altLang="ru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Обсяг анотації не може перевищувати </a:t>
            </a:r>
            <a:r>
              <a:rPr lang="uk-UA" altLang="ru-UA" sz="2000" b="1" dirty="0">
                <a:latin typeface="Arial" panose="020B0604020202020204" pitchFamily="34" charset="0"/>
                <a:cs typeface="Arial" panose="020B0604020202020204" pitchFamily="34" charset="0"/>
              </a:rPr>
              <a:t>500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 друкованих знаків.</a:t>
            </a:r>
          </a:p>
          <a:p>
            <a:pPr eaLnBrk="1" hangingPunct="1"/>
            <a:endParaRPr lang="uk-UA" altLang="ru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F63E4D-7547-4129-B035-2A3CDBFEE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9967" y="404814"/>
            <a:ext cx="8559282" cy="503237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uk-UA" b="1" cap="none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АВТОМАТИЗОВАНИЙ ПЕРЕКЛАД</a:t>
            </a:r>
            <a:br>
              <a:rPr lang="en-US" b="1" cap="none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uk-UA" b="1" cap="none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843" name="Содержимое 2">
            <a:extLst>
              <a:ext uri="{FF2B5EF4-FFF2-40B4-BE49-F238E27FC236}">
                <a16:creationId xmlns:a16="http://schemas.microsoft.com/office/drawing/2014/main" id="{F9624EA3-7CF4-4A99-9B68-29F5DC95145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363754" y="1600201"/>
            <a:ext cx="9038253" cy="4309187"/>
          </a:xfrm>
        </p:spPr>
        <p:txBody>
          <a:bodyPr>
            <a:normAutofit lnSpcReduction="10000"/>
          </a:bodyPr>
          <a:lstStyle/>
          <a:p>
            <a:pPr indent="457200" algn="just">
              <a:lnSpc>
                <a:spcPct val="125000"/>
              </a:lnSpc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Переклад являє собою вид інформаційної діяльності, потреба в якому щорічно збільшується на 15%, тому актуальним сьогодні є пошук раціональних шляхів вирішення проблеми швидкого та значного за обсягом перекладу. </a:t>
            </a:r>
            <a:endParaRPr lang="en-US" altLang="ru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25000"/>
              </a:lnSpc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Цю проблему може вирішити </a:t>
            </a:r>
            <a:r>
              <a:rPr lang="uk-UA" altLang="ru-UA" sz="20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автоматизований</a:t>
            </a:r>
            <a:r>
              <a:rPr lang="uk-UA" altLang="ru-UA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або </a:t>
            </a:r>
            <a:r>
              <a:rPr lang="uk-UA" altLang="ru-UA" sz="20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комп'ютерний 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переклад.</a:t>
            </a:r>
          </a:p>
          <a:p>
            <a:pPr indent="457200" algn="just">
              <a:lnSpc>
                <a:spcPct val="125000"/>
              </a:lnSpc>
              <a:buNone/>
            </a:pPr>
            <a:r>
              <a:rPr lang="uk-UA" altLang="ru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Автоматизований переклад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 тлумачиться як переклад текстів на комп'ютері з використанням комп'ютерних технологій. Від машинного перекладу він відрізняється тим, що весь процес перекладу здійснюється людиною, комп'ютер лише допомагає йому створити готовий текст або за менший час, або з кращою якістю.</a:t>
            </a:r>
          </a:p>
          <a:p>
            <a:pPr indent="457200" algn="just">
              <a:lnSpc>
                <a:spcPct val="125000"/>
              </a:lnSpc>
              <a:buNone/>
            </a:pPr>
            <a:endParaRPr lang="uk-UA" altLang="ru-UA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7D20D3-D08C-4347-B232-C9C6F051D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0555" y="473692"/>
            <a:ext cx="7467600" cy="561975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uk-UA" b="1" cap="none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АВТОМАТИЗОВАНИЙ ПЕРЕКЛАД</a:t>
            </a:r>
            <a:endParaRPr lang="uk-UA" cap="none" dirty="0"/>
          </a:p>
        </p:txBody>
      </p:sp>
      <p:sp>
        <p:nvSpPr>
          <p:cNvPr id="39939" name="Содержимое 2">
            <a:extLst>
              <a:ext uri="{FF2B5EF4-FFF2-40B4-BE49-F238E27FC236}">
                <a16:creationId xmlns:a16="http://schemas.microsoft.com/office/drawing/2014/main" id="{88749846-AFC6-480B-A9A0-E15F593C301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382415" y="1268413"/>
            <a:ext cx="9063135" cy="4734281"/>
          </a:xfrm>
        </p:spPr>
        <p:txBody>
          <a:bodyPr>
            <a:normAutofit/>
          </a:bodyPr>
          <a:lstStyle/>
          <a:p>
            <a:pPr indent="457200" algn="just">
              <a:lnSpc>
                <a:spcPct val="125000"/>
              </a:lnSpc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У наш час найбільш поширеними способами використання комп'ютерів при письмовому перекладі є робота зі словниками та глосаріями, пам'яттю перекладів, що містить приклади раніше перекладених текстів, а також використання так званих корпусів, великих колекцій текстів на одному або декількох мовах, що дає стислий опис того, як слова і вирази реально використовуються в мові в цілому або в конкретній наочній області.</a:t>
            </a:r>
          </a:p>
          <a:p>
            <a:pPr indent="457200" algn="just">
              <a:lnSpc>
                <a:spcPct val="125000"/>
              </a:lnSpc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Сьогодні створено багато експериментальних і практичних систем автоматичного перекладу, напр., системи </a:t>
            </a:r>
            <a:r>
              <a:rPr lang="uk-UA" altLang="ru-UA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SYSTRAN, LOGOS, ALPS, METAL, GETA, EUROTRA 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тощо, до яких входить понад 15 версій для різних пар мов.</a:t>
            </a:r>
          </a:p>
          <a:p>
            <a:pPr indent="457200" algn="just">
              <a:lnSpc>
                <a:spcPct val="125000"/>
              </a:lnSpc>
              <a:buNone/>
            </a:pPr>
            <a:endParaRPr lang="uk-UA" altLang="ru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endParaRPr lang="uk-UA" alt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1AC3D3-AF0A-49D9-951F-193E85E5A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5166" y="609599"/>
            <a:ext cx="8727233" cy="864637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uk-UA" b="1" cap="none" dirty="0">
                <a:solidFill>
                  <a:srgbClr val="18591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ТИПОВІ ТРУДНОЩІ ПІД ЧАС ПЕРЕКЛАДУ</a:t>
            </a:r>
            <a:endParaRPr lang="uk-UA" cap="none" dirty="0">
              <a:solidFill>
                <a:srgbClr val="18591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49773E00-7551-4329-B126-8C52DCDD513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89212" y="1729273"/>
            <a:ext cx="8915400" cy="2929814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274320" indent="-274320" algn="just">
              <a:lnSpc>
                <a:spcPct val="125000"/>
              </a:lnSpc>
              <a:buNone/>
              <a:defRPr/>
            </a:pPr>
            <a:r>
              <a:rPr lang="ru-RU" b="1" dirty="0">
                <a:latin typeface="Times New Roman"/>
                <a:ea typeface="Times New Roman"/>
              </a:rPr>
              <a:t>	</a:t>
            </a:r>
            <a:r>
              <a:rPr lang="uk-UA" sz="2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Оскільки </a:t>
            </a:r>
            <a:r>
              <a:rPr lang="uk-UA" sz="2000" b="1" dirty="0">
                <a:solidFill>
                  <a:schemeClr val="accent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переклад </a:t>
            </a:r>
            <a:r>
              <a:rPr lang="uk-UA" sz="2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– це передавання змісту того, що було висловлено, то перекладаються не слова, граматичні конструкції чи інші засоби мови оригіналу, а </a:t>
            </a:r>
            <a:r>
              <a:rPr lang="uk-UA" sz="2000" u="sng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думки, зміст оригіналу</a:t>
            </a:r>
            <a:r>
              <a:rPr lang="uk-UA" sz="2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</a:t>
            </a:r>
          </a:p>
          <a:p>
            <a:pPr marL="274320" indent="-274320" algn="just">
              <a:lnSpc>
                <a:spcPct val="125000"/>
              </a:lnSpc>
              <a:buNone/>
              <a:defRPr/>
            </a:pPr>
            <a:r>
              <a:rPr lang="uk-UA" sz="2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	Згідно з теорією перекладу, неперекладних матеріалів не існує – є складні для перекладу тексти. </a:t>
            </a:r>
          </a:p>
          <a:p>
            <a:pPr marL="274320" indent="-274320">
              <a:buFont typeface="Wingdings"/>
              <a:buChar char="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5B4D7D-1BB7-4D30-97F0-BEEC41B3F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9812" y="478971"/>
            <a:ext cx="8801878" cy="814874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uk-UA" b="1" cap="none" dirty="0">
                <a:solidFill>
                  <a:srgbClr val="18591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ТИПОВІ ТРУДНОЩІ ПІД ЧАС ПЕРЕКЛАДУ</a:t>
            </a:r>
            <a:endParaRPr lang="uk-UA" cap="none" dirty="0"/>
          </a:p>
        </p:txBody>
      </p:sp>
      <p:sp>
        <p:nvSpPr>
          <p:cNvPr id="44035" name="Содержимое 2">
            <a:extLst>
              <a:ext uri="{FF2B5EF4-FFF2-40B4-BE49-F238E27FC236}">
                <a16:creationId xmlns:a16="http://schemas.microsoft.com/office/drawing/2014/main" id="{FE54A386-6C3C-4C29-8BC4-84093672421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432179" y="1600201"/>
            <a:ext cx="9050693" cy="3730689"/>
          </a:xfrm>
        </p:spPr>
        <p:txBody>
          <a:bodyPr/>
          <a:lstStyle/>
          <a:p>
            <a:pPr indent="457200" algn="just"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Труднощі під час перекладання пов'язані з:</a:t>
            </a:r>
          </a:p>
          <a:p>
            <a:pPr indent="457200" algn="just">
              <a:buNone/>
            </a:pPr>
            <a:endParaRPr lang="uk-UA" altLang="ru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uk-UA" altLang="ru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недостатнім знанням мови оригіналу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indent="457200" algn="just"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uk-UA" altLang="ru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недостатнім знанням суті предмета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indent="457200" algn="just"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в) </a:t>
            </a:r>
            <a:r>
              <a:rPr lang="uk-UA" altLang="ru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недостатнім знанням мови, якою перекладають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indent="457200" algn="just"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г) </a:t>
            </a:r>
            <a:r>
              <a:rPr lang="uk-UA" altLang="ru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відсутністю в цій мові готових відповідників 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для висловлення того, що вже було висловлено засобами мови оригіналу.</a:t>
            </a:r>
          </a:p>
          <a:p>
            <a:pPr indent="457200">
              <a:buNone/>
            </a:pPr>
            <a:endParaRPr lang="uk-UA" altLang="ru-U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23596A-2A9D-44DF-BA61-517FB94CE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1607" y="528735"/>
            <a:ext cx="5654351" cy="678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uk-UA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Редагування перекладу</a:t>
            </a:r>
          </a:p>
        </p:txBody>
      </p:sp>
      <p:sp>
        <p:nvSpPr>
          <p:cNvPr id="48131" name="Содержимое 2">
            <a:extLst>
              <a:ext uri="{FF2B5EF4-FFF2-40B4-BE49-F238E27FC236}">
                <a16:creationId xmlns:a16="http://schemas.microsoft.com/office/drawing/2014/main" id="{E6E7FA7E-83B1-40F0-BAD2-552D8A706D8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494383" y="1341439"/>
            <a:ext cx="9063135" cy="4567949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uk-UA" altLang="ru-UA" sz="2000" b="1" dirty="0">
                <a:latin typeface="Arial" panose="020B0604020202020204" pitchFamily="34" charset="0"/>
                <a:cs typeface="Arial" panose="020B0604020202020204" pitchFamily="34" charset="0"/>
              </a:rPr>
              <a:t>Редагування перекладу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, тобто вдосконалення вже наявного його варіанта, буває двох типів: </a:t>
            </a:r>
          </a:p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		(1) </a:t>
            </a:r>
            <a:r>
              <a:rPr lang="uk-UA" altLang="ru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авторське редагування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, коли редактором свого тексту виступає сам перекладач; </a:t>
            </a:r>
          </a:p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		(2) </a:t>
            </a:r>
            <a:r>
              <a:rPr lang="uk-UA" altLang="ru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редагування готового тексту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 іншою 	людиною, тобто редактором чи самим перекладачем. </a:t>
            </a: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uk-UA" altLang="ru-UA" sz="2000" dirty="0" err="1">
                <a:latin typeface="Arial" panose="020B0604020202020204" pitchFamily="34" charset="0"/>
                <a:cs typeface="Arial" panose="020B0604020202020204" pitchFamily="34" charset="0"/>
              </a:rPr>
              <a:t>Саморедагування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, здійснене автором, та редагування того самого повідомлення професійним редактором, повинні доповнювати одне одного, оскільки обидва види правок спрямовані на поліпшення якості тексту, досягнення його довершеності.</a:t>
            </a:r>
          </a:p>
          <a:p>
            <a:pPr eaLnBrk="1" hangingPunct="1"/>
            <a:endParaRPr lang="uk-UA" altLang="ru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60EA12-F93E-43E0-AFDF-C7DCA35E1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08263"/>
          </a:xfrm>
        </p:spPr>
        <p:txBody>
          <a:bodyPr>
            <a:normAutofit/>
          </a:bodyPr>
          <a:lstStyle/>
          <a:p>
            <a:pPr algn="ctr"/>
            <a:r>
              <a:rPr lang="uk-UA" sz="4400" dirty="0"/>
              <a:t>Читання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E1DEF9-95A6-4F92-8944-0A5288B40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32373"/>
            <a:ext cx="8915400" cy="3664021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25000"/>
              </a:lnSpc>
              <a:buNone/>
            </a:pPr>
            <a:r>
              <a:rPr lang="uk-UA" sz="20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Вид мовленнєвої діяльності, що має велике пізнавальне значення і виконує різні функції: сприяє кращому засвоєнню мови, дозволяє більше дізнатися про людей та країну, мова якої вивчається, поглибити свої фахові знання, а також є засобом навчання інших видів мовленнєвої діяльності</a:t>
            </a:r>
            <a:r>
              <a:rPr lang="en-US" sz="20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endParaRPr lang="uk-UA" sz="2000" dirty="0"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5000"/>
              </a:lnSpc>
              <a:spcBef>
                <a:spcPct val="0"/>
              </a:spcBef>
              <a:buNone/>
            </a:pPr>
            <a:r>
              <a:rPr lang="uk-UA" sz="4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Компоненти: </a:t>
            </a:r>
            <a:endParaRPr lang="ru-UA" sz="4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algn="just">
              <a:lnSpc>
                <a:spcPct val="135000"/>
              </a:lnSpc>
            </a:pPr>
            <a:r>
              <a:rPr lang="uk-UA" sz="2000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сприйняття друкованого чи написаного тексту </a:t>
            </a:r>
            <a:endParaRPr lang="ru-UA" sz="2000" dirty="0"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35000"/>
              </a:lnSpc>
            </a:pPr>
            <a:r>
              <a:rPr lang="uk-UA" sz="2000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осмислення прочитаного.</a:t>
            </a:r>
            <a:endParaRPr lang="ru-UA" sz="2000" dirty="0"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5000"/>
              </a:lnSpc>
              <a:buNone/>
            </a:pPr>
            <a:endParaRPr lang="ru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5908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FB90051A-1C07-46EC-9337-6E005117EC3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985795" y="2420939"/>
            <a:ext cx="7458270" cy="1036637"/>
          </a:xfrm>
        </p:spPr>
        <p:txBody>
          <a:bodyPr>
            <a:normAutofit/>
          </a:bodyPr>
          <a:lstStyle/>
          <a:p>
            <a:pPr marL="274320" indent="-274320" algn="ctr">
              <a:buNone/>
              <a:defRPr/>
            </a:pPr>
            <a:r>
              <a:rPr lang="uk-UA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49DC21-3D8F-4E1B-87EB-F9D994C26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3" y="624110"/>
            <a:ext cx="8915400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dirty="0"/>
              <a:t>Стратегія читання наукової літератури</a:t>
            </a:r>
            <a:endParaRPr lang="ru-UA" sz="4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B9AA74-82B9-45E5-9942-681649089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25000"/>
              </a:lnSpc>
            </a:pPr>
            <a:r>
              <a:rPr lang="uk-UA" sz="18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Щоб зрозуміти прочитане, необов’язково знати значення всіх слів у тексті або за допомогою словника робити його дослівний переклад.</a:t>
            </a:r>
          </a:p>
          <a:p>
            <a:pPr algn="just">
              <a:lnSpc>
                <a:spcPct val="125000"/>
              </a:lnSpc>
            </a:pPr>
            <a: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Важливо навчитися ігнорувати невідомі слова, якщо вони не перешкоджають розумінню основного змісту.</a:t>
            </a:r>
            <a:endParaRPr lang="ru-UA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5000"/>
              </a:lnSpc>
            </a:pPr>
            <a:r>
              <a:rPr lang="uk-UA" sz="18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Необхідно навчитися правильно прогнозувати зміст тексту ще до його читання та оволодіти мистецтвом його «</a:t>
            </a:r>
            <a:r>
              <a:rPr lang="uk-UA" sz="1800" dirty="0" err="1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розкодування</a:t>
            </a:r>
            <a:r>
              <a:rPr lang="uk-UA" sz="18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».</a:t>
            </a:r>
          </a:p>
          <a:p>
            <a:pPr algn="just">
              <a:lnSpc>
                <a:spcPct val="125000"/>
              </a:lnSpc>
            </a:pPr>
            <a:r>
              <a:rPr lang="uk-UA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Необхідно також виробити вміння розпізнавати у тексті основну ідею та важливі деталі, відшукувати тематичні узагальнюючі речення й відповіді на конкретні запитання, робити висновки щодо змісту тексту, засвоювати новий лексичний матеріал тощо.</a:t>
            </a:r>
            <a:endParaRPr lang="ru-UA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725068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C34BC7-223B-4D10-BB57-4F485CE9A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dirty="0"/>
              <a:t>Види читання</a:t>
            </a:r>
            <a:b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UA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3D134B6-64A9-46BC-A783-6E8E95C7D1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804" y="1542662"/>
            <a:ext cx="6820473" cy="5115354"/>
          </a:xfrm>
        </p:spPr>
      </p:pic>
    </p:spTree>
    <p:extLst>
      <p:ext uri="{BB962C8B-B14F-4D97-AF65-F5344CB8AC3E}">
        <p14:creationId xmlns:p14="http://schemas.microsoft.com/office/powerpoint/2010/main" val="3183525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449DB1-8991-4DC7-84FE-413D5EAE6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dirty="0"/>
              <a:t>Важливість перекладу</a:t>
            </a:r>
            <a:endParaRPr lang="ru-UA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CD331D-C597-45B8-B667-3132DBD64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uk-UA" sz="20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„Переклад, що супроводжується всебічним аналізом матеріалу на всіх </a:t>
            </a:r>
            <a:r>
              <a:rPr lang="uk-UA" sz="20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мовних</a:t>
            </a:r>
            <a:r>
              <a:rPr lang="uk-UA" sz="20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рівнях, створює широку й міцну базу знань, розвиває «чуття» мови й підвищує інтерес до предмета дослідів.” 	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uk-UA" sz="2000" b="1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											</a:t>
            </a:r>
            <a:r>
              <a:rPr lang="uk-UA" sz="2000" b="1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О. Яременко </a:t>
            </a:r>
            <a:endParaRPr lang="ru-UA" sz="20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uk-UA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														</a:t>
            </a:r>
            <a:endParaRPr lang="ru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C852462-18D7-4259-8C9A-9EC673CEB7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3635828" y="4074368"/>
            <a:ext cx="5966960" cy="1766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632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50100D-4E21-4681-9E67-0F1D17541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dirty="0"/>
              <a:t>Суть перекладу</a:t>
            </a:r>
            <a:br>
              <a:rPr lang="ru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110E5E-FFC5-4CF6-A755-DB5A594CF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48882"/>
            <a:ext cx="8915400" cy="4685008"/>
          </a:xfrm>
        </p:spPr>
        <p:txBody>
          <a:bodyPr>
            <a:noAutofit/>
          </a:bodyPr>
          <a:lstStyle/>
          <a:p>
            <a:pPr algn="just">
              <a:lnSpc>
                <a:spcPct val="125000"/>
              </a:lnSpc>
            </a:pPr>
            <a:r>
              <a:rPr lang="uk-UA" sz="20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Переклад – процес відтворення письмового тексту чи усного вислову засобами іншої мови. </a:t>
            </a:r>
          </a:p>
          <a:p>
            <a:pPr algn="just">
              <a:lnSpc>
                <a:spcPct val="125000"/>
              </a:lnSpc>
            </a:pPr>
            <a:r>
              <a:rPr lang="uk-UA" sz="20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Перекласти – означає точно й повно висловити засобами однієї мови те, що зафіксовано засобами іншої мови у нерозривній єдності змісту і форми. </a:t>
            </a:r>
          </a:p>
          <a:p>
            <a:pPr algn="just">
              <a:lnSpc>
                <a:spcPct val="125000"/>
              </a:lnSpc>
            </a:pPr>
            <a:r>
              <a:rPr lang="uk-UA" sz="20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Мета будь-якого перекладу – донести до читача, який не володіє мовою оригіналу, певну інформацію і ближче ознайомити його з відповідним текстом.</a:t>
            </a:r>
          </a:p>
          <a:p>
            <a:pPr algn="just">
              <a:lnSpc>
                <a:spcPct val="125000"/>
              </a:lnSpc>
            </a:pPr>
            <a:r>
              <a:rPr lang="uk-UA" sz="20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Оскільки переклад – це передавання змісту того, що було висловлено, то перекладаються не слова, граматичні конструкції чи інші засоби мови оригіналу, а думки, зміст оригіналу. </a:t>
            </a:r>
            <a:endParaRPr lang="ru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152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31165F-A3F3-4340-AE85-F05948249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718" y="584717"/>
            <a:ext cx="6705600" cy="756721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defRPr/>
            </a:pPr>
            <a:r>
              <a:rPr lang="uk-UA" sz="4000" dirty="0"/>
              <a:t>Види перекладу</a:t>
            </a:r>
          </a:p>
        </p:txBody>
      </p:sp>
      <p:sp>
        <p:nvSpPr>
          <p:cNvPr id="13315" name="Содержимое 2">
            <a:extLst>
              <a:ext uri="{FF2B5EF4-FFF2-40B4-BE49-F238E27FC236}">
                <a16:creationId xmlns:a16="http://schemas.microsoft.com/office/drawing/2014/main" id="{9A1AF2DA-32D1-4CFB-BEB8-B64C7876606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25486" y="1959429"/>
            <a:ext cx="8876522" cy="3408783"/>
          </a:xfrm>
        </p:spPr>
        <p:txBody>
          <a:bodyPr/>
          <a:lstStyle/>
          <a:p>
            <a:pPr indent="457200" algn="just">
              <a:lnSpc>
                <a:spcPct val="125000"/>
              </a:lnSpc>
              <a:buNone/>
            </a:pPr>
            <a:r>
              <a:rPr lang="uk-UA" altLang="ru-UA" sz="2000" b="1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altLang="ru-UA" sz="2000" b="1" dirty="0">
                <a:latin typeface="Arial" panose="020B0604020202020204" pitchFamily="34" charset="0"/>
                <a:cs typeface="Arial" panose="020B0604020202020204" pitchFamily="34" charset="0"/>
              </a:rPr>
              <a:t>За формою переклад поділяють на </a:t>
            </a:r>
            <a:r>
              <a:rPr lang="uk-UA" altLang="ru-UA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усний</a:t>
            </a:r>
            <a:r>
              <a:rPr lang="uk-UA" altLang="ru-UA" sz="2000" b="1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uk-UA" altLang="ru-UA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письмовий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>
              <a:lnSpc>
                <a:spcPct val="125000"/>
              </a:lnSpc>
              <a:buNone/>
            </a:pP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Усний переклад використовують для обміну інформацією під час особистого контакту фахівців у процесі укладання контрактів, на виставках, міжнародних науково-технічних конференціях, симпозіумах, на лекціях, під час доповідей тощо. На відміну від письмового перекладу усний роблять негайно, не маючи можливості користуватися довідковою літературою. Усний переклад може бути </a:t>
            </a:r>
            <a:r>
              <a:rPr lang="uk-UA" altLang="ru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послідовним 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або </a:t>
            </a:r>
            <a:r>
              <a:rPr lang="uk-UA" altLang="ru-UA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синхронним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457200" algn="just"/>
            <a:endParaRPr lang="uk-UA" alt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endParaRPr lang="uk-UA" altLang="ru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4D65FD-A3AE-4350-B5E9-E580A57F3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1527" y="541176"/>
            <a:ext cx="4777272" cy="908179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uk-UA" sz="4000" dirty="0"/>
              <a:t>Види перекладу</a:t>
            </a:r>
          </a:p>
        </p:txBody>
      </p:sp>
      <p:sp>
        <p:nvSpPr>
          <p:cNvPr id="15363" name="Содержимое 2">
            <a:extLst>
              <a:ext uri="{FF2B5EF4-FFF2-40B4-BE49-F238E27FC236}">
                <a16:creationId xmlns:a16="http://schemas.microsoft.com/office/drawing/2014/main" id="{63E1DB07-683E-45AC-9B0C-EF4DC5CB619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475722" y="1600202"/>
            <a:ext cx="9019592" cy="3687146"/>
          </a:xfrm>
        </p:spPr>
        <p:txBody>
          <a:bodyPr/>
          <a:lstStyle/>
          <a:p>
            <a:pPr indent="457200" algn="just">
              <a:lnSpc>
                <a:spcPct val="125000"/>
              </a:lnSpc>
              <a:buNone/>
            </a:pPr>
            <a:r>
              <a:rPr lang="uk-UA" altLang="ru-UA" sz="2000" b="1" dirty="0">
                <a:latin typeface="Arial" panose="020B0604020202020204" pitchFamily="34" charset="0"/>
                <a:cs typeface="Arial" panose="020B0604020202020204" pitchFamily="34" charset="0"/>
              </a:rPr>
              <a:t>2. За способом перекладу розрізняють буквальний і адекватний переклад. </a:t>
            </a:r>
          </a:p>
          <a:p>
            <a:pPr indent="457200" algn="just">
              <a:lnSpc>
                <a:spcPct val="125000"/>
              </a:lnSpc>
              <a:buNone/>
            </a:pPr>
            <a:r>
              <a:rPr lang="uk-UA" altLang="ru-UA" sz="2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Буквальний переклад 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називають також дослівним, у такому перекладі можуть зберігатися порядок слів та граматичні конструкції, невластиві мові перекладу.</a:t>
            </a:r>
          </a:p>
          <a:p>
            <a:pPr indent="457200" algn="just">
              <a:lnSpc>
                <a:spcPct val="125000"/>
              </a:lnSpc>
              <a:buNone/>
            </a:pPr>
            <a:r>
              <a:rPr lang="uk-UA" altLang="ru-UA" sz="2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Адекватний переклад </a:t>
            </a:r>
            <a:r>
              <a:rPr lang="uk-UA" altLang="ru-UA" sz="2000" dirty="0">
                <a:latin typeface="Arial" panose="020B0604020202020204" pitchFamily="34" charset="0"/>
                <a:cs typeface="Arial" panose="020B0604020202020204" pitchFamily="34" charset="0"/>
              </a:rPr>
              <a:t>точно передає зміст оригіналу, його стиль, при цьому відповідає всім нормам літературної мови.</a:t>
            </a:r>
          </a:p>
          <a:p>
            <a:pPr marL="457200"/>
            <a:endParaRPr lang="uk-UA" altLang="ru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6D23AC-0E48-4E30-B217-1F951B9DE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4359" y="497633"/>
            <a:ext cx="5069633" cy="827314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uk-UA" sz="3600" dirty="0"/>
              <a:t>Види перекладу</a:t>
            </a:r>
            <a:endParaRPr lang="uk-UA" cap="none" dirty="0">
              <a:solidFill>
                <a:srgbClr val="FF0000"/>
              </a:solidFill>
            </a:endParaRPr>
          </a:p>
        </p:txBody>
      </p:sp>
      <p:sp>
        <p:nvSpPr>
          <p:cNvPr id="21507" name="Содержимое 2">
            <a:extLst>
              <a:ext uri="{FF2B5EF4-FFF2-40B4-BE49-F238E27FC236}">
                <a16:creationId xmlns:a16="http://schemas.microsoft.com/office/drawing/2014/main" id="{9BD05ACD-6849-4F4F-8E68-18495AA579E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116423" y="1256523"/>
            <a:ext cx="8142515" cy="4764832"/>
          </a:xfrm>
        </p:spPr>
        <p:txBody>
          <a:bodyPr/>
          <a:lstStyle/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uk-UA" altLang="ru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uk-UA" altLang="ru-UA" sz="2000" b="1" dirty="0">
                <a:latin typeface="Arial" panose="020B0604020202020204" pitchFamily="34" charset="0"/>
                <a:cs typeface="Arial" panose="020B0604020202020204" pitchFamily="34" charset="0"/>
              </a:rPr>
              <a:t>3. за характером відповідності тексту перекладу тексту     оригіналу: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uk-UA" altLang="ru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SzPts val="1000"/>
              <a:buFont typeface="Wingdings" panose="05000000000000000000" pitchFamily="2" charset="2"/>
              <a:buNone/>
            </a:pPr>
            <a:r>
              <a:rPr lang="uk-UA" altLang="ru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uk-UA" altLang="ru-UA" sz="2600" dirty="0"/>
          </a:p>
        </p:txBody>
      </p:sp>
      <p:sp>
        <p:nvSpPr>
          <p:cNvPr id="21508" name="TextBox 3">
            <a:extLst>
              <a:ext uri="{FF2B5EF4-FFF2-40B4-BE49-F238E27FC236}">
                <a16:creationId xmlns:a16="http://schemas.microsoft.com/office/drawing/2014/main" id="{453FD1ED-2C0F-4541-8224-A440CBF9D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6654" y="2083837"/>
            <a:ext cx="4951445" cy="2292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lnSpc>
                <a:spcPct val="125000"/>
              </a:lnSpc>
              <a:buSzPts val="1000"/>
              <a:buFont typeface="Wingdings" panose="05000000000000000000" pitchFamily="2" charset="2"/>
              <a:buChar char="Ø"/>
            </a:pPr>
            <a:r>
              <a:rPr lang="en-US" altLang="ru-UA" sz="2000" dirty="0"/>
              <a:t>  </a:t>
            </a:r>
            <a:r>
              <a:rPr lang="uk-UA" altLang="ru-UA" sz="2000" dirty="0"/>
              <a:t>вільний (інтерпретація)</a:t>
            </a:r>
          </a:p>
          <a:p>
            <a:pPr marL="342900" indent="-342900" eaLnBrk="1" hangingPunct="1">
              <a:lnSpc>
                <a:spcPct val="125000"/>
              </a:lnSpc>
              <a:buSzPts val="1000"/>
              <a:buFont typeface="Wingdings" panose="05000000000000000000" pitchFamily="2" charset="2"/>
              <a:buChar char="Ø"/>
            </a:pPr>
            <a:r>
              <a:rPr lang="en-US" altLang="ru-UA" sz="2000" dirty="0"/>
              <a:t>  </a:t>
            </a:r>
            <a:r>
              <a:rPr lang="uk-UA" altLang="ru-UA" sz="2000" dirty="0"/>
              <a:t>адекватний </a:t>
            </a:r>
          </a:p>
          <a:p>
            <a:pPr marL="342900" indent="-342900" eaLnBrk="1" hangingPunct="1">
              <a:lnSpc>
                <a:spcPct val="125000"/>
              </a:lnSpc>
              <a:buSzPts val="1000"/>
              <a:buFont typeface="Wingdings" panose="05000000000000000000" pitchFamily="2" charset="2"/>
              <a:buChar char="Ø"/>
            </a:pPr>
            <a:r>
              <a:rPr lang="en-US" altLang="ru-UA" sz="2000" dirty="0"/>
              <a:t>  </a:t>
            </a:r>
            <a:r>
              <a:rPr lang="uk-UA" altLang="ru-UA" sz="2000" dirty="0"/>
              <a:t>точний</a:t>
            </a:r>
          </a:p>
          <a:p>
            <a:pPr marL="342900" indent="-342900" eaLnBrk="1" hangingPunct="1">
              <a:lnSpc>
                <a:spcPct val="125000"/>
              </a:lnSpc>
              <a:buSzPts val="1000"/>
              <a:buFont typeface="Wingdings" panose="05000000000000000000" pitchFamily="2" charset="2"/>
              <a:buChar char="Ø"/>
            </a:pPr>
            <a:r>
              <a:rPr lang="en-US" altLang="ru-UA" sz="2000" dirty="0"/>
              <a:t>  </a:t>
            </a:r>
            <a:r>
              <a:rPr lang="uk-UA" altLang="ru-UA" sz="2000" dirty="0"/>
              <a:t>автентичний </a:t>
            </a:r>
          </a:p>
          <a:p>
            <a:pPr marL="342900" indent="-342900" eaLnBrk="1" hangingPunct="1">
              <a:lnSpc>
                <a:spcPct val="125000"/>
              </a:lnSpc>
              <a:buSzPts val="1000"/>
              <a:buFont typeface="Wingdings" panose="05000000000000000000" pitchFamily="2" charset="2"/>
              <a:buChar char="Ø"/>
            </a:pPr>
            <a:r>
              <a:rPr lang="en-US" altLang="ru-UA" sz="2000" dirty="0"/>
              <a:t>  </a:t>
            </a:r>
            <a:r>
              <a:rPr lang="uk-UA" altLang="ru-UA" sz="2000" dirty="0"/>
              <a:t>завірений </a:t>
            </a:r>
          </a:p>
          <a:p>
            <a:pPr eaLnBrk="1" hangingPunct="1"/>
            <a:endParaRPr lang="uk-UA" altLang="ru-UA" dirty="0">
              <a:latin typeface="Century Schoolbook" panose="020406040505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25BA5-0FEF-4273-A209-3BA1CC1ED7BA}"/>
              </a:ext>
            </a:extLst>
          </p:cNvPr>
          <p:cNvSpPr txBox="1"/>
          <p:nvPr/>
        </p:nvSpPr>
        <p:spPr>
          <a:xfrm>
            <a:off x="3551852" y="4058574"/>
            <a:ext cx="6817567" cy="4392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25000"/>
              </a:lnSpc>
              <a:spcBef>
                <a:spcPts val="1000"/>
              </a:spcBef>
              <a:buClr>
                <a:schemeClr val="accent1"/>
              </a:buClr>
            </a:pPr>
            <a:r>
              <a:rPr lang="uk-UA" altLang="ru-UA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за  повнотою і типом передачі змісту оригіналу: </a:t>
            </a:r>
            <a:endParaRPr lang="ru-UA" sz="2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89E9F34B-5E94-433D-8367-2702935DB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6654" y="4624757"/>
            <a:ext cx="7974563" cy="1523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lnSpc>
                <a:spcPct val="125000"/>
              </a:lnSpc>
              <a:buSzPts val="1000"/>
              <a:buFont typeface="Wingdings" panose="05000000000000000000" pitchFamily="2" charset="2"/>
              <a:buChar char="Ø"/>
            </a:pPr>
            <a:r>
              <a:rPr lang="en-US" altLang="ru-UA" sz="2000" dirty="0"/>
              <a:t>  </a:t>
            </a:r>
            <a:r>
              <a:rPr lang="uk-UA" altLang="ru-UA" sz="2000" dirty="0"/>
              <a:t>повний </a:t>
            </a:r>
          </a:p>
          <a:p>
            <a:pPr marL="342900" indent="-342900" eaLnBrk="1" hangingPunct="1">
              <a:lnSpc>
                <a:spcPct val="125000"/>
              </a:lnSpc>
              <a:buSzPts val="1000"/>
              <a:buFont typeface="Wingdings" panose="05000000000000000000" pitchFamily="2" charset="2"/>
              <a:buChar char="Ø"/>
            </a:pPr>
            <a:r>
              <a:rPr lang="en-US" altLang="ru-UA" sz="2000" dirty="0"/>
              <a:t>  </a:t>
            </a:r>
            <a:r>
              <a:rPr lang="uk-UA" altLang="ru-UA" sz="2000" dirty="0"/>
              <a:t>неповний (скорочений, фрагментарний, аспектний, </a:t>
            </a:r>
            <a:r>
              <a:rPr lang="uk-UA" altLang="ru-UA" sz="2000" dirty="0" err="1"/>
              <a:t>анотаційний</a:t>
            </a:r>
            <a:r>
              <a:rPr lang="uk-UA" altLang="ru-UA" sz="2000" dirty="0"/>
              <a:t>, реферативний)</a:t>
            </a:r>
          </a:p>
          <a:p>
            <a:pPr eaLnBrk="1" hangingPunct="1"/>
            <a:endParaRPr lang="uk-UA" altLang="ru-UA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729</TotalTime>
  <Words>1257</Words>
  <Application>Microsoft Office PowerPoint</Application>
  <PresentationFormat>Широкоэкранный</PresentationFormat>
  <Paragraphs>96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Century Gothic</vt:lpstr>
      <vt:lpstr>Century Schoolbook</vt:lpstr>
      <vt:lpstr>Times New Roman</vt:lpstr>
      <vt:lpstr>Wingdings</vt:lpstr>
      <vt:lpstr>Wingdings 3</vt:lpstr>
      <vt:lpstr>Легкий дым</vt:lpstr>
      <vt:lpstr> Читання, переклад і редагування наукових текстів</vt:lpstr>
      <vt:lpstr>Читання</vt:lpstr>
      <vt:lpstr>Стратегія читання наукової літератури</vt:lpstr>
      <vt:lpstr>Види читання </vt:lpstr>
      <vt:lpstr>Важливість перекладу</vt:lpstr>
      <vt:lpstr>Суть перекладу </vt:lpstr>
      <vt:lpstr>Види перекладу</vt:lpstr>
      <vt:lpstr>Види перекладу</vt:lpstr>
      <vt:lpstr>Види перекладу</vt:lpstr>
      <vt:lpstr>Особливості перекладу наукової літератури</vt:lpstr>
      <vt:lpstr>Особливості перекладу наукової літератури</vt:lpstr>
      <vt:lpstr>Особливості перекладу наукової літератури</vt:lpstr>
      <vt:lpstr>Особливості перекладу наукової літератури</vt:lpstr>
      <vt:lpstr>Особливості перекладу наукової літератури</vt:lpstr>
      <vt:lpstr>АВТОМАТИЗОВАНИЙ ПЕРЕКЛАД </vt:lpstr>
      <vt:lpstr>АВТОМАТИЗОВАНИЙ ПЕРЕКЛАД</vt:lpstr>
      <vt:lpstr>ТИПОВІ ТРУДНОЩІ ПІД ЧАС ПЕРЕКЛАДУ</vt:lpstr>
      <vt:lpstr>ТИПОВІ ТРУДНОЩІ ПІД ЧАС ПЕРЕКЛАДУ</vt:lpstr>
      <vt:lpstr>Редагування перекладу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English for postgraduate research</dc:title>
  <dc:creator>Svetlanka</dc:creator>
  <cp:lastModifiedBy>Svetlanka</cp:lastModifiedBy>
  <cp:revision>41</cp:revision>
  <cp:lastPrinted>2022-09-09T16:27:21Z</cp:lastPrinted>
  <dcterms:created xsi:type="dcterms:W3CDTF">2022-09-03T09:17:16Z</dcterms:created>
  <dcterms:modified xsi:type="dcterms:W3CDTF">2022-10-24T10:45:34Z</dcterms:modified>
</cp:coreProperties>
</file>