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219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EED880-BC64-461D-8D12-F8941A188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856B158-5F60-4B23-9E4F-EFB73E42C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8B4AC9-0E05-460A-A640-41D81394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8180CB-14D4-4E83-8ACA-AFA4A9C5B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A5B614-2E7E-4103-880E-4A2C1DCD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752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767E75-3DA4-4E1B-AD37-146918D9D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6A6AF64-2BD3-4A1B-A596-3BCCD001F0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33192B-7006-4D13-8034-F140AAAA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B7036A-C424-4AF8-973F-61C27560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79E604-A439-41E3-A61E-EEE8E03A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67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FCF899-7AEF-49CE-B62B-408D1DFE4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E882111-EA96-4CC4-B036-16E794B600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552C14-DA49-479E-AFA1-73A6666F5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2A2E0F-3A40-4CE2-8C9D-C953791A5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9781D8-379E-43D2-8D8A-3F6AF2FA0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93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D81849-71A7-4D16-A7C5-1F449665B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FB6134-4655-4E91-A4AB-2A8629420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EFF547-67FA-4B66-8EE4-49779490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DF9B02-79BA-4504-BBD8-91AE9A63D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C59F9C-47D8-47E8-B7B0-1220FBCF6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2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E3F8CC-C737-476F-A200-7DC5761AB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6EDAA6-0210-4F03-B7DA-5267AB696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4F303C-3FCE-4DAA-B17D-D22EF2756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C8207D-6F9A-47C4-B016-2BC8DF59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DEBB8A-C075-4F91-A464-CF26EE8B1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70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704469-E508-48DA-9978-202732A51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6B2A5D-B228-46A3-847E-80B664A16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2105FF0-8BCF-478A-B226-B3092818E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E8561D-3514-4EA2-B59F-DB1A9A78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6C74B6-CC4C-4B6F-85D1-E2B2F913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1384B8-73B9-4029-979D-B67F6B656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12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5D8DE-B04A-405E-BDCD-067A88F29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337474-1A7E-4432-AE6D-F71A905B9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EF973AA-8119-463A-9E2B-9FE1C8EE8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A53C9A9-4886-404C-87A3-AC909823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392877F-00CA-43EA-8D83-B85CD8B45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0E72600-2E07-4C21-8172-54EF83D3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47008B8-AC5B-4330-B18C-90F7AEBAE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7035339-4FB4-4D04-A78F-018AF21D7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32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8B6FAF-B55E-4D97-896A-0A12CAF41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44153DC-D647-42EF-9E48-C01A0A54F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A9CDE8-4D32-4ED2-BB87-D4C25EBBC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19F662-C333-4F5A-9C07-B1BA56EA7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676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97A2431-824E-4FBE-93A3-A0CC9D705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DA941D9-1FA5-4F48-B8B1-432DC39A5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880238A-9C2A-49E2-9FEA-B1846A0A4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19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95F40B-3D1C-41DB-8336-47AB3BBF0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94FF1E-98E8-4B24-8EDD-F498C0716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1CD09F4-3319-440B-9CFE-36EB23AE6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013FC8-92E9-4F75-AD3D-9A2762AC7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C25C32-E707-49D0-B873-CDEE65A3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018ABFE-4757-4B8E-94CE-858DCD47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49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E4FC85-CE5C-4634-A9E7-A1BE08C88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488329D-6F09-4DBB-9F96-E6AE4F9F48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E365B3-0518-476B-9562-52F2458B9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870358-3998-41C8-82EB-9BF11178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559240-3FE4-4EE5-AB9A-014DB973D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33CD76-1B14-4A1F-BBD4-569FDD0F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03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F46EA-3FDC-4582-82D3-7322A3A32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F08975-AB28-48AA-99A2-18513FBDD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6B1A8C-BE70-4F8E-AEC9-5032E97613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3C760-D8A1-4279-8094-8168AED46EF1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DC0710-766E-4157-9F7D-DA6134A69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814343-2431-42A8-85EC-74BF05E8EA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C65C0-8377-4412-AB93-B9A509E71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804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0354B4-A60C-487E-9F84-34A7F268A5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0070C0"/>
                </a:solidFill>
              </a:rPr>
              <a:t>Сучасні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біржі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механізм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хеджування</a:t>
            </a:r>
            <a:r>
              <a:rPr lang="ru-RU" dirty="0">
                <a:solidFill>
                  <a:srgbClr val="0070C0"/>
                </a:solidFill>
              </a:rPr>
              <a:t> через </a:t>
            </a:r>
            <a:r>
              <a:rPr lang="ru-RU" dirty="0" err="1">
                <a:solidFill>
                  <a:srgbClr val="0070C0"/>
                </a:solidFill>
              </a:rPr>
              <a:t>торгівлю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ф’ючерсними</a:t>
            </a:r>
            <a:r>
              <a:rPr lang="ru-RU" dirty="0">
                <a:solidFill>
                  <a:srgbClr val="0070C0"/>
                </a:solidFill>
              </a:rPr>
              <a:t> контрактами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13C736-1ADA-4994-9CDD-406CCBC6AB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39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17B06-A4E9-435A-830F-FD92E0B67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СТВОРЕННЯ МОЖЛИВОСТЕЙ ПРОСТОГО І ДЕШЕВОГО ДОСТУПУ ДО МІЖНАРОДНИХ РИНКІВ ДЕРИВАТИВІВ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480F21-7835-40C1-BAA2-B46EBA88D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prstClr val="black"/>
                </a:solidFill>
              </a:rPr>
              <a:t>Одним </a:t>
            </a:r>
            <a:r>
              <a:rPr lang="ru-RU" sz="2400" dirty="0" err="1">
                <a:solidFill>
                  <a:prstClr val="black"/>
                </a:solidFill>
              </a:rPr>
              <a:t>із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шляхів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забезпечення</a:t>
            </a:r>
            <a:r>
              <a:rPr lang="ru-RU" sz="2400" dirty="0">
                <a:solidFill>
                  <a:prstClr val="black"/>
                </a:solidFill>
              </a:rPr>
              <a:t> доступу </a:t>
            </a:r>
            <a:r>
              <a:rPr lang="ru-RU" sz="2400" dirty="0" err="1">
                <a:solidFill>
                  <a:prstClr val="black"/>
                </a:solidFill>
              </a:rPr>
              <a:t>учасників</a:t>
            </a:r>
            <a:r>
              <a:rPr lang="ru-RU" sz="2400" dirty="0">
                <a:solidFill>
                  <a:prstClr val="black"/>
                </a:solidFill>
              </a:rPr>
              <a:t> ринку до </a:t>
            </a:r>
            <a:r>
              <a:rPr lang="ru-RU" sz="2400" dirty="0" err="1">
                <a:solidFill>
                  <a:prstClr val="black"/>
                </a:solidFill>
              </a:rPr>
              <a:t>ринкових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інструментів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хеджування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цінових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ризиків</a:t>
            </a:r>
            <a:r>
              <a:rPr lang="ru-RU" sz="2400" dirty="0">
                <a:solidFill>
                  <a:prstClr val="black"/>
                </a:solidFill>
              </a:rPr>
              <a:t> є </a:t>
            </a:r>
            <a:r>
              <a:rPr lang="ru-RU" sz="2400" dirty="0" err="1">
                <a:solidFill>
                  <a:prstClr val="black"/>
                </a:solidFill>
              </a:rPr>
              <a:t>торгівля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аграрними</a:t>
            </a:r>
            <a:r>
              <a:rPr lang="ru-RU" sz="2400" dirty="0">
                <a:solidFill>
                  <a:prstClr val="black"/>
                </a:solidFill>
              </a:rPr>
              <a:t> деривативами на </a:t>
            </a:r>
            <a:r>
              <a:rPr lang="ru-RU" sz="2400" dirty="0" err="1">
                <a:solidFill>
                  <a:prstClr val="black"/>
                </a:solidFill>
              </a:rPr>
              <a:t>провідних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світових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біржах</a:t>
            </a:r>
            <a:r>
              <a:rPr lang="ru-RU" sz="2400" dirty="0">
                <a:solidFill>
                  <a:prstClr val="black"/>
                </a:solidFill>
              </a:rPr>
              <a:t> (</a:t>
            </a:r>
            <a:r>
              <a:rPr lang="ru-RU" sz="2400" dirty="0" err="1">
                <a:solidFill>
                  <a:prstClr val="black"/>
                </a:solidFill>
              </a:rPr>
              <a:t>наприклад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en-US" sz="2400" dirty="0">
                <a:solidFill>
                  <a:prstClr val="black"/>
                </a:solidFill>
              </a:rPr>
              <a:t>CME).</a:t>
            </a:r>
            <a:endParaRPr lang="uk-UA" sz="2400" dirty="0">
              <a:solidFill>
                <a:prstClr val="black"/>
              </a:solidFill>
            </a:endParaRPr>
          </a:p>
          <a:p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Сьогодні</a:t>
            </a:r>
            <a:r>
              <a:rPr lang="ru-RU" sz="2400" dirty="0">
                <a:solidFill>
                  <a:prstClr val="black"/>
                </a:solidFill>
              </a:rPr>
              <a:t> на </a:t>
            </a:r>
            <a:r>
              <a:rPr lang="ru-RU" sz="2400" dirty="0" err="1">
                <a:solidFill>
                  <a:prstClr val="black"/>
                </a:solidFill>
              </a:rPr>
              <a:t>провідній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біржі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світу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CME Group </a:t>
            </a:r>
            <a:r>
              <a:rPr lang="ru-RU" sz="2400" dirty="0" err="1">
                <a:solidFill>
                  <a:prstClr val="black"/>
                </a:solidFill>
              </a:rPr>
              <a:t>здійснюється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торгівля</a:t>
            </a:r>
            <a:r>
              <a:rPr lang="ru-RU" sz="2400" dirty="0">
                <a:solidFill>
                  <a:prstClr val="black"/>
                </a:solidFill>
              </a:rPr>
              <a:t> контрактами, </a:t>
            </a:r>
            <a:r>
              <a:rPr lang="ru-RU" sz="2400" dirty="0" err="1">
                <a:solidFill>
                  <a:prstClr val="black"/>
                </a:solidFill>
              </a:rPr>
              <a:t>створеними</a:t>
            </a:r>
            <a:r>
              <a:rPr lang="ru-RU" sz="2400" dirty="0">
                <a:solidFill>
                  <a:prstClr val="black"/>
                </a:solidFill>
              </a:rPr>
              <a:t> на </a:t>
            </a:r>
            <a:r>
              <a:rPr lang="ru-RU" sz="2400" dirty="0" err="1">
                <a:solidFill>
                  <a:prstClr val="black"/>
                </a:solidFill>
              </a:rPr>
              <a:t>базі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цін</a:t>
            </a:r>
            <a:r>
              <a:rPr lang="ru-RU" sz="2400" dirty="0">
                <a:solidFill>
                  <a:prstClr val="black"/>
                </a:solidFill>
              </a:rPr>
              <a:t> на </a:t>
            </a:r>
            <a:r>
              <a:rPr lang="ru-RU" sz="2400" dirty="0" err="1">
                <a:solidFill>
                  <a:prstClr val="black"/>
                </a:solidFill>
              </a:rPr>
              <a:t>українську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аграрну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продукцію</a:t>
            </a:r>
            <a:r>
              <a:rPr lang="ru-RU" sz="2400" dirty="0">
                <a:solidFill>
                  <a:prstClr val="black"/>
                </a:solidFill>
              </a:rPr>
              <a:t>: </a:t>
            </a:r>
          </a:p>
          <a:p>
            <a:r>
              <a:rPr lang="ru-RU" sz="2400" dirty="0">
                <a:solidFill>
                  <a:prstClr val="black"/>
                </a:solidFill>
              </a:rPr>
              <a:t> </a:t>
            </a:r>
            <a:r>
              <a:rPr lang="ru-RU" sz="2400" dirty="0" err="1">
                <a:solidFill>
                  <a:prstClr val="black"/>
                </a:solidFill>
              </a:rPr>
              <a:t>Ф’ючерсні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контракти</a:t>
            </a:r>
            <a:r>
              <a:rPr lang="ru-RU" sz="2400" dirty="0">
                <a:solidFill>
                  <a:prstClr val="black"/>
                </a:solidFill>
              </a:rPr>
              <a:t> на </a:t>
            </a:r>
            <a:r>
              <a:rPr lang="ru-RU" sz="2400" dirty="0" err="1">
                <a:solidFill>
                  <a:prstClr val="black"/>
                </a:solidFill>
              </a:rPr>
              <a:t>причорноморську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соняшникову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олію</a:t>
            </a:r>
            <a:r>
              <a:rPr lang="ru-RU" sz="2400" dirty="0">
                <a:solidFill>
                  <a:prstClr val="black"/>
                </a:solidFill>
              </a:rPr>
              <a:t>.</a:t>
            </a:r>
          </a:p>
          <a:p>
            <a:r>
              <a:rPr lang="ru-RU" sz="2400" dirty="0">
                <a:solidFill>
                  <a:prstClr val="black"/>
                </a:solidFill>
              </a:rPr>
              <a:t>  </a:t>
            </a:r>
            <a:r>
              <a:rPr lang="ru-RU" sz="2400" dirty="0" err="1">
                <a:solidFill>
                  <a:prstClr val="black"/>
                </a:solidFill>
              </a:rPr>
              <a:t>Ф’ючерсні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контракти</a:t>
            </a:r>
            <a:r>
              <a:rPr lang="ru-RU" sz="2400" dirty="0">
                <a:solidFill>
                  <a:prstClr val="black"/>
                </a:solidFill>
              </a:rPr>
              <a:t> та </a:t>
            </a:r>
            <a:r>
              <a:rPr lang="ru-RU" sz="2400" dirty="0" err="1">
                <a:solidFill>
                  <a:prstClr val="black"/>
                </a:solidFill>
              </a:rPr>
              <a:t>опціони</a:t>
            </a:r>
            <a:r>
              <a:rPr lang="ru-RU" sz="2400" dirty="0">
                <a:solidFill>
                  <a:prstClr val="black"/>
                </a:solidFill>
              </a:rPr>
              <a:t> на </a:t>
            </a:r>
            <a:r>
              <a:rPr lang="ru-RU" sz="2400" dirty="0" err="1">
                <a:solidFill>
                  <a:prstClr val="black"/>
                </a:solidFill>
              </a:rPr>
              <a:t>причорноморську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кукурудзу</a:t>
            </a:r>
            <a:r>
              <a:rPr lang="ru-RU" sz="2400" dirty="0">
                <a:solidFill>
                  <a:prstClr val="black"/>
                </a:solidFill>
              </a:rPr>
              <a:t>. </a:t>
            </a:r>
          </a:p>
          <a:p>
            <a:r>
              <a:rPr lang="ru-RU" sz="2400" dirty="0">
                <a:solidFill>
                  <a:prstClr val="black"/>
                </a:solidFill>
              </a:rPr>
              <a:t> </a:t>
            </a:r>
            <a:r>
              <a:rPr lang="ru-RU" sz="2400" dirty="0" err="1">
                <a:solidFill>
                  <a:prstClr val="black"/>
                </a:solidFill>
              </a:rPr>
              <a:t>Ф’ючерсні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контракти</a:t>
            </a:r>
            <a:r>
              <a:rPr lang="ru-RU" sz="2400" dirty="0">
                <a:solidFill>
                  <a:prstClr val="black"/>
                </a:solidFill>
              </a:rPr>
              <a:t> та </a:t>
            </a:r>
            <a:r>
              <a:rPr lang="ru-RU" sz="2400" dirty="0" err="1">
                <a:solidFill>
                  <a:prstClr val="black"/>
                </a:solidFill>
              </a:rPr>
              <a:t>опціони</a:t>
            </a:r>
            <a:r>
              <a:rPr lang="ru-RU" sz="2400" dirty="0">
                <a:solidFill>
                  <a:prstClr val="black"/>
                </a:solidFill>
              </a:rPr>
              <a:t> на </a:t>
            </a:r>
            <a:r>
              <a:rPr lang="ru-RU" sz="2400" dirty="0" err="1">
                <a:solidFill>
                  <a:prstClr val="black"/>
                </a:solidFill>
              </a:rPr>
              <a:t>причорноморську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пшеницю</a:t>
            </a:r>
            <a:r>
              <a:rPr lang="ru-RU" sz="2400" dirty="0">
                <a:solidFill>
                  <a:prstClr val="black"/>
                </a:solidFill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72581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FAEE9F-F3FD-4201-8F97-5B73FB1E3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70C0"/>
                </a:solidFill>
              </a:rPr>
              <a:t>Торгівля</a:t>
            </a:r>
            <a:r>
              <a:rPr lang="ru-RU" dirty="0">
                <a:solidFill>
                  <a:srgbClr val="0070C0"/>
                </a:solidFill>
              </a:rPr>
              <a:t> на </a:t>
            </a:r>
            <a:r>
              <a:rPr lang="ru-RU" dirty="0" err="1">
                <a:solidFill>
                  <a:srgbClr val="0070C0"/>
                </a:solidFill>
              </a:rPr>
              <a:t>світових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біржах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має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кілька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переваг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проти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створення</a:t>
            </a:r>
            <a:r>
              <a:rPr lang="ru-RU" dirty="0">
                <a:solidFill>
                  <a:srgbClr val="0070C0"/>
                </a:solidFill>
              </a:rPr>
              <a:t> локального </a:t>
            </a:r>
            <a:r>
              <a:rPr lang="ru-RU" dirty="0" err="1">
                <a:solidFill>
                  <a:srgbClr val="0070C0"/>
                </a:solidFill>
              </a:rPr>
              <a:t>національного</a:t>
            </a:r>
            <a:r>
              <a:rPr lang="ru-RU" dirty="0">
                <a:solidFill>
                  <a:srgbClr val="0070C0"/>
                </a:solidFill>
              </a:rPr>
              <a:t> ринку: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96033E-6211-412B-9912-07B3E14D3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prstClr val="black"/>
                </a:solidFill>
              </a:rPr>
              <a:t> </a:t>
            </a:r>
            <a:r>
              <a:rPr lang="ru-RU" dirty="0" err="1">
                <a:solidFill>
                  <a:prstClr val="black"/>
                </a:solidFill>
              </a:rPr>
              <a:t>Ліквідність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Контракти</a:t>
            </a:r>
            <a:r>
              <a:rPr lang="ru-RU" dirty="0">
                <a:solidFill>
                  <a:prstClr val="black"/>
                </a:solidFill>
              </a:rPr>
              <a:t> на </a:t>
            </a:r>
            <a:r>
              <a:rPr lang="ru-RU" dirty="0" err="1">
                <a:solidFill>
                  <a:prstClr val="black"/>
                </a:solidFill>
              </a:rPr>
              <a:t>провідних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світових</a:t>
            </a:r>
            <a:r>
              <a:rPr lang="ru-RU" dirty="0">
                <a:solidFill>
                  <a:prstClr val="black"/>
                </a:solidFill>
              </a:rPr>
              <a:t> ринках у </a:t>
            </a:r>
            <a:r>
              <a:rPr lang="ru-RU" dirty="0" err="1">
                <a:solidFill>
                  <a:prstClr val="black"/>
                </a:solidFill>
              </a:rPr>
              <a:t>переважній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більшості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випадків</a:t>
            </a:r>
            <a:r>
              <a:rPr lang="ru-RU" dirty="0">
                <a:solidFill>
                  <a:prstClr val="black"/>
                </a:solidFill>
              </a:rPr>
              <a:t> є </a:t>
            </a:r>
            <a:r>
              <a:rPr lang="ru-RU" dirty="0" err="1">
                <a:solidFill>
                  <a:prstClr val="black"/>
                </a:solidFill>
              </a:rPr>
              <a:t>значно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ліквіднішими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Це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означає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практичну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відсутність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можливостей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маніпулювання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ціною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гарантовані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можливості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закриття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відкритих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позицій</a:t>
            </a:r>
            <a:endParaRPr lang="ru-RU" dirty="0">
              <a:solidFill>
                <a:prstClr val="black"/>
              </a:solidFill>
            </a:endParaRPr>
          </a:p>
          <a:p>
            <a:r>
              <a:rPr lang="ru-RU" dirty="0">
                <a:solidFill>
                  <a:prstClr val="black"/>
                </a:solidFill>
              </a:rPr>
              <a:t>.  </a:t>
            </a:r>
            <a:r>
              <a:rPr lang="ru-RU" dirty="0" err="1">
                <a:solidFill>
                  <a:prstClr val="black"/>
                </a:solidFill>
              </a:rPr>
              <a:t>Захист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Ефективне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державне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регулювання</a:t>
            </a:r>
            <a:r>
              <a:rPr lang="ru-RU" dirty="0">
                <a:solidFill>
                  <a:prstClr val="black"/>
                </a:solidFill>
              </a:rPr>
              <a:t> і </a:t>
            </a:r>
            <a:r>
              <a:rPr lang="ru-RU" dirty="0" err="1">
                <a:solidFill>
                  <a:prstClr val="black"/>
                </a:solidFill>
              </a:rPr>
              <a:t>дієвий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захист</a:t>
            </a:r>
            <a:r>
              <a:rPr lang="ru-RU" dirty="0">
                <a:solidFill>
                  <a:prstClr val="black"/>
                </a:solidFill>
              </a:rPr>
              <a:t> прав </a:t>
            </a:r>
            <a:r>
              <a:rPr lang="ru-RU" dirty="0" err="1">
                <a:solidFill>
                  <a:prstClr val="black"/>
                </a:solidFill>
              </a:rPr>
              <a:t>учасників</a:t>
            </a:r>
            <a:r>
              <a:rPr lang="ru-RU" dirty="0">
                <a:solidFill>
                  <a:prstClr val="black"/>
                </a:solidFill>
              </a:rPr>
              <a:t> ринку. </a:t>
            </a:r>
          </a:p>
          <a:p>
            <a:r>
              <a:rPr lang="ru-RU" dirty="0">
                <a:solidFill>
                  <a:prstClr val="black"/>
                </a:solidFill>
              </a:rPr>
              <a:t> </a:t>
            </a:r>
            <a:r>
              <a:rPr lang="ru-RU" dirty="0" err="1">
                <a:solidFill>
                  <a:prstClr val="black"/>
                </a:solidFill>
              </a:rPr>
              <a:t>Надійність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Механізми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забезпечення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виконання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контрактів</a:t>
            </a:r>
            <a:r>
              <a:rPr lang="ru-RU" dirty="0">
                <a:solidFill>
                  <a:prstClr val="black"/>
                </a:solidFill>
              </a:rPr>
              <a:t> на </a:t>
            </a:r>
            <a:r>
              <a:rPr lang="ru-RU" dirty="0" err="1">
                <a:solidFill>
                  <a:prstClr val="black"/>
                </a:solidFill>
              </a:rPr>
              <a:t>провідних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світових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біржах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відпрацьовані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десятиліттями</a:t>
            </a:r>
            <a:r>
              <a:rPr lang="ru-RU" dirty="0">
                <a:solidFill>
                  <a:prstClr val="black"/>
                </a:solidFill>
              </a:rPr>
              <a:t> й </a:t>
            </a:r>
            <a:r>
              <a:rPr lang="ru-RU" dirty="0" err="1">
                <a:solidFill>
                  <a:prstClr val="black"/>
                </a:solidFill>
              </a:rPr>
              <a:t>забезпечують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цілковиту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надійність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виконання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зобов’язань</a:t>
            </a:r>
            <a:r>
              <a:rPr lang="ru-RU" dirty="0">
                <a:solidFill>
                  <a:prstClr val="black"/>
                </a:solidFill>
              </a:rPr>
              <a:t> сторонами контракту. </a:t>
            </a:r>
          </a:p>
          <a:p>
            <a:r>
              <a:rPr lang="ru-RU" dirty="0">
                <a:solidFill>
                  <a:prstClr val="black"/>
                </a:solidFill>
              </a:rPr>
              <a:t> </a:t>
            </a:r>
            <a:r>
              <a:rPr lang="ru-RU" dirty="0" err="1">
                <a:solidFill>
                  <a:prstClr val="black"/>
                </a:solidFill>
              </a:rPr>
              <a:t>Сучасні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технології</a:t>
            </a:r>
            <a:r>
              <a:rPr lang="ru-RU" dirty="0">
                <a:solidFill>
                  <a:prstClr val="black"/>
                </a:solidFill>
              </a:rPr>
              <a:t>, </a:t>
            </a:r>
            <a:r>
              <a:rPr lang="ru-RU" dirty="0" err="1">
                <a:solidFill>
                  <a:prstClr val="black"/>
                </a:solidFill>
              </a:rPr>
              <a:t>які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забезпечують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зручність</a:t>
            </a:r>
            <a:r>
              <a:rPr lang="ru-RU" dirty="0">
                <a:solidFill>
                  <a:prstClr val="black"/>
                </a:solidFill>
              </a:rPr>
              <a:t> і простоту </a:t>
            </a:r>
            <a:r>
              <a:rPr lang="ru-RU" dirty="0" err="1">
                <a:solidFill>
                  <a:prstClr val="black"/>
                </a:solidFill>
              </a:rPr>
              <a:t>здійснення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операцій</a:t>
            </a:r>
            <a:r>
              <a:rPr lang="ru-RU" dirty="0">
                <a:solidFill>
                  <a:prstClr val="black"/>
                </a:solidFill>
              </a:rPr>
              <a:t> на ринку.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5619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63311C-1B69-4271-90B7-61BEB1E9A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rgbClr val="0070C0"/>
                </a:solidFill>
              </a:rPr>
              <a:t>Недоліками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хеджування</a:t>
            </a:r>
            <a:r>
              <a:rPr lang="ru-RU" dirty="0">
                <a:solidFill>
                  <a:srgbClr val="0070C0"/>
                </a:solidFill>
              </a:rPr>
              <a:t> на </a:t>
            </a:r>
            <a:r>
              <a:rPr lang="ru-RU" dirty="0" err="1">
                <a:solidFill>
                  <a:srgbClr val="0070C0"/>
                </a:solidFill>
              </a:rPr>
              <a:t>світових</a:t>
            </a:r>
            <a:r>
              <a:rPr lang="ru-RU" dirty="0">
                <a:solidFill>
                  <a:srgbClr val="0070C0"/>
                </a:solidFill>
              </a:rPr>
              <a:t> ринках є: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4A232C-9781-4937-80DD-BDE0429AE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dirty="0">
                <a:solidFill>
                  <a:prstClr val="black"/>
                </a:solidFill>
              </a:rPr>
              <a:t> </a:t>
            </a:r>
            <a:r>
              <a:rPr lang="ru-RU" dirty="0" err="1">
                <a:solidFill>
                  <a:prstClr val="black"/>
                </a:solidFill>
              </a:rPr>
              <a:t>Базисний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ризик</a:t>
            </a:r>
            <a:r>
              <a:rPr lang="ru-RU" dirty="0">
                <a:solidFill>
                  <a:prstClr val="black"/>
                </a:solidFill>
              </a:rPr>
              <a:t> – </a:t>
            </a:r>
            <a:r>
              <a:rPr lang="ru-RU" dirty="0" err="1">
                <a:solidFill>
                  <a:prstClr val="black"/>
                </a:solidFill>
              </a:rPr>
              <a:t>ризик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непаралельної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зміни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цін</a:t>
            </a:r>
            <a:r>
              <a:rPr lang="ru-RU" dirty="0">
                <a:solidFill>
                  <a:prstClr val="black"/>
                </a:solidFill>
              </a:rPr>
              <a:t> на </a:t>
            </a:r>
            <a:r>
              <a:rPr lang="ru-RU" dirty="0" err="1">
                <a:solidFill>
                  <a:prstClr val="black"/>
                </a:solidFill>
              </a:rPr>
              <a:t>спотовому</a:t>
            </a:r>
            <a:r>
              <a:rPr lang="ru-RU" dirty="0">
                <a:solidFill>
                  <a:prstClr val="black"/>
                </a:solidFill>
              </a:rPr>
              <a:t> та строковому ринках, </a:t>
            </a:r>
            <a:r>
              <a:rPr lang="ru-RU" dirty="0" err="1">
                <a:solidFill>
                  <a:prstClr val="black"/>
                </a:solidFill>
              </a:rPr>
              <a:t>що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може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виникнути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внаслідок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дії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неринкових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факторів</a:t>
            </a:r>
            <a:r>
              <a:rPr lang="ru-RU" dirty="0">
                <a:solidFill>
                  <a:prstClr val="black"/>
                </a:solidFill>
              </a:rPr>
              <a:t> (</a:t>
            </a:r>
            <a:r>
              <a:rPr lang="ru-RU" dirty="0" err="1">
                <a:solidFill>
                  <a:prstClr val="black"/>
                </a:solidFill>
              </a:rPr>
              <a:t>відокремлення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тенденцій</a:t>
            </a:r>
            <a:r>
              <a:rPr lang="ru-RU" dirty="0">
                <a:solidFill>
                  <a:prstClr val="black"/>
                </a:solidFill>
              </a:rPr>
              <a:t> на </a:t>
            </a:r>
            <a:r>
              <a:rPr lang="ru-RU" dirty="0" err="1">
                <a:solidFill>
                  <a:prstClr val="black"/>
                </a:solidFill>
              </a:rPr>
              <a:t>внутрішньому</a:t>
            </a:r>
            <a:r>
              <a:rPr lang="ru-RU" dirty="0">
                <a:solidFill>
                  <a:prstClr val="black"/>
                </a:solidFill>
              </a:rPr>
              <a:t> та </a:t>
            </a:r>
            <a:r>
              <a:rPr lang="ru-RU" dirty="0" err="1">
                <a:solidFill>
                  <a:prstClr val="black"/>
                </a:solidFill>
              </a:rPr>
              <a:t>зовнішньому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біржовому</a:t>
            </a:r>
            <a:r>
              <a:rPr lang="ru-RU" dirty="0">
                <a:solidFill>
                  <a:prstClr val="black"/>
                </a:solidFill>
              </a:rPr>
              <a:t> ринках).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558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52187D-52D6-4962-90DD-3F2894F64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F28AD26-503C-4F71-B6D1-03ADC7116B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2510" y="0"/>
            <a:ext cx="10321290" cy="662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94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7F7094-F4DE-4B21-8727-B717791C0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</a:rPr>
              <a:t>ТОП-20 КОНТРАКТІВ НА АГРАРНУ ПРОДУКЦІЮ У СВІТІ, </a:t>
            </a:r>
            <a:r>
              <a:rPr lang="ru-RU" sz="3200" dirty="0" err="1">
                <a:solidFill>
                  <a:srgbClr val="0070C0"/>
                </a:solidFill>
              </a:rPr>
              <a:t>КІЛЬКІСТь</a:t>
            </a:r>
            <a:r>
              <a:rPr lang="ru-RU" sz="3200" dirty="0">
                <a:solidFill>
                  <a:srgbClr val="0070C0"/>
                </a:solidFill>
              </a:rPr>
              <a:t> КОНТРАКТІВ ТА ВІДКРИТИХ ПОЗИЦІЙ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DAF6078-3AC3-4D87-A1B0-F75702395F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825624"/>
            <a:ext cx="10081260" cy="484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212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D447C-4518-444C-BE6F-13386FC01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dirty="0">
                <a:solidFill>
                  <a:srgbClr val="0070C0"/>
                </a:solidFill>
              </a:rPr>
              <a:t>ФАКТОРИ РОЗВИТКУ ТОРГІВЛІ ДЕРИВАТИВАМИ ТА СТВОРЕННЯ ЛІКВІДНИХ РИНКІВ У СВІТІ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A155BDD-0AB3-4126-AE2E-99FE782C04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50" y="1919791"/>
            <a:ext cx="9925050" cy="416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287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0A6696-688D-4ECE-AE7B-6C2A415F9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43415B0-DF7E-4834-AD37-9E019EFD8E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2990" y="251460"/>
            <a:ext cx="10515600" cy="660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60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F54172-A85F-4FFA-A673-672B9F3BF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0070C0"/>
                </a:solidFill>
              </a:rPr>
              <a:t>чинниками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що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стримують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розвиток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торгівлі</a:t>
            </a:r>
            <a:r>
              <a:rPr lang="ru-RU" dirty="0">
                <a:solidFill>
                  <a:srgbClr val="0070C0"/>
                </a:solidFill>
              </a:rPr>
              <a:t> деривативами, є: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2A685B-D23B-4045-9881-94C715C3A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в </a:t>
            </a:r>
            <a:r>
              <a:rPr lang="ru-RU" dirty="0" err="1"/>
              <a:t>ринок</a:t>
            </a:r>
            <a:r>
              <a:rPr lang="ru-RU" dirty="0"/>
              <a:t> (як-от </a:t>
            </a:r>
            <a:r>
              <a:rPr lang="ru-RU" dirty="0" err="1"/>
              <a:t>обмеження</a:t>
            </a:r>
            <a:r>
              <a:rPr lang="ru-RU" dirty="0"/>
              <a:t> на </a:t>
            </a:r>
            <a:r>
              <a:rPr lang="ru-RU" dirty="0" err="1"/>
              <a:t>зовнішню</a:t>
            </a:r>
            <a:r>
              <a:rPr lang="ru-RU" dirty="0"/>
              <a:t> </a:t>
            </a:r>
            <a:r>
              <a:rPr lang="ru-RU" dirty="0" err="1"/>
              <a:t>торгівлю</a:t>
            </a:r>
            <a:r>
              <a:rPr lang="ru-RU" dirty="0"/>
              <a:t>,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,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),</a:t>
            </a:r>
          </a:p>
          <a:p>
            <a:pPr>
              <a:buFontTx/>
              <a:buChar char="-"/>
            </a:pPr>
            <a:r>
              <a:rPr lang="ru-RU" dirty="0"/>
              <a:t> - </a:t>
            </a:r>
            <a:r>
              <a:rPr lang="ru-RU" dirty="0" err="1"/>
              <a:t>неефективне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на ринку </a:t>
            </a:r>
            <a:r>
              <a:rPr lang="ru-RU" dirty="0" err="1"/>
              <a:t>деривативів</a:t>
            </a:r>
            <a:r>
              <a:rPr lang="ru-RU" dirty="0"/>
              <a:t>, </a:t>
            </a:r>
          </a:p>
          <a:p>
            <a:pPr>
              <a:buFontTx/>
              <a:buChar char="-"/>
            </a:pPr>
            <a:r>
              <a:rPr lang="ru-RU" dirty="0"/>
              <a:t>- брак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недостатня</a:t>
            </a:r>
            <a:r>
              <a:rPr lang="ru-RU" dirty="0"/>
              <a:t> </a:t>
            </a:r>
            <a:r>
              <a:rPr lang="ru-RU" dirty="0" err="1"/>
              <a:t>розвиненість</a:t>
            </a:r>
            <a:r>
              <a:rPr lang="ru-RU" dirty="0"/>
              <a:t> </a:t>
            </a:r>
            <a:r>
              <a:rPr lang="ru-RU" dirty="0" err="1"/>
              <a:t>біржової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,</a:t>
            </a:r>
          </a:p>
          <a:p>
            <a:pPr>
              <a:buFontTx/>
              <a:buChar char="-"/>
            </a:pPr>
            <a:r>
              <a:rPr lang="ru-RU" dirty="0"/>
              <a:t> - брак </a:t>
            </a:r>
            <a:r>
              <a:rPr lang="ru-RU" dirty="0" err="1"/>
              <a:t>дієвого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складських</a:t>
            </a:r>
            <a:r>
              <a:rPr lang="ru-RU" dirty="0"/>
              <a:t> </a:t>
            </a:r>
            <a:r>
              <a:rPr lang="ru-RU" dirty="0" err="1"/>
              <a:t>свідоцтв</a:t>
            </a:r>
            <a:r>
              <a:rPr lang="ru-RU" dirty="0"/>
              <a:t>, - </a:t>
            </a:r>
            <a:r>
              <a:rPr lang="ru-RU" dirty="0" err="1"/>
              <a:t>ринкова</a:t>
            </a:r>
            <a:r>
              <a:rPr lang="ru-RU" dirty="0"/>
              <a:t> (</a:t>
            </a:r>
            <a:r>
              <a:rPr lang="ru-RU" dirty="0" err="1"/>
              <a:t>монопольна</a:t>
            </a:r>
            <a:r>
              <a:rPr lang="ru-RU" dirty="0"/>
              <a:t>) </a:t>
            </a:r>
            <a:r>
              <a:rPr lang="ru-RU" dirty="0" err="1"/>
              <a:t>влада</a:t>
            </a:r>
            <a:r>
              <a:rPr lang="ru-RU" dirty="0"/>
              <a:t> великих </a:t>
            </a:r>
            <a:r>
              <a:rPr lang="ru-RU" dirty="0" err="1"/>
              <a:t>учасників</a:t>
            </a:r>
            <a:r>
              <a:rPr lang="ru-RU" dirty="0"/>
              <a:t> ринку (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ціни</a:t>
            </a:r>
            <a:r>
              <a:rPr lang="ru-RU" dirty="0"/>
              <a:t> та </a:t>
            </a:r>
            <a:r>
              <a:rPr lang="ru-RU" dirty="0" err="1"/>
              <a:t>маніпулювати</a:t>
            </a:r>
            <a:r>
              <a:rPr lang="ru-RU" dirty="0"/>
              <a:t> ними).</a:t>
            </a:r>
          </a:p>
          <a:p>
            <a:pPr>
              <a:buFontTx/>
              <a:buChar char="-"/>
            </a:pPr>
            <a:r>
              <a:rPr lang="ru-RU" dirty="0"/>
              <a:t> - </a:t>
            </a:r>
            <a:r>
              <a:rPr lang="ru-RU" dirty="0" err="1"/>
              <a:t>недостатня</a:t>
            </a:r>
            <a:r>
              <a:rPr lang="ru-RU" dirty="0"/>
              <a:t> </a:t>
            </a:r>
            <a:r>
              <a:rPr lang="ru-RU" dirty="0" err="1"/>
              <a:t>освіченість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ринку та </a:t>
            </a:r>
            <a:r>
              <a:rPr lang="ru-RU" dirty="0" err="1"/>
              <a:t>поінформованість</a:t>
            </a:r>
            <a:r>
              <a:rPr lang="ru-RU" dirty="0"/>
              <a:t> про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деривативами. </a:t>
            </a:r>
          </a:p>
        </p:txBody>
      </p:sp>
    </p:spTree>
    <p:extLst>
      <p:ext uri="{BB962C8B-B14F-4D97-AF65-F5344CB8AC3E}">
        <p14:creationId xmlns:p14="http://schemas.microsoft.com/office/powerpoint/2010/main" val="1795621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A2038-26DD-47C9-9644-2C1D7C05F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15B643-1397-4016-A5D1-1CE7B4EB8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err="1">
                <a:solidFill>
                  <a:prstClr val="black"/>
                </a:solidFill>
              </a:rPr>
              <a:t>Дослідження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ринків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деривативів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показує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що</a:t>
            </a:r>
            <a:r>
              <a:rPr lang="ru-RU" sz="2400" dirty="0">
                <a:solidFill>
                  <a:prstClr val="black"/>
                </a:solidFill>
              </a:rPr>
              <a:t>:</a:t>
            </a:r>
          </a:p>
          <a:p>
            <a:r>
              <a:rPr lang="ru-RU" sz="2400" dirty="0">
                <a:solidFill>
                  <a:prstClr val="black"/>
                </a:solidFill>
              </a:rPr>
              <a:t> - у </a:t>
            </a:r>
            <a:r>
              <a:rPr lang="ru-RU" sz="2400" dirty="0" err="1">
                <a:solidFill>
                  <a:prstClr val="black"/>
                </a:solidFill>
              </a:rPr>
              <a:t>разі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створення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ліквідного</a:t>
            </a:r>
            <a:r>
              <a:rPr lang="ru-RU" sz="2400" dirty="0">
                <a:solidFill>
                  <a:prstClr val="black"/>
                </a:solidFill>
              </a:rPr>
              <a:t> ринку </a:t>
            </a:r>
            <a:r>
              <a:rPr lang="ru-RU" sz="2400" dirty="0" err="1">
                <a:solidFill>
                  <a:prstClr val="black"/>
                </a:solidFill>
              </a:rPr>
              <a:t>ринок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деривативів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може</a:t>
            </a:r>
            <a:r>
              <a:rPr lang="ru-RU" sz="2400" dirty="0">
                <a:solidFill>
                  <a:prstClr val="black"/>
                </a:solidFill>
              </a:rPr>
              <a:t> добре </a:t>
            </a:r>
            <a:r>
              <a:rPr lang="ru-RU" sz="2400" dirty="0" err="1">
                <a:solidFill>
                  <a:prstClr val="black"/>
                </a:solidFill>
              </a:rPr>
              <a:t>виконувати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функції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механізму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ціноутворення</a:t>
            </a:r>
            <a:r>
              <a:rPr lang="ru-RU" sz="2400" dirty="0">
                <a:solidFill>
                  <a:prstClr val="black"/>
                </a:solidFill>
              </a:rPr>
              <a:t> та </a:t>
            </a:r>
            <a:r>
              <a:rPr lang="ru-RU" sz="2400" dirty="0" err="1">
                <a:solidFill>
                  <a:prstClr val="black"/>
                </a:solidFill>
              </a:rPr>
              <a:t>обмеження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ризиків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</a:p>
          <a:p>
            <a:r>
              <a:rPr lang="ru-RU" sz="2400" dirty="0">
                <a:solidFill>
                  <a:prstClr val="black"/>
                </a:solidFill>
              </a:rPr>
              <a:t>- не </a:t>
            </a:r>
            <a:r>
              <a:rPr lang="ru-RU" sz="2400" dirty="0" err="1">
                <a:solidFill>
                  <a:prstClr val="black"/>
                </a:solidFill>
              </a:rPr>
              <a:t>можна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вважати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аксіомою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що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наявність</a:t>
            </a:r>
            <a:r>
              <a:rPr lang="ru-RU" sz="2400" dirty="0">
                <a:solidFill>
                  <a:prstClr val="black"/>
                </a:solidFill>
              </a:rPr>
              <a:t> ринку </a:t>
            </a:r>
            <a:r>
              <a:rPr lang="ru-RU" sz="2400" dirty="0" err="1">
                <a:solidFill>
                  <a:prstClr val="black"/>
                </a:solidFill>
              </a:rPr>
              <a:t>деривативів</a:t>
            </a:r>
            <a:r>
              <a:rPr lang="ru-RU" sz="2400" dirty="0">
                <a:solidFill>
                  <a:prstClr val="black"/>
                </a:solidFill>
              </a:rPr>
              <a:t> та </a:t>
            </a:r>
            <a:r>
              <a:rPr lang="ru-RU" sz="2400" dirty="0" err="1">
                <a:solidFill>
                  <a:prstClr val="black"/>
                </a:solidFill>
              </a:rPr>
              <a:t>спекулятивні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операції</a:t>
            </a:r>
            <a:r>
              <a:rPr lang="ru-RU" sz="2400" dirty="0">
                <a:solidFill>
                  <a:prstClr val="black"/>
                </a:solidFill>
              </a:rPr>
              <a:t> на таких ринках </a:t>
            </a:r>
            <a:r>
              <a:rPr lang="ru-RU" sz="2400" dirty="0" err="1">
                <a:solidFill>
                  <a:prstClr val="black"/>
                </a:solidFill>
              </a:rPr>
              <a:t>обов’язково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призводять</a:t>
            </a:r>
            <a:r>
              <a:rPr lang="ru-RU" sz="2400" dirty="0">
                <a:solidFill>
                  <a:prstClr val="black"/>
                </a:solidFill>
              </a:rPr>
              <a:t> до </a:t>
            </a:r>
            <a:r>
              <a:rPr lang="ru-RU" sz="2400" dirty="0" err="1">
                <a:solidFill>
                  <a:prstClr val="black"/>
                </a:solidFill>
              </a:rPr>
              <a:t>збільшення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розмірів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коливань</a:t>
            </a:r>
            <a:r>
              <a:rPr lang="ru-RU" sz="2400" dirty="0">
                <a:solidFill>
                  <a:prstClr val="black"/>
                </a:solidFill>
              </a:rPr>
              <a:t> (</a:t>
            </a:r>
            <a:r>
              <a:rPr lang="ru-RU" sz="2400" dirty="0" err="1">
                <a:solidFill>
                  <a:prstClr val="black"/>
                </a:solidFill>
              </a:rPr>
              <a:t>волатильності</a:t>
            </a:r>
            <a:r>
              <a:rPr lang="ru-RU" sz="2400" dirty="0">
                <a:solidFill>
                  <a:prstClr val="black"/>
                </a:solidFill>
              </a:rPr>
              <a:t>) </a:t>
            </a:r>
            <a:r>
              <a:rPr lang="ru-RU" sz="2400" dirty="0" err="1">
                <a:solidFill>
                  <a:prstClr val="black"/>
                </a:solidFill>
              </a:rPr>
              <a:t>цін</a:t>
            </a:r>
            <a:r>
              <a:rPr lang="ru-RU" sz="2400" dirty="0">
                <a:solidFill>
                  <a:prstClr val="black"/>
                </a:solidFill>
              </a:rPr>
              <a:t>. </a:t>
            </a:r>
            <a:r>
              <a:rPr lang="ru-RU" sz="2400" dirty="0" err="1">
                <a:solidFill>
                  <a:prstClr val="black"/>
                </a:solidFill>
              </a:rPr>
              <a:t>Здебільшого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такі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гіпотези</a:t>
            </a:r>
            <a:r>
              <a:rPr lang="ru-RU" sz="2400" dirty="0">
                <a:solidFill>
                  <a:prstClr val="black"/>
                </a:solidFill>
              </a:rPr>
              <a:t> не </a:t>
            </a:r>
            <a:r>
              <a:rPr lang="ru-RU" sz="2400" dirty="0" err="1">
                <a:solidFill>
                  <a:prstClr val="black"/>
                </a:solidFill>
              </a:rPr>
              <a:t>підтверджуються</a:t>
            </a:r>
            <a:r>
              <a:rPr lang="ru-RU" sz="2400" dirty="0">
                <a:solidFill>
                  <a:prstClr val="black"/>
                </a:solidFill>
              </a:rPr>
              <a:t>,</a:t>
            </a:r>
          </a:p>
          <a:p>
            <a:r>
              <a:rPr lang="ru-RU" sz="2400" dirty="0">
                <a:solidFill>
                  <a:prstClr val="black"/>
                </a:solidFill>
              </a:rPr>
              <a:t> - </a:t>
            </a:r>
            <a:r>
              <a:rPr lang="ru-RU" sz="2400" dirty="0" err="1">
                <a:solidFill>
                  <a:prstClr val="black"/>
                </a:solidFill>
              </a:rPr>
              <a:t>наявність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ліквідного</a:t>
            </a:r>
            <a:r>
              <a:rPr lang="ru-RU" sz="2400" dirty="0">
                <a:solidFill>
                  <a:prstClr val="black"/>
                </a:solidFill>
              </a:rPr>
              <a:t> ринку </a:t>
            </a:r>
            <a:r>
              <a:rPr lang="ru-RU" sz="2400" dirty="0" err="1">
                <a:solidFill>
                  <a:prstClr val="black"/>
                </a:solidFill>
              </a:rPr>
              <a:t>деривативів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сприяє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кредитуванню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виробників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аграрної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продукції</a:t>
            </a:r>
            <a:r>
              <a:rPr lang="ru-RU" sz="2400" dirty="0">
                <a:solidFill>
                  <a:prstClr val="black"/>
                </a:solidFill>
              </a:rPr>
              <a:t>, </a:t>
            </a:r>
            <a:r>
              <a:rPr lang="ru-RU" sz="2400" dirty="0" err="1">
                <a:solidFill>
                  <a:prstClr val="black"/>
                </a:solidFill>
              </a:rPr>
              <a:t>оскільки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дає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змогу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зменшити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err="1">
                <a:solidFill>
                  <a:prstClr val="black"/>
                </a:solidFill>
              </a:rPr>
              <a:t>ризики</a:t>
            </a:r>
            <a:r>
              <a:rPr lang="ru-RU" sz="2400" dirty="0">
                <a:solidFill>
                  <a:prstClr val="black"/>
                </a:solidFill>
              </a:rPr>
              <a:t> для </a:t>
            </a:r>
            <a:r>
              <a:rPr lang="ru-RU" sz="2400" dirty="0" err="1">
                <a:solidFill>
                  <a:prstClr val="black"/>
                </a:solidFill>
              </a:rPr>
              <a:t>кредиторів</a:t>
            </a:r>
            <a:r>
              <a:rPr lang="ru-RU" sz="2400" dirty="0">
                <a:solidFill>
                  <a:prstClr val="black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7621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793EEF-25DD-471A-B475-9EBCF97C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ХЕДЖУВАТИСЬ НА МІЖНАРОДНИХ БІРЖАХ ЧИ РОЗВИВАТИ ВЛАСНУ ТОВАРНУ БІРЖУ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4E00D0-0337-4D4A-86E9-1794FD7AB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ринку </a:t>
            </a:r>
            <a:r>
              <a:rPr lang="ru-RU" dirty="0" err="1"/>
              <a:t>тривають</a:t>
            </a:r>
            <a:r>
              <a:rPr lang="ru-RU" dirty="0"/>
              <a:t> </a:t>
            </a:r>
            <a:r>
              <a:rPr lang="ru-RU" dirty="0" err="1"/>
              <a:t>дискусії</a:t>
            </a:r>
            <a:r>
              <a:rPr lang="ru-RU" dirty="0"/>
              <a:t> про два напрямки </a:t>
            </a:r>
            <a:r>
              <a:rPr lang="ru-RU" dirty="0" err="1"/>
              <a:t>забезпечення</a:t>
            </a:r>
            <a:r>
              <a:rPr lang="ru-RU" dirty="0"/>
              <a:t> доступу </a:t>
            </a:r>
            <a:r>
              <a:rPr lang="ru-RU" dirty="0" err="1"/>
              <a:t>учасників</a:t>
            </a:r>
            <a:r>
              <a:rPr lang="ru-RU" dirty="0"/>
              <a:t> ринку до </a:t>
            </a:r>
            <a:r>
              <a:rPr lang="ru-RU" dirty="0" err="1"/>
              <a:t>інструментів</a:t>
            </a:r>
            <a:r>
              <a:rPr lang="ru-RU" dirty="0"/>
              <a:t> </a:t>
            </a:r>
            <a:r>
              <a:rPr lang="ru-RU" dirty="0" err="1"/>
              <a:t>хеджування</a:t>
            </a:r>
            <a:r>
              <a:rPr lang="ru-RU" dirty="0"/>
              <a:t> та два шляхи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хеджування</a:t>
            </a:r>
            <a:r>
              <a:rPr lang="ru-RU" dirty="0"/>
              <a:t> </a:t>
            </a:r>
            <a:r>
              <a:rPr lang="ru-RU" dirty="0" err="1"/>
              <a:t>цінових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ринковими</a:t>
            </a:r>
            <a:r>
              <a:rPr lang="ru-RU" dirty="0"/>
              <a:t> методами: (1)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легкого доступу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до </a:t>
            </a:r>
            <a:r>
              <a:rPr lang="ru-RU" dirty="0" err="1"/>
              <a:t>провідних</a:t>
            </a:r>
            <a:r>
              <a:rPr lang="ru-RU" dirty="0"/>
              <a:t>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бірж</a:t>
            </a:r>
            <a:r>
              <a:rPr lang="ru-RU" dirty="0"/>
              <a:t>; (2)</a:t>
            </a:r>
          </a:p>
        </p:txBody>
      </p:sp>
    </p:spTree>
    <p:extLst>
      <p:ext uri="{BB962C8B-B14F-4D97-AF65-F5344CB8AC3E}">
        <p14:creationId xmlns:p14="http://schemas.microsoft.com/office/powerpoint/2010/main" val="1226521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C2FF5F-C0A5-4DC1-BA71-9173F4575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prstClr val="black"/>
                </a:solidFill>
              </a:rPr>
              <a:t>Створення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національної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біржі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деривативів</a:t>
            </a:r>
            <a:r>
              <a:rPr lang="ru-RU" dirty="0">
                <a:solidFill>
                  <a:prstClr val="black"/>
                </a:solidFill>
              </a:rPr>
              <a:t>.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93106E-5517-4F1D-979A-3FBBCD03C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prstClr val="black"/>
                </a:solidFill>
              </a:rPr>
              <a:t>потрібно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розвивати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обидві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можливості</a:t>
            </a:r>
            <a:r>
              <a:rPr lang="ru-RU" dirty="0">
                <a:solidFill>
                  <a:prstClr val="black"/>
                </a:solidFill>
              </a:rPr>
              <a:t>. </a:t>
            </a:r>
          </a:p>
          <a:p>
            <a:r>
              <a:rPr lang="ru-RU" dirty="0" err="1">
                <a:solidFill>
                  <a:prstClr val="black"/>
                </a:solidFill>
              </a:rPr>
              <a:t>Національна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біржа</a:t>
            </a:r>
            <a:r>
              <a:rPr lang="ru-RU" dirty="0">
                <a:solidFill>
                  <a:prstClr val="black"/>
                </a:solidFill>
              </a:rPr>
              <a:t> могла б </a:t>
            </a:r>
            <a:r>
              <a:rPr lang="ru-RU" dirty="0" err="1">
                <a:solidFill>
                  <a:prstClr val="black"/>
                </a:solidFill>
              </a:rPr>
              <a:t>створити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внутрішній</a:t>
            </a:r>
            <a:r>
              <a:rPr lang="ru-RU" dirty="0">
                <a:solidFill>
                  <a:prstClr val="black"/>
                </a:solidFill>
              </a:rPr>
              <a:t> бенчмарк </a:t>
            </a:r>
            <a:r>
              <a:rPr lang="ru-RU" dirty="0" err="1">
                <a:solidFill>
                  <a:prstClr val="black"/>
                </a:solidFill>
              </a:rPr>
              <a:t>ціни</a:t>
            </a:r>
            <a:r>
              <a:rPr lang="ru-RU" dirty="0">
                <a:solidFill>
                  <a:prstClr val="black"/>
                </a:solidFill>
              </a:rPr>
              <a:t> в </a:t>
            </a:r>
            <a:r>
              <a:rPr lang="ru-RU" dirty="0" err="1">
                <a:solidFill>
                  <a:prstClr val="black"/>
                </a:solidFill>
              </a:rPr>
              <a:t>національній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валюті</a:t>
            </a:r>
            <a:r>
              <a:rPr lang="ru-RU" dirty="0">
                <a:solidFill>
                  <a:prstClr val="black"/>
                </a:solidFill>
              </a:rPr>
              <a:t>. </a:t>
            </a:r>
            <a:r>
              <a:rPr lang="ru-RU" dirty="0" err="1">
                <a:solidFill>
                  <a:prstClr val="black"/>
                </a:solidFill>
              </a:rPr>
              <a:t>Водночас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міжнародні</a:t>
            </a:r>
            <a:r>
              <a:rPr lang="ru-RU" dirty="0">
                <a:solidFill>
                  <a:prstClr val="black"/>
                </a:solidFill>
              </a:rPr>
              <a:t> ринки </a:t>
            </a:r>
            <a:r>
              <a:rPr lang="ru-RU" dirty="0" err="1">
                <a:solidFill>
                  <a:prstClr val="black"/>
                </a:solidFill>
              </a:rPr>
              <a:t>вже</a:t>
            </a:r>
            <a:r>
              <a:rPr lang="ru-RU" dirty="0">
                <a:solidFill>
                  <a:prstClr val="black"/>
                </a:solidFill>
              </a:rPr>
              <a:t> зараз </a:t>
            </a:r>
            <a:r>
              <a:rPr lang="ru-RU" dirty="0" err="1">
                <a:solidFill>
                  <a:prstClr val="black"/>
                </a:solidFill>
              </a:rPr>
              <a:t>дають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можливості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хеджування</a:t>
            </a:r>
            <a:r>
              <a:rPr lang="ru-RU" dirty="0">
                <a:solidFill>
                  <a:prstClr val="black"/>
                </a:solidFill>
              </a:rPr>
              <a:t> на </a:t>
            </a:r>
            <a:r>
              <a:rPr lang="ru-RU" dirty="0" err="1">
                <a:solidFill>
                  <a:prstClr val="black"/>
                </a:solidFill>
              </a:rPr>
              <a:t>ліквідному</a:t>
            </a:r>
            <a:r>
              <a:rPr lang="ru-RU" dirty="0">
                <a:solidFill>
                  <a:prstClr val="black"/>
                </a:solidFill>
              </a:rPr>
              <a:t> ринку.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450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498</Words>
  <Application>Microsoft Office PowerPoint</Application>
  <PresentationFormat>Широкоэкранный</PresentationFormat>
  <Paragraphs>31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Сучасні біржі, механізм хеджування через торгівлю ф’ючерсними контрактами</vt:lpstr>
      <vt:lpstr>Презентация PowerPoint</vt:lpstr>
      <vt:lpstr>ТОП-20 КОНТРАКТІВ НА АГРАРНУ ПРОДУКЦІЮ У СВІТІ, КІЛЬКІСТь КОНТРАКТІВ ТА ВІДКРИТИХ ПОЗИЦІЙ</vt:lpstr>
      <vt:lpstr> ФАКТОРИ РОЗВИТКУ ТОРГІВЛІ ДЕРИВАТИВАМИ ТА СТВОРЕННЯ ЛІКВІДНИХ РИНКІВ У СВІТІ</vt:lpstr>
      <vt:lpstr>Презентация PowerPoint</vt:lpstr>
      <vt:lpstr>чинниками, що стримують розвиток торгівлі деривативами, є:</vt:lpstr>
      <vt:lpstr>Презентация PowerPoint</vt:lpstr>
      <vt:lpstr>ХЕДЖУВАТИСЬ НА МІЖНАРОДНИХ БІРЖАХ ЧИ РОЗВИВАТИ ВЛАСНУ ТОВАРНУ БІРЖУ</vt:lpstr>
      <vt:lpstr>Створення національної біржі деривативів. </vt:lpstr>
      <vt:lpstr>СТВОРЕННЯ МОЖЛИВОСТЕЙ ПРОСТОГО І ДЕШЕВОГО ДОСТУПУ ДО МІЖНАРОДНИХ РИНКІВ ДЕРИВАТИВІВ </vt:lpstr>
      <vt:lpstr>Торгівля на світових біржах має кілька переваг проти створення локального національного ринку: </vt:lpstr>
      <vt:lpstr>Недоліками хеджування на світових ринках є: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біржі, механізм хеджування через торгівлю ф’ючерсними контрактами</dc:title>
  <dc:creator>helenmark044@gmail.com</dc:creator>
  <cp:lastModifiedBy>helenmark044@gmail.com</cp:lastModifiedBy>
  <cp:revision>6</cp:revision>
  <dcterms:created xsi:type="dcterms:W3CDTF">2021-10-12T09:28:29Z</dcterms:created>
  <dcterms:modified xsi:type="dcterms:W3CDTF">2021-10-12T09:49:53Z</dcterms:modified>
</cp:coreProperties>
</file>