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71" r:id="rId5"/>
    <p:sldId id="258" r:id="rId6"/>
    <p:sldId id="259" r:id="rId7"/>
    <p:sldId id="272" r:id="rId8"/>
    <p:sldId id="260" r:id="rId9"/>
    <p:sldId id="273" r:id="rId10"/>
    <p:sldId id="274" r:id="rId11"/>
    <p:sldId id="261" r:id="rId12"/>
    <p:sldId id="263" r:id="rId13"/>
    <p:sldId id="262" r:id="rId14"/>
    <p:sldId id="269" r:id="rId1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1253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812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0854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517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518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8841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5187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2435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4231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0067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7401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1308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0932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0062" y="539799"/>
            <a:ext cx="7658315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/>
              <a:t>АЛГОРИТМИ ТА ОБЧИСЛЮВАЛЬНА СКЛАДНІСТЬ</a:t>
            </a:r>
          </a:p>
          <a:p>
            <a:endParaRPr lang="uk-UA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2132856"/>
            <a:ext cx="814335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3200" b="1" dirty="0" smtClean="0"/>
          </a:p>
          <a:p>
            <a:pPr algn="ctr"/>
            <a:r>
              <a:rPr lang="uk-UA" sz="3200" b="1" dirty="0" smtClean="0"/>
              <a:t>1.1 Базові </a:t>
            </a:r>
            <a:r>
              <a:rPr lang="uk-UA" sz="3200" b="1" dirty="0"/>
              <a:t>поняття теорії алгоритмів</a:t>
            </a:r>
            <a:endParaRPr lang="uk-UA" sz="3200" dirty="0"/>
          </a:p>
          <a:p>
            <a:endParaRPr lang="uk-UA" sz="3200" b="1" dirty="0"/>
          </a:p>
        </p:txBody>
      </p:sp>
    </p:spTree>
    <p:extLst>
      <p:ext uri="{BB962C8B-B14F-4D97-AF65-F5344CB8AC3E}">
        <p14:creationId xmlns:p14="http://schemas.microsoft.com/office/powerpoint/2010/main" val="175262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9752" y="548680"/>
            <a:ext cx="42254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smtClean="0"/>
              <a:t>Властивості алгоритмів</a:t>
            </a:r>
            <a:endParaRPr lang="uk-UA" sz="3200"/>
          </a:p>
        </p:txBody>
      </p:sp>
      <p:sp>
        <p:nvSpPr>
          <p:cNvPr id="4" name="Прямоугольник 3"/>
          <p:cNvSpPr/>
          <p:nvPr/>
        </p:nvSpPr>
        <p:spPr>
          <a:xfrm>
            <a:off x="346208" y="1772816"/>
            <a:ext cx="84249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/>
              <a:t>Алгоритм формальний, якщо його можуть виконати не один, а декілька виконавців з однаковими результатами. Ця властивість означає, що коли алгоритм А застосовують до двох однакових наборів вхідних даних, то й результати мають бути однакові.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0146" y="3854951"/>
            <a:ext cx="84249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/>
              <a:t>Алгоритм масовий, якщо він придатний для розв’язування не однієї задачі, а задач певного класу.</a:t>
            </a:r>
          </a:p>
        </p:txBody>
      </p:sp>
    </p:spTree>
    <p:extLst>
      <p:ext uri="{BB962C8B-B14F-4D97-AF65-F5344CB8AC3E}">
        <p14:creationId xmlns:p14="http://schemas.microsoft.com/office/powerpoint/2010/main" val="424085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437982"/>
            <a:ext cx="56934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/>
              <a:t>Поняття обчислювальної складності</a:t>
            </a:r>
            <a:endParaRPr lang="uk-UA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23728" y="1340768"/>
            <a:ext cx="50706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/>
              <a:t>Основними мірами обчислювальної складності є: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03848" y="2132856"/>
            <a:ext cx="303159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uk-UA" sz="2400" dirty="0" smtClean="0"/>
              <a:t>Часова складність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400" dirty="0" smtClean="0"/>
              <a:t>Ємнісна складність</a:t>
            </a:r>
          </a:p>
          <a:p>
            <a:pPr marL="342900" indent="-342900">
              <a:buFont typeface="+mj-lt"/>
              <a:buAutoNum type="arabicPeriod"/>
            </a:pPr>
            <a:endParaRPr lang="uk-UA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3333185"/>
            <a:ext cx="75623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/>
              <a:t>Складність алгоритму описується функцією </a:t>
            </a:r>
            <a:r>
              <a:rPr lang="en-US" i="1" dirty="0" smtClean="0"/>
              <a:t>f(n)</a:t>
            </a:r>
            <a:r>
              <a:rPr lang="uk-UA" dirty="0" smtClean="0"/>
              <a:t>, де </a:t>
            </a:r>
            <a:r>
              <a:rPr lang="en-US" i="1" dirty="0" smtClean="0"/>
              <a:t>n</a:t>
            </a:r>
            <a:r>
              <a:rPr lang="en-US" dirty="0" smtClean="0"/>
              <a:t>- </a:t>
            </a:r>
            <a:r>
              <a:rPr lang="ru-RU" dirty="0" err="1" smtClean="0"/>
              <a:t>розм</a:t>
            </a:r>
            <a:r>
              <a:rPr lang="uk-UA" dirty="0" smtClean="0"/>
              <a:t>і</a:t>
            </a:r>
            <a:r>
              <a:rPr lang="ru-RU" dirty="0" smtClean="0"/>
              <a:t>р </a:t>
            </a:r>
            <a:r>
              <a:rPr lang="ru-RU" dirty="0" err="1" smtClean="0"/>
              <a:t>вхідних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7378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43808" y="476672"/>
            <a:ext cx="28412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/>
              <a:t>Класи алгоритмів</a:t>
            </a:r>
            <a:endParaRPr lang="uk-UA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60786" y="2391271"/>
            <a:ext cx="35659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/>
              <a:t>д</a:t>
            </a:r>
            <a:r>
              <a:rPr lang="uk-UA" sz="2400" dirty="0" smtClean="0"/>
              <a:t>одатні </a:t>
            </a:r>
            <a:r>
              <a:rPr lang="en-US" sz="2400" i="1" dirty="0" smtClean="0"/>
              <a:t>c</a:t>
            </a:r>
            <a:r>
              <a:rPr lang="en-US" sz="2400" i="1" baseline="-25000" dirty="0" smtClean="0"/>
              <a:t>1</a:t>
            </a:r>
            <a:r>
              <a:rPr lang="en-US" sz="2400" i="1" dirty="0" smtClean="0"/>
              <a:t>, c</a:t>
            </a:r>
            <a:r>
              <a:rPr lang="en-US" sz="2400" i="1" baseline="-25000" dirty="0"/>
              <a:t>2</a:t>
            </a:r>
            <a:r>
              <a:rPr lang="en-US" sz="2400" i="1" dirty="0" smtClean="0"/>
              <a:t>, n</a:t>
            </a:r>
            <a:r>
              <a:rPr lang="en-US" sz="2400" i="1" baseline="-25000" dirty="0"/>
              <a:t>0</a:t>
            </a:r>
            <a:r>
              <a:rPr lang="en-US" sz="2400" dirty="0" smtClean="0"/>
              <a:t>, </a:t>
            </a:r>
            <a:r>
              <a:rPr lang="uk-UA" sz="2400" dirty="0" smtClean="0"/>
              <a:t>такі, що  </a:t>
            </a:r>
            <a:endParaRPr lang="uk-UA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47939" y="1916831"/>
            <a:ext cx="7754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Кажуть, що  </a:t>
            </a:r>
            <a:r>
              <a:rPr lang="en-US" sz="2400" i="1" dirty="0"/>
              <a:t>f(n</a:t>
            </a:r>
            <a:r>
              <a:rPr lang="en-US" sz="2400" i="1" dirty="0" smtClean="0"/>
              <a:t>)</a:t>
            </a:r>
            <a:r>
              <a:rPr lang="uk-UA" sz="2400" i="1" dirty="0" smtClean="0"/>
              <a:t> =</a:t>
            </a:r>
            <a:r>
              <a:rPr lang="uk-UA" sz="2400" dirty="0" smtClean="0"/>
              <a:t> </a:t>
            </a:r>
            <a:r>
              <a:rPr lang="uk-UA" sz="2400" dirty="0" smtClean="0">
                <a:sym typeface="Symbol"/>
              </a:rPr>
              <a:t></a:t>
            </a:r>
            <a:r>
              <a:rPr lang="uk-UA" sz="2400" dirty="0" smtClean="0"/>
              <a:t> </a:t>
            </a:r>
            <a:r>
              <a:rPr lang="uk-UA" sz="2400" i="1" dirty="0" smtClean="0"/>
              <a:t>(</a:t>
            </a:r>
            <a:r>
              <a:rPr lang="en-US" sz="2400" dirty="0" smtClean="0"/>
              <a:t>g</a:t>
            </a:r>
            <a:r>
              <a:rPr lang="en-US" sz="2400" i="1" dirty="0" smtClean="0"/>
              <a:t>(n))</a:t>
            </a:r>
            <a:r>
              <a:rPr lang="ru-RU" sz="2400" i="1" dirty="0" smtClean="0"/>
              <a:t>, </a:t>
            </a:r>
            <a:r>
              <a:rPr lang="uk-UA" sz="2400" dirty="0" smtClean="0"/>
              <a:t>якщо</a:t>
            </a:r>
            <a:r>
              <a:rPr lang="ru-RU" sz="2400" dirty="0" smtClean="0"/>
              <a:t> при </a:t>
            </a:r>
            <a:r>
              <a:rPr lang="en-US" sz="2400" dirty="0" smtClean="0"/>
              <a:t>g&gt;0 </a:t>
            </a:r>
            <a:r>
              <a:rPr lang="uk-UA" sz="2400" dirty="0" smtClean="0"/>
              <a:t>і при </a:t>
            </a:r>
            <a:r>
              <a:rPr lang="en-US" sz="2400" i="1" dirty="0" smtClean="0"/>
              <a:t>n</a:t>
            </a:r>
            <a:r>
              <a:rPr lang="en-US" sz="2400" dirty="0" smtClean="0"/>
              <a:t>&gt;0 </a:t>
            </a:r>
            <a:r>
              <a:rPr lang="uk-UA" sz="2400" dirty="0" smtClean="0"/>
              <a:t>існують</a:t>
            </a:r>
            <a:r>
              <a:rPr lang="en-US" sz="2400" dirty="0" smtClean="0"/>
              <a:t> </a:t>
            </a:r>
            <a:endParaRPr lang="uk-UA" sz="2400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5928" y="1310718"/>
            <a:ext cx="86037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Основною оцінкою функції складності алгоритму </a:t>
            </a:r>
            <a:r>
              <a:rPr lang="en-US" sz="2400" i="1" dirty="0"/>
              <a:t>f(n</a:t>
            </a:r>
            <a:r>
              <a:rPr lang="en-US" sz="2400" i="1" dirty="0" smtClean="0"/>
              <a:t>)</a:t>
            </a:r>
            <a:r>
              <a:rPr lang="uk-UA" sz="2400" i="1" dirty="0" smtClean="0"/>
              <a:t> </a:t>
            </a:r>
            <a:r>
              <a:rPr lang="uk-UA" sz="2400" dirty="0" smtClean="0"/>
              <a:t>є оцінка </a:t>
            </a:r>
            <a:r>
              <a:rPr lang="uk-UA" sz="2400" dirty="0" smtClean="0">
                <a:sym typeface="Symbol"/>
              </a:rPr>
              <a:t></a:t>
            </a:r>
            <a:r>
              <a:rPr lang="uk-UA" sz="2400" dirty="0" smtClean="0"/>
              <a:t> </a:t>
            </a:r>
            <a:endParaRPr lang="uk-UA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62766" y="3068959"/>
            <a:ext cx="5865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 smtClean="0"/>
              <a:t>c</a:t>
            </a:r>
            <a:r>
              <a:rPr lang="en-US" sz="3200" i="1" baseline="-25000" dirty="0" smtClean="0"/>
              <a:t>1</a:t>
            </a:r>
            <a:r>
              <a:rPr lang="en-US" sz="3200" dirty="0"/>
              <a:t> g</a:t>
            </a:r>
            <a:r>
              <a:rPr lang="en-US" sz="3200" i="1" dirty="0"/>
              <a:t>(n</a:t>
            </a:r>
            <a:r>
              <a:rPr lang="en-US" sz="3200" i="1" dirty="0" smtClean="0"/>
              <a:t>)) ≤ </a:t>
            </a:r>
            <a:r>
              <a:rPr lang="en-US" sz="3200" i="1" dirty="0"/>
              <a:t>f(n</a:t>
            </a:r>
            <a:r>
              <a:rPr lang="en-US" sz="3200" i="1" dirty="0" smtClean="0"/>
              <a:t>) ≤ c</a:t>
            </a:r>
            <a:r>
              <a:rPr lang="en-US" sz="3200" i="1" baseline="-25000" dirty="0"/>
              <a:t>2</a:t>
            </a:r>
            <a:r>
              <a:rPr lang="en-US" sz="3200" dirty="0" smtClean="0"/>
              <a:t> </a:t>
            </a:r>
            <a:r>
              <a:rPr lang="en-US" sz="3200" dirty="0"/>
              <a:t>g</a:t>
            </a:r>
            <a:r>
              <a:rPr lang="en-US" sz="3200" i="1" dirty="0"/>
              <a:t>(n))</a:t>
            </a:r>
            <a:r>
              <a:rPr lang="en-US" sz="3200" i="1" dirty="0" smtClean="0"/>
              <a:t>  </a:t>
            </a:r>
            <a:endParaRPr lang="uk-UA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308067" y="3821277"/>
            <a:ext cx="17524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п</a:t>
            </a:r>
            <a:r>
              <a:rPr lang="uk-UA" sz="2800" dirty="0" smtClean="0"/>
              <a:t>ри</a:t>
            </a:r>
            <a:r>
              <a:rPr lang="uk-UA" sz="2800" i="1" dirty="0" smtClean="0"/>
              <a:t> </a:t>
            </a:r>
            <a:r>
              <a:rPr lang="en-US" sz="2800" i="1" dirty="0" smtClean="0"/>
              <a:t>n &gt; </a:t>
            </a:r>
            <a:r>
              <a:rPr lang="en-US" sz="2800" i="1" dirty="0"/>
              <a:t>n</a:t>
            </a:r>
            <a:r>
              <a:rPr lang="en-US" sz="2800" i="1" baseline="-25000" dirty="0"/>
              <a:t>0</a:t>
            </a:r>
            <a:r>
              <a:rPr lang="en-US" sz="2800" i="1" dirty="0" smtClean="0"/>
              <a:t> 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93163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83768" y="601524"/>
            <a:ext cx="42888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/>
              <a:t>Основні класи алгоритмів</a:t>
            </a:r>
            <a:r>
              <a:rPr lang="ru-RU" sz="2800" dirty="0"/>
              <a:t>:</a:t>
            </a:r>
            <a:r>
              <a:rPr lang="uk-UA" sz="2800" dirty="0" smtClean="0"/>
              <a:t> </a:t>
            </a:r>
            <a:endParaRPr lang="uk-UA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13760" y="1412776"/>
            <a:ext cx="50945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л</a:t>
            </a:r>
            <a:r>
              <a:rPr lang="uk-UA" sz="2400" dirty="0" smtClean="0"/>
              <a:t>огарифмічні</a:t>
            </a:r>
            <a:r>
              <a:rPr lang="uk-UA" sz="2400" i="1" dirty="0" smtClean="0"/>
              <a:t>:       </a:t>
            </a:r>
            <a:r>
              <a:rPr lang="en-US" sz="2400" i="1" dirty="0" smtClean="0"/>
              <a:t>f(n)</a:t>
            </a:r>
            <a:r>
              <a:rPr lang="uk-UA" sz="2400" i="1" dirty="0" smtClean="0"/>
              <a:t> = </a:t>
            </a:r>
            <a:r>
              <a:rPr lang="uk-UA" sz="2400" dirty="0">
                <a:sym typeface="Symbol"/>
              </a:rPr>
              <a:t></a:t>
            </a:r>
            <a:r>
              <a:rPr lang="uk-UA" sz="2400" dirty="0"/>
              <a:t> </a:t>
            </a:r>
            <a:r>
              <a:rPr lang="uk-UA" sz="2400" i="1" dirty="0" smtClean="0"/>
              <a:t>(</a:t>
            </a:r>
            <a:r>
              <a:rPr lang="en-US" sz="2400" i="1" dirty="0" smtClean="0"/>
              <a:t>lo</a:t>
            </a:r>
            <a:r>
              <a:rPr lang="en-US" sz="2400" dirty="0" smtClean="0"/>
              <a:t>g</a:t>
            </a:r>
            <a:r>
              <a:rPr lang="en-US" sz="2400" i="1" baseline="-25000" dirty="0"/>
              <a:t>2</a:t>
            </a:r>
            <a:r>
              <a:rPr lang="en-US" sz="2400" i="1" dirty="0" smtClean="0"/>
              <a:t>(n));</a:t>
            </a:r>
          </a:p>
          <a:p>
            <a:r>
              <a:rPr lang="uk-UA" sz="2400" dirty="0" smtClean="0"/>
              <a:t>лінійні:                    </a:t>
            </a:r>
            <a:r>
              <a:rPr lang="en-US" sz="2400" i="1" dirty="0" smtClean="0"/>
              <a:t>f(n</a:t>
            </a:r>
            <a:r>
              <a:rPr lang="en-US" sz="2400" i="1" dirty="0"/>
              <a:t>)</a:t>
            </a:r>
            <a:r>
              <a:rPr lang="uk-UA" sz="2400" i="1" dirty="0"/>
              <a:t> = </a:t>
            </a:r>
            <a:r>
              <a:rPr lang="uk-UA" sz="2400" dirty="0">
                <a:sym typeface="Symbol"/>
              </a:rPr>
              <a:t></a:t>
            </a:r>
            <a:r>
              <a:rPr lang="uk-UA" sz="2400" dirty="0"/>
              <a:t> </a:t>
            </a:r>
            <a:r>
              <a:rPr lang="uk-UA" sz="2400" i="1" dirty="0" smtClean="0"/>
              <a:t>(</a:t>
            </a:r>
            <a:r>
              <a:rPr lang="en-US" sz="2400" i="1" dirty="0" smtClean="0"/>
              <a:t>n);</a:t>
            </a:r>
            <a:endParaRPr lang="uk-UA" sz="2400" i="1" dirty="0" smtClean="0"/>
          </a:p>
          <a:p>
            <a:r>
              <a:rPr lang="uk-UA" sz="2400" dirty="0" smtClean="0"/>
              <a:t>поліноміальні:      </a:t>
            </a:r>
            <a:r>
              <a:rPr lang="en-US" sz="2400" i="1" dirty="0" smtClean="0"/>
              <a:t>f(n</a:t>
            </a:r>
            <a:r>
              <a:rPr lang="en-US" sz="2400" i="1" dirty="0"/>
              <a:t>)</a:t>
            </a:r>
            <a:r>
              <a:rPr lang="uk-UA" sz="2400" i="1" dirty="0"/>
              <a:t> = </a:t>
            </a:r>
            <a:r>
              <a:rPr lang="uk-UA" sz="2400" dirty="0">
                <a:sym typeface="Symbol"/>
              </a:rPr>
              <a:t></a:t>
            </a:r>
            <a:r>
              <a:rPr lang="uk-UA" sz="2400" dirty="0"/>
              <a:t> </a:t>
            </a:r>
            <a:r>
              <a:rPr lang="uk-UA" sz="2400" i="1" dirty="0" smtClean="0"/>
              <a:t>(</a:t>
            </a:r>
            <a:r>
              <a:rPr lang="en-US" sz="2400" i="1" dirty="0" smtClean="0"/>
              <a:t>n</a:t>
            </a:r>
            <a:r>
              <a:rPr lang="en-US" sz="2400" i="1" baseline="30000" dirty="0" smtClean="0"/>
              <a:t>m</a:t>
            </a:r>
            <a:r>
              <a:rPr lang="en-US" sz="2400" i="1" dirty="0" smtClean="0"/>
              <a:t>);</a:t>
            </a:r>
            <a:r>
              <a:rPr lang="uk-UA" sz="2400" i="1" dirty="0" smtClean="0"/>
              <a:t> </a:t>
            </a:r>
            <a:endParaRPr lang="en-US" sz="2400" i="1" dirty="0" smtClean="0"/>
          </a:p>
          <a:p>
            <a:r>
              <a:rPr lang="ru-RU" sz="2400" dirty="0"/>
              <a:t>е</a:t>
            </a:r>
            <a:r>
              <a:rPr lang="uk-UA" sz="2400" dirty="0" err="1" smtClean="0"/>
              <a:t>кспоненціальні</a:t>
            </a:r>
            <a:r>
              <a:rPr lang="uk-UA" sz="2400" i="1" dirty="0" smtClean="0"/>
              <a:t>:  </a:t>
            </a:r>
            <a:r>
              <a:rPr lang="en-US" sz="2400" i="1" dirty="0" smtClean="0"/>
              <a:t>f(n</a:t>
            </a:r>
            <a:r>
              <a:rPr lang="en-US" sz="2400" i="1" dirty="0"/>
              <a:t>)</a:t>
            </a:r>
            <a:r>
              <a:rPr lang="uk-UA" sz="2400" i="1" dirty="0"/>
              <a:t> = </a:t>
            </a:r>
            <a:r>
              <a:rPr lang="uk-UA" sz="2400" dirty="0">
                <a:sym typeface="Symbol"/>
              </a:rPr>
              <a:t></a:t>
            </a:r>
            <a:r>
              <a:rPr lang="uk-UA" sz="2400" dirty="0"/>
              <a:t> </a:t>
            </a:r>
            <a:r>
              <a:rPr lang="uk-UA" sz="2400" i="1" dirty="0" smtClean="0"/>
              <a:t>(</a:t>
            </a:r>
            <a:r>
              <a:rPr lang="en-US" sz="2400" i="1" dirty="0" smtClean="0"/>
              <a:t>a</a:t>
            </a:r>
            <a:r>
              <a:rPr lang="en-US" sz="2400" i="1" baseline="30000" dirty="0"/>
              <a:t>n</a:t>
            </a:r>
            <a:r>
              <a:rPr lang="en-US" sz="2400" i="1" dirty="0" smtClean="0"/>
              <a:t>);</a:t>
            </a:r>
            <a:r>
              <a:rPr lang="uk-UA" sz="2400" i="1" dirty="0" smtClean="0"/>
              <a:t>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11731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15816" y="2348880"/>
            <a:ext cx="3252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smtClean="0"/>
              <a:t>Дякую за увагу!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27300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7075" y="3356992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Алгоритм – скінчена послідовність інструкцій, кожна з яких має чіткий зміст і може бути виконана зі скінченими обчислювальними витратами за скінчений час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5067" y="692696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err="1"/>
              <a:t>С</a:t>
            </a:r>
            <a:r>
              <a:rPr lang="uk-UA" sz="2400" dirty="0" err="1" smtClean="0"/>
              <a:t>лово</a:t>
            </a:r>
            <a:r>
              <a:rPr lang="uk-UA" sz="2400" dirty="0" err="1"/>
              <a:t> </a:t>
            </a:r>
            <a:r>
              <a:rPr lang="uk-UA" sz="2400" b="1" dirty="0" err="1">
                <a:solidFill>
                  <a:srgbClr val="FF0000"/>
                </a:solidFill>
              </a:rPr>
              <a:t>алгоритм</a:t>
            </a:r>
            <a:r>
              <a:rPr lang="uk-UA" sz="2400" i="1" dirty="0" err="1"/>
              <a:t> </a:t>
            </a:r>
            <a:r>
              <a:rPr lang="uk-UA" sz="2400" dirty="0" err="1"/>
              <a:t>п</a:t>
            </a:r>
            <a:r>
              <a:rPr lang="uk-UA" sz="2400" dirty="0"/>
              <a:t>рийшло з Персії, запропонував його автор книги з математики Abu Jafar Mohammed ibn Musa al Khowarizmi. Він визначав його як деякий спеціальний метод вирішення поставленої проблеми.</a:t>
            </a:r>
          </a:p>
        </p:txBody>
      </p:sp>
    </p:spTree>
    <p:extLst>
      <p:ext uri="{BB962C8B-B14F-4D97-AF65-F5344CB8AC3E}">
        <p14:creationId xmlns:p14="http://schemas.microsoft.com/office/powerpoint/2010/main" val="59097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5536" y="404664"/>
            <a:ext cx="83529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У кла­сичній теорії алгоритмів існує безліч формальностей для опису алгоритмів. Серед них можна виділити найзначніші: арифметичне чис­лення предикатів </a:t>
            </a:r>
            <a:r>
              <a:rPr lang="uk-UA" sz="2800" dirty="0" err="1"/>
              <a:t>Гьоделя</a:t>
            </a:r>
            <a:r>
              <a:rPr lang="uk-UA" sz="2800" dirty="0"/>
              <a:t>, машини Поста і </a:t>
            </a:r>
            <a:r>
              <a:rPr lang="uk-UA" sz="2800" dirty="0" err="1"/>
              <a:t>Тьюринга</a:t>
            </a:r>
            <a:r>
              <a:rPr lang="uk-UA" sz="2800" dirty="0"/>
              <a:t>, автомати Маркова, схеми Янова, блок-схеми.</a:t>
            </a:r>
          </a:p>
        </p:txBody>
      </p:sp>
    </p:spTree>
    <p:extLst>
      <p:ext uri="{BB962C8B-B14F-4D97-AF65-F5344CB8AC3E}">
        <p14:creationId xmlns:p14="http://schemas.microsoft.com/office/powerpoint/2010/main" val="322146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79928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Алгоритм має скінченну множину кроків, кожен з яких може виконати одну або більше операцій. </a:t>
            </a:r>
            <a:endParaRPr lang="uk-UA" sz="2400" dirty="0" smtClean="0"/>
          </a:p>
          <a:p>
            <a:endParaRPr lang="uk-UA" sz="2400" i="1" dirty="0"/>
          </a:p>
          <a:p>
            <a:r>
              <a:rPr lang="uk-UA" sz="2400" b="1" i="1" dirty="0" smtClean="0">
                <a:solidFill>
                  <a:srgbClr val="FF0000"/>
                </a:solidFill>
              </a:rPr>
              <a:t>Операції </a:t>
            </a:r>
            <a:r>
              <a:rPr lang="uk-UA" sz="2400" b="1" i="1" dirty="0">
                <a:solidFill>
                  <a:srgbClr val="FF0000"/>
                </a:solidFill>
              </a:rPr>
              <a:t>мають бути однозначними та ефективними</a:t>
            </a:r>
            <a:r>
              <a:rPr lang="uk-UA" sz="2400" i="1" dirty="0"/>
              <a:t>. </a:t>
            </a:r>
            <a:endParaRPr lang="uk-UA" sz="2400" i="1" dirty="0" smtClean="0"/>
          </a:p>
          <a:p>
            <a:endParaRPr lang="uk-UA" sz="2400" i="1" dirty="0"/>
          </a:p>
          <a:p>
            <a:r>
              <a:rPr lang="uk-UA" sz="2400" dirty="0" smtClean="0"/>
              <a:t>Кожен </a:t>
            </a:r>
            <a:r>
              <a:rPr lang="uk-UA" sz="2400" dirty="0"/>
              <a:t>крок слід виконувати за </a:t>
            </a:r>
            <a:r>
              <a:rPr lang="uk-UA" sz="2400" b="1" i="1" dirty="0">
                <a:solidFill>
                  <a:srgbClr val="FF0000"/>
                </a:solidFill>
              </a:rPr>
              <a:t>скінченний</a:t>
            </a:r>
            <a:r>
              <a:rPr lang="uk-UA" sz="2400" dirty="0"/>
              <a:t>, у межах розумного, час. </a:t>
            </a:r>
          </a:p>
        </p:txBody>
      </p:sp>
    </p:spTree>
    <p:extLst>
      <p:ext uri="{BB962C8B-B14F-4D97-AF65-F5344CB8AC3E}">
        <p14:creationId xmlns:p14="http://schemas.microsoft.com/office/powerpoint/2010/main" val="187879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7720" y="476672"/>
            <a:ext cx="8064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>
                <a:solidFill>
                  <a:srgbClr val="FF0000"/>
                </a:solidFill>
              </a:rPr>
              <a:t>Структура даних </a:t>
            </a:r>
            <a:r>
              <a:rPr lang="uk-UA" sz="2400" dirty="0"/>
              <a:t>– набір змінних (можливо різних типів), об</a:t>
            </a:r>
            <a:r>
              <a:rPr lang="ru-RU" sz="2400" dirty="0"/>
              <a:t>’</a:t>
            </a:r>
            <a:r>
              <a:rPr lang="uk-UA" sz="2400" dirty="0" err="1"/>
              <a:t>єднаних</a:t>
            </a:r>
            <a:r>
              <a:rPr lang="uk-UA" sz="2400" dirty="0"/>
              <a:t> певним чином (</a:t>
            </a:r>
            <a:r>
              <a:rPr lang="uk-UA" sz="2400" dirty="0" err="1"/>
              <a:t>Ахо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27720" y="1988840"/>
            <a:ext cx="82530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>
                <a:solidFill>
                  <a:srgbClr val="FF0000"/>
                </a:solidFill>
              </a:rPr>
              <a:t>Структура даних </a:t>
            </a:r>
            <a:r>
              <a:rPr lang="uk-UA" sz="2400" dirty="0"/>
              <a:t>– це спосіб зберігання і організації даних, який спрощує доступ до них та їхню модифікацію (</a:t>
            </a:r>
            <a:r>
              <a:rPr lang="uk-UA" sz="2400" dirty="0" err="1"/>
              <a:t>Кормен</a:t>
            </a:r>
            <a:r>
              <a:rPr lang="uk-UA" sz="2400" dirty="0"/>
              <a:t>).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0936" y="3933055"/>
            <a:ext cx="825306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>
                <a:solidFill>
                  <a:srgbClr val="FF0000"/>
                </a:solidFill>
              </a:rPr>
              <a:t>Програмування</a:t>
            </a:r>
            <a:r>
              <a:rPr lang="uk-UA" sz="2800" dirty="0" smtClean="0"/>
              <a:t> </a:t>
            </a:r>
            <a:r>
              <a:rPr lang="uk-UA" sz="2400" dirty="0"/>
              <a:t>– це алгоритми плюс структури даних (</a:t>
            </a:r>
            <a:r>
              <a:rPr lang="uk-UA" sz="2400" dirty="0" err="1"/>
              <a:t>Ніклаус</a:t>
            </a:r>
            <a:r>
              <a:rPr lang="uk-UA" sz="2400" dirty="0"/>
              <a:t> </a:t>
            </a:r>
            <a:r>
              <a:rPr lang="uk-UA" sz="2400" dirty="0" err="1"/>
              <a:t>Вірт</a:t>
            </a:r>
            <a:r>
              <a:rPr lang="uk-UA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8214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9752" y="553074"/>
            <a:ext cx="47697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/>
              <a:t>Способи описання алгоритмів</a:t>
            </a:r>
            <a:endParaRPr lang="uk-UA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699792" y="1700808"/>
            <a:ext cx="4017895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uk-UA" sz="2800" dirty="0" smtClean="0"/>
              <a:t>Словесний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800" dirty="0" smtClean="0"/>
              <a:t>Формульний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800" dirty="0" smtClean="0"/>
              <a:t>Графічний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800" dirty="0" smtClean="0"/>
              <a:t>Алгоритмічною мовою</a:t>
            </a:r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74279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9752" y="553074"/>
            <a:ext cx="47697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/>
              <a:t>Способи описання алгоритмів</a:t>
            </a:r>
            <a:endParaRPr lang="uk-UA" sz="2800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1102924" y="2060848"/>
            <a:ext cx="7243359" cy="388843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011850" y="1484784"/>
            <a:ext cx="31217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Блоки для подання блок-схем</a:t>
            </a:r>
          </a:p>
        </p:txBody>
      </p:sp>
    </p:spTree>
    <p:extLst>
      <p:ext uri="{BB962C8B-B14F-4D97-AF65-F5344CB8AC3E}">
        <p14:creationId xmlns:p14="http://schemas.microsoft.com/office/powerpoint/2010/main" val="126775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9752" y="548680"/>
            <a:ext cx="42254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smtClean="0"/>
              <a:t>Властивості алгоритмів</a:t>
            </a:r>
            <a:endParaRPr lang="uk-UA" sz="3200"/>
          </a:p>
        </p:txBody>
      </p:sp>
      <p:sp>
        <p:nvSpPr>
          <p:cNvPr id="3" name="Прямоугольник 2"/>
          <p:cNvSpPr/>
          <p:nvPr/>
        </p:nvSpPr>
        <p:spPr>
          <a:xfrm>
            <a:off x="2914172" y="1556792"/>
            <a:ext cx="3076611" cy="29546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uk-UA" sz="2800" dirty="0" smtClean="0"/>
              <a:t>Визначеність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800" dirty="0" smtClean="0"/>
              <a:t>Скінченність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800" dirty="0" smtClean="0"/>
              <a:t>Результативність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800" dirty="0" smtClean="0"/>
              <a:t>Правильність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800" dirty="0" smtClean="0"/>
              <a:t>Формальність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800" dirty="0" smtClean="0"/>
              <a:t>Масовість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0272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9752" y="548680"/>
            <a:ext cx="42254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smtClean="0"/>
              <a:t>Властивості алгоритмів</a:t>
            </a:r>
            <a:endParaRPr lang="uk-UA" sz="320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916832"/>
            <a:ext cx="834141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/>
              <a:t>Алгоритм результативний, якщо він дає результати, які можуть виявитися і невірними.</a:t>
            </a:r>
          </a:p>
          <a:p>
            <a:r>
              <a:rPr lang="uk-UA" sz="2000" dirty="0" smtClean="0"/>
              <a:t>Прикладом не результативного </a:t>
            </a:r>
            <a:r>
              <a:rPr lang="uk-UA" sz="2000" dirty="0"/>
              <a:t>алгоритму буде алгоритм для виконання обчислень, в якому пропущена команда виведення результатів на екран тощо.</a:t>
            </a:r>
          </a:p>
        </p:txBody>
      </p:sp>
    </p:spTree>
    <p:extLst>
      <p:ext uri="{BB962C8B-B14F-4D97-AF65-F5344CB8AC3E}">
        <p14:creationId xmlns:p14="http://schemas.microsoft.com/office/powerpoint/2010/main" val="389423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379</Words>
  <Application>Microsoft Office PowerPoint</Application>
  <PresentationFormat>Экран (4:3)</PresentationFormat>
  <Paragraphs>51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Bear</dc:creator>
  <cp:lastModifiedBy>Yura</cp:lastModifiedBy>
  <cp:revision>21</cp:revision>
  <dcterms:created xsi:type="dcterms:W3CDTF">2016-09-04T17:23:05Z</dcterms:created>
  <dcterms:modified xsi:type="dcterms:W3CDTF">2024-05-01T10:56:19Z</dcterms:modified>
</cp:coreProperties>
</file>