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41"/>
  </p:notesMasterIdLst>
  <p:sldIdLst>
    <p:sldId id="256" r:id="rId2"/>
    <p:sldId id="291" r:id="rId3"/>
    <p:sldId id="292" r:id="rId4"/>
    <p:sldId id="287" r:id="rId5"/>
    <p:sldId id="338" r:id="rId6"/>
    <p:sldId id="339" r:id="rId7"/>
    <p:sldId id="307" r:id="rId8"/>
    <p:sldId id="308" r:id="rId9"/>
    <p:sldId id="309" r:id="rId10"/>
    <p:sldId id="310" r:id="rId11"/>
    <p:sldId id="311" r:id="rId12"/>
    <p:sldId id="347" r:id="rId13"/>
    <p:sldId id="348" r:id="rId14"/>
    <p:sldId id="349" r:id="rId15"/>
    <p:sldId id="315" r:id="rId16"/>
    <p:sldId id="316" r:id="rId17"/>
    <p:sldId id="317" r:id="rId18"/>
    <p:sldId id="318" r:id="rId19"/>
    <p:sldId id="319" r:id="rId20"/>
    <p:sldId id="320" r:id="rId21"/>
    <p:sldId id="321" r:id="rId22"/>
    <p:sldId id="323" r:id="rId23"/>
    <p:sldId id="322" r:id="rId24"/>
    <p:sldId id="324" r:id="rId25"/>
    <p:sldId id="325" r:id="rId26"/>
    <p:sldId id="326" r:id="rId27"/>
    <p:sldId id="327" r:id="rId28"/>
    <p:sldId id="328" r:id="rId29"/>
    <p:sldId id="329" r:id="rId30"/>
    <p:sldId id="330" r:id="rId31"/>
    <p:sldId id="331" r:id="rId32"/>
    <p:sldId id="332" r:id="rId33"/>
    <p:sldId id="333" r:id="rId34"/>
    <p:sldId id="334" r:id="rId35"/>
    <p:sldId id="335" r:id="rId36"/>
    <p:sldId id="344" r:id="rId37"/>
    <p:sldId id="342" r:id="rId38"/>
    <p:sldId id="343" r:id="rId39"/>
    <p:sldId id="337" r:id="rId40"/>
  </p:sldIdLst>
  <p:sldSz cx="9144000" cy="5143500" type="screen16x9"/>
  <p:notesSz cx="6858000" cy="9144000"/>
  <p:embeddedFontLst>
    <p:embeddedFont>
      <p:font typeface="Source Sans Pro" panose="020B0604020202020204" charset="0"/>
      <p:regular r:id="rId42"/>
      <p:bold r:id="rId43"/>
      <p:italic r:id="rId44"/>
      <p:boldItalic r:id="rId45"/>
    </p:embeddedFont>
    <p:embeddedFont>
      <p:font typeface="Calibri" panose="020F0502020204030204" pitchFamily="34" charset="0"/>
      <p:regular r:id="rId46"/>
      <p:bold r:id="rId47"/>
      <p:italic r:id="rId48"/>
      <p:boldItalic r:id="rId49"/>
    </p:embeddedFont>
    <p:embeddedFont>
      <p:font typeface="Oswald" panose="020B0604020202020204" charset="-52"/>
      <p:regular r:id="rId50"/>
      <p:bold r:id="rId51"/>
    </p:embeddedFont>
    <p:embeddedFont>
      <p:font typeface="Book Antiqua" panose="02040602050305030304" pitchFamily="18" charset="0"/>
      <p:regular r:id="rId52"/>
      <p:bold r:id="rId53"/>
      <p:italic r:id="rId54"/>
      <p:boldItalic r:id="rId5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1FC5398-9A8D-43CD-BCBD-394F39ECECFF}">
  <a:tblStyle styleId="{F1FC5398-9A8D-43CD-BCBD-394F39ECECF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9" autoAdjust="0"/>
    <p:restoredTop sz="94660"/>
  </p:normalViewPr>
  <p:slideViewPr>
    <p:cSldViewPr snapToGrid="0">
      <p:cViewPr varScale="1">
        <p:scale>
          <a:sx n="92" d="100"/>
          <a:sy n="92" d="100"/>
        </p:scale>
        <p:origin x="67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font" Target="fonts/font14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3" Type="http://schemas.openxmlformats.org/officeDocument/2006/relationships/font" Target="fonts/font12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10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54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font" Target="fonts/font11.fntdata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6" Type="http://schemas.openxmlformats.org/officeDocument/2006/relationships/image" Target="../media/image40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4" Type="http://schemas.openxmlformats.org/officeDocument/2006/relationships/image" Target="../media/image52.w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image" Target="../media/image55.wmf"/><Relationship Id="rId7" Type="http://schemas.openxmlformats.org/officeDocument/2006/relationships/image" Target="../media/image59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6" Type="http://schemas.openxmlformats.org/officeDocument/2006/relationships/image" Target="../media/image58.wmf"/><Relationship Id="rId5" Type="http://schemas.openxmlformats.org/officeDocument/2006/relationships/image" Target="../media/image57.wmf"/><Relationship Id="rId4" Type="http://schemas.openxmlformats.org/officeDocument/2006/relationships/image" Target="../media/image56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5" Type="http://schemas.openxmlformats.org/officeDocument/2006/relationships/image" Target="../media/image67.wmf"/><Relationship Id="rId4" Type="http://schemas.openxmlformats.org/officeDocument/2006/relationships/image" Target="../media/image66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7.wmf"/><Relationship Id="rId1" Type="http://schemas.openxmlformats.org/officeDocument/2006/relationships/image" Target="../media/image76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Relationship Id="rId5" Type="http://schemas.openxmlformats.org/officeDocument/2006/relationships/image" Target="../media/image82.wmf"/><Relationship Id="rId4" Type="http://schemas.openxmlformats.org/officeDocument/2006/relationships/image" Target="../media/image81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84.wmf"/><Relationship Id="rId1" Type="http://schemas.openxmlformats.org/officeDocument/2006/relationships/image" Target="../media/image83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image" Target="../media/image86.wmf"/><Relationship Id="rId1" Type="http://schemas.openxmlformats.org/officeDocument/2006/relationships/image" Target="../media/image85.wmf"/><Relationship Id="rId5" Type="http://schemas.openxmlformats.org/officeDocument/2006/relationships/image" Target="../media/image89.wmf"/><Relationship Id="rId4" Type="http://schemas.openxmlformats.org/officeDocument/2006/relationships/image" Target="../media/image88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2" Type="http://schemas.openxmlformats.org/officeDocument/2006/relationships/image" Target="../media/image91.wmf"/><Relationship Id="rId1" Type="http://schemas.openxmlformats.org/officeDocument/2006/relationships/image" Target="../media/image90.wmf"/><Relationship Id="rId6" Type="http://schemas.openxmlformats.org/officeDocument/2006/relationships/image" Target="../media/image95.wmf"/><Relationship Id="rId5" Type="http://schemas.openxmlformats.org/officeDocument/2006/relationships/image" Target="../media/image94.wmf"/><Relationship Id="rId4" Type="http://schemas.openxmlformats.org/officeDocument/2006/relationships/image" Target="../media/image93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8.wmf"/><Relationship Id="rId2" Type="http://schemas.openxmlformats.org/officeDocument/2006/relationships/image" Target="../media/image97.wmf"/><Relationship Id="rId1" Type="http://schemas.openxmlformats.org/officeDocument/2006/relationships/image" Target="../media/image96.wmf"/><Relationship Id="rId4" Type="http://schemas.openxmlformats.org/officeDocument/2006/relationships/image" Target="../media/image9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0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wmf"/><Relationship Id="rId2" Type="http://schemas.openxmlformats.org/officeDocument/2006/relationships/image" Target="../media/image101.wmf"/><Relationship Id="rId1" Type="http://schemas.openxmlformats.org/officeDocument/2006/relationships/image" Target="../media/image100.wmf"/><Relationship Id="rId4" Type="http://schemas.openxmlformats.org/officeDocument/2006/relationships/image" Target="../media/image10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3377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3665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2" name="Google Shape;732;g35ed75ccf_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3910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2" name="Google Shape;732;g35ed75ccf_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3947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82491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21086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7406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"/>
          <p:cNvSpPr/>
          <p:nvPr/>
        </p:nvSpPr>
        <p:spPr>
          <a:xfrm>
            <a:off x="-26775" y="2008375"/>
            <a:ext cx="9210650" cy="3172625"/>
          </a:xfrm>
          <a:custGeom>
            <a:avLst/>
            <a:gdLst/>
            <a:ahLst/>
            <a:cxnLst/>
            <a:rect l="l" t="t" r="r" b="b"/>
            <a:pathLst>
              <a:path w="368426" h="126905" extrusionOk="0">
                <a:moveTo>
                  <a:pt x="309" y="263"/>
                </a:moveTo>
                <a:lnTo>
                  <a:pt x="16502" y="11294"/>
                </a:lnTo>
                <a:lnTo>
                  <a:pt x="31551" y="5122"/>
                </a:lnTo>
                <a:lnTo>
                  <a:pt x="62412" y="4991"/>
                </a:lnTo>
                <a:lnTo>
                  <a:pt x="77652" y="0"/>
                </a:lnTo>
                <a:lnTo>
                  <a:pt x="92892" y="13527"/>
                </a:lnTo>
                <a:lnTo>
                  <a:pt x="107942" y="21276"/>
                </a:lnTo>
                <a:lnTo>
                  <a:pt x="122991" y="21145"/>
                </a:lnTo>
                <a:lnTo>
                  <a:pt x="138993" y="10375"/>
                </a:lnTo>
                <a:lnTo>
                  <a:pt x="154043" y="7880"/>
                </a:lnTo>
                <a:lnTo>
                  <a:pt x="168711" y="2349"/>
                </a:lnTo>
                <a:lnTo>
                  <a:pt x="184332" y="14841"/>
                </a:lnTo>
                <a:lnTo>
                  <a:pt x="199572" y="15274"/>
                </a:lnTo>
                <a:lnTo>
                  <a:pt x="214622" y="25085"/>
                </a:lnTo>
                <a:lnTo>
                  <a:pt x="230052" y="25085"/>
                </a:lnTo>
                <a:lnTo>
                  <a:pt x="246054" y="20094"/>
                </a:lnTo>
                <a:lnTo>
                  <a:pt x="261104" y="20094"/>
                </a:lnTo>
                <a:lnTo>
                  <a:pt x="275391" y="11426"/>
                </a:lnTo>
                <a:lnTo>
                  <a:pt x="291584" y="16810"/>
                </a:lnTo>
                <a:lnTo>
                  <a:pt x="305871" y="8143"/>
                </a:lnTo>
                <a:lnTo>
                  <a:pt x="336732" y="8012"/>
                </a:lnTo>
                <a:lnTo>
                  <a:pt x="351782" y="11294"/>
                </a:lnTo>
                <a:lnTo>
                  <a:pt x="367593" y="2758"/>
                </a:lnTo>
                <a:lnTo>
                  <a:pt x="368426" y="126905"/>
                </a:lnTo>
                <a:lnTo>
                  <a:pt x="0" y="12636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35" name="Google Shape;35;p2"/>
          <p:cNvSpPr/>
          <p:nvPr/>
        </p:nvSpPr>
        <p:spPr>
          <a:xfrm>
            <a:off x="-26775" y="2139700"/>
            <a:ext cx="9210650" cy="3041300"/>
          </a:xfrm>
          <a:custGeom>
            <a:avLst/>
            <a:gdLst/>
            <a:ahLst/>
            <a:cxnLst/>
            <a:rect l="l" t="t" r="r" b="b"/>
            <a:pathLst>
              <a:path w="368426" h="121652" extrusionOk="0">
                <a:moveTo>
                  <a:pt x="309" y="5516"/>
                </a:moveTo>
                <a:lnTo>
                  <a:pt x="16692" y="11214"/>
                </a:lnTo>
                <a:lnTo>
                  <a:pt x="47172" y="11214"/>
                </a:lnTo>
                <a:lnTo>
                  <a:pt x="62412" y="6843"/>
                </a:lnTo>
                <a:lnTo>
                  <a:pt x="77652" y="16156"/>
                </a:lnTo>
                <a:lnTo>
                  <a:pt x="92892" y="16156"/>
                </a:lnTo>
                <a:lnTo>
                  <a:pt x="107370" y="11214"/>
                </a:lnTo>
                <a:lnTo>
                  <a:pt x="122610" y="8173"/>
                </a:lnTo>
                <a:lnTo>
                  <a:pt x="138612" y="8173"/>
                </a:lnTo>
                <a:lnTo>
                  <a:pt x="153852" y="10834"/>
                </a:lnTo>
                <a:lnTo>
                  <a:pt x="168711" y="7603"/>
                </a:lnTo>
                <a:lnTo>
                  <a:pt x="183951" y="12734"/>
                </a:lnTo>
                <a:lnTo>
                  <a:pt x="199572" y="20527"/>
                </a:lnTo>
                <a:lnTo>
                  <a:pt x="214050" y="15205"/>
                </a:lnTo>
                <a:lnTo>
                  <a:pt x="229671" y="15205"/>
                </a:lnTo>
                <a:lnTo>
                  <a:pt x="245292" y="5892"/>
                </a:lnTo>
                <a:lnTo>
                  <a:pt x="260532" y="11214"/>
                </a:lnTo>
                <a:lnTo>
                  <a:pt x="275772" y="11214"/>
                </a:lnTo>
                <a:lnTo>
                  <a:pt x="291012" y="6843"/>
                </a:lnTo>
                <a:lnTo>
                  <a:pt x="321492" y="6843"/>
                </a:lnTo>
                <a:lnTo>
                  <a:pt x="336732" y="15966"/>
                </a:lnTo>
                <a:lnTo>
                  <a:pt x="351210" y="12734"/>
                </a:lnTo>
                <a:lnTo>
                  <a:pt x="367593" y="0"/>
                </a:lnTo>
                <a:lnTo>
                  <a:pt x="368426" y="121652"/>
                </a:lnTo>
                <a:lnTo>
                  <a:pt x="0" y="121652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36" name="Google Shape;36;p2"/>
          <p:cNvSpPr/>
          <p:nvPr/>
        </p:nvSpPr>
        <p:spPr>
          <a:xfrm rot="8100000">
            <a:off x="1847981" y="18145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 rot="8100000">
            <a:off x="6038981" y="209841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 rot="8100000">
            <a:off x="7181981" y="21317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2"/>
          <p:cNvGrpSpPr/>
          <p:nvPr/>
        </p:nvGrpSpPr>
        <p:grpSpPr>
          <a:xfrm>
            <a:off x="-9525" y="2024075"/>
            <a:ext cx="9167825" cy="595300"/>
            <a:chOff x="-9525" y="4462475"/>
            <a:chExt cx="9167825" cy="595300"/>
          </a:xfrm>
        </p:grpSpPr>
        <p:sp>
          <p:nvSpPr>
            <p:cNvPr id="40" name="Google Shape;40;p2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l" t="t" r="r" b="b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1" name="Google Shape;41;p2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l" t="t" r="r" b="b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2" name="Google Shape;42;p2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l" t="t" r="r" b="b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43" name="Google Shape;43;p2"/>
          <p:cNvGrpSpPr/>
          <p:nvPr/>
        </p:nvGrpSpPr>
        <p:grpSpPr>
          <a:xfrm>
            <a:off x="-42837" y="2005088"/>
            <a:ext cx="9229575" cy="642787"/>
            <a:chOff x="-42837" y="4443488"/>
            <a:chExt cx="9229575" cy="642787"/>
          </a:xfrm>
        </p:grpSpPr>
        <p:sp>
          <p:nvSpPr>
            <p:cNvPr id="44" name="Google Shape;44;p2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" name="Google Shape;69;p2"/>
          <p:cNvSpPr/>
          <p:nvPr/>
        </p:nvSpPr>
        <p:spPr>
          <a:xfrm>
            <a:off x="2990700" y="214780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"/>
          <p:cNvSpPr/>
          <p:nvPr/>
        </p:nvSpPr>
        <p:spPr>
          <a:xfrm>
            <a:off x="1085700" y="243355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"/>
          <p:cNvSpPr/>
          <p:nvPr/>
        </p:nvSpPr>
        <p:spPr>
          <a:xfrm>
            <a:off x="4895700" y="2077632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"/>
          <p:cNvSpPr/>
          <p:nvPr/>
        </p:nvSpPr>
        <p:spPr>
          <a:xfrm rot="8100000">
            <a:off x="8699949" y="189076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"/>
          <p:cNvSpPr txBox="1">
            <a:spLocks noGrp="1"/>
          </p:cNvSpPr>
          <p:nvPr>
            <p:ph type="ctrTitle"/>
          </p:nvPr>
        </p:nvSpPr>
        <p:spPr>
          <a:xfrm>
            <a:off x="2847975" y="3363425"/>
            <a:ext cx="56103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5"/>
          <p:cNvSpPr txBox="1">
            <a:spLocks noGrp="1"/>
          </p:cNvSpPr>
          <p:nvPr>
            <p:ph type="body" idx="1"/>
          </p:nvPr>
        </p:nvSpPr>
        <p:spPr>
          <a:xfrm>
            <a:off x="1075850" y="1540175"/>
            <a:ext cx="6996600" cy="192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◉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◉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63" name="Google Shape;163;p5"/>
          <p:cNvSpPr/>
          <p:nvPr/>
        </p:nvSpPr>
        <p:spPr>
          <a:xfrm>
            <a:off x="-28575" y="4446775"/>
            <a:ext cx="9191625" cy="712478"/>
          </a:xfrm>
          <a:custGeom>
            <a:avLst/>
            <a:gdLst/>
            <a:ahLst/>
            <a:cxnLst/>
            <a:rect l="l" t="t" r="r" b="b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164" name="Google Shape;164;p5"/>
          <p:cNvSpPr/>
          <p:nvPr/>
        </p:nvSpPr>
        <p:spPr>
          <a:xfrm>
            <a:off x="-28575" y="4578111"/>
            <a:ext cx="9191625" cy="584439"/>
          </a:xfrm>
          <a:custGeom>
            <a:avLst/>
            <a:gdLst/>
            <a:ahLst/>
            <a:cxnLst/>
            <a:rect l="l" t="t" r="r" b="b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165" name="Google Shape;165;p5"/>
          <p:cNvSpPr/>
          <p:nvPr/>
        </p:nvSpPr>
        <p:spPr>
          <a:xfrm rot="8100000">
            <a:off x="1847981" y="42529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5"/>
          <p:cNvSpPr/>
          <p:nvPr/>
        </p:nvSpPr>
        <p:spPr>
          <a:xfrm rot="8100000">
            <a:off x="6038981" y="453681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5"/>
          <p:cNvSpPr/>
          <p:nvPr/>
        </p:nvSpPr>
        <p:spPr>
          <a:xfrm rot="8100000">
            <a:off x="7181981" y="45701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8" name="Google Shape;168;p5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169" name="Google Shape;169;p5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l" t="t" r="r" b="b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0" name="Google Shape;170;p5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l" t="t" r="r" b="b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1" name="Google Shape;171;p5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l" t="t" r="r" b="b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72" name="Google Shape;172;p5"/>
          <p:cNvGrpSpPr/>
          <p:nvPr/>
        </p:nvGrpSpPr>
        <p:grpSpPr>
          <a:xfrm>
            <a:off x="-42837" y="4443488"/>
            <a:ext cx="9229575" cy="642787"/>
            <a:chOff x="-42837" y="4443488"/>
            <a:chExt cx="9229575" cy="642787"/>
          </a:xfrm>
        </p:grpSpPr>
        <p:sp>
          <p:nvSpPr>
            <p:cNvPr id="173" name="Google Shape;173;p5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5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5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5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5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5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5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5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5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5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5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5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5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5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5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5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5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5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5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8" name="Google Shape;198;p5"/>
          <p:cNvSpPr/>
          <p:nvPr/>
        </p:nvSpPr>
        <p:spPr>
          <a:xfrm>
            <a:off x="2990700" y="458620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5"/>
          <p:cNvSpPr/>
          <p:nvPr/>
        </p:nvSpPr>
        <p:spPr>
          <a:xfrm>
            <a:off x="1085700" y="487195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5"/>
          <p:cNvSpPr/>
          <p:nvPr/>
        </p:nvSpPr>
        <p:spPr>
          <a:xfrm>
            <a:off x="4895700" y="4516032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5"/>
          <p:cNvSpPr/>
          <p:nvPr/>
        </p:nvSpPr>
        <p:spPr>
          <a:xfrm rot="8100000">
            <a:off x="8699949" y="432916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5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6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6"/>
          <p:cNvSpPr txBox="1">
            <a:spLocks noGrp="1"/>
          </p:cNvSpPr>
          <p:nvPr>
            <p:ph type="body" idx="1"/>
          </p:nvPr>
        </p:nvSpPr>
        <p:spPr>
          <a:xfrm>
            <a:off x="1131500" y="1552950"/>
            <a:ext cx="3339900" cy="266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◉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◉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06" name="Google Shape;206;p6"/>
          <p:cNvSpPr txBox="1">
            <a:spLocks noGrp="1"/>
          </p:cNvSpPr>
          <p:nvPr>
            <p:ph type="body" idx="2"/>
          </p:nvPr>
        </p:nvSpPr>
        <p:spPr>
          <a:xfrm>
            <a:off x="4672563" y="1552950"/>
            <a:ext cx="3339900" cy="266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◉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◉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07" name="Google Shape;207;p6"/>
          <p:cNvSpPr/>
          <p:nvPr/>
        </p:nvSpPr>
        <p:spPr>
          <a:xfrm>
            <a:off x="-28575" y="4446775"/>
            <a:ext cx="9191625" cy="712478"/>
          </a:xfrm>
          <a:custGeom>
            <a:avLst/>
            <a:gdLst/>
            <a:ahLst/>
            <a:cxnLst/>
            <a:rect l="l" t="t" r="r" b="b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208" name="Google Shape;208;p6"/>
          <p:cNvSpPr/>
          <p:nvPr/>
        </p:nvSpPr>
        <p:spPr>
          <a:xfrm>
            <a:off x="-28575" y="4578111"/>
            <a:ext cx="9191625" cy="584439"/>
          </a:xfrm>
          <a:custGeom>
            <a:avLst/>
            <a:gdLst/>
            <a:ahLst/>
            <a:cxnLst/>
            <a:rect l="l" t="t" r="r" b="b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209" name="Google Shape;209;p6"/>
          <p:cNvSpPr/>
          <p:nvPr/>
        </p:nvSpPr>
        <p:spPr>
          <a:xfrm rot="8100000">
            <a:off x="1847981" y="42529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6"/>
          <p:cNvSpPr/>
          <p:nvPr/>
        </p:nvSpPr>
        <p:spPr>
          <a:xfrm rot="8100000">
            <a:off x="6038981" y="453681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6"/>
          <p:cNvSpPr/>
          <p:nvPr/>
        </p:nvSpPr>
        <p:spPr>
          <a:xfrm rot="8100000">
            <a:off x="7181981" y="45701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2" name="Google Shape;212;p6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213" name="Google Shape;213;p6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l" t="t" r="r" b="b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14" name="Google Shape;214;p6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l" t="t" r="r" b="b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15" name="Google Shape;215;p6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l" t="t" r="r" b="b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16" name="Google Shape;216;p6"/>
          <p:cNvGrpSpPr/>
          <p:nvPr/>
        </p:nvGrpSpPr>
        <p:grpSpPr>
          <a:xfrm>
            <a:off x="-42837" y="4443488"/>
            <a:ext cx="9229575" cy="642787"/>
            <a:chOff x="-42837" y="4443488"/>
            <a:chExt cx="9229575" cy="642787"/>
          </a:xfrm>
        </p:grpSpPr>
        <p:sp>
          <p:nvSpPr>
            <p:cNvPr id="217" name="Google Shape;217;p6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6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6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6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6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6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6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6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6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6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6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6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6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6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6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6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6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6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6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6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6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6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6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6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2" name="Google Shape;242;p6"/>
          <p:cNvSpPr/>
          <p:nvPr/>
        </p:nvSpPr>
        <p:spPr>
          <a:xfrm>
            <a:off x="2990700" y="458620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6"/>
          <p:cNvSpPr/>
          <p:nvPr/>
        </p:nvSpPr>
        <p:spPr>
          <a:xfrm>
            <a:off x="1085700" y="487195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6"/>
          <p:cNvSpPr/>
          <p:nvPr/>
        </p:nvSpPr>
        <p:spPr>
          <a:xfrm>
            <a:off x="4895700" y="4516032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6"/>
          <p:cNvSpPr/>
          <p:nvPr/>
        </p:nvSpPr>
        <p:spPr>
          <a:xfrm rot="8100000">
            <a:off x="8699949" y="432916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6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0"/>
          <p:cNvSpPr/>
          <p:nvPr/>
        </p:nvSpPr>
        <p:spPr>
          <a:xfrm>
            <a:off x="-28575" y="4446775"/>
            <a:ext cx="9191625" cy="712478"/>
          </a:xfrm>
          <a:custGeom>
            <a:avLst/>
            <a:gdLst/>
            <a:ahLst/>
            <a:cxnLst/>
            <a:rect l="l" t="t" r="r" b="b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378" name="Google Shape;378;p10"/>
          <p:cNvSpPr/>
          <p:nvPr/>
        </p:nvSpPr>
        <p:spPr>
          <a:xfrm>
            <a:off x="-28575" y="4578111"/>
            <a:ext cx="9191625" cy="584439"/>
          </a:xfrm>
          <a:custGeom>
            <a:avLst/>
            <a:gdLst/>
            <a:ahLst/>
            <a:cxnLst/>
            <a:rect l="l" t="t" r="r" b="b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379" name="Google Shape;379;p10"/>
          <p:cNvSpPr/>
          <p:nvPr/>
        </p:nvSpPr>
        <p:spPr>
          <a:xfrm rot="8100000">
            <a:off x="1847981" y="42529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10"/>
          <p:cNvSpPr/>
          <p:nvPr/>
        </p:nvSpPr>
        <p:spPr>
          <a:xfrm rot="8100000">
            <a:off x="6038981" y="453681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10"/>
          <p:cNvSpPr/>
          <p:nvPr/>
        </p:nvSpPr>
        <p:spPr>
          <a:xfrm rot="8100000">
            <a:off x="7181981" y="45701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2" name="Google Shape;382;p10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383" name="Google Shape;383;p10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l" t="t" r="r" b="b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84" name="Google Shape;384;p10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l" t="t" r="r" b="b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85" name="Google Shape;385;p10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l" t="t" r="r" b="b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386" name="Google Shape;386;p10"/>
          <p:cNvGrpSpPr/>
          <p:nvPr/>
        </p:nvGrpSpPr>
        <p:grpSpPr>
          <a:xfrm>
            <a:off x="-42837" y="4443488"/>
            <a:ext cx="9229575" cy="642787"/>
            <a:chOff x="-42837" y="4443488"/>
            <a:chExt cx="9229575" cy="642787"/>
          </a:xfrm>
        </p:grpSpPr>
        <p:sp>
          <p:nvSpPr>
            <p:cNvPr id="387" name="Google Shape;387;p10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0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0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0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0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0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0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0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0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0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0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0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0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0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0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0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0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0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0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0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0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0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0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0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0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2" name="Google Shape;412;p10"/>
          <p:cNvSpPr/>
          <p:nvPr/>
        </p:nvSpPr>
        <p:spPr>
          <a:xfrm>
            <a:off x="2990700" y="458620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10"/>
          <p:cNvSpPr/>
          <p:nvPr/>
        </p:nvSpPr>
        <p:spPr>
          <a:xfrm>
            <a:off x="1085700" y="487195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10"/>
          <p:cNvSpPr/>
          <p:nvPr/>
        </p:nvSpPr>
        <p:spPr>
          <a:xfrm>
            <a:off x="4895700" y="4516032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10"/>
          <p:cNvSpPr/>
          <p:nvPr/>
        </p:nvSpPr>
        <p:spPr>
          <a:xfrm rot="8100000">
            <a:off x="8699949" y="432916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10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 graph">
  <p:cSld name="BLANK_2"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11"/>
          <p:cNvSpPr/>
          <p:nvPr/>
        </p:nvSpPr>
        <p:spPr>
          <a:xfrm>
            <a:off x="-20075" y="636775"/>
            <a:ext cx="9203950" cy="4550900"/>
          </a:xfrm>
          <a:custGeom>
            <a:avLst/>
            <a:gdLst/>
            <a:ahLst/>
            <a:cxnLst/>
            <a:rect l="l" t="t" r="r" b="b"/>
            <a:pathLst>
              <a:path w="368158" h="182036" extrusionOk="0">
                <a:moveTo>
                  <a:pt x="41" y="263"/>
                </a:moveTo>
                <a:lnTo>
                  <a:pt x="16234" y="11294"/>
                </a:lnTo>
                <a:lnTo>
                  <a:pt x="31283" y="5122"/>
                </a:lnTo>
                <a:lnTo>
                  <a:pt x="62144" y="4991"/>
                </a:lnTo>
                <a:lnTo>
                  <a:pt x="77384" y="0"/>
                </a:lnTo>
                <a:lnTo>
                  <a:pt x="92624" y="13527"/>
                </a:lnTo>
                <a:lnTo>
                  <a:pt x="107674" y="21276"/>
                </a:lnTo>
                <a:lnTo>
                  <a:pt x="122723" y="21145"/>
                </a:lnTo>
                <a:lnTo>
                  <a:pt x="138725" y="10375"/>
                </a:lnTo>
                <a:lnTo>
                  <a:pt x="153775" y="7880"/>
                </a:lnTo>
                <a:lnTo>
                  <a:pt x="168443" y="2349"/>
                </a:lnTo>
                <a:lnTo>
                  <a:pt x="184064" y="14841"/>
                </a:lnTo>
                <a:lnTo>
                  <a:pt x="199304" y="15274"/>
                </a:lnTo>
                <a:lnTo>
                  <a:pt x="214354" y="25085"/>
                </a:lnTo>
                <a:lnTo>
                  <a:pt x="229784" y="25085"/>
                </a:lnTo>
                <a:lnTo>
                  <a:pt x="245786" y="20094"/>
                </a:lnTo>
                <a:lnTo>
                  <a:pt x="260836" y="20094"/>
                </a:lnTo>
                <a:lnTo>
                  <a:pt x="275123" y="11426"/>
                </a:lnTo>
                <a:lnTo>
                  <a:pt x="291316" y="16810"/>
                </a:lnTo>
                <a:lnTo>
                  <a:pt x="305603" y="8143"/>
                </a:lnTo>
                <a:lnTo>
                  <a:pt x="336464" y="8012"/>
                </a:lnTo>
                <a:lnTo>
                  <a:pt x="351514" y="11294"/>
                </a:lnTo>
                <a:lnTo>
                  <a:pt x="367325" y="2758"/>
                </a:lnTo>
                <a:lnTo>
                  <a:pt x="368158" y="181769"/>
                </a:lnTo>
                <a:lnTo>
                  <a:pt x="0" y="182036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419" name="Google Shape;419;p11"/>
          <p:cNvSpPr/>
          <p:nvPr/>
        </p:nvSpPr>
        <p:spPr>
          <a:xfrm>
            <a:off x="-33475" y="768100"/>
            <a:ext cx="9210650" cy="4406200"/>
          </a:xfrm>
          <a:custGeom>
            <a:avLst/>
            <a:gdLst/>
            <a:ahLst/>
            <a:cxnLst/>
            <a:rect l="l" t="t" r="r" b="b"/>
            <a:pathLst>
              <a:path w="368426" h="176248" extrusionOk="0">
                <a:moveTo>
                  <a:pt x="577" y="5516"/>
                </a:moveTo>
                <a:lnTo>
                  <a:pt x="16960" y="11214"/>
                </a:lnTo>
                <a:lnTo>
                  <a:pt x="47440" y="11214"/>
                </a:lnTo>
                <a:lnTo>
                  <a:pt x="62680" y="6843"/>
                </a:lnTo>
                <a:lnTo>
                  <a:pt x="77920" y="16156"/>
                </a:lnTo>
                <a:lnTo>
                  <a:pt x="93160" y="16156"/>
                </a:lnTo>
                <a:lnTo>
                  <a:pt x="107638" y="11214"/>
                </a:lnTo>
                <a:lnTo>
                  <a:pt x="122878" y="8173"/>
                </a:lnTo>
                <a:lnTo>
                  <a:pt x="138880" y="8173"/>
                </a:lnTo>
                <a:lnTo>
                  <a:pt x="154120" y="10834"/>
                </a:lnTo>
                <a:lnTo>
                  <a:pt x="168979" y="7603"/>
                </a:lnTo>
                <a:lnTo>
                  <a:pt x="184219" y="12734"/>
                </a:lnTo>
                <a:lnTo>
                  <a:pt x="199840" y="20527"/>
                </a:lnTo>
                <a:lnTo>
                  <a:pt x="214318" y="15205"/>
                </a:lnTo>
                <a:lnTo>
                  <a:pt x="229939" y="15205"/>
                </a:lnTo>
                <a:lnTo>
                  <a:pt x="245560" y="5892"/>
                </a:lnTo>
                <a:lnTo>
                  <a:pt x="260800" y="11214"/>
                </a:lnTo>
                <a:lnTo>
                  <a:pt x="276040" y="11214"/>
                </a:lnTo>
                <a:lnTo>
                  <a:pt x="291280" y="6843"/>
                </a:lnTo>
                <a:lnTo>
                  <a:pt x="321760" y="6843"/>
                </a:lnTo>
                <a:lnTo>
                  <a:pt x="337000" y="15966"/>
                </a:lnTo>
                <a:lnTo>
                  <a:pt x="351478" y="12734"/>
                </a:lnTo>
                <a:lnTo>
                  <a:pt x="367861" y="0"/>
                </a:lnTo>
                <a:lnTo>
                  <a:pt x="368426" y="176248"/>
                </a:lnTo>
                <a:lnTo>
                  <a:pt x="0" y="176248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420" name="Google Shape;420;p11"/>
          <p:cNvSpPr/>
          <p:nvPr/>
        </p:nvSpPr>
        <p:spPr>
          <a:xfrm rot="8100000">
            <a:off x="1847981" y="4429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11"/>
          <p:cNvSpPr/>
          <p:nvPr/>
        </p:nvSpPr>
        <p:spPr>
          <a:xfrm rot="8100000">
            <a:off x="6038981" y="72681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11"/>
          <p:cNvSpPr/>
          <p:nvPr/>
        </p:nvSpPr>
        <p:spPr>
          <a:xfrm rot="8100000">
            <a:off x="7181981" y="7601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3" name="Google Shape;423;p11"/>
          <p:cNvGrpSpPr/>
          <p:nvPr/>
        </p:nvGrpSpPr>
        <p:grpSpPr>
          <a:xfrm>
            <a:off x="-9525" y="652475"/>
            <a:ext cx="9167825" cy="595300"/>
            <a:chOff x="-9525" y="4462475"/>
            <a:chExt cx="9167825" cy="595300"/>
          </a:xfrm>
        </p:grpSpPr>
        <p:sp>
          <p:nvSpPr>
            <p:cNvPr id="424" name="Google Shape;424;p11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l" t="t" r="r" b="b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25" name="Google Shape;425;p11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l" t="t" r="r" b="b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26" name="Google Shape;426;p11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l" t="t" r="r" b="b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427" name="Google Shape;427;p11"/>
          <p:cNvGrpSpPr/>
          <p:nvPr/>
        </p:nvGrpSpPr>
        <p:grpSpPr>
          <a:xfrm>
            <a:off x="-42837" y="633488"/>
            <a:ext cx="9229575" cy="642787"/>
            <a:chOff x="-42837" y="4443488"/>
            <a:chExt cx="9229575" cy="642787"/>
          </a:xfrm>
        </p:grpSpPr>
        <p:sp>
          <p:nvSpPr>
            <p:cNvPr id="428" name="Google Shape;428;p11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1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1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1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1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1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1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1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1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1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1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1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1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1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1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1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1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3" name="Google Shape;453;p11"/>
          <p:cNvSpPr/>
          <p:nvPr/>
        </p:nvSpPr>
        <p:spPr>
          <a:xfrm>
            <a:off x="2990700" y="77620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11"/>
          <p:cNvSpPr/>
          <p:nvPr/>
        </p:nvSpPr>
        <p:spPr>
          <a:xfrm>
            <a:off x="1085700" y="106195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11"/>
          <p:cNvSpPr/>
          <p:nvPr/>
        </p:nvSpPr>
        <p:spPr>
          <a:xfrm>
            <a:off x="4895700" y="706032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11"/>
          <p:cNvSpPr/>
          <p:nvPr/>
        </p:nvSpPr>
        <p:spPr>
          <a:xfrm rot="8100000">
            <a:off x="8699949" y="51916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11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D3841-0C8D-46F8-9693-FB54EF4A3F77}" type="datetime1">
              <a:rPr lang="uk-UA"/>
              <a:pPr>
                <a:defRPr/>
              </a:pPr>
              <a:t>14.03.2022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D09B97-FFA0-40A5-9194-DDF4220A01CE}" type="slidenum">
              <a:rPr lang="en-US" altLang="uk-UA"/>
              <a:pPr/>
              <a:t>‹№›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1095664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200151"/>
            <a:ext cx="8229600" cy="3394472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A9E0F4-A606-493F-A524-5BD9B80BCECC}" type="datetime1">
              <a:rPr lang="uk-UA"/>
              <a:pPr>
                <a:defRPr/>
              </a:pPr>
              <a:t>14.03.2022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М.Д.Ганаба, ас. к-ри статистики та економічного аналізу НАУ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A2AD9A55-8F49-47B4-9614-8CF26FC27F37}" type="slidenum">
              <a:rPr lang="en-US" altLang="uk-UA"/>
              <a:pPr/>
              <a:t>‹№›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477120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381000" y="7"/>
            <a:ext cx="8382000" cy="5162348"/>
            <a:chOff x="381000" y="-18750"/>
            <a:chExt cx="8382000" cy="5181000"/>
          </a:xfrm>
        </p:grpSpPr>
        <p:cxnSp>
          <p:nvCxnSpPr>
            <p:cNvPr id="7" name="Google Shape;7;p1"/>
            <p:cNvCxnSpPr/>
            <p:nvPr/>
          </p:nvCxnSpPr>
          <p:spPr>
            <a:xfrm>
              <a:off x="762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" name="Google Shape;8;p1"/>
            <p:cNvCxnSpPr/>
            <p:nvPr/>
          </p:nvCxnSpPr>
          <p:spPr>
            <a:xfrm>
              <a:off x="1524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" name="Google Shape;9;p1"/>
            <p:cNvCxnSpPr/>
            <p:nvPr/>
          </p:nvCxnSpPr>
          <p:spPr>
            <a:xfrm>
              <a:off x="2286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" name="Google Shape;10;p1"/>
            <p:cNvCxnSpPr/>
            <p:nvPr/>
          </p:nvCxnSpPr>
          <p:spPr>
            <a:xfrm>
              <a:off x="3048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1"/>
            <p:cNvCxnSpPr/>
            <p:nvPr/>
          </p:nvCxnSpPr>
          <p:spPr>
            <a:xfrm>
              <a:off x="3810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1"/>
            <p:cNvCxnSpPr/>
            <p:nvPr/>
          </p:nvCxnSpPr>
          <p:spPr>
            <a:xfrm>
              <a:off x="4572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1"/>
            <p:cNvCxnSpPr/>
            <p:nvPr/>
          </p:nvCxnSpPr>
          <p:spPr>
            <a:xfrm>
              <a:off x="5334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1"/>
            <p:cNvCxnSpPr/>
            <p:nvPr/>
          </p:nvCxnSpPr>
          <p:spPr>
            <a:xfrm>
              <a:off x="6096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1"/>
            <p:cNvCxnSpPr/>
            <p:nvPr/>
          </p:nvCxnSpPr>
          <p:spPr>
            <a:xfrm>
              <a:off x="6858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1"/>
            <p:cNvCxnSpPr/>
            <p:nvPr/>
          </p:nvCxnSpPr>
          <p:spPr>
            <a:xfrm>
              <a:off x="7620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1"/>
            <p:cNvCxnSpPr/>
            <p:nvPr/>
          </p:nvCxnSpPr>
          <p:spPr>
            <a:xfrm>
              <a:off x="8382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1"/>
            <p:cNvCxnSpPr/>
            <p:nvPr/>
          </p:nvCxnSpPr>
          <p:spPr>
            <a:xfrm>
              <a:off x="381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1"/>
            <p:cNvCxnSpPr/>
            <p:nvPr/>
          </p:nvCxnSpPr>
          <p:spPr>
            <a:xfrm>
              <a:off x="1143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1"/>
            <p:cNvCxnSpPr/>
            <p:nvPr/>
          </p:nvCxnSpPr>
          <p:spPr>
            <a:xfrm>
              <a:off x="1905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1"/>
            <p:cNvCxnSpPr/>
            <p:nvPr/>
          </p:nvCxnSpPr>
          <p:spPr>
            <a:xfrm>
              <a:off x="2667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1"/>
            <p:cNvCxnSpPr/>
            <p:nvPr/>
          </p:nvCxnSpPr>
          <p:spPr>
            <a:xfrm>
              <a:off x="3429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1"/>
            <p:cNvCxnSpPr/>
            <p:nvPr/>
          </p:nvCxnSpPr>
          <p:spPr>
            <a:xfrm>
              <a:off x="4191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1"/>
            <p:cNvCxnSpPr/>
            <p:nvPr/>
          </p:nvCxnSpPr>
          <p:spPr>
            <a:xfrm>
              <a:off x="4953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1"/>
            <p:cNvCxnSpPr/>
            <p:nvPr/>
          </p:nvCxnSpPr>
          <p:spPr>
            <a:xfrm>
              <a:off x="5715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1"/>
            <p:cNvCxnSpPr/>
            <p:nvPr/>
          </p:nvCxnSpPr>
          <p:spPr>
            <a:xfrm>
              <a:off x="6477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1"/>
            <p:cNvCxnSpPr/>
            <p:nvPr/>
          </p:nvCxnSpPr>
          <p:spPr>
            <a:xfrm>
              <a:off x="7239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1"/>
            <p:cNvCxnSpPr/>
            <p:nvPr/>
          </p:nvCxnSpPr>
          <p:spPr>
            <a:xfrm>
              <a:off x="8001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1"/>
            <p:cNvCxnSpPr/>
            <p:nvPr/>
          </p:nvCxnSpPr>
          <p:spPr>
            <a:xfrm>
              <a:off x="8763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  <p:sp>
        <p:nvSpPr>
          <p:cNvPr id="30" name="Google Shape;30;p1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31" name="Google Shape;31;p1"/>
          <p:cNvSpPr txBox="1">
            <a:spLocks noGrp="1"/>
          </p:cNvSpPr>
          <p:nvPr>
            <p:ph type="body" idx="1"/>
          </p:nvPr>
        </p:nvSpPr>
        <p:spPr>
          <a:xfrm>
            <a:off x="1075850" y="1540175"/>
            <a:ext cx="6996600" cy="19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◉"/>
              <a:defRPr sz="2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◉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2" name="Google Shape;32;p1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6" r:id="rId4"/>
    <p:sldLayoutId id="2147483657" r:id="rId5"/>
    <p:sldLayoutId id="2147483660" r:id="rId6"/>
    <p:sldLayoutId id="2147483661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6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18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1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24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26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28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30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32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oleObject" Target="../embeddings/oleObject42.bin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12" Type="http://schemas.openxmlformats.org/officeDocument/2006/relationships/image" Target="../media/image39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41.bin"/><Relationship Id="rId5" Type="http://schemas.openxmlformats.org/officeDocument/2006/relationships/oleObject" Target="../embeddings/oleObject38.bin"/><Relationship Id="rId10" Type="http://schemas.openxmlformats.org/officeDocument/2006/relationships/image" Target="../media/image38.wmf"/><Relationship Id="rId4" Type="http://schemas.openxmlformats.org/officeDocument/2006/relationships/image" Target="../media/image35.wmf"/><Relationship Id="rId9" Type="http://schemas.openxmlformats.org/officeDocument/2006/relationships/oleObject" Target="../embeddings/oleObject40.bin"/><Relationship Id="rId14" Type="http://schemas.openxmlformats.org/officeDocument/2006/relationships/image" Target="../media/image40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5.bin"/><Relationship Id="rId12" Type="http://schemas.openxmlformats.org/officeDocument/2006/relationships/image" Target="../media/image45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2.wmf"/><Relationship Id="rId11" Type="http://schemas.openxmlformats.org/officeDocument/2006/relationships/oleObject" Target="../embeddings/oleObject47.bin"/><Relationship Id="rId5" Type="http://schemas.openxmlformats.org/officeDocument/2006/relationships/oleObject" Target="../embeddings/oleObject44.bin"/><Relationship Id="rId10" Type="http://schemas.openxmlformats.org/officeDocument/2006/relationships/image" Target="../media/image44.wmf"/><Relationship Id="rId4" Type="http://schemas.openxmlformats.org/officeDocument/2006/relationships/image" Target="../media/image41.wmf"/><Relationship Id="rId9" Type="http://schemas.openxmlformats.org/officeDocument/2006/relationships/oleObject" Target="../embeddings/oleObject46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3" Type="http://schemas.openxmlformats.org/officeDocument/2006/relationships/oleObject" Target="../embeddings/oleObject48.bin"/><Relationship Id="rId7" Type="http://schemas.openxmlformats.org/officeDocument/2006/relationships/oleObject" Target="../embeddings/oleObject5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49.bin"/><Relationship Id="rId4" Type="http://schemas.openxmlformats.org/officeDocument/2006/relationships/image" Target="../media/image46.wmf"/><Relationship Id="rId9" Type="http://schemas.openxmlformats.org/officeDocument/2006/relationships/image" Target="../media/image48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3" Type="http://schemas.openxmlformats.org/officeDocument/2006/relationships/oleObject" Target="../embeddings/oleObject52.bin"/><Relationship Id="rId7" Type="http://schemas.openxmlformats.org/officeDocument/2006/relationships/oleObject" Target="../embeddings/oleObject5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0.wmf"/><Relationship Id="rId11" Type="http://schemas.openxmlformats.org/officeDocument/2006/relationships/image" Target="../media/image52.wmf"/><Relationship Id="rId5" Type="http://schemas.openxmlformats.org/officeDocument/2006/relationships/oleObject" Target="../embeddings/oleObject53.bin"/><Relationship Id="rId10" Type="http://schemas.openxmlformats.org/officeDocument/2006/relationships/oleObject" Target="../embeddings/oleObject56.bin"/><Relationship Id="rId4" Type="http://schemas.openxmlformats.org/officeDocument/2006/relationships/image" Target="../media/image49.wmf"/><Relationship Id="rId9" Type="http://schemas.openxmlformats.org/officeDocument/2006/relationships/image" Target="../media/image51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13" Type="http://schemas.openxmlformats.org/officeDocument/2006/relationships/oleObject" Target="../embeddings/oleObject62.bin"/><Relationship Id="rId18" Type="http://schemas.openxmlformats.org/officeDocument/2006/relationships/image" Target="../media/image60.wmf"/><Relationship Id="rId3" Type="http://schemas.openxmlformats.org/officeDocument/2006/relationships/oleObject" Target="../embeddings/oleObject57.bin"/><Relationship Id="rId7" Type="http://schemas.openxmlformats.org/officeDocument/2006/relationships/oleObject" Target="../embeddings/oleObject59.bin"/><Relationship Id="rId12" Type="http://schemas.openxmlformats.org/officeDocument/2006/relationships/image" Target="../media/image57.wmf"/><Relationship Id="rId17" Type="http://schemas.openxmlformats.org/officeDocument/2006/relationships/oleObject" Target="../embeddings/oleObject64.bin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59.wmf"/><Relationship Id="rId1" Type="http://schemas.openxmlformats.org/officeDocument/2006/relationships/vmlDrawing" Target="../drawings/vmlDrawing18.vml"/><Relationship Id="rId6" Type="http://schemas.openxmlformats.org/officeDocument/2006/relationships/image" Target="../media/image54.wmf"/><Relationship Id="rId11" Type="http://schemas.openxmlformats.org/officeDocument/2006/relationships/oleObject" Target="../embeddings/oleObject61.bin"/><Relationship Id="rId5" Type="http://schemas.openxmlformats.org/officeDocument/2006/relationships/oleObject" Target="../embeddings/oleObject58.bin"/><Relationship Id="rId15" Type="http://schemas.openxmlformats.org/officeDocument/2006/relationships/oleObject" Target="../embeddings/oleObject63.bin"/><Relationship Id="rId10" Type="http://schemas.openxmlformats.org/officeDocument/2006/relationships/image" Target="../media/image56.wmf"/><Relationship Id="rId4" Type="http://schemas.openxmlformats.org/officeDocument/2006/relationships/image" Target="../media/image53.wmf"/><Relationship Id="rId9" Type="http://schemas.openxmlformats.org/officeDocument/2006/relationships/oleObject" Target="../embeddings/oleObject60.bin"/><Relationship Id="rId14" Type="http://schemas.openxmlformats.org/officeDocument/2006/relationships/image" Target="../media/image58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62.wmf"/><Relationship Id="rId5" Type="http://schemas.openxmlformats.org/officeDocument/2006/relationships/oleObject" Target="../embeddings/oleObject66.bin"/><Relationship Id="rId4" Type="http://schemas.openxmlformats.org/officeDocument/2006/relationships/image" Target="../media/image61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3" Type="http://schemas.openxmlformats.org/officeDocument/2006/relationships/oleObject" Target="../embeddings/oleObject67.bin"/><Relationship Id="rId7" Type="http://schemas.openxmlformats.org/officeDocument/2006/relationships/oleObject" Target="../embeddings/oleObject69.bin"/><Relationship Id="rId12" Type="http://schemas.openxmlformats.org/officeDocument/2006/relationships/image" Target="../media/image67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64.wmf"/><Relationship Id="rId11" Type="http://schemas.openxmlformats.org/officeDocument/2006/relationships/oleObject" Target="../embeddings/oleObject71.bin"/><Relationship Id="rId5" Type="http://schemas.openxmlformats.org/officeDocument/2006/relationships/oleObject" Target="../embeddings/oleObject68.bin"/><Relationship Id="rId10" Type="http://schemas.openxmlformats.org/officeDocument/2006/relationships/image" Target="../media/image66.wmf"/><Relationship Id="rId4" Type="http://schemas.openxmlformats.org/officeDocument/2006/relationships/image" Target="../media/image63.wmf"/><Relationship Id="rId9" Type="http://schemas.openxmlformats.org/officeDocument/2006/relationships/oleObject" Target="../embeddings/oleObject70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3" Type="http://schemas.openxmlformats.org/officeDocument/2006/relationships/oleObject" Target="../embeddings/oleObject72.bin"/><Relationship Id="rId7" Type="http://schemas.openxmlformats.org/officeDocument/2006/relationships/oleObject" Target="../embeddings/oleObject7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69.wmf"/><Relationship Id="rId5" Type="http://schemas.openxmlformats.org/officeDocument/2006/relationships/oleObject" Target="../embeddings/oleObject73.bin"/><Relationship Id="rId4" Type="http://schemas.openxmlformats.org/officeDocument/2006/relationships/image" Target="../media/image68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72.wmf"/><Relationship Id="rId5" Type="http://schemas.openxmlformats.org/officeDocument/2006/relationships/oleObject" Target="../embeddings/oleObject76.bin"/><Relationship Id="rId4" Type="http://schemas.openxmlformats.org/officeDocument/2006/relationships/image" Target="../media/image71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3" Type="http://schemas.openxmlformats.org/officeDocument/2006/relationships/oleObject" Target="../embeddings/oleObject77.bin"/><Relationship Id="rId7" Type="http://schemas.openxmlformats.org/officeDocument/2006/relationships/oleObject" Target="../embeddings/oleObject7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74.wmf"/><Relationship Id="rId5" Type="http://schemas.openxmlformats.org/officeDocument/2006/relationships/oleObject" Target="../embeddings/oleObject78.bin"/><Relationship Id="rId4" Type="http://schemas.openxmlformats.org/officeDocument/2006/relationships/image" Target="../media/image73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77.wmf"/><Relationship Id="rId5" Type="http://schemas.openxmlformats.org/officeDocument/2006/relationships/oleObject" Target="../embeddings/oleObject81.bin"/><Relationship Id="rId4" Type="http://schemas.openxmlformats.org/officeDocument/2006/relationships/image" Target="../media/image76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wmf"/><Relationship Id="rId3" Type="http://schemas.openxmlformats.org/officeDocument/2006/relationships/oleObject" Target="../embeddings/oleObject82.bin"/><Relationship Id="rId7" Type="http://schemas.openxmlformats.org/officeDocument/2006/relationships/oleObject" Target="../embeddings/oleObject84.bin"/><Relationship Id="rId12" Type="http://schemas.openxmlformats.org/officeDocument/2006/relationships/image" Target="../media/image82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79.wmf"/><Relationship Id="rId11" Type="http://schemas.openxmlformats.org/officeDocument/2006/relationships/oleObject" Target="../embeddings/oleObject86.bin"/><Relationship Id="rId5" Type="http://schemas.openxmlformats.org/officeDocument/2006/relationships/oleObject" Target="../embeddings/oleObject83.bin"/><Relationship Id="rId10" Type="http://schemas.openxmlformats.org/officeDocument/2006/relationships/image" Target="../media/image81.wmf"/><Relationship Id="rId4" Type="http://schemas.openxmlformats.org/officeDocument/2006/relationships/image" Target="../media/image78.wmf"/><Relationship Id="rId9" Type="http://schemas.openxmlformats.org/officeDocument/2006/relationships/oleObject" Target="../embeddings/oleObject85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84.wmf"/><Relationship Id="rId5" Type="http://schemas.openxmlformats.org/officeDocument/2006/relationships/oleObject" Target="../embeddings/oleObject88.bin"/><Relationship Id="rId4" Type="http://schemas.openxmlformats.org/officeDocument/2006/relationships/image" Target="../media/image83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wmf"/><Relationship Id="rId3" Type="http://schemas.openxmlformats.org/officeDocument/2006/relationships/oleObject" Target="../embeddings/oleObject89.bin"/><Relationship Id="rId7" Type="http://schemas.openxmlformats.org/officeDocument/2006/relationships/oleObject" Target="../embeddings/oleObject91.bin"/><Relationship Id="rId12" Type="http://schemas.openxmlformats.org/officeDocument/2006/relationships/image" Target="../media/image89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86.wmf"/><Relationship Id="rId11" Type="http://schemas.openxmlformats.org/officeDocument/2006/relationships/oleObject" Target="../embeddings/oleObject93.bin"/><Relationship Id="rId5" Type="http://schemas.openxmlformats.org/officeDocument/2006/relationships/oleObject" Target="../embeddings/oleObject90.bin"/><Relationship Id="rId10" Type="http://schemas.openxmlformats.org/officeDocument/2006/relationships/image" Target="../media/image88.wmf"/><Relationship Id="rId4" Type="http://schemas.openxmlformats.org/officeDocument/2006/relationships/image" Target="../media/image85.wmf"/><Relationship Id="rId9" Type="http://schemas.openxmlformats.org/officeDocument/2006/relationships/oleObject" Target="../embeddings/oleObject92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wmf"/><Relationship Id="rId13" Type="http://schemas.openxmlformats.org/officeDocument/2006/relationships/oleObject" Target="../embeddings/oleObject99.bin"/><Relationship Id="rId3" Type="http://schemas.openxmlformats.org/officeDocument/2006/relationships/oleObject" Target="../embeddings/oleObject94.bin"/><Relationship Id="rId7" Type="http://schemas.openxmlformats.org/officeDocument/2006/relationships/oleObject" Target="../embeddings/oleObject96.bin"/><Relationship Id="rId12" Type="http://schemas.openxmlformats.org/officeDocument/2006/relationships/image" Target="../media/image9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91.wmf"/><Relationship Id="rId11" Type="http://schemas.openxmlformats.org/officeDocument/2006/relationships/oleObject" Target="../embeddings/oleObject98.bin"/><Relationship Id="rId5" Type="http://schemas.openxmlformats.org/officeDocument/2006/relationships/oleObject" Target="../embeddings/oleObject95.bin"/><Relationship Id="rId10" Type="http://schemas.openxmlformats.org/officeDocument/2006/relationships/image" Target="../media/image93.wmf"/><Relationship Id="rId4" Type="http://schemas.openxmlformats.org/officeDocument/2006/relationships/image" Target="../media/image90.wmf"/><Relationship Id="rId9" Type="http://schemas.openxmlformats.org/officeDocument/2006/relationships/oleObject" Target="../embeddings/oleObject97.bin"/><Relationship Id="rId14" Type="http://schemas.openxmlformats.org/officeDocument/2006/relationships/image" Target="../media/image95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wmf"/><Relationship Id="rId3" Type="http://schemas.openxmlformats.org/officeDocument/2006/relationships/oleObject" Target="../embeddings/oleObject100.bin"/><Relationship Id="rId7" Type="http://schemas.openxmlformats.org/officeDocument/2006/relationships/oleObject" Target="../embeddings/oleObject10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97.wmf"/><Relationship Id="rId5" Type="http://schemas.openxmlformats.org/officeDocument/2006/relationships/oleObject" Target="../embeddings/oleObject101.bin"/><Relationship Id="rId10" Type="http://schemas.openxmlformats.org/officeDocument/2006/relationships/image" Target="../media/image99.wmf"/><Relationship Id="rId4" Type="http://schemas.openxmlformats.org/officeDocument/2006/relationships/image" Target="../media/image96.wmf"/><Relationship Id="rId9" Type="http://schemas.openxmlformats.org/officeDocument/2006/relationships/oleObject" Target="../embeddings/oleObject103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100.wmf"/><Relationship Id="rId4" Type="http://schemas.openxmlformats.org/officeDocument/2006/relationships/oleObject" Target="../embeddings/oleObject104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7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0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106.bin"/><Relationship Id="rId11" Type="http://schemas.openxmlformats.org/officeDocument/2006/relationships/image" Target="../media/image103.wmf"/><Relationship Id="rId5" Type="http://schemas.openxmlformats.org/officeDocument/2006/relationships/image" Target="../media/image100.wmf"/><Relationship Id="rId10" Type="http://schemas.openxmlformats.org/officeDocument/2006/relationships/oleObject" Target="../embeddings/oleObject108.bin"/><Relationship Id="rId4" Type="http://schemas.openxmlformats.org/officeDocument/2006/relationships/oleObject" Target="../embeddings/oleObject105.bin"/><Relationship Id="rId9" Type="http://schemas.openxmlformats.org/officeDocument/2006/relationships/image" Target="../media/image102.w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2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1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13"/>
          <p:cNvSpPr txBox="1">
            <a:spLocks noGrp="1"/>
          </p:cNvSpPr>
          <p:nvPr>
            <p:ph type="ctrTitle"/>
          </p:nvPr>
        </p:nvSpPr>
        <p:spPr>
          <a:xfrm>
            <a:off x="2819400" y="2839550"/>
            <a:ext cx="56103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 smtClean="0"/>
              <a:t>ЕКОНОМЕТРИКА</a:t>
            </a:r>
            <a:br>
              <a:rPr lang="uk-UA" dirty="0" smtClean="0"/>
            </a:br>
            <a:r>
              <a:rPr lang="uk-UA" sz="2800" dirty="0" smtClean="0"/>
              <a:t>лектор доцент кафедри статистики та економічного аналізу </a:t>
            </a:r>
            <a:br>
              <a:rPr lang="uk-UA" sz="2800" dirty="0" smtClean="0"/>
            </a:br>
            <a:r>
              <a:rPr lang="uk-UA" sz="2800" dirty="0" smtClean="0"/>
              <a:t>Симоненко Олена Іванівна </a:t>
            </a:r>
            <a:endParaRPr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676" y="126808"/>
            <a:ext cx="1524001" cy="105649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 eaLnBrk="0" hangingPunct="0"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 eaLnBrk="0" hangingPunct="0"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 eaLnBrk="0" hangingPunct="0"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 eaLnBrk="0" hangingPunct="0"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B425C32-B31B-41C6-A992-8329E4A2C992}" type="slidenum">
              <a:rPr lang="en-US" altLang="uk-UA" sz="900">
                <a:solidFill>
                  <a:srgbClr val="898989"/>
                </a:solidFill>
              </a:rPr>
              <a:pPr eaLnBrk="1" hangingPunct="1"/>
              <a:t>10</a:t>
            </a:fld>
            <a:endParaRPr lang="en-US" altLang="uk-UA" sz="900">
              <a:solidFill>
                <a:srgbClr val="898989"/>
              </a:solidFill>
            </a:endParaRPr>
          </a:p>
        </p:txBody>
      </p:sp>
      <p:sp>
        <p:nvSpPr>
          <p:cNvPr id="5127" name="Rectangle 95"/>
          <p:cNvSpPr>
            <a:spLocks noChangeArrowheads="1"/>
          </p:cNvSpPr>
          <p:nvPr/>
        </p:nvSpPr>
        <p:spPr bwMode="auto">
          <a:xfrm>
            <a:off x="1143000" y="2312661"/>
            <a:ext cx="139525" cy="34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uk-UA" sz="1800"/>
          </a:p>
        </p:txBody>
      </p:sp>
      <p:sp>
        <p:nvSpPr>
          <p:cNvPr id="5128" name="Rectangle 97"/>
          <p:cNvSpPr>
            <a:spLocks noChangeArrowheads="1"/>
          </p:cNvSpPr>
          <p:nvPr/>
        </p:nvSpPr>
        <p:spPr bwMode="auto">
          <a:xfrm>
            <a:off x="1143000" y="2304327"/>
            <a:ext cx="139525" cy="34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uk-UA" sz="1800"/>
          </a:p>
        </p:txBody>
      </p:sp>
      <p:sp>
        <p:nvSpPr>
          <p:cNvPr id="5129" name="Rectangle 99"/>
          <p:cNvSpPr>
            <a:spLocks noChangeArrowheads="1"/>
          </p:cNvSpPr>
          <p:nvPr/>
        </p:nvSpPr>
        <p:spPr bwMode="auto">
          <a:xfrm>
            <a:off x="1143000" y="2304327"/>
            <a:ext cx="139525" cy="34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uk-UA" sz="1800"/>
          </a:p>
        </p:txBody>
      </p:sp>
      <p:sp>
        <p:nvSpPr>
          <p:cNvPr id="5130" name="Rectangle 101"/>
          <p:cNvSpPr>
            <a:spLocks noChangeArrowheads="1"/>
          </p:cNvSpPr>
          <p:nvPr/>
        </p:nvSpPr>
        <p:spPr bwMode="auto">
          <a:xfrm>
            <a:off x="1143000" y="2312661"/>
            <a:ext cx="139525" cy="34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uk-UA" sz="1800"/>
          </a:p>
        </p:txBody>
      </p:sp>
      <p:sp>
        <p:nvSpPr>
          <p:cNvPr id="5131" name="Rectangle 103"/>
          <p:cNvSpPr>
            <a:spLocks noChangeArrowheads="1"/>
          </p:cNvSpPr>
          <p:nvPr/>
        </p:nvSpPr>
        <p:spPr bwMode="auto">
          <a:xfrm>
            <a:off x="1143000" y="2273370"/>
            <a:ext cx="139525" cy="34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uk-UA" sz="1800"/>
          </a:p>
        </p:txBody>
      </p:sp>
      <p:sp>
        <p:nvSpPr>
          <p:cNvPr id="5132" name="Rectangle 106"/>
          <p:cNvSpPr>
            <a:spLocks noChangeArrowheads="1"/>
          </p:cNvSpPr>
          <p:nvPr/>
        </p:nvSpPr>
        <p:spPr bwMode="auto">
          <a:xfrm>
            <a:off x="1143000" y="2190027"/>
            <a:ext cx="139525" cy="34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uk-UA" sz="1800"/>
          </a:p>
        </p:txBody>
      </p:sp>
      <p:sp>
        <p:nvSpPr>
          <p:cNvPr id="5133" name="Rectangle 108"/>
          <p:cNvSpPr>
            <a:spLocks noChangeArrowheads="1"/>
          </p:cNvSpPr>
          <p:nvPr/>
        </p:nvSpPr>
        <p:spPr bwMode="auto">
          <a:xfrm>
            <a:off x="1143000" y="2312661"/>
            <a:ext cx="139525" cy="34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uk-UA" sz="1800"/>
          </a:p>
        </p:txBody>
      </p:sp>
      <p:sp>
        <p:nvSpPr>
          <p:cNvPr id="5134" name="Rectangle 110"/>
          <p:cNvSpPr>
            <a:spLocks noChangeArrowheads="1"/>
          </p:cNvSpPr>
          <p:nvPr/>
        </p:nvSpPr>
        <p:spPr bwMode="auto">
          <a:xfrm>
            <a:off x="1143000" y="2306708"/>
            <a:ext cx="139525" cy="34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uk-UA" sz="1800"/>
          </a:p>
        </p:txBody>
      </p:sp>
      <p:sp>
        <p:nvSpPr>
          <p:cNvPr id="5135" name="Rectangle 114"/>
          <p:cNvSpPr>
            <a:spLocks noChangeArrowheads="1"/>
          </p:cNvSpPr>
          <p:nvPr/>
        </p:nvSpPr>
        <p:spPr bwMode="auto">
          <a:xfrm>
            <a:off x="1143000" y="2304327"/>
            <a:ext cx="139525" cy="34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uk-UA" sz="1800"/>
          </a:p>
        </p:txBody>
      </p:sp>
      <p:sp>
        <p:nvSpPr>
          <p:cNvPr id="5136" name="Rectangle 116"/>
          <p:cNvSpPr>
            <a:spLocks noChangeArrowheads="1"/>
          </p:cNvSpPr>
          <p:nvPr/>
        </p:nvSpPr>
        <p:spPr bwMode="auto">
          <a:xfrm>
            <a:off x="1818409" y="280532"/>
            <a:ext cx="4229495" cy="439062"/>
          </a:xfrm>
          <a:prstGeom prst="rect">
            <a:avLst/>
          </a:prstGeom>
          <a:solidFill>
            <a:schemeClr val="tx2"/>
          </a:solidFill>
          <a:ln w="28575" algn="ctr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wrap="squar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kumimoji="1" lang="uk-UA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Коефіцієнт </a:t>
            </a:r>
            <a:r>
              <a:rPr kumimoji="1" lang="uk-UA" altLang="uk-UA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детермінації </a:t>
            </a:r>
          </a:p>
        </p:txBody>
      </p:sp>
      <p:sp>
        <p:nvSpPr>
          <p:cNvPr id="5137" name="Rectangle 118"/>
          <p:cNvSpPr>
            <a:spLocks noChangeArrowheads="1"/>
          </p:cNvSpPr>
          <p:nvPr/>
        </p:nvSpPr>
        <p:spPr bwMode="auto">
          <a:xfrm>
            <a:off x="1143000" y="2304327"/>
            <a:ext cx="139525" cy="34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uk-UA" sz="1800"/>
          </a:p>
        </p:txBody>
      </p:sp>
      <p:graphicFrame>
        <p:nvGraphicFramePr>
          <p:cNvPr id="5122" name="Object 1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4804435"/>
              </p:ext>
            </p:extLst>
          </p:nvPr>
        </p:nvGraphicFramePr>
        <p:xfrm>
          <a:off x="3113485" y="951310"/>
          <a:ext cx="318611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4" name="Формула" r:id="rId3" imgW="1307532" imgH="253890" progId="Equation.3">
                  <p:embed/>
                </p:oleObj>
              </mc:Choice>
              <mc:Fallback>
                <p:oleObj name="Формула" r:id="rId3" imgW="1307532" imgH="253890" progId="Equation.3">
                  <p:embed/>
                  <p:pic>
                    <p:nvPicPr>
                      <p:cNvPr id="5122" name="Object 1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3485" y="951310"/>
                        <a:ext cx="3186113" cy="6096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chemeClr val="accent2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8" name="Rectangle 119"/>
          <p:cNvSpPr>
            <a:spLocks noChangeArrowheads="1"/>
          </p:cNvSpPr>
          <p:nvPr/>
        </p:nvSpPr>
        <p:spPr bwMode="auto">
          <a:xfrm>
            <a:off x="1250157" y="1905735"/>
            <a:ext cx="2170466" cy="439062"/>
          </a:xfrm>
          <a:prstGeom prst="rect">
            <a:avLst/>
          </a:prstGeom>
          <a:solidFill>
            <a:schemeClr val="tx2"/>
          </a:solidFill>
          <a:ln w="28575" algn="ctr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wrap="non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kumimoji="1" lang="uk-UA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цієї моделі </a:t>
            </a:r>
          </a:p>
        </p:txBody>
      </p:sp>
      <p:sp>
        <p:nvSpPr>
          <p:cNvPr id="5139" name="Rectangle 121"/>
          <p:cNvSpPr>
            <a:spLocks noChangeArrowheads="1"/>
          </p:cNvSpPr>
          <p:nvPr/>
        </p:nvSpPr>
        <p:spPr bwMode="auto">
          <a:xfrm>
            <a:off x="1143000" y="2318614"/>
            <a:ext cx="139525" cy="34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uk-UA" sz="1800"/>
          </a:p>
        </p:txBody>
      </p:sp>
      <p:graphicFrame>
        <p:nvGraphicFramePr>
          <p:cNvPr id="5123" name="Object 1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0852895"/>
              </p:ext>
            </p:extLst>
          </p:nvPr>
        </p:nvGraphicFramePr>
        <p:xfrm>
          <a:off x="3714749" y="1815709"/>
          <a:ext cx="1896341" cy="5214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5" name="Формула" r:id="rId5" imgW="710891" imgH="215806" progId="Equation.3">
                  <p:embed/>
                </p:oleObj>
              </mc:Choice>
              <mc:Fallback>
                <p:oleObj name="Формула" r:id="rId5" imgW="710891" imgH="215806" progId="Equation.3">
                  <p:embed/>
                  <p:pic>
                    <p:nvPicPr>
                      <p:cNvPr id="5123" name="Object 1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749" y="1815709"/>
                        <a:ext cx="1896341" cy="521489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chemeClr val="accent2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40" name="Rectangle 122"/>
          <p:cNvSpPr>
            <a:spLocks noChangeArrowheads="1"/>
          </p:cNvSpPr>
          <p:nvPr/>
        </p:nvSpPr>
        <p:spPr bwMode="auto">
          <a:xfrm>
            <a:off x="231654" y="2410768"/>
            <a:ext cx="8559055" cy="716061"/>
          </a:xfrm>
          <a:prstGeom prst="rect">
            <a:avLst/>
          </a:prstGeom>
          <a:solidFill>
            <a:schemeClr val="tx2"/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  <a:extLst/>
        </p:spPr>
        <p:txBody>
          <a:bodyPr wrap="squar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kumimoji="1" lang="uk-UA" altLang="uk-UA" sz="2100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це означає, що варіація заощаджень </a:t>
            </a:r>
            <a:r>
              <a:rPr kumimoji="1" lang="uk-UA" altLang="uk-UA" sz="2100" b="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kumimoji="1" lang="uk-UA" altLang="uk-UA" sz="2100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91,8% визначається варіацією доходів населення.</a:t>
            </a:r>
            <a:r>
              <a:rPr kumimoji="1" lang="en-US" altLang="uk-UA" sz="2100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141" name="Прямоугольник 19"/>
          <p:cNvSpPr>
            <a:spLocks noChangeArrowheads="1"/>
          </p:cNvSpPr>
          <p:nvPr/>
        </p:nvSpPr>
        <p:spPr bwMode="auto">
          <a:xfrm>
            <a:off x="283151" y="3312085"/>
            <a:ext cx="8759536" cy="738664"/>
          </a:xfrm>
          <a:prstGeom prst="rect">
            <a:avLst/>
          </a:prstGeom>
          <a:solidFill>
            <a:schemeClr val="tx2"/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kumimoji="1" lang="uk-UA" altLang="uk-UA" sz="2100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Вихідну інформацію доцільно перетворити, поділивши обидві змінні на величину доходу X:</a:t>
            </a:r>
          </a:p>
        </p:txBody>
      </p:sp>
      <p:graphicFrame>
        <p:nvGraphicFramePr>
          <p:cNvPr id="5124" name="Object 1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7027885"/>
              </p:ext>
            </p:extLst>
          </p:nvPr>
        </p:nvGraphicFramePr>
        <p:xfrm>
          <a:off x="1303735" y="4286250"/>
          <a:ext cx="6107906" cy="6965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6" name="Формула" r:id="rId7" imgW="1358310" imgH="215806" progId="Equation.3">
                  <p:embed/>
                </p:oleObj>
              </mc:Choice>
              <mc:Fallback>
                <p:oleObj name="Формула" r:id="rId7" imgW="1358310" imgH="215806" progId="Equation.3">
                  <p:embed/>
                  <p:pic>
                    <p:nvPicPr>
                      <p:cNvPr id="5124" name="Object 1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3735" y="4286250"/>
                        <a:ext cx="6107906" cy="696516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chemeClr val="accent2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" name="Google Shape;1168;p41"/>
          <p:cNvGrpSpPr/>
          <p:nvPr/>
        </p:nvGrpSpPr>
        <p:grpSpPr>
          <a:xfrm>
            <a:off x="162424" y="4203681"/>
            <a:ext cx="696340" cy="861654"/>
            <a:chOff x="4539787" y="1011032"/>
            <a:chExt cx="598958" cy="720261"/>
          </a:xfrm>
        </p:grpSpPr>
        <p:sp>
          <p:nvSpPr>
            <p:cNvPr id="23" name="Google Shape;1169;p41"/>
            <p:cNvSpPr/>
            <p:nvPr/>
          </p:nvSpPr>
          <p:spPr>
            <a:xfrm>
              <a:off x="4849480" y="1011032"/>
              <a:ext cx="289264" cy="340491"/>
            </a:xfrm>
            <a:custGeom>
              <a:avLst/>
              <a:gdLst/>
              <a:ahLst/>
              <a:cxnLst/>
              <a:rect l="l" t="t" r="r" b="b"/>
              <a:pathLst>
                <a:path w="518" h="610" extrusionOk="0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1170;p41"/>
            <p:cNvSpPr/>
            <p:nvPr/>
          </p:nvSpPr>
          <p:spPr>
            <a:xfrm>
              <a:off x="4599335" y="1012768"/>
              <a:ext cx="277094" cy="339188"/>
            </a:xfrm>
            <a:custGeom>
              <a:avLst/>
              <a:gdLst/>
              <a:ahLst/>
              <a:cxnLst/>
              <a:rect l="l" t="t" r="r" b="b"/>
              <a:pathLst>
                <a:path w="496" h="608" extrusionOk="0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1171;p41"/>
            <p:cNvSpPr/>
            <p:nvPr/>
          </p:nvSpPr>
          <p:spPr>
            <a:xfrm>
              <a:off x="4539787" y="1276220"/>
              <a:ext cx="295350" cy="349606"/>
            </a:xfrm>
            <a:custGeom>
              <a:avLst/>
              <a:gdLst/>
              <a:ahLst/>
              <a:cxnLst/>
              <a:rect l="l" t="t" r="r" b="b"/>
              <a:pathLst>
                <a:path w="529" h="627" extrusionOk="0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1172;p41"/>
            <p:cNvSpPr/>
            <p:nvPr/>
          </p:nvSpPr>
          <p:spPr>
            <a:xfrm>
              <a:off x="4854479" y="1272314"/>
              <a:ext cx="277529" cy="353078"/>
            </a:xfrm>
            <a:custGeom>
              <a:avLst/>
              <a:gdLst/>
              <a:ahLst/>
              <a:cxnLst/>
              <a:rect l="l" t="t" r="r" b="b"/>
              <a:pathLst>
                <a:path w="497" h="633" extrusionOk="0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173;p41"/>
            <p:cNvSpPr/>
            <p:nvPr/>
          </p:nvSpPr>
          <p:spPr>
            <a:xfrm>
              <a:off x="4661491" y="1370403"/>
              <a:ext cx="388584" cy="360890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" name="Google Shape;1377;p41"/>
          <p:cNvGrpSpPr/>
          <p:nvPr/>
        </p:nvGrpSpPr>
        <p:grpSpPr>
          <a:xfrm>
            <a:off x="7657348" y="4315041"/>
            <a:ext cx="783744" cy="737755"/>
            <a:chOff x="1570037" y="1341437"/>
            <a:chExt cx="4943475" cy="4576762"/>
          </a:xfrm>
        </p:grpSpPr>
        <p:sp>
          <p:nvSpPr>
            <p:cNvPr id="29" name="Google Shape;1378;p41"/>
            <p:cNvSpPr/>
            <p:nvPr/>
          </p:nvSpPr>
          <p:spPr>
            <a:xfrm>
              <a:off x="4814887" y="3284537"/>
              <a:ext cx="1673225" cy="1187450"/>
            </a:xfrm>
            <a:custGeom>
              <a:avLst/>
              <a:gdLst/>
              <a:ahLst/>
              <a:cxnLst/>
              <a:rect l="l" t="t" r="r" b="b"/>
              <a:pathLst>
                <a:path w="381" h="270" extrusionOk="0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379;p41"/>
            <p:cNvSpPr/>
            <p:nvPr/>
          </p:nvSpPr>
          <p:spPr>
            <a:xfrm>
              <a:off x="2355850" y="4164012"/>
              <a:ext cx="1208087" cy="1560512"/>
            </a:xfrm>
            <a:custGeom>
              <a:avLst/>
              <a:gdLst/>
              <a:ahLst/>
              <a:cxnLst/>
              <a:rect l="l" t="t" r="r" b="b"/>
              <a:pathLst>
                <a:path w="275" h="355" extrusionOk="0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380;p41"/>
            <p:cNvSpPr/>
            <p:nvPr/>
          </p:nvSpPr>
          <p:spPr>
            <a:xfrm>
              <a:off x="2636837" y="1443037"/>
              <a:ext cx="1581150" cy="1635125"/>
            </a:xfrm>
            <a:custGeom>
              <a:avLst/>
              <a:gdLst/>
              <a:ahLst/>
              <a:cxnLst/>
              <a:rect l="l" t="t" r="r" b="b"/>
              <a:pathLst>
                <a:path w="360" h="372" extrusionOk="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1381;p41"/>
            <p:cNvSpPr/>
            <p:nvPr/>
          </p:nvSpPr>
          <p:spPr>
            <a:xfrm>
              <a:off x="1570037" y="3162300"/>
              <a:ext cx="1800225" cy="2562225"/>
            </a:xfrm>
            <a:custGeom>
              <a:avLst/>
              <a:gdLst/>
              <a:ahLst/>
              <a:cxnLst/>
              <a:rect l="l" t="t" r="r" b="b"/>
              <a:pathLst>
                <a:path w="410" h="583" extrusionOk="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1382;p41"/>
            <p:cNvSpPr/>
            <p:nvPr/>
          </p:nvSpPr>
          <p:spPr>
            <a:xfrm>
              <a:off x="3101975" y="1341437"/>
              <a:ext cx="2481262" cy="1855787"/>
            </a:xfrm>
            <a:custGeom>
              <a:avLst/>
              <a:gdLst/>
              <a:ahLst/>
              <a:cxnLst/>
              <a:rect l="l" t="t" r="r" b="b"/>
              <a:pathLst>
                <a:path w="565" h="422" extrusionOk="0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1383;p41"/>
            <p:cNvSpPr/>
            <p:nvPr/>
          </p:nvSpPr>
          <p:spPr>
            <a:xfrm>
              <a:off x="4019550" y="4094162"/>
              <a:ext cx="2493962" cy="1824037"/>
            </a:xfrm>
            <a:custGeom>
              <a:avLst/>
              <a:gdLst/>
              <a:ahLst/>
              <a:cxnLst/>
              <a:rect l="l" t="t" r="r" b="b"/>
              <a:pathLst>
                <a:path w="568" h="415" extrusionOk="0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80248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 eaLnBrk="0" hangingPunct="0"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 eaLnBrk="0" hangingPunct="0"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 eaLnBrk="0" hangingPunct="0"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 eaLnBrk="0" hangingPunct="0"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CDD2823-BE4E-47E1-9C50-35F7E3E00201}" type="slidenum">
              <a:rPr lang="en-US" altLang="uk-UA" sz="900">
                <a:solidFill>
                  <a:srgbClr val="898989"/>
                </a:solidFill>
              </a:rPr>
              <a:pPr eaLnBrk="1" hangingPunct="1"/>
              <a:t>11</a:t>
            </a:fld>
            <a:endParaRPr lang="en-US" altLang="uk-UA" sz="900">
              <a:solidFill>
                <a:srgbClr val="898989"/>
              </a:solidFill>
            </a:endParaRPr>
          </a:p>
        </p:txBody>
      </p:sp>
      <p:sp>
        <p:nvSpPr>
          <p:cNvPr id="6152" name="Rectangle 101"/>
          <p:cNvSpPr>
            <a:spLocks noChangeArrowheads="1"/>
          </p:cNvSpPr>
          <p:nvPr/>
        </p:nvSpPr>
        <p:spPr bwMode="auto">
          <a:xfrm>
            <a:off x="6630878" y="6"/>
            <a:ext cx="1376980" cy="39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uk-UA" sz="2100" b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Таблиця 2.</a:t>
            </a:r>
            <a:endParaRPr lang="en-US" altLang="uk-UA" sz="2100" b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3" name="Rectangle 107"/>
          <p:cNvSpPr>
            <a:spLocks noChangeArrowheads="1"/>
          </p:cNvSpPr>
          <p:nvPr/>
        </p:nvSpPr>
        <p:spPr bwMode="auto">
          <a:xfrm>
            <a:off x="1143000" y="2218602"/>
            <a:ext cx="139525" cy="34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uk-UA" sz="1800"/>
          </a:p>
        </p:txBody>
      </p:sp>
      <p:sp>
        <p:nvSpPr>
          <p:cNvPr id="6154" name="Rectangle 110"/>
          <p:cNvSpPr>
            <a:spLocks noChangeArrowheads="1"/>
          </p:cNvSpPr>
          <p:nvPr/>
        </p:nvSpPr>
        <p:spPr bwMode="auto">
          <a:xfrm>
            <a:off x="1143000" y="2204314"/>
            <a:ext cx="139525" cy="34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uk-UA" sz="1800"/>
          </a:p>
        </p:txBody>
      </p:sp>
      <p:sp>
        <p:nvSpPr>
          <p:cNvPr id="6155" name="Rectangle 112"/>
          <p:cNvSpPr>
            <a:spLocks noChangeArrowheads="1"/>
          </p:cNvSpPr>
          <p:nvPr/>
        </p:nvSpPr>
        <p:spPr bwMode="auto">
          <a:xfrm>
            <a:off x="1143000" y="2304327"/>
            <a:ext cx="139525" cy="34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uk-UA" sz="1800"/>
          </a:p>
        </p:txBody>
      </p:sp>
      <p:sp>
        <p:nvSpPr>
          <p:cNvPr id="6156" name="Rectangle 114"/>
          <p:cNvSpPr>
            <a:spLocks noChangeArrowheads="1"/>
          </p:cNvSpPr>
          <p:nvPr/>
        </p:nvSpPr>
        <p:spPr bwMode="auto">
          <a:xfrm>
            <a:off x="1143000" y="2218602"/>
            <a:ext cx="139525" cy="34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uk-UA" sz="1800"/>
          </a:p>
        </p:txBody>
      </p:sp>
      <p:sp>
        <p:nvSpPr>
          <p:cNvPr id="6157" name="Rectangle 116"/>
          <p:cNvSpPr>
            <a:spLocks noChangeArrowheads="1"/>
          </p:cNvSpPr>
          <p:nvPr/>
        </p:nvSpPr>
        <p:spPr bwMode="auto">
          <a:xfrm>
            <a:off x="1143000" y="2304327"/>
            <a:ext cx="139525" cy="34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uk-UA" sz="1800"/>
          </a:p>
        </p:txBody>
      </p:sp>
      <p:sp>
        <p:nvSpPr>
          <p:cNvPr id="6158" name="Rectangle 119"/>
          <p:cNvSpPr>
            <a:spLocks noChangeArrowheads="1"/>
          </p:cNvSpPr>
          <p:nvPr/>
        </p:nvSpPr>
        <p:spPr bwMode="auto">
          <a:xfrm>
            <a:off x="1143000" y="2304327"/>
            <a:ext cx="139525" cy="34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uk-UA" sz="1800"/>
          </a:p>
        </p:txBody>
      </p:sp>
      <p:sp>
        <p:nvSpPr>
          <p:cNvPr id="6159" name="Rectangle 121"/>
          <p:cNvSpPr>
            <a:spLocks noChangeArrowheads="1"/>
          </p:cNvSpPr>
          <p:nvPr/>
        </p:nvSpPr>
        <p:spPr bwMode="auto">
          <a:xfrm>
            <a:off x="1143000" y="2304327"/>
            <a:ext cx="139525" cy="34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uk-UA" sz="1800"/>
          </a:p>
        </p:txBody>
      </p:sp>
      <p:sp>
        <p:nvSpPr>
          <p:cNvPr id="6160" name="Rectangle 127"/>
          <p:cNvSpPr>
            <a:spLocks noChangeArrowheads="1"/>
          </p:cNvSpPr>
          <p:nvPr/>
        </p:nvSpPr>
        <p:spPr bwMode="auto">
          <a:xfrm>
            <a:off x="1143000" y="2120970"/>
            <a:ext cx="139525" cy="34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uk-UA" sz="1800"/>
          </a:p>
        </p:txBody>
      </p:sp>
      <p:sp>
        <p:nvSpPr>
          <p:cNvPr id="6161" name="Rectangle 129"/>
          <p:cNvSpPr>
            <a:spLocks noChangeArrowheads="1"/>
          </p:cNvSpPr>
          <p:nvPr/>
        </p:nvSpPr>
        <p:spPr bwMode="auto">
          <a:xfrm>
            <a:off x="1143000" y="2318614"/>
            <a:ext cx="139525" cy="34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uk-UA" sz="1800"/>
          </a:p>
        </p:txBody>
      </p:sp>
      <p:graphicFrame>
        <p:nvGraphicFramePr>
          <p:cNvPr id="6146" name="Object 134"/>
          <p:cNvGraphicFramePr>
            <a:graphicFrameLocks noChangeAspect="1"/>
          </p:cNvGraphicFramePr>
          <p:nvPr/>
        </p:nvGraphicFramePr>
        <p:xfrm>
          <a:off x="7143751" y="535781"/>
          <a:ext cx="307181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2" name="Формула" r:id="rId3" imgW="139639" imgH="152334" progId="Equation.3">
                  <p:embed/>
                </p:oleObj>
              </mc:Choice>
              <mc:Fallback>
                <p:oleObj name="Формула" r:id="rId3" imgW="139639" imgH="152334" progId="Equation.3">
                  <p:embed/>
                  <p:pic>
                    <p:nvPicPr>
                      <p:cNvPr id="6146" name="Object 1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1" y="535781"/>
                        <a:ext cx="307181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133"/>
          <p:cNvGraphicFramePr>
            <a:graphicFrameLocks noChangeAspect="1"/>
          </p:cNvGraphicFramePr>
          <p:nvPr/>
        </p:nvGraphicFramePr>
        <p:xfrm>
          <a:off x="5536407" y="535782"/>
          <a:ext cx="421481" cy="4024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3" name="Формула" r:id="rId5" imgW="139518" imgH="126835" progId="Equation.3">
                  <p:embed/>
                </p:oleObj>
              </mc:Choice>
              <mc:Fallback>
                <p:oleObj name="Формула" r:id="rId5" imgW="139518" imgH="126835" progId="Equation.3">
                  <p:embed/>
                  <p:pic>
                    <p:nvPicPr>
                      <p:cNvPr id="6147" name="Object 1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6407" y="535782"/>
                        <a:ext cx="421481" cy="4024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132"/>
          <p:cNvGraphicFramePr>
            <a:graphicFrameLocks noChangeAspect="1"/>
          </p:cNvGraphicFramePr>
          <p:nvPr/>
        </p:nvGraphicFramePr>
        <p:xfrm>
          <a:off x="3607594" y="535781"/>
          <a:ext cx="307181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4" name="Формула" r:id="rId7" imgW="139639" imgH="152334" progId="Equation.3">
                  <p:embed/>
                </p:oleObj>
              </mc:Choice>
              <mc:Fallback>
                <p:oleObj name="Формула" r:id="rId7" imgW="139639" imgH="152334" progId="Equation.3">
                  <p:embed/>
                  <p:pic>
                    <p:nvPicPr>
                      <p:cNvPr id="6148" name="Object 1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7594" y="535781"/>
                        <a:ext cx="307181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131"/>
          <p:cNvGraphicFramePr>
            <a:graphicFrameLocks noChangeAspect="1"/>
          </p:cNvGraphicFramePr>
          <p:nvPr/>
        </p:nvGraphicFramePr>
        <p:xfrm>
          <a:off x="2107407" y="535782"/>
          <a:ext cx="378619" cy="360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5" name="Формула" r:id="rId8" imgW="139518" imgH="126835" progId="Equation.3">
                  <p:embed/>
                </p:oleObj>
              </mc:Choice>
              <mc:Fallback>
                <p:oleObj name="Формула" r:id="rId8" imgW="139518" imgH="126835" progId="Equation.3">
                  <p:embed/>
                  <p:pic>
                    <p:nvPicPr>
                      <p:cNvPr id="6149" name="Object 1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7407" y="535782"/>
                        <a:ext cx="378619" cy="3607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615" name="Group 5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9240751"/>
              </p:ext>
            </p:extLst>
          </p:nvPr>
        </p:nvGraphicFramePr>
        <p:xfrm>
          <a:off x="1143001" y="454819"/>
          <a:ext cx="6858000" cy="4688690"/>
        </p:xfrm>
        <a:graphic>
          <a:graphicData uri="http://schemas.openxmlformats.org/drawingml/2006/table">
            <a:tbl>
              <a:tblPr/>
              <a:tblGrid>
                <a:gridCol w="5616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26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68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4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826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896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688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Рік</a:t>
                      </a:r>
                      <a:endParaRPr kumimoji="1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32" marB="345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69056" marR="69056" marT="34532" marB="345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69056" marR="69056" marT="34532" marB="345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Рік</a:t>
                      </a:r>
                      <a:endParaRPr kumimoji="1" lang="uk-UA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32" marB="3453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69056" marR="69056" marT="34532" marB="345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69056" marR="69056" marT="34532" marB="345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8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1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32" marB="345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0,041</a:t>
                      </a:r>
                      <a:endParaRPr kumimoji="1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32" marB="345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0,114</a:t>
                      </a:r>
                      <a:endParaRPr kumimoji="1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32" marB="345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1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32" marB="34532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0,038</a:t>
                      </a:r>
                      <a:endParaRPr kumimoji="1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32" marB="345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0,065</a:t>
                      </a:r>
                      <a:endParaRPr kumimoji="1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32" marB="345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8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1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32" marB="345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0,022</a:t>
                      </a:r>
                      <a:endParaRPr kumimoji="1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32" marB="345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0,106</a:t>
                      </a:r>
                      <a:endParaRPr kumimoji="1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32" marB="345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1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32" marB="34532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0,054</a:t>
                      </a:r>
                      <a:endParaRPr kumimoji="1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32" marB="345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0,060</a:t>
                      </a:r>
                      <a:endParaRPr kumimoji="1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32" marB="345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8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1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32" marB="345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0,008</a:t>
                      </a:r>
                      <a:endParaRPr kumimoji="1" lang="uk-UA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32" marB="345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0,100</a:t>
                      </a:r>
                      <a:endParaRPr kumimoji="1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32" marB="345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1" lang="uk-UA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32" marB="34532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0,054</a:t>
                      </a:r>
                      <a:endParaRPr kumimoji="1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32" marB="345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0,056</a:t>
                      </a:r>
                      <a:endParaRPr kumimoji="1" lang="uk-UA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32" marB="345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8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1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32" marB="345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0,019</a:t>
                      </a:r>
                      <a:endParaRPr kumimoji="1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32" marB="345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0,094</a:t>
                      </a:r>
                      <a:endParaRPr kumimoji="1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32" marB="345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1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32" marB="34532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0,044</a:t>
                      </a:r>
                      <a:endParaRPr kumimoji="1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32" marB="345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0,054</a:t>
                      </a:r>
                      <a:endParaRPr kumimoji="1" lang="uk-UA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32" marB="345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88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1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32" marB="345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0,009</a:t>
                      </a:r>
                      <a:endParaRPr kumimoji="1" lang="uk-UA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32" marB="345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0,091</a:t>
                      </a:r>
                      <a:endParaRPr kumimoji="1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32" marB="345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1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32" marB="34532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0,053</a:t>
                      </a:r>
                      <a:endParaRPr kumimoji="1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32" marB="345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0,051</a:t>
                      </a:r>
                      <a:endParaRPr kumimoji="1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32" marB="345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88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1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32" marB="345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0,010</a:t>
                      </a:r>
                      <a:endParaRPr kumimoji="1" lang="uk-UA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32" marB="345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0,084</a:t>
                      </a:r>
                      <a:endParaRPr kumimoji="1" lang="uk-UA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32" marB="345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1" lang="uk-UA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32" marB="34532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0,073</a:t>
                      </a:r>
                      <a:endParaRPr kumimoji="1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32" marB="345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0,047</a:t>
                      </a:r>
                      <a:endParaRPr kumimoji="1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32" marB="345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88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1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32" marB="345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0,032</a:t>
                      </a:r>
                      <a:endParaRPr kumimoji="1" lang="uk-UA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32" marB="345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0,079</a:t>
                      </a:r>
                      <a:endParaRPr kumimoji="1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32" marB="345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1" lang="uk-UA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32" marB="34532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0,085</a:t>
                      </a:r>
                      <a:endParaRPr kumimoji="1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32" marB="345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0,044</a:t>
                      </a:r>
                      <a:endParaRPr kumimoji="1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32" marB="345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88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1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32" marB="345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0,037</a:t>
                      </a:r>
                      <a:endParaRPr kumimoji="1" lang="uk-UA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32" marB="345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0,074</a:t>
                      </a:r>
                      <a:endParaRPr kumimoji="1" lang="uk-UA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32" marB="345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1" lang="uk-UA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32" marB="34532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0,073</a:t>
                      </a:r>
                      <a:endParaRPr kumimoji="1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32" marB="345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0,042</a:t>
                      </a:r>
                      <a:endParaRPr kumimoji="1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32" marB="345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88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1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32" marB="345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0,030</a:t>
                      </a:r>
                      <a:endParaRPr kumimoji="1" lang="uk-UA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32" marB="345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0,070</a:t>
                      </a:r>
                      <a:endParaRPr kumimoji="1" lang="uk-UA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32" marB="345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kumimoji="1" lang="uk-UA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32" marB="34532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0,079</a:t>
                      </a:r>
                      <a:endParaRPr kumimoji="1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32" marB="345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0,040</a:t>
                      </a:r>
                      <a:endParaRPr kumimoji="1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32" marB="345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19" name="Google Shape;1168;p41"/>
          <p:cNvGrpSpPr/>
          <p:nvPr/>
        </p:nvGrpSpPr>
        <p:grpSpPr>
          <a:xfrm>
            <a:off x="109032" y="3822265"/>
            <a:ext cx="696340" cy="861654"/>
            <a:chOff x="4539787" y="1011032"/>
            <a:chExt cx="598958" cy="720261"/>
          </a:xfrm>
        </p:grpSpPr>
        <p:sp>
          <p:nvSpPr>
            <p:cNvPr id="20" name="Google Shape;1169;p41"/>
            <p:cNvSpPr/>
            <p:nvPr/>
          </p:nvSpPr>
          <p:spPr>
            <a:xfrm>
              <a:off x="4849480" y="1011032"/>
              <a:ext cx="289264" cy="340491"/>
            </a:xfrm>
            <a:custGeom>
              <a:avLst/>
              <a:gdLst/>
              <a:ahLst/>
              <a:cxnLst/>
              <a:rect l="l" t="t" r="r" b="b"/>
              <a:pathLst>
                <a:path w="518" h="610" extrusionOk="0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1170;p41"/>
            <p:cNvSpPr/>
            <p:nvPr/>
          </p:nvSpPr>
          <p:spPr>
            <a:xfrm>
              <a:off x="4599335" y="1012768"/>
              <a:ext cx="277094" cy="339188"/>
            </a:xfrm>
            <a:custGeom>
              <a:avLst/>
              <a:gdLst/>
              <a:ahLst/>
              <a:cxnLst/>
              <a:rect l="l" t="t" r="r" b="b"/>
              <a:pathLst>
                <a:path w="496" h="608" extrusionOk="0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171;p41"/>
            <p:cNvSpPr/>
            <p:nvPr/>
          </p:nvSpPr>
          <p:spPr>
            <a:xfrm>
              <a:off x="4539787" y="1276220"/>
              <a:ext cx="295350" cy="349606"/>
            </a:xfrm>
            <a:custGeom>
              <a:avLst/>
              <a:gdLst/>
              <a:ahLst/>
              <a:cxnLst/>
              <a:rect l="l" t="t" r="r" b="b"/>
              <a:pathLst>
                <a:path w="529" h="627" extrusionOk="0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172;p41"/>
            <p:cNvSpPr/>
            <p:nvPr/>
          </p:nvSpPr>
          <p:spPr>
            <a:xfrm>
              <a:off x="4854479" y="1272314"/>
              <a:ext cx="277529" cy="353078"/>
            </a:xfrm>
            <a:custGeom>
              <a:avLst/>
              <a:gdLst/>
              <a:ahLst/>
              <a:cxnLst/>
              <a:rect l="l" t="t" r="r" b="b"/>
              <a:pathLst>
                <a:path w="497" h="633" extrusionOk="0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1173;p41"/>
            <p:cNvSpPr/>
            <p:nvPr/>
          </p:nvSpPr>
          <p:spPr>
            <a:xfrm>
              <a:off x="4661491" y="1370403"/>
              <a:ext cx="388584" cy="360890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" name="Google Shape;1377;p41"/>
          <p:cNvGrpSpPr/>
          <p:nvPr/>
        </p:nvGrpSpPr>
        <p:grpSpPr>
          <a:xfrm>
            <a:off x="8165045" y="3952084"/>
            <a:ext cx="783744" cy="731835"/>
            <a:chOff x="1570037" y="1341437"/>
            <a:chExt cx="4943475" cy="4576762"/>
          </a:xfrm>
        </p:grpSpPr>
        <p:sp>
          <p:nvSpPr>
            <p:cNvPr id="26" name="Google Shape;1378;p41"/>
            <p:cNvSpPr/>
            <p:nvPr/>
          </p:nvSpPr>
          <p:spPr>
            <a:xfrm>
              <a:off x="4814887" y="3284537"/>
              <a:ext cx="1673225" cy="1187450"/>
            </a:xfrm>
            <a:custGeom>
              <a:avLst/>
              <a:gdLst/>
              <a:ahLst/>
              <a:cxnLst/>
              <a:rect l="l" t="t" r="r" b="b"/>
              <a:pathLst>
                <a:path w="381" h="270" extrusionOk="0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379;p41"/>
            <p:cNvSpPr/>
            <p:nvPr/>
          </p:nvSpPr>
          <p:spPr>
            <a:xfrm>
              <a:off x="2355850" y="4164012"/>
              <a:ext cx="1208087" cy="1560512"/>
            </a:xfrm>
            <a:custGeom>
              <a:avLst/>
              <a:gdLst/>
              <a:ahLst/>
              <a:cxnLst/>
              <a:rect l="l" t="t" r="r" b="b"/>
              <a:pathLst>
                <a:path w="275" h="355" extrusionOk="0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1380;p41"/>
            <p:cNvSpPr/>
            <p:nvPr/>
          </p:nvSpPr>
          <p:spPr>
            <a:xfrm>
              <a:off x="2636837" y="1443037"/>
              <a:ext cx="1581150" cy="1635125"/>
            </a:xfrm>
            <a:custGeom>
              <a:avLst/>
              <a:gdLst/>
              <a:ahLst/>
              <a:cxnLst/>
              <a:rect l="l" t="t" r="r" b="b"/>
              <a:pathLst>
                <a:path w="360" h="372" extrusionOk="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381;p41"/>
            <p:cNvSpPr/>
            <p:nvPr/>
          </p:nvSpPr>
          <p:spPr>
            <a:xfrm>
              <a:off x="1570037" y="3162300"/>
              <a:ext cx="1800225" cy="2562225"/>
            </a:xfrm>
            <a:custGeom>
              <a:avLst/>
              <a:gdLst/>
              <a:ahLst/>
              <a:cxnLst/>
              <a:rect l="l" t="t" r="r" b="b"/>
              <a:pathLst>
                <a:path w="410" h="583" extrusionOk="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382;p41"/>
            <p:cNvSpPr/>
            <p:nvPr/>
          </p:nvSpPr>
          <p:spPr>
            <a:xfrm>
              <a:off x="3101975" y="1341437"/>
              <a:ext cx="2481262" cy="1855787"/>
            </a:xfrm>
            <a:custGeom>
              <a:avLst/>
              <a:gdLst/>
              <a:ahLst/>
              <a:cxnLst/>
              <a:rect l="l" t="t" r="r" b="b"/>
              <a:pathLst>
                <a:path w="565" h="422" extrusionOk="0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383;p41"/>
            <p:cNvSpPr/>
            <p:nvPr/>
          </p:nvSpPr>
          <p:spPr>
            <a:xfrm>
              <a:off x="4019550" y="4094162"/>
              <a:ext cx="2493962" cy="1824037"/>
            </a:xfrm>
            <a:custGeom>
              <a:avLst/>
              <a:gdLst/>
              <a:ahLst/>
              <a:cxnLst/>
              <a:rect l="l" t="t" r="r" b="b"/>
              <a:pathLst>
                <a:path w="568" h="415" extrusionOk="0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7536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 eaLnBrk="0" hangingPunct="0"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 eaLnBrk="0" hangingPunct="0"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 eaLnBrk="0" hangingPunct="0"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 eaLnBrk="0" hangingPunct="0"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9583EA0-7736-4DA4-AC26-3346F7BBF4A9}" type="slidenum">
              <a:rPr lang="en-US" altLang="uk-UA" sz="900">
                <a:solidFill>
                  <a:srgbClr val="898989"/>
                </a:solidFill>
              </a:rPr>
              <a:pPr eaLnBrk="1" hangingPunct="1"/>
              <a:t>12</a:t>
            </a:fld>
            <a:endParaRPr lang="en-US" altLang="uk-UA" sz="900">
              <a:solidFill>
                <a:srgbClr val="898989"/>
              </a:solidFill>
            </a:endParaRPr>
          </a:p>
        </p:txBody>
      </p:sp>
      <p:sp>
        <p:nvSpPr>
          <p:cNvPr id="11271" name="Rectangle 5"/>
          <p:cNvSpPr>
            <a:spLocks noChangeArrowheads="1"/>
          </p:cNvSpPr>
          <p:nvPr/>
        </p:nvSpPr>
        <p:spPr bwMode="auto">
          <a:xfrm>
            <a:off x="1143000" y="-173365"/>
            <a:ext cx="139525" cy="34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uk-UA" sz="1800"/>
          </a:p>
        </p:txBody>
      </p:sp>
      <p:sp>
        <p:nvSpPr>
          <p:cNvPr id="10" name="Rectangle 44"/>
          <p:cNvSpPr>
            <a:spLocks noChangeArrowheads="1"/>
          </p:cNvSpPr>
          <p:nvPr/>
        </p:nvSpPr>
        <p:spPr bwMode="auto">
          <a:xfrm>
            <a:off x="405245" y="276960"/>
            <a:ext cx="8333510" cy="439062"/>
          </a:xfrm>
          <a:prstGeom prst="rect">
            <a:avLst/>
          </a:prstGeom>
          <a:solidFill>
            <a:schemeClr val="tx2"/>
          </a:solidFill>
          <a:ln w="28575" algn="ctr">
            <a:solidFill>
              <a:schemeClr val="accent2"/>
            </a:solidFill>
            <a:miter lim="800000"/>
            <a:headEnd/>
            <a:tailEnd/>
          </a:ln>
          <a:extLst/>
        </p:spPr>
        <p:txBody>
          <a:bodyPr wrap="squar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kumimoji="1" lang="uk-UA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Нове рівняння зв’язку згідно з даними табл. 2 має вигляд</a:t>
            </a:r>
          </a:p>
        </p:txBody>
      </p:sp>
      <p:graphicFrame>
        <p:nvGraphicFramePr>
          <p:cNvPr id="11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1809781"/>
              </p:ext>
            </p:extLst>
          </p:nvPr>
        </p:nvGraphicFramePr>
        <p:xfrm>
          <a:off x="2384227" y="995589"/>
          <a:ext cx="3835003" cy="540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82" name="Формула" r:id="rId3" imgW="1447172" imgH="203112" progId="Equation.3">
                  <p:embed/>
                </p:oleObj>
              </mc:Choice>
              <mc:Fallback>
                <p:oleObj name="Формула" r:id="rId3" imgW="1447172" imgH="203112" progId="Equation.3">
                  <p:embed/>
                  <p:pic>
                    <p:nvPicPr>
                      <p:cNvPr id="717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4227" y="995589"/>
                        <a:ext cx="3835003" cy="540544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48"/>
          <p:cNvSpPr>
            <a:spLocks noChangeArrowheads="1"/>
          </p:cNvSpPr>
          <p:nvPr/>
        </p:nvSpPr>
        <p:spPr bwMode="auto">
          <a:xfrm>
            <a:off x="1143000" y="1823121"/>
            <a:ext cx="1409039" cy="439062"/>
          </a:xfrm>
          <a:prstGeom prst="rect">
            <a:avLst/>
          </a:prstGeom>
          <a:solidFill>
            <a:schemeClr val="tx2"/>
          </a:solidFill>
          <a:ln w="28575" algn="ctr">
            <a:solidFill>
              <a:schemeClr val="accent2"/>
            </a:solidFill>
            <a:miter lim="800000"/>
            <a:headEnd/>
            <a:tailEnd/>
          </a:ln>
          <a:extLst/>
        </p:spPr>
        <p:txBody>
          <a:bodyPr wrap="non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kumimoji="1" lang="uk-UA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kumimoji="1" lang="uk-UA" altLang="uk-UA" sz="2100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1" lang="uk-UA" altLang="uk-UA" sz="2100" b="0" dirty="0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4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8670709"/>
              </p:ext>
            </p:extLst>
          </p:nvPr>
        </p:nvGraphicFramePr>
        <p:xfrm>
          <a:off x="3059907" y="1672936"/>
          <a:ext cx="1403746" cy="7061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83" name="Формула" r:id="rId5" imgW="444307" imgH="190417" progId="Equation.3">
                  <p:embed/>
                </p:oleObj>
              </mc:Choice>
              <mc:Fallback>
                <p:oleObj name="Формула" r:id="rId5" imgW="444307" imgH="190417" progId="Equation.3">
                  <p:embed/>
                  <p:pic>
                    <p:nvPicPr>
                      <p:cNvPr id="7171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907" y="1672936"/>
                        <a:ext cx="1403746" cy="706164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chemeClr val="accent2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49"/>
          <p:cNvSpPr>
            <a:spLocks noChangeArrowheads="1"/>
          </p:cNvSpPr>
          <p:nvPr/>
        </p:nvSpPr>
        <p:spPr bwMode="auto">
          <a:xfrm>
            <a:off x="4852002" y="1809709"/>
            <a:ext cx="3852016" cy="439062"/>
          </a:xfrm>
          <a:prstGeom prst="rect">
            <a:avLst/>
          </a:prstGeom>
          <a:solidFill>
            <a:schemeClr val="tx2"/>
          </a:solidFill>
          <a:ln w="28575" algn="ctr">
            <a:solidFill>
              <a:schemeClr val="accent2"/>
            </a:solidFill>
            <a:miter lim="800000"/>
            <a:headEnd/>
            <a:tailEnd/>
          </a:ln>
          <a:extLst/>
        </p:spPr>
        <p:txBody>
          <a:bodyPr wrap="non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kumimoji="1" lang="uk-UA" altLang="uk-UA" dirty="0">
                <a:solidFill>
                  <a:srgbClr val="000066"/>
                </a:solidFill>
                <a:cs typeface="Times New Roman" panose="02020603050405020304" pitchFamily="18" charset="0"/>
              </a:rPr>
              <a:t>, </a:t>
            </a:r>
            <a:r>
              <a:rPr kumimoji="1" lang="uk-UA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цей зв’язок нелінійний</a:t>
            </a:r>
            <a:r>
              <a:rPr kumimoji="1" lang="uk-UA" altLang="uk-UA" dirty="0">
                <a:solidFill>
                  <a:srgbClr val="000066"/>
                </a:solidFill>
                <a:cs typeface="Times New Roman" panose="02020603050405020304" pitchFamily="18" charset="0"/>
              </a:rPr>
              <a:t>. </a:t>
            </a:r>
            <a:endParaRPr kumimoji="1" lang="uk-UA" altLang="uk-UA" dirty="0">
              <a:solidFill>
                <a:srgbClr val="000066"/>
              </a:solidFill>
            </a:endParaRPr>
          </a:p>
        </p:txBody>
      </p:sp>
      <p:graphicFrame>
        <p:nvGraphicFramePr>
          <p:cNvPr id="16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2744767"/>
              </p:ext>
            </p:extLst>
          </p:nvPr>
        </p:nvGraphicFramePr>
        <p:xfrm>
          <a:off x="607435" y="3071459"/>
          <a:ext cx="1987911" cy="679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84" name="Формула" r:id="rId7" imgW="482391" imgH="190417" progId="Equation.3">
                  <p:embed/>
                </p:oleObj>
              </mc:Choice>
              <mc:Fallback>
                <p:oleObj name="Формула" r:id="rId7" imgW="482391" imgH="190417" progId="Equation.3">
                  <p:embed/>
                  <p:pic>
                    <p:nvPicPr>
                      <p:cNvPr id="7172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435" y="3071459"/>
                        <a:ext cx="1987911" cy="679951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chemeClr val="accent2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52"/>
          <p:cNvSpPr>
            <a:spLocks noChangeArrowheads="1"/>
          </p:cNvSpPr>
          <p:nvPr/>
        </p:nvSpPr>
        <p:spPr bwMode="auto">
          <a:xfrm>
            <a:off x="3059907" y="3035901"/>
            <a:ext cx="5793148" cy="1177726"/>
          </a:xfrm>
          <a:prstGeom prst="rect">
            <a:avLst/>
          </a:prstGeom>
          <a:solidFill>
            <a:schemeClr val="tx2"/>
          </a:solidFill>
          <a:ln w="28575" algn="ctr">
            <a:solidFill>
              <a:schemeClr val="accent2"/>
            </a:solidFill>
            <a:miter lim="800000"/>
            <a:headEnd/>
            <a:tailEnd/>
          </a:ln>
          <a:extLst/>
        </p:spPr>
        <p:txBody>
          <a:bodyPr wrap="squar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kumimoji="1" lang="uk-UA" altLang="uk-UA" sz="2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kumimoji="1" lang="uk-UA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відносний показник — рівень заощаджень, який припадає на одиницю доходу.</a:t>
            </a:r>
            <a:endParaRPr kumimoji="1" lang="en-US" altLang="uk-UA" b="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Google Shape;1377;p41"/>
          <p:cNvGrpSpPr/>
          <p:nvPr/>
        </p:nvGrpSpPr>
        <p:grpSpPr>
          <a:xfrm>
            <a:off x="405245" y="3847709"/>
            <a:ext cx="783744" cy="731835"/>
            <a:chOff x="1570037" y="1341437"/>
            <a:chExt cx="4943475" cy="4576762"/>
          </a:xfrm>
        </p:grpSpPr>
        <p:sp>
          <p:nvSpPr>
            <p:cNvPr id="21" name="Google Shape;1378;p41"/>
            <p:cNvSpPr/>
            <p:nvPr/>
          </p:nvSpPr>
          <p:spPr>
            <a:xfrm>
              <a:off x="4814887" y="3284537"/>
              <a:ext cx="1673225" cy="1187450"/>
            </a:xfrm>
            <a:custGeom>
              <a:avLst/>
              <a:gdLst/>
              <a:ahLst/>
              <a:cxnLst/>
              <a:rect l="l" t="t" r="r" b="b"/>
              <a:pathLst>
                <a:path w="381" h="270" extrusionOk="0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379;p41"/>
            <p:cNvSpPr/>
            <p:nvPr/>
          </p:nvSpPr>
          <p:spPr>
            <a:xfrm>
              <a:off x="2355850" y="4164012"/>
              <a:ext cx="1208087" cy="1560512"/>
            </a:xfrm>
            <a:custGeom>
              <a:avLst/>
              <a:gdLst/>
              <a:ahLst/>
              <a:cxnLst/>
              <a:rect l="l" t="t" r="r" b="b"/>
              <a:pathLst>
                <a:path w="275" h="355" extrusionOk="0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380;p41"/>
            <p:cNvSpPr/>
            <p:nvPr/>
          </p:nvSpPr>
          <p:spPr>
            <a:xfrm>
              <a:off x="2636837" y="1443037"/>
              <a:ext cx="1581150" cy="1635125"/>
            </a:xfrm>
            <a:custGeom>
              <a:avLst/>
              <a:gdLst/>
              <a:ahLst/>
              <a:cxnLst/>
              <a:rect l="l" t="t" r="r" b="b"/>
              <a:pathLst>
                <a:path w="360" h="372" extrusionOk="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1381;p41"/>
            <p:cNvSpPr/>
            <p:nvPr/>
          </p:nvSpPr>
          <p:spPr>
            <a:xfrm>
              <a:off x="1570037" y="3162300"/>
              <a:ext cx="1800225" cy="2562225"/>
            </a:xfrm>
            <a:custGeom>
              <a:avLst/>
              <a:gdLst/>
              <a:ahLst/>
              <a:cxnLst/>
              <a:rect l="l" t="t" r="r" b="b"/>
              <a:pathLst>
                <a:path w="410" h="583" extrusionOk="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1382;p41"/>
            <p:cNvSpPr/>
            <p:nvPr/>
          </p:nvSpPr>
          <p:spPr>
            <a:xfrm>
              <a:off x="3101975" y="1341437"/>
              <a:ext cx="2481262" cy="1855787"/>
            </a:xfrm>
            <a:custGeom>
              <a:avLst/>
              <a:gdLst/>
              <a:ahLst/>
              <a:cxnLst/>
              <a:rect l="l" t="t" r="r" b="b"/>
              <a:pathLst>
                <a:path w="565" h="422" extrusionOk="0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1383;p41"/>
            <p:cNvSpPr/>
            <p:nvPr/>
          </p:nvSpPr>
          <p:spPr>
            <a:xfrm>
              <a:off x="4019550" y="4094162"/>
              <a:ext cx="2493962" cy="1824037"/>
            </a:xfrm>
            <a:custGeom>
              <a:avLst/>
              <a:gdLst/>
              <a:ahLst/>
              <a:cxnLst/>
              <a:rect l="l" t="t" r="r" b="b"/>
              <a:pathLst>
                <a:path w="568" h="415" extrusionOk="0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753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 eaLnBrk="0" hangingPunct="0"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 eaLnBrk="0" hangingPunct="0"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 eaLnBrk="0" hangingPunct="0"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 eaLnBrk="0" hangingPunct="0"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9583EA0-7736-4DA4-AC26-3346F7BBF4A9}" type="slidenum">
              <a:rPr lang="en-US" altLang="uk-UA" sz="900">
                <a:solidFill>
                  <a:srgbClr val="898989"/>
                </a:solidFill>
              </a:rPr>
              <a:pPr eaLnBrk="1" hangingPunct="1"/>
              <a:t>13</a:t>
            </a:fld>
            <a:endParaRPr lang="en-US" altLang="uk-UA" sz="900">
              <a:solidFill>
                <a:srgbClr val="898989"/>
              </a:solidFill>
            </a:endParaRPr>
          </a:p>
        </p:txBody>
      </p:sp>
      <p:sp>
        <p:nvSpPr>
          <p:cNvPr id="11271" name="Rectangle 5"/>
          <p:cNvSpPr>
            <a:spLocks noChangeArrowheads="1"/>
          </p:cNvSpPr>
          <p:nvPr/>
        </p:nvSpPr>
        <p:spPr bwMode="auto">
          <a:xfrm>
            <a:off x="1143000" y="-173365"/>
            <a:ext cx="139525" cy="34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uk-UA" sz="1800"/>
          </a:p>
        </p:txBody>
      </p:sp>
      <p:sp>
        <p:nvSpPr>
          <p:cNvPr id="4" name="Rectangle 60"/>
          <p:cNvSpPr>
            <a:spLocks noChangeArrowheads="1"/>
          </p:cNvSpPr>
          <p:nvPr/>
        </p:nvSpPr>
        <p:spPr bwMode="auto">
          <a:xfrm>
            <a:off x="236771" y="183377"/>
            <a:ext cx="8564330" cy="808394"/>
          </a:xfrm>
          <a:prstGeom prst="rect">
            <a:avLst/>
          </a:prstGeom>
          <a:solidFill>
            <a:schemeClr val="tx2"/>
          </a:solidFill>
          <a:ln w="28575">
            <a:solidFill>
              <a:schemeClr val="accent2"/>
            </a:solidFill>
          </a:ln>
          <a:extLst/>
        </p:spPr>
        <p:txBody>
          <a:bodyPr wrap="squar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kumimoji="1" lang="uk-UA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Дане перетворення значно </a:t>
            </a:r>
            <a:r>
              <a:rPr kumimoji="1" lang="uk-UA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ускладнюється</a:t>
            </a:r>
            <a:r>
              <a:rPr kumimoji="1" lang="uk-UA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якщо будується </a:t>
            </a:r>
            <a:r>
              <a:rPr kumimoji="1" lang="uk-UA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економетрична</a:t>
            </a:r>
            <a:r>
              <a:rPr kumimoji="1" lang="uk-UA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модель з багатьма змінними. </a:t>
            </a:r>
          </a:p>
        </p:txBody>
      </p:sp>
      <p:sp>
        <p:nvSpPr>
          <p:cNvPr id="5" name="Rectangle 61"/>
          <p:cNvSpPr>
            <a:spLocks noChangeArrowheads="1"/>
          </p:cNvSpPr>
          <p:nvPr/>
        </p:nvSpPr>
        <p:spPr bwMode="auto">
          <a:xfrm>
            <a:off x="486655" y="1170067"/>
            <a:ext cx="7999026" cy="808394"/>
          </a:xfrm>
          <a:prstGeom prst="rect">
            <a:avLst/>
          </a:prstGeom>
          <a:solidFill>
            <a:schemeClr val="tx2"/>
          </a:solidFill>
          <a:ln w="28575">
            <a:solidFill>
              <a:schemeClr val="accent2"/>
            </a:solidFill>
          </a:ln>
          <a:extLst/>
        </p:spPr>
        <p:txBody>
          <a:bodyPr wrap="squar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kumimoji="1" lang="uk-UA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такому разі потрібно з’ясувати зміст гіпотези, згідно з якою </a:t>
            </a:r>
          </a:p>
        </p:txBody>
      </p:sp>
      <p:graphicFrame>
        <p:nvGraphicFramePr>
          <p:cNvPr id="6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4129922"/>
              </p:ext>
            </p:extLst>
          </p:nvPr>
        </p:nvGraphicFramePr>
        <p:xfrm>
          <a:off x="1631373" y="2156757"/>
          <a:ext cx="3574472" cy="76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06" name="Формула" r:id="rId3" imgW="761669" imgH="215806" progId="Equation.3">
                  <p:embed/>
                </p:oleObj>
              </mc:Choice>
              <mc:Fallback>
                <p:oleObj name="Формула" r:id="rId3" imgW="761669" imgH="215806" progId="Equation.3">
                  <p:embed/>
                  <p:pic>
                    <p:nvPicPr>
                      <p:cNvPr id="8194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1373" y="2156757"/>
                        <a:ext cx="3574472" cy="763088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chemeClr val="accent2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7"/>
          <p:cNvSpPr>
            <a:spLocks noChangeArrowheads="1"/>
          </p:cNvSpPr>
          <p:nvPr/>
        </p:nvSpPr>
        <p:spPr bwMode="auto">
          <a:xfrm>
            <a:off x="389942" y="3051192"/>
            <a:ext cx="500137" cy="439062"/>
          </a:xfrm>
          <a:prstGeom prst="rect">
            <a:avLst/>
          </a:prstGeom>
          <a:solidFill>
            <a:schemeClr val="tx2"/>
          </a:solidFill>
          <a:ln w="28575">
            <a:solidFill>
              <a:schemeClr val="accent2"/>
            </a:solidFill>
          </a:ln>
          <a:extLst/>
        </p:spPr>
        <p:txBody>
          <a:bodyPr wrap="non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kumimoji="1" lang="uk-UA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</a:t>
            </a:r>
            <a:r>
              <a:rPr kumimoji="1" lang="uk-UA" altLang="uk-UA" sz="2100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8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8359819"/>
              </p:ext>
            </p:extLst>
          </p:nvPr>
        </p:nvGraphicFramePr>
        <p:xfrm>
          <a:off x="1282525" y="2992582"/>
          <a:ext cx="473445" cy="7377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07" name="Формула" r:id="rId5" imgW="177569" imgH="215619" progId="Equation.3">
                  <p:embed/>
                </p:oleObj>
              </mc:Choice>
              <mc:Fallback>
                <p:oleObj name="Формула" r:id="rId5" imgW="177569" imgH="215619" progId="Equation.3">
                  <p:embed/>
                  <p:pic>
                    <p:nvPicPr>
                      <p:cNvPr id="8195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2525" y="2992582"/>
                        <a:ext cx="473445" cy="737791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chemeClr val="accent2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6"/>
          <p:cNvSpPr>
            <a:spLocks noChangeArrowheads="1"/>
          </p:cNvSpPr>
          <p:nvPr/>
        </p:nvSpPr>
        <p:spPr bwMode="auto">
          <a:xfrm>
            <a:off x="2214627" y="3064354"/>
            <a:ext cx="4885953" cy="439062"/>
          </a:xfrm>
          <a:prstGeom prst="rect">
            <a:avLst/>
          </a:prstGeom>
          <a:solidFill>
            <a:schemeClr val="tx2"/>
          </a:solidFill>
          <a:ln w="28575">
            <a:solidFill>
              <a:schemeClr val="accent2"/>
            </a:solidFill>
          </a:ln>
          <a:extLst/>
        </p:spPr>
        <p:txBody>
          <a:bodyPr wrap="non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kumimoji="1" lang="uk-UA" altLang="uk-UA" sz="2100" dirty="0">
                <a:solidFill>
                  <a:srgbClr val="FF6600"/>
                </a:solidFill>
                <a:cs typeface="Times New Roman" panose="02020603050405020304" pitchFamily="18" charset="0"/>
              </a:rPr>
              <a:t> </a:t>
            </a:r>
            <a:r>
              <a:rPr kumimoji="1" lang="uk-UA" altLang="uk-UA" dirty="0">
                <a:solidFill>
                  <a:srgbClr val="000066"/>
                </a:solidFill>
                <a:cs typeface="Times New Roman" panose="02020603050405020304" pitchFamily="18" charset="0"/>
              </a:rPr>
              <a:t>-</a:t>
            </a:r>
            <a:r>
              <a:rPr kumimoji="1" lang="uk-UA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лишається невідомим параметром</a:t>
            </a:r>
            <a:r>
              <a:rPr kumimoji="1" lang="en-US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Rectangle 70"/>
          <p:cNvSpPr>
            <a:spLocks noChangeArrowheads="1"/>
          </p:cNvSpPr>
          <p:nvPr/>
        </p:nvSpPr>
        <p:spPr bwMode="auto">
          <a:xfrm>
            <a:off x="2356680" y="3798597"/>
            <a:ext cx="6600284" cy="439062"/>
          </a:xfrm>
          <a:prstGeom prst="rect">
            <a:avLst/>
          </a:prstGeom>
          <a:solidFill>
            <a:schemeClr val="tx2"/>
          </a:solidFill>
          <a:ln w="28575">
            <a:solidFill>
              <a:schemeClr val="accent2"/>
            </a:solidFill>
          </a:ln>
          <a:extLst/>
        </p:spPr>
        <p:txBody>
          <a:bodyPr wrap="squar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kumimoji="1" lang="uk-UA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-відома симетрична </a:t>
            </a:r>
            <a:r>
              <a:rPr kumimoji="1" lang="uk-UA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додатно</a:t>
            </a:r>
            <a:r>
              <a:rPr kumimoji="1" lang="uk-UA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визначена матриця</a:t>
            </a:r>
            <a:r>
              <a:rPr kumimoji="1" lang="en-US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11" name="Object 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901591"/>
              </p:ext>
            </p:extLst>
          </p:nvPr>
        </p:nvGraphicFramePr>
        <p:xfrm>
          <a:off x="1384495" y="3803220"/>
          <a:ext cx="371475" cy="560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08" name="Формула" r:id="rId7" imgW="126835" imgH="152202" progId="Equation.3">
                  <p:embed/>
                </p:oleObj>
              </mc:Choice>
              <mc:Fallback>
                <p:oleObj name="Формула" r:id="rId7" imgW="126835" imgH="152202" progId="Equation.3">
                  <p:embed/>
                  <p:pic>
                    <p:nvPicPr>
                      <p:cNvPr id="8196" name="Object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4495" y="3803220"/>
                        <a:ext cx="371475" cy="560962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chemeClr val="accent2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oogle Shape;1168;p41"/>
          <p:cNvGrpSpPr/>
          <p:nvPr/>
        </p:nvGrpSpPr>
        <p:grpSpPr>
          <a:xfrm>
            <a:off x="95279" y="3730373"/>
            <a:ext cx="696340" cy="861654"/>
            <a:chOff x="4539787" y="1011032"/>
            <a:chExt cx="598958" cy="720261"/>
          </a:xfrm>
        </p:grpSpPr>
        <p:sp>
          <p:nvSpPr>
            <p:cNvPr id="13" name="Google Shape;1169;p41"/>
            <p:cNvSpPr/>
            <p:nvPr/>
          </p:nvSpPr>
          <p:spPr>
            <a:xfrm>
              <a:off x="4849480" y="1011032"/>
              <a:ext cx="289264" cy="340491"/>
            </a:xfrm>
            <a:custGeom>
              <a:avLst/>
              <a:gdLst/>
              <a:ahLst/>
              <a:cxnLst/>
              <a:rect l="l" t="t" r="r" b="b"/>
              <a:pathLst>
                <a:path w="518" h="610" extrusionOk="0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170;p41"/>
            <p:cNvSpPr/>
            <p:nvPr/>
          </p:nvSpPr>
          <p:spPr>
            <a:xfrm>
              <a:off x="4599335" y="1012768"/>
              <a:ext cx="277094" cy="339188"/>
            </a:xfrm>
            <a:custGeom>
              <a:avLst/>
              <a:gdLst/>
              <a:ahLst/>
              <a:cxnLst/>
              <a:rect l="l" t="t" r="r" b="b"/>
              <a:pathLst>
                <a:path w="496" h="608" extrusionOk="0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171;p41"/>
            <p:cNvSpPr/>
            <p:nvPr/>
          </p:nvSpPr>
          <p:spPr>
            <a:xfrm>
              <a:off x="4539787" y="1276220"/>
              <a:ext cx="295350" cy="349606"/>
            </a:xfrm>
            <a:custGeom>
              <a:avLst/>
              <a:gdLst/>
              <a:ahLst/>
              <a:cxnLst/>
              <a:rect l="l" t="t" r="r" b="b"/>
              <a:pathLst>
                <a:path w="529" h="627" extrusionOk="0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172;p41"/>
            <p:cNvSpPr/>
            <p:nvPr/>
          </p:nvSpPr>
          <p:spPr>
            <a:xfrm>
              <a:off x="4854479" y="1272314"/>
              <a:ext cx="277529" cy="353078"/>
            </a:xfrm>
            <a:custGeom>
              <a:avLst/>
              <a:gdLst/>
              <a:ahLst/>
              <a:cxnLst/>
              <a:rect l="l" t="t" r="r" b="b"/>
              <a:pathLst>
                <a:path w="497" h="633" extrusionOk="0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173;p41"/>
            <p:cNvSpPr/>
            <p:nvPr/>
          </p:nvSpPr>
          <p:spPr>
            <a:xfrm>
              <a:off x="4661491" y="1370403"/>
              <a:ext cx="388584" cy="360890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129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 eaLnBrk="0" hangingPunct="0"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 eaLnBrk="0" hangingPunct="0"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 eaLnBrk="0" hangingPunct="0"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 eaLnBrk="0" hangingPunct="0"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9583EA0-7736-4DA4-AC26-3346F7BBF4A9}" type="slidenum">
              <a:rPr lang="en-US" altLang="uk-UA" sz="900">
                <a:solidFill>
                  <a:srgbClr val="898989"/>
                </a:solidFill>
              </a:rPr>
              <a:pPr eaLnBrk="1" hangingPunct="1"/>
              <a:t>14</a:t>
            </a:fld>
            <a:endParaRPr lang="en-US" altLang="uk-UA" sz="900">
              <a:solidFill>
                <a:srgbClr val="898989"/>
              </a:solidFill>
            </a:endParaRPr>
          </a:p>
        </p:txBody>
      </p:sp>
      <p:sp>
        <p:nvSpPr>
          <p:cNvPr id="11271" name="Rectangle 5"/>
          <p:cNvSpPr>
            <a:spLocks noChangeArrowheads="1"/>
          </p:cNvSpPr>
          <p:nvPr/>
        </p:nvSpPr>
        <p:spPr bwMode="auto">
          <a:xfrm>
            <a:off x="1143000" y="-173365"/>
            <a:ext cx="139525" cy="34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uk-UA" sz="180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594122" cy="38695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69056" tIns="34528" rIns="69056" bIns="34528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uk-UA" sz="2100" dirty="0">
                <a:solidFill>
                  <a:schemeClr val="accent2"/>
                </a:solidFill>
                <a:latin typeface="Times New Roman" panose="02020603050405020304" pitchFamily="18" charset="0"/>
              </a:rPr>
              <a:t>П.2</a:t>
            </a:r>
            <a:endParaRPr lang="en-US" altLang="uk-UA" sz="2100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594122" y="24308"/>
            <a:ext cx="8394014" cy="808394"/>
          </a:xfrm>
          <a:prstGeom prst="rect">
            <a:avLst/>
          </a:prstGeom>
          <a:solidFill>
            <a:schemeClr val="tx2"/>
          </a:solidFill>
          <a:ln w="28575">
            <a:solidFill>
              <a:schemeClr val="accent2"/>
            </a:solidFill>
          </a:ln>
          <a:extLst/>
        </p:spPr>
        <p:txBody>
          <a:bodyPr wrap="squar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kumimoji="1" lang="uk-UA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kumimoji="1" lang="uk-UA" altLang="uk-UA" b="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економетриці </a:t>
            </a:r>
            <a:r>
              <a:rPr kumimoji="1" lang="uk-UA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існують наступні методи перевірки </a:t>
            </a:r>
            <a:r>
              <a:rPr kumimoji="1" lang="uk-UA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гетероскедастичності</a:t>
            </a:r>
            <a:r>
              <a:rPr kumimoji="1" lang="uk-UA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різних вихідних даних:</a:t>
            </a:r>
          </a:p>
        </p:txBody>
      </p:sp>
      <p:sp>
        <p:nvSpPr>
          <p:cNvPr id="6" name="Rectangle 24"/>
          <p:cNvSpPr>
            <a:spLocks noChangeArrowheads="1"/>
          </p:cNvSpPr>
          <p:nvPr/>
        </p:nvSpPr>
        <p:spPr bwMode="auto">
          <a:xfrm>
            <a:off x="124691" y="986735"/>
            <a:ext cx="8980784" cy="3393717"/>
          </a:xfrm>
          <a:prstGeom prst="rect">
            <a:avLst/>
          </a:prstGeom>
          <a:solidFill>
            <a:schemeClr val="tx2"/>
          </a:solidFill>
          <a:ln w="28575">
            <a:solidFill>
              <a:schemeClr val="accent2"/>
            </a:solidFill>
          </a:ln>
          <a:extLst/>
        </p:spPr>
        <p:txBody>
          <a:bodyPr wrap="square" lIns="69056" tIns="34528" rIns="69056" bIns="34528" anchor="ctr">
            <a:spAutoFit/>
          </a:bodyPr>
          <a:lstStyle>
            <a:lvl1pPr marL="457200" indent="-457200" eaLnBrk="0" hangingPunct="0">
              <a:tabLst>
                <a:tab pos="450850" algn="l"/>
                <a:tab pos="5380038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450850" algn="l"/>
                <a:tab pos="5380038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450850" algn="l"/>
                <a:tab pos="5380038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450850" algn="l"/>
                <a:tab pos="5380038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450850" algn="l"/>
                <a:tab pos="5380038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5380038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5380038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5380038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5380038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FontTx/>
              <a:buAutoNum type="arabicPeriod"/>
            </a:pPr>
            <a:r>
              <a:rPr kumimoji="1" lang="uk-UA" altLang="uk-UA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Критерій </a:t>
            </a:r>
            <a:r>
              <a:rPr kumimoji="1" lang="en-US" altLang="uk-UA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µ</a:t>
            </a:r>
            <a:r>
              <a:rPr kumimoji="1" lang="uk-UA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при великій кількості сукупності спостережень </a:t>
            </a:r>
            <a:r>
              <a:rPr kumimoji="1" lang="en-US" altLang="uk-UA" b="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1" lang="uk-UA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1" lang="en-US" altLang="uk-UA" b="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1" lang="uk-UA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удвічі більше кількості оцінюваних параметрів);</a:t>
            </a:r>
            <a:endParaRPr kumimoji="1" lang="en-US" altLang="uk-UA" b="0" dirty="0">
              <a:solidFill>
                <a:srgbClr val="000066"/>
              </a:solidFill>
              <a:latin typeface="Times New Roman" panose="02020603050405020304" pitchFamily="18" charset="0"/>
            </a:endParaRPr>
          </a:p>
          <a:p>
            <a:pPr algn="just">
              <a:buFontTx/>
              <a:buAutoNum type="arabicPeriod"/>
            </a:pPr>
            <a:r>
              <a:rPr kumimoji="1" lang="uk-UA" altLang="uk-UA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параметричний тест </a:t>
            </a:r>
            <a:r>
              <a:rPr kumimoji="1" lang="uk-UA" altLang="uk-UA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Гольдфельда-Квандта</a:t>
            </a:r>
            <a:r>
              <a:rPr kumimoji="1" lang="uk-UA" altLang="uk-UA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uk-UA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при великій кількості сукупності спостережень </a:t>
            </a:r>
            <a:r>
              <a:rPr kumimoji="1" lang="en-US" altLang="uk-UA" b="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1" lang="uk-UA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(коли дисперсія залишків зростає </a:t>
            </a:r>
            <a:r>
              <a:rPr kumimoji="1" lang="uk-UA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пропорційно</a:t>
            </a:r>
            <a:r>
              <a:rPr kumimoji="1" lang="uk-UA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квадрату однієї з незалежних змінних моделі) ;</a:t>
            </a:r>
            <a:endParaRPr kumimoji="1" lang="en-US" altLang="uk-UA" b="0" dirty="0">
              <a:solidFill>
                <a:srgbClr val="000066"/>
              </a:solidFill>
              <a:latin typeface="Times New Roman" panose="02020603050405020304" pitchFamily="18" charset="0"/>
            </a:endParaRPr>
          </a:p>
          <a:p>
            <a:pPr algn="just">
              <a:buFontTx/>
              <a:buAutoNum type="arabicPeriod"/>
            </a:pPr>
            <a:r>
              <a:rPr kumimoji="1" lang="uk-UA" altLang="uk-UA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непараметричний тест </a:t>
            </a:r>
            <a:r>
              <a:rPr kumimoji="1" lang="uk-UA" altLang="uk-UA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Гольдфельда-Квандта</a:t>
            </a:r>
            <a:r>
              <a:rPr kumimoji="1" lang="uk-UA" altLang="uk-UA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uk-UA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базується на розгляді графічно зображених спостережень за значеннями </a:t>
            </a:r>
            <a:r>
              <a:rPr kumimoji="1" lang="uk-UA" altLang="uk-UA" b="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kumimoji="1" lang="uk-UA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kumimoji="1" lang="en-US" altLang="uk-UA" b="0" dirty="0">
              <a:solidFill>
                <a:srgbClr val="000066"/>
              </a:solidFill>
              <a:latin typeface="Times New Roman" panose="02020603050405020304" pitchFamily="18" charset="0"/>
            </a:endParaRPr>
          </a:p>
          <a:p>
            <a:pPr algn="just">
              <a:buFontTx/>
              <a:buAutoNum type="arabicPeriod"/>
            </a:pPr>
            <a:r>
              <a:rPr kumimoji="1" lang="uk-UA" altLang="uk-UA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 </a:t>
            </a:r>
            <a:r>
              <a:rPr kumimoji="1" lang="uk-UA" altLang="uk-UA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Глейсера</a:t>
            </a:r>
            <a:r>
              <a:rPr kumimoji="1" lang="uk-UA" altLang="uk-UA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kumimoji="1" lang="uk-UA" altLang="uk-UA" i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64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 eaLnBrk="0" hangingPunct="0"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 eaLnBrk="0" hangingPunct="0"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 eaLnBrk="0" hangingPunct="0"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 eaLnBrk="0" hangingPunct="0"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C84B68E-5F04-4DE8-A31E-D018DCADFFD6}" type="slidenum">
              <a:rPr lang="en-US" altLang="uk-UA" sz="900">
                <a:solidFill>
                  <a:srgbClr val="898989"/>
                </a:solidFill>
              </a:rPr>
              <a:pPr eaLnBrk="1" hangingPunct="1"/>
              <a:t>15</a:t>
            </a:fld>
            <a:endParaRPr lang="en-US" altLang="uk-UA" sz="900">
              <a:solidFill>
                <a:srgbClr val="898989"/>
              </a:solidFill>
            </a:endParaRPr>
          </a:p>
        </p:txBody>
      </p:sp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290945" y="58635"/>
            <a:ext cx="8510155" cy="1547058"/>
          </a:xfrm>
          <a:prstGeom prst="rect">
            <a:avLst/>
          </a:prstGeom>
          <a:solidFill>
            <a:schemeClr val="tx2"/>
          </a:solidFill>
          <a:ln w="28575" cap="flat" cmpd="sng" algn="ctr">
            <a:solidFill>
              <a:schemeClr val="accent2"/>
            </a:solidFill>
            <a:prstDash val="solid"/>
            <a:miter lim="800000"/>
            <a:headEnd/>
            <a:tailEnd/>
          </a:ln>
          <a:effectLst/>
        </p:spPr>
        <p:txBody>
          <a:bodyPr wrap="squar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uk-UA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altLang="uk-UA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Критерій</a:t>
            </a:r>
            <a:r>
              <a:rPr lang="ru-RU" altLang="uk-UA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uk-UA" dirty="0">
                <a:solidFill>
                  <a:srgbClr val="C00000"/>
                </a:solidFill>
                <a:latin typeface="Book Antiqua" panose="0204060205030503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</a:t>
            </a:r>
            <a:endParaRPr lang="ru-RU" altLang="uk-UA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r>
              <a:rPr lang="ru-RU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Цей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метод </a:t>
            </a:r>
            <a:r>
              <a:rPr lang="ru-RU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застосовується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в тих </a:t>
            </a:r>
            <a:r>
              <a:rPr lang="ru-RU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випадках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коли </a:t>
            </a:r>
            <a:r>
              <a:rPr lang="ru-RU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вихідна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ru-RU" altLang="uk-UA" b="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сукупність</a:t>
            </a:r>
            <a:r>
              <a:rPr lang="ru-RU" altLang="uk-UA" b="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ru-RU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спостережень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ru-RU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досить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велика. </a:t>
            </a:r>
            <a:r>
              <a:rPr lang="ru-RU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Розглянемо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ru-RU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цей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алгоритм.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lang="ru-RU" altLang="uk-UA" b="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135081" y="1696047"/>
            <a:ext cx="8821882" cy="808394"/>
          </a:xfrm>
          <a:prstGeom prst="rect">
            <a:avLst/>
          </a:prstGeom>
          <a:solidFill>
            <a:schemeClr val="tx2"/>
          </a:solidFill>
          <a:ln w="28575" cap="flat" cmpd="sng" algn="ctr">
            <a:solidFill>
              <a:schemeClr val="accent2"/>
            </a:solidFill>
            <a:prstDash val="solid"/>
            <a:miter lim="800000"/>
            <a:headEnd/>
            <a:tailEnd/>
          </a:ln>
          <a:effectLst/>
        </p:spPr>
        <p:txBody>
          <a:bodyPr wrap="squar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uk-UA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Крок</a:t>
            </a:r>
            <a:r>
              <a:rPr lang="ru-RU" altLang="uk-UA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ru-RU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Вихідні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дані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залежної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змінної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uk-UA" b="0" i="1" dirty="0">
                <a:solidFill>
                  <a:srgbClr val="000066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Y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розбиваються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en-GB" altLang="uk-UA" b="0" i="1" dirty="0" smtClean="0">
                <a:solidFill>
                  <a:srgbClr val="000066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k</a:t>
            </a:r>
            <a:endParaRPr lang="uk-UA" altLang="uk-UA" b="0" i="1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altLang="uk-UA" b="0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b="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</a:t>
            </a:r>
            <a:r>
              <a:rPr lang="ru-RU" altLang="uk-UA" b="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uk-UA" b="0" dirty="0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0059426"/>
              </p:ext>
            </p:extLst>
          </p:nvPr>
        </p:nvGraphicFramePr>
        <p:xfrm>
          <a:off x="1469340" y="1907194"/>
          <a:ext cx="1232296" cy="6215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6" name="Формула" r:id="rId3" imgW="685800" imgH="381000" progId="Equation.3">
                  <p:embed/>
                </p:oleObj>
              </mc:Choice>
              <mc:Fallback>
                <p:oleObj name="Формула" r:id="rId3" imgW="685800" imgH="381000" progId="Equation.3">
                  <p:embed/>
                  <p:pic>
                    <p:nvPicPr>
                      <p:cNvPr id="921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9340" y="1907194"/>
                        <a:ext cx="1232296" cy="62157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3364525" y="2083418"/>
            <a:ext cx="4752903" cy="43906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wrap="non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GB" altLang="uk-UA" sz="1050" dirty="0">
                <a:cs typeface="Times New Roman" panose="02020603050405020304" pitchFamily="18" charset="0"/>
              </a:rPr>
              <a:t> </a:t>
            </a:r>
            <a:r>
              <a:rPr lang="uk-UA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згідно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зміною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величини</a:t>
            </a:r>
            <a:r>
              <a:rPr lang="uk-UA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uk-UA" b="0" i="1" dirty="0">
                <a:solidFill>
                  <a:srgbClr val="000066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Y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uk-UA" b="0" dirty="0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135081" y="2678535"/>
            <a:ext cx="8970393" cy="808394"/>
          </a:xfrm>
          <a:prstGeom prst="rect">
            <a:avLst/>
          </a:prstGeom>
          <a:solidFill>
            <a:schemeClr val="tx2"/>
          </a:solidFill>
          <a:ln w="28575" cap="flat" cmpd="sng" algn="ctr">
            <a:solidFill>
              <a:schemeClr val="accent2"/>
            </a:solidFill>
            <a:prstDash val="solid"/>
            <a:miter lim="800000"/>
            <a:headEnd/>
            <a:tailEnd/>
          </a:ln>
          <a:effectLst/>
        </p:spPr>
        <p:txBody>
          <a:bodyPr wrap="squar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uk-UA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Крок</a:t>
            </a:r>
            <a:r>
              <a:rPr lang="ru-RU" altLang="uk-UA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кожній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групі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розраховується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b="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сума </a:t>
            </a:r>
            <a:r>
              <a:rPr lang="ru-RU" altLang="uk-UA" b="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квадратів</a:t>
            </a:r>
            <a:r>
              <a:rPr lang="ru-RU" altLang="uk-UA" b="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відхилень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altLang="uk-UA" b="0" dirty="0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25" name="Rectangle 7"/>
          <p:cNvSpPr>
            <a:spLocks noChangeArrowheads="1"/>
          </p:cNvSpPr>
          <p:nvPr/>
        </p:nvSpPr>
        <p:spPr bwMode="auto">
          <a:xfrm>
            <a:off x="1143000" y="-173365"/>
            <a:ext cx="139525" cy="34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uk-UA" sz="1800"/>
          </a:p>
        </p:txBody>
      </p:sp>
      <p:graphicFrame>
        <p:nvGraphicFramePr>
          <p:cNvPr id="921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4765100"/>
              </p:ext>
            </p:extLst>
          </p:nvPr>
        </p:nvGraphicFramePr>
        <p:xfrm>
          <a:off x="2085488" y="3649549"/>
          <a:ext cx="4232672" cy="1017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7" name="Формула" r:id="rId5" imgW="1422400" imgH="482600" progId="Equation.3">
                  <p:embed/>
                </p:oleObj>
              </mc:Choice>
              <mc:Fallback>
                <p:oleObj name="Формула" r:id="rId5" imgW="1422400" imgH="482600" progId="Equation.3">
                  <p:embed/>
                  <p:pic>
                    <p:nvPicPr>
                      <p:cNvPr id="921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5488" y="3649549"/>
                        <a:ext cx="4232672" cy="1017985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chemeClr val="accent2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94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 eaLnBrk="0" hangingPunct="0"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 eaLnBrk="0" hangingPunct="0"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 eaLnBrk="0" hangingPunct="0"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 eaLnBrk="0" hangingPunct="0"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D77ADEC-14A6-46D7-B5ED-C6CCA17B1732}" type="slidenum">
              <a:rPr lang="en-US" altLang="uk-UA" sz="900">
                <a:solidFill>
                  <a:srgbClr val="898989"/>
                </a:solidFill>
              </a:rPr>
              <a:pPr eaLnBrk="1" hangingPunct="1"/>
              <a:t>16</a:t>
            </a:fld>
            <a:endParaRPr lang="en-US" altLang="uk-UA" sz="900">
              <a:solidFill>
                <a:srgbClr val="898989"/>
              </a:solidFill>
            </a:endParaRPr>
          </a:p>
        </p:txBody>
      </p:sp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449848" y="76038"/>
            <a:ext cx="8527897" cy="808394"/>
          </a:xfrm>
          <a:prstGeom prst="rect">
            <a:avLst/>
          </a:prstGeom>
          <a:solidFill>
            <a:schemeClr val="tx2"/>
          </a:solidFill>
          <a:ln w="28575" cap="flat" cmpd="sng" algn="ctr">
            <a:solidFill>
              <a:schemeClr val="accent2"/>
            </a:solidFill>
            <a:prstDash val="solid"/>
            <a:miter lim="800000"/>
            <a:headEnd/>
            <a:tailEnd/>
          </a:ln>
          <a:effectLst/>
        </p:spPr>
        <p:txBody>
          <a:bodyPr wrap="squar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uk-UA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Крок</a:t>
            </a:r>
            <a:r>
              <a:rPr lang="ru-RU" altLang="uk-UA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ru-RU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Розраховується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сума </a:t>
            </a:r>
            <a:r>
              <a:rPr lang="ru-RU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квадратів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відхилень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altLang="uk-UA" b="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цілому</a:t>
            </a:r>
            <a:r>
              <a:rPr lang="ru-RU" altLang="uk-UA" b="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всій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сукупності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спостережень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altLang="uk-UA" b="0" dirty="0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6" name="Rectangle 3"/>
          <p:cNvSpPr>
            <a:spLocks noChangeArrowheads="1"/>
          </p:cNvSpPr>
          <p:nvPr/>
        </p:nvSpPr>
        <p:spPr bwMode="auto">
          <a:xfrm>
            <a:off x="1143000" y="-173365"/>
            <a:ext cx="139525" cy="34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uk-UA" sz="1800"/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679464"/>
              </p:ext>
            </p:extLst>
          </p:nvPr>
        </p:nvGraphicFramePr>
        <p:xfrm>
          <a:off x="1678782" y="964406"/>
          <a:ext cx="5304235" cy="10583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2" name="Формула" r:id="rId3" imgW="2247900" imgH="596900" progId="Equation.3">
                  <p:embed/>
                </p:oleObj>
              </mc:Choice>
              <mc:Fallback>
                <p:oleObj name="Формула" r:id="rId3" imgW="2247900" imgH="596900" progId="Equation.3">
                  <p:embed/>
                  <p:pic>
                    <p:nvPicPr>
                      <p:cNvPr id="1024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8782" y="964406"/>
                        <a:ext cx="5304235" cy="1058373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chemeClr val="accent2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218976" y="2504166"/>
            <a:ext cx="5033410" cy="439062"/>
          </a:xfrm>
          <a:prstGeom prst="rect">
            <a:avLst/>
          </a:prstGeom>
          <a:solidFill>
            <a:schemeClr val="tx2"/>
          </a:solidFill>
          <a:ln w="28575" cap="flat" cmpd="sng" algn="ctr">
            <a:solidFill>
              <a:schemeClr val="accent2"/>
            </a:solidFill>
            <a:prstDash val="solid"/>
            <a:miter lim="800000"/>
            <a:headEnd/>
            <a:tailEnd/>
          </a:ln>
          <a:effectLst/>
        </p:spPr>
        <p:txBody>
          <a:bodyPr wrap="squar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uk-UA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Крок</a:t>
            </a:r>
            <a:r>
              <a:rPr lang="ru-RU" altLang="uk-UA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Обчислюється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параметр </a:t>
            </a:r>
            <a:r>
              <a:rPr lang="en-GB" altLang="uk-UA" b="0" dirty="0">
                <a:solidFill>
                  <a:srgbClr val="000066"/>
                </a:solidFill>
                <a:latin typeface="Book Antiqua" panose="0204060205030503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altLang="uk-UA" b="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0248" name="Rectangle 7"/>
          <p:cNvSpPr>
            <a:spLocks noChangeArrowheads="1"/>
          </p:cNvSpPr>
          <p:nvPr/>
        </p:nvSpPr>
        <p:spPr bwMode="auto">
          <a:xfrm>
            <a:off x="1143000" y="-173365"/>
            <a:ext cx="139525" cy="34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uk-UA" sz="1800"/>
          </a:p>
        </p:txBody>
      </p:sp>
      <p:graphicFrame>
        <p:nvGraphicFramePr>
          <p:cNvPr id="1024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367583"/>
              </p:ext>
            </p:extLst>
          </p:nvPr>
        </p:nvGraphicFramePr>
        <p:xfrm>
          <a:off x="5354473" y="2112767"/>
          <a:ext cx="3623272" cy="16609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3" name="Формула" r:id="rId5" imgW="2565400" imgH="1079500" progId="Equation.3">
                  <p:embed/>
                </p:oleObj>
              </mc:Choice>
              <mc:Fallback>
                <p:oleObj name="Формула" r:id="rId5" imgW="2565400" imgH="1079500" progId="Equation.3">
                  <p:embed/>
                  <p:pic>
                    <p:nvPicPr>
                      <p:cNvPr id="1024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4473" y="2112767"/>
                        <a:ext cx="3623272" cy="1660922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chemeClr val="accent2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266487" y="3852510"/>
            <a:ext cx="8655627" cy="808394"/>
          </a:xfrm>
          <a:prstGeom prst="rect">
            <a:avLst/>
          </a:prstGeom>
          <a:solidFill>
            <a:schemeClr val="tx2"/>
          </a:solidFill>
          <a:ln w="28575" cap="flat" cmpd="sng" algn="ctr">
            <a:solidFill>
              <a:schemeClr val="accent2"/>
            </a:solidFill>
            <a:prstDash val="solid"/>
            <a:miter lim="800000"/>
            <a:headEnd/>
            <a:tailEnd/>
          </a:ln>
          <a:effectLst/>
        </p:spPr>
        <p:txBody>
          <a:bodyPr wrap="squar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  </a:t>
            </a:r>
            <a:r>
              <a:rPr lang="en-GB" altLang="uk-UA" b="0" i="1" dirty="0">
                <a:solidFill>
                  <a:srgbClr val="000066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n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загальна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сукупність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спостережень</a:t>
            </a:r>
            <a:r>
              <a:rPr lang="ru-RU" altLang="uk-UA" b="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altLang="uk-UA" b="0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GB" altLang="uk-UA" b="0" i="1" dirty="0" err="1">
                <a:solidFill>
                  <a:srgbClr val="000066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n</a:t>
            </a:r>
            <a:r>
              <a:rPr lang="en-GB" altLang="uk-UA" b="0" i="1" baseline="-30000" dirty="0" err="1">
                <a:solidFill>
                  <a:srgbClr val="000066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r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altLang="uk-UA" b="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altLang="uk-UA" b="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b="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спостережень</a:t>
            </a:r>
            <a:r>
              <a:rPr lang="ru-RU" altLang="uk-UA" b="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altLang="uk-UA" b="0" i="1" dirty="0">
                <a:solidFill>
                  <a:srgbClr val="000066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r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-ї </a:t>
            </a:r>
            <a:r>
              <a:rPr lang="ru-RU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uk-UA" b="0" dirty="0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91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 eaLnBrk="0" hangingPunct="0"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 eaLnBrk="0" hangingPunct="0"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 eaLnBrk="0" hangingPunct="0"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 eaLnBrk="0" hangingPunct="0"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9583EA0-7736-4DA4-AC26-3346F7BBF4A9}" type="slidenum">
              <a:rPr lang="en-US" altLang="uk-UA" sz="900">
                <a:solidFill>
                  <a:srgbClr val="898989"/>
                </a:solidFill>
              </a:rPr>
              <a:pPr eaLnBrk="1" hangingPunct="1"/>
              <a:t>17</a:t>
            </a:fld>
            <a:endParaRPr lang="en-US" altLang="uk-UA" sz="900">
              <a:solidFill>
                <a:srgbClr val="898989"/>
              </a:solidFill>
            </a:endParaRPr>
          </a:p>
        </p:txBody>
      </p:sp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821627" y="137657"/>
            <a:ext cx="4576573" cy="439062"/>
          </a:xfrm>
          <a:prstGeom prst="rect">
            <a:avLst/>
          </a:prstGeom>
          <a:solidFill>
            <a:schemeClr val="tx2"/>
          </a:solidFill>
          <a:ln w="28575" cap="flat" cmpd="sng" algn="ctr">
            <a:solidFill>
              <a:schemeClr val="accent2"/>
            </a:solidFill>
            <a:prstDash val="solid"/>
            <a:miter lim="800000"/>
            <a:headEnd/>
            <a:tailEnd/>
          </a:ln>
          <a:effectLst/>
        </p:spPr>
        <p:txBody>
          <a:bodyPr wrap="non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uk-UA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Крок</a:t>
            </a:r>
            <a:r>
              <a:rPr lang="ru-RU" altLang="uk-UA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ru-RU" altLang="uk-UA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uk-UA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Розраховується</a:t>
            </a:r>
            <a:r>
              <a:rPr lang="ru-RU" altLang="uk-UA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критерій</a:t>
            </a:r>
            <a:r>
              <a:rPr lang="ru-RU" altLang="uk-UA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uk-UA" b="0" dirty="0">
              <a:latin typeface="Times New Roman" panose="02020603050405020304" pitchFamily="18" charset="0"/>
            </a:endParaRPr>
          </a:p>
        </p:txBody>
      </p:sp>
      <p:graphicFrame>
        <p:nvGraphicFramePr>
          <p:cNvPr id="11266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6899920"/>
              </p:ext>
            </p:extLst>
          </p:nvPr>
        </p:nvGraphicFramePr>
        <p:xfrm>
          <a:off x="5902037" y="173364"/>
          <a:ext cx="613064" cy="6303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21" name="Формула" r:id="rId3" imgW="164957" imgH="203024" progId="Equation.3">
                  <p:embed/>
                </p:oleObj>
              </mc:Choice>
              <mc:Fallback>
                <p:oleObj name="Формула" r:id="rId3" imgW="164957" imgH="203024" progId="Equation.3">
                  <p:embed/>
                  <p:pic>
                    <p:nvPicPr>
                      <p:cNvPr id="11266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2037" y="173364"/>
                        <a:ext cx="613064" cy="630309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chemeClr val="accent2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1" name="Rectangle 5"/>
          <p:cNvSpPr>
            <a:spLocks noChangeArrowheads="1"/>
          </p:cNvSpPr>
          <p:nvPr/>
        </p:nvSpPr>
        <p:spPr bwMode="auto">
          <a:xfrm>
            <a:off x="1143000" y="-173365"/>
            <a:ext cx="139525" cy="34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uk-UA" sz="1800"/>
          </a:p>
        </p:txBody>
      </p:sp>
      <p:graphicFrame>
        <p:nvGraphicFramePr>
          <p:cNvPr id="1126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5457520"/>
              </p:ext>
            </p:extLst>
          </p:nvPr>
        </p:nvGraphicFramePr>
        <p:xfrm>
          <a:off x="2597727" y="887741"/>
          <a:ext cx="2542852" cy="7291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22" name="Формула" r:id="rId5" imgW="1015559" imgH="304668" progId="Equation.3">
                  <p:embed/>
                </p:oleObj>
              </mc:Choice>
              <mc:Fallback>
                <p:oleObj name="Формула" r:id="rId5" imgW="1015559" imgH="304668" progId="Equation.3">
                  <p:embed/>
                  <p:pic>
                    <p:nvPicPr>
                      <p:cNvPr id="1126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7727" y="887741"/>
                        <a:ext cx="2542852" cy="729143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chemeClr val="accent2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166255" y="1812916"/>
            <a:ext cx="8853054" cy="1177726"/>
          </a:xfrm>
          <a:prstGeom prst="rect">
            <a:avLst/>
          </a:prstGeom>
          <a:solidFill>
            <a:schemeClr val="tx2"/>
          </a:solidFill>
          <a:ln w="28575" cap="flat" cmpd="sng" algn="ctr">
            <a:solidFill>
              <a:schemeClr val="accent2"/>
            </a:solidFill>
            <a:prstDash val="solid"/>
            <a:miter lim="800000"/>
            <a:headEnd/>
            <a:tailEnd/>
          </a:ln>
          <a:effectLst/>
        </p:spPr>
        <p:txBody>
          <a:bodyPr wrap="squar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uk-UA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altLang="uk-UA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наближено</a:t>
            </a:r>
            <a:r>
              <a:rPr lang="ru-RU" altLang="uk-UA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буде  </a:t>
            </a:r>
            <a:r>
              <a:rPr lang="ru-RU" altLang="uk-UA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відповідати</a:t>
            </a:r>
            <a:r>
              <a:rPr lang="ru-RU" altLang="uk-UA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uk-UA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розподілу</a:t>
            </a:r>
            <a:r>
              <a:rPr lang="ru-RU" altLang="uk-UA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λ</a:t>
            </a:r>
            <a:r>
              <a:rPr lang="ru-RU" altLang="uk-UA" b="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altLang="uk-UA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ступенях </a:t>
            </a:r>
            <a:r>
              <a:rPr lang="ru-RU" altLang="uk-UA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свободи</a:t>
            </a:r>
            <a:r>
              <a:rPr lang="ru-RU" altLang="uk-UA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uk-UA" b="0" i="1" dirty="0">
                <a:latin typeface="Book Antiqua" panose="02040602050305030304" pitchFamily="18" charset="0"/>
                <a:cs typeface="Times New Roman" panose="02020603050405020304" pitchFamily="18" charset="0"/>
              </a:rPr>
              <a:t>k</a:t>
            </a:r>
            <a:r>
              <a:rPr lang="ru-RU" altLang="uk-UA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uk-UA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 1, коли </a:t>
            </a:r>
            <a:r>
              <a:rPr lang="ru-RU" altLang="uk-UA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дисперсія</a:t>
            </a:r>
            <a:r>
              <a:rPr lang="ru-RU" altLang="uk-UA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altLang="uk-UA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спостережень</a:t>
            </a:r>
            <a:r>
              <a:rPr lang="ru-RU" altLang="uk-UA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однорідна</a:t>
            </a:r>
            <a:r>
              <a:rPr lang="ru-RU" altLang="uk-UA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uk-UA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altLang="uk-UA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uk-UA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altLang="uk-UA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altLang="uk-UA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uk-UA" b="0" dirty="0">
              <a:latin typeface="Times New Roman" panose="02020603050405020304" pitchFamily="18" charset="0"/>
            </a:endParaRPr>
          </a:p>
        </p:txBody>
      </p:sp>
      <p:graphicFrame>
        <p:nvGraphicFramePr>
          <p:cNvPr id="1126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5286085"/>
              </p:ext>
            </p:extLst>
          </p:nvPr>
        </p:nvGraphicFramePr>
        <p:xfrm>
          <a:off x="2844783" y="2615595"/>
          <a:ext cx="696515" cy="3750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23" name="Формула" r:id="rId7" imgW="164957" imgH="203024" progId="Equation.3">
                  <p:embed/>
                </p:oleObj>
              </mc:Choice>
              <mc:Fallback>
                <p:oleObj name="Формула" r:id="rId7" imgW="164957" imgH="203024" progId="Equation.3">
                  <p:embed/>
                  <p:pic>
                    <p:nvPicPr>
                      <p:cNvPr id="1126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4783" y="2615595"/>
                        <a:ext cx="696515" cy="37504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68" name="Rectangle 8"/>
          <p:cNvSpPr>
            <a:spLocks noChangeArrowheads="1"/>
          </p:cNvSpPr>
          <p:nvPr/>
        </p:nvSpPr>
        <p:spPr bwMode="auto">
          <a:xfrm>
            <a:off x="166255" y="3366861"/>
            <a:ext cx="8853054" cy="808394"/>
          </a:xfrm>
          <a:prstGeom prst="rect">
            <a:avLst/>
          </a:prstGeom>
          <a:solidFill>
            <a:schemeClr val="tx2"/>
          </a:solidFill>
          <a:ln w="28575" cap="flat" cmpd="sng" algn="ctr">
            <a:solidFill>
              <a:schemeClr val="accent2"/>
            </a:solidFill>
            <a:prstDash val="solid"/>
            <a:miter lim="800000"/>
            <a:headEnd/>
            <a:tailEnd/>
          </a:ln>
          <a:effectLst/>
        </p:spPr>
        <p:txBody>
          <a:bodyPr wrap="squar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uk-UA" sz="1050" dirty="0">
                <a:cs typeface="Times New Roman" panose="02020603050405020304" pitchFamily="18" charset="0"/>
              </a:rPr>
              <a:t> </a:t>
            </a:r>
            <a:r>
              <a:rPr lang="ru-RU" altLang="uk-UA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менше</a:t>
            </a:r>
            <a:r>
              <a:rPr lang="ru-RU" altLang="uk-UA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табличного </a:t>
            </a:r>
            <a:r>
              <a:rPr lang="ru-RU" altLang="uk-UA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altLang="uk-UA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λ</a:t>
            </a:r>
            <a:r>
              <a:rPr lang="ru-RU" altLang="uk-UA" b="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uk-UA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altLang="uk-UA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вибраному</a:t>
            </a:r>
            <a:r>
              <a:rPr lang="ru-RU" altLang="uk-UA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ru-RU" altLang="uk-UA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довіри</a:t>
            </a:r>
            <a:r>
              <a:rPr lang="ru-RU" altLang="uk-UA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altLang="uk-UA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ступені</a:t>
            </a:r>
            <a:r>
              <a:rPr lang="ru-RU" altLang="uk-UA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свободи</a:t>
            </a:r>
            <a:r>
              <a:rPr lang="ru-RU" altLang="uk-UA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uk-UA" b="0" i="1" dirty="0">
                <a:latin typeface="Book Antiqua" panose="02040602050305030304" pitchFamily="18" charset="0"/>
                <a:cs typeface="Times New Roman" panose="02020603050405020304" pitchFamily="18" charset="0"/>
              </a:rPr>
              <a:t>k</a:t>
            </a:r>
            <a:r>
              <a:rPr lang="ru-RU" altLang="uk-UA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1, то </a:t>
            </a:r>
            <a:r>
              <a:rPr lang="ru-RU" altLang="uk-UA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явище</a:t>
            </a:r>
            <a:r>
              <a:rPr lang="ru-RU" altLang="uk-UA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гетероскедастичності</a:t>
            </a:r>
            <a:r>
              <a:rPr lang="ru-RU" altLang="uk-UA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відсутнє</a:t>
            </a:r>
            <a:r>
              <a:rPr lang="ru-RU" altLang="uk-UA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uk-UA" b="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68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 eaLnBrk="0" hangingPunct="0"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 eaLnBrk="0" hangingPunct="0"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 eaLnBrk="0" hangingPunct="0"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 eaLnBrk="0" hangingPunct="0"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791F3E5-2EED-4942-83B0-69AD36238DD1}" type="slidenum">
              <a:rPr lang="en-US" altLang="uk-UA" sz="900">
                <a:solidFill>
                  <a:srgbClr val="898989"/>
                </a:solidFill>
              </a:rPr>
              <a:pPr eaLnBrk="1" hangingPunct="1"/>
              <a:t>18</a:t>
            </a:fld>
            <a:endParaRPr lang="en-US" altLang="uk-UA" sz="900">
              <a:solidFill>
                <a:srgbClr val="898989"/>
              </a:solidFill>
            </a:endParaRPr>
          </a:p>
        </p:txBody>
      </p:sp>
      <p:sp>
        <p:nvSpPr>
          <p:cNvPr id="67585" name="Rectangle 1"/>
          <p:cNvSpPr>
            <a:spLocks noChangeArrowheads="1"/>
          </p:cNvSpPr>
          <p:nvPr/>
        </p:nvSpPr>
        <p:spPr bwMode="auto">
          <a:xfrm>
            <a:off x="697192" y="-23077"/>
            <a:ext cx="6918561" cy="43906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wrap="non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uk-UA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altLang="uk-UA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Параметричний</a:t>
            </a:r>
            <a:r>
              <a:rPr lang="ru-RU" altLang="uk-UA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тест </a:t>
            </a:r>
            <a:r>
              <a:rPr lang="ru-RU" altLang="uk-UA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Гольдфельда</a:t>
            </a:r>
            <a:r>
              <a:rPr lang="ru-RU" altLang="uk-UA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altLang="uk-UA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Квандта</a:t>
            </a:r>
            <a:endParaRPr lang="ru-RU" altLang="uk-UA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181737" y="415985"/>
            <a:ext cx="8738753" cy="1177726"/>
          </a:xfrm>
          <a:prstGeom prst="rect">
            <a:avLst/>
          </a:prstGeom>
          <a:solidFill>
            <a:schemeClr val="tx2"/>
          </a:solidFill>
          <a:ln w="28575" cap="flat" cmpd="sng" algn="ctr">
            <a:solidFill>
              <a:schemeClr val="accent2"/>
            </a:solidFill>
            <a:prstDash val="solid"/>
            <a:miter lim="800000"/>
            <a:headEnd/>
            <a:tailEnd/>
          </a:ln>
          <a:effectLst/>
        </p:spPr>
        <p:txBody>
          <a:bodyPr wrap="squar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 </a:t>
            </a:r>
            <a:r>
              <a:rPr lang="ru-RU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сукупність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спостережень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невелика, то </a:t>
            </a:r>
            <a:r>
              <a:rPr lang="ru-RU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розглянутий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1 </a:t>
            </a:r>
            <a:r>
              <a:rPr lang="ru-RU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застосовувати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b="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неможливо</a:t>
            </a:r>
            <a:r>
              <a:rPr lang="ru-RU" altLang="uk-UA" b="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uk-UA" b="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Тоді</a:t>
            </a:r>
            <a:r>
              <a:rPr lang="ru-RU" altLang="uk-UA" b="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Гольдфельд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Квандт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розглянули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випадок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endParaRPr lang="ru-RU" altLang="uk-UA" b="0" dirty="0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22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8127156"/>
              </p:ext>
            </p:extLst>
          </p:nvPr>
        </p:nvGraphicFramePr>
        <p:xfrm>
          <a:off x="4156472" y="1317597"/>
          <a:ext cx="2576620" cy="8403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6" name="Формула" r:id="rId3" imgW="1345616" imgH="406224" progId="Equation.3">
                  <p:embed/>
                </p:oleObj>
              </mc:Choice>
              <mc:Fallback>
                <p:oleObj name="Формула" r:id="rId3" imgW="1345616" imgH="406224" progId="Equation.3">
                  <p:embed/>
                  <p:pic>
                    <p:nvPicPr>
                      <p:cNvPr id="1229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6472" y="1317597"/>
                        <a:ext cx="2576620" cy="840355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chemeClr val="accent2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1" y="2055354"/>
            <a:ext cx="8759328" cy="808394"/>
          </a:xfrm>
          <a:prstGeom prst="rect">
            <a:avLst/>
          </a:prstGeom>
          <a:solidFill>
            <a:schemeClr val="tx2"/>
          </a:solidFill>
          <a:ln w="28575" cap="flat" cmpd="sng" algn="ctr">
            <a:solidFill>
              <a:schemeClr val="accent2"/>
            </a:solidFill>
            <a:prstDash val="solid"/>
            <a:miter lim="800000"/>
            <a:headEnd/>
            <a:tailEnd/>
          </a:ln>
          <a:effectLst/>
        </p:spPr>
        <p:txBody>
          <a:bodyPr wrap="squar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altLang="uk-UA" b="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altLang="uk-UA" b="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дисперсія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залишків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зростає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b="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пропорційно</a:t>
            </a:r>
            <a:r>
              <a:rPr lang="ru-RU" altLang="uk-UA" b="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квадрату </a:t>
            </a:r>
            <a:r>
              <a:rPr lang="ru-RU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однієї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незалежних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змінних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моделі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296" name="Rectangle 6"/>
          <p:cNvSpPr>
            <a:spLocks noChangeArrowheads="1"/>
          </p:cNvSpPr>
          <p:nvPr/>
        </p:nvSpPr>
        <p:spPr bwMode="auto">
          <a:xfrm>
            <a:off x="1143000" y="-173365"/>
            <a:ext cx="139525" cy="34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uk-UA" sz="1800"/>
          </a:p>
        </p:txBody>
      </p:sp>
      <p:graphicFrame>
        <p:nvGraphicFramePr>
          <p:cNvPr id="1229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7555549"/>
              </p:ext>
            </p:extLst>
          </p:nvPr>
        </p:nvGraphicFramePr>
        <p:xfrm>
          <a:off x="3500437" y="2863749"/>
          <a:ext cx="2443163" cy="6886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7" name="Формула" r:id="rId5" imgW="914400" imgH="304800" progId="Equation.3">
                  <p:embed/>
                </p:oleObj>
              </mc:Choice>
              <mc:Fallback>
                <p:oleObj name="Формула" r:id="rId5" imgW="914400" imgH="304800" progId="Equation.3">
                  <p:embed/>
                  <p:pic>
                    <p:nvPicPr>
                      <p:cNvPr id="1229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0437" y="2863749"/>
                        <a:ext cx="2443163" cy="688684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chemeClr val="accent2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91" name="Rectangle 7"/>
          <p:cNvSpPr>
            <a:spLocks noChangeArrowheads="1"/>
          </p:cNvSpPr>
          <p:nvPr/>
        </p:nvSpPr>
        <p:spPr bwMode="auto">
          <a:xfrm>
            <a:off x="181737" y="3552432"/>
            <a:ext cx="8923738" cy="1177726"/>
          </a:xfrm>
          <a:prstGeom prst="rect">
            <a:avLst/>
          </a:prstGeom>
          <a:solidFill>
            <a:schemeClr val="tx2"/>
          </a:solidFill>
          <a:ln w="28575" cap="flat" cmpd="sng" algn="ctr">
            <a:solidFill>
              <a:schemeClr val="accent2"/>
            </a:solidFill>
            <a:prstDash val="solid"/>
            <a:miter lim="800000"/>
            <a:headEnd/>
            <a:tailEnd/>
          </a:ln>
          <a:effectLst/>
        </p:spPr>
        <p:txBody>
          <a:bodyPr wrap="squar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Вони </a:t>
            </a:r>
            <a:r>
              <a:rPr lang="ru-RU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запропонували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наявності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гетероскедастичності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параметричний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тест, в </a:t>
            </a:r>
            <a:r>
              <a:rPr lang="ru-RU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треба </a:t>
            </a:r>
            <a:r>
              <a:rPr lang="ru-RU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виконати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наступні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кроки.</a:t>
            </a:r>
            <a:endParaRPr lang="ru-RU" altLang="uk-UA" b="0" dirty="0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16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7049838"/>
              </p:ext>
            </p:extLst>
          </p:nvPr>
        </p:nvGraphicFramePr>
        <p:xfrm>
          <a:off x="3073125" y="3538310"/>
          <a:ext cx="1821656" cy="1097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63" name="Формула" r:id="rId3" imgW="710891" imgH="533169" progId="Equation.3">
                  <p:embed/>
                </p:oleObj>
              </mc:Choice>
              <mc:Fallback>
                <p:oleObj name="Формула" r:id="rId3" imgW="710891" imgH="533169" progId="Equation.3">
                  <p:embed/>
                  <p:pic>
                    <p:nvPicPr>
                      <p:cNvPr id="13316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3125" y="3538310"/>
                        <a:ext cx="1821656" cy="1097842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chemeClr val="accent2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 eaLnBrk="0" hangingPunct="0"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 eaLnBrk="0" hangingPunct="0"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 eaLnBrk="0" hangingPunct="0"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 eaLnBrk="0" hangingPunct="0"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567EB8A-1FB2-4273-B071-C963967CCD1C}" type="slidenum">
              <a:rPr lang="en-US" altLang="uk-UA" sz="900">
                <a:solidFill>
                  <a:srgbClr val="898989"/>
                </a:solidFill>
              </a:rPr>
              <a:pPr eaLnBrk="1" hangingPunct="1"/>
              <a:t>19</a:t>
            </a:fld>
            <a:endParaRPr lang="en-US" altLang="uk-UA" sz="900">
              <a:solidFill>
                <a:srgbClr val="898989"/>
              </a:solidFill>
            </a:endParaRPr>
          </a:p>
        </p:txBody>
      </p:sp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143398" y="80115"/>
            <a:ext cx="8427028" cy="808394"/>
          </a:xfrm>
          <a:prstGeom prst="rect">
            <a:avLst/>
          </a:prstGeom>
          <a:solidFill>
            <a:schemeClr val="tx2"/>
          </a:solidFill>
          <a:ln w="28575" cap="flat" cmpd="sng" algn="ctr">
            <a:solidFill>
              <a:schemeClr val="accent2"/>
            </a:solidFill>
            <a:prstDash val="solid"/>
            <a:miter lim="800000"/>
            <a:headEnd/>
            <a:tailEnd/>
          </a:ln>
          <a:effectLst/>
        </p:spPr>
        <p:txBody>
          <a:bodyPr wrap="squar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uk-UA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Крок</a:t>
            </a:r>
            <a:r>
              <a:rPr lang="ru-RU" altLang="uk-UA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Упорядкувати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спостереження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згідно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altLang="uk-UA" b="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величиною </a:t>
            </a:r>
            <a:r>
              <a:rPr lang="ru-RU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елементів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вектора </a:t>
            </a:r>
            <a:r>
              <a:rPr lang="en-GB" altLang="uk-UA" b="0" i="1" dirty="0" err="1">
                <a:solidFill>
                  <a:srgbClr val="000066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x</a:t>
            </a:r>
            <a:r>
              <a:rPr lang="en-GB" altLang="uk-UA" b="0" i="1" baseline="-30000" dirty="0" err="1">
                <a:solidFill>
                  <a:srgbClr val="000066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j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uk-UA" b="0" dirty="0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331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8108297"/>
              </p:ext>
            </p:extLst>
          </p:nvPr>
        </p:nvGraphicFramePr>
        <p:xfrm>
          <a:off x="2439436" y="2382060"/>
          <a:ext cx="290620" cy="2607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64" name="Формула" r:id="rId5" imgW="126835" imgH="139518" progId="Equation.3">
                  <p:embed/>
                </p:oleObj>
              </mc:Choice>
              <mc:Fallback>
                <p:oleObj name="Формула" r:id="rId5" imgW="126835" imgH="139518" progId="Equation.3">
                  <p:embed/>
                  <p:pic>
                    <p:nvPicPr>
                      <p:cNvPr id="1331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9436" y="2382060"/>
                        <a:ext cx="290620" cy="26074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7092902"/>
              </p:ext>
            </p:extLst>
          </p:nvPr>
        </p:nvGraphicFramePr>
        <p:xfrm>
          <a:off x="1437206" y="3000375"/>
          <a:ext cx="642938" cy="321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65" name="Формула" r:id="rId7" imgW="139700" imgH="139700" progId="Equation.3">
                  <p:embed/>
                </p:oleObj>
              </mc:Choice>
              <mc:Fallback>
                <p:oleObj name="Формула" r:id="rId7" imgW="139700" imgH="139700" progId="Equation.3">
                  <p:embed/>
                  <p:pic>
                    <p:nvPicPr>
                      <p:cNvPr id="1331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7206" y="3000375"/>
                        <a:ext cx="642938" cy="32146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90090" y="1107504"/>
            <a:ext cx="9006956" cy="1177726"/>
          </a:xfrm>
          <a:prstGeom prst="rect">
            <a:avLst/>
          </a:prstGeom>
          <a:solidFill>
            <a:schemeClr val="tx2"/>
          </a:solidFill>
          <a:ln w="28575" cap="flat" cmpd="sng" algn="ctr">
            <a:solidFill>
              <a:schemeClr val="accent2"/>
            </a:solidFill>
            <a:prstDash val="solid"/>
            <a:miter lim="800000"/>
            <a:headEnd/>
            <a:tailEnd/>
          </a:ln>
          <a:effectLst/>
        </p:spPr>
        <p:txBody>
          <a:bodyPr wrap="squar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uk-UA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Крок</a:t>
            </a:r>
            <a:r>
              <a:rPr lang="ru-RU" altLang="uk-UA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Відкинути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uk-UA" b="0" i="1" dirty="0">
                <a:solidFill>
                  <a:srgbClr val="000066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c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спостережень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будуть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знаходитись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центрі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вектора. На о</a:t>
            </a:r>
            <a:r>
              <a:rPr lang="en-GB" altLang="uk-UA" b="0" dirty="0">
                <a:solidFill>
                  <a:srgbClr val="000066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c</a:t>
            </a:r>
            <a:r>
              <a:rPr lang="ru-RU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нові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експериментальних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розрахунків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автори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вирахували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оптимальні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співвідношення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параметрами</a:t>
            </a:r>
            <a:endParaRPr lang="ru-RU" altLang="uk-UA" b="0" dirty="0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3073125" y="2274293"/>
            <a:ext cx="1178719" cy="43906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uk-UA" sz="2100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en-GB" altLang="uk-UA" b="0" i="1" dirty="0">
                <a:solidFill>
                  <a:srgbClr val="000066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n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де </a:t>
            </a:r>
            <a:endParaRPr lang="ru-RU" altLang="uk-UA" b="0" dirty="0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68614" name="Rectangle 6"/>
          <p:cNvSpPr>
            <a:spLocks noChangeArrowheads="1"/>
          </p:cNvSpPr>
          <p:nvPr/>
        </p:nvSpPr>
        <p:spPr bwMode="auto">
          <a:xfrm>
            <a:off x="1521930" y="2871025"/>
            <a:ext cx="5459828" cy="439062"/>
          </a:xfrm>
          <a:prstGeom prst="rect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miter lim="800000"/>
            <a:headEnd/>
            <a:tailEnd/>
          </a:ln>
          <a:effectLst/>
        </p:spPr>
        <p:txBody>
          <a:bodyPr wrap="non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uk-UA" sz="2100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елементів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вектора </a:t>
            </a:r>
            <a:r>
              <a:rPr lang="en-GB" altLang="uk-UA" b="0" i="1" dirty="0" err="1">
                <a:solidFill>
                  <a:srgbClr val="000066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x</a:t>
            </a:r>
            <a:r>
              <a:rPr lang="en-GB" altLang="uk-UA" b="0" i="1" baseline="-30000" dirty="0" err="1">
                <a:solidFill>
                  <a:srgbClr val="000066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j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uk-UA" b="0" dirty="0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22" name="Rectangle 8"/>
          <p:cNvSpPr>
            <a:spLocks noChangeArrowheads="1"/>
          </p:cNvSpPr>
          <p:nvPr/>
        </p:nvSpPr>
        <p:spPr bwMode="auto">
          <a:xfrm>
            <a:off x="1143000" y="-173365"/>
            <a:ext cx="139525" cy="34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uk-UA" sz="1800"/>
          </a:p>
        </p:txBody>
      </p:sp>
      <p:sp>
        <p:nvSpPr>
          <p:cNvPr id="13323" name="Rectangle 10"/>
          <p:cNvSpPr>
            <a:spLocks noChangeArrowheads="1"/>
          </p:cNvSpPr>
          <p:nvPr/>
        </p:nvSpPr>
        <p:spPr bwMode="auto">
          <a:xfrm>
            <a:off x="1143000" y="-173365"/>
            <a:ext cx="139525" cy="34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uk-UA" sz="1800"/>
          </a:p>
        </p:txBody>
      </p:sp>
    </p:spTree>
    <p:extLst>
      <p:ext uri="{BB962C8B-B14F-4D97-AF65-F5344CB8AC3E}">
        <p14:creationId xmlns:p14="http://schemas.microsoft.com/office/powerpoint/2010/main" val="7417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14"/>
          <p:cNvSpPr txBox="1">
            <a:spLocks noGrp="1"/>
          </p:cNvSpPr>
          <p:nvPr>
            <p:ph type="title"/>
          </p:nvPr>
        </p:nvSpPr>
        <p:spPr>
          <a:xfrm>
            <a:off x="913278" y="319731"/>
            <a:ext cx="7773521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just"/>
            <a:r>
              <a:rPr lang="en-US" altLang="uk-UA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/>
            </a:r>
            <a:br>
              <a:rPr lang="en-US" altLang="uk-UA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</a:br>
            <a:r>
              <a:rPr lang="en-US" altLang="uk-UA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/>
            </a:r>
            <a:br>
              <a:rPr lang="en-US" altLang="uk-UA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</a:br>
            <a:r>
              <a:rPr lang="en-US" altLang="uk-UA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/>
            </a:r>
            <a:br>
              <a:rPr lang="en-US" altLang="uk-UA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</a:br>
            <a:r>
              <a:rPr lang="uk-UA" alt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4. Узагальнений метод найменших квадратів </a:t>
            </a:r>
            <a:r>
              <a:rPr lang="uk-UA" altLang="uk-UA" sz="2400" dirty="0">
                <a:solidFill>
                  <a:schemeClr val="tx1"/>
                </a:solidFill>
              </a:rPr>
              <a:t>.</a:t>
            </a:r>
            <a:endParaRPr sz="2400" dirty="0">
              <a:solidFill>
                <a:schemeClr val="tx1"/>
              </a:solidFill>
            </a:endParaRPr>
          </a:p>
        </p:txBody>
      </p:sp>
      <p:sp>
        <p:nvSpPr>
          <p:cNvPr id="473" name="Google Shape;473;p14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2" name="Прямокутник 1"/>
          <p:cNvSpPr/>
          <p:nvPr/>
        </p:nvSpPr>
        <p:spPr>
          <a:xfrm>
            <a:off x="672353" y="1197644"/>
            <a:ext cx="788442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uk-UA" altLang="uk-UA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План.</a:t>
            </a:r>
          </a:p>
          <a:p>
            <a:pPr lvl="1" eaLnBrk="1" hangingPunct="1"/>
            <a:r>
              <a:rPr lang="en-US" altLang="uk-UA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altLang="uk-UA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Поняття </a:t>
            </a:r>
            <a:r>
              <a:rPr lang="uk-UA" altLang="uk-UA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гетероскедастичності</a:t>
            </a:r>
            <a:r>
              <a:rPr lang="uk-UA" altLang="uk-UA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 eaLnBrk="1" hangingPunct="1"/>
            <a:r>
              <a:rPr lang="uk-UA" altLang="uk-UA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Методи визначення </a:t>
            </a:r>
            <a:r>
              <a:rPr lang="uk-UA" altLang="uk-UA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гетероскедастичності</a:t>
            </a:r>
            <a:r>
              <a:rPr lang="uk-UA" altLang="uk-UA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 eaLnBrk="1" hangingPunct="1"/>
            <a:r>
              <a:rPr lang="uk-UA" altLang="uk-UA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Узагальнений метод найменших квадратів (метод </a:t>
            </a:r>
            <a:r>
              <a:rPr lang="uk-UA" altLang="uk-UA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Ейткена</a:t>
            </a:r>
            <a:r>
              <a:rPr lang="uk-UA" altLang="uk-UA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eaLnBrk="1" hangingPunct="1"/>
            <a:r>
              <a:rPr lang="uk-UA" altLang="uk-UA" sz="2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Визначення прогнозу за узагальненим методом       найменших квадратів.</a:t>
            </a:r>
          </a:p>
        </p:txBody>
      </p:sp>
    </p:spTree>
    <p:extLst>
      <p:ext uri="{BB962C8B-B14F-4D97-AF65-F5344CB8AC3E}">
        <p14:creationId xmlns:p14="http://schemas.microsoft.com/office/powerpoint/2010/main" val="217384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 eaLnBrk="0" hangingPunct="0"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 eaLnBrk="0" hangingPunct="0"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 eaLnBrk="0" hangingPunct="0"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 eaLnBrk="0" hangingPunct="0"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C111003-3EA2-4FE1-B039-1F1823315C01}" type="slidenum">
              <a:rPr lang="en-US" altLang="uk-UA" sz="900">
                <a:solidFill>
                  <a:srgbClr val="898989"/>
                </a:solidFill>
              </a:rPr>
              <a:pPr eaLnBrk="1" hangingPunct="1"/>
              <a:t>20</a:t>
            </a:fld>
            <a:endParaRPr lang="en-US" altLang="uk-UA" sz="900">
              <a:solidFill>
                <a:srgbClr val="898989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" y="52098"/>
            <a:ext cx="8769927" cy="830997"/>
          </a:xfrm>
          <a:prstGeom prst="rect">
            <a:avLst/>
          </a:prstGeom>
          <a:solidFill>
            <a:schemeClr val="tx2"/>
          </a:solidFill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Крок</a:t>
            </a:r>
            <a:r>
              <a:rPr lang="ru-RU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</a:t>
            </a:r>
            <a:r>
              <a:rPr lang="ru-RU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Побудувати</a:t>
            </a:r>
            <a:r>
              <a:rPr lang="ru-RU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дві</a:t>
            </a:r>
            <a:r>
              <a:rPr lang="ru-RU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економетричні</a:t>
            </a:r>
            <a:r>
              <a:rPr lang="ru-RU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моделі</a:t>
            </a:r>
            <a:r>
              <a:rPr lang="ru-RU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1МНК по </a:t>
            </a:r>
            <a:r>
              <a:rPr lang="ru-RU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двох</a:t>
            </a:r>
            <a:r>
              <a:rPr lang="ru-RU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створених</a:t>
            </a:r>
            <a:r>
              <a:rPr lang="ru-RU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сукупностях</a:t>
            </a:r>
            <a:r>
              <a:rPr lang="ru-RU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спостережень</a:t>
            </a:r>
            <a:r>
              <a:rPr lang="ru-RU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346" name="Rectangle 2"/>
          <p:cNvSpPr>
            <a:spLocks noChangeArrowheads="1"/>
          </p:cNvSpPr>
          <p:nvPr/>
        </p:nvSpPr>
        <p:spPr bwMode="auto">
          <a:xfrm>
            <a:off x="1143000" y="-173365"/>
            <a:ext cx="139525" cy="34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uk-UA" sz="1800"/>
          </a:p>
        </p:txBody>
      </p:sp>
      <p:graphicFrame>
        <p:nvGraphicFramePr>
          <p:cNvPr id="14338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8146933"/>
              </p:ext>
            </p:extLst>
          </p:nvPr>
        </p:nvGraphicFramePr>
        <p:xfrm>
          <a:off x="1388995" y="923556"/>
          <a:ext cx="1017984" cy="6964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28" name="Формула" r:id="rId3" imgW="787400" imgH="419100" progId="Equation.3">
                  <p:embed/>
                </p:oleObj>
              </mc:Choice>
              <mc:Fallback>
                <p:oleObj name="Формула" r:id="rId3" imgW="787400" imgH="419100" progId="Equation.3">
                  <p:embed/>
                  <p:pic>
                    <p:nvPicPr>
                      <p:cNvPr id="14338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8995" y="923556"/>
                        <a:ext cx="1017984" cy="696421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chemeClr val="accent2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803923" y="1047310"/>
            <a:ext cx="1955985" cy="461665"/>
          </a:xfrm>
          <a:prstGeom prst="rect">
            <a:avLst/>
          </a:prstGeom>
          <a:solidFill>
            <a:schemeClr val="tx2"/>
          </a:solidFill>
          <a:ln w="28575"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348" name="Rectangle 4"/>
          <p:cNvSpPr>
            <a:spLocks noChangeArrowheads="1"/>
          </p:cNvSpPr>
          <p:nvPr/>
        </p:nvSpPr>
        <p:spPr bwMode="auto">
          <a:xfrm>
            <a:off x="1143000" y="-173365"/>
            <a:ext cx="139525" cy="34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uk-UA" sz="1800"/>
          </a:p>
        </p:txBody>
      </p:sp>
      <p:graphicFrame>
        <p:nvGraphicFramePr>
          <p:cNvPr id="1433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61921"/>
              </p:ext>
            </p:extLst>
          </p:nvPr>
        </p:nvGraphicFramePr>
        <p:xfrm>
          <a:off x="5307880" y="951370"/>
          <a:ext cx="1071563" cy="696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29" name="Формула" r:id="rId5" imgW="812447" imgH="418918" progId="Equation.3">
                  <p:embed/>
                </p:oleObj>
              </mc:Choice>
              <mc:Fallback>
                <p:oleObj name="Формула" r:id="rId5" imgW="812447" imgH="418918" progId="Equation.3">
                  <p:embed/>
                  <p:pic>
                    <p:nvPicPr>
                      <p:cNvPr id="1433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7880" y="951370"/>
                        <a:ext cx="1071563" cy="696515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chemeClr val="accent2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742216" y="1669659"/>
            <a:ext cx="4337726" cy="439062"/>
          </a:xfrm>
          <a:prstGeom prst="rect">
            <a:avLst/>
          </a:prstGeom>
          <a:solidFill>
            <a:schemeClr val="tx2"/>
          </a:solidFill>
          <a:ln w="28575" cap="flat" cmpd="sng" algn="ctr">
            <a:solidFill>
              <a:schemeClr val="accent2"/>
            </a:solidFill>
            <a:prstDash val="solid"/>
            <a:miter lim="800000"/>
            <a:headEnd/>
            <a:tailEnd/>
          </a:ln>
          <a:effectLst/>
        </p:spPr>
        <p:txBody>
          <a:bodyPr wrap="non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перевищує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змінних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uk-UA" b="0" i="1" dirty="0">
                <a:solidFill>
                  <a:srgbClr val="000066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m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uk-UA" b="0" dirty="0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20782" y="2149692"/>
            <a:ext cx="8977745" cy="808394"/>
          </a:xfrm>
          <a:prstGeom prst="rect">
            <a:avLst/>
          </a:prstGeom>
          <a:solidFill>
            <a:schemeClr val="tx2"/>
          </a:solidFill>
          <a:ln w="28575" cap="flat" cmpd="sng" algn="ctr">
            <a:solidFill>
              <a:schemeClr val="accent2"/>
            </a:solidFill>
            <a:prstDash val="solid"/>
            <a:miter lim="800000"/>
            <a:headEnd/>
            <a:tailEnd/>
          </a:ln>
          <a:effectLst/>
        </p:spPr>
        <p:txBody>
          <a:bodyPr wrap="squar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uk-UA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Крок</a:t>
            </a:r>
            <a:r>
              <a:rPr lang="ru-RU" altLang="uk-UA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ru-RU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Знайти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суму </a:t>
            </a:r>
            <a:r>
              <a:rPr lang="ru-RU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квадратів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залишків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першою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(1) </a:t>
            </a:r>
            <a:r>
              <a:rPr lang="ru-RU" altLang="uk-UA" b="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другою 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 моделях </a:t>
            </a:r>
            <a:r>
              <a:rPr lang="en-GB" altLang="uk-UA" b="0" i="1" dirty="0">
                <a:solidFill>
                  <a:srgbClr val="000066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S</a:t>
            </a:r>
            <a:r>
              <a:rPr lang="ru-RU" altLang="uk-UA" b="0" baseline="-30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GB" altLang="uk-UA" b="0" i="1" dirty="0">
                <a:solidFill>
                  <a:srgbClr val="000066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S</a:t>
            </a:r>
            <a:r>
              <a:rPr lang="ru-RU" altLang="uk-UA" b="0" baseline="-30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uk-UA" b="0" dirty="0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51" name="Rectangle 8"/>
          <p:cNvSpPr>
            <a:spLocks noChangeArrowheads="1"/>
          </p:cNvSpPr>
          <p:nvPr/>
        </p:nvSpPr>
        <p:spPr bwMode="auto">
          <a:xfrm>
            <a:off x="1143000" y="-173365"/>
            <a:ext cx="139525" cy="34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uk-UA" sz="1800"/>
          </a:p>
        </p:txBody>
      </p:sp>
      <p:graphicFrame>
        <p:nvGraphicFramePr>
          <p:cNvPr id="1434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9320732"/>
              </p:ext>
            </p:extLst>
          </p:nvPr>
        </p:nvGraphicFramePr>
        <p:xfrm>
          <a:off x="322118" y="3000375"/>
          <a:ext cx="2481805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30" name="Формула" r:id="rId7" imgW="863225" imgH="291973" progId="Equation.3">
                  <p:embed/>
                </p:oleObj>
              </mc:Choice>
              <mc:Fallback>
                <p:oleObj name="Формула" r:id="rId7" imgW="863225" imgH="291973" progId="Equation.3">
                  <p:embed/>
                  <p:pic>
                    <p:nvPicPr>
                      <p:cNvPr id="1434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118" y="3000375"/>
                        <a:ext cx="2481805" cy="642938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chemeClr val="accent2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42" name="Rectangle 10"/>
          <p:cNvSpPr>
            <a:spLocks noChangeArrowheads="1"/>
          </p:cNvSpPr>
          <p:nvPr/>
        </p:nvSpPr>
        <p:spPr bwMode="auto">
          <a:xfrm>
            <a:off x="2857500" y="3084454"/>
            <a:ext cx="642938" cy="43906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</a:t>
            </a:r>
            <a:r>
              <a:rPr lang="ru-RU" altLang="uk-UA" sz="2100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uk-UA" sz="2100" b="0" dirty="0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434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239103"/>
              </p:ext>
            </p:extLst>
          </p:nvPr>
        </p:nvGraphicFramePr>
        <p:xfrm>
          <a:off x="3366655" y="3097110"/>
          <a:ext cx="363682" cy="4822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31" name="Формула" r:id="rId9" imgW="190417" imgH="253890" progId="Equation.3">
                  <p:embed/>
                </p:oleObj>
              </mc:Choice>
              <mc:Fallback>
                <p:oleObj name="Формула" r:id="rId9" imgW="190417" imgH="253890" progId="Equation.3">
                  <p:embed/>
                  <p:pic>
                    <p:nvPicPr>
                      <p:cNvPr id="1434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6655" y="3097110"/>
                        <a:ext cx="363682" cy="482203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chemeClr val="accent2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43" name="Rectangle 11"/>
          <p:cNvSpPr>
            <a:spLocks noChangeArrowheads="1"/>
          </p:cNvSpPr>
          <p:nvPr/>
        </p:nvSpPr>
        <p:spPr bwMode="auto">
          <a:xfrm>
            <a:off x="3923140" y="3084454"/>
            <a:ext cx="3605153" cy="439062"/>
          </a:xfrm>
          <a:prstGeom prst="rect">
            <a:avLst/>
          </a:prstGeom>
          <a:solidFill>
            <a:schemeClr val="tx2"/>
          </a:solidFill>
          <a:ln w="28575" cap="flat" cmpd="sng" algn="ctr">
            <a:solidFill>
              <a:schemeClr val="accent2"/>
            </a:solidFill>
            <a:prstDash val="solid"/>
            <a:miter lim="800000"/>
            <a:headEnd/>
            <a:tailEnd/>
          </a:ln>
          <a:effectLst/>
        </p:spPr>
        <p:txBody>
          <a:bodyPr wrap="non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залишки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моделі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(1) ;</a:t>
            </a:r>
            <a:endParaRPr lang="ru-RU" altLang="uk-UA" b="0" dirty="0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54" name="Rectangle 13"/>
          <p:cNvSpPr>
            <a:spLocks noChangeArrowheads="1"/>
          </p:cNvSpPr>
          <p:nvPr/>
        </p:nvSpPr>
        <p:spPr bwMode="auto">
          <a:xfrm>
            <a:off x="1143000" y="-173365"/>
            <a:ext cx="139525" cy="34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uk-UA" sz="1800"/>
          </a:p>
        </p:txBody>
      </p:sp>
      <p:graphicFrame>
        <p:nvGraphicFramePr>
          <p:cNvPr id="1434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4837193"/>
              </p:ext>
            </p:extLst>
          </p:nvPr>
        </p:nvGraphicFramePr>
        <p:xfrm>
          <a:off x="322118" y="3692995"/>
          <a:ext cx="2481805" cy="6965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32" name="Формула" r:id="rId11" imgW="927100" imgH="292100" progId="Equation.3">
                  <p:embed/>
                </p:oleObj>
              </mc:Choice>
              <mc:Fallback>
                <p:oleObj name="Формула" r:id="rId11" imgW="927100" imgH="292100" progId="Equation.3">
                  <p:embed/>
                  <p:pic>
                    <p:nvPicPr>
                      <p:cNvPr id="1434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118" y="3692995"/>
                        <a:ext cx="2481805" cy="696516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chemeClr val="accent2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47" name="Rectangle 15"/>
          <p:cNvSpPr>
            <a:spLocks noChangeArrowheads="1"/>
          </p:cNvSpPr>
          <p:nvPr/>
        </p:nvSpPr>
        <p:spPr bwMode="auto">
          <a:xfrm>
            <a:off x="2911079" y="3758671"/>
            <a:ext cx="535781" cy="43906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uk-UA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 </a:t>
            </a:r>
            <a:endParaRPr lang="ru-RU" altLang="uk-UA" b="0" dirty="0">
              <a:latin typeface="Times New Roman" panose="02020603050405020304" pitchFamily="18" charset="0"/>
            </a:endParaRPr>
          </a:p>
        </p:txBody>
      </p:sp>
      <p:graphicFrame>
        <p:nvGraphicFramePr>
          <p:cNvPr id="14343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5760722"/>
              </p:ext>
            </p:extLst>
          </p:nvPr>
        </p:nvGraphicFramePr>
        <p:xfrm>
          <a:off x="3394350" y="3722572"/>
          <a:ext cx="321469" cy="540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33" name="Формула" r:id="rId13" imgW="203024" imgH="253780" progId="Equation.3">
                  <p:embed/>
                </p:oleObj>
              </mc:Choice>
              <mc:Fallback>
                <p:oleObj name="Формула" r:id="rId13" imgW="203024" imgH="253780" progId="Equation.3">
                  <p:embed/>
                  <p:pic>
                    <p:nvPicPr>
                      <p:cNvPr id="14343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4350" y="3722572"/>
                        <a:ext cx="321469" cy="540544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chemeClr val="accent2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48" name="Rectangle 16"/>
          <p:cNvSpPr>
            <a:spLocks noChangeArrowheads="1"/>
          </p:cNvSpPr>
          <p:nvPr/>
        </p:nvSpPr>
        <p:spPr bwMode="auto">
          <a:xfrm>
            <a:off x="3961611" y="3758671"/>
            <a:ext cx="3528209" cy="439062"/>
          </a:xfrm>
          <a:prstGeom prst="rect">
            <a:avLst/>
          </a:prstGeom>
          <a:solidFill>
            <a:schemeClr val="tx2"/>
          </a:solidFill>
          <a:ln w="28575" cap="flat" cmpd="sng" algn="ctr">
            <a:solidFill>
              <a:schemeClr val="accent2"/>
            </a:solidFill>
            <a:prstDash val="solid"/>
            <a:miter lim="800000"/>
            <a:headEnd/>
            <a:tailEnd/>
          </a:ln>
          <a:effectLst/>
        </p:spPr>
        <p:txBody>
          <a:bodyPr wrap="non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uk-UA" b="0" dirty="0">
                <a:solidFill>
                  <a:srgbClr val="000066"/>
                </a:solidFill>
                <a:cs typeface="Times New Roman" panose="02020603050405020304" pitchFamily="18" charset="0"/>
              </a:rPr>
              <a:t>— </a:t>
            </a:r>
            <a:r>
              <a:rPr lang="ru-RU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залишки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моделі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(2).</a:t>
            </a:r>
            <a:endParaRPr lang="ru-RU" altLang="uk-UA" b="0" dirty="0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1" name="Google Shape;1377;p41"/>
          <p:cNvGrpSpPr/>
          <p:nvPr/>
        </p:nvGrpSpPr>
        <p:grpSpPr>
          <a:xfrm>
            <a:off x="7915663" y="3672375"/>
            <a:ext cx="783744" cy="737755"/>
            <a:chOff x="1570037" y="1341437"/>
            <a:chExt cx="4943475" cy="4576762"/>
          </a:xfrm>
        </p:grpSpPr>
        <p:sp>
          <p:nvSpPr>
            <p:cNvPr id="22" name="Google Shape;1378;p41"/>
            <p:cNvSpPr/>
            <p:nvPr/>
          </p:nvSpPr>
          <p:spPr>
            <a:xfrm>
              <a:off x="4814887" y="3284537"/>
              <a:ext cx="1673225" cy="1187450"/>
            </a:xfrm>
            <a:custGeom>
              <a:avLst/>
              <a:gdLst/>
              <a:ahLst/>
              <a:cxnLst/>
              <a:rect l="l" t="t" r="r" b="b"/>
              <a:pathLst>
                <a:path w="381" h="270" extrusionOk="0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379;p41"/>
            <p:cNvSpPr/>
            <p:nvPr/>
          </p:nvSpPr>
          <p:spPr>
            <a:xfrm>
              <a:off x="2355850" y="4164012"/>
              <a:ext cx="1208087" cy="1560512"/>
            </a:xfrm>
            <a:custGeom>
              <a:avLst/>
              <a:gdLst/>
              <a:ahLst/>
              <a:cxnLst/>
              <a:rect l="l" t="t" r="r" b="b"/>
              <a:pathLst>
                <a:path w="275" h="355" extrusionOk="0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1380;p41"/>
            <p:cNvSpPr/>
            <p:nvPr/>
          </p:nvSpPr>
          <p:spPr>
            <a:xfrm>
              <a:off x="2636837" y="1443037"/>
              <a:ext cx="1581150" cy="1635125"/>
            </a:xfrm>
            <a:custGeom>
              <a:avLst/>
              <a:gdLst/>
              <a:ahLst/>
              <a:cxnLst/>
              <a:rect l="l" t="t" r="r" b="b"/>
              <a:pathLst>
                <a:path w="360" h="372" extrusionOk="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1381;p41"/>
            <p:cNvSpPr/>
            <p:nvPr/>
          </p:nvSpPr>
          <p:spPr>
            <a:xfrm>
              <a:off x="1570037" y="3162300"/>
              <a:ext cx="1800225" cy="2562225"/>
            </a:xfrm>
            <a:custGeom>
              <a:avLst/>
              <a:gdLst/>
              <a:ahLst/>
              <a:cxnLst/>
              <a:rect l="l" t="t" r="r" b="b"/>
              <a:pathLst>
                <a:path w="410" h="583" extrusionOk="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1382;p41"/>
            <p:cNvSpPr/>
            <p:nvPr/>
          </p:nvSpPr>
          <p:spPr>
            <a:xfrm>
              <a:off x="3101975" y="1341437"/>
              <a:ext cx="2481262" cy="1855787"/>
            </a:xfrm>
            <a:custGeom>
              <a:avLst/>
              <a:gdLst/>
              <a:ahLst/>
              <a:cxnLst/>
              <a:rect l="l" t="t" r="r" b="b"/>
              <a:pathLst>
                <a:path w="565" h="422" extrusionOk="0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383;p41"/>
            <p:cNvSpPr/>
            <p:nvPr/>
          </p:nvSpPr>
          <p:spPr>
            <a:xfrm>
              <a:off x="4019550" y="4094162"/>
              <a:ext cx="2493962" cy="1824037"/>
            </a:xfrm>
            <a:custGeom>
              <a:avLst/>
              <a:gdLst/>
              <a:ahLst/>
              <a:cxnLst/>
              <a:rect l="l" t="t" r="r" b="b"/>
              <a:pathLst>
                <a:path w="568" h="415" extrusionOk="0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187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 eaLnBrk="0" hangingPunct="0"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 eaLnBrk="0" hangingPunct="0"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 eaLnBrk="0" hangingPunct="0"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 eaLnBrk="0" hangingPunct="0"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D008424-5E8A-4FC1-B709-1472E89901B2}" type="slidenum">
              <a:rPr lang="en-US" altLang="uk-UA" sz="900">
                <a:solidFill>
                  <a:srgbClr val="898989"/>
                </a:solidFill>
              </a:rPr>
              <a:pPr eaLnBrk="1" hangingPunct="1"/>
              <a:t>21</a:t>
            </a:fld>
            <a:endParaRPr lang="en-US" altLang="uk-UA" sz="900">
              <a:solidFill>
                <a:srgbClr val="898989"/>
              </a:solidFill>
            </a:endParaRPr>
          </a:p>
        </p:txBody>
      </p:sp>
      <p:sp>
        <p:nvSpPr>
          <p:cNvPr id="70657" name="Rectangle 1"/>
          <p:cNvSpPr>
            <a:spLocks noChangeArrowheads="1"/>
          </p:cNvSpPr>
          <p:nvPr/>
        </p:nvSpPr>
        <p:spPr bwMode="auto">
          <a:xfrm>
            <a:off x="404749" y="96069"/>
            <a:ext cx="5247906" cy="439062"/>
          </a:xfrm>
          <a:prstGeom prst="rect">
            <a:avLst/>
          </a:prstGeom>
          <a:solidFill>
            <a:schemeClr val="tx2"/>
          </a:solidFill>
          <a:ln w="28575" cap="flat" cmpd="sng" algn="ctr">
            <a:solidFill>
              <a:schemeClr val="accent2"/>
            </a:solidFill>
            <a:prstDash val="solid"/>
            <a:miter lim="800000"/>
            <a:headEnd/>
            <a:tailEnd/>
          </a:ln>
          <a:effectLst/>
        </p:spPr>
        <p:txBody>
          <a:bodyPr wrap="squar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uk-UA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Крок</a:t>
            </a:r>
            <a:r>
              <a:rPr lang="ru-RU" altLang="uk-UA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Розрахувати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критерій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uk-UA" b="0" i="1" dirty="0">
                <a:solidFill>
                  <a:srgbClr val="000066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R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altLang="uk-UA" b="0" dirty="0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9" name="Rectangle 3"/>
          <p:cNvSpPr>
            <a:spLocks noChangeArrowheads="1"/>
          </p:cNvSpPr>
          <p:nvPr/>
        </p:nvSpPr>
        <p:spPr bwMode="auto">
          <a:xfrm>
            <a:off x="1143000" y="-173365"/>
            <a:ext cx="139525" cy="34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uk-UA" sz="1800"/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2829697"/>
              </p:ext>
            </p:extLst>
          </p:nvPr>
        </p:nvGraphicFramePr>
        <p:xfrm>
          <a:off x="3446860" y="589360"/>
          <a:ext cx="1768078" cy="9108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7" name="Формула" r:id="rId3" imgW="672808" imgH="558558" progId="Equation.3">
                  <p:embed/>
                </p:oleObj>
              </mc:Choice>
              <mc:Fallback>
                <p:oleObj name="Формула" r:id="rId3" imgW="672808" imgH="558558" progId="Equation.3">
                  <p:embed/>
                  <p:pic>
                    <p:nvPicPr>
                      <p:cNvPr id="1536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6860" y="589360"/>
                        <a:ext cx="1768078" cy="910828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chemeClr val="accent2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" name="Object 7"/>
          <p:cNvGraphicFramePr>
            <a:graphicFrameLocks noChangeAspect="1"/>
          </p:cNvGraphicFramePr>
          <p:nvPr/>
        </p:nvGraphicFramePr>
        <p:xfrm>
          <a:off x="4357688" y="2089547"/>
          <a:ext cx="535781" cy="3750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8" name="Формула" r:id="rId5" imgW="190417" imgH="190417" progId="Equation.3">
                  <p:embed/>
                </p:oleObj>
              </mc:Choice>
              <mc:Fallback>
                <p:oleObj name="Формула" r:id="rId5" imgW="190417" imgH="190417" progId="Equation.3">
                  <p:embed/>
                  <p:pic>
                    <p:nvPicPr>
                      <p:cNvPr id="1536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7688" y="2089547"/>
                        <a:ext cx="535781" cy="37504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2470590"/>
              </p:ext>
            </p:extLst>
          </p:nvPr>
        </p:nvGraphicFramePr>
        <p:xfrm>
          <a:off x="5429939" y="2522704"/>
          <a:ext cx="2496115" cy="803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9" name="Формула" r:id="rId7" imgW="1358900" imgH="520700" progId="Equation.3">
                  <p:embed/>
                </p:oleObj>
              </mc:Choice>
              <mc:Fallback>
                <p:oleObj name="Формула" r:id="rId7" imgW="1358900" imgH="520700" progId="Equation.3">
                  <p:embed/>
                  <p:pic>
                    <p:nvPicPr>
                      <p:cNvPr id="1536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939" y="2522704"/>
                        <a:ext cx="2496115" cy="803672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chemeClr val="accent2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3528619"/>
              </p:ext>
            </p:extLst>
          </p:nvPr>
        </p:nvGraphicFramePr>
        <p:xfrm>
          <a:off x="1486270" y="3097929"/>
          <a:ext cx="2063411" cy="84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0" name="Формула" r:id="rId9" imgW="1397000" imgH="520700" progId="Equation.3">
                  <p:embed/>
                </p:oleObj>
              </mc:Choice>
              <mc:Fallback>
                <p:oleObj name="Формула" r:id="rId9" imgW="1397000" imgH="520700" progId="Equation.3">
                  <p:embed/>
                  <p:pic>
                    <p:nvPicPr>
                      <p:cNvPr id="1536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6270" y="3097929"/>
                        <a:ext cx="2063411" cy="843475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chemeClr val="accent2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8190327"/>
              </p:ext>
            </p:extLst>
          </p:nvPr>
        </p:nvGraphicFramePr>
        <p:xfrm>
          <a:off x="751082" y="3983944"/>
          <a:ext cx="964406" cy="5357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1" name="Формула" r:id="rId11" imgW="558558" imgH="241195" progId="Equation.3">
                  <p:embed/>
                </p:oleObj>
              </mc:Choice>
              <mc:Fallback>
                <p:oleObj name="Формула" r:id="rId11" imgW="558558" imgH="241195" progId="Equation.3">
                  <p:embed/>
                  <p:pic>
                    <p:nvPicPr>
                      <p:cNvPr id="1536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082" y="3983944"/>
                        <a:ext cx="964406" cy="535781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chemeClr val="accent2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64" name="Rectangle 8"/>
          <p:cNvSpPr>
            <a:spLocks noChangeArrowheads="1"/>
          </p:cNvSpPr>
          <p:nvPr/>
        </p:nvSpPr>
        <p:spPr bwMode="auto">
          <a:xfrm>
            <a:off x="438997" y="1668087"/>
            <a:ext cx="8497185" cy="808394"/>
          </a:xfrm>
          <a:prstGeom prst="rect">
            <a:avLst/>
          </a:prstGeom>
          <a:solidFill>
            <a:schemeClr val="tx2"/>
          </a:solidFill>
          <a:ln w="28575" cap="flat" cmpd="sng" algn="ctr">
            <a:solidFill>
              <a:schemeClr val="accent2"/>
            </a:solidFill>
            <a:prstDash val="solid"/>
            <a:miter lim="800000"/>
            <a:headEnd/>
            <a:tailEnd/>
          </a:ln>
          <a:effectLst/>
        </p:spPr>
        <p:txBody>
          <a:bodyPr wrap="squar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означає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розраховане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uk-UA" b="0" i="1" dirty="0">
                <a:solidFill>
                  <a:srgbClr val="000066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R</a:t>
            </a:r>
            <a:r>
              <a:rPr lang="uk-UA" altLang="uk-UA" b="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порівнюється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</a:p>
          <a:p>
            <a:pPr algn="just"/>
            <a:r>
              <a:rPr lang="ru-RU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табличним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значенням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uk-UA" b="0" dirty="0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665" name="Rectangle 9"/>
          <p:cNvSpPr>
            <a:spLocks noChangeArrowheads="1"/>
          </p:cNvSpPr>
          <p:nvPr/>
        </p:nvSpPr>
        <p:spPr bwMode="auto">
          <a:xfrm>
            <a:off x="293708" y="2572510"/>
            <a:ext cx="4496423" cy="439062"/>
          </a:xfrm>
          <a:prstGeom prst="rect">
            <a:avLst/>
          </a:prstGeom>
          <a:solidFill>
            <a:schemeClr val="tx2"/>
          </a:solidFill>
          <a:ln w="28575" cap="flat" cmpd="sng" algn="ctr">
            <a:solidFill>
              <a:schemeClr val="accent2"/>
            </a:solidFill>
            <a:prstDash val="solid"/>
            <a:miter lim="800000"/>
            <a:headEnd/>
            <a:tailEnd/>
          </a:ln>
          <a:effectLst/>
        </p:spPr>
        <p:txBody>
          <a:bodyPr wrap="non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критерію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ступенях </a:t>
            </a:r>
            <a:r>
              <a:rPr lang="ru-RU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свободи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uk-UA" b="0" dirty="0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666" name="Rectangle 10"/>
          <p:cNvSpPr>
            <a:spLocks noChangeArrowheads="1"/>
          </p:cNvSpPr>
          <p:nvPr/>
        </p:nvSpPr>
        <p:spPr bwMode="auto">
          <a:xfrm>
            <a:off x="1143046" y="3375428"/>
            <a:ext cx="318997" cy="39289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wrap="non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uk-UA" sz="1050">
                <a:cs typeface="Times New Roman" panose="02020603050405020304" pitchFamily="18" charset="0"/>
              </a:rPr>
              <a:t> </a:t>
            </a:r>
            <a:r>
              <a:rPr lang="ru-RU" altLang="uk-UA" sz="2100" b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endParaRPr lang="ru-RU" altLang="uk-UA" sz="2100" b="0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667" name="Rectangle 11"/>
          <p:cNvSpPr>
            <a:spLocks noChangeArrowheads="1"/>
          </p:cNvSpPr>
          <p:nvPr/>
        </p:nvSpPr>
        <p:spPr bwMode="auto">
          <a:xfrm>
            <a:off x="3710976" y="3391195"/>
            <a:ext cx="4421082" cy="439062"/>
          </a:xfrm>
          <a:prstGeom prst="rect">
            <a:avLst/>
          </a:prstGeom>
          <a:solidFill>
            <a:schemeClr val="tx2"/>
          </a:solidFill>
          <a:ln w="28575" cap="flat" cmpd="sng" algn="ctr">
            <a:solidFill>
              <a:schemeClr val="accent2"/>
            </a:solidFill>
            <a:prstDash val="solid"/>
            <a:miter lim="800000"/>
            <a:headEnd/>
            <a:tailEnd/>
          </a:ln>
          <a:effectLst/>
        </p:spPr>
        <p:txBody>
          <a:bodyPr wrap="non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uk-UA" sz="2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вибраному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довіри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uk-UA" b="0" dirty="0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668" name="Rectangle 12"/>
          <p:cNvSpPr>
            <a:spLocks noChangeArrowheads="1"/>
          </p:cNvSpPr>
          <p:nvPr/>
        </p:nvSpPr>
        <p:spPr bwMode="auto">
          <a:xfrm>
            <a:off x="2065447" y="4006223"/>
            <a:ext cx="5390898" cy="439062"/>
          </a:xfrm>
          <a:prstGeom prst="rect">
            <a:avLst/>
          </a:prstGeom>
          <a:solidFill>
            <a:schemeClr val="tx2"/>
          </a:solidFill>
          <a:ln w="28575" cap="flat" cmpd="sng" algn="ctr">
            <a:solidFill>
              <a:schemeClr val="accent2"/>
            </a:solidFill>
            <a:prstDash val="solid"/>
            <a:miter lim="800000"/>
            <a:headEnd/>
            <a:tailEnd/>
          </a:ln>
          <a:effectLst/>
        </p:spPr>
        <p:txBody>
          <a:bodyPr wrap="non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uk-UA" sz="1050" baseline="-30000" dirty="0" err="1">
                <a:cs typeface="Times New Roman" panose="02020603050405020304" pitchFamily="18" charset="0"/>
              </a:rPr>
              <a:t>табл</a:t>
            </a:r>
            <a:r>
              <a:rPr lang="ru-RU" altLang="uk-UA" sz="1050" baseline="-30000" dirty="0">
                <a:cs typeface="Times New Roman" panose="02020603050405020304" pitchFamily="18" charset="0"/>
              </a:rPr>
              <a:t> </a:t>
            </a:r>
            <a:r>
              <a:rPr lang="ru-RU" altLang="uk-UA" sz="2100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</a:t>
            </a:r>
            <a:r>
              <a:rPr lang="ru-RU" altLang="uk-UA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гетероскедастичність</a:t>
            </a:r>
            <a:r>
              <a:rPr lang="ru-RU" altLang="uk-UA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відсутня</a:t>
            </a:r>
            <a:r>
              <a:rPr lang="ru-RU" altLang="uk-UA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uk-UA" i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5" name="Google Shape;1168;p41"/>
          <p:cNvGrpSpPr/>
          <p:nvPr/>
        </p:nvGrpSpPr>
        <p:grpSpPr>
          <a:xfrm>
            <a:off x="35490" y="3691120"/>
            <a:ext cx="696340" cy="748146"/>
            <a:chOff x="4539787" y="1011032"/>
            <a:chExt cx="598958" cy="720261"/>
          </a:xfrm>
        </p:grpSpPr>
        <p:sp>
          <p:nvSpPr>
            <p:cNvPr id="16" name="Google Shape;1169;p41"/>
            <p:cNvSpPr/>
            <p:nvPr/>
          </p:nvSpPr>
          <p:spPr>
            <a:xfrm>
              <a:off x="4849480" y="1011032"/>
              <a:ext cx="289264" cy="340491"/>
            </a:xfrm>
            <a:custGeom>
              <a:avLst/>
              <a:gdLst/>
              <a:ahLst/>
              <a:cxnLst/>
              <a:rect l="l" t="t" r="r" b="b"/>
              <a:pathLst>
                <a:path w="518" h="610" extrusionOk="0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170;p41"/>
            <p:cNvSpPr/>
            <p:nvPr/>
          </p:nvSpPr>
          <p:spPr>
            <a:xfrm>
              <a:off x="4599335" y="1012768"/>
              <a:ext cx="277094" cy="339188"/>
            </a:xfrm>
            <a:custGeom>
              <a:avLst/>
              <a:gdLst/>
              <a:ahLst/>
              <a:cxnLst/>
              <a:rect l="l" t="t" r="r" b="b"/>
              <a:pathLst>
                <a:path w="496" h="608" extrusionOk="0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171;p41"/>
            <p:cNvSpPr/>
            <p:nvPr/>
          </p:nvSpPr>
          <p:spPr>
            <a:xfrm>
              <a:off x="4539787" y="1276220"/>
              <a:ext cx="295350" cy="349606"/>
            </a:xfrm>
            <a:custGeom>
              <a:avLst/>
              <a:gdLst/>
              <a:ahLst/>
              <a:cxnLst/>
              <a:rect l="l" t="t" r="r" b="b"/>
              <a:pathLst>
                <a:path w="529" h="627" extrusionOk="0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172;p41"/>
            <p:cNvSpPr/>
            <p:nvPr/>
          </p:nvSpPr>
          <p:spPr>
            <a:xfrm>
              <a:off x="4854479" y="1272314"/>
              <a:ext cx="277529" cy="353078"/>
            </a:xfrm>
            <a:custGeom>
              <a:avLst/>
              <a:gdLst/>
              <a:ahLst/>
              <a:cxnLst/>
              <a:rect l="l" t="t" r="r" b="b"/>
              <a:pathLst>
                <a:path w="497" h="633" extrusionOk="0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1173;p41"/>
            <p:cNvSpPr/>
            <p:nvPr/>
          </p:nvSpPr>
          <p:spPr>
            <a:xfrm>
              <a:off x="4661491" y="1370403"/>
              <a:ext cx="388584" cy="360890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" name="Google Shape;1377;p41"/>
          <p:cNvGrpSpPr/>
          <p:nvPr/>
        </p:nvGrpSpPr>
        <p:grpSpPr>
          <a:xfrm>
            <a:off x="7926054" y="3798602"/>
            <a:ext cx="783744" cy="627926"/>
            <a:chOff x="1570037" y="1341437"/>
            <a:chExt cx="4943475" cy="4576762"/>
          </a:xfrm>
        </p:grpSpPr>
        <p:sp>
          <p:nvSpPr>
            <p:cNvPr id="22" name="Google Shape;1378;p41"/>
            <p:cNvSpPr/>
            <p:nvPr/>
          </p:nvSpPr>
          <p:spPr>
            <a:xfrm>
              <a:off x="4814887" y="3284537"/>
              <a:ext cx="1673225" cy="1187450"/>
            </a:xfrm>
            <a:custGeom>
              <a:avLst/>
              <a:gdLst/>
              <a:ahLst/>
              <a:cxnLst/>
              <a:rect l="l" t="t" r="r" b="b"/>
              <a:pathLst>
                <a:path w="381" h="270" extrusionOk="0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379;p41"/>
            <p:cNvSpPr/>
            <p:nvPr/>
          </p:nvSpPr>
          <p:spPr>
            <a:xfrm>
              <a:off x="2355850" y="4164012"/>
              <a:ext cx="1208087" cy="1560512"/>
            </a:xfrm>
            <a:custGeom>
              <a:avLst/>
              <a:gdLst/>
              <a:ahLst/>
              <a:cxnLst/>
              <a:rect l="l" t="t" r="r" b="b"/>
              <a:pathLst>
                <a:path w="275" h="355" extrusionOk="0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1380;p41"/>
            <p:cNvSpPr/>
            <p:nvPr/>
          </p:nvSpPr>
          <p:spPr>
            <a:xfrm>
              <a:off x="2636837" y="1443037"/>
              <a:ext cx="1581150" cy="1635125"/>
            </a:xfrm>
            <a:custGeom>
              <a:avLst/>
              <a:gdLst/>
              <a:ahLst/>
              <a:cxnLst/>
              <a:rect l="l" t="t" r="r" b="b"/>
              <a:pathLst>
                <a:path w="360" h="372" extrusionOk="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1381;p41"/>
            <p:cNvSpPr/>
            <p:nvPr/>
          </p:nvSpPr>
          <p:spPr>
            <a:xfrm>
              <a:off x="1570037" y="3162300"/>
              <a:ext cx="1800225" cy="2562225"/>
            </a:xfrm>
            <a:custGeom>
              <a:avLst/>
              <a:gdLst/>
              <a:ahLst/>
              <a:cxnLst/>
              <a:rect l="l" t="t" r="r" b="b"/>
              <a:pathLst>
                <a:path w="410" h="583" extrusionOk="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1382;p41"/>
            <p:cNvSpPr/>
            <p:nvPr/>
          </p:nvSpPr>
          <p:spPr>
            <a:xfrm>
              <a:off x="3101975" y="1341437"/>
              <a:ext cx="2481262" cy="1855787"/>
            </a:xfrm>
            <a:custGeom>
              <a:avLst/>
              <a:gdLst/>
              <a:ahLst/>
              <a:cxnLst/>
              <a:rect l="l" t="t" r="r" b="b"/>
              <a:pathLst>
                <a:path w="565" h="422" extrusionOk="0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383;p41"/>
            <p:cNvSpPr/>
            <p:nvPr/>
          </p:nvSpPr>
          <p:spPr>
            <a:xfrm>
              <a:off x="4019550" y="4094162"/>
              <a:ext cx="2493962" cy="1824037"/>
            </a:xfrm>
            <a:custGeom>
              <a:avLst/>
              <a:gdLst/>
              <a:ahLst/>
              <a:cxnLst/>
              <a:rect l="l" t="t" r="r" b="b"/>
              <a:pathLst>
                <a:path w="568" h="415" extrusionOk="0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956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 eaLnBrk="0" hangingPunct="0"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 eaLnBrk="0" hangingPunct="0"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 eaLnBrk="0" hangingPunct="0"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 eaLnBrk="0" hangingPunct="0"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2A00475-360B-4E10-8231-8F987935D8F9}" type="slidenum">
              <a:rPr lang="en-US" altLang="uk-UA" sz="900">
                <a:solidFill>
                  <a:srgbClr val="898989"/>
                </a:solidFill>
              </a:rPr>
              <a:pPr eaLnBrk="1" hangingPunct="1"/>
              <a:t>22</a:t>
            </a:fld>
            <a:endParaRPr lang="en-US" altLang="uk-UA" sz="900">
              <a:solidFill>
                <a:srgbClr val="898989"/>
              </a:solidFill>
            </a:endParaRPr>
          </a:p>
        </p:txBody>
      </p:sp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297505" y="99080"/>
            <a:ext cx="8721479" cy="1916390"/>
          </a:xfrm>
          <a:prstGeom prst="rect">
            <a:avLst/>
          </a:prstGeom>
          <a:solidFill>
            <a:schemeClr val="tx2"/>
          </a:solidFill>
          <a:ln w="28575" cap="flat" cmpd="sng" algn="ctr">
            <a:solidFill>
              <a:schemeClr val="accent2"/>
            </a:solidFill>
            <a:prstDash val="solid"/>
            <a:miter lim="800000"/>
            <a:headEnd/>
            <a:tailEnd/>
          </a:ln>
          <a:effectLst/>
        </p:spPr>
        <p:txBody>
          <a:bodyPr wrap="squar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uk-UA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altLang="uk-UA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Непараметричний</a:t>
            </a:r>
            <a:r>
              <a:rPr lang="ru-RU" altLang="uk-UA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тест </a:t>
            </a:r>
            <a:r>
              <a:rPr lang="ru-RU" altLang="uk-UA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Гольдфельда</a:t>
            </a:r>
            <a:r>
              <a:rPr lang="ru-RU" altLang="uk-UA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altLang="uk-UA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Квандта</a:t>
            </a:r>
            <a:endParaRPr lang="ru-RU" altLang="uk-UA" i="1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Гольфельд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Квандт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запропонували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оцінки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наявності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гетероскедастичності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непараметричний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тест. </a:t>
            </a:r>
            <a:r>
              <a:rPr lang="ru-RU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тест </a:t>
            </a:r>
            <a:r>
              <a:rPr lang="ru-RU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базується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числі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піків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величині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залишків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упорядкування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спостережень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en-US" altLang="uk-UA" b="0" i="1" dirty="0" err="1">
                <a:solidFill>
                  <a:srgbClr val="000066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x</a:t>
            </a:r>
            <a:r>
              <a:rPr lang="en-US" altLang="uk-UA" b="0" i="1" baseline="-30000" dirty="0" err="1">
                <a:solidFill>
                  <a:srgbClr val="000066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ij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uk-UA" b="0" dirty="0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638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9457940"/>
              </p:ext>
            </p:extLst>
          </p:nvPr>
        </p:nvGraphicFramePr>
        <p:xfrm>
          <a:off x="7249539" y="3094934"/>
          <a:ext cx="803672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7" name="Формула" r:id="rId3" imgW="241195" imgH="291973" progId="Equation.3">
                  <p:embed/>
                </p:oleObj>
              </mc:Choice>
              <mc:Fallback>
                <p:oleObj name="Формула" r:id="rId3" imgW="241195" imgH="291973" progId="Equation.3">
                  <p:embed/>
                  <p:pic>
                    <p:nvPicPr>
                      <p:cNvPr id="1638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9539" y="3094934"/>
                        <a:ext cx="803672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4407277"/>
              </p:ext>
            </p:extLst>
          </p:nvPr>
        </p:nvGraphicFramePr>
        <p:xfrm>
          <a:off x="5558371" y="3656519"/>
          <a:ext cx="42862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8" name="Формула" r:id="rId5" imgW="203112" imgH="279279" progId="Equation.3">
                  <p:embed/>
                </p:oleObj>
              </mc:Choice>
              <mc:Fallback>
                <p:oleObj name="Формула" r:id="rId5" imgW="203112" imgH="279279" progId="Equation.3">
                  <p:embed/>
                  <p:pic>
                    <p:nvPicPr>
                      <p:cNvPr id="1638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8371" y="3656519"/>
                        <a:ext cx="428625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1045919"/>
              </p:ext>
            </p:extLst>
          </p:nvPr>
        </p:nvGraphicFramePr>
        <p:xfrm>
          <a:off x="2157129" y="3628963"/>
          <a:ext cx="589360" cy="4822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9" name="Формула" r:id="rId7" imgW="203112" imgH="279279" progId="Equation.3">
                  <p:embed/>
                </p:oleObj>
              </mc:Choice>
              <mc:Fallback>
                <p:oleObj name="Формула" r:id="rId7" imgW="203112" imgH="279279" progId="Equation.3">
                  <p:embed/>
                  <p:pic>
                    <p:nvPicPr>
                      <p:cNvPr id="1638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7129" y="3628963"/>
                        <a:ext cx="589360" cy="48220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297504" y="2125772"/>
            <a:ext cx="8721479" cy="1039227"/>
          </a:xfrm>
          <a:prstGeom prst="rect">
            <a:avLst/>
          </a:prstGeom>
          <a:solidFill>
            <a:schemeClr val="tx2"/>
          </a:solidFill>
          <a:ln w="28575" cap="flat" cmpd="sng" algn="ctr">
            <a:solidFill>
              <a:schemeClr val="accent2"/>
            </a:solidFill>
            <a:prstDash val="solid"/>
            <a:miter lim="800000"/>
            <a:headEnd/>
            <a:tailEnd/>
          </a:ln>
          <a:effectLst/>
        </p:spPr>
        <p:txBody>
          <a:bodyPr wrap="squar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uk-UA" sz="21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Тест </a:t>
            </a:r>
            <a:r>
              <a:rPr lang="ru-RU" altLang="uk-UA" sz="21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Глейсера</a:t>
            </a:r>
            <a:endParaRPr lang="ru-RU" altLang="uk-UA" sz="2100" b="0" dirty="0">
              <a:latin typeface="Times New Roman" panose="02020603050405020304" pitchFamily="18" charset="0"/>
            </a:endParaRPr>
          </a:p>
          <a:p>
            <a:r>
              <a:rPr lang="ru-RU" altLang="uk-UA" sz="21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altLang="uk-UA" sz="2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один тест для </a:t>
            </a:r>
            <a:r>
              <a:rPr lang="ru-RU" altLang="uk-UA" sz="21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перевірки</a:t>
            </a:r>
            <a:r>
              <a:rPr lang="ru-RU" altLang="uk-UA" sz="2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1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гетероскедастичності</a:t>
            </a:r>
            <a:r>
              <a:rPr lang="ru-RU" altLang="uk-UA" sz="2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1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запропонував</a:t>
            </a:r>
            <a:r>
              <a:rPr lang="ru-RU" altLang="uk-UA" sz="21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1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Глейсер</a:t>
            </a:r>
            <a:r>
              <a:rPr lang="ru-RU" altLang="uk-UA" sz="2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altLang="uk-UA" sz="21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розглядати</a:t>
            </a:r>
            <a:r>
              <a:rPr lang="ru-RU" altLang="uk-UA" sz="2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1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регресію</a:t>
            </a:r>
            <a:r>
              <a:rPr lang="ru-RU" altLang="uk-UA" sz="2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1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абсолютних</a:t>
            </a:r>
            <a:r>
              <a:rPr lang="ru-RU" altLang="uk-UA" sz="2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1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значень</a:t>
            </a:r>
            <a:r>
              <a:rPr lang="ru-RU" altLang="uk-UA" sz="2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1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залишків</a:t>
            </a:r>
            <a:r>
              <a:rPr lang="ru-RU" altLang="uk-UA" sz="2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uk-UA" sz="2100" b="0" dirty="0">
              <a:latin typeface="Times New Roman" panose="02020603050405020304" pitchFamily="18" charset="0"/>
            </a:endParaRPr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294007" y="3317575"/>
            <a:ext cx="7732813" cy="716061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wrap="squar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uk-UA" sz="1050" dirty="0">
                <a:cs typeface="Times New Roman" panose="02020603050405020304" pitchFamily="18" charset="0"/>
              </a:rPr>
              <a:t> </a:t>
            </a:r>
            <a:r>
              <a:rPr lang="ru-RU" altLang="uk-UA" sz="21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altLang="uk-UA" sz="2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1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відповідають</a:t>
            </a:r>
            <a:r>
              <a:rPr lang="ru-RU" altLang="uk-UA" sz="2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1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регресії</a:t>
            </a:r>
            <a:r>
              <a:rPr lang="ru-RU" altLang="uk-UA" sz="2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1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найменших</a:t>
            </a:r>
            <a:r>
              <a:rPr lang="ru-RU" altLang="uk-UA" sz="2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1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квадратів</a:t>
            </a:r>
            <a:r>
              <a:rPr lang="ru-RU" altLang="uk-UA" sz="2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altLang="uk-UA" sz="21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деяку</a:t>
            </a:r>
            <a:r>
              <a:rPr lang="ru-RU" altLang="uk-UA" sz="2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altLang="uk-UA" sz="21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функцію</a:t>
            </a:r>
            <a:r>
              <a:rPr lang="ru-RU" altLang="uk-UA" sz="2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1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altLang="uk-UA" sz="2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uk-UA" sz="2100" b="0" dirty="0">
              <a:latin typeface="Times New Roman" panose="02020603050405020304" pitchFamily="18" charset="0"/>
            </a:endParaRPr>
          </a:p>
        </p:txBody>
      </p:sp>
      <p:sp>
        <p:nvSpPr>
          <p:cNvPr id="71688" name="Rectangle 8"/>
          <p:cNvSpPr>
            <a:spLocks noChangeArrowheads="1"/>
          </p:cNvSpPr>
          <p:nvPr/>
        </p:nvSpPr>
        <p:spPr bwMode="auto">
          <a:xfrm>
            <a:off x="3895118" y="3718270"/>
            <a:ext cx="530593" cy="39289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wrap="non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uk-UA" sz="2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 </a:t>
            </a:r>
            <a:endParaRPr lang="ru-RU" altLang="uk-UA" sz="2100" b="0" dirty="0">
              <a:latin typeface="Times New Roman" panose="02020603050405020304" pitchFamily="18" charset="0"/>
            </a:endParaRPr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177226" y="4125287"/>
            <a:ext cx="7875985" cy="392896"/>
          </a:xfrm>
          <a:prstGeom prst="rect">
            <a:avLst/>
          </a:prstGeom>
          <a:solidFill>
            <a:schemeClr val="tx2"/>
          </a:solidFill>
          <a:ln w="28575" cap="flat" cmpd="sng" algn="ctr">
            <a:solidFill>
              <a:schemeClr val="accent2"/>
            </a:solidFill>
            <a:prstDash val="solid"/>
            <a:miter lim="800000"/>
            <a:headEnd/>
            <a:tailEnd/>
          </a:ln>
          <a:effectLst/>
        </p:spPr>
        <p:txBody>
          <a:bodyPr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uk-UA" sz="2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altLang="uk-UA" sz="21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тією</a:t>
            </a:r>
            <a:r>
              <a:rPr lang="ru-RU" altLang="uk-UA" sz="2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1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незалежною</a:t>
            </a:r>
            <a:r>
              <a:rPr lang="ru-RU" altLang="uk-UA" sz="2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1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змінною</a:t>
            </a:r>
            <a:r>
              <a:rPr lang="ru-RU" altLang="uk-UA" sz="2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altLang="uk-UA" sz="21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відповідає</a:t>
            </a:r>
            <a:r>
              <a:rPr lang="ru-RU" altLang="uk-UA" sz="2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1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зміні</a:t>
            </a:r>
            <a:r>
              <a:rPr lang="ru-RU" altLang="uk-UA" sz="2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1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дисперсії</a:t>
            </a:r>
            <a:r>
              <a:rPr lang="ru-RU" altLang="uk-UA" sz="2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uk-UA" sz="2100" b="0" dirty="0">
              <a:latin typeface="Times New Roman" panose="02020603050405020304" pitchFamily="18" charset="0"/>
            </a:endParaRPr>
          </a:p>
        </p:txBody>
      </p:sp>
      <p:sp>
        <p:nvSpPr>
          <p:cNvPr id="16397" name="Rectangle 10"/>
          <p:cNvSpPr>
            <a:spLocks noChangeArrowheads="1"/>
          </p:cNvSpPr>
          <p:nvPr/>
        </p:nvSpPr>
        <p:spPr bwMode="auto">
          <a:xfrm>
            <a:off x="1143000" y="1084494"/>
            <a:ext cx="197169" cy="23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uk-UA" sz="1050" dirty="0">
                <a:cs typeface="Times New Roman" panose="02020603050405020304" pitchFamily="18" charset="0"/>
              </a:rPr>
              <a:t>.</a:t>
            </a:r>
            <a:r>
              <a:rPr lang="ru-RU" altLang="uk-UA" sz="600" dirty="0"/>
              <a:t> </a:t>
            </a:r>
            <a:endParaRPr lang="ru-RU" altLang="uk-UA" sz="1800" dirty="0"/>
          </a:p>
        </p:txBody>
      </p:sp>
      <p:sp>
        <p:nvSpPr>
          <p:cNvPr id="16398" name="Rectangle 12"/>
          <p:cNvSpPr>
            <a:spLocks noChangeArrowheads="1"/>
          </p:cNvSpPr>
          <p:nvPr/>
        </p:nvSpPr>
        <p:spPr bwMode="auto">
          <a:xfrm>
            <a:off x="1143000" y="-173365"/>
            <a:ext cx="139525" cy="34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uk-UA" sz="1800"/>
          </a:p>
        </p:txBody>
      </p:sp>
      <p:graphicFrame>
        <p:nvGraphicFramePr>
          <p:cNvPr id="16390" name="Object 11"/>
          <p:cNvGraphicFramePr>
            <a:graphicFrameLocks noChangeAspect="1"/>
          </p:cNvGraphicFramePr>
          <p:nvPr/>
        </p:nvGraphicFramePr>
        <p:xfrm>
          <a:off x="1732360" y="4768453"/>
          <a:ext cx="910828" cy="3750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20" name="Формула" r:id="rId8" imgW="241195" imgH="279279" progId="Equation.3">
                  <p:embed/>
                </p:oleObj>
              </mc:Choice>
              <mc:Fallback>
                <p:oleObj name="Формула" r:id="rId8" imgW="241195" imgH="279279" progId="Equation.3">
                  <p:embed/>
                  <p:pic>
                    <p:nvPicPr>
                      <p:cNvPr id="1639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2360" y="4768453"/>
                        <a:ext cx="910828" cy="37504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895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 eaLnBrk="0" hangingPunct="0"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 eaLnBrk="0" hangingPunct="0"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 eaLnBrk="0" hangingPunct="0"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 eaLnBrk="0" hangingPunct="0"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58F1231-9E7C-41D0-8023-1D0778F8A539}" type="slidenum">
              <a:rPr lang="en-US" altLang="uk-UA" sz="900">
                <a:solidFill>
                  <a:srgbClr val="898989"/>
                </a:solidFill>
              </a:rPr>
              <a:pPr eaLnBrk="1" hangingPunct="1"/>
              <a:t>23</a:t>
            </a:fld>
            <a:endParaRPr lang="en-US" altLang="uk-UA" sz="900">
              <a:solidFill>
                <a:srgbClr val="898989"/>
              </a:solidFill>
            </a:endParaRPr>
          </a:p>
        </p:txBody>
      </p:sp>
      <p:sp>
        <p:nvSpPr>
          <p:cNvPr id="17416" name="Rectangle 1"/>
          <p:cNvSpPr>
            <a:spLocks noChangeArrowheads="1"/>
          </p:cNvSpPr>
          <p:nvPr/>
        </p:nvSpPr>
        <p:spPr bwMode="auto">
          <a:xfrm>
            <a:off x="724149" y="38452"/>
            <a:ext cx="6514604" cy="439062"/>
          </a:xfrm>
          <a:prstGeom prst="rect">
            <a:avLst/>
          </a:prstGeom>
          <a:solidFill>
            <a:schemeClr val="tx2"/>
          </a:solidFill>
          <a:ln w="28575">
            <a:solidFill>
              <a:schemeClr val="accent2"/>
            </a:solidFill>
          </a:ln>
          <a:extLst/>
        </p:spPr>
        <p:txBody>
          <a:bodyPr wrap="non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GB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GB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en-GB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використовуються</a:t>
            </a:r>
            <a:r>
              <a:rPr lang="en-GB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en-GB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en-GB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функцій</a:t>
            </a:r>
            <a:r>
              <a:rPr lang="en-GB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7417" name="Rectangle 3"/>
          <p:cNvSpPr>
            <a:spLocks noChangeArrowheads="1"/>
          </p:cNvSpPr>
          <p:nvPr/>
        </p:nvSpPr>
        <p:spPr bwMode="auto">
          <a:xfrm>
            <a:off x="1143000" y="-173365"/>
            <a:ext cx="139525" cy="34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uk-UA" sz="1800"/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2875945"/>
              </p:ext>
            </p:extLst>
          </p:nvPr>
        </p:nvGraphicFramePr>
        <p:xfrm>
          <a:off x="2915804" y="566273"/>
          <a:ext cx="1875234" cy="5893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55" name="Формула" r:id="rId3" imgW="1155199" imgH="317362" progId="Equation.3">
                  <p:embed/>
                </p:oleObj>
              </mc:Choice>
              <mc:Fallback>
                <p:oleObj name="Формула" r:id="rId3" imgW="1155199" imgH="317362" progId="Equation.3">
                  <p:embed/>
                  <p:pic>
                    <p:nvPicPr>
                      <p:cNvPr id="1741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04" y="566273"/>
                        <a:ext cx="1875234" cy="589359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rgbClr val="7030A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8" name="Rectangle 5"/>
          <p:cNvSpPr>
            <a:spLocks noChangeArrowheads="1"/>
          </p:cNvSpPr>
          <p:nvPr/>
        </p:nvSpPr>
        <p:spPr bwMode="auto">
          <a:xfrm>
            <a:off x="1143000" y="-173365"/>
            <a:ext cx="139525" cy="34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uk-UA" sz="1800"/>
          </a:p>
        </p:txBody>
      </p:sp>
      <p:graphicFrame>
        <p:nvGraphicFramePr>
          <p:cNvPr id="174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6377188"/>
              </p:ext>
            </p:extLst>
          </p:nvPr>
        </p:nvGraphicFramePr>
        <p:xfrm>
          <a:off x="2911079" y="1285875"/>
          <a:ext cx="2303859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56" name="Формула" r:id="rId5" imgW="1205977" imgH="317362" progId="Equation.3">
                  <p:embed/>
                </p:oleObj>
              </mc:Choice>
              <mc:Fallback>
                <p:oleObj name="Формула" r:id="rId5" imgW="1205977" imgH="317362" progId="Equation.3">
                  <p:embed/>
                  <p:pic>
                    <p:nvPicPr>
                      <p:cNvPr id="1741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1079" y="1285875"/>
                        <a:ext cx="2303859" cy="642938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rgbClr val="7030A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9" name="Rectangle 7"/>
          <p:cNvSpPr>
            <a:spLocks noChangeArrowheads="1"/>
          </p:cNvSpPr>
          <p:nvPr/>
        </p:nvSpPr>
        <p:spPr bwMode="auto">
          <a:xfrm>
            <a:off x="1143000" y="-173365"/>
            <a:ext cx="139525" cy="34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uk-UA" sz="1800"/>
          </a:p>
        </p:txBody>
      </p:sp>
      <p:graphicFrame>
        <p:nvGraphicFramePr>
          <p:cNvPr id="1741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8717361"/>
              </p:ext>
            </p:extLst>
          </p:nvPr>
        </p:nvGraphicFramePr>
        <p:xfrm>
          <a:off x="2911079" y="2170581"/>
          <a:ext cx="2839641" cy="6965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57" name="Формула" r:id="rId7" imgW="1205977" imgH="317362" progId="Equation.3">
                  <p:embed/>
                </p:oleObj>
              </mc:Choice>
              <mc:Fallback>
                <p:oleObj name="Формула" r:id="rId7" imgW="1205977" imgH="317362" progId="Equation.3">
                  <p:embed/>
                  <p:pic>
                    <p:nvPicPr>
                      <p:cNvPr id="1741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1079" y="2170581"/>
                        <a:ext cx="2839641" cy="696516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rgbClr val="7030A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3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9323728"/>
              </p:ext>
            </p:extLst>
          </p:nvPr>
        </p:nvGraphicFramePr>
        <p:xfrm>
          <a:off x="2276768" y="4013203"/>
          <a:ext cx="375047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58" name="Формула" r:id="rId8" imgW="203024" imgH="253780" progId="Equation.3">
                  <p:embed/>
                </p:oleObj>
              </mc:Choice>
              <mc:Fallback>
                <p:oleObj name="Формула" r:id="rId8" imgW="203024" imgH="253780" progId="Equation.3">
                  <p:embed/>
                  <p:pic>
                    <p:nvPicPr>
                      <p:cNvPr id="17413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6768" y="4013203"/>
                        <a:ext cx="375047" cy="428625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chemeClr val="accent2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0999323"/>
              </p:ext>
            </p:extLst>
          </p:nvPr>
        </p:nvGraphicFramePr>
        <p:xfrm>
          <a:off x="4411487" y="4023540"/>
          <a:ext cx="375047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59" name="Формула" r:id="rId10" imgW="190417" imgH="253890" progId="Equation.3">
                  <p:embed/>
                </p:oleObj>
              </mc:Choice>
              <mc:Fallback>
                <p:oleObj name="Формула" r:id="rId10" imgW="190417" imgH="253890" progId="Equation.3">
                  <p:embed/>
                  <p:pic>
                    <p:nvPicPr>
                      <p:cNvPr id="1741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1487" y="4023540"/>
                        <a:ext cx="375047" cy="428625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chemeClr val="accent2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0" name="Rectangle 25"/>
          <p:cNvSpPr>
            <a:spLocks noChangeArrowheads="1"/>
          </p:cNvSpPr>
          <p:nvPr/>
        </p:nvSpPr>
        <p:spPr bwMode="auto">
          <a:xfrm>
            <a:off x="158867" y="3129036"/>
            <a:ext cx="8245026" cy="808394"/>
          </a:xfrm>
          <a:prstGeom prst="rect">
            <a:avLst/>
          </a:prstGeom>
          <a:solidFill>
            <a:schemeClr val="tx2"/>
          </a:solidFill>
          <a:ln w="28575">
            <a:solidFill>
              <a:schemeClr val="accent2"/>
            </a:solidFill>
          </a:ln>
          <a:extLst/>
        </p:spPr>
        <p:txBody>
          <a:bodyPr wrap="squar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GB" altLang="uk-UA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en-GB" altLang="uk-UA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uk-UA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</a:t>
            </a:r>
            <a:r>
              <a:rPr lang="en-GB" altLang="uk-UA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uk-UA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відсутність</a:t>
            </a:r>
            <a:r>
              <a:rPr lang="en-GB" altLang="uk-UA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uk-UA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гетероскедастичності</a:t>
            </a:r>
            <a:r>
              <a:rPr lang="en-GB" altLang="uk-UA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uk-UA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залишків</a:t>
            </a:r>
            <a:r>
              <a:rPr lang="en-GB" altLang="uk-UA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uk-UA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приймається</a:t>
            </a:r>
            <a:r>
              <a:rPr lang="en-GB" altLang="uk-UA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uk-UA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GB" altLang="uk-UA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uk-UA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en-GB" altLang="uk-UA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uk-UA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статистичної</a:t>
            </a:r>
            <a:r>
              <a:rPr lang="en-GB" altLang="uk-UA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uk-UA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значущості</a:t>
            </a:r>
            <a:r>
              <a:rPr lang="en-GB" altLang="uk-UA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uk-UA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коефіцієнтів</a:t>
            </a:r>
            <a:r>
              <a:rPr lang="en-GB" altLang="uk-UA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7421" name="Rectangle 26"/>
          <p:cNvSpPr>
            <a:spLocks noChangeArrowheads="1"/>
          </p:cNvSpPr>
          <p:nvPr/>
        </p:nvSpPr>
        <p:spPr bwMode="auto">
          <a:xfrm>
            <a:off x="3183393" y="3652915"/>
            <a:ext cx="321469" cy="716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uk-UA" sz="2100" b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</a:p>
        </p:txBody>
      </p:sp>
      <p:sp>
        <p:nvSpPr>
          <p:cNvPr id="17422" name="Rectangle 27"/>
          <p:cNvSpPr>
            <a:spLocks noChangeArrowheads="1"/>
          </p:cNvSpPr>
          <p:nvPr/>
        </p:nvSpPr>
        <p:spPr bwMode="auto">
          <a:xfrm>
            <a:off x="1946672" y="2616828"/>
            <a:ext cx="213199" cy="23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uk-UA" sz="1050">
                <a:cs typeface="Times New Roman" panose="02020603050405020304" pitchFamily="18" charset="0"/>
              </a:rPr>
              <a:t>. </a:t>
            </a:r>
            <a:endParaRPr lang="en-GB" altLang="uk-UA" sz="1800"/>
          </a:p>
        </p:txBody>
      </p:sp>
      <p:grpSp>
        <p:nvGrpSpPr>
          <p:cNvPr id="15" name="Google Shape;1377;p41"/>
          <p:cNvGrpSpPr/>
          <p:nvPr/>
        </p:nvGrpSpPr>
        <p:grpSpPr>
          <a:xfrm>
            <a:off x="8165045" y="3568553"/>
            <a:ext cx="783744" cy="737755"/>
            <a:chOff x="1570037" y="1341437"/>
            <a:chExt cx="4943475" cy="4576762"/>
          </a:xfrm>
        </p:grpSpPr>
        <p:sp>
          <p:nvSpPr>
            <p:cNvPr id="16" name="Google Shape;1378;p41"/>
            <p:cNvSpPr/>
            <p:nvPr/>
          </p:nvSpPr>
          <p:spPr>
            <a:xfrm>
              <a:off x="4814887" y="3284537"/>
              <a:ext cx="1673225" cy="1187450"/>
            </a:xfrm>
            <a:custGeom>
              <a:avLst/>
              <a:gdLst/>
              <a:ahLst/>
              <a:cxnLst/>
              <a:rect l="l" t="t" r="r" b="b"/>
              <a:pathLst>
                <a:path w="381" h="270" extrusionOk="0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379;p41"/>
            <p:cNvSpPr/>
            <p:nvPr/>
          </p:nvSpPr>
          <p:spPr>
            <a:xfrm>
              <a:off x="2355850" y="4164012"/>
              <a:ext cx="1208087" cy="1560512"/>
            </a:xfrm>
            <a:custGeom>
              <a:avLst/>
              <a:gdLst/>
              <a:ahLst/>
              <a:cxnLst/>
              <a:rect l="l" t="t" r="r" b="b"/>
              <a:pathLst>
                <a:path w="275" h="355" extrusionOk="0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380;p41"/>
            <p:cNvSpPr/>
            <p:nvPr/>
          </p:nvSpPr>
          <p:spPr>
            <a:xfrm>
              <a:off x="2636837" y="1443037"/>
              <a:ext cx="1581150" cy="1635125"/>
            </a:xfrm>
            <a:custGeom>
              <a:avLst/>
              <a:gdLst/>
              <a:ahLst/>
              <a:cxnLst/>
              <a:rect l="l" t="t" r="r" b="b"/>
              <a:pathLst>
                <a:path w="360" h="372" extrusionOk="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381;p41"/>
            <p:cNvSpPr/>
            <p:nvPr/>
          </p:nvSpPr>
          <p:spPr>
            <a:xfrm>
              <a:off x="1570037" y="3162300"/>
              <a:ext cx="1800225" cy="2562225"/>
            </a:xfrm>
            <a:custGeom>
              <a:avLst/>
              <a:gdLst/>
              <a:ahLst/>
              <a:cxnLst/>
              <a:rect l="l" t="t" r="r" b="b"/>
              <a:pathLst>
                <a:path w="410" h="583" extrusionOk="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1382;p41"/>
            <p:cNvSpPr/>
            <p:nvPr/>
          </p:nvSpPr>
          <p:spPr>
            <a:xfrm>
              <a:off x="3101975" y="1341437"/>
              <a:ext cx="2481262" cy="1855787"/>
            </a:xfrm>
            <a:custGeom>
              <a:avLst/>
              <a:gdLst/>
              <a:ahLst/>
              <a:cxnLst/>
              <a:rect l="l" t="t" r="r" b="b"/>
              <a:pathLst>
                <a:path w="565" h="422" extrusionOk="0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1383;p41"/>
            <p:cNvSpPr/>
            <p:nvPr/>
          </p:nvSpPr>
          <p:spPr>
            <a:xfrm>
              <a:off x="4019550" y="4094162"/>
              <a:ext cx="2493962" cy="1824037"/>
            </a:xfrm>
            <a:custGeom>
              <a:avLst/>
              <a:gdLst/>
              <a:ahLst/>
              <a:cxnLst/>
              <a:rect l="l" t="t" r="r" b="b"/>
              <a:pathLst>
                <a:path w="568" h="415" extrusionOk="0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622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 eaLnBrk="0" hangingPunct="0"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 eaLnBrk="0" hangingPunct="0"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 eaLnBrk="0" hangingPunct="0"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 eaLnBrk="0" hangingPunct="0"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F8473CC-43B1-4F5E-B607-EDDD10326865}" type="slidenum">
              <a:rPr lang="en-US" altLang="uk-UA" sz="900">
                <a:solidFill>
                  <a:srgbClr val="898989"/>
                </a:solidFill>
              </a:rPr>
              <a:pPr eaLnBrk="1" hangingPunct="1"/>
              <a:t>24</a:t>
            </a:fld>
            <a:endParaRPr lang="en-US" altLang="uk-UA" sz="900">
              <a:solidFill>
                <a:srgbClr val="898989"/>
              </a:solidFill>
            </a:endParaRPr>
          </a:p>
        </p:txBody>
      </p:sp>
      <p:sp>
        <p:nvSpPr>
          <p:cNvPr id="53251" name="Прямоугольник 2"/>
          <p:cNvSpPr>
            <a:spLocks noChangeArrowheads="1"/>
          </p:cNvSpPr>
          <p:nvPr/>
        </p:nvSpPr>
        <p:spPr bwMode="auto">
          <a:xfrm>
            <a:off x="384464" y="368553"/>
            <a:ext cx="8442634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7030A0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uk-UA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 . 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Нехай треба </a:t>
            </a:r>
            <a:r>
              <a:rPr lang="ru-RU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побудувати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економетричну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модель, яка </a:t>
            </a:r>
            <a:r>
              <a:rPr lang="ru-RU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характеризує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залежність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заощаджень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доходів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3729" name="Rectangle 1"/>
          <p:cNvSpPr>
            <a:spLocks noChangeArrowheads="1"/>
          </p:cNvSpPr>
          <p:nvPr/>
        </p:nvSpPr>
        <p:spPr bwMode="auto">
          <a:xfrm>
            <a:off x="384464" y="2465664"/>
            <a:ext cx="8442634" cy="10392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 algn="ctr">
            <a:solidFill>
              <a:srgbClr val="7030A0"/>
            </a:solidFill>
            <a:prstDash val="solid"/>
            <a:miter lim="800000"/>
            <a:headEnd/>
            <a:tailEnd/>
          </a:ln>
          <a:effectLst/>
        </p:spPr>
        <p:txBody>
          <a:bodyPr wrap="squar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uk-UA" sz="2100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altLang="uk-UA" sz="2100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правильно </a:t>
            </a:r>
            <a:r>
              <a:rPr lang="ru-RU" altLang="uk-UA" sz="2100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вибрати</a:t>
            </a:r>
            <a:r>
              <a:rPr lang="ru-RU" altLang="uk-UA" sz="2100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метод для </a:t>
            </a:r>
            <a:r>
              <a:rPr lang="ru-RU" altLang="uk-UA" sz="2100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оцінки</a:t>
            </a:r>
            <a:r>
              <a:rPr lang="ru-RU" altLang="uk-UA" sz="2100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100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параметрів</a:t>
            </a:r>
            <a:r>
              <a:rPr lang="ru-RU" altLang="uk-UA" sz="2100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100" b="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моделі</a:t>
            </a:r>
            <a:r>
              <a:rPr lang="ru-RU" altLang="uk-UA" sz="2100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uk-UA" sz="2100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altLang="uk-UA" sz="2100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100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перевірити</a:t>
            </a:r>
            <a:r>
              <a:rPr lang="ru-RU" altLang="uk-UA" sz="2100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uk-UA" sz="2100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altLang="uk-UA" sz="2100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1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властива</a:t>
            </a:r>
            <a:r>
              <a:rPr lang="ru-RU" altLang="uk-UA" sz="21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1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гетероскедастичність</a:t>
            </a:r>
            <a:r>
              <a:rPr lang="en-GB" altLang="uk-UA" sz="21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uk-UA" sz="2100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GB" altLang="uk-UA" sz="2100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uk-UA" sz="2100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наведених</a:t>
            </a:r>
            <a:r>
              <a:rPr lang="en-GB" altLang="uk-UA" sz="2100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uk-UA" sz="2100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вихідних</a:t>
            </a:r>
            <a:r>
              <a:rPr lang="en-GB" altLang="uk-UA" sz="2100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uk-UA" sz="2100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en-GB" altLang="uk-UA" sz="2100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5" name="Google Shape;1377;p41"/>
          <p:cNvGrpSpPr/>
          <p:nvPr/>
        </p:nvGrpSpPr>
        <p:grpSpPr>
          <a:xfrm>
            <a:off x="8047381" y="3548496"/>
            <a:ext cx="783744" cy="737755"/>
            <a:chOff x="1570037" y="1341437"/>
            <a:chExt cx="4943475" cy="4576762"/>
          </a:xfrm>
        </p:grpSpPr>
        <p:sp>
          <p:nvSpPr>
            <p:cNvPr id="6" name="Google Shape;1378;p41"/>
            <p:cNvSpPr/>
            <p:nvPr/>
          </p:nvSpPr>
          <p:spPr>
            <a:xfrm>
              <a:off x="4814887" y="3284537"/>
              <a:ext cx="1673225" cy="1187450"/>
            </a:xfrm>
            <a:custGeom>
              <a:avLst/>
              <a:gdLst/>
              <a:ahLst/>
              <a:cxnLst/>
              <a:rect l="l" t="t" r="r" b="b"/>
              <a:pathLst>
                <a:path w="381" h="270" extrusionOk="0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1379;p41"/>
            <p:cNvSpPr/>
            <p:nvPr/>
          </p:nvSpPr>
          <p:spPr>
            <a:xfrm>
              <a:off x="2355850" y="4164012"/>
              <a:ext cx="1208087" cy="1560512"/>
            </a:xfrm>
            <a:custGeom>
              <a:avLst/>
              <a:gdLst/>
              <a:ahLst/>
              <a:cxnLst/>
              <a:rect l="l" t="t" r="r" b="b"/>
              <a:pathLst>
                <a:path w="275" h="355" extrusionOk="0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1380;p41"/>
            <p:cNvSpPr/>
            <p:nvPr/>
          </p:nvSpPr>
          <p:spPr>
            <a:xfrm>
              <a:off x="2636837" y="1443037"/>
              <a:ext cx="1581150" cy="1635125"/>
            </a:xfrm>
            <a:custGeom>
              <a:avLst/>
              <a:gdLst/>
              <a:ahLst/>
              <a:cxnLst/>
              <a:rect l="l" t="t" r="r" b="b"/>
              <a:pathLst>
                <a:path w="360" h="372" extrusionOk="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381;p41"/>
            <p:cNvSpPr/>
            <p:nvPr/>
          </p:nvSpPr>
          <p:spPr>
            <a:xfrm>
              <a:off x="1570037" y="3162300"/>
              <a:ext cx="1800225" cy="2562225"/>
            </a:xfrm>
            <a:custGeom>
              <a:avLst/>
              <a:gdLst/>
              <a:ahLst/>
              <a:cxnLst/>
              <a:rect l="l" t="t" r="r" b="b"/>
              <a:pathLst>
                <a:path w="410" h="583" extrusionOk="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382;p41"/>
            <p:cNvSpPr/>
            <p:nvPr/>
          </p:nvSpPr>
          <p:spPr>
            <a:xfrm>
              <a:off x="3101975" y="1341437"/>
              <a:ext cx="2481262" cy="1855787"/>
            </a:xfrm>
            <a:custGeom>
              <a:avLst/>
              <a:gdLst/>
              <a:ahLst/>
              <a:cxnLst/>
              <a:rect l="l" t="t" r="r" b="b"/>
              <a:pathLst>
                <a:path w="565" h="422" extrusionOk="0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383;p41"/>
            <p:cNvSpPr/>
            <p:nvPr/>
          </p:nvSpPr>
          <p:spPr>
            <a:xfrm>
              <a:off x="4019550" y="4094162"/>
              <a:ext cx="2493962" cy="1824037"/>
            </a:xfrm>
            <a:custGeom>
              <a:avLst/>
              <a:gdLst/>
              <a:ahLst/>
              <a:cxnLst/>
              <a:rect l="l" t="t" r="r" b="b"/>
              <a:pathLst>
                <a:path w="568" h="415" extrusionOk="0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" name="Виноска зі стрілкою вниз&#10; 2"/>
          <p:cNvSpPr/>
          <p:nvPr/>
        </p:nvSpPr>
        <p:spPr>
          <a:xfrm>
            <a:off x="3782290" y="1259533"/>
            <a:ext cx="914400" cy="1206131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13" name="Google Shape;1168;p41"/>
          <p:cNvGrpSpPr/>
          <p:nvPr/>
        </p:nvGrpSpPr>
        <p:grpSpPr>
          <a:xfrm>
            <a:off x="297506" y="3564874"/>
            <a:ext cx="696340" cy="861654"/>
            <a:chOff x="4539787" y="1011032"/>
            <a:chExt cx="598958" cy="720261"/>
          </a:xfrm>
        </p:grpSpPr>
        <p:sp>
          <p:nvSpPr>
            <p:cNvPr id="14" name="Google Shape;1169;p41"/>
            <p:cNvSpPr/>
            <p:nvPr/>
          </p:nvSpPr>
          <p:spPr>
            <a:xfrm>
              <a:off x="4849480" y="1011032"/>
              <a:ext cx="289264" cy="340491"/>
            </a:xfrm>
            <a:custGeom>
              <a:avLst/>
              <a:gdLst/>
              <a:ahLst/>
              <a:cxnLst/>
              <a:rect l="l" t="t" r="r" b="b"/>
              <a:pathLst>
                <a:path w="518" h="610" extrusionOk="0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170;p41"/>
            <p:cNvSpPr/>
            <p:nvPr/>
          </p:nvSpPr>
          <p:spPr>
            <a:xfrm>
              <a:off x="4599335" y="1012768"/>
              <a:ext cx="277094" cy="339188"/>
            </a:xfrm>
            <a:custGeom>
              <a:avLst/>
              <a:gdLst/>
              <a:ahLst/>
              <a:cxnLst/>
              <a:rect l="l" t="t" r="r" b="b"/>
              <a:pathLst>
                <a:path w="496" h="608" extrusionOk="0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171;p41"/>
            <p:cNvSpPr/>
            <p:nvPr/>
          </p:nvSpPr>
          <p:spPr>
            <a:xfrm>
              <a:off x="4539787" y="1276220"/>
              <a:ext cx="295350" cy="349606"/>
            </a:xfrm>
            <a:custGeom>
              <a:avLst/>
              <a:gdLst/>
              <a:ahLst/>
              <a:cxnLst/>
              <a:rect l="l" t="t" r="r" b="b"/>
              <a:pathLst>
                <a:path w="529" h="627" extrusionOk="0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172;p41"/>
            <p:cNvSpPr/>
            <p:nvPr/>
          </p:nvSpPr>
          <p:spPr>
            <a:xfrm>
              <a:off x="4854479" y="1272314"/>
              <a:ext cx="277529" cy="353078"/>
            </a:xfrm>
            <a:custGeom>
              <a:avLst/>
              <a:gdLst/>
              <a:ahLst/>
              <a:cxnLst/>
              <a:rect l="l" t="t" r="r" b="b"/>
              <a:pathLst>
                <a:path w="497" h="633" extrusionOk="0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173;p41"/>
            <p:cNvSpPr/>
            <p:nvPr/>
          </p:nvSpPr>
          <p:spPr>
            <a:xfrm>
              <a:off x="4661491" y="1370403"/>
              <a:ext cx="388584" cy="360890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059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 eaLnBrk="0" hangingPunct="0"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 eaLnBrk="0" hangingPunct="0"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 eaLnBrk="0" hangingPunct="0"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 eaLnBrk="0" hangingPunct="0"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4CEDFE3-C8F6-4DDD-9FFF-35D04C519909}" type="slidenum">
              <a:rPr lang="en-US" altLang="uk-UA" sz="900">
                <a:solidFill>
                  <a:srgbClr val="898989"/>
                </a:solidFill>
              </a:rPr>
              <a:pPr eaLnBrk="1" hangingPunct="1"/>
              <a:t>25</a:t>
            </a:fld>
            <a:endParaRPr lang="en-US" altLang="uk-UA" sz="900">
              <a:solidFill>
                <a:srgbClr val="898989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143000" y="375047"/>
          <a:ext cx="6858001" cy="4589145"/>
        </p:xfrm>
        <a:graphic>
          <a:graphicData uri="http://schemas.openxmlformats.org/drawingml/2006/table">
            <a:tbl>
              <a:tblPr/>
              <a:tblGrid>
                <a:gridCol w="633413">
                  <a:extLst>
                    <a:ext uri="{9D8B030D-6E8A-4147-A177-3AD203B41FA5}">
                      <a16:colId xmlns:a16="http://schemas.microsoft.com/office/drawing/2014/main" val="1481137410"/>
                    </a:ext>
                  </a:extLst>
                </a:gridCol>
                <a:gridCol w="690563">
                  <a:extLst>
                    <a:ext uri="{9D8B030D-6E8A-4147-A177-3AD203B41FA5}">
                      <a16:colId xmlns:a16="http://schemas.microsoft.com/office/drawing/2014/main" val="3420489935"/>
                    </a:ext>
                  </a:extLst>
                </a:gridCol>
                <a:gridCol w="702469">
                  <a:extLst>
                    <a:ext uri="{9D8B030D-6E8A-4147-A177-3AD203B41FA5}">
                      <a16:colId xmlns:a16="http://schemas.microsoft.com/office/drawing/2014/main" val="2265409920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val="422039834"/>
                    </a:ext>
                  </a:extLst>
                </a:gridCol>
                <a:gridCol w="792956">
                  <a:extLst>
                    <a:ext uri="{9D8B030D-6E8A-4147-A177-3AD203B41FA5}">
                      <a16:colId xmlns:a16="http://schemas.microsoft.com/office/drawing/2014/main" val="1106926425"/>
                    </a:ext>
                  </a:extLst>
                </a:gridCol>
                <a:gridCol w="794147">
                  <a:extLst>
                    <a:ext uri="{9D8B030D-6E8A-4147-A177-3AD203B41FA5}">
                      <a16:colId xmlns:a16="http://schemas.microsoft.com/office/drawing/2014/main" val="872842936"/>
                    </a:ext>
                  </a:extLst>
                </a:gridCol>
                <a:gridCol w="794147">
                  <a:extLst>
                    <a:ext uri="{9D8B030D-6E8A-4147-A177-3AD203B41FA5}">
                      <a16:colId xmlns:a16="http://schemas.microsoft.com/office/drawing/2014/main" val="3098463138"/>
                    </a:ext>
                  </a:extLst>
                </a:gridCol>
                <a:gridCol w="896541">
                  <a:extLst>
                    <a:ext uri="{9D8B030D-6E8A-4147-A177-3AD203B41FA5}">
                      <a16:colId xmlns:a16="http://schemas.microsoft.com/office/drawing/2014/main" val="2651297324"/>
                    </a:ext>
                  </a:extLst>
                </a:gridCol>
                <a:gridCol w="1067990">
                  <a:extLst>
                    <a:ext uri="{9D8B030D-6E8A-4147-A177-3AD203B41FA5}">
                      <a16:colId xmlns:a16="http://schemas.microsoft.com/office/drawing/2014/main" val="3584322212"/>
                    </a:ext>
                  </a:extLst>
                </a:gridCol>
              </a:tblGrid>
              <a:tr h="4114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Рік</a:t>
                      </a:r>
                      <a:endParaRPr kumimoji="0" lang="ru-RU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Заощадженн</a:t>
                      </a:r>
                      <a:r>
                        <a:rPr kumimoji="0" lang="ru-RU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Дохід</a:t>
                      </a:r>
                      <a:r>
                        <a:rPr kumimoji="0" lang="ru-RU" altLang="uk-UA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kumimoji="0" lang="ru-RU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6416549"/>
                  </a:ext>
                </a:extLst>
              </a:tr>
              <a:tr h="219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1-й</a:t>
                      </a:r>
                      <a:endParaRPr kumimoji="0" lang="ru-RU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1,36</a:t>
                      </a:r>
                      <a:endParaRPr kumimoji="0" lang="ru-RU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13,8</a:t>
                      </a:r>
                      <a:endParaRPr kumimoji="0" lang="ru-RU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190,44</a:t>
                      </a:r>
                      <a:endParaRPr kumimoji="0" lang="ru-RU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18,768</a:t>
                      </a:r>
                      <a:endParaRPr kumimoji="0" lang="ru-RU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1,1974</a:t>
                      </a:r>
                      <a:endParaRPr kumimoji="0" lang="ru-RU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kumimoji="0" lang="en-GB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0,1626</a:t>
                      </a:r>
                      <a:endParaRPr kumimoji="0" lang="ru-RU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0,0264</a:t>
                      </a:r>
                      <a:endParaRPr kumimoji="0" lang="ru-RU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449718"/>
                  </a:ext>
                </a:extLst>
              </a:tr>
              <a:tr h="219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2-й</a:t>
                      </a:r>
                      <a:endParaRPr kumimoji="0" lang="ru-RU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1,20</a:t>
                      </a:r>
                      <a:endParaRPr kumimoji="0" lang="ru-RU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14,4</a:t>
                      </a:r>
                      <a:endParaRPr kumimoji="0" lang="ru-RU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207,36</a:t>
                      </a:r>
                      <a:endParaRPr kumimoji="0" lang="ru-RU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17,280</a:t>
                      </a:r>
                      <a:endParaRPr kumimoji="0" lang="ru-RU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1,2016</a:t>
                      </a:r>
                      <a:endParaRPr kumimoji="0" lang="ru-RU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–0,0016</a:t>
                      </a:r>
                      <a:endParaRPr kumimoji="0" lang="ru-RU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0,0000025</a:t>
                      </a:r>
                      <a:endParaRPr kumimoji="0" lang="ru-RU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2643341"/>
                  </a:ext>
                </a:extLst>
              </a:tr>
              <a:tr h="219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3-й</a:t>
                      </a:r>
                      <a:endParaRPr kumimoji="0" lang="ru-RU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1,08</a:t>
                      </a:r>
                      <a:endParaRPr kumimoji="0" lang="ru-RU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15,0</a:t>
                      </a:r>
                      <a:endParaRPr kumimoji="0" lang="ru-RU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225,00</a:t>
                      </a:r>
                      <a:endParaRPr kumimoji="0" lang="ru-RU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16,200</a:t>
                      </a:r>
                      <a:endParaRPr kumimoji="0" lang="ru-RU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1,2057</a:t>
                      </a:r>
                      <a:endParaRPr kumimoji="0" lang="ru-RU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–0,1257</a:t>
                      </a:r>
                      <a:endParaRPr kumimoji="0" lang="ru-RU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0,0158</a:t>
                      </a:r>
                      <a:endParaRPr kumimoji="0" lang="ru-RU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8531348"/>
                  </a:ext>
                </a:extLst>
              </a:tr>
              <a:tr h="219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4-й</a:t>
                      </a:r>
                      <a:endParaRPr kumimoji="0" lang="ru-RU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1,20</a:t>
                      </a:r>
                      <a:endParaRPr kumimoji="0" lang="ru-RU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15,6</a:t>
                      </a:r>
                      <a:endParaRPr kumimoji="0" lang="ru-RU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kumimoji="0" lang="uk-UA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243,36</a:t>
                      </a:r>
                      <a:endParaRPr kumimoji="0" lang="ru-RU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18,720</a:t>
                      </a:r>
                      <a:endParaRPr kumimoji="0" lang="ru-RU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1,2098</a:t>
                      </a:r>
                      <a:endParaRPr kumimoji="0" lang="ru-RU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–0,0098</a:t>
                      </a:r>
                      <a:endParaRPr kumimoji="0" lang="ru-RU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0,000096</a:t>
                      </a:r>
                      <a:endParaRPr kumimoji="0" lang="ru-RU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9441134"/>
                  </a:ext>
                </a:extLst>
              </a:tr>
              <a:tr h="219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5-й</a:t>
                      </a:r>
                      <a:endParaRPr kumimoji="0" lang="ru-RU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1,10</a:t>
                      </a:r>
                      <a:endParaRPr kumimoji="0" lang="ru-RU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16,0</a:t>
                      </a:r>
                      <a:endParaRPr kumimoji="0" lang="ru-RU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256,00</a:t>
                      </a:r>
                      <a:endParaRPr kumimoji="0" lang="ru-RU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17,600</a:t>
                      </a:r>
                      <a:endParaRPr kumimoji="0" lang="ru-RU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1,2126</a:t>
                      </a:r>
                      <a:endParaRPr kumimoji="0" lang="ru-RU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–0,1126</a:t>
                      </a:r>
                      <a:endParaRPr kumimoji="0" lang="ru-RU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0,0127</a:t>
                      </a:r>
                      <a:endParaRPr kumimoji="0" lang="ru-RU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5380543"/>
                  </a:ext>
                </a:extLst>
              </a:tr>
              <a:tr h="219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6-й</a:t>
                      </a:r>
                      <a:endParaRPr kumimoji="0" lang="ru-RU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1,12</a:t>
                      </a:r>
                      <a:endParaRPr kumimoji="0" lang="ru-RU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16,9</a:t>
                      </a:r>
                      <a:endParaRPr kumimoji="0" lang="ru-RU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285,61</a:t>
                      </a:r>
                      <a:endParaRPr kumimoji="0" lang="ru-RU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18,928</a:t>
                      </a:r>
                      <a:endParaRPr kumimoji="0" lang="ru-RU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1,2188</a:t>
                      </a:r>
                      <a:endParaRPr kumimoji="0" lang="ru-RU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–0,0988</a:t>
                      </a:r>
                      <a:endParaRPr kumimoji="0" lang="ru-RU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0,0098</a:t>
                      </a:r>
                      <a:endParaRPr kumimoji="0" lang="ru-RU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3212003"/>
                  </a:ext>
                </a:extLst>
              </a:tr>
              <a:tr h="219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7-й</a:t>
                      </a:r>
                      <a:endParaRPr kumimoji="0" lang="ru-RU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1,41</a:t>
                      </a:r>
                      <a:endParaRPr kumimoji="0" lang="ru-RU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17,7</a:t>
                      </a:r>
                      <a:endParaRPr kumimoji="0" lang="ru-RU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313,29</a:t>
                      </a:r>
                      <a:endParaRPr kumimoji="0" lang="ru-RU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24,957</a:t>
                      </a:r>
                      <a:endParaRPr kumimoji="0" lang="ru-RU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1,2243</a:t>
                      </a:r>
                      <a:endParaRPr kumimoji="0" lang="ru-RU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0,1857</a:t>
                      </a:r>
                      <a:endParaRPr kumimoji="0" lang="ru-RU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0,0345</a:t>
                      </a:r>
                      <a:endParaRPr kumimoji="0" lang="ru-RU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2241593"/>
                  </a:ext>
                </a:extLst>
              </a:tr>
              <a:tr h="219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8-й</a:t>
                      </a:r>
                      <a:endParaRPr kumimoji="0" lang="ru-RU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1,50</a:t>
                      </a:r>
                      <a:endParaRPr kumimoji="0" lang="ru-RU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18,5</a:t>
                      </a:r>
                      <a:endParaRPr kumimoji="0" lang="ru-RU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3955023"/>
                  </a:ext>
                </a:extLst>
              </a:tr>
              <a:tr h="219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9-й</a:t>
                      </a:r>
                      <a:endParaRPr kumimoji="0" lang="ru-RU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1,43</a:t>
                      </a:r>
                      <a:endParaRPr kumimoji="0" lang="ru-RU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19,3</a:t>
                      </a:r>
                      <a:endParaRPr kumimoji="0" lang="ru-RU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6182485"/>
                  </a:ext>
                </a:extLst>
              </a:tr>
              <a:tr h="219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10-й</a:t>
                      </a:r>
                      <a:endParaRPr kumimoji="0" lang="ru-RU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1,59</a:t>
                      </a:r>
                      <a:endParaRPr kumimoji="0" lang="ru-RU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20,5</a:t>
                      </a:r>
                      <a:endParaRPr kumimoji="0" lang="ru-RU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5724955"/>
                  </a:ext>
                </a:extLst>
              </a:tr>
              <a:tr h="219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11-й</a:t>
                      </a:r>
                      <a:endParaRPr kumimoji="0" lang="ru-RU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1,90</a:t>
                      </a:r>
                      <a:endParaRPr kumimoji="0" lang="ru-RU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21,7</a:t>
                      </a:r>
                      <a:endParaRPr kumimoji="0" lang="ru-RU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2164456"/>
                  </a:ext>
                </a:extLst>
              </a:tr>
              <a:tr h="219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12-й</a:t>
                      </a:r>
                      <a:endParaRPr kumimoji="0" lang="ru-RU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1,95</a:t>
                      </a:r>
                      <a:endParaRPr kumimoji="0" lang="ru-RU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22,7</a:t>
                      </a:r>
                      <a:endParaRPr kumimoji="0" lang="ru-RU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515,29</a:t>
                      </a:r>
                      <a:endParaRPr kumimoji="0" lang="ru-RU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44,265</a:t>
                      </a:r>
                      <a:endParaRPr kumimoji="0" lang="ru-RU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1,8401</a:t>
                      </a:r>
                      <a:endParaRPr kumimoji="0" lang="ru-RU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kumimoji="0" lang="en-GB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0,1099</a:t>
                      </a:r>
                      <a:endParaRPr kumimoji="0" lang="ru-RU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0,0121</a:t>
                      </a:r>
                      <a:endParaRPr kumimoji="0" lang="ru-RU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4042634"/>
                  </a:ext>
                </a:extLst>
              </a:tr>
              <a:tr h="219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13-й</a:t>
                      </a:r>
                      <a:endParaRPr kumimoji="0" lang="ru-RU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1,82</a:t>
                      </a:r>
                      <a:endParaRPr kumimoji="0" lang="ru-RU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23,6</a:t>
                      </a:r>
                      <a:endParaRPr kumimoji="0" lang="ru-RU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556,96</a:t>
                      </a:r>
                      <a:endParaRPr kumimoji="0" lang="ru-RU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42,925</a:t>
                      </a:r>
                      <a:endParaRPr kumimoji="0" lang="ru-RU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1,9885</a:t>
                      </a:r>
                      <a:endParaRPr kumimoji="0" lang="ru-RU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–0,1685</a:t>
                      </a:r>
                      <a:endParaRPr kumimoji="0" lang="ru-RU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0,0284</a:t>
                      </a:r>
                      <a:endParaRPr kumimoji="0" lang="ru-RU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8111557"/>
                  </a:ext>
                </a:extLst>
              </a:tr>
              <a:tr h="219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14-й</a:t>
                      </a:r>
                      <a:endParaRPr kumimoji="0" lang="ru-RU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2,04</a:t>
                      </a:r>
                      <a:endParaRPr kumimoji="0" lang="ru-RU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24,7</a:t>
                      </a:r>
                      <a:endParaRPr kumimoji="0" lang="ru-RU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610,09</a:t>
                      </a:r>
                      <a:endParaRPr kumimoji="0" lang="ru-RU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50,388</a:t>
                      </a:r>
                      <a:endParaRPr kumimoji="0" lang="ru-RU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2,1699</a:t>
                      </a:r>
                      <a:endParaRPr kumimoji="0" lang="ru-RU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–0,1299</a:t>
                      </a:r>
                      <a:endParaRPr kumimoji="0" lang="ru-RU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0,0169</a:t>
                      </a:r>
                      <a:endParaRPr kumimoji="0" lang="ru-RU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2524423"/>
                  </a:ext>
                </a:extLst>
              </a:tr>
              <a:tr h="219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15-й</a:t>
                      </a:r>
                      <a:endParaRPr kumimoji="0" lang="ru-RU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2,53</a:t>
                      </a:r>
                      <a:endParaRPr kumimoji="0" lang="ru-RU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26,1</a:t>
                      </a:r>
                      <a:endParaRPr kumimoji="0" lang="ru-RU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n2</a:t>
                      </a:r>
                      <a:endParaRPr kumimoji="0" lang="ru-RU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681,21</a:t>
                      </a:r>
                      <a:endParaRPr kumimoji="0" lang="ru-RU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66,033</a:t>
                      </a:r>
                      <a:endParaRPr kumimoji="0" lang="ru-RU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2,4008</a:t>
                      </a:r>
                      <a:endParaRPr kumimoji="0" lang="ru-RU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kumimoji="0" lang="en-GB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0,1292</a:t>
                      </a:r>
                      <a:endParaRPr kumimoji="0" lang="ru-RU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0,0167</a:t>
                      </a:r>
                      <a:endParaRPr kumimoji="0" lang="ru-RU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8843162"/>
                  </a:ext>
                </a:extLst>
              </a:tr>
              <a:tr h="219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16-й</a:t>
                      </a:r>
                      <a:endParaRPr kumimoji="0" lang="ru-RU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2,94</a:t>
                      </a:r>
                      <a:endParaRPr kumimoji="0" lang="ru-RU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27,8</a:t>
                      </a:r>
                      <a:endParaRPr kumimoji="0" lang="ru-RU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772,84</a:t>
                      </a:r>
                      <a:endParaRPr kumimoji="0" lang="ru-RU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81,732</a:t>
                      </a:r>
                      <a:endParaRPr kumimoji="0" lang="ru-RU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2,6811</a:t>
                      </a:r>
                      <a:endParaRPr kumimoji="0" lang="ru-RU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kumimoji="0" lang="en-GB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0,2589</a:t>
                      </a:r>
                      <a:endParaRPr kumimoji="0" lang="ru-RU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0,0670</a:t>
                      </a:r>
                      <a:endParaRPr kumimoji="0" lang="ru-RU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7235865"/>
                  </a:ext>
                </a:extLst>
              </a:tr>
              <a:tr h="219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17-й</a:t>
                      </a:r>
                      <a:endParaRPr kumimoji="0" lang="ru-RU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2,75</a:t>
                      </a:r>
                      <a:endParaRPr kumimoji="0" lang="ru-RU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28,9</a:t>
                      </a:r>
                      <a:endParaRPr kumimoji="0" lang="ru-RU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835,21</a:t>
                      </a:r>
                      <a:endParaRPr kumimoji="0" lang="ru-RU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79,475</a:t>
                      </a:r>
                      <a:endParaRPr kumimoji="0" lang="ru-RU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2,8625</a:t>
                      </a:r>
                      <a:endParaRPr kumimoji="0" lang="ru-RU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–0,1125 </a:t>
                      </a:r>
                      <a:endParaRPr kumimoji="0" lang="ru-RU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0,0127 </a:t>
                      </a:r>
                      <a:endParaRPr kumimoji="0" lang="ru-RU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1226847"/>
                  </a:ext>
                </a:extLst>
              </a:tr>
              <a:tr h="219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18-й</a:t>
                      </a:r>
                      <a:endParaRPr kumimoji="0" lang="ru-RU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2,99</a:t>
                      </a:r>
                      <a:endParaRPr kumimoji="0" lang="ru-RU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30,2</a:t>
                      </a:r>
                      <a:endParaRPr kumimoji="0" lang="ru-RU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912,04</a:t>
                      </a:r>
                      <a:endParaRPr kumimoji="0" lang="ru-RU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90,298</a:t>
                      </a:r>
                      <a:endParaRPr kumimoji="0" lang="ru-RU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3,0769</a:t>
                      </a:r>
                      <a:endParaRPr kumimoji="0" lang="ru-RU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–0,0869</a:t>
                      </a:r>
                      <a:endParaRPr kumimoji="0" lang="ru-RU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0,0076</a:t>
                      </a:r>
                      <a:endParaRPr kumimoji="0" lang="ru-RU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5344131"/>
                  </a:ext>
                </a:extLst>
              </a:tr>
              <a:tr h="219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31,91</a:t>
                      </a:r>
                      <a:endParaRPr kumimoji="0" lang="ru-RU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373,4</a:t>
                      </a:r>
                      <a:endParaRPr kumimoji="0" lang="ru-RU" alt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4409500"/>
                  </a:ext>
                </a:extLst>
              </a:tr>
            </a:tbl>
          </a:graphicData>
        </a:graphic>
      </p:graphicFrame>
      <p:graphicFrame>
        <p:nvGraphicFramePr>
          <p:cNvPr id="18434" name="Object 25"/>
          <p:cNvGraphicFramePr>
            <a:graphicFrameLocks noChangeAspect="1"/>
          </p:cNvGraphicFramePr>
          <p:nvPr/>
        </p:nvGraphicFramePr>
        <p:xfrm>
          <a:off x="2321719" y="642938"/>
          <a:ext cx="128588" cy="14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90" name="Формула" r:id="rId3" imgW="164957" imgH="190335" progId="Equation.3">
                  <p:embed/>
                </p:oleObj>
              </mc:Choice>
              <mc:Fallback>
                <p:oleObj name="Формула" r:id="rId3" imgW="164957" imgH="190335" progId="Equation.3">
                  <p:embed/>
                  <p:pic>
                    <p:nvPicPr>
                      <p:cNvPr id="18434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1719" y="642938"/>
                        <a:ext cx="128588" cy="142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24"/>
          <p:cNvGraphicFramePr>
            <a:graphicFrameLocks noChangeAspect="1"/>
          </p:cNvGraphicFramePr>
          <p:nvPr/>
        </p:nvGraphicFramePr>
        <p:xfrm>
          <a:off x="2696766" y="589360"/>
          <a:ext cx="185738" cy="185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91" name="Формула" r:id="rId5" imgW="253890" imgH="241195" progId="Equation.3">
                  <p:embed/>
                </p:oleObj>
              </mc:Choice>
              <mc:Fallback>
                <p:oleObj name="Формула" r:id="rId5" imgW="253890" imgH="241195" progId="Equation.3">
                  <p:embed/>
                  <p:pic>
                    <p:nvPicPr>
                      <p:cNvPr id="18435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6766" y="589360"/>
                        <a:ext cx="185738" cy="185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6" name="Object 23"/>
          <p:cNvGraphicFramePr>
            <a:graphicFrameLocks noChangeAspect="1"/>
          </p:cNvGraphicFramePr>
          <p:nvPr/>
        </p:nvGraphicFramePr>
        <p:xfrm>
          <a:off x="3929063" y="482204"/>
          <a:ext cx="267891" cy="267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92" name="Формула" r:id="rId7" imgW="279279" imgH="241195" progId="Equation.3">
                  <p:embed/>
                </p:oleObj>
              </mc:Choice>
              <mc:Fallback>
                <p:oleObj name="Формула" r:id="rId7" imgW="279279" imgH="241195" progId="Equation.3">
                  <p:embed/>
                  <p:pic>
                    <p:nvPicPr>
                      <p:cNvPr id="18436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9063" y="482204"/>
                        <a:ext cx="267891" cy="2678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7" name="Object 22"/>
          <p:cNvGraphicFramePr>
            <a:graphicFrameLocks noChangeAspect="1"/>
          </p:cNvGraphicFramePr>
          <p:nvPr/>
        </p:nvGraphicFramePr>
        <p:xfrm>
          <a:off x="4679157" y="482204"/>
          <a:ext cx="375047" cy="267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93" name="Формула" r:id="rId9" imgW="355446" imgH="241195" progId="Equation.3">
                  <p:embed/>
                </p:oleObj>
              </mc:Choice>
              <mc:Fallback>
                <p:oleObj name="Формула" r:id="rId9" imgW="355446" imgH="241195" progId="Equation.3">
                  <p:embed/>
                  <p:pic>
                    <p:nvPicPr>
                      <p:cNvPr id="18437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9157" y="482204"/>
                        <a:ext cx="375047" cy="2678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8" name="Object 21"/>
          <p:cNvGraphicFramePr>
            <a:graphicFrameLocks noChangeAspect="1"/>
          </p:cNvGraphicFramePr>
          <p:nvPr/>
        </p:nvGraphicFramePr>
        <p:xfrm>
          <a:off x="5536407" y="428625"/>
          <a:ext cx="375047" cy="321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94" name="Формула" r:id="rId11" imgW="203112" imgH="291973" progId="Equation.3">
                  <p:embed/>
                </p:oleObj>
              </mc:Choice>
              <mc:Fallback>
                <p:oleObj name="Формула" r:id="rId11" imgW="203112" imgH="291973" progId="Equation.3">
                  <p:embed/>
                  <p:pic>
                    <p:nvPicPr>
                      <p:cNvPr id="18438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6407" y="428625"/>
                        <a:ext cx="375047" cy="32146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9" name="Object 20"/>
          <p:cNvGraphicFramePr>
            <a:graphicFrameLocks noChangeAspect="1"/>
          </p:cNvGraphicFramePr>
          <p:nvPr/>
        </p:nvGraphicFramePr>
        <p:xfrm>
          <a:off x="6179344" y="375047"/>
          <a:ext cx="589360" cy="3750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95" name="Формула" r:id="rId13" imgW="457200" imgH="292100" progId="Equation.3">
                  <p:embed/>
                </p:oleObj>
              </mc:Choice>
              <mc:Fallback>
                <p:oleObj name="Формула" r:id="rId13" imgW="457200" imgH="292100" progId="Equation.3">
                  <p:embed/>
                  <p:pic>
                    <p:nvPicPr>
                      <p:cNvPr id="18439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9344" y="375047"/>
                        <a:ext cx="589360" cy="37504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0" name="Object 19"/>
          <p:cNvGraphicFramePr>
            <a:graphicFrameLocks noChangeAspect="1"/>
          </p:cNvGraphicFramePr>
          <p:nvPr/>
        </p:nvGraphicFramePr>
        <p:xfrm>
          <a:off x="7143750" y="375047"/>
          <a:ext cx="642938" cy="3750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96" name="Формула" r:id="rId15" imgW="622030" imgH="355446" progId="Equation.3">
                  <p:embed/>
                </p:oleObj>
              </mc:Choice>
              <mc:Fallback>
                <p:oleObj name="Формула" r:id="rId15" imgW="622030" imgH="355446" progId="Equation.3">
                  <p:embed/>
                  <p:pic>
                    <p:nvPicPr>
                      <p:cNvPr id="1844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0" y="375047"/>
                        <a:ext cx="642938" cy="37504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1" name="Object 1"/>
          <p:cNvGraphicFramePr>
            <a:graphicFrameLocks noChangeAspect="1"/>
          </p:cNvGraphicFramePr>
          <p:nvPr/>
        </p:nvGraphicFramePr>
        <p:xfrm>
          <a:off x="1357313" y="4768453"/>
          <a:ext cx="207169" cy="157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97" name="Формула" r:id="rId17" imgW="330057" imgH="253890" progId="Equation.3">
                  <p:embed/>
                </p:oleObj>
              </mc:Choice>
              <mc:Fallback>
                <p:oleObj name="Формула" r:id="rId17" imgW="330057" imgH="253890" progId="Equation.3">
                  <p:embed/>
                  <p:pic>
                    <p:nvPicPr>
                      <p:cNvPr id="18441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313" y="4768453"/>
                        <a:ext cx="207169" cy="157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Правая фигурная скобка 29"/>
          <p:cNvSpPr/>
          <p:nvPr/>
        </p:nvSpPr>
        <p:spPr>
          <a:xfrm>
            <a:off x="3178969" y="803672"/>
            <a:ext cx="214313" cy="144660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050"/>
          </a:p>
        </p:txBody>
      </p:sp>
      <p:sp>
        <p:nvSpPr>
          <p:cNvPr id="31" name="Правая фигурная скобка 30"/>
          <p:cNvSpPr/>
          <p:nvPr/>
        </p:nvSpPr>
        <p:spPr>
          <a:xfrm>
            <a:off x="3232548" y="3268267"/>
            <a:ext cx="88106" cy="139303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050"/>
          </a:p>
        </p:txBody>
      </p:sp>
      <p:grpSp>
        <p:nvGrpSpPr>
          <p:cNvPr id="14" name="Google Shape;1377;p41"/>
          <p:cNvGrpSpPr/>
          <p:nvPr/>
        </p:nvGrpSpPr>
        <p:grpSpPr>
          <a:xfrm>
            <a:off x="8164903" y="3506932"/>
            <a:ext cx="783744" cy="737755"/>
            <a:chOff x="1570037" y="1341437"/>
            <a:chExt cx="4943475" cy="4576762"/>
          </a:xfrm>
        </p:grpSpPr>
        <p:sp>
          <p:nvSpPr>
            <p:cNvPr id="15" name="Google Shape;1378;p41"/>
            <p:cNvSpPr/>
            <p:nvPr/>
          </p:nvSpPr>
          <p:spPr>
            <a:xfrm>
              <a:off x="4814887" y="3284537"/>
              <a:ext cx="1673225" cy="1187450"/>
            </a:xfrm>
            <a:custGeom>
              <a:avLst/>
              <a:gdLst/>
              <a:ahLst/>
              <a:cxnLst/>
              <a:rect l="l" t="t" r="r" b="b"/>
              <a:pathLst>
                <a:path w="381" h="270" extrusionOk="0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379;p41"/>
            <p:cNvSpPr/>
            <p:nvPr/>
          </p:nvSpPr>
          <p:spPr>
            <a:xfrm>
              <a:off x="2355850" y="4164012"/>
              <a:ext cx="1208087" cy="1560512"/>
            </a:xfrm>
            <a:custGeom>
              <a:avLst/>
              <a:gdLst/>
              <a:ahLst/>
              <a:cxnLst/>
              <a:rect l="l" t="t" r="r" b="b"/>
              <a:pathLst>
                <a:path w="275" h="355" extrusionOk="0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380;p41"/>
            <p:cNvSpPr/>
            <p:nvPr/>
          </p:nvSpPr>
          <p:spPr>
            <a:xfrm>
              <a:off x="2636837" y="1443037"/>
              <a:ext cx="1581150" cy="1635125"/>
            </a:xfrm>
            <a:custGeom>
              <a:avLst/>
              <a:gdLst/>
              <a:ahLst/>
              <a:cxnLst/>
              <a:rect l="l" t="t" r="r" b="b"/>
              <a:pathLst>
                <a:path w="360" h="372" extrusionOk="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381;p41"/>
            <p:cNvSpPr/>
            <p:nvPr/>
          </p:nvSpPr>
          <p:spPr>
            <a:xfrm>
              <a:off x="1570037" y="3162300"/>
              <a:ext cx="1800225" cy="2562225"/>
            </a:xfrm>
            <a:custGeom>
              <a:avLst/>
              <a:gdLst/>
              <a:ahLst/>
              <a:cxnLst/>
              <a:rect l="l" t="t" r="r" b="b"/>
              <a:pathLst>
                <a:path w="410" h="583" extrusionOk="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382;p41"/>
            <p:cNvSpPr/>
            <p:nvPr/>
          </p:nvSpPr>
          <p:spPr>
            <a:xfrm>
              <a:off x="3101975" y="1341437"/>
              <a:ext cx="2481262" cy="1855787"/>
            </a:xfrm>
            <a:custGeom>
              <a:avLst/>
              <a:gdLst/>
              <a:ahLst/>
              <a:cxnLst/>
              <a:rect l="l" t="t" r="r" b="b"/>
              <a:pathLst>
                <a:path w="565" h="422" extrusionOk="0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1383;p41"/>
            <p:cNvSpPr/>
            <p:nvPr/>
          </p:nvSpPr>
          <p:spPr>
            <a:xfrm>
              <a:off x="4019550" y="4094162"/>
              <a:ext cx="2493962" cy="1824037"/>
            </a:xfrm>
            <a:custGeom>
              <a:avLst/>
              <a:gdLst/>
              <a:ahLst/>
              <a:cxnLst/>
              <a:rect l="l" t="t" r="r" b="b"/>
              <a:pathLst>
                <a:path w="568" h="415" extrusionOk="0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840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 eaLnBrk="0" hangingPunct="0"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 eaLnBrk="0" hangingPunct="0"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 eaLnBrk="0" hangingPunct="0"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 eaLnBrk="0" hangingPunct="0"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294FFC5-7AC1-420D-B99A-F697DF341A50}" type="slidenum">
              <a:rPr lang="en-US" altLang="uk-UA" sz="900">
                <a:solidFill>
                  <a:srgbClr val="898989"/>
                </a:solidFill>
              </a:rPr>
              <a:pPr eaLnBrk="1" hangingPunct="1"/>
              <a:t>26</a:t>
            </a:fld>
            <a:endParaRPr lang="en-US" altLang="uk-UA" sz="900">
              <a:solidFill>
                <a:srgbClr val="898989"/>
              </a:solidFill>
            </a:endParaRPr>
          </a:p>
        </p:txBody>
      </p:sp>
      <p:sp>
        <p:nvSpPr>
          <p:cNvPr id="19462" name="Rectangle 1"/>
          <p:cNvSpPr>
            <a:spLocks noChangeArrowheads="1"/>
          </p:cNvSpPr>
          <p:nvPr/>
        </p:nvSpPr>
        <p:spPr bwMode="auto">
          <a:xfrm>
            <a:off x="238991" y="-247"/>
            <a:ext cx="8790709" cy="716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uk-UA" sz="2100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uk-UA" sz="2100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таблиці</a:t>
            </a:r>
            <a:r>
              <a:rPr lang="ru-RU" altLang="uk-UA" sz="2100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100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дані</a:t>
            </a:r>
            <a:r>
              <a:rPr lang="ru-RU" altLang="uk-UA" sz="2100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100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впорядковані</a:t>
            </a:r>
            <a:r>
              <a:rPr lang="ru-RU" altLang="uk-UA" sz="2100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величиною </a:t>
            </a:r>
            <a:r>
              <a:rPr lang="ru-RU" altLang="uk-UA" sz="2100" b="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доходу, </a:t>
            </a:r>
            <a:r>
              <a:rPr lang="ru-RU" altLang="uk-UA" sz="2100" b="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починаючи</a:t>
            </a:r>
            <a:r>
              <a:rPr lang="ru-RU" altLang="uk-UA" sz="2100" b="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100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altLang="uk-UA" sz="2100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100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меншого</a:t>
            </a:r>
            <a:r>
              <a:rPr lang="ru-RU" altLang="uk-UA" sz="2100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altLang="uk-UA" sz="2100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більшого</a:t>
            </a:r>
            <a:r>
              <a:rPr lang="ru-RU" altLang="uk-UA" sz="2100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100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altLang="uk-UA" sz="2100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2580816" y="750099"/>
            <a:ext cx="1572545" cy="39289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wrap="non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uk-UA" sz="2100" i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Розв’язання</a:t>
            </a:r>
            <a:endParaRPr lang="ru-RU" altLang="uk-UA" sz="2100" i="1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64" name="Rectangle 3"/>
          <p:cNvSpPr>
            <a:spLocks noChangeArrowheads="1"/>
          </p:cNvSpPr>
          <p:nvPr/>
        </p:nvSpPr>
        <p:spPr bwMode="auto">
          <a:xfrm>
            <a:off x="300544" y="1134555"/>
            <a:ext cx="3066544" cy="39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uk-UA" sz="2100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altLang="uk-UA" sz="2100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Ідентифікація</a:t>
            </a:r>
            <a:r>
              <a:rPr lang="ru-RU" altLang="uk-UA" sz="2100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100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змінних</a:t>
            </a:r>
            <a:r>
              <a:rPr lang="ru-RU" altLang="uk-UA" sz="2100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9465" name="Rectangle 5"/>
          <p:cNvSpPr>
            <a:spLocks noChangeArrowheads="1"/>
          </p:cNvSpPr>
          <p:nvPr/>
        </p:nvSpPr>
        <p:spPr bwMode="auto">
          <a:xfrm>
            <a:off x="1143000" y="-173365"/>
            <a:ext cx="139525" cy="34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uk-UA" sz="1800"/>
          </a:p>
        </p:txBody>
      </p:sp>
      <p:graphicFrame>
        <p:nvGraphicFramePr>
          <p:cNvPr id="19458" name="Object 4"/>
          <p:cNvGraphicFramePr>
            <a:graphicFrameLocks noChangeAspect="1"/>
          </p:cNvGraphicFramePr>
          <p:nvPr/>
        </p:nvGraphicFramePr>
        <p:xfrm>
          <a:off x="2643187" y="1553766"/>
          <a:ext cx="1928813" cy="5893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74" name="Формула" r:id="rId3" imgW="927100" imgH="292100" progId="Equation.3">
                  <p:embed/>
                </p:oleObj>
              </mc:Choice>
              <mc:Fallback>
                <p:oleObj name="Формула" r:id="rId3" imgW="927100" imgH="292100" progId="Equation.3">
                  <p:embed/>
                  <p:pic>
                    <p:nvPicPr>
                      <p:cNvPr id="1945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3187" y="1553766"/>
                        <a:ext cx="1928813" cy="58935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6" name="Rectangle 6"/>
          <p:cNvSpPr>
            <a:spLocks noChangeArrowheads="1"/>
          </p:cNvSpPr>
          <p:nvPr/>
        </p:nvSpPr>
        <p:spPr bwMode="auto">
          <a:xfrm>
            <a:off x="955965" y="2304803"/>
            <a:ext cx="8149510" cy="716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uk-UA" sz="2100" b="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ru-RU" altLang="uk-UA" sz="2100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altLang="uk-UA" sz="2100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залежна</a:t>
            </a:r>
            <a:r>
              <a:rPr lang="ru-RU" altLang="uk-UA" sz="2100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100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змінна</a:t>
            </a:r>
            <a:r>
              <a:rPr lang="ru-RU" altLang="uk-UA" sz="2100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uk-UA" sz="2100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заощадження</a:t>
            </a:r>
            <a:r>
              <a:rPr lang="ru-RU" altLang="uk-UA" sz="2100" b="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   </a:t>
            </a:r>
            <a:r>
              <a:rPr lang="ru-RU" altLang="uk-UA" sz="2100" b="0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ru-RU" altLang="uk-UA" sz="2100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altLang="uk-UA" sz="2100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незалежна</a:t>
            </a:r>
            <a:r>
              <a:rPr lang="ru-RU" altLang="uk-UA" sz="2100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100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змінна</a:t>
            </a:r>
            <a:r>
              <a:rPr lang="ru-RU" altLang="uk-UA" sz="2100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(дох</a:t>
            </a:r>
            <a:r>
              <a:rPr lang="uk-UA" altLang="uk-UA" sz="2100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altLang="uk-UA" sz="2100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д);</a:t>
            </a:r>
          </a:p>
          <a:p>
            <a:r>
              <a:rPr lang="en-GB" altLang="uk-UA" sz="2100" b="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ru-RU" altLang="uk-UA" sz="2100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стохастична </a:t>
            </a:r>
            <a:r>
              <a:rPr lang="ru-RU" altLang="uk-UA" sz="2100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складова</a:t>
            </a:r>
            <a:r>
              <a:rPr lang="ru-RU" altLang="uk-UA" sz="2100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467" name="Rectangle 7"/>
          <p:cNvSpPr>
            <a:spLocks noChangeArrowheads="1"/>
          </p:cNvSpPr>
          <p:nvPr/>
        </p:nvSpPr>
        <p:spPr bwMode="auto">
          <a:xfrm>
            <a:off x="355018" y="3206248"/>
            <a:ext cx="2899832" cy="39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GB" altLang="uk-UA" sz="2100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GB" altLang="uk-UA" sz="2100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Специфікація</a:t>
            </a:r>
            <a:r>
              <a:rPr lang="en-GB" altLang="uk-UA" sz="2100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uk-UA" sz="2100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моделі</a:t>
            </a:r>
            <a:r>
              <a:rPr lang="en-GB" altLang="uk-UA" sz="2100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9468" name="Rectangle 9"/>
          <p:cNvSpPr>
            <a:spLocks noChangeArrowheads="1"/>
          </p:cNvSpPr>
          <p:nvPr/>
        </p:nvSpPr>
        <p:spPr bwMode="auto">
          <a:xfrm>
            <a:off x="1143000" y="-173365"/>
            <a:ext cx="139525" cy="34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uk-UA" sz="1800"/>
          </a:p>
        </p:txBody>
      </p:sp>
      <p:graphicFrame>
        <p:nvGraphicFramePr>
          <p:cNvPr id="1945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9753843"/>
              </p:ext>
            </p:extLst>
          </p:nvPr>
        </p:nvGraphicFramePr>
        <p:xfrm>
          <a:off x="4182679" y="2967755"/>
          <a:ext cx="4922796" cy="16609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75" name="Формула" r:id="rId5" imgW="1422400" imgH="1028700" progId="Equation.3">
                  <p:embed/>
                </p:oleObj>
              </mc:Choice>
              <mc:Fallback>
                <p:oleObj name="Формула" r:id="rId5" imgW="1422400" imgH="1028700" progId="Equation.3">
                  <p:embed/>
                  <p:pic>
                    <p:nvPicPr>
                      <p:cNvPr id="1945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2679" y="2967755"/>
                        <a:ext cx="4922796" cy="1660922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chemeClr val="accent2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9" name="Rectangle 11"/>
          <p:cNvSpPr>
            <a:spLocks noChangeArrowheads="1"/>
          </p:cNvSpPr>
          <p:nvPr/>
        </p:nvSpPr>
        <p:spPr bwMode="auto">
          <a:xfrm>
            <a:off x="1143000" y="-173365"/>
            <a:ext cx="139525" cy="34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uk-UA" sz="1800"/>
          </a:p>
        </p:txBody>
      </p:sp>
      <p:grpSp>
        <p:nvGrpSpPr>
          <p:cNvPr id="13" name="Google Shape;1377;p41"/>
          <p:cNvGrpSpPr/>
          <p:nvPr/>
        </p:nvGrpSpPr>
        <p:grpSpPr>
          <a:xfrm>
            <a:off x="429018" y="3693968"/>
            <a:ext cx="783744" cy="737755"/>
            <a:chOff x="1570037" y="1341437"/>
            <a:chExt cx="4943475" cy="4576762"/>
          </a:xfrm>
        </p:grpSpPr>
        <p:sp>
          <p:nvSpPr>
            <p:cNvPr id="14" name="Google Shape;1378;p41"/>
            <p:cNvSpPr/>
            <p:nvPr/>
          </p:nvSpPr>
          <p:spPr>
            <a:xfrm>
              <a:off x="4814887" y="3284537"/>
              <a:ext cx="1673225" cy="1187450"/>
            </a:xfrm>
            <a:custGeom>
              <a:avLst/>
              <a:gdLst/>
              <a:ahLst/>
              <a:cxnLst/>
              <a:rect l="l" t="t" r="r" b="b"/>
              <a:pathLst>
                <a:path w="381" h="270" extrusionOk="0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379;p41"/>
            <p:cNvSpPr/>
            <p:nvPr/>
          </p:nvSpPr>
          <p:spPr>
            <a:xfrm>
              <a:off x="2355850" y="4164012"/>
              <a:ext cx="1208087" cy="1560512"/>
            </a:xfrm>
            <a:custGeom>
              <a:avLst/>
              <a:gdLst/>
              <a:ahLst/>
              <a:cxnLst/>
              <a:rect l="l" t="t" r="r" b="b"/>
              <a:pathLst>
                <a:path w="275" h="355" extrusionOk="0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380;p41"/>
            <p:cNvSpPr/>
            <p:nvPr/>
          </p:nvSpPr>
          <p:spPr>
            <a:xfrm>
              <a:off x="2636837" y="1443037"/>
              <a:ext cx="1581150" cy="1635125"/>
            </a:xfrm>
            <a:custGeom>
              <a:avLst/>
              <a:gdLst/>
              <a:ahLst/>
              <a:cxnLst/>
              <a:rect l="l" t="t" r="r" b="b"/>
              <a:pathLst>
                <a:path w="360" h="372" extrusionOk="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381;p41"/>
            <p:cNvSpPr/>
            <p:nvPr/>
          </p:nvSpPr>
          <p:spPr>
            <a:xfrm>
              <a:off x="1570037" y="3162300"/>
              <a:ext cx="1800225" cy="2562225"/>
            </a:xfrm>
            <a:custGeom>
              <a:avLst/>
              <a:gdLst/>
              <a:ahLst/>
              <a:cxnLst/>
              <a:rect l="l" t="t" r="r" b="b"/>
              <a:pathLst>
                <a:path w="410" h="583" extrusionOk="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382;p41"/>
            <p:cNvSpPr/>
            <p:nvPr/>
          </p:nvSpPr>
          <p:spPr>
            <a:xfrm>
              <a:off x="3101975" y="1341437"/>
              <a:ext cx="2481262" cy="1855787"/>
            </a:xfrm>
            <a:custGeom>
              <a:avLst/>
              <a:gdLst/>
              <a:ahLst/>
              <a:cxnLst/>
              <a:rect l="l" t="t" r="r" b="b"/>
              <a:pathLst>
                <a:path w="565" h="422" extrusionOk="0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383;p41"/>
            <p:cNvSpPr/>
            <p:nvPr/>
          </p:nvSpPr>
          <p:spPr>
            <a:xfrm>
              <a:off x="4019550" y="4094162"/>
              <a:ext cx="2493962" cy="1824037"/>
            </a:xfrm>
            <a:custGeom>
              <a:avLst/>
              <a:gdLst/>
              <a:ahLst/>
              <a:cxnLst/>
              <a:rect l="l" t="t" r="r" b="b"/>
              <a:pathLst>
                <a:path w="568" h="415" extrusionOk="0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570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 eaLnBrk="0" hangingPunct="0"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 eaLnBrk="0" hangingPunct="0"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 eaLnBrk="0" hangingPunct="0"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 eaLnBrk="0" hangingPunct="0"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9017BEE-348E-442B-8788-4707974F5073}" type="slidenum">
              <a:rPr lang="en-US" altLang="uk-UA" sz="900">
                <a:solidFill>
                  <a:srgbClr val="898989"/>
                </a:solidFill>
              </a:rPr>
              <a:pPr eaLnBrk="1" hangingPunct="1"/>
              <a:t>27</a:t>
            </a:fld>
            <a:endParaRPr lang="en-US" altLang="uk-UA" sz="900">
              <a:solidFill>
                <a:srgbClr val="898989"/>
              </a:solidFill>
            </a:endParaRPr>
          </a:p>
        </p:txBody>
      </p:sp>
      <p:sp>
        <p:nvSpPr>
          <p:cNvPr id="20488" name="Rectangle 1"/>
          <p:cNvSpPr>
            <a:spLocks noChangeArrowheads="1"/>
          </p:cNvSpPr>
          <p:nvPr/>
        </p:nvSpPr>
        <p:spPr bwMode="auto">
          <a:xfrm>
            <a:off x="1143000" y="185"/>
            <a:ext cx="6858000" cy="1685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uk-UA" sz="2100" b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Визначимо наявність гетероскедастичності. Для цього застосуємо алгоритм Гольдфельда—Квандта. Дану сукупність спостережень впорядкуємо по </a:t>
            </a:r>
            <a:r>
              <a:rPr lang="ru-RU" altLang="uk-UA" sz="2100" b="0" i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altLang="uk-UA" sz="2100" b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від меншого до більшого значення. Відшукуємо </a:t>
            </a:r>
            <a:r>
              <a:rPr lang="ru-RU" altLang="uk-UA" sz="2100" b="0" i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altLang="uk-UA" sz="2100" b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спостережень, які знаходяться в середині сукупності:</a:t>
            </a:r>
          </a:p>
        </p:txBody>
      </p:sp>
      <p:sp>
        <p:nvSpPr>
          <p:cNvPr id="20489" name="Rectangle 3"/>
          <p:cNvSpPr>
            <a:spLocks noChangeArrowheads="1"/>
          </p:cNvSpPr>
          <p:nvPr/>
        </p:nvSpPr>
        <p:spPr bwMode="auto">
          <a:xfrm>
            <a:off x="1143000" y="-173365"/>
            <a:ext cx="139525" cy="34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uk-UA" sz="1800"/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1303735" y="2035969"/>
          <a:ext cx="1079897" cy="7500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12" name="Формула" r:id="rId3" imgW="698500" imgH="520700" progId="Equation.3">
                  <p:embed/>
                </p:oleObj>
              </mc:Choice>
              <mc:Fallback>
                <p:oleObj name="Формула" r:id="rId3" imgW="698500" imgH="520700" progId="Equation.3">
                  <p:embed/>
                  <p:pic>
                    <p:nvPicPr>
                      <p:cNvPr id="2048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3735" y="2035969"/>
                        <a:ext cx="1079897" cy="7500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0" name="Rectangle 5"/>
          <p:cNvSpPr>
            <a:spLocks noChangeArrowheads="1"/>
          </p:cNvSpPr>
          <p:nvPr/>
        </p:nvSpPr>
        <p:spPr bwMode="auto">
          <a:xfrm>
            <a:off x="1143000" y="-173365"/>
            <a:ext cx="139525" cy="34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uk-UA" sz="1800"/>
          </a:p>
        </p:txBody>
      </p:sp>
      <p:graphicFrame>
        <p:nvGraphicFramePr>
          <p:cNvPr id="20483" name="Object 4"/>
          <p:cNvGraphicFramePr>
            <a:graphicFrameLocks noChangeAspect="1"/>
          </p:cNvGraphicFramePr>
          <p:nvPr/>
        </p:nvGraphicFramePr>
        <p:xfrm>
          <a:off x="2750344" y="2196704"/>
          <a:ext cx="803672" cy="4822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13" name="Формула" r:id="rId5" imgW="558558" imgH="304668" progId="Equation.3">
                  <p:embed/>
                </p:oleObj>
              </mc:Choice>
              <mc:Fallback>
                <p:oleObj name="Формула" r:id="rId5" imgW="558558" imgH="304668" progId="Equation.3">
                  <p:embed/>
                  <p:pic>
                    <p:nvPicPr>
                      <p:cNvPr id="2048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0344" y="2196704"/>
                        <a:ext cx="803672" cy="48220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1" name="Rectangle 7"/>
          <p:cNvSpPr>
            <a:spLocks noChangeArrowheads="1"/>
          </p:cNvSpPr>
          <p:nvPr/>
        </p:nvSpPr>
        <p:spPr bwMode="auto">
          <a:xfrm>
            <a:off x="1143000" y="-173365"/>
            <a:ext cx="139525" cy="34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uk-UA" sz="1800"/>
          </a:p>
        </p:txBody>
      </p:sp>
      <p:graphicFrame>
        <p:nvGraphicFramePr>
          <p:cNvPr id="20484" name="Object 6"/>
          <p:cNvGraphicFramePr>
            <a:graphicFrameLocks noChangeAspect="1"/>
          </p:cNvGraphicFramePr>
          <p:nvPr/>
        </p:nvGraphicFramePr>
        <p:xfrm>
          <a:off x="3929062" y="2089548"/>
          <a:ext cx="1500188" cy="7786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14" name="Формула" r:id="rId7" imgW="799753" imgH="533169" progId="Equation.3">
                  <p:embed/>
                </p:oleObj>
              </mc:Choice>
              <mc:Fallback>
                <p:oleObj name="Формула" r:id="rId7" imgW="799753" imgH="533169" progId="Equation.3">
                  <p:embed/>
                  <p:pic>
                    <p:nvPicPr>
                      <p:cNvPr id="2048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9062" y="2089548"/>
                        <a:ext cx="1500188" cy="77866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2" name="Rectangle 9"/>
          <p:cNvSpPr>
            <a:spLocks noChangeArrowheads="1"/>
          </p:cNvSpPr>
          <p:nvPr/>
        </p:nvSpPr>
        <p:spPr bwMode="auto">
          <a:xfrm>
            <a:off x="1143000" y="-173365"/>
            <a:ext cx="139525" cy="34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uk-UA" sz="1800"/>
          </a:p>
        </p:txBody>
      </p:sp>
      <p:graphicFrame>
        <p:nvGraphicFramePr>
          <p:cNvPr id="20485" name="Object 8"/>
          <p:cNvGraphicFramePr>
            <a:graphicFrameLocks noChangeAspect="1"/>
          </p:cNvGraphicFramePr>
          <p:nvPr/>
        </p:nvGraphicFramePr>
        <p:xfrm>
          <a:off x="5911454" y="2035969"/>
          <a:ext cx="1844278" cy="8072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15" name="Формула" r:id="rId9" imgW="1218671" imgH="533169" progId="Equation.3">
                  <p:embed/>
                </p:oleObj>
              </mc:Choice>
              <mc:Fallback>
                <p:oleObj name="Формула" r:id="rId9" imgW="1218671" imgH="533169" progId="Equation.3">
                  <p:embed/>
                  <p:pic>
                    <p:nvPicPr>
                      <p:cNvPr id="20485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1454" y="2035969"/>
                        <a:ext cx="1844278" cy="8072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3" name="Rectangle 11"/>
          <p:cNvSpPr>
            <a:spLocks noChangeArrowheads="1"/>
          </p:cNvSpPr>
          <p:nvPr/>
        </p:nvSpPr>
        <p:spPr bwMode="auto">
          <a:xfrm>
            <a:off x="1143000" y="-173365"/>
            <a:ext cx="139525" cy="34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uk-UA" sz="1800"/>
          </a:p>
        </p:txBody>
      </p:sp>
      <p:graphicFrame>
        <p:nvGraphicFramePr>
          <p:cNvPr id="20486" name="Object 10"/>
          <p:cNvGraphicFramePr>
            <a:graphicFrameLocks noChangeAspect="1"/>
          </p:cNvGraphicFramePr>
          <p:nvPr/>
        </p:nvGraphicFramePr>
        <p:xfrm>
          <a:off x="2107407" y="3429001"/>
          <a:ext cx="3321844" cy="5357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16" name="Формула" r:id="rId11" imgW="901309" imgH="253890" progId="Equation.3">
                  <p:embed/>
                </p:oleObj>
              </mc:Choice>
              <mc:Fallback>
                <p:oleObj name="Формула" r:id="rId11" imgW="901309" imgH="253890" progId="Equation.3">
                  <p:embed/>
                  <p:pic>
                    <p:nvPicPr>
                      <p:cNvPr id="2048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7407" y="3429001"/>
                        <a:ext cx="3321844" cy="5357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oogle Shape;1377;p41"/>
          <p:cNvGrpSpPr/>
          <p:nvPr/>
        </p:nvGrpSpPr>
        <p:grpSpPr>
          <a:xfrm>
            <a:off x="8047381" y="3548496"/>
            <a:ext cx="783744" cy="737755"/>
            <a:chOff x="1570037" y="1341437"/>
            <a:chExt cx="4943475" cy="4576762"/>
          </a:xfrm>
        </p:grpSpPr>
        <p:sp>
          <p:nvSpPr>
            <p:cNvPr id="15" name="Google Shape;1378;p41"/>
            <p:cNvSpPr/>
            <p:nvPr/>
          </p:nvSpPr>
          <p:spPr>
            <a:xfrm>
              <a:off x="4814887" y="3284537"/>
              <a:ext cx="1673225" cy="1187450"/>
            </a:xfrm>
            <a:custGeom>
              <a:avLst/>
              <a:gdLst/>
              <a:ahLst/>
              <a:cxnLst/>
              <a:rect l="l" t="t" r="r" b="b"/>
              <a:pathLst>
                <a:path w="381" h="270" extrusionOk="0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379;p41"/>
            <p:cNvSpPr/>
            <p:nvPr/>
          </p:nvSpPr>
          <p:spPr>
            <a:xfrm>
              <a:off x="2355850" y="4164012"/>
              <a:ext cx="1208087" cy="1560512"/>
            </a:xfrm>
            <a:custGeom>
              <a:avLst/>
              <a:gdLst/>
              <a:ahLst/>
              <a:cxnLst/>
              <a:rect l="l" t="t" r="r" b="b"/>
              <a:pathLst>
                <a:path w="275" h="355" extrusionOk="0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380;p41"/>
            <p:cNvSpPr/>
            <p:nvPr/>
          </p:nvSpPr>
          <p:spPr>
            <a:xfrm>
              <a:off x="2636837" y="1443037"/>
              <a:ext cx="1581150" cy="1635125"/>
            </a:xfrm>
            <a:custGeom>
              <a:avLst/>
              <a:gdLst/>
              <a:ahLst/>
              <a:cxnLst/>
              <a:rect l="l" t="t" r="r" b="b"/>
              <a:pathLst>
                <a:path w="360" h="372" extrusionOk="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381;p41"/>
            <p:cNvSpPr/>
            <p:nvPr/>
          </p:nvSpPr>
          <p:spPr>
            <a:xfrm>
              <a:off x="1570037" y="3162300"/>
              <a:ext cx="1800225" cy="2562225"/>
            </a:xfrm>
            <a:custGeom>
              <a:avLst/>
              <a:gdLst/>
              <a:ahLst/>
              <a:cxnLst/>
              <a:rect l="l" t="t" r="r" b="b"/>
              <a:pathLst>
                <a:path w="410" h="583" extrusionOk="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382;p41"/>
            <p:cNvSpPr/>
            <p:nvPr/>
          </p:nvSpPr>
          <p:spPr>
            <a:xfrm>
              <a:off x="3101975" y="1341437"/>
              <a:ext cx="2481262" cy="1855787"/>
            </a:xfrm>
            <a:custGeom>
              <a:avLst/>
              <a:gdLst/>
              <a:ahLst/>
              <a:cxnLst/>
              <a:rect l="l" t="t" r="r" b="b"/>
              <a:pathLst>
                <a:path w="565" h="422" extrusionOk="0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1383;p41"/>
            <p:cNvSpPr/>
            <p:nvPr/>
          </p:nvSpPr>
          <p:spPr>
            <a:xfrm>
              <a:off x="4019550" y="4094162"/>
              <a:ext cx="2493962" cy="1824037"/>
            </a:xfrm>
            <a:custGeom>
              <a:avLst/>
              <a:gdLst/>
              <a:ahLst/>
              <a:cxnLst/>
              <a:rect l="l" t="t" r="r" b="b"/>
              <a:pathLst>
                <a:path w="568" h="415" extrusionOk="0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" name="Google Shape;1168;p41"/>
          <p:cNvGrpSpPr/>
          <p:nvPr/>
        </p:nvGrpSpPr>
        <p:grpSpPr>
          <a:xfrm>
            <a:off x="297506" y="3564874"/>
            <a:ext cx="696340" cy="861654"/>
            <a:chOff x="4539787" y="1011032"/>
            <a:chExt cx="598958" cy="720261"/>
          </a:xfrm>
        </p:grpSpPr>
        <p:sp>
          <p:nvSpPr>
            <p:cNvPr id="22" name="Google Shape;1169;p41"/>
            <p:cNvSpPr/>
            <p:nvPr/>
          </p:nvSpPr>
          <p:spPr>
            <a:xfrm>
              <a:off x="4849480" y="1011032"/>
              <a:ext cx="289264" cy="340491"/>
            </a:xfrm>
            <a:custGeom>
              <a:avLst/>
              <a:gdLst/>
              <a:ahLst/>
              <a:cxnLst/>
              <a:rect l="l" t="t" r="r" b="b"/>
              <a:pathLst>
                <a:path w="518" h="610" extrusionOk="0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170;p41"/>
            <p:cNvSpPr/>
            <p:nvPr/>
          </p:nvSpPr>
          <p:spPr>
            <a:xfrm>
              <a:off x="4599335" y="1012768"/>
              <a:ext cx="277094" cy="339188"/>
            </a:xfrm>
            <a:custGeom>
              <a:avLst/>
              <a:gdLst/>
              <a:ahLst/>
              <a:cxnLst/>
              <a:rect l="l" t="t" r="r" b="b"/>
              <a:pathLst>
                <a:path w="496" h="608" extrusionOk="0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1171;p41"/>
            <p:cNvSpPr/>
            <p:nvPr/>
          </p:nvSpPr>
          <p:spPr>
            <a:xfrm>
              <a:off x="4539787" y="1276220"/>
              <a:ext cx="295350" cy="349606"/>
            </a:xfrm>
            <a:custGeom>
              <a:avLst/>
              <a:gdLst/>
              <a:ahLst/>
              <a:cxnLst/>
              <a:rect l="l" t="t" r="r" b="b"/>
              <a:pathLst>
                <a:path w="529" h="627" extrusionOk="0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1172;p41"/>
            <p:cNvSpPr/>
            <p:nvPr/>
          </p:nvSpPr>
          <p:spPr>
            <a:xfrm>
              <a:off x="4854479" y="1272314"/>
              <a:ext cx="277529" cy="353078"/>
            </a:xfrm>
            <a:custGeom>
              <a:avLst/>
              <a:gdLst/>
              <a:ahLst/>
              <a:cxnLst/>
              <a:rect l="l" t="t" r="r" b="b"/>
              <a:pathLst>
                <a:path w="497" h="633" extrusionOk="0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1173;p41"/>
            <p:cNvSpPr/>
            <p:nvPr/>
          </p:nvSpPr>
          <p:spPr>
            <a:xfrm>
              <a:off x="4661491" y="1370403"/>
              <a:ext cx="388584" cy="360890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813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 eaLnBrk="0" hangingPunct="0"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 eaLnBrk="0" hangingPunct="0"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 eaLnBrk="0" hangingPunct="0"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 eaLnBrk="0" hangingPunct="0"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90A0D2E-4156-48E3-9F40-871FCAFDF5BD}" type="slidenum">
              <a:rPr lang="en-US" altLang="uk-UA" sz="900">
                <a:solidFill>
                  <a:srgbClr val="898989"/>
                </a:solidFill>
              </a:rPr>
              <a:pPr eaLnBrk="1" hangingPunct="1"/>
              <a:t>28</a:t>
            </a:fld>
            <a:endParaRPr lang="en-US" altLang="uk-UA" sz="900">
              <a:solidFill>
                <a:srgbClr val="898989"/>
              </a:solidFill>
            </a:endParaRPr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-23077"/>
            <a:ext cx="9143999" cy="43906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wrap="squar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3.1. </a:t>
            </a:r>
            <a:r>
              <a:rPr lang="ru-RU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Розрахуємо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економетричну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модель для </a:t>
            </a:r>
            <a:r>
              <a:rPr lang="ru-RU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сукупності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uk-UA" b="0" dirty="0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21506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1476720"/>
              </p:ext>
            </p:extLst>
          </p:nvPr>
        </p:nvGraphicFramePr>
        <p:xfrm>
          <a:off x="7699525" y="105366"/>
          <a:ext cx="857250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52" name="Формула" r:id="rId3" imgW="520474" imgH="253890" progId="Equation.3">
                  <p:embed/>
                </p:oleObj>
              </mc:Choice>
              <mc:Fallback>
                <p:oleObj name="Формула" r:id="rId3" imgW="520474" imgH="253890" progId="Equation.3">
                  <p:embed/>
                  <p:pic>
                    <p:nvPicPr>
                      <p:cNvPr id="21506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9525" y="105366"/>
                        <a:ext cx="857250" cy="385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1" name="Rectangle 4"/>
          <p:cNvSpPr>
            <a:spLocks noChangeArrowheads="1"/>
          </p:cNvSpPr>
          <p:nvPr/>
        </p:nvSpPr>
        <p:spPr bwMode="auto">
          <a:xfrm>
            <a:off x="696564" y="543190"/>
            <a:ext cx="7304884" cy="43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Оцінимо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кількісно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параметри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моделі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1МНК.</a:t>
            </a:r>
          </a:p>
        </p:txBody>
      </p:sp>
      <p:sp>
        <p:nvSpPr>
          <p:cNvPr id="21512" name="Rectangle 6"/>
          <p:cNvSpPr>
            <a:spLocks noChangeArrowheads="1"/>
          </p:cNvSpPr>
          <p:nvPr/>
        </p:nvSpPr>
        <p:spPr bwMode="auto">
          <a:xfrm>
            <a:off x="1143000" y="-173365"/>
            <a:ext cx="139525" cy="34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uk-UA" sz="1800"/>
          </a:p>
        </p:txBody>
      </p:sp>
      <p:graphicFrame>
        <p:nvGraphicFramePr>
          <p:cNvPr id="2150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1455132"/>
              </p:ext>
            </p:extLst>
          </p:nvPr>
        </p:nvGraphicFramePr>
        <p:xfrm>
          <a:off x="1518047" y="1043188"/>
          <a:ext cx="3643313" cy="13394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53" name="Формула" r:id="rId5" imgW="2044700" imgH="685800" progId="Equation.3">
                  <p:embed/>
                </p:oleObj>
              </mc:Choice>
              <mc:Fallback>
                <p:oleObj name="Формула" r:id="rId5" imgW="2044700" imgH="685800" progId="Equation.3">
                  <p:embed/>
                  <p:pic>
                    <p:nvPicPr>
                      <p:cNvPr id="2150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8047" y="1043188"/>
                        <a:ext cx="3643313" cy="133945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3" name="Rectangle 8"/>
          <p:cNvSpPr>
            <a:spLocks noChangeArrowheads="1"/>
          </p:cNvSpPr>
          <p:nvPr/>
        </p:nvSpPr>
        <p:spPr bwMode="auto">
          <a:xfrm>
            <a:off x="1143000" y="-173365"/>
            <a:ext cx="139525" cy="34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uk-UA" sz="1800"/>
          </a:p>
        </p:txBody>
      </p:sp>
      <p:graphicFrame>
        <p:nvGraphicFramePr>
          <p:cNvPr id="2150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9774459"/>
              </p:ext>
            </p:extLst>
          </p:nvPr>
        </p:nvGraphicFramePr>
        <p:xfrm>
          <a:off x="2236968" y="2279182"/>
          <a:ext cx="4039141" cy="2464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54" name="Формула" r:id="rId7" imgW="1333500" imgH="1358900" progId="Equation.3">
                  <p:embed/>
                </p:oleObj>
              </mc:Choice>
              <mc:Fallback>
                <p:oleObj name="Формула" r:id="rId7" imgW="1333500" imgH="1358900" progId="Equation.3">
                  <p:embed/>
                  <p:pic>
                    <p:nvPicPr>
                      <p:cNvPr id="2150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6968" y="2279182"/>
                        <a:ext cx="4039141" cy="246459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oogle Shape;1168;p41"/>
          <p:cNvGrpSpPr/>
          <p:nvPr/>
        </p:nvGrpSpPr>
        <p:grpSpPr>
          <a:xfrm>
            <a:off x="297506" y="3564874"/>
            <a:ext cx="696340" cy="903218"/>
            <a:chOff x="4539787" y="1011032"/>
            <a:chExt cx="598958" cy="720261"/>
          </a:xfrm>
        </p:grpSpPr>
        <p:sp>
          <p:nvSpPr>
            <p:cNvPr id="11" name="Google Shape;1169;p41"/>
            <p:cNvSpPr/>
            <p:nvPr/>
          </p:nvSpPr>
          <p:spPr>
            <a:xfrm>
              <a:off x="4849480" y="1011032"/>
              <a:ext cx="289264" cy="340491"/>
            </a:xfrm>
            <a:custGeom>
              <a:avLst/>
              <a:gdLst/>
              <a:ahLst/>
              <a:cxnLst/>
              <a:rect l="l" t="t" r="r" b="b"/>
              <a:pathLst>
                <a:path w="518" h="610" extrusionOk="0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170;p41"/>
            <p:cNvSpPr/>
            <p:nvPr/>
          </p:nvSpPr>
          <p:spPr>
            <a:xfrm>
              <a:off x="4599335" y="1012768"/>
              <a:ext cx="277094" cy="339188"/>
            </a:xfrm>
            <a:custGeom>
              <a:avLst/>
              <a:gdLst/>
              <a:ahLst/>
              <a:cxnLst/>
              <a:rect l="l" t="t" r="r" b="b"/>
              <a:pathLst>
                <a:path w="496" h="608" extrusionOk="0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171;p41"/>
            <p:cNvSpPr/>
            <p:nvPr/>
          </p:nvSpPr>
          <p:spPr>
            <a:xfrm>
              <a:off x="4539787" y="1276220"/>
              <a:ext cx="295350" cy="349606"/>
            </a:xfrm>
            <a:custGeom>
              <a:avLst/>
              <a:gdLst/>
              <a:ahLst/>
              <a:cxnLst/>
              <a:rect l="l" t="t" r="r" b="b"/>
              <a:pathLst>
                <a:path w="529" h="627" extrusionOk="0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172;p41"/>
            <p:cNvSpPr/>
            <p:nvPr/>
          </p:nvSpPr>
          <p:spPr>
            <a:xfrm>
              <a:off x="4854479" y="1272314"/>
              <a:ext cx="277529" cy="353078"/>
            </a:xfrm>
            <a:custGeom>
              <a:avLst/>
              <a:gdLst/>
              <a:ahLst/>
              <a:cxnLst/>
              <a:rect l="l" t="t" r="r" b="b"/>
              <a:pathLst>
                <a:path w="497" h="633" extrusionOk="0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173;p41"/>
            <p:cNvSpPr/>
            <p:nvPr/>
          </p:nvSpPr>
          <p:spPr>
            <a:xfrm>
              <a:off x="4661491" y="1370403"/>
              <a:ext cx="388584" cy="360890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" name="Google Shape;1377;p41"/>
          <p:cNvGrpSpPr/>
          <p:nvPr/>
        </p:nvGrpSpPr>
        <p:grpSpPr>
          <a:xfrm>
            <a:off x="8047381" y="3548496"/>
            <a:ext cx="783744" cy="737755"/>
            <a:chOff x="1570037" y="1341437"/>
            <a:chExt cx="4943475" cy="4576762"/>
          </a:xfrm>
        </p:grpSpPr>
        <p:sp>
          <p:nvSpPr>
            <p:cNvPr id="17" name="Google Shape;1378;p41"/>
            <p:cNvSpPr/>
            <p:nvPr/>
          </p:nvSpPr>
          <p:spPr>
            <a:xfrm>
              <a:off x="4814887" y="3284537"/>
              <a:ext cx="1673225" cy="1187450"/>
            </a:xfrm>
            <a:custGeom>
              <a:avLst/>
              <a:gdLst/>
              <a:ahLst/>
              <a:cxnLst/>
              <a:rect l="l" t="t" r="r" b="b"/>
              <a:pathLst>
                <a:path w="381" h="270" extrusionOk="0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379;p41"/>
            <p:cNvSpPr/>
            <p:nvPr/>
          </p:nvSpPr>
          <p:spPr>
            <a:xfrm>
              <a:off x="2355850" y="4164012"/>
              <a:ext cx="1208087" cy="1560512"/>
            </a:xfrm>
            <a:custGeom>
              <a:avLst/>
              <a:gdLst/>
              <a:ahLst/>
              <a:cxnLst/>
              <a:rect l="l" t="t" r="r" b="b"/>
              <a:pathLst>
                <a:path w="275" h="355" extrusionOk="0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380;p41"/>
            <p:cNvSpPr/>
            <p:nvPr/>
          </p:nvSpPr>
          <p:spPr>
            <a:xfrm>
              <a:off x="2636837" y="1443037"/>
              <a:ext cx="1581150" cy="1635125"/>
            </a:xfrm>
            <a:custGeom>
              <a:avLst/>
              <a:gdLst/>
              <a:ahLst/>
              <a:cxnLst/>
              <a:rect l="l" t="t" r="r" b="b"/>
              <a:pathLst>
                <a:path w="360" h="372" extrusionOk="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1381;p41"/>
            <p:cNvSpPr/>
            <p:nvPr/>
          </p:nvSpPr>
          <p:spPr>
            <a:xfrm>
              <a:off x="1570037" y="3162300"/>
              <a:ext cx="1800225" cy="2562225"/>
            </a:xfrm>
            <a:custGeom>
              <a:avLst/>
              <a:gdLst/>
              <a:ahLst/>
              <a:cxnLst/>
              <a:rect l="l" t="t" r="r" b="b"/>
              <a:pathLst>
                <a:path w="410" h="583" extrusionOk="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1382;p41"/>
            <p:cNvSpPr/>
            <p:nvPr/>
          </p:nvSpPr>
          <p:spPr>
            <a:xfrm>
              <a:off x="3101975" y="1341437"/>
              <a:ext cx="2481262" cy="1855787"/>
            </a:xfrm>
            <a:custGeom>
              <a:avLst/>
              <a:gdLst/>
              <a:ahLst/>
              <a:cxnLst/>
              <a:rect l="l" t="t" r="r" b="b"/>
              <a:pathLst>
                <a:path w="565" h="422" extrusionOk="0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383;p41"/>
            <p:cNvSpPr/>
            <p:nvPr/>
          </p:nvSpPr>
          <p:spPr>
            <a:xfrm>
              <a:off x="4019550" y="4094162"/>
              <a:ext cx="2493962" cy="1824037"/>
            </a:xfrm>
            <a:custGeom>
              <a:avLst/>
              <a:gdLst/>
              <a:ahLst/>
              <a:cxnLst/>
              <a:rect l="l" t="t" r="r" b="b"/>
              <a:pathLst>
                <a:path w="568" h="415" extrusionOk="0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795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 eaLnBrk="0" hangingPunct="0"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 eaLnBrk="0" hangingPunct="0"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 eaLnBrk="0" hangingPunct="0"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 eaLnBrk="0" hangingPunct="0"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BB70919-1E78-4386-BF79-97BED537379A}" type="slidenum">
              <a:rPr lang="en-US" altLang="uk-UA" sz="900">
                <a:solidFill>
                  <a:srgbClr val="898989"/>
                </a:solidFill>
              </a:rPr>
              <a:pPr eaLnBrk="1" hangingPunct="1"/>
              <a:t>29</a:t>
            </a:fld>
            <a:endParaRPr lang="en-US" altLang="uk-UA" sz="900">
              <a:solidFill>
                <a:srgbClr val="898989"/>
              </a:solidFill>
            </a:endParaRPr>
          </a:p>
        </p:txBody>
      </p:sp>
      <p:sp>
        <p:nvSpPr>
          <p:cNvPr id="22533" name="Rectangle 2"/>
          <p:cNvSpPr>
            <a:spLocks noChangeArrowheads="1"/>
          </p:cNvSpPr>
          <p:nvPr/>
        </p:nvSpPr>
        <p:spPr bwMode="auto">
          <a:xfrm>
            <a:off x="1143000" y="-173365"/>
            <a:ext cx="139525" cy="34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uk-UA" sz="1800"/>
          </a:p>
        </p:txBody>
      </p:sp>
      <p:graphicFrame>
        <p:nvGraphicFramePr>
          <p:cNvPr id="22530" name="Object 1"/>
          <p:cNvGraphicFramePr>
            <a:graphicFrameLocks noChangeAspect="1"/>
          </p:cNvGraphicFramePr>
          <p:nvPr/>
        </p:nvGraphicFramePr>
        <p:xfrm>
          <a:off x="1785937" y="214313"/>
          <a:ext cx="5719763" cy="12989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34" name="Формула" r:id="rId3" imgW="2616120" imgH="711000" progId="Equation.3">
                  <p:embed/>
                </p:oleObj>
              </mc:Choice>
              <mc:Fallback>
                <p:oleObj name="Формула" r:id="rId3" imgW="2616120" imgH="711000" progId="Equation.3">
                  <p:embed/>
                  <p:pic>
                    <p:nvPicPr>
                      <p:cNvPr id="2253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5937" y="214313"/>
                        <a:ext cx="5719763" cy="12989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4" name="Rectangle 4"/>
          <p:cNvSpPr>
            <a:spLocks noChangeArrowheads="1"/>
          </p:cNvSpPr>
          <p:nvPr/>
        </p:nvSpPr>
        <p:spPr bwMode="auto">
          <a:xfrm>
            <a:off x="1143000" y="-173365"/>
            <a:ext cx="139525" cy="34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uk-UA" sz="1800"/>
          </a:p>
        </p:txBody>
      </p:sp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1571626" y="1982392"/>
          <a:ext cx="4822031" cy="696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35" name="Формула" r:id="rId5" imgW="1879600" imgH="330200" progId="Equation.3">
                  <p:embed/>
                </p:oleObj>
              </mc:Choice>
              <mc:Fallback>
                <p:oleObj name="Формула" r:id="rId5" imgW="1879600" imgH="330200" progId="Equation.3">
                  <p:embed/>
                  <p:pic>
                    <p:nvPicPr>
                      <p:cNvPr id="2253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26" y="1982392"/>
                        <a:ext cx="4822031" cy="69651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5" name="Rectangle 6"/>
          <p:cNvSpPr>
            <a:spLocks noChangeArrowheads="1"/>
          </p:cNvSpPr>
          <p:nvPr/>
        </p:nvSpPr>
        <p:spPr bwMode="auto">
          <a:xfrm>
            <a:off x="1143000" y="-173365"/>
            <a:ext cx="139525" cy="34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uk-UA" sz="1800"/>
          </a:p>
        </p:txBody>
      </p:sp>
      <p:sp>
        <p:nvSpPr>
          <p:cNvPr id="78855" name="Rectangle 7"/>
          <p:cNvSpPr>
            <a:spLocks noChangeArrowheads="1"/>
          </p:cNvSpPr>
          <p:nvPr/>
        </p:nvSpPr>
        <p:spPr bwMode="auto">
          <a:xfrm>
            <a:off x="322118" y="3001065"/>
            <a:ext cx="7518148" cy="1039227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wrap="squar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uk-UA" altLang="uk-UA" sz="2100" b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 </a:t>
            </a:r>
            <a:r>
              <a:rPr lang="ru-RU" altLang="uk-UA" sz="2100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перша </a:t>
            </a:r>
            <a:r>
              <a:rPr lang="ru-RU" altLang="uk-UA" sz="2100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економетрична</a:t>
            </a:r>
            <a:r>
              <a:rPr lang="ru-RU" altLang="uk-UA" sz="2100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модель.</a:t>
            </a:r>
            <a:endParaRPr lang="ru-RU" altLang="uk-UA" sz="2100" b="0" dirty="0">
              <a:solidFill>
                <a:srgbClr val="000066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altLang="uk-UA" sz="2100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</a:t>
            </a:r>
            <a:r>
              <a:rPr lang="en-GB" altLang="uk-UA" sz="2100" b="0" dirty="0">
                <a:solidFill>
                  <a:srgbClr val="000066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c</a:t>
            </a:r>
            <a:r>
              <a:rPr lang="ru-RU" altLang="uk-UA" sz="2100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нові</a:t>
            </a:r>
            <a:r>
              <a:rPr lang="ru-RU" altLang="uk-UA" sz="2100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100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моделі</a:t>
            </a:r>
            <a:r>
              <a:rPr lang="ru-RU" altLang="uk-UA" sz="2100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100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altLang="uk-UA" sz="2100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100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зробити</a:t>
            </a:r>
            <a:r>
              <a:rPr lang="ru-RU" altLang="uk-UA" sz="2100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100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висновок</a:t>
            </a:r>
            <a:r>
              <a:rPr lang="ru-RU" altLang="uk-UA" sz="2100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і </a:t>
            </a:r>
            <a:r>
              <a:rPr lang="ru-RU" altLang="uk-UA" sz="2100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altLang="uk-UA" sz="2100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100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дохід</a:t>
            </a:r>
            <a:r>
              <a:rPr lang="ru-RU" altLang="uk-UA" sz="2100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100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виросте</a:t>
            </a:r>
            <a:r>
              <a:rPr lang="ru-RU" altLang="uk-UA" sz="2100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1, то </a:t>
            </a:r>
            <a:r>
              <a:rPr lang="ru-RU" altLang="uk-UA" sz="2100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заощадження</a:t>
            </a:r>
            <a:r>
              <a:rPr lang="ru-RU" altLang="uk-UA" sz="2100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100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збільшаться</a:t>
            </a:r>
            <a:r>
              <a:rPr lang="ru-RU" altLang="uk-UA" sz="2100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0,0069 </a:t>
            </a:r>
            <a:r>
              <a:rPr lang="ru-RU" altLang="uk-UA" sz="2100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одиниці</a:t>
            </a:r>
            <a:r>
              <a:rPr lang="ru-RU" altLang="uk-UA" sz="2100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uk-UA" sz="2100" b="0" dirty="0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9" name="Google Shape;1377;p41"/>
          <p:cNvGrpSpPr/>
          <p:nvPr/>
        </p:nvGrpSpPr>
        <p:grpSpPr>
          <a:xfrm>
            <a:off x="8047381" y="3548496"/>
            <a:ext cx="783744" cy="737755"/>
            <a:chOff x="1570037" y="1341437"/>
            <a:chExt cx="4943475" cy="4576762"/>
          </a:xfrm>
        </p:grpSpPr>
        <p:sp>
          <p:nvSpPr>
            <p:cNvPr id="10" name="Google Shape;1378;p41"/>
            <p:cNvSpPr/>
            <p:nvPr/>
          </p:nvSpPr>
          <p:spPr>
            <a:xfrm>
              <a:off x="4814887" y="3284537"/>
              <a:ext cx="1673225" cy="1187450"/>
            </a:xfrm>
            <a:custGeom>
              <a:avLst/>
              <a:gdLst/>
              <a:ahLst/>
              <a:cxnLst/>
              <a:rect l="l" t="t" r="r" b="b"/>
              <a:pathLst>
                <a:path w="381" h="270" extrusionOk="0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379;p41"/>
            <p:cNvSpPr/>
            <p:nvPr/>
          </p:nvSpPr>
          <p:spPr>
            <a:xfrm>
              <a:off x="2355850" y="4164012"/>
              <a:ext cx="1208087" cy="1560512"/>
            </a:xfrm>
            <a:custGeom>
              <a:avLst/>
              <a:gdLst/>
              <a:ahLst/>
              <a:cxnLst/>
              <a:rect l="l" t="t" r="r" b="b"/>
              <a:pathLst>
                <a:path w="275" h="355" extrusionOk="0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380;p41"/>
            <p:cNvSpPr/>
            <p:nvPr/>
          </p:nvSpPr>
          <p:spPr>
            <a:xfrm>
              <a:off x="2636837" y="1443037"/>
              <a:ext cx="1581150" cy="1635125"/>
            </a:xfrm>
            <a:custGeom>
              <a:avLst/>
              <a:gdLst/>
              <a:ahLst/>
              <a:cxnLst/>
              <a:rect l="l" t="t" r="r" b="b"/>
              <a:pathLst>
                <a:path w="360" h="372" extrusionOk="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81;p41"/>
            <p:cNvSpPr/>
            <p:nvPr/>
          </p:nvSpPr>
          <p:spPr>
            <a:xfrm>
              <a:off x="1570037" y="3162300"/>
              <a:ext cx="1800225" cy="2562225"/>
            </a:xfrm>
            <a:custGeom>
              <a:avLst/>
              <a:gdLst/>
              <a:ahLst/>
              <a:cxnLst/>
              <a:rect l="l" t="t" r="r" b="b"/>
              <a:pathLst>
                <a:path w="410" h="583" extrusionOk="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382;p41"/>
            <p:cNvSpPr/>
            <p:nvPr/>
          </p:nvSpPr>
          <p:spPr>
            <a:xfrm>
              <a:off x="3101975" y="1341437"/>
              <a:ext cx="2481262" cy="1855787"/>
            </a:xfrm>
            <a:custGeom>
              <a:avLst/>
              <a:gdLst/>
              <a:ahLst/>
              <a:cxnLst/>
              <a:rect l="l" t="t" r="r" b="b"/>
              <a:pathLst>
                <a:path w="565" h="422" extrusionOk="0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383;p41"/>
            <p:cNvSpPr/>
            <p:nvPr/>
          </p:nvSpPr>
          <p:spPr>
            <a:xfrm>
              <a:off x="4019550" y="4094162"/>
              <a:ext cx="2493962" cy="1824037"/>
            </a:xfrm>
            <a:custGeom>
              <a:avLst/>
              <a:gdLst/>
              <a:ahLst/>
              <a:cxnLst/>
              <a:rect l="l" t="t" r="r" b="b"/>
              <a:pathLst>
                <a:path w="568" h="415" extrusionOk="0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705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D7E4B45-77CA-47E3-8D4B-88A358391260}" type="slidenum">
              <a:rPr lang="en-US" altLang="uk-UA"/>
              <a:pPr eaLnBrk="1" hangingPunct="1"/>
              <a:t>3</a:t>
            </a:fld>
            <a:endParaRPr lang="en-US" altLang="uk-UA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1925241" y="195262"/>
            <a:ext cx="6060281" cy="432197"/>
          </a:xfrm>
          <a:ln w="28575">
            <a:solidFill>
              <a:schemeClr val="accent3">
                <a:lumMod val="75000"/>
              </a:schemeClr>
            </a:solidFill>
          </a:ln>
        </p:spPr>
        <p:txBody>
          <a:bodyPr/>
          <a:lstStyle/>
          <a:p>
            <a:pPr eaLnBrk="1" hangingPunct="1"/>
            <a:r>
              <a:rPr lang="uk-UA" altLang="uk-UA" sz="2700" dirty="0">
                <a:latin typeface="Times New Roman" panose="02020603050405020304" pitchFamily="18" charset="0"/>
              </a:rPr>
              <a:t>Рекомендована література:</a:t>
            </a:r>
            <a:endParaRPr lang="en-US" altLang="uk-UA" sz="2700" dirty="0">
              <a:latin typeface="Times New Roman" panose="02020603050405020304" pitchFamily="18" charset="0"/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118" y="844154"/>
            <a:ext cx="7104669" cy="3780234"/>
          </a:xfrm>
          <a:ln w="28575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marL="338138" indent="-338138" algn="just">
              <a:buNone/>
            </a:pPr>
            <a:r>
              <a:rPr lang="ru-RU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	Наконечний С. І., Терещенко Т. О.  Економетрія: </a:t>
            </a:r>
            <a:r>
              <a:rPr lang="uk-UA" altLang="uk-UA" sz="1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</a:t>
            </a:r>
            <a:r>
              <a:rPr lang="uk-UA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.-метод. Посібник для </a:t>
            </a:r>
            <a:r>
              <a:rPr lang="uk-UA" altLang="uk-UA" sz="1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</a:t>
            </a:r>
            <a:r>
              <a:rPr lang="uk-UA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altLang="uk-UA" sz="1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вивч</a:t>
            </a:r>
            <a:r>
              <a:rPr lang="uk-UA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диск. </a:t>
            </a:r>
            <a:r>
              <a:rPr lang="en-US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К.: КНЕУ, 2001. – 192 с.</a:t>
            </a:r>
            <a:endParaRPr lang="ru-RU" altLang="uk-UA" sz="1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8138" indent="-338138" algn="just">
              <a:buNone/>
            </a:pPr>
            <a:r>
              <a:rPr lang="ru-RU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	Наконечний С.І., Терещенко Т.О., Романюк Т.П. Економетрія: Підручник.-Вид. 3-тє </a:t>
            </a:r>
            <a:r>
              <a:rPr lang="uk-UA" altLang="uk-UA" sz="1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</a:t>
            </a:r>
            <a:r>
              <a:rPr lang="uk-UA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та перероб.-К.:КНЕУ, 2004.-520 с.</a:t>
            </a:r>
            <a:endParaRPr lang="ru-RU" altLang="uk-UA" sz="1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8138" indent="-338138" algn="just">
              <a:buNone/>
            </a:pPr>
            <a:r>
              <a:rPr lang="ru-RU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	 Назаренко О. М. Основи економетрики : Підручник. – К.: Центр навчальної літератури, 2004.-392 с.</a:t>
            </a:r>
            <a:endParaRPr lang="ru-RU" altLang="uk-UA" sz="1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8138" indent="-338138" algn="just">
              <a:buNone/>
            </a:pPr>
            <a:r>
              <a:rPr lang="ru-RU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uk-UA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	</a:t>
            </a:r>
            <a:r>
              <a:rPr lang="uk-UA" altLang="uk-UA" sz="1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Лугінін</a:t>
            </a:r>
            <a:r>
              <a:rPr lang="uk-UA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О.Є., Білоусова С.В., Білоусов О.М. Економетрія: </a:t>
            </a:r>
            <a:r>
              <a:rPr lang="uk-UA" altLang="uk-UA" sz="1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</a:t>
            </a:r>
            <a:r>
              <a:rPr lang="uk-UA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altLang="uk-UA" sz="1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</a:t>
            </a:r>
            <a:r>
              <a:rPr lang="uk-UA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К.: Центр навчальної літератури, 2005. – 252 с.</a:t>
            </a:r>
            <a:endParaRPr lang="ru-RU" altLang="uk-UA" sz="1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8138" indent="-338138" algn="just">
              <a:buNone/>
            </a:pPr>
            <a:r>
              <a:rPr lang="ru-RU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uk-UA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	</a:t>
            </a:r>
            <a:r>
              <a:rPr lang="uk-UA" altLang="uk-UA" sz="1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</a:t>
            </a:r>
            <a:r>
              <a:rPr lang="ru-RU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altLang="uk-UA" sz="1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алов</a:t>
            </a:r>
            <a:r>
              <a:rPr lang="uk-UA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А.В. </a:t>
            </a:r>
            <a:r>
              <a:rPr lang="ru-RU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Эконометрика: Учебное пособие для студентов экономических специальностей вузов. – К.: Кондор, 2007. – 196 с.</a:t>
            </a:r>
          </a:p>
          <a:p>
            <a:pPr marL="338138" indent="-338138" algn="just">
              <a:buNone/>
            </a:pPr>
            <a:r>
              <a:rPr lang="ru-RU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	Эконометрика: учебник / В.Н. Афанасьев, М.М. </a:t>
            </a:r>
            <a:r>
              <a:rPr lang="ru-RU" altLang="uk-UA" sz="1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Юзбашев</a:t>
            </a:r>
            <a:r>
              <a:rPr lang="ru-RU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Т.И. Гуляева; под ред.. В.Н. Афанасьева. – М.: Финансы и статистика, 2005. – 256 с.</a:t>
            </a:r>
            <a:endParaRPr lang="en-US" altLang="uk-UA" sz="1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1331119" y="195262"/>
            <a:ext cx="594122" cy="386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8" rIns="69056" bIns="3452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uk-UA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Т.4</a:t>
            </a:r>
            <a:endParaRPr lang="en-US" altLang="uk-UA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0859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 eaLnBrk="0" hangingPunct="0"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 eaLnBrk="0" hangingPunct="0"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 eaLnBrk="0" hangingPunct="0"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 eaLnBrk="0" hangingPunct="0"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5A7E0AF-7666-4645-A86B-A3B27948E899}" type="slidenum">
              <a:rPr lang="en-US" altLang="uk-UA" sz="900">
                <a:solidFill>
                  <a:srgbClr val="898989"/>
                </a:solidFill>
              </a:rPr>
              <a:pPr eaLnBrk="1" hangingPunct="1"/>
              <a:t>30</a:t>
            </a:fld>
            <a:endParaRPr lang="en-US" altLang="uk-UA" sz="900">
              <a:solidFill>
                <a:srgbClr val="898989"/>
              </a:solidFill>
            </a:endParaRPr>
          </a:p>
        </p:txBody>
      </p:sp>
      <p:sp>
        <p:nvSpPr>
          <p:cNvPr id="23558" name="Rectangle 2"/>
          <p:cNvSpPr>
            <a:spLocks noChangeArrowheads="1"/>
          </p:cNvSpPr>
          <p:nvPr/>
        </p:nvSpPr>
        <p:spPr bwMode="auto">
          <a:xfrm>
            <a:off x="665351" y="137657"/>
            <a:ext cx="7429918" cy="439062"/>
          </a:xfrm>
          <a:prstGeom prst="rect">
            <a:avLst/>
          </a:prstGeom>
          <a:solidFill>
            <a:schemeClr val="tx2"/>
          </a:solidFill>
          <a:ln w="28575">
            <a:solidFill>
              <a:schemeClr val="bg2"/>
            </a:solidFill>
          </a:ln>
          <a:extLst/>
        </p:spPr>
        <p:txBody>
          <a:bodyPr wrap="non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3.2  </a:t>
            </a:r>
            <a:r>
              <a:rPr lang="ru-RU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Розрахуємо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економетричну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модель для </a:t>
            </a:r>
            <a:r>
              <a:rPr lang="ru-RU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сукупності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23554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6351784"/>
              </p:ext>
            </p:extLst>
          </p:nvPr>
        </p:nvGraphicFramePr>
        <p:xfrm>
          <a:off x="1913875" y="672093"/>
          <a:ext cx="1483519" cy="4822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00" name="Формула" r:id="rId3" imgW="583947" imgH="253890" progId="Equation.3">
                  <p:embed/>
                </p:oleObj>
              </mc:Choice>
              <mc:Fallback>
                <p:oleObj name="Формула" r:id="rId3" imgW="583947" imgH="253890" progId="Equation.3">
                  <p:embed/>
                  <p:pic>
                    <p:nvPicPr>
                      <p:cNvPr id="23554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3875" y="672093"/>
                        <a:ext cx="1483519" cy="482203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chemeClr val="bg2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9" name="Rectangle 3"/>
          <p:cNvSpPr>
            <a:spLocks noChangeArrowheads="1"/>
          </p:cNvSpPr>
          <p:nvPr/>
        </p:nvSpPr>
        <p:spPr bwMode="auto">
          <a:xfrm>
            <a:off x="1143000" y="355273"/>
            <a:ext cx="139525" cy="34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uk-UA" sz="1800"/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378251" y="1307491"/>
            <a:ext cx="7304884" cy="439062"/>
          </a:xfrm>
          <a:prstGeom prst="rect">
            <a:avLst/>
          </a:prstGeom>
          <a:solidFill>
            <a:schemeClr val="tx2"/>
          </a:solidFill>
          <a:ln w="28575" cap="flat" cmpd="sng" algn="ctr">
            <a:solidFill>
              <a:schemeClr val="bg2"/>
            </a:solidFill>
            <a:prstDash val="solid"/>
            <a:miter lim="800000"/>
            <a:headEnd/>
            <a:tailEnd/>
          </a:ln>
          <a:effectLst/>
        </p:spPr>
        <p:txBody>
          <a:bodyPr wrap="non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Оцінимо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кількісно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параметри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моделі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1МНК.</a:t>
            </a:r>
            <a:endParaRPr lang="ru-RU" altLang="uk-UA" b="0" dirty="0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1143000" y="-173365"/>
            <a:ext cx="139525" cy="34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uk-UA" sz="1800"/>
          </a:p>
        </p:txBody>
      </p:sp>
      <p:graphicFrame>
        <p:nvGraphicFramePr>
          <p:cNvPr id="2355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2833507"/>
              </p:ext>
            </p:extLst>
          </p:nvPr>
        </p:nvGraphicFramePr>
        <p:xfrm>
          <a:off x="688882" y="1877385"/>
          <a:ext cx="4511278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01" name="Формула" r:id="rId5" imgW="2044700" imgH="584200" progId="Equation.3">
                  <p:embed/>
                </p:oleObj>
              </mc:Choice>
              <mc:Fallback>
                <p:oleObj name="Формула" r:id="rId5" imgW="2044700" imgH="584200" progId="Equation.3">
                  <p:embed/>
                  <p:pic>
                    <p:nvPicPr>
                      <p:cNvPr id="2355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882" y="1877385"/>
                        <a:ext cx="4511278" cy="1285875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chemeClr val="bg2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2" name="Rectangle 8"/>
          <p:cNvSpPr>
            <a:spLocks noChangeArrowheads="1"/>
          </p:cNvSpPr>
          <p:nvPr/>
        </p:nvSpPr>
        <p:spPr bwMode="auto">
          <a:xfrm>
            <a:off x="1143000" y="-173365"/>
            <a:ext cx="139525" cy="34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uk-UA" sz="1800"/>
          </a:p>
        </p:txBody>
      </p:sp>
      <p:graphicFrame>
        <p:nvGraphicFramePr>
          <p:cNvPr id="2355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9294986"/>
              </p:ext>
            </p:extLst>
          </p:nvPr>
        </p:nvGraphicFramePr>
        <p:xfrm>
          <a:off x="5338595" y="2461977"/>
          <a:ext cx="2975697" cy="2006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02" name="Формула" r:id="rId7" imgW="1308100" imgH="1041400" progId="Equation.3">
                  <p:embed/>
                </p:oleObj>
              </mc:Choice>
              <mc:Fallback>
                <p:oleObj name="Формула" r:id="rId7" imgW="1308100" imgH="1041400" progId="Equation.3">
                  <p:embed/>
                  <p:pic>
                    <p:nvPicPr>
                      <p:cNvPr id="23556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8595" y="2461977"/>
                        <a:ext cx="2975697" cy="2006115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chemeClr val="bg2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oogle Shape;1377;p41"/>
          <p:cNvGrpSpPr/>
          <p:nvPr/>
        </p:nvGrpSpPr>
        <p:grpSpPr>
          <a:xfrm>
            <a:off x="8341094" y="3564874"/>
            <a:ext cx="783744" cy="737755"/>
            <a:chOff x="1570037" y="1341437"/>
            <a:chExt cx="4943475" cy="4576762"/>
          </a:xfrm>
        </p:grpSpPr>
        <p:sp>
          <p:nvSpPr>
            <p:cNvPr id="12" name="Google Shape;1378;p41"/>
            <p:cNvSpPr/>
            <p:nvPr/>
          </p:nvSpPr>
          <p:spPr>
            <a:xfrm>
              <a:off x="4814887" y="3284537"/>
              <a:ext cx="1673225" cy="1187450"/>
            </a:xfrm>
            <a:custGeom>
              <a:avLst/>
              <a:gdLst/>
              <a:ahLst/>
              <a:cxnLst/>
              <a:rect l="l" t="t" r="r" b="b"/>
              <a:pathLst>
                <a:path w="381" h="270" extrusionOk="0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79;p41"/>
            <p:cNvSpPr/>
            <p:nvPr/>
          </p:nvSpPr>
          <p:spPr>
            <a:xfrm>
              <a:off x="2355850" y="4164012"/>
              <a:ext cx="1208087" cy="1560512"/>
            </a:xfrm>
            <a:custGeom>
              <a:avLst/>
              <a:gdLst/>
              <a:ahLst/>
              <a:cxnLst/>
              <a:rect l="l" t="t" r="r" b="b"/>
              <a:pathLst>
                <a:path w="275" h="355" extrusionOk="0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380;p41"/>
            <p:cNvSpPr/>
            <p:nvPr/>
          </p:nvSpPr>
          <p:spPr>
            <a:xfrm>
              <a:off x="2636837" y="1443037"/>
              <a:ext cx="1581150" cy="1635125"/>
            </a:xfrm>
            <a:custGeom>
              <a:avLst/>
              <a:gdLst/>
              <a:ahLst/>
              <a:cxnLst/>
              <a:rect l="l" t="t" r="r" b="b"/>
              <a:pathLst>
                <a:path w="360" h="372" extrusionOk="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381;p41"/>
            <p:cNvSpPr/>
            <p:nvPr/>
          </p:nvSpPr>
          <p:spPr>
            <a:xfrm>
              <a:off x="1570037" y="3162300"/>
              <a:ext cx="1800225" cy="2562225"/>
            </a:xfrm>
            <a:custGeom>
              <a:avLst/>
              <a:gdLst/>
              <a:ahLst/>
              <a:cxnLst/>
              <a:rect l="l" t="t" r="r" b="b"/>
              <a:pathLst>
                <a:path w="410" h="583" extrusionOk="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382;p41"/>
            <p:cNvSpPr/>
            <p:nvPr/>
          </p:nvSpPr>
          <p:spPr>
            <a:xfrm>
              <a:off x="3101975" y="1341437"/>
              <a:ext cx="2481262" cy="1855787"/>
            </a:xfrm>
            <a:custGeom>
              <a:avLst/>
              <a:gdLst/>
              <a:ahLst/>
              <a:cxnLst/>
              <a:rect l="l" t="t" r="r" b="b"/>
              <a:pathLst>
                <a:path w="565" h="422" extrusionOk="0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383;p41"/>
            <p:cNvSpPr/>
            <p:nvPr/>
          </p:nvSpPr>
          <p:spPr>
            <a:xfrm>
              <a:off x="4019550" y="4094162"/>
              <a:ext cx="2493962" cy="1824037"/>
            </a:xfrm>
            <a:custGeom>
              <a:avLst/>
              <a:gdLst/>
              <a:ahLst/>
              <a:cxnLst/>
              <a:rect l="l" t="t" r="r" b="b"/>
              <a:pathLst>
                <a:path w="568" h="415" extrusionOk="0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" name="Google Shape;1168;p41"/>
          <p:cNvGrpSpPr/>
          <p:nvPr/>
        </p:nvGrpSpPr>
        <p:grpSpPr>
          <a:xfrm>
            <a:off x="297506" y="3564874"/>
            <a:ext cx="696340" cy="903218"/>
            <a:chOff x="4539787" y="1011032"/>
            <a:chExt cx="598958" cy="720261"/>
          </a:xfrm>
        </p:grpSpPr>
        <p:sp>
          <p:nvSpPr>
            <p:cNvPr id="19" name="Google Shape;1169;p41"/>
            <p:cNvSpPr/>
            <p:nvPr/>
          </p:nvSpPr>
          <p:spPr>
            <a:xfrm>
              <a:off x="4849480" y="1011032"/>
              <a:ext cx="289264" cy="340491"/>
            </a:xfrm>
            <a:custGeom>
              <a:avLst/>
              <a:gdLst/>
              <a:ahLst/>
              <a:cxnLst/>
              <a:rect l="l" t="t" r="r" b="b"/>
              <a:pathLst>
                <a:path w="518" h="610" extrusionOk="0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1170;p41"/>
            <p:cNvSpPr/>
            <p:nvPr/>
          </p:nvSpPr>
          <p:spPr>
            <a:xfrm>
              <a:off x="4599335" y="1012768"/>
              <a:ext cx="277094" cy="339188"/>
            </a:xfrm>
            <a:custGeom>
              <a:avLst/>
              <a:gdLst/>
              <a:ahLst/>
              <a:cxnLst/>
              <a:rect l="l" t="t" r="r" b="b"/>
              <a:pathLst>
                <a:path w="496" h="608" extrusionOk="0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1171;p41"/>
            <p:cNvSpPr/>
            <p:nvPr/>
          </p:nvSpPr>
          <p:spPr>
            <a:xfrm>
              <a:off x="4539787" y="1276220"/>
              <a:ext cx="295350" cy="349606"/>
            </a:xfrm>
            <a:custGeom>
              <a:avLst/>
              <a:gdLst/>
              <a:ahLst/>
              <a:cxnLst/>
              <a:rect l="l" t="t" r="r" b="b"/>
              <a:pathLst>
                <a:path w="529" h="627" extrusionOk="0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172;p41"/>
            <p:cNvSpPr/>
            <p:nvPr/>
          </p:nvSpPr>
          <p:spPr>
            <a:xfrm>
              <a:off x="4854479" y="1272314"/>
              <a:ext cx="277529" cy="353078"/>
            </a:xfrm>
            <a:custGeom>
              <a:avLst/>
              <a:gdLst/>
              <a:ahLst/>
              <a:cxnLst/>
              <a:rect l="l" t="t" r="r" b="b"/>
              <a:pathLst>
                <a:path w="497" h="633" extrusionOk="0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173;p41"/>
            <p:cNvSpPr/>
            <p:nvPr/>
          </p:nvSpPr>
          <p:spPr>
            <a:xfrm>
              <a:off x="4661491" y="1370403"/>
              <a:ext cx="388584" cy="360890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09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 eaLnBrk="0" hangingPunct="0"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 eaLnBrk="0" hangingPunct="0"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 eaLnBrk="0" hangingPunct="0"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 eaLnBrk="0" hangingPunct="0"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608C3FA-86A8-4796-8710-9016AAB343B0}" type="slidenum">
              <a:rPr lang="en-US" altLang="uk-UA" sz="900">
                <a:solidFill>
                  <a:srgbClr val="898989"/>
                </a:solidFill>
              </a:rPr>
              <a:pPr eaLnBrk="1" hangingPunct="1"/>
              <a:t>31</a:t>
            </a:fld>
            <a:endParaRPr lang="en-US" altLang="uk-UA" sz="900">
              <a:solidFill>
                <a:srgbClr val="898989"/>
              </a:solidFill>
            </a:endParaRPr>
          </a:p>
        </p:txBody>
      </p:sp>
      <p:sp>
        <p:nvSpPr>
          <p:cNvPr id="24581" name="Rectangle 2"/>
          <p:cNvSpPr>
            <a:spLocks noChangeArrowheads="1"/>
          </p:cNvSpPr>
          <p:nvPr/>
        </p:nvSpPr>
        <p:spPr bwMode="auto">
          <a:xfrm>
            <a:off x="1143000" y="-173365"/>
            <a:ext cx="139525" cy="34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uk-UA" sz="1800"/>
          </a:p>
        </p:txBody>
      </p:sp>
      <p:graphicFrame>
        <p:nvGraphicFramePr>
          <p:cNvPr id="24578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9768155"/>
              </p:ext>
            </p:extLst>
          </p:nvPr>
        </p:nvGraphicFramePr>
        <p:xfrm>
          <a:off x="1506683" y="173364"/>
          <a:ext cx="6540698" cy="1479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2" name="Формула" r:id="rId3" imgW="2451100" imgH="596900" progId="Equation.3">
                  <p:embed/>
                </p:oleObj>
              </mc:Choice>
              <mc:Fallback>
                <p:oleObj name="Формула" r:id="rId3" imgW="2451100" imgH="596900" progId="Equation.3">
                  <p:embed/>
                  <p:pic>
                    <p:nvPicPr>
                      <p:cNvPr id="24578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6683" y="173364"/>
                        <a:ext cx="6540698" cy="1479406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chemeClr val="accent2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2" name="Rectangle 4"/>
          <p:cNvSpPr>
            <a:spLocks noChangeArrowheads="1"/>
          </p:cNvSpPr>
          <p:nvPr/>
        </p:nvSpPr>
        <p:spPr bwMode="auto">
          <a:xfrm>
            <a:off x="1143000" y="-173365"/>
            <a:ext cx="139525" cy="34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uk-UA" sz="1800"/>
          </a:p>
        </p:txBody>
      </p:sp>
      <p:graphicFrame>
        <p:nvGraphicFramePr>
          <p:cNvPr id="2457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4999874"/>
              </p:ext>
            </p:extLst>
          </p:nvPr>
        </p:nvGraphicFramePr>
        <p:xfrm>
          <a:off x="1839517" y="1821657"/>
          <a:ext cx="5411390" cy="7500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3" name="Формула" r:id="rId5" imgW="1981200" imgH="330200" progId="Equation.3">
                  <p:embed/>
                </p:oleObj>
              </mc:Choice>
              <mc:Fallback>
                <p:oleObj name="Формула" r:id="rId5" imgW="1981200" imgH="330200" progId="Equation.3">
                  <p:embed/>
                  <p:pic>
                    <p:nvPicPr>
                      <p:cNvPr id="2457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9517" y="1821657"/>
                        <a:ext cx="5411390" cy="750094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chemeClr val="accent2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3" name="Rectangle 6"/>
          <p:cNvSpPr>
            <a:spLocks noChangeArrowheads="1"/>
          </p:cNvSpPr>
          <p:nvPr/>
        </p:nvSpPr>
        <p:spPr bwMode="auto">
          <a:xfrm>
            <a:off x="1143000" y="-173365"/>
            <a:ext cx="139525" cy="34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uk-UA" sz="1800"/>
          </a:p>
        </p:txBody>
      </p:sp>
      <p:sp>
        <p:nvSpPr>
          <p:cNvPr id="24584" name="Rectangle 7"/>
          <p:cNvSpPr>
            <a:spLocks noChangeArrowheads="1"/>
          </p:cNvSpPr>
          <p:nvPr/>
        </p:nvSpPr>
        <p:spPr bwMode="auto">
          <a:xfrm>
            <a:off x="1032250" y="2854306"/>
            <a:ext cx="6968750" cy="1547058"/>
          </a:xfrm>
          <a:prstGeom prst="rect">
            <a:avLst/>
          </a:prstGeom>
          <a:solidFill>
            <a:schemeClr val="tx2"/>
          </a:solidFill>
          <a:ln w="28575">
            <a:solidFill>
              <a:schemeClr val="accent2"/>
            </a:solidFill>
          </a:ln>
          <a:extLst/>
        </p:spPr>
        <p:txBody>
          <a:bodyPr wrap="squar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друга </a:t>
            </a:r>
            <a:r>
              <a:rPr lang="ru-RU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економетрична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модель.</a:t>
            </a:r>
          </a:p>
          <a:p>
            <a:pPr algn="just"/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моделі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зробити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висновок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і </a:t>
            </a:r>
            <a:r>
              <a:rPr lang="ru-RU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дохід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виросте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1, то </a:t>
            </a:r>
            <a:r>
              <a:rPr lang="ru-RU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заощадження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збільшаться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0,1649 </a:t>
            </a:r>
            <a:r>
              <a:rPr lang="ru-RU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одиниці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даної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сукупності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спостережень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6" name="Google Shape;1168;p41"/>
          <p:cNvGrpSpPr/>
          <p:nvPr/>
        </p:nvGrpSpPr>
        <p:grpSpPr>
          <a:xfrm>
            <a:off x="297506" y="3564874"/>
            <a:ext cx="696340" cy="903218"/>
            <a:chOff x="4539787" y="1011032"/>
            <a:chExt cx="598958" cy="720261"/>
          </a:xfrm>
        </p:grpSpPr>
        <p:sp>
          <p:nvSpPr>
            <p:cNvPr id="17" name="Google Shape;1169;p41"/>
            <p:cNvSpPr/>
            <p:nvPr/>
          </p:nvSpPr>
          <p:spPr>
            <a:xfrm>
              <a:off x="4849480" y="1011032"/>
              <a:ext cx="289264" cy="340491"/>
            </a:xfrm>
            <a:custGeom>
              <a:avLst/>
              <a:gdLst/>
              <a:ahLst/>
              <a:cxnLst/>
              <a:rect l="l" t="t" r="r" b="b"/>
              <a:pathLst>
                <a:path w="518" h="610" extrusionOk="0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170;p41"/>
            <p:cNvSpPr/>
            <p:nvPr/>
          </p:nvSpPr>
          <p:spPr>
            <a:xfrm>
              <a:off x="4599335" y="1012768"/>
              <a:ext cx="277094" cy="339188"/>
            </a:xfrm>
            <a:custGeom>
              <a:avLst/>
              <a:gdLst/>
              <a:ahLst/>
              <a:cxnLst/>
              <a:rect l="l" t="t" r="r" b="b"/>
              <a:pathLst>
                <a:path w="496" h="608" extrusionOk="0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171;p41"/>
            <p:cNvSpPr/>
            <p:nvPr/>
          </p:nvSpPr>
          <p:spPr>
            <a:xfrm>
              <a:off x="4539787" y="1276220"/>
              <a:ext cx="295350" cy="349606"/>
            </a:xfrm>
            <a:custGeom>
              <a:avLst/>
              <a:gdLst/>
              <a:ahLst/>
              <a:cxnLst/>
              <a:rect l="l" t="t" r="r" b="b"/>
              <a:pathLst>
                <a:path w="529" h="627" extrusionOk="0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1172;p41"/>
            <p:cNvSpPr/>
            <p:nvPr/>
          </p:nvSpPr>
          <p:spPr>
            <a:xfrm>
              <a:off x="4854479" y="1272314"/>
              <a:ext cx="277529" cy="353078"/>
            </a:xfrm>
            <a:custGeom>
              <a:avLst/>
              <a:gdLst/>
              <a:ahLst/>
              <a:cxnLst/>
              <a:rect l="l" t="t" r="r" b="b"/>
              <a:pathLst>
                <a:path w="497" h="633" extrusionOk="0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1173;p41"/>
            <p:cNvSpPr/>
            <p:nvPr/>
          </p:nvSpPr>
          <p:spPr>
            <a:xfrm>
              <a:off x="4661491" y="1370403"/>
              <a:ext cx="388584" cy="360890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" name="Google Shape;1377;p41"/>
          <p:cNvGrpSpPr/>
          <p:nvPr/>
        </p:nvGrpSpPr>
        <p:grpSpPr>
          <a:xfrm>
            <a:off x="8047381" y="3548496"/>
            <a:ext cx="783744" cy="737755"/>
            <a:chOff x="1570037" y="1341437"/>
            <a:chExt cx="4943475" cy="4576762"/>
          </a:xfrm>
        </p:grpSpPr>
        <p:sp>
          <p:nvSpPr>
            <p:cNvPr id="23" name="Google Shape;1378;p41"/>
            <p:cNvSpPr/>
            <p:nvPr/>
          </p:nvSpPr>
          <p:spPr>
            <a:xfrm>
              <a:off x="4814887" y="3284537"/>
              <a:ext cx="1673225" cy="1187450"/>
            </a:xfrm>
            <a:custGeom>
              <a:avLst/>
              <a:gdLst/>
              <a:ahLst/>
              <a:cxnLst/>
              <a:rect l="l" t="t" r="r" b="b"/>
              <a:pathLst>
                <a:path w="381" h="270" extrusionOk="0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1379;p41"/>
            <p:cNvSpPr/>
            <p:nvPr/>
          </p:nvSpPr>
          <p:spPr>
            <a:xfrm>
              <a:off x="2355850" y="4164012"/>
              <a:ext cx="1208087" cy="1560512"/>
            </a:xfrm>
            <a:custGeom>
              <a:avLst/>
              <a:gdLst/>
              <a:ahLst/>
              <a:cxnLst/>
              <a:rect l="l" t="t" r="r" b="b"/>
              <a:pathLst>
                <a:path w="275" h="355" extrusionOk="0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1380;p41"/>
            <p:cNvSpPr/>
            <p:nvPr/>
          </p:nvSpPr>
          <p:spPr>
            <a:xfrm>
              <a:off x="2636837" y="1443037"/>
              <a:ext cx="1581150" cy="1635125"/>
            </a:xfrm>
            <a:custGeom>
              <a:avLst/>
              <a:gdLst/>
              <a:ahLst/>
              <a:cxnLst/>
              <a:rect l="l" t="t" r="r" b="b"/>
              <a:pathLst>
                <a:path w="360" h="372" extrusionOk="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1381;p41"/>
            <p:cNvSpPr/>
            <p:nvPr/>
          </p:nvSpPr>
          <p:spPr>
            <a:xfrm>
              <a:off x="1570037" y="3162300"/>
              <a:ext cx="1800225" cy="2562225"/>
            </a:xfrm>
            <a:custGeom>
              <a:avLst/>
              <a:gdLst/>
              <a:ahLst/>
              <a:cxnLst/>
              <a:rect l="l" t="t" r="r" b="b"/>
              <a:pathLst>
                <a:path w="410" h="583" extrusionOk="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382;p41"/>
            <p:cNvSpPr/>
            <p:nvPr/>
          </p:nvSpPr>
          <p:spPr>
            <a:xfrm>
              <a:off x="3101975" y="1341437"/>
              <a:ext cx="2481262" cy="1855787"/>
            </a:xfrm>
            <a:custGeom>
              <a:avLst/>
              <a:gdLst/>
              <a:ahLst/>
              <a:cxnLst/>
              <a:rect l="l" t="t" r="r" b="b"/>
              <a:pathLst>
                <a:path w="565" h="422" extrusionOk="0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1383;p41"/>
            <p:cNvSpPr/>
            <p:nvPr/>
          </p:nvSpPr>
          <p:spPr>
            <a:xfrm>
              <a:off x="4019550" y="4094162"/>
              <a:ext cx="2493962" cy="1824037"/>
            </a:xfrm>
            <a:custGeom>
              <a:avLst/>
              <a:gdLst/>
              <a:ahLst/>
              <a:cxnLst/>
              <a:rect l="l" t="t" r="r" b="b"/>
              <a:pathLst>
                <a:path w="568" h="415" extrusionOk="0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123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 eaLnBrk="0" hangingPunct="0"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 eaLnBrk="0" hangingPunct="0"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 eaLnBrk="0" hangingPunct="0"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 eaLnBrk="0" hangingPunct="0"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CE6DED9-9952-4AE1-BB4F-394D23A70A39}" type="slidenum">
              <a:rPr lang="en-US" altLang="uk-UA" sz="900">
                <a:solidFill>
                  <a:srgbClr val="898989"/>
                </a:solidFill>
              </a:rPr>
              <a:pPr eaLnBrk="1" hangingPunct="1"/>
              <a:t>32</a:t>
            </a:fld>
            <a:endParaRPr lang="en-US" altLang="uk-UA" sz="900">
              <a:solidFill>
                <a:srgbClr val="898989"/>
              </a:solidFill>
            </a:endParaRPr>
          </a:p>
        </p:txBody>
      </p:sp>
      <p:sp>
        <p:nvSpPr>
          <p:cNvPr id="81921" name="Rectangle 1"/>
          <p:cNvSpPr>
            <a:spLocks noChangeArrowheads="1"/>
          </p:cNvSpPr>
          <p:nvPr/>
        </p:nvSpPr>
        <p:spPr bwMode="auto">
          <a:xfrm>
            <a:off x="637570" y="137657"/>
            <a:ext cx="7840287" cy="439062"/>
          </a:xfrm>
          <a:prstGeom prst="rect">
            <a:avLst/>
          </a:prstGeom>
          <a:solidFill>
            <a:schemeClr val="tx2"/>
          </a:solidFill>
          <a:ln w="28575" cap="flat" cmpd="sng" algn="ctr">
            <a:solidFill>
              <a:schemeClr val="accent2"/>
            </a:solidFill>
            <a:prstDash val="solid"/>
            <a:miter lim="800000"/>
            <a:headEnd/>
            <a:tailEnd/>
          </a:ln>
          <a:effectLst/>
        </p:spPr>
        <p:txBody>
          <a:bodyPr wrap="non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3.3. Для </a:t>
            </a:r>
            <a:r>
              <a:rPr lang="ru-RU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кожної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моделі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знайдемо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суму </a:t>
            </a:r>
            <a:r>
              <a:rPr lang="ru-RU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квадратів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залишків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altLang="uk-UA" b="0" dirty="0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09" name="Rectangle 3"/>
          <p:cNvSpPr>
            <a:spLocks noChangeArrowheads="1"/>
          </p:cNvSpPr>
          <p:nvPr/>
        </p:nvSpPr>
        <p:spPr bwMode="auto">
          <a:xfrm>
            <a:off x="1143000" y="-173365"/>
            <a:ext cx="139525" cy="34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uk-UA" sz="1800"/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8559598"/>
              </p:ext>
            </p:extLst>
          </p:nvPr>
        </p:nvGraphicFramePr>
        <p:xfrm>
          <a:off x="2689298" y="683875"/>
          <a:ext cx="3214688" cy="5357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7" name="Формула" r:id="rId3" imgW="1942257" imgH="317362" progId="Equation.3">
                  <p:embed/>
                </p:oleObj>
              </mc:Choice>
              <mc:Fallback>
                <p:oleObj name="Формула" r:id="rId3" imgW="1942257" imgH="317362" progId="Equation.3">
                  <p:embed/>
                  <p:pic>
                    <p:nvPicPr>
                      <p:cNvPr id="2560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9298" y="683875"/>
                        <a:ext cx="3214688" cy="535781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chemeClr val="accent2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0" name="Rectangle 5"/>
          <p:cNvSpPr>
            <a:spLocks noChangeArrowheads="1"/>
          </p:cNvSpPr>
          <p:nvPr/>
        </p:nvSpPr>
        <p:spPr bwMode="auto">
          <a:xfrm>
            <a:off x="1143000" y="-173365"/>
            <a:ext cx="139525" cy="34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uk-UA" sz="1800"/>
          </a:p>
        </p:txBody>
      </p:sp>
      <p:graphicFrame>
        <p:nvGraphicFramePr>
          <p:cNvPr id="2560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8074542"/>
              </p:ext>
            </p:extLst>
          </p:nvPr>
        </p:nvGraphicFramePr>
        <p:xfrm>
          <a:off x="2689298" y="1316755"/>
          <a:ext cx="3245644" cy="5357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8" name="Формула" r:id="rId5" imgW="1954951" imgH="317362" progId="Equation.3">
                  <p:embed/>
                </p:oleObj>
              </mc:Choice>
              <mc:Fallback>
                <p:oleObj name="Формула" r:id="rId5" imgW="1954951" imgH="317362" progId="Equation.3">
                  <p:embed/>
                  <p:pic>
                    <p:nvPicPr>
                      <p:cNvPr id="2560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9298" y="1316755"/>
                        <a:ext cx="3245644" cy="535781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chemeClr val="accent2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1" name="Rectangle 7"/>
          <p:cNvSpPr>
            <a:spLocks noChangeArrowheads="1"/>
          </p:cNvSpPr>
          <p:nvPr/>
        </p:nvSpPr>
        <p:spPr bwMode="auto">
          <a:xfrm>
            <a:off x="1143000" y="-173365"/>
            <a:ext cx="139525" cy="34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uk-UA" sz="1800"/>
          </a:p>
        </p:txBody>
      </p:sp>
      <p:graphicFrame>
        <p:nvGraphicFramePr>
          <p:cNvPr id="2560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411642"/>
              </p:ext>
            </p:extLst>
          </p:nvPr>
        </p:nvGraphicFramePr>
        <p:xfrm>
          <a:off x="2500854" y="1938127"/>
          <a:ext cx="3637467" cy="9167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9" name="Формула" r:id="rId7" imgW="990170" imgH="545863" progId="Equation.3">
                  <p:embed/>
                </p:oleObj>
              </mc:Choice>
              <mc:Fallback>
                <p:oleObj name="Формула" r:id="rId7" imgW="990170" imgH="545863" progId="Equation.3">
                  <p:embed/>
                  <p:pic>
                    <p:nvPicPr>
                      <p:cNvPr id="2560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0854" y="1938127"/>
                        <a:ext cx="3637467" cy="916781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chemeClr val="accent2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28" name="Rectangle 8"/>
          <p:cNvSpPr>
            <a:spLocks noChangeArrowheads="1"/>
          </p:cNvSpPr>
          <p:nvPr/>
        </p:nvSpPr>
        <p:spPr bwMode="auto">
          <a:xfrm>
            <a:off x="688882" y="2933250"/>
            <a:ext cx="3806588" cy="439062"/>
          </a:xfrm>
          <a:prstGeom prst="rect">
            <a:avLst/>
          </a:prstGeom>
          <a:solidFill>
            <a:schemeClr val="tx2"/>
          </a:solidFill>
          <a:ln w="28575" cap="flat" cmpd="sng" algn="ctr">
            <a:solidFill>
              <a:schemeClr val="accent2"/>
            </a:solidFill>
            <a:prstDash val="solid"/>
            <a:miter lim="800000"/>
            <a:headEnd/>
            <a:tailEnd/>
          </a:ln>
          <a:effectLst/>
        </p:spPr>
        <p:txBody>
          <a:bodyPr wrap="squar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3.4. </a:t>
            </a:r>
            <a:r>
              <a:rPr lang="ru-RU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Знаходимо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критерій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uk-UA" b="0" i="1" dirty="0">
                <a:solidFill>
                  <a:srgbClr val="000066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R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altLang="uk-UA" b="0" dirty="0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13" name="Rectangle 10"/>
          <p:cNvSpPr>
            <a:spLocks noChangeArrowheads="1"/>
          </p:cNvSpPr>
          <p:nvPr/>
        </p:nvSpPr>
        <p:spPr bwMode="auto">
          <a:xfrm>
            <a:off x="1143000" y="-173365"/>
            <a:ext cx="139525" cy="34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uk-UA" sz="1800"/>
          </a:p>
        </p:txBody>
      </p:sp>
      <p:graphicFrame>
        <p:nvGraphicFramePr>
          <p:cNvPr id="2560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5800361"/>
              </p:ext>
            </p:extLst>
          </p:nvPr>
        </p:nvGraphicFramePr>
        <p:xfrm>
          <a:off x="2245246" y="3532607"/>
          <a:ext cx="1160859" cy="8703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0" name="Формула" r:id="rId9" imgW="685800" imgH="520700" progId="Equation.3">
                  <p:embed/>
                </p:oleObj>
              </mc:Choice>
              <mc:Fallback>
                <p:oleObj name="Формула" r:id="rId9" imgW="685800" imgH="520700" progId="Equation.3">
                  <p:embed/>
                  <p:pic>
                    <p:nvPicPr>
                      <p:cNvPr id="2560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5246" y="3532607"/>
                        <a:ext cx="1160859" cy="870347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chemeClr val="accent2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4" name="Rectangle 12"/>
          <p:cNvSpPr>
            <a:spLocks noChangeArrowheads="1"/>
          </p:cNvSpPr>
          <p:nvPr/>
        </p:nvSpPr>
        <p:spPr bwMode="auto">
          <a:xfrm>
            <a:off x="1143000" y="-173365"/>
            <a:ext cx="139525" cy="34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uk-UA" sz="1800"/>
          </a:p>
        </p:txBody>
      </p:sp>
      <p:graphicFrame>
        <p:nvGraphicFramePr>
          <p:cNvPr id="2560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8401325"/>
              </p:ext>
            </p:extLst>
          </p:nvPr>
        </p:nvGraphicFramePr>
        <p:xfrm>
          <a:off x="4071071" y="3515700"/>
          <a:ext cx="2870055" cy="9108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1" name="Формула" r:id="rId11" imgW="1765300" imgH="571500" progId="Equation.3">
                  <p:embed/>
                </p:oleObj>
              </mc:Choice>
              <mc:Fallback>
                <p:oleObj name="Формула" r:id="rId11" imgW="1765300" imgH="571500" progId="Equation.3">
                  <p:embed/>
                  <p:pic>
                    <p:nvPicPr>
                      <p:cNvPr id="25606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1071" y="3515700"/>
                        <a:ext cx="2870055" cy="910828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chemeClr val="accent2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oogle Shape;1377;p41"/>
          <p:cNvGrpSpPr/>
          <p:nvPr/>
        </p:nvGrpSpPr>
        <p:grpSpPr>
          <a:xfrm>
            <a:off x="8047381" y="3548496"/>
            <a:ext cx="783744" cy="737755"/>
            <a:chOff x="1570037" y="1341437"/>
            <a:chExt cx="4943475" cy="4576762"/>
          </a:xfrm>
        </p:grpSpPr>
        <p:sp>
          <p:nvSpPr>
            <p:cNvPr id="16" name="Google Shape;1378;p41"/>
            <p:cNvSpPr/>
            <p:nvPr/>
          </p:nvSpPr>
          <p:spPr>
            <a:xfrm>
              <a:off x="4814887" y="3284537"/>
              <a:ext cx="1673225" cy="1187450"/>
            </a:xfrm>
            <a:custGeom>
              <a:avLst/>
              <a:gdLst/>
              <a:ahLst/>
              <a:cxnLst/>
              <a:rect l="l" t="t" r="r" b="b"/>
              <a:pathLst>
                <a:path w="381" h="270" extrusionOk="0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379;p41"/>
            <p:cNvSpPr/>
            <p:nvPr/>
          </p:nvSpPr>
          <p:spPr>
            <a:xfrm>
              <a:off x="2355850" y="4164012"/>
              <a:ext cx="1208087" cy="1560512"/>
            </a:xfrm>
            <a:custGeom>
              <a:avLst/>
              <a:gdLst/>
              <a:ahLst/>
              <a:cxnLst/>
              <a:rect l="l" t="t" r="r" b="b"/>
              <a:pathLst>
                <a:path w="275" h="355" extrusionOk="0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380;p41"/>
            <p:cNvSpPr/>
            <p:nvPr/>
          </p:nvSpPr>
          <p:spPr>
            <a:xfrm>
              <a:off x="2636837" y="1443037"/>
              <a:ext cx="1581150" cy="1635125"/>
            </a:xfrm>
            <a:custGeom>
              <a:avLst/>
              <a:gdLst/>
              <a:ahLst/>
              <a:cxnLst/>
              <a:rect l="l" t="t" r="r" b="b"/>
              <a:pathLst>
                <a:path w="360" h="372" extrusionOk="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381;p41"/>
            <p:cNvSpPr/>
            <p:nvPr/>
          </p:nvSpPr>
          <p:spPr>
            <a:xfrm>
              <a:off x="1570037" y="3162300"/>
              <a:ext cx="1800225" cy="2562225"/>
            </a:xfrm>
            <a:custGeom>
              <a:avLst/>
              <a:gdLst/>
              <a:ahLst/>
              <a:cxnLst/>
              <a:rect l="l" t="t" r="r" b="b"/>
              <a:pathLst>
                <a:path w="410" h="583" extrusionOk="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1382;p41"/>
            <p:cNvSpPr/>
            <p:nvPr/>
          </p:nvSpPr>
          <p:spPr>
            <a:xfrm>
              <a:off x="3101975" y="1341437"/>
              <a:ext cx="2481262" cy="1855787"/>
            </a:xfrm>
            <a:custGeom>
              <a:avLst/>
              <a:gdLst/>
              <a:ahLst/>
              <a:cxnLst/>
              <a:rect l="l" t="t" r="r" b="b"/>
              <a:pathLst>
                <a:path w="565" h="422" extrusionOk="0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1383;p41"/>
            <p:cNvSpPr/>
            <p:nvPr/>
          </p:nvSpPr>
          <p:spPr>
            <a:xfrm>
              <a:off x="4019550" y="4094162"/>
              <a:ext cx="2493962" cy="1824037"/>
            </a:xfrm>
            <a:custGeom>
              <a:avLst/>
              <a:gdLst/>
              <a:ahLst/>
              <a:cxnLst/>
              <a:rect l="l" t="t" r="r" b="b"/>
              <a:pathLst>
                <a:path w="568" h="415" extrusionOk="0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" name="Google Shape;1168;p41"/>
          <p:cNvGrpSpPr/>
          <p:nvPr/>
        </p:nvGrpSpPr>
        <p:grpSpPr>
          <a:xfrm>
            <a:off x="297506" y="3564874"/>
            <a:ext cx="696340" cy="861654"/>
            <a:chOff x="4539787" y="1011032"/>
            <a:chExt cx="598958" cy="720261"/>
          </a:xfrm>
        </p:grpSpPr>
        <p:sp>
          <p:nvSpPr>
            <p:cNvPr id="23" name="Google Shape;1169;p41"/>
            <p:cNvSpPr/>
            <p:nvPr/>
          </p:nvSpPr>
          <p:spPr>
            <a:xfrm>
              <a:off x="4849480" y="1011032"/>
              <a:ext cx="289264" cy="340491"/>
            </a:xfrm>
            <a:custGeom>
              <a:avLst/>
              <a:gdLst/>
              <a:ahLst/>
              <a:cxnLst/>
              <a:rect l="l" t="t" r="r" b="b"/>
              <a:pathLst>
                <a:path w="518" h="610" extrusionOk="0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1170;p41"/>
            <p:cNvSpPr/>
            <p:nvPr/>
          </p:nvSpPr>
          <p:spPr>
            <a:xfrm>
              <a:off x="4599335" y="1012768"/>
              <a:ext cx="277094" cy="339188"/>
            </a:xfrm>
            <a:custGeom>
              <a:avLst/>
              <a:gdLst/>
              <a:ahLst/>
              <a:cxnLst/>
              <a:rect l="l" t="t" r="r" b="b"/>
              <a:pathLst>
                <a:path w="496" h="608" extrusionOk="0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1171;p41"/>
            <p:cNvSpPr/>
            <p:nvPr/>
          </p:nvSpPr>
          <p:spPr>
            <a:xfrm>
              <a:off x="4539787" y="1276220"/>
              <a:ext cx="295350" cy="349606"/>
            </a:xfrm>
            <a:custGeom>
              <a:avLst/>
              <a:gdLst/>
              <a:ahLst/>
              <a:cxnLst/>
              <a:rect l="l" t="t" r="r" b="b"/>
              <a:pathLst>
                <a:path w="529" h="627" extrusionOk="0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1172;p41"/>
            <p:cNvSpPr/>
            <p:nvPr/>
          </p:nvSpPr>
          <p:spPr>
            <a:xfrm>
              <a:off x="4854479" y="1272314"/>
              <a:ext cx="277529" cy="353078"/>
            </a:xfrm>
            <a:custGeom>
              <a:avLst/>
              <a:gdLst/>
              <a:ahLst/>
              <a:cxnLst/>
              <a:rect l="l" t="t" r="r" b="b"/>
              <a:pathLst>
                <a:path w="497" h="633" extrusionOk="0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173;p41"/>
            <p:cNvSpPr/>
            <p:nvPr/>
          </p:nvSpPr>
          <p:spPr>
            <a:xfrm>
              <a:off x="4661491" y="1370403"/>
              <a:ext cx="388584" cy="360890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391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 eaLnBrk="0" hangingPunct="0"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 eaLnBrk="0" hangingPunct="0"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 eaLnBrk="0" hangingPunct="0"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 eaLnBrk="0" hangingPunct="0"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58E27B4-CD76-4298-A063-499A47476BCE}" type="slidenum">
              <a:rPr lang="en-US" altLang="uk-UA" sz="900">
                <a:solidFill>
                  <a:srgbClr val="898989"/>
                </a:solidFill>
              </a:rPr>
              <a:pPr eaLnBrk="1" hangingPunct="1"/>
              <a:t>33</a:t>
            </a:fld>
            <a:endParaRPr lang="en-US" altLang="uk-UA" sz="900">
              <a:solidFill>
                <a:srgbClr val="898989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434" y="195432"/>
            <a:ext cx="8638676" cy="830997"/>
          </a:xfrm>
          <a:prstGeom prst="rect">
            <a:avLst/>
          </a:prstGeom>
          <a:solidFill>
            <a:schemeClr val="tx2"/>
          </a:solidFill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Порівняємо</a:t>
            </a:r>
            <a:r>
              <a:rPr lang="ru-RU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критерій</a:t>
            </a:r>
            <a:r>
              <a:rPr lang="ru-RU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табличним</a:t>
            </a:r>
            <a:r>
              <a:rPr lang="ru-RU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значенням</a:t>
            </a:r>
            <a:r>
              <a:rPr lang="ru-RU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критерію</a:t>
            </a:r>
            <a:r>
              <a:rPr lang="ru-RU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Фішера</a:t>
            </a:r>
            <a:r>
              <a:rPr lang="ru-RU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ступенях </a:t>
            </a:r>
            <a:r>
              <a:rPr lang="ru-RU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свободи</a:t>
            </a:r>
            <a:r>
              <a:rPr lang="ru-RU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6630" name="Rectangle 2"/>
          <p:cNvSpPr>
            <a:spLocks noChangeArrowheads="1"/>
          </p:cNvSpPr>
          <p:nvPr/>
        </p:nvSpPr>
        <p:spPr bwMode="auto">
          <a:xfrm>
            <a:off x="1143000" y="-173365"/>
            <a:ext cx="139525" cy="34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uk-UA" sz="1800"/>
          </a:p>
        </p:txBody>
      </p:sp>
      <p:graphicFrame>
        <p:nvGraphicFramePr>
          <p:cNvPr id="26626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4756361"/>
              </p:ext>
            </p:extLst>
          </p:nvPr>
        </p:nvGraphicFramePr>
        <p:xfrm>
          <a:off x="527809" y="1226008"/>
          <a:ext cx="2473256" cy="960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34" name="Формула" r:id="rId3" imgW="1205977" imgH="533169" progId="Equation.3">
                  <p:embed/>
                </p:oleObj>
              </mc:Choice>
              <mc:Fallback>
                <p:oleObj name="Формула" r:id="rId3" imgW="1205977" imgH="533169" progId="Equation.3">
                  <p:embed/>
                  <p:pic>
                    <p:nvPicPr>
                      <p:cNvPr id="26626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809" y="1226008"/>
                        <a:ext cx="2473256" cy="960185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chemeClr val="accent2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1" name="Прямоугольник 5"/>
          <p:cNvSpPr>
            <a:spLocks noChangeArrowheads="1"/>
          </p:cNvSpPr>
          <p:nvPr/>
        </p:nvSpPr>
        <p:spPr bwMode="auto">
          <a:xfrm>
            <a:off x="3500437" y="1475269"/>
            <a:ext cx="5643563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довіри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lang="ru-RU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0,05 </a:t>
            </a:r>
            <a:r>
              <a:rPr lang="en-GB" altLang="uk-UA" b="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uk-UA" altLang="uk-UA" b="0" baseline="-250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</a:t>
            </a:r>
            <a:r>
              <a:rPr lang="uk-UA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5,05. </a:t>
            </a:r>
            <a:endParaRPr lang="ru-RU" altLang="uk-UA" b="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35873" y="2372393"/>
            <a:ext cx="6375797" cy="461665"/>
          </a:xfrm>
          <a:prstGeom prst="rect">
            <a:avLst/>
          </a:prstGeom>
          <a:solidFill>
            <a:schemeClr val="tx2"/>
          </a:solidFill>
          <a:ln w="28575">
            <a:solidFill>
              <a:schemeClr val="accent2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i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Гетероскедастичність</a:t>
            </a:r>
            <a:r>
              <a:rPr lang="ru-RU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відсутня</a:t>
            </a:r>
            <a:r>
              <a:rPr lang="ru-RU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тому </a:t>
            </a:r>
            <a:r>
              <a:rPr lang="ru-RU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6633" name="Rectangle 4"/>
          <p:cNvSpPr>
            <a:spLocks noChangeArrowheads="1"/>
          </p:cNvSpPr>
          <p:nvPr/>
        </p:nvSpPr>
        <p:spPr bwMode="auto">
          <a:xfrm>
            <a:off x="1143000" y="-173365"/>
            <a:ext cx="139525" cy="34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uk-UA" sz="1800"/>
          </a:p>
        </p:txBody>
      </p:sp>
      <p:graphicFrame>
        <p:nvGraphicFramePr>
          <p:cNvPr id="266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0407734"/>
              </p:ext>
            </p:extLst>
          </p:nvPr>
        </p:nvGraphicFramePr>
        <p:xfrm>
          <a:off x="2846819" y="3037713"/>
          <a:ext cx="1490268" cy="7308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35" name="Формула" r:id="rId5" imgW="419040" imgH="164880" progId="Equation.3">
                  <p:embed/>
                </p:oleObj>
              </mc:Choice>
              <mc:Fallback>
                <p:oleObj name="Формула" r:id="rId5" imgW="419040" imgH="164880" progId="Equation.3">
                  <p:embed/>
                  <p:pic>
                    <p:nvPicPr>
                      <p:cNvPr id="266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6819" y="3037713"/>
                        <a:ext cx="1490268" cy="730827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4250532" y="3303764"/>
            <a:ext cx="589360" cy="3928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uk-UA" sz="2100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</a:t>
            </a:r>
            <a:r>
              <a:rPr lang="ru-RU" alt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uk-UA" sz="2100" dirty="0">
              <a:latin typeface="Times New Roman" panose="02020603050405020304" pitchFamily="18" charset="0"/>
            </a:endParaRPr>
          </a:p>
        </p:txBody>
      </p:sp>
      <p:grpSp>
        <p:nvGrpSpPr>
          <p:cNvPr id="11" name="Google Shape;1377;p41"/>
          <p:cNvGrpSpPr/>
          <p:nvPr/>
        </p:nvGrpSpPr>
        <p:grpSpPr>
          <a:xfrm>
            <a:off x="8047381" y="3548496"/>
            <a:ext cx="783744" cy="737755"/>
            <a:chOff x="1570037" y="1341437"/>
            <a:chExt cx="4943475" cy="4576762"/>
          </a:xfrm>
        </p:grpSpPr>
        <p:sp>
          <p:nvSpPr>
            <p:cNvPr id="12" name="Google Shape;1378;p41"/>
            <p:cNvSpPr/>
            <p:nvPr/>
          </p:nvSpPr>
          <p:spPr>
            <a:xfrm>
              <a:off x="4814887" y="3284537"/>
              <a:ext cx="1673225" cy="1187450"/>
            </a:xfrm>
            <a:custGeom>
              <a:avLst/>
              <a:gdLst/>
              <a:ahLst/>
              <a:cxnLst/>
              <a:rect l="l" t="t" r="r" b="b"/>
              <a:pathLst>
                <a:path w="381" h="270" extrusionOk="0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79;p41"/>
            <p:cNvSpPr/>
            <p:nvPr/>
          </p:nvSpPr>
          <p:spPr>
            <a:xfrm>
              <a:off x="2355850" y="4164012"/>
              <a:ext cx="1208087" cy="1560512"/>
            </a:xfrm>
            <a:custGeom>
              <a:avLst/>
              <a:gdLst/>
              <a:ahLst/>
              <a:cxnLst/>
              <a:rect l="l" t="t" r="r" b="b"/>
              <a:pathLst>
                <a:path w="275" h="355" extrusionOk="0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380;p41"/>
            <p:cNvSpPr/>
            <p:nvPr/>
          </p:nvSpPr>
          <p:spPr>
            <a:xfrm>
              <a:off x="2636837" y="1443037"/>
              <a:ext cx="1581150" cy="1635125"/>
            </a:xfrm>
            <a:custGeom>
              <a:avLst/>
              <a:gdLst/>
              <a:ahLst/>
              <a:cxnLst/>
              <a:rect l="l" t="t" r="r" b="b"/>
              <a:pathLst>
                <a:path w="360" h="372" extrusionOk="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381;p41"/>
            <p:cNvSpPr/>
            <p:nvPr/>
          </p:nvSpPr>
          <p:spPr>
            <a:xfrm>
              <a:off x="1570037" y="3162300"/>
              <a:ext cx="1800225" cy="2562225"/>
            </a:xfrm>
            <a:custGeom>
              <a:avLst/>
              <a:gdLst/>
              <a:ahLst/>
              <a:cxnLst/>
              <a:rect l="l" t="t" r="r" b="b"/>
              <a:pathLst>
                <a:path w="410" h="583" extrusionOk="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382;p41"/>
            <p:cNvSpPr/>
            <p:nvPr/>
          </p:nvSpPr>
          <p:spPr>
            <a:xfrm>
              <a:off x="3101975" y="1341437"/>
              <a:ext cx="2481262" cy="1855787"/>
            </a:xfrm>
            <a:custGeom>
              <a:avLst/>
              <a:gdLst/>
              <a:ahLst/>
              <a:cxnLst/>
              <a:rect l="l" t="t" r="r" b="b"/>
              <a:pathLst>
                <a:path w="565" h="422" extrusionOk="0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383;p41"/>
            <p:cNvSpPr/>
            <p:nvPr/>
          </p:nvSpPr>
          <p:spPr>
            <a:xfrm>
              <a:off x="4019550" y="4094162"/>
              <a:ext cx="2493962" cy="1824037"/>
            </a:xfrm>
            <a:custGeom>
              <a:avLst/>
              <a:gdLst/>
              <a:ahLst/>
              <a:cxnLst/>
              <a:rect l="l" t="t" r="r" b="b"/>
              <a:pathLst>
                <a:path w="568" h="415" extrusionOk="0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" name="Google Shape;1168;p41"/>
          <p:cNvGrpSpPr/>
          <p:nvPr/>
        </p:nvGrpSpPr>
        <p:grpSpPr>
          <a:xfrm>
            <a:off x="297506" y="3564874"/>
            <a:ext cx="696340" cy="861654"/>
            <a:chOff x="4539787" y="1011032"/>
            <a:chExt cx="598958" cy="720261"/>
          </a:xfrm>
        </p:grpSpPr>
        <p:sp>
          <p:nvSpPr>
            <p:cNvPr id="19" name="Google Shape;1169;p41"/>
            <p:cNvSpPr/>
            <p:nvPr/>
          </p:nvSpPr>
          <p:spPr>
            <a:xfrm>
              <a:off x="4849480" y="1011032"/>
              <a:ext cx="289264" cy="340491"/>
            </a:xfrm>
            <a:custGeom>
              <a:avLst/>
              <a:gdLst/>
              <a:ahLst/>
              <a:cxnLst/>
              <a:rect l="l" t="t" r="r" b="b"/>
              <a:pathLst>
                <a:path w="518" h="610" extrusionOk="0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1170;p41"/>
            <p:cNvSpPr/>
            <p:nvPr/>
          </p:nvSpPr>
          <p:spPr>
            <a:xfrm>
              <a:off x="4599335" y="1012768"/>
              <a:ext cx="277094" cy="339188"/>
            </a:xfrm>
            <a:custGeom>
              <a:avLst/>
              <a:gdLst/>
              <a:ahLst/>
              <a:cxnLst/>
              <a:rect l="l" t="t" r="r" b="b"/>
              <a:pathLst>
                <a:path w="496" h="608" extrusionOk="0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1171;p41"/>
            <p:cNvSpPr/>
            <p:nvPr/>
          </p:nvSpPr>
          <p:spPr>
            <a:xfrm>
              <a:off x="4539787" y="1276220"/>
              <a:ext cx="295350" cy="349606"/>
            </a:xfrm>
            <a:custGeom>
              <a:avLst/>
              <a:gdLst/>
              <a:ahLst/>
              <a:cxnLst/>
              <a:rect l="l" t="t" r="r" b="b"/>
              <a:pathLst>
                <a:path w="529" h="627" extrusionOk="0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172;p41"/>
            <p:cNvSpPr/>
            <p:nvPr/>
          </p:nvSpPr>
          <p:spPr>
            <a:xfrm>
              <a:off x="4854479" y="1272314"/>
              <a:ext cx="277529" cy="353078"/>
            </a:xfrm>
            <a:custGeom>
              <a:avLst/>
              <a:gdLst/>
              <a:ahLst/>
              <a:cxnLst/>
              <a:rect l="l" t="t" r="r" b="b"/>
              <a:pathLst>
                <a:path w="497" h="633" extrusionOk="0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173;p41"/>
            <p:cNvSpPr/>
            <p:nvPr/>
          </p:nvSpPr>
          <p:spPr>
            <a:xfrm>
              <a:off x="4661491" y="1370403"/>
              <a:ext cx="388584" cy="360890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423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 eaLnBrk="0" hangingPunct="0"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 eaLnBrk="0" hangingPunct="0"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 eaLnBrk="0" hangingPunct="0"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 eaLnBrk="0" hangingPunct="0"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195A4EA-8B8C-4456-A2B7-906BD2BBAFAC}" type="slidenum">
              <a:rPr lang="en-US" altLang="uk-UA" sz="900">
                <a:solidFill>
                  <a:srgbClr val="898989"/>
                </a:solidFill>
              </a:rPr>
              <a:pPr eaLnBrk="1" hangingPunct="1"/>
              <a:t>34</a:t>
            </a:fld>
            <a:endParaRPr lang="en-US" altLang="uk-UA" sz="900">
              <a:solidFill>
                <a:srgbClr val="898989"/>
              </a:solidFill>
            </a:endParaRPr>
          </a:p>
        </p:txBody>
      </p:sp>
      <p:sp>
        <p:nvSpPr>
          <p:cNvPr id="27656" name="Rectangle 766"/>
          <p:cNvSpPr>
            <a:spLocks noChangeArrowheads="1"/>
          </p:cNvSpPr>
          <p:nvPr/>
        </p:nvSpPr>
        <p:spPr bwMode="auto">
          <a:xfrm>
            <a:off x="1143000" y="226219"/>
            <a:ext cx="139525" cy="34672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uk-UA" sz="1800"/>
          </a:p>
        </p:txBody>
      </p:sp>
      <p:sp>
        <p:nvSpPr>
          <p:cNvPr id="27657" name="Rectangle 772"/>
          <p:cNvSpPr>
            <a:spLocks noChangeArrowheads="1"/>
          </p:cNvSpPr>
          <p:nvPr/>
        </p:nvSpPr>
        <p:spPr bwMode="auto">
          <a:xfrm>
            <a:off x="1143000" y="226219"/>
            <a:ext cx="139525" cy="34672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uk-UA" sz="1800"/>
          </a:p>
        </p:txBody>
      </p:sp>
      <p:sp>
        <p:nvSpPr>
          <p:cNvPr id="27658" name="Rectangle 774"/>
          <p:cNvSpPr>
            <a:spLocks noChangeArrowheads="1"/>
          </p:cNvSpPr>
          <p:nvPr/>
        </p:nvSpPr>
        <p:spPr bwMode="auto">
          <a:xfrm>
            <a:off x="1143000" y="226219"/>
            <a:ext cx="139525" cy="34672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uk-UA" sz="1800"/>
          </a:p>
        </p:txBody>
      </p:sp>
      <p:sp>
        <p:nvSpPr>
          <p:cNvPr id="27659" name="Rectangle 776"/>
          <p:cNvSpPr>
            <a:spLocks noChangeArrowheads="1"/>
          </p:cNvSpPr>
          <p:nvPr/>
        </p:nvSpPr>
        <p:spPr bwMode="auto">
          <a:xfrm>
            <a:off x="1143000" y="226219"/>
            <a:ext cx="139525" cy="34672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uk-UA" sz="1800"/>
          </a:p>
        </p:txBody>
      </p:sp>
      <p:sp>
        <p:nvSpPr>
          <p:cNvPr id="27660" name="Rectangle 778"/>
          <p:cNvSpPr>
            <a:spLocks noChangeArrowheads="1"/>
          </p:cNvSpPr>
          <p:nvPr/>
        </p:nvSpPr>
        <p:spPr bwMode="auto">
          <a:xfrm>
            <a:off x="1143000" y="226219"/>
            <a:ext cx="139525" cy="34672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uk-UA" sz="1800"/>
          </a:p>
        </p:txBody>
      </p:sp>
      <p:sp>
        <p:nvSpPr>
          <p:cNvPr id="27661" name="Rectangle 786"/>
          <p:cNvSpPr>
            <a:spLocks noChangeArrowheads="1"/>
          </p:cNvSpPr>
          <p:nvPr/>
        </p:nvSpPr>
        <p:spPr bwMode="auto">
          <a:xfrm>
            <a:off x="1143000" y="226219"/>
            <a:ext cx="139525" cy="34672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uk-UA" sz="1800"/>
          </a:p>
        </p:txBody>
      </p:sp>
      <p:sp>
        <p:nvSpPr>
          <p:cNvPr id="27663" name="Rectangle 2006"/>
          <p:cNvSpPr>
            <a:spLocks noChangeArrowheads="1"/>
          </p:cNvSpPr>
          <p:nvPr/>
        </p:nvSpPr>
        <p:spPr bwMode="auto">
          <a:xfrm>
            <a:off x="1143000" y="397669"/>
            <a:ext cx="139525" cy="34672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uk-UA" sz="1800"/>
          </a:p>
        </p:txBody>
      </p:sp>
      <p:sp>
        <p:nvSpPr>
          <p:cNvPr id="27664" name="Rectangle 2008"/>
          <p:cNvSpPr>
            <a:spLocks noChangeArrowheads="1"/>
          </p:cNvSpPr>
          <p:nvPr/>
        </p:nvSpPr>
        <p:spPr bwMode="auto">
          <a:xfrm>
            <a:off x="1143000" y="397669"/>
            <a:ext cx="139525" cy="34672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uk-UA" sz="1800"/>
          </a:p>
        </p:txBody>
      </p:sp>
      <p:sp>
        <p:nvSpPr>
          <p:cNvPr id="27665" name="Rectangle 2010"/>
          <p:cNvSpPr>
            <a:spLocks noChangeArrowheads="1"/>
          </p:cNvSpPr>
          <p:nvPr/>
        </p:nvSpPr>
        <p:spPr bwMode="auto">
          <a:xfrm>
            <a:off x="1143000" y="397669"/>
            <a:ext cx="139525" cy="34672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uk-UA" sz="1800"/>
          </a:p>
        </p:txBody>
      </p:sp>
      <p:sp>
        <p:nvSpPr>
          <p:cNvPr id="27666" name="Rectangle 2012"/>
          <p:cNvSpPr>
            <a:spLocks noChangeArrowheads="1"/>
          </p:cNvSpPr>
          <p:nvPr/>
        </p:nvSpPr>
        <p:spPr bwMode="auto">
          <a:xfrm>
            <a:off x="1143000" y="397669"/>
            <a:ext cx="139525" cy="34672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uk-UA" sz="1800"/>
          </a:p>
        </p:txBody>
      </p:sp>
      <p:sp>
        <p:nvSpPr>
          <p:cNvPr id="27667" name="Rectangle 2014"/>
          <p:cNvSpPr>
            <a:spLocks noChangeArrowheads="1"/>
          </p:cNvSpPr>
          <p:nvPr/>
        </p:nvSpPr>
        <p:spPr bwMode="auto">
          <a:xfrm>
            <a:off x="1143000" y="397669"/>
            <a:ext cx="139525" cy="34672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uk-UA" sz="1800"/>
          </a:p>
        </p:txBody>
      </p:sp>
      <p:sp>
        <p:nvSpPr>
          <p:cNvPr id="27668" name="Rectangle 2016"/>
          <p:cNvSpPr>
            <a:spLocks noChangeArrowheads="1"/>
          </p:cNvSpPr>
          <p:nvPr/>
        </p:nvSpPr>
        <p:spPr bwMode="auto">
          <a:xfrm>
            <a:off x="1143000" y="397669"/>
            <a:ext cx="139525" cy="34672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uk-UA" sz="1800"/>
          </a:p>
        </p:txBody>
      </p:sp>
      <p:sp>
        <p:nvSpPr>
          <p:cNvPr id="27669" name="Rectangle 2018"/>
          <p:cNvSpPr>
            <a:spLocks noChangeArrowheads="1"/>
          </p:cNvSpPr>
          <p:nvPr/>
        </p:nvSpPr>
        <p:spPr bwMode="auto">
          <a:xfrm>
            <a:off x="1143000" y="397669"/>
            <a:ext cx="139525" cy="34672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uk-UA" sz="1800"/>
          </a:p>
        </p:txBody>
      </p:sp>
      <p:sp>
        <p:nvSpPr>
          <p:cNvPr id="27670" name="Rectangle 2020"/>
          <p:cNvSpPr>
            <a:spLocks noChangeArrowheads="1"/>
          </p:cNvSpPr>
          <p:nvPr/>
        </p:nvSpPr>
        <p:spPr bwMode="auto">
          <a:xfrm>
            <a:off x="1143000" y="397669"/>
            <a:ext cx="139525" cy="34672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uk-UA" sz="1800"/>
          </a:p>
        </p:txBody>
      </p:sp>
      <p:sp>
        <p:nvSpPr>
          <p:cNvPr id="27671" name="Rectangle 2102"/>
          <p:cNvSpPr>
            <a:spLocks noChangeArrowheads="1"/>
          </p:cNvSpPr>
          <p:nvPr/>
        </p:nvSpPr>
        <p:spPr bwMode="auto">
          <a:xfrm>
            <a:off x="1143000" y="397669"/>
            <a:ext cx="139525" cy="34672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uk-UA" sz="1800"/>
          </a:p>
        </p:txBody>
      </p:sp>
      <p:sp>
        <p:nvSpPr>
          <p:cNvPr id="27672" name="Rectangle 2686"/>
          <p:cNvSpPr>
            <a:spLocks noChangeArrowheads="1"/>
          </p:cNvSpPr>
          <p:nvPr/>
        </p:nvSpPr>
        <p:spPr bwMode="auto">
          <a:xfrm>
            <a:off x="1143000" y="2320995"/>
            <a:ext cx="139525" cy="34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uk-UA" sz="1800"/>
          </a:p>
        </p:txBody>
      </p:sp>
      <p:sp>
        <p:nvSpPr>
          <p:cNvPr id="27673" name="Rectangle 2692"/>
          <p:cNvSpPr>
            <a:spLocks noChangeArrowheads="1"/>
          </p:cNvSpPr>
          <p:nvPr/>
        </p:nvSpPr>
        <p:spPr bwMode="auto">
          <a:xfrm>
            <a:off x="1143000" y="2326948"/>
            <a:ext cx="139525" cy="34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uk-UA" sz="1800"/>
          </a:p>
        </p:txBody>
      </p:sp>
      <p:sp>
        <p:nvSpPr>
          <p:cNvPr id="27674" name="Rectangle 2698"/>
          <p:cNvSpPr>
            <a:spLocks noChangeArrowheads="1"/>
          </p:cNvSpPr>
          <p:nvPr/>
        </p:nvSpPr>
        <p:spPr bwMode="auto">
          <a:xfrm>
            <a:off x="1143000" y="2341236"/>
            <a:ext cx="139525" cy="34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uk-UA" sz="1800"/>
          </a:p>
        </p:txBody>
      </p:sp>
      <p:sp>
        <p:nvSpPr>
          <p:cNvPr id="27675" name="Rectangle 2701"/>
          <p:cNvSpPr>
            <a:spLocks noChangeArrowheads="1"/>
          </p:cNvSpPr>
          <p:nvPr/>
        </p:nvSpPr>
        <p:spPr bwMode="auto">
          <a:xfrm>
            <a:off x="1143000" y="-173365"/>
            <a:ext cx="139525" cy="34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uk-UA" sz="1800"/>
          </a:p>
        </p:txBody>
      </p:sp>
      <p:sp>
        <p:nvSpPr>
          <p:cNvPr id="27676" name="Rectangle 2702"/>
          <p:cNvSpPr>
            <a:spLocks noChangeArrowheads="1"/>
          </p:cNvSpPr>
          <p:nvPr/>
        </p:nvSpPr>
        <p:spPr bwMode="auto">
          <a:xfrm>
            <a:off x="1059874" y="95985"/>
            <a:ext cx="5932492" cy="439062"/>
          </a:xfrm>
          <a:prstGeom prst="rect">
            <a:avLst/>
          </a:prstGeom>
          <a:solidFill>
            <a:schemeClr val="tx2"/>
          </a:solidFill>
          <a:ln w="28575">
            <a:solidFill>
              <a:schemeClr val="tx1"/>
            </a:solidFill>
          </a:ln>
          <a:extLst/>
        </p:spPr>
        <p:txBody>
          <a:bodyPr wrap="squar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kumimoji="1" lang="uk-UA" altLang="uk-UA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Нехай задано </a:t>
            </a:r>
            <a:r>
              <a:rPr kumimoji="1" lang="uk-UA" altLang="uk-UA" i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економетричну</a:t>
            </a:r>
            <a:r>
              <a:rPr kumimoji="1" lang="uk-UA" altLang="uk-UA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модель</a:t>
            </a:r>
          </a:p>
        </p:txBody>
      </p:sp>
      <p:sp>
        <p:nvSpPr>
          <p:cNvPr id="27677" name="Rectangle 2704"/>
          <p:cNvSpPr>
            <a:spLocks noChangeArrowheads="1"/>
          </p:cNvSpPr>
          <p:nvPr/>
        </p:nvSpPr>
        <p:spPr bwMode="auto">
          <a:xfrm>
            <a:off x="1143000" y="2312661"/>
            <a:ext cx="139525" cy="34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uk-UA" sz="1800"/>
          </a:p>
        </p:txBody>
      </p:sp>
      <p:graphicFrame>
        <p:nvGraphicFramePr>
          <p:cNvPr id="27650" name="Object 270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2365678"/>
              </p:ext>
            </p:extLst>
          </p:nvPr>
        </p:nvGraphicFramePr>
        <p:xfrm>
          <a:off x="3545682" y="573882"/>
          <a:ext cx="2132410" cy="5464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90" name="Формула" r:id="rId3" imgW="609336" imgH="152334" progId="Equation.3">
                  <p:embed/>
                </p:oleObj>
              </mc:Choice>
              <mc:Fallback>
                <p:oleObj name="Формула" r:id="rId3" imgW="609336" imgH="152334" progId="Equation.3">
                  <p:embed/>
                  <p:pic>
                    <p:nvPicPr>
                      <p:cNvPr id="27650" name="Object 27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5682" y="573882"/>
                        <a:ext cx="2132410" cy="546497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chemeClr val="tx1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78" name="Rectangle 2705"/>
          <p:cNvSpPr>
            <a:spLocks noChangeArrowheads="1"/>
          </p:cNvSpPr>
          <p:nvPr/>
        </p:nvSpPr>
        <p:spPr bwMode="auto">
          <a:xfrm>
            <a:off x="6516292" y="657960"/>
            <a:ext cx="575478" cy="43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kumimoji="1" lang="uk-UA" altLang="uk-UA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kumimoji="1" lang="en-US" alt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7679" name="Rectangle 2706"/>
          <p:cNvSpPr>
            <a:spLocks noChangeArrowheads="1"/>
          </p:cNvSpPr>
          <p:nvPr/>
        </p:nvSpPr>
        <p:spPr bwMode="auto">
          <a:xfrm>
            <a:off x="7189441" y="583270"/>
            <a:ext cx="838370" cy="439062"/>
          </a:xfrm>
          <a:prstGeom prst="rect">
            <a:avLst/>
          </a:prstGeom>
          <a:solidFill>
            <a:schemeClr val="tx2"/>
          </a:solidFill>
          <a:ln w="28575">
            <a:solidFill>
              <a:schemeClr val="accent2"/>
            </a:solidFill>
          </a:ln>
          <a:extLst/>
        </p:spPr>
        <p:txBody>
          <a:bodyPr wrap="non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kumimoji="1" lang="uk-UA" altLang="uk-UA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 </a:t>
            </a:r>
          </a:p>
        </p:txBody>
      </p:sp>
      <p:sp>
        <p:nvSpPr>
          <p:cNvPr id="27680" name="Rectangle 2708"/>
          <p:cNvSpPr>
            <a:spLocks noChangeArrowheads="1"/>
          </p:cNvSpPr>
          <p:nvPr/>
        </p:nvSpPr>
        <p:spPr bwMode="auto">
          <a:xfrm>
            <a:off x="1143000" y="2298373"/>
            <a:ext cx="139525" cy="34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uk-UA" sz="1800"/>
          </a:p>
        </p:txBody>
      </p:sp>
      <p:graphicFrame>
        <p:nvGraphicFramePr>
          <p:cNvPr id="27651" name="Object 270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3368375"/>
              </p:ext>
            </p:extLst>
          </p:nvPr>
        </p:nvGraphicFramePr>
        <p:xfrm>
          <a:off x="3545682" y="1120379"/>
          <a:ext cx="2429091" cy="697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91" name="Формула" r:id="rId5" imgW="761669" imgH="215806" progId="Equation.3">
                  <p:embed/>
                </p:oleObj>
              </mc:Choice>
              <mc:Fallback>
                <p:oleObj name="Формула" r:id="rId5" imgW="761669" imgH="215806" progId="Equation.3">
                  <p:embed/>
                  <p:pic>
                    <p:nvPicPr>
                      <p:cNvPr id="27651" name="Object 27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5682" y="1120379"/>
                        <a:ext cx="2429091" cy="697794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chemeClr val="tx1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81" name="Rectangle 2710"/>
          <p:cNvSpPr>
            <a:spLocks noChangeArrowheads="1"/>
          </p:cNvSpPr>
          <p:nvPr/>
        </p:nvSpPr>
        <p:spPr bwMode="auto">
          <a:xfrm>
            <a:off x="228600" y="1882400"/>
            <a:ext cx="8551717" cy="808394"/>
          </a:xfrm>
          <a:prstGeom prst="rect">
            <a:avLst/>
          </a:prstGeom>
          <a:solidFill>
            <a:schemeClr val="tx2"/>
          </a:solidFill>
          <a:ln w="28575">
            <a:solidFill>
              <a:schemeClr val="accent2"/>
            </a:solidFill>
          </a:ln>
          <a:extLst/>
        </p:spPr>
        <p:txBody>
          <a:bodyPr wrap="squar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kumimoji="1" lang="uk-UA" altLang="uk-UA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 </a:t>
            </a:r>
            <a:r>
              <a:rPr kumimoji="1" lang="uk-UA" altLang="uk-UA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kumimoji="1" lang="uk-UA" altLang="uk-UA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kumimoji="1" lang="uk-UA" altLang="uk-UA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додатно</a:t>
            </a:r>
            <a:r>
              <a:rPr kumimoji="1" lang="uk-UA" altLang="uk-UA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визначена матриця, то вона може бути зображена як добуток </a:t>
            </a:r>
            <a:endParaRPr kumimoji="1" lang="uk-UA" altLang="uk-UA" b="0" dirty="0">
              <a:latin typeface="Times New Roman" panose="02020603050405020304" pitchFamily="18" charset="0"/>
            </a:endParaRPr>
          </a:p>
        </p:txBody>
      </p:sp>
      <p:graphicFrame>
        <p:nvGraphicFramePr>
          <p:cNvPr id="27652" name="Object 270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3160897"/>
              </p:ext>
            </p:extLst>
          </p:nvPr>
        </p:nvGraphicFramePr>
        <p:xfrm>
          <a:off x="4026120" y="2645666"/>
          <a:ext cx="1042972" cy="477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92" name="Формула" r:id="rId7" imgW="241195" imgH="152334" progId="Equation.3">
                  <p:embed/>
                </p:oleObj>
              </mc:Choice>
              <mc:Fallback>
                <p:oleObj name="Формула" r:id="rId7" imgW="241195" imgH="152334" progId="Equation.3">
                  <p:embed/>
                  <p:pic>
                    <p:nvPicPr>
                      <p:cNvPr id="27652" name="Object 27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6120" y="2645666"/>
                        <a:ext cx="1042972" cy="477915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chemeClr val="tx1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82" name="Rectangle 2711"/>
          <p:cNvSpPr>
            <a:spLocks noChangeArrowheads="1"/>
          </p:cNvSpPr>
          <p:nvPr/>
        </p:nvSpPr>
        <p:spPr bwMode="auto">
          <a:xfrm>
            <a:off x="603992" y="3152984"/>
            <a:ext cx="6098381" cy="439062"/>
          </a:xfrm>
          <a:prstGeom prst="rect">
            <a:avLst/>
          </a:prstGeom>
          <a:solidFill>
            <a:schemeClr val="tx2"/>
          </a:solidFill>
          <a:ln w="28575">
            <a:solidFill>
              <a:schemeClr val="accent2"/>
            </a:solidFill>
          </a:ln>
          <a:extLst/>
        </p:spPr>
        <p:txBody>
          <a:bodyPr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kumimoji="1" lang="uk-UA" altLang="uk-UA" sz="21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uk-UA" altLang="uk-UA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 матриця </a:t>
            </a:r>
            <a:r>
              <a:rPr kumimoji="1" lang="uk-UA" altLang="uk-UA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kumimoji="1" lang="uk-UA" altLang="uk-UA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невиродженою, тобто:</a:t>
            </a:r>
            <a:endParaRPr kumimoji="1" lang="uk-UA" altLang="uk-UA" b="0" dirty="0">
              <a:latin typeface="Times New Roman" panose="02020603050405020304" pitchFamily="18" charset="0"/>
            </a:endParaRPr>
          </a:p>
        </p:txBody>
      </p:sp>
      <p:sp>
        <p:nvSpPr>
          <p:cNvPr id="27683" name="Rectangle 2713"/>
          <p:cNvSpPr>
            <a:spLocks noChangeArrowheads="1"/>
          </p:cNvSpPr>
          <p:nvPr/>
        </p:nvSpPr>
        <p:spPr bwMode="auto">
          <a:xfrm>
            <a:off x="1143000" y="2312661"/>
            <a:ext cx="139525" cy="34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uk-UA" sz="1800"/>
          </a:p>
        </p:txBody>
      </p:sp>
      <p:graphicFrame>
        <p:nvGraphicFramePr>
          <p:cNvPr id="27653" name="Object 27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9899905"/>
              </p:ext>
            </p:extLst>
          </p:nvPr>
        </p:nvGraphicFramePr>
        <p:xfrm>
          <a:off x="3813032" y="3681454"/>
          <a:ext cx="1597710" cy="5484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93" name="Формула" r:id="rId9" imgW="444114" imgH="164957" progId="Equation.3">
                  <p:embed/>
                </p:oleObj>
              </mc:Choice>
              <mc:Fallback>
                <p:oleObj name="Формула" r:id="rId9" imgW="444114" imgH="164957" progId="Equation.3">
                  <p:embed/>
                  <p:pic>
                    <p:nvPicPr>
                      <p:cNvPr id="27653" name="Object 27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3032" y="3681454"/>
                        <a:ext cx="1597710" cy="548424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chemeClr val="accent2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84" name="Rectangle 2716"/>
          <p:cNvSpPr>
            <a:spLocks noChangeArrowheads="1"/>
          </p:cNvSpPr>
          <p:nvPr/>
        </p:nvSpPr>
        <p:spPr bwMode="auto">
          <a:xfrm>
            <a:off x="2274227" y="4513180"/>
            <a:ext cx="761426" cy="439062"/>
          </a:xfrm>
          <a:prstGeom prst="rect">
            <a:avLst/>
          </a:prstGeom>
          <a:solidFill>
            <a:schemeClr val="tx2"/>
          </a:solidFill>
          <a:ln w="28575">
            <a:solidFill>
              <a:schemeClr val="accent2"/>
            </a:solidFill>
          </a:ln>
          <a:extLst/>
        </p:spPr>
        <p:txBody>
          <a:bodyPr wrap="none" lIns="69056" tIns="34528" rIns="69056" bIns="3452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kumimoji="1" lang="uk-UA" altLang="uk-UA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</a:t>
            </a:r>
            <a:endParaRPr kumimoji="1" lang="en-US" altLang="uk-UA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85" name="Rectangle 2718"/>
          <p:cNvSpPr>
            <a:spLocks noChangeArrowheads="1"/>
          </p:cNvSpPr>
          <p:nvPr/>
        </p:nvSpPr>
        <p:spPr bwMode="auto">
          <a:xfrm>
            <a:off x="1143000" y="2284086"/>
            <a:ext cx="139525" cy="34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uk-UA" sz="1800"/>
          </a:p>
        </p:txBody>
      </p:sp>
      <p:graphicFrame>
        <p:nvGraphicFramePr>
          <p:cNvPr id="27654" name="Object 27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4297256"/>
              </p:ext>
            </p:extLst>
          </p:nvPr>
        </p:nvGraphicFramePr>
        <p:xfrm>
          <a:off x="3562848" y="4229878"/>
          <a:ext cx="2384553" cy="7518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94" name="Формула" r:id="rId11" imgW="710891" imgH="241195" progId="Equation.3">
                  <p:embed/>
                </p:oleObj>
              </mc:Choice>
              <mc:Fallback>
                <p:oleObj name="Формула" r:id="rId11" imgW="710891" imgH="241195" progId="Equation.3">
                  <p:embed/>
                  <p:pic>
                    <p:nvPicPr>
                      <p:cNvPr id="27654" name="Object 27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2848" y="4229878"/>
                        <a:ext cx="2384553" cy="751836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chemeClr val="tx1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86" name="Rectangle 2719"/>
          <p:cNvSpPr>
            <a:spLocks noChangeArrowheads="1"/>
          </p:cNvSpPr>
          <p:nvPr/>
        </p:nvSpPr>
        <p:spPr bwMode="auto">
          <a:xfrm>
            <a:off x="6474597" y="3681454"/>
            <a:ext cx="575478" cy="43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kumimoji="1" lang="uk-UA" altLang="uk-UA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kumimoji="1" lang="en-US" alt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7687" name="Rectangle 2720"/>
          <p:cNvSpPr>
            <a:spLocks noChangeArrowheads="1"/>
          </p:cNvSpPr>
          <p:nvPr/>
        </p:nvSpPr>
        <p:spPr bwMode="auto">
          <a:xfrm>
            <a:off x="6474597" y="4448534"/>
            <a:ext cx="583493" cy="43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kumimoji="1" lang="uk-UA" altLang="uk-UA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r>
              <a:rPr kumimoji="1" lang="en-US" altLang="uk-UA" dirty="0"/>
              <a:t> </a:t>
            </a:r>
          </a:p>
        </p:txBody>
      </p:sp>
      <p:sp>
        <p:nvSpPr>
          <p:cNvPr id="40" name="Rectangle 4"/>
          <p:cNvSpPr>
            <a:spLocks noChangeArrowheads="1"/>
          </p:cNvSpPr>
          <p:nvPr/>
        </p:nvSpPr>
        <p:spPr bwMode="auto">
          <a:xfrm>
            <a:off x="343827" y="122039"/>
            <a:ext cx="594122" cy="386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8" rIns="69056" bIns="34528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uk-UA" sz="2100" b="0" dirty="0">
                <a:latin typeface="Times New Roman" panose="02020603050405020304" pitchFamily="18" charset="0"/>
              </a:rPr>
              <a:t>П.3</a:t>
            </a:r>
            <a:endParaRPr lang="en-US" altLang="uk-UA" sz="2100" b="0" dirty="0">
              <a:latin typeface="Times New Roman" panose="02020603050405020304" pitchFamily="18" charset="0"/>
            </a:endParaRPr>
          </a:p>
        </p:txBody>
      </p:sp>
      <p:grpSp>
        <p:nvGrpSpPr>
          <p:cNvPr id="41" name="Google Shape;1377;p41"/>
          <p:cNvGrpSpPr/>
          <p:nvPr/>
        </p:nvGrpSpPr>
        <p:grpSpPr>
          <a:xfrm>
            <a:off x="7849954" y="4229878"/>
            <a:ext cx="783744" cy="737755"/>
            <a:chOff x="1570037" y="1341437"/>
            <a:chExt cx="4943475" cy="4576762"/>
          </a:xfrm>
        </p:grpSpPr>
        <p:sp>
          <p:nvSpPr>
            <p:cNvPr id="42" name="Google Shape;1378;p41"/>
            <p:cNvSpPr/>
            <p:nvPr/>
          </p:nvSpPr>
          <p:spPr>
            <a:xfrm>
              <a:off x="4814887" y="3284537"/>
              <a:ext cx="1673225" cy="1187450"/>
            </a:xfrm>
            <a:custGeom>
              <a:avLst/>
              <a:gdLst/>
              <a:ahLst/>
              <a:cxnLst/>
              <a:rect l="l" t="t" r="r" b="b"/>
              <a:pathLst>
                <a:path w="381" h="270" extrusionOk="0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1379;p41"/>
            <p:cNvSpPr/>
            <p:nvPr/>
          </p:nvSpPr>
          <p:spPr>
            <a:xfrm>
              <a:off x="2355850" y="4164012"/>
              <a:ext cx="1208087" cy="1560512"/>
            </a:xfrm>
            <a:custGeom>
              <a:avLst/>
              <a:gdLst/>
              <a:ahLst/>
              <a:cxnLst/>
              <a:rect l="l" t="t" r="r" b="b"/>
              <a:pathLst>
                <a:path w="275" h="355" extrusionOk="0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1380;p41"/>
            <p:cNvSpPr/>
            <p:nvPr/>
          </p:nvSpPr>
          <p:spPr>
            <a:xfrm>
              <a:off x="2636837" y="1443037"/>
              <a:ext cx="1581150" cy="1635125"/>
            </a:xfrm>
            <a:custGeom>
              <a:avLst/>
              <a:gdLst/>
              <a:ahLst/>
              <a:cxnLst/>
              <a:rect l="l" t="t" r="r" b="b"/>
              <a:pathLst>
                <a:path w="360" h="372" extrusionOk="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1381;p41"/>
            <p:cNvSpPr/>
            <p:nvPr/>
          </p:nvSpPr>
          <p:spPr>
            <a:xfrm>
              <a:off x="1570037" y="3162300"/>
              <a:ext cx="1800225" cy="2562225"/>
            </a:xfrm>
            <a:custGeom>
              <a:avLst/>
              <a:gdLst/>
              <a:ahLst/>
              <a:cxnLst/>
              <a:rect l="l" t="t" r="r" b="b"/>
              <a:pathLst>
                <a:path w="410" h="583" extrusionOk="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1382;p41"/>
            <p:cNvSpPr/>
            <p:nvPr/>
          </p:nvSpPr>
          <p:spPr>
            <a:xfrm>
              <a:off x="3101975" y="1341437"/>
              <a:ext cx="2481262" cy="1855787"/>
            </a:xfrm>
            <a:custGeom>
              <a:avLst/>
              <a:gdLst/>
              <a:ahLst/>
              <a:cxnLst/>
              <a:rect l="l" t="t" r="r" b="b"/>
              <a:pathLst>
                <a:path w="565" h="422" extrusionOk="0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1383;p41"/>
            <p:cNvSpPr/>
            <p:nvPr/>
          </p:nvSpPr>
          <p:spPr>
            <a:xfrm>
              <a:off x="4019550" y="4094162"/>
              <a:ext cx="2493962" cy="1824037"/>
            </a:xfrm>
            <a:custGeom>
              <a:avLst/>
              <a:gdLst/>
              <a:ahLst/>
              <a:cxnLst/>
              <a:rect l="l" t="t" r="r" b="b"/>
              <a:pathLst>
                <a:path w="568" h="415" extrusionOk="0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" name="Google Shape;1168;p41"/>
          <p:cNvGrpSpPr/>
          <p:nvPr/>
        </p:nvGrpSpPr>
        <p:grpSpPr>
          <a:xfrm>
            <a:off x="241609" y="4207977"/>
            <a:ext cx="696340" cy="861654"/>
            <a:chOff x="4539787" y="1011032"/>
            <a:chExt cx="598958" cy="720261"/>
          </a:xfrm>
        </p:grpSpPr>
        <p:sp>
          <p:nvSpPr>
            <p:cNvPr id="49" name="Google Shape;1169;p41"/>
            <p:cNvSpPr/>
            <p:nvPr/>
          </p:nvSpPr>
          <p:spPr>
            <a:xfrm>
              <a:off x="4849480" y="1011032"/>
              <a:ext cx="289264" cy="340491"/>
            </a:xfrm>
            <a:custGeom>
              <a:avLst/>
              <a:gdLst/>
              <a:ahLst/>
              <a:cxnLst/>
              <a:rect l="l" t="t" r="r" b="b"/>
              <a:pathLst>
                <a:path w="518" h="610" extrusionOk="0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1170;p41"/>
            <p:cNvSpPr/>
            <p:nvPr/>
          </p:nvSpPr>
          <p:spPr>
            <a:xfrm>
              <a:off x="4599335" y="1012768"/>
              <a:ext cx="277094" cy="339188"/>
            </a:xfrm>
            <a:custGeom>
              <a:avLst/>
              <a:gdLst/>
              <a:ahLst/>
              <a:cxnLst/>
              <a:rect l="l" t="t" r="r" b="b"/>
              <a:pathLst>
                <a:path w="496" h="608" extrusionOk="0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1171;p41"/>
            <p:cNvSpPr/>
            <p:nvPr/>
          </p:nvSpPr>
          <p:spPr>
            <a:xfrm>
              <a:off x="4539787" y="1276220"/>
              <a:ext cx="295350" cy="349606"/>
            </a:xfrm>
            <a:custGeom>
              <a:avLst/>
              <a:gdLst/>
              <a:ahLst/>
              <a:cxnLst/>
              <a:rect l="l" t="t" r="r" b="b"/>
              <a:pathLst>
                <a:path w="529" h="627" extrusionOk="0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1172;p41"/>
            <p:cNvSpPr/>
            <p:nvPr/>
          </p:nvSpPr>
          <p:spPr>
            <a:xfrm>
              <a:off x="4854479" y="1272314"/>
              <a:ext cx="277529" cy="353078"/>
            </a:xfrm>
            <a:custGeom>
              <a:avLst/>
              <a:gdLst/>
              <a:ahLst/>
              <a:cxnLst/>
              <a:rect l="l" t="t" r="r" b="b"/>
              <a:pathLst>
                <a:path w="497" h="633" extrusionOk="0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1173;p41"/>
            <p:cNvSpPr/>
            <p:nvPr/>
          </p:nvSpPr>
          <p:spPr>
            <a:xfrm>
              <a:off x="4661491" y="1370403"/>
              <a:ext cx="388584" cy="360890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89254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 eaLnBrk="0" hangingPunct="0"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 eaLnBrk="0" hangingPunct="0"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 eaLnBrk="0" hangingPunct="0"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 eaLnBrk="0" hangingPunct="0"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94A93C2-5188-4CFB-AF88-78C3DCE2597B}" type="slidenum">
              <a:rPr lang="en-US" altLang="uk-UA" sz="900">
                <a:solidFill>
                  <a:srgbClr val="898989"/>
                </a:solidFill>
              </a:rPr>
              <a:pPr eaLnBrk="1" hangingPunct="1"/>
              <a:t>35</a:t>
            </a:fld>
            <a:endParaRPr lang="en-US" altLang="uk-UA" sz="900">
              <a:solidFill>
                <a:srgbClr val="898989"/>
              </a:solidFill>
            </a:endParaRPr>
          </a:p>
        </p:txBody>
      </p:sp>
      <p:sp>
        <p:nvSpPr>
          <p:cNvPr id="28681" name="Rectangle 4"/>
          <p:cNvSpPr>
            <a:spLocks noChangeArrowheads="1"/>
          </p:cNvSpPr>
          <p:nvPr/>
        </p:nvSpPr>
        <p:spPr bwMode="auto">
          <a:xfrm>
            <a:off x="1143001" y="0"/>
            <a:ext cx="594122" cy="386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8" rIns="69056" bIns="34528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uk-UA" sz="2100" b="0" dirty="0">
                <a:latin typeface="Times New Roman" panose="02020603050405020304" pitchFamily="18" charset="0"/>
              </a:rPr>
              <a:t>П.3</a:t>
            </a:r>
            <a:endParaRPr lang="en-US" altLang="uk-UA" sz="2100" b="0" dirty="0">
              <a:latin typeface="Times New Roman" panose="02020603050405020304" pitchFamily="18" charset="0"/>
            </a:endParaRPr>
          </a:p>
        </p:txBody>
      </p:sp>
      <p:sp>
        <p:nvSpPr>
          <p:cNvPr id="28682" name="Rectangle 12"/>
          <p:cNvSpPr>
            <a:spLocks noChangeArrowheads="1"/>
          </p:cNvSpPr>
          <p:nvPr/>
        </p:nvSpPr>
        <p:spPr bwMode="auto">
          <a:xfrm>
            <a:off x="1143000" y="454819"/>
            <a:ext cx="139525" cy="34672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uk-UA" sz="1800"/>
          </a:p>
        </p:txBody>
      </p:sp>
      <p:sp>
        <p:nvSpPr>
          <p:cNvPr id="28683" name="Rectangle 14"/>
          <p:cNvSpPr>
            <a:spLocks noChangeArrowheads="1"/>
          </p:cNvSpPr>
          <p:nvPr/>
        </p:nvSpPr>
        <p:spPr bwMode="auto">
          <a:xfrm>
            <a:off x="1143000" y="454819"/>
            <a:ext cx="139525" cy="34672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uk-UA" sz="1800"/>
          </a:p>
        </p:txBody>
      </p:sp>
      <p:sp>
        <p:nvSpPr>
          <p:cNvPr id="28684" name="Rectangle 16"/>
          <p:cNvSpPr>
            <a:spLocks noChangeArrowheads="1"/>
          </p:cNvSpPr>
          <p:nvPr/>
        </p:nvSpPr>
        <p:spPr bwMode="auto">
          <a:xfrm>
            <a:off x="1143000" y="454819"/>
            <a:ext cx="139525" cy="34672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uk-UA" sz="1800"/>
          </a:p>
        </p:txBody>
      </p:sp>
      <p:sp>
        <p:nvSpPr>
          <p:cNvPr id="28685" name="Rectangle 18"/>
          <p:cNvSpPr>
            <a:spLocks noChangeArrowheads="1"/>
          </p:cNvSpPr>
          <p:nvPr/>
        </p:nvSpPr>
        <p:spPr bwMode="auto">
          <a:xfrm>
            <a:off x="1143000" y="454819"/>
            <a:ext cx="139525" cy="34672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uk-UA" sz="1800"/>
          </a:p>
        </p:txBody>
      </p:sp>
      <p:sp>
        <p:nvSpPr>
          <p:cNvPr id="28686" name="Rectangle 20"/>
          <p:cNvSpPr>
            <a:spLocks noChangeArrowheads="1"/>
          </p:cNvSpPr>
          <p:nvPr/>
        </p:nvSpPr>
        <p:spPr bwMode="auto">
          <a:xfrm>
            <a:off x="1143000" y="454819"/>
            <a:ext cx="139525" cy="34672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uk-UA" sz="1800"/>
          </a:p>
        </p:txBody>
      </p:sp>
      <p:sp>
        <p:nvSpPr>
          <p:cNvPr id="28687" name="Rectangle 22"/>
          <p:cNvSpPr>
            <a:spLocks noChangeArrowheads="1"/>
          </p:cNvSpPr>
          <p:nvPr/>
        </p:nvSpPr>
        <p:spPr bwMode="auto">
          <a:xfrm>
            <a:off x="1143000" y="454819"/>
            <a:ext cx="139525" cy="34672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uk-UA" sz="1800"/>
          </a:p>
        </p:txBody>
      </p:sp>
      <p:sp>
        <p:nvSpPr>
          <p:cNvPr id="28688" name="Rectangle 24"/>
          <p:cNvSpPr>
            <a:spLocks noChangeArrowheads="1"/>
          </p:cNvSpPr>
          <p:nvPr/>
        </p:nvSpPr>
        <p:spPr bwMode="auto">
          <a:xfrm>
            <a:off x="1143000" y="403053"/>
            <a:ext cx="139525" cy="34672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uk-UA" sz="1800"/>
          </a:p>
        </p:txBody>
      </p:sp>
      <p:sp>
        <p:nvSpPr>
          <p:cNvPr id="28689" name="Rectangle 582"/>
          <p:cNvSpPr>
            <a:spLocks noChangeArrowheads="1"/>
          </p:cNvSpPr>
          <p:nvPr/>
        </p:nvSpPr>
        <p:spPr bwMode="auto">
          <a:xfrm>
            <a:off x="1143000" y="2312661"/>
            <a:ext cx="139525" cy="34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uk-UA" sz="1800"/>
          </a:p>
        </p:txBody>
      </p:sp>
      <p:sp>
        <p:nvSpPr>
          <p:cNvPr id="28690" name="Rectangle 591"/>
          <p:cNvSpPr>
            <a:spLocks noChangeArrowheads="1"/>
          </p:cNvSpPr>
          <p:nvPr/>
        </p:nvSpPr>
        <p:spPr bwMode="auto">
          <a:xfrm>
            <a:off x="4502238" y="2341332"/>
            <a:ext cx="139525" cy="27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uk-UA" sz="1350"/>
          </a:p>
        </p:txBody>
      </p:sp>
      <p:sp>
        <p:nvSpPr>
          <p:cNvPr id="28691" name="Rectangle 596"/>
          <p:cNvSpPr>
            <a:spLocks noChangeArrowheads="1"/>
          </p:cNvSpPr>
          <p:nvPr/>
        </p:nvSpPr>
        <p:spPr bwMode="auto">
          <a:xfrm>
            <a:off x="1143000" y="2306708"/>
            <a:ext cx="139525" cy="34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uk-UA" sz="1800"/>
          </a:p>
        </p:txBody>
      </p:sp>
      <p:sp>
        <p:nvSpPr>
          <p:cNvPr id="28692" name="Rectangle 600"/>
          <p:cNvSpPr>
            <a:spLocks noChangeArrowheads="1"/>
          </p:cNvSpPr>
          <p:nvPr/>
        </p:nvSpPr>
        <p:spPr bwMode="auto">
          <a:xfrm>
            <a:off x="1143000" y="2306708"/>
            <a:ext cx="139525" cy="34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uk-UA" sz="1800"/>
          </a:p>
        </p:txBody>
      </p:sp>
      <p:sp>
        <p:nvSpPr>
          <p:cNvPr id="28693" name="Rectangle 603"/>
          <p:cNvSpPr>
            <a:spLocks noChangeArrowheads="1"/>
          </p:cNvSpPr>
          <p:nvPr/>
        </p:nvSpPr>
        <p:spPr bwMode="auto">
          <a:xfrm>
            <a:off x="1143000" y="2306708"/>
            <a:ext cx="139525" cy="34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uk-UA" sz="1800"/>
          </a:p>
        </p:txBody>
      </p:sp>
      <p:sp>
        <p:nvSpPr>
          <p:cNvPr id="28694" name="Rectangle 605"/>
          <p:cNvSpPr>
            <a:spLocks noChangeArrowheads="1"/>
          </p:cNvSpPr>
          <p:nvPr/>
        </p:nvSpPr>
        <p:spPr bwMode="auto">
          <a:xfrm>
            <a:off x="1946149" y="342815"/>
            <a:ext cx="309379" cy="43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kumimoji="1" lang="uk-UA" altLang="uk-UA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kumimoji="1" lang="uk-UA" altLang="uk-UA" dirty="0"/>
              <a:t> </a:t>
            </a:r>
          </a:p>
        </p:txBody>
      </p:sp>
      <p:graphicFrame>
        <p:nvGraphicFramePr>
          <p:cNvPr id="28674" name="Object 60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1714409"/>
              </p:ext>
            </p:extLst>
          </p:nvPr>
        </p:nvGraphicFramePr>
        <p:xfrm>
          <a:off x="3044840" y="67866"/>
          <a:ext cx="2341548" cy="80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58" name="Формула" r:id="rId3" imgW="711200" imgH="228600" progId="Equation.3">
                  <p:embed/>
                </p:oleObj>
              </mc:Choice>
              <mc:Fallback>
                <p:oleObj name="Формула" r:id="rId3" imgW="711200" imgH="228600" progId="Equation.3">
                  <p:embed/>
                  <p:pic>
                    <p:nvPicPr>
                      <p:cNvPr id="28674" name="Object 6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4840" y="67866"/>
                        <a:ext cx="2341548" cy="806788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chemeClr val="accent2">
                            <a:lumMod val="75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95" name="Rectangle 608"/>
          <p:cNvSpPr>
            <a:spLocks noChangeArrowheads="1"/>
          </p:cNvSpPr>
          <p:nvPr/>
        </p:nvSpPr>
        <p:spPr bwMode="auto">
          <a:xfrm>
            <a:off x="6624638" y="226954"/>
            <a:ext cx="565860" cy="43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kumimoji="1" lang="uk-UA" altLang="uk-UA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(4)</a:t>
            </a:r>
            <a:r>
              <a:rPr kumimoji="1" lang="en-US" alt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8696" name="Rectangle 610"/>
          <p:cNvSpPr>
            <a:spLocks noChangeArrowheads="1"/>
          </p:cNvSpPr>
          <p:nvPr/>
        </p:nvSpPr>
        <p:spPr bwMode="auto">
          <a:xfrm>
            <a:off x="872228" y="874654"/>
            <a:ext cx="6423232" cy="43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kumimoji="1" lang="uk-UA" altLang="uk-UA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Помноживши рівняння (1) ліворуч на матрицю </a:t>
            </a:r>
            <a:endParaRPr kumimoji="1" lang="uk-UA" altLang="uk-UA" b="0" dirty="0">
              <a:latin typeface="Times New Roman" panose="02020603050405020304" pitchFamily="18" charset="0"/>
            </a:endParaRPr>
          </a:p>
        </p:txBody>
      </p:sp>
      <p:graphicFrame>
        <p:nvGraphicFramePr>
          <p:cNvPr id="28675" name="Object 60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0287577"/>
              </p:ext>
            </p:extLst>
          </p:nvPr>
        </p:nvGraphicFramePr>
        <p:xfrm>
          <a:off x="7520534" y="781877"/>
          <a:ext cx="594122" cy="5141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59" name="Формула" r:id="rId5" imgW="215619" imgH="177569" progId="Equation.3">
                  <p:embed/>
                </p:oleObj>
              </mc:Choice>
              <mc:Fallback>
                <p:oleObj name="Формула" r:id="rId5" imgW="215619" imgH="177569" progId="Equation.3">
                  <p:embed/>
                  <p:pic>
                    <p:nvPicPr>
                      <p:cNvPr id="28675" name="Object 6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0534" y="781877"/>
                        <a:ext cx="594122" cy="51419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97" name="Rectangle 611"/>
          <p:cNvSpPr>
            <a:spLocks noChangeArrowheads="1"/>
          </p:cNvSpPr>
          <p:nvPr/>
        </p:nvSpPr>
        <p:spPr bwMode="auto">
          <a:xfrm>
            <a:off x="918134" y="1388805"/>
            <a:ext cx="1524455" cy="43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kumimoji="1" lang="uk-UA" altLang="uk-UA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дістанемо:</a:t>
            </a:r>
            <a:endParaRPr kumimoji="1" lang="uk-UA" altLang="uk-UA" b="0" dirty="0">
              <a:latin typeface="Times New Roman" panose="02020603050405020304" pitchFamily="18" charset="0"/>
            </a:endParaRPr>
          </a:p>
        </p:txBody>
      </p:sp>
      <p:sp>
        <p:nvSpPr>
          <p:cNvPr id="28698" name="Rectangle 613"/>
          <p:cNvSpPr>
            <a:spLocks noChangeArrowheads="1"/>
          </p:cNvSpPr>
          <p:nvPr/>
        </p:nvSpPr>
        <p:spPr bwMode="auto">
          <a:xfrm>
            <a:off x="1143000" y="2301945"/>
            <a:ext cx="139525" cy="34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uk-UA" sz="1800"/>
          </a:p>
        </p:txBody>
      </p:sp>
      <p:graphicFrame>
        <p:nvGraphicFramePr>
          <p:cNvPr id="28676" name="Object 6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7585295"/>
              </p:ext>
            </p:extLst>
          </p:nvPr>
        </p:nvGraphicFramePr>
        <p:xfrm>
          <a:off x="2806582" y="1296570"/>
          <a:ext cx="4205873" cy="7697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60" name="Формула" r:id="rId7" imgW="1143000" imgH="190500" progId="Equation.3">
                  <p:embed/>
                </p:oleObj>
              </mc:Choice>
              <mc:Fallback>
                <p:oleObj name="Формула" r:id="rId7" imgW="1143000" imgH="190500" progId="Equation.3">
                  <p:embed/>
                  <p:pic>
                    <p:nvPicPr>
                      <p:cNvPr id="28676" name="Object 6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6582" y="1296570"/>
                        <a:ext cx="4205873" cy="769744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chemeClr val="accent2">
                            <a:lumMod val="75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99" name="Rectangle 614"/>
          <p:cNvSpPr>
            <a:spLocks noChangeArrowheads="1"/>
          </p:cNvSpPr>
          <p:nvPr/>
        </p:nvSpPr>
        <p:spPr bwMode="auto">
          <a:xfrm>
            <a:off x="7124992" y="1424049"/>
            <a:ext cx="562654" cy="43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kumimoji="1" lang="uk-UA" altLang="uk-UA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(5)</a:t>
            </a:r>
            <a:r>
              <a:rPr kumimoji="1" lang="en-US" altLang="uk-UA" sz="1800" dirty="0"/>
              <a:t> </a:t>
            </a:r>
          </a:p>
        </p:txBody>
      </p:sp>
      <p:sp>
        <p:nvSpPr>
          <p:cNvPr id="28700" name="Rectangle 615"/>
          <p:cNvSpPr>
            <a:spLocks noChangeArrowheads="1"/>
          </p:cNvSpPr>
          <p:nvPr/>
        </p:nvSpPr>
        <p:spPr bwMode="auto">
          <a:xfrm>
            <a:off x="872228" y="2255778"/>
            <a:ext cx="2053446" cy="43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kumimoji="1" lang="uk-UA" altLang="uk-UA" b="0" dirty="0">
                <a:latin typeface="Times New Roman" panose="02020603050405020304" pitchFamily="18" charset="0"/>
              </a:rPr>
              <a:t>Позначимо</a:t>
            </a:r>
            <a:r>
              <a:rPr kumimoji="1" lang="uk-UA" altLang="uk-UA" sz="2100" b="0" dirty="0">
                <a:latin typeface="Times New Roman" panose="02020603050405020304" pitchFamily="18" charset="0"/>
              </a:rPr>
              <a:t>	</a:t>
            </a:r>
            <a:r>
              <a:rPr kumimoji="1" lang="en-US" altLang="uk-UA" sz="2100" b="0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8701" name="Rectangle 617"/>
          <p:cNvSpPr>
            <a:spLocks noChangeArrowheads="1"/>
          </p:cNvSpPr>
          <p:nvPr/>
        </p:nvSpPr>
        <p:spPr bwMode="auto">
          <a:xfrm>
            <a:off x="1143000" y="2306708"/>
            <a:ext cx="139525" cy="34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uk-UA" sz="1800"/>
          </a:p>
        </p:txBody>
      </p:sp>
      <p:graphicFrame>
        <p:nvGraphicFramePr>
          <p:cNvPr id="28677" name="Object 6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4016900"/>
              </p:ext>
            </p:extLst>
          </p:nvPr>
        </p:nvGraphicFramePr>
        <p:xfrm>
          <a:off x="3608620" y="2301945"/>
          <a:ext cx="2317171" cy="673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61" name="Формула" r:id="rId9" imgW="571004" imgH="177646" progId="Equation.3">
                  <p:embed/>
                </p:oleObj>
              </mc:Choice>
              <mc:Fallback>
                <p:oleObj name="Формула" r:id="rId9" imgW="571004" imgH="177646" progId="Equation.3">
                  <p:embed/>
                  <p:pic>
                    <p:nvPicPr>
                      <p:cNvPr id="28677" name="Object 6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8620" y="2301945"/>
                        <a:ext cx="2317171" cy="673331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chemeClr val="accent2">
                            <a:lumMod val="75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8" name="Object 6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5849583"/>
              </p:ext>
            </p:extLst>
          </p:nvPr>
        </p:nvGraphicFramePr>
        <p:xfrm>
          <a:off x="3483928" y="3107856"/>
          <a:ext cx="2441863" cy="7371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62" name="Формула" r:id="rId11" imgW="621760" imgH="177646" progId="Equation.3">
                  <p:embed/>
                </p:oleObj>
              </mc:Choice>
              <mc:Fallback>
                <p:oleObj name="Формула" r:id="rId11" imgW="621760" imgH="177646" progId="Equation.3">
                  <p:embed/>
                  <p:pic>
                    <p:nvPicPr>
                      <p:cNvPr id="28678" name="Object 6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3928" y="3107856"/>
                        <a:ext cx="2441863" cy="737105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chemeClr val="accent2">
                            <a:lumMod val="75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9" name="Object 6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268932"/>
              </p:ext>
            </p:extLst>
          </p:nvPr>
        </p:nvGraphicFramePr>
        <p:xfrm>
          <a:off x="3483928" y="3938155"/>
          <a:ext cx="2418107" cy="7963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63" name="Формула" r:id="rId13" imgW="545863" imgH="190417" progId="Equation.3">
                  <p:embed/>
                </p:oleObj>
              </mc:Choice>
              <mc:Fallback>
                <p:oleObj name="Формула" r:id="rId13" imgW="545863" imgH="190417" progId="Equation.3">
                  <p:embed/>
                  <p:pic>
                    <p:nvPicPr>
                      <p:cNvPr id="28679" name="Object 6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3928" y="3938155"/>
                        <a:ext cx="2418107" cy="796355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chemeClr val="accent2">
                            <a:lumMod val="75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" name="Google Shape;1168;p41"/>
          <p:cNvGrpSpPr/>
          <p:nvPr/>
        </p:nvGrpSpPr>
        <p:grpSpPr>
          <a:xfrm>
            <a:off x="255942" y="4123246"/>
            <a:ext cx="696340" cy="861654"/>
            <a:chOff x="4539787" y="1011032"/>
            <a:chExt cx="598958" cy="720261"/>
          </a:xfrm>
        </p:grpSpPr>
        <p:sp>
          <p:nvSpPr>
            <p:cNvPr id="31" name="Google Shape;1169;p41"/>
            <p:cNvSpPr/>
            <p:nvPr/>
          </p:nvSpPr>
          <p:spPr>
            <a:xfrm>
              <a:off x="4849480" y="1011032"/>
              <a:ext cx="289264" cy="340491"/>
            </a:xfrm>
            <a:custGeom>
              <a:avLst/>
              <a:gdLst/>
              <a:ahLst/>
              <a:cxnLst/>
              <a:rect l="l" t="t" r="r" b="b"/>
              <a:pathLst>
                <a:path w="518" h="610" extrusionOk="0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1170;p41"/>
            <p:cNvSpPr/>
            <p:nvPr/>
          </p:nvSpPr>
          <p:spPr>
            <a:xfrm>
              <a:off x="4599335" y="1012768"/>
              <a:ext cx="277094" cy="339188"/>
            </a:xfrm>
            <a:custGeom>
              <a:avLst/>
              <a:gdLst/>
              <a:ahLst/>
              <a:cxnLst/>
              <a:rect l="l" t="t" r="r" b="b"/>
              <a:pathLst>
                <a:path w="496" h="608" extrusionOk="0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1171;p41"/>
            <p:cNvSpPr/>
            <p:nvPr/>
          </p:nvSpPr>
          <p:spPr>
            <a:xfrm>
              <a:off x="4539787" y="1276220"/>
              <a:ext cx="295350" cy="349606"/>
            </a:xfrm>
            <a:custGeom>
              <a:avLst/>
              <a:gdLst/>
              <a:ahLst/>
              <a:cxnLst/>
              <a:rect l="l" t="t" r="r" b="b"/>
              <a:pathLst>
                <a:path w="529" h="627" extrusionOk="0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1172;p41"/>
            <p:cNvSpPr/>
            <p:nvPr/>
          </p:nvSpPr>
          <p:spPr>
            <a:xfrm>
              <a:off x="4854479" y="1272314"/>
              <a:ext cx="277529" cy="353078"/>
            </a:xfrm>
            <a:custGeom>
              <a:avLst/>
              <a:gdLst/>
              <a:ahLst/>
              <a:cxnLst/>
              <a:rect l="l" t="t" r="r" b="b"/>
              <a:pathLst>
                <a:path w="497" h="633" extrusionOk="0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1173;p41"/>
            <p:cNvSpPr/>
            <p:nvPr/>
          </p:nvSpPr>
          <p:spPr>
            <a:xfrm>
              <a:off x="4661491" y="1370403"/>
              <a:ext cx="388584" cy="360890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" name="Google Shape;1377;p41"/>
          <p:cNvGrpSpPr/>
          <p:nvPr/>
        </p:nvGrpSpPr>
        <p:grpSpPr>
          <a:xfrm>
            <a:off x="7849954" y="4229878"/>
            <a:ext cx="783744" cy="737755"/>
            <a:chOff x="1570037" y="1341437"/>
            <a:chExt cx="4943475" cy="4576762"/>
          </a:xfrm>
        </p:grpSpPr>
        <p:sp>
          <p:nvSpPr>
            <p:cNvPr id="37" name="Google Shape;1378;p41"/>
            <p:cNvSpPr/>
            <p:nvPr/>
          </p:nvSpPr>
          <p:spPr>
            <a:xfrm>
              <a:off x="4814887" y="3284537"/>
              <a:ext cx="1673225" cy="1187450"/>
            </a:xfrm>
            <a:custGeom>
              <a:avLst/>
              <a:gdLst/>
              <a:ahLst/>
              <a:cxnLst/>
              <a:rect l="l" t="t" r="r" b="b"/>
              <a:pathLst>
                <a:path w="381" h="270" extrusionOk="0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1379;p41"/>
            <p:cNvSpPr/>
            <p:nvPr/>
          </p:nvSpPr>
          <p:spPr>
            <a:xfrm>
              <a:off x="2355850" y="4164012"/>
              <a:ext cx="1208087" cy="1560512"/>
            </a:xfrm>
            <a:custGeom>
              <a:avLst/>
              <a:gdLst/>
              <a:ahLst/>
              <a:cxnLst/>
              <a:rect l="l" t="t" r="r" b="b"/>
              <a:pathLst>
                <a:path w="275" h="355" extrusionOk="0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1380;p41"/>
            <p:cNvSpPr/>
            <p:nvPr/>
          </p:nvSpPr>
          <p:spPr>
            <a:xfrm>
              <a:off x="2636837" y="1443037"/>
              <a:ext cx="1581150" cy="1635125"/>
            </a:xfrm>
            <a:custGeom>
              <a:avLst/>
              <a:gdLst/>
              <a:ahLst/>
              <a:cxnLst/>
              <a:rect l="l" t="t" r="r" b="b"/>
              <a:pathLst>
                <a:path w="360" h="372" extrusionOk="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1381;p41"/>
            <p:cNvSpPr/>
            <p:nvPr/>
          </p:nvSpPr>
          <p:spPr>
            <a:xfrm>
              <a:off x="1570037" y="3162300"/>
              <a:ext cx="1800225" cy="2562225"/>
            </a:xfrm>
            <a:custGeom>
              <a:avLst/>
              <a:gdLst/>
              <a:ahLst/>
              <a:cxnLst/>
              <a:rect l="l" t="t" r="r" b="b"/>
              <a:pathLst>
                <a:path w="410" h="583" extrusionOk="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1382;p41"/>
            <p:cNvSpPr/>
            <p:nvPr/>
          </p:nvSpPr>
          <p:spPr>
            <a:xfrm>
              <a:off x="3101975" y="1341437"/>
              <a:ext cx="2481262" cy="1855787"/>
            </a:xfrm>
            <a:custGeom>
              <a:avLst/>
              <a:gdLst/>
              <a:ahLst/>
              <a:cxnLst/>
              <a:rect l="l" t="t" r="r" b="b"/>
              <a:pathLst>
                <a:path w="565" h="422" extrusionOk="0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383;p41"/>
            <p:cNvSpPr/>
            <p:nvPr/>
          </p:nvSpPr>
          <p:spPr>
            <a:xfrm>
              <a:off x="4019550" y="4094162"/>
              <a:ext cx="2493962" cy="1824037"/>
            </a:xfrm>
            <a:custGeom>
              <a:avLst/>
              <a:gdLst/>
              <a:ahLst/>
              <a:cxnLst/>
              <a:rect l="l" t="t" r="r" b="b"/>
              <a:pathLst>
                <a:path w="568" h="415" extrusionOk="0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117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омера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36</a:t>
            </a:fld>
            <a:endParaRPr lang="en"/>
          </a:p>
        </p:txBody>
      </p:sp>
      <p:graphicFrame>
        <p:nvGraphicFramePr>
          <p:cNvPr id="3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891826"/>
              </p:ext>
            </p:extLst>
          </p:nvPr>
        </p:nvGraphicFramePr>
        <p:xfrm>
          <a:off x="613064" y="4249126"/>
          <a:ext cx="6362809" cy="894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90" name="Формула" r:id="rId3" imgW="2400300" imgH="304800" progId="Equation.3">
                  <p:embed/>
                </p:oleObj>
              </mc:Choice>
              <mc:Fallback>
                <p:oleObj name="Формула" r:id="rId3" imgW="2400300" imgH="304800" progId="Equation.3">
                  <p:embed/>
                  <p:pic>
                    <p:nvPicPr>
                      <p:cNvPr id="29701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064" y="4249126"/>
                        <a:ext cx="6362809" cy="894376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38100">
                        <a:solidFill>
                          <a:schemeClr val="accent5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23"/>
          <p:cNvSpPr>
            <a:spLocks noChangeArrowheads="1"/>
          </p:cNvSpPr>
          <p:nvPr/>
        </p:nvSpPr>
        <p:spPr bwMode="auto">
          <a:xfrm>
            <a:off x="6983016" y="4607719"/>
            <a:ext cx="56618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kumimoji="1" lang="uk-UA" altLang="uk-UA" sz="2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(8)</a:t>
            </a:r>
            <a:r>
              <a:rPr kumimoji="1" lang="en-US" alt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5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398010"/>
              </p:ext>
            </p:extLst>
          </p:nvPr>
        </p:nvGraphicFramePr>
        <p:xfrm>
          <a:off x="852054" y="3366656"/>
          <a:ext cx="6858000" cy="7897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91" name="Формула" r:id="rId5" imgW="2705100" imgH="292100" progId="Equation.3">
                  <p:embed/>
                </p:oleObj>
              </mc:Choice>
              <mc:Fallback>
                <p:oleObj name="Формула" r:id="rId5" imgW="2705100" imgH="292100" progId="Equation.3">
                  <p:embed/>
                  <p:pic>
                    <p:nvPicPr>
                      <p:cNvPr id="2970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2054" y="3366656"/>
                        <a:ext cx="6858000" cy="789708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28575">
                        <a:solidFill>
                          <a:srgbClr val="92D05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24"/>
          <p:cNvSpPr>
            <a:spLocks noChangeArrowheads="1"/>
          </p:cNvSpPr>
          <p:nvPr/>
        </p:nvSpPr>
        <p:spPr bwMode="auto">
          <a:xfrm>
            <a:off x="7990594" y="3647858"/>
            <a:ext cx="56618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kumimoji="1" lang="uk-UA" altLang="uk-UA" sz="2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(7)</a:t>
            </a:r>
            <a:r>
              <a:rPr kumimoji="1" lang="en-US" alt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Rectangle 38"/>
          <p:cNvSpPr>
            <a:spLocks noChangeArrowheads="1"/>
          </p:cNvSpPr>
          <p:nvPr/>
        </p:nvSpPr>
        <p:spPr bwMode="auto">
          <a:xfrm>
            <a:off x="135083" y="2650595"/>
            <a:ext cx="8970392" cy="716061"/>
          </a:xfrm>
          <a:prstGeom prst="rect">
            <a:avLst/>
          </a:prstGeom>
          <a:noFill/>
          <a:ln w="28575" algn="ctr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kumimoji="1" lang="uk-UA" altLang="uk-UA" sz="2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тобто модель (6) задовольняє умови (2), коли параметри моделі можна оцінити на основі 1МНК.</a:t>
            </a:r>
            <a:r>
              <a:rPr kumimoji="1" lang="en-US" altLang="uk-UA" sz="2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9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3656449"/>
              </p:ext>
            </p:extLst>
          </p:nvPr>
        </p:nvGraphicFramePr>
        <p:xfrm>
          <a:off x="2911078" y="1699799"/>
          <a:ext cx="2862263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92" name="Формула" r:id="rId7" imgW="875920" imgH="266584" progId="Equation.3">
                  <p:embed/>
                </p:oleObj>
              </mc:Choice>
              <mc:Fallback>
                <p:oleObj name="Формула" r:id="rId7" imgW="875920" imgH="266584" progId="Equation.3">
                  <p:embed/>
                  <p:pic>
                    <p:nvPicPr>
                      <p:cNvPr id="29699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1078" y="1699799"/>
                        <a:ext cx="2862263" cy="866775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28575">
                        <a:solidFill>
                          <a:srgbClr val="92D05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35"/>
          <p:cNvSpPr>
            <a:spLocks noChangeArrowheads="1"/>
          </p:cNvSpPr>
          <p:nvPr/>
        </p:nvSpPr>
        <p:spPr bwMode="auto">
          <a:xfrm>
            <a:off x="135083" y="1255756"/>
            <a:ext cx="5929507" cy="39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kumimoji="1" lang="uk-UA" altLang="uk-UA" sz="2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Використовуючи вираз (3), неважко показати, що </a:t>
            </a:r>
          </a:p>
        </p:txBody>
      </p:sp>
      <p:sp>
        <p:nvSpPr>
          <p:cNvPr id="11" name="Rectangle 32"/>
          <p:cNvSpPr>
            <a:spLocks noChangeArrowheads="1"/>
          </p:cNvSpPr>
          <p:nvPr/>
        </p:nvSpPr>
        <p:spPr bwMode="auto">
          <a:xfrm>
            <a:off x="135083" y="58822"/>
            <a:ext cx="3829573" cy="439062"/>
          </a:xfrm>
          <a:prstGeom prst="rect">
            <a:avLst/>
          </a:prstGeom>
          <a:solidFill>
            <a:schemeClr val="tx2"/>
          </a:solidFill>
          <a:ln w="28575">
            <a:solidFill>
              <a:schemeClr val="accent2"/>
            </a:solidFill>
          </a:ln>
          <a:extLst/>
        </p:spPr>
        <p:txBody>
          <a:bodyPr wrap="non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kumimoji="1" lang="uk-UA" altLang="uk-UA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Тоді модель матиме вигляд:</a:t>
            </a:r>
          </a:p>
        </p:txBody>
      </p:sp>
      <p:graphicFrame>
        <p:nvGraphicFramePr>
          <p:cNvPr id="12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6512817"/>
              </p:ext>
            </p:extLst>
          </p:nvPr>
        </p:nvGraphicFramePr>
        <p:xfrm>
          <a:off x="4720233" y="17010"/>
          <a:ext cx="2106216" cy="522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93" name="Формула" r:id="rId9" imgW="774364" imgH="190417" progId="Equation.3">
                  <p:embed/>
                </p:oleObj>
              </mc:Choice>
              <mc:Fallback>
                <p:oleObj name="Формула" r:id="rId9" imgW="774364" imgH="190417" progId="Equation.3">
                  <p:embed/>
                  <p:pic>
                    <p:nvPicPr>
                      <p:cNvPr id="29698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0233" y="17010"/>
                        <a:ext cx="2106216" cy="522685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ln w="28575">
                        <a:solidFill>
                          <a:schemeClr val="accent2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39"/>
          <p:cNvSpPr>
            <a:spLocks noChangeArrowheads="1"/>
          </p:cNvSpPr>
          <p:nvPr/>
        </p:nvSpPr>
        <p:spPr bwMode="auto">
          <a:xfrm>
            <a:off x="7420137" y="58822"/>
            <a:ext cx="579834" cy="39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kumimoji="1" lang="uk-UA" altLang="uk-UA" sz="2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(6)</a:t>
            </a:r>
            <a:r>
              <a:rPr kumimoji="1" lang="en-US" altLang="uk-UA" sz="2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101710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18"/>
          <p:cNvSpPr txBox="1">
            <a:spLocks noGrp="1"/>
          </p:cNvSpPr>
          <p:nvPr>
            <p:ph type="title"/>
          </p:nvPr>
        </p:nvSpPr>
        <p:spPr>
          <a:xfrm>
            <a:off x="152825" y="509020"/>
            <a:ext cx="8991175" cy="112305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chemeClr val="tx1">
                <a:lumMod val="60000"/>
                <a:lumOff val="40000"/>
              </a:schemeClr>
            </a:solidFill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just" hangingPunct="0"/>
            <a:r>
              <a:rPr lang="ru-RU" sz="2400" i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</a:t>
            </a:r>
            <a:r>
              <a:rPr lang="ru-RU" sz="2400" b="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2400" b="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економетричної</a:t>
            </a:r>
            <a:r>
              <a:rPr lang="ru-RU" sz="2400" b="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моделі</a:t>
            </a:r>
            <a:r>
              <a:rPr lang="ru-RU" sz="2400" b="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400" b="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якій</a:t>
            </a:r>
            <a:r>
              <a:rPr lang="ru-RU" sz="2400" b="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оцінка</a:t>
            </a:r>
            <a:r>
              <a:rPr lang="ru-RU" sz="2400" b="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параметрів</a:t>
            </a:r>
            <a:r>
              <a:rPr lang="ru-RU" sz="2400" b="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виконана</a:t>
            </a:r>
            <a:r>
              <a:rPr lang="ru-RU" sz="2400" b="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узагальненим</a:t>
            </a:r>
            <a:r>
              <a:rPr lang="ru-RU" sz="2400" b="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методом </a:t>
            </a:r>
            <a:r>
              <a:rPr lang="ru-RU" sz="2400" b="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найменших</a:t>
            </a:r>
            <a:r>
              <a:rPr lang="ru-RU" sz="2400" b="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квадратів</a:t>
            </a:r>
            <a:r>
              <a:rPr lang="ru-RU" sz="2400" b="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400" b="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отримати</a:t>
            </a:r>
            <a:r>
              <a:rPr lang="ru-RU" sz="2400" b="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b="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2400" b="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такого </a:t>
            </a:r>
            <a:r>
              <a:rPr lang="ru-RU" sz="2400" b="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співвідношення</a:t>
            </a:r>
            <a:r>
              <a:rPr lang="ru-RU" sz="2400" b="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sz="2400" b="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1" name="Google Shape;501;p18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 smtClean="0"/>
              <a:t>38</a:t>
            </a:r>
            <a:endParaRPr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2568610" y="1995054"/>
            <a:ext cx="18782142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7" name="Об'є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9617669"/>
              </p:ext>
            </p:extLst>
          </p:nvPr>
        </p:nvGraphicFramePr>
        <p:xfrm>
          <a:off x="1569027" y="1995053"/>
          <a:ext cx="4675909" cy="8416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9" name="Формула" r:id="rId4" imgW="1727200" imgH="330200" progId="Equation.3">
                  <p:embed/>
                </p:oleObj>
              </mc:Choice>
              <mc:Fallback>
                <p:oleObj name="Формула" r:id="rId4" imgW="1727200" imgH="330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9027" y="1995053"/>
                        <a:ext cx="4675909" cy="841665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chemeClr val="bg2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кутник 7"/>
          <p:cNvSpPr/>
          <p:nvPr/>
        </p:nvSpPr>
        <p:spPr>
          <a:xfrm>
            <a:off x="114300" y="3199694"/>
            <a:ext cx="8876875" cy="1052596"/>
          </a:xfrm>
          <a:prstGeom prst="rect">
            <a:avLst/>
          </a:prstGeom>
          <a:solidFill>
            <a:schemeClr val="tx2"/>
          </a:solidFill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just" hangingPunct="0">
              <a:lnSpc>
                <a:spcPct val="130000"/>
              </a:lnSpc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 </a:t>
            </a:r>
            <a:r>
              <a:rPr lang="en-GB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— </a:t>
            </a:r>
            <a:r>
              <a:rPr lang="ru-RU" sz="2400" b="1" i="1" dirty="0">
                <a:solidFill>
                  <a:srgbClr val="92D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вектор </a:t>
            </a:r>
            <a:r>
              <a:rPr lang="ru-RU" sz="2400" b="1" i="1" dirty="0" err="1">
                <a:solidFill>
                  <a:srgbClr val="92D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залишків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який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відповідає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оцінці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параметрів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моделі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основі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1МНК;</a:t>
            </a:r>
            <a:endParaRPr lang="uk-U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52825" y="0"/>
            <a:ext cx="813530" cy="386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8" rIns="69056" bIns="34528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uk-UA" sz="2100" b="0" dirty="0">
                <a:latin typeface="Times New Roman" panose="02020603050405020304" pitchFamily="18" charset="0"/>
              </a:rPr>
              <a:t>П</a:t>
            </a:r>
            <a:r>
              <a:rPr lang="uk-UA" altLang="uk-UA" sz="2100" b="0" dirty="0" smtClean="0">
                <a:latin typeface="Times New Roman" panose="02020603050405020304" pitchFamily="18" charset="0"/>
              </a:rPr>
              <a:t>. 4</a:t>
            </a:r>
            <a:endParaRPr lang="en-US" altLang="uk-UA" sz="2100" b="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7000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18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 smtClean="0"/>
              <a:t>39</a:t>
            </a:r>
            <a:endParaRPr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2568610" y="1995054"/>
            <a:ext cx="18782142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7" name="Об'є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9936690"/>
              </p:ext>
            </p:extLst>
          </p:nvPr>
        </p:nvGraphicFramePr>
        <p:xfrm>
          <a:off x="1569027" y="3356478"/>
          <a:ext cx="6005945" cy="8416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01" name="Формула" r:id="rId4" imgW="1727200" imgH="330200" progId="Equation.3">
                  <p:embed/>
                </p:oleObj>
              </mc:Choice>
              <mc:Fallback>
                <p:oleObj name="Формула" r:id="rId4" imgW="1727200" imgH="330200" progId="Equation.3">
                  <p:embed/>
                  <p:pic>
                    <p:nvPicPr>
                      <p:cNvPr id="7" name="Об'єкт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9027" y="3356478"/>
                        <a:ext cx="6005945" cy="841665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chemeClr val="bg2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13" name="Об'є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9446160"/>
              </p:ext>
            </p:extLst>
          </p:nvPr>
        </p:nvGraphicFramePr>
        <p:xfrm>
          <a:off x="114300" y="289353"/>
          <a:ext cx="633845" cy="4994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02" name="Формула" r:id="rId6" imgW="279279" imgH="241195" progId="Equation.3">
                  <p:embed/>
                </p:oleObj>
              </mc:Choice>
              <mc:Fallback>
                <p:oleObj name="Формула" r:id="rId6" imgW="279279" imgH="241195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" y="289353"/>
                        <a:ext cx="633845" cy="4994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779318" y="289353"/>
            <a:ext cx="8211857" cy="830997"/>
          </a:xfrm>
          <a:prstGeom prst="rect">
            <a:avLst/>
          </a:prstGeom>
          <a:solidFill>
            <a:schemeClr val="tx2"/>
          </a:solidFill>
          <a:ln w="28575">
            <a:solidFill>
              <a:schemeClr val="accent2"/>
            </a:solidFill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   </a:t>
            </a:r>
            <a:r>
              <a:rPr kumimoji="0" lang="ru-RU" alt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транспонований</a:t>
            </a:r>
            <a:r>
              <a:rPr kumimoji="0" lang="ru-RU" alt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вектор </a:t>
            </a:r>
            <a:r>
              <a:rPr kumimoji="0" lang="ru-RU" altLang="uk-UA" sz="2400" b="1" i="1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коваріацій</a:t>
            </a:r>
            <a:r>
              <a:rPr kumimoji="0" lang="ru-RU" altLang="uk-UA" sz="2400" b="1" i="1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uk-UA" sz="2400" b="1" i="1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поточних</a:t>
            </a:r>
            <a:r>
              <a:rPr kumimoji="0" lang="ru-RU" altLang="uk-UA" sz="2400" b="1" i="1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uk-UA" sz="2400" b="1" i="1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uk-UA" sz="2400" b="1" i="1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прогнозних</a:t>
            </a:r>
            <a:r>
              <a:rPr kumimoji="0" lang="ru-RU" altLang="uk-UA" sz="2400" b="1" i="1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uk-UA" sz="2400" b="1" i="1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значень</a:t>
            </a:r>
            <a:r>
              <a:rPr kumimoji="0" lang="ru-RU" altLang="uk-UA" sz="2400" b="1" i="1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uk-UA" sz="2400" b="1" i="1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залишків</a:t>
            </a:r>
            <a:r>
              <a:rPr kumimoji="0" lang="ru-RU" altLang="uk-UA" sz="2400" b="1" i="1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kumimoji="0" lang="ru-RU" altLang="uk-UA" sz="2400" b="1" i="1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21" name="Об'є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1949072"/>
              </p:ext>
            </p:extLst>
          </p:nvPr>
        </p:nvGraphicFramePr>
        <p:xfrm>
          <a:off x="1268556" y="1335691"/>
          <a:ext cx="1711325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03" name="Формула" r:id="rId8" imgW="672840" imgH="317160" progId="Equation.3">
                  <p:embed/>
                </p:oleObj>
              </mc:Choice>
              <mc:Fallback>
                <p:oleObj name="Формула" r:id="rId8" imgW="672840" imgH="31716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8556" y="1335691"/>
                        <a:ext cx="1711325" cy="889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3846714" y="1995054"/>
            <a:ext cx="29786634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23" name="Об'єкт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9394781"/>
              </p:ext>
            </p:extLst>
          </p:nvPr>
        </p:nvGraphicFramePr>
        <p:xfrm>
          <a:off x="3846714" y="1335691"/>
          <a:ext cx="2709863" cy="925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04" name="Формула" r:id="rId10" imgW="838080" imgH="330120" progId="Equation.3">
                  <p:embed/>
                </p:oleObj>
              </mc:Choice>
              <mc:Fallback>
                <p:oleObj name="Формула" r:id="rId10" imgW="838080" imgH="33012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6714" y="1335691"/>
                        <a:ext cx="2709863" cy="9255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Прямокутник 23"/>
          <p:cNvSpPr/>
          <p:nvPr/>
        </p:nvSpPr>
        <p:spPr>
          <a:xfrm>
            <a:off x="748145" y="2310140"/>
            <a:ext cx="7959437" cy="830997"/>
          </a:xfrm>
          <a:prstGeom prst="rect">
            <a:avLst/>
          </a:prstGeom>
          <a:solidFill>
            <a:schemeClr val="tx2"/>
          </a:solidFill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Тоді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прогноз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основі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економетричної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моделі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будуємо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за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формулою :</a:t>
            </a:r>
            <a:endParaRPr lang="uk-UA" sz="2400" dirty="0"/>
          </a:p>
        </p:txBody>
      </p:sp>
      <p:grpSp>
        <p:nvGrpSpPr>
          <p:cNvPr id="27" name="Google Shape;1168;p41"/>
          <p:cNvGrpSpPr/>
          <p:nvPr/>
        </p:nvGrpSpPr>
        <p:grpSpPr>
          <a:xfrm>
            <a:off x="235160" y="3559281"/>
            <a:ext cx="696340" cy="861654"/>
            <a:chOff x="4539787" y="1011032"/>
            <a:chExt cx="598958" cy="720261"/>
          </a:xfrm>
        </p:grpSpPr>
        <p:sp>
          <p:nvSpPr>
            <p:cNvPr id="28" name="Google Shape;1169;p41"/>
            <p:cNvSpPr/>
            <p:nvPr/>
          </p:nvSpPr>
          <p:spPr>
            <a:xfrm>
              <a:off x="4849480" y="1011032"/>
              <a:ext cx="289264" cy="340491"/>
            </a:xfrm>
            <a:custGeom>
              <a:avLst/>
              <a:gdLst/>
              <a:ahLst/>
              <a:cxnLst/>
              <a:rect l="l" t="t" r="r" b="b"/>
              <a:pathLst>
                <a:path w="518" h="610" extrusionOk="0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170;p41"/>
            <p:cNvSpPr/>
            <p:nvPr/>
          </p:nvSpPr>
          <p:spPr>
            <a:xfrm>
              <a:off x="4599335" y="1012768"/>
              <a:ext cx="277094" cy="339188"/>
            </a:xfrm>
            <a:custGeom>
              <a:avLst/>
              <a:gdLst/>
              <a:ahLst/>
              <a:cxnLst/>
              <a:rect l="l" t="t" r="r" b="b"/>
              <a:pathLst>
                <a:path w="496" h="608" extrusionOk="0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171;p41"/>
            <p:cNvSpPr/>
            <p:nvPr/>
          </p:nvSpPr>
          <p:spPr>
            <a:xfrm>
              <a:off x="4539787" y="1276220"/>
              <a:ext cx="295350" cy="349606"/>
            </a:xfrm>
            <a:custGeom>
              <a:avLst/>
              <a:gdLst/>
              <a:ahLst/>
              <a:cxnLst/>
              <a:rect l="l" t="t" r="r" b="b"/>
              <a:pathLst>
                <a:path w="529" h="627" extrusionOk="0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172;p41"/>
            <p:cNvSpPr/>
            <p:nvPr/>
          </p:nvSpPr>
          <p:spPr>
            <a:xfrm>
              <a:off x="4854479" y="1272314"/>
              <a:ext cx="277529" cy="353078"/>
            </a:xfrm>
            <a:custGeom>
              <a:avLst/>
              <a:gdLst/>
              <a:ahLst/>
              <a:cxnLst/>
              <a:rect l="l" t="t" r="r" b="b"/>
              <a:pathLst>
                <a:path w="497" h="633" extrusionOk="0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1173;p41"/>
            <p:cNvSpPr/>
            <p:nvPr/>
          </p:nvSpPr>
          <p:spPr>
            <a:xfrm>
              <a:off x="4661491" y="1370403"/>
              <a:ext cx="388584" cy="360890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1964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28"/>
          <p:cNvSpPr txBox="1">
            <a:spLocks noGrp="1"/>
          </p:cNvSpPr>
          <p:nvPr>
            <p:ph type="ctrTitle" idx="4294967295"/>
          </p:nvPr>
        </p:nvSpPr>
        <p:spPr>
          <a:xfrm>
            <a:off x="332585" y="2293843"/>
            <a:ext cx="7772399" cy="121135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Лекцію закінчено, </a:t>
            </a:r>
            <a:br>
              <a:rPr lang="uk-UA" sz="36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</a:t>
            </a:r>
            <a:endParaRPr sz="36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9" name="Google Shape;669;p28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1981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18"/>
          <p:cNvSpPr txBox="1">
            <a:spLocks noGrp="1"/>
          </p:cNvSpPr>
          <p:nvPr>
            <p:ph type="title"/>
          </p:nvPr>
        </p:nvSpPr>
        <p:spPr>
          <a:xfrm>
            <a:off x="857250" y="500775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endParaRPr sz="2400" dirty="0">
              <a:solidFill>
                <a:srgbClr val="3C78D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1" name="Google Shape;501;p18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 smtClean="0"/>
              <a:t>4</a:t>
            </a:r>
            <a:endParaRPr dirty="0"/>
          </a:p>
        </p:txBody>
      </p:sp>
      <p:sp>
        <p:nvSpPr>
          <p:cNvPr id="2" name="Прямокутник 1"/>
          <p:cNvSpPr/>
          <p:nvPr/>
        </p:nvSpPr>
        <p:spPr>
          <a:xfrm>
            <a:off x="1426703" y="94950"/>
            <a:ext cx="5857694" cy="584775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uk-UA" altLang="uk-UA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терміни і поняття теми:</a:t>
            </a:r>
            <a:endParaRPr lang="uk-UA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7" name="Google Shape;1168;p41"/>
          <p:cNvGrpSpPr/>
          <p:nvPr/>
        </p:nvGrpSpPr>
        <p:grpSpPr>
          <a:xfrm>
            <a:off x="143435" y="3693459"/>
            <a:ext cx="800661" cy="798722"/>
            <a:chOff x="4539787" y="1011032"/>
            <a:chExt cx="598958" cy="720261"/>
          </a:xfrm>
        </p:grpSpPr>
        <p:sp>
          <p:nvSpPr>
            <p:cNvPr id="8" name="Google Shape;1169;p41"/>
            <p:cNvSpPr/>
            <p:nvPr/>
          </p:nvSpPr>
          <p:spPr>
            <a:xfrm>
              <a:off x="4849480" y="1011032"/>
              <a:ext cx="289264" cy="340491"/>
            </a:xfrm>
            <a:custGeom>
              <a:avLst/>
              <a:gdLst/>
              <a:ahLst/>
              <a:cxnLst/>
              <a:rect l="l" t="t" r="r" b="b"/>
              <a:pathLst>
                <a:path w="518" h="610" extrusionOk="0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170;p41"/>
            <p:cNvSpPr/>
            <p:nvPr/>
          </p:nvSpPr>
          <p:spPr>
            <a:xfrm>
              <a:off x="4599335" y="1012768"/>
              <a:ext cx="277094" cy="339188"/>
            </a:xfrm>
            <a:custGeom>
              <a:avLst/>
              <a:gdLst/>
              <a:ahLst/>
              <a:cxnLst/>
              <a:rect l="l" t="t" r="r" b="b"/>
              <a:pathLst>
                <a:path w="496" h="608" extrusionOk="0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171;p41"/>
            <p:cNvSpPr/>
            <p:nvPr/>
          </p:nvSpPr>
          <p:spPr>
            <a:xfrm>
              <a:off x="4539787" y="1276220"/>
              <a:ext cx="295350" cy="349606"/>
            </a:xfrm>
            <a:custGeom>
              <a:avLst/>
              <a:gdLst/>
              <a:ahLst/>
              <a:cxnLst/>
              <a:rect l="l" t="t" r="r" b="b"/>
              <a:pathLst>
                <a:path w="529" h="627" extrusionOk="0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172;p41"/>
            <p:cNvSpPr/>
            <p:nvPr/>
          </p:nvSpPr>
          <p:spPr>
            <a:xfrm>
              <a:off x="4854479" y="1272314"/>
              <a:ext cx="277529" cy="353078"/>
            </a:xfrm>
            <a:custGeom>
              <a:avLst/>
              <a:gdLst/>
              <a:ahLst/>
              <a:cxnLst/>
              <a:rect l="l" t="t" r="r" b="b"/>
              <a:pathLst>
                <a:path w="497" h="633" extrusionOk="0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173;p41"/>
            <p:cNvSpPr/>
            <p:nvPr/>
          </p:nvSpPr>
          <p:spPr>
            <a:xfrm>
              <a:off x="4661491" y="1370403"/>
              <a:ext cx="388584" cy="360890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13" name="Group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7123123"/>
              </p:ext>
            </p:extLst>
          </p:nvPr>
        </p:nvGraphicFramePr>
        <p:xfrm>
          <a:off x="988255" y="765525"/>
          <a:ext cx="7568519" cy="3726656"/>
        </p:xfrm>
        <a:graphic>
          <a:graphicData uri="http://schemas.openxmlformats.org/drawingml/2006/table">
            <a:tbl>
              <a:tblPr/>
              <a:tblGrid>
                <a:gridCol w="39010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7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944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Гомоскедастичність</a:t>
                      </a:r>
                      <a:endParaRPr kumimoji="1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Гетероскедастичність</a:t>
                      </a:r>
                      <a:endParaRPr kumimoji="1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Параметричний тест </a:t>
                      </a:r>
                      <a:br>
                        <a:rPr kumimoji="1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1" lang="uk-UA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Гольдфельда—Квандта</a:t>
                      </a:r>
                      <a:endParaRPr kumimoji="1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Непараметричний тест </a:t>
                      </a:r>
                      <a:br>
                        <a:rPr kumimoji="1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1" lang="uk-UA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Гольдфельда—Квандта</a:t>
                      </a:r>
                      <a:endParaRPr kumimoji="1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Узагальнений метод </a:t>
                      </a:r>
                      <a:br>
                        <a:rPr kumimoji="1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1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найменших квадратів </a:t>
                      </a:r>
                      <a:br>
                        <a:rPr kumimoji="1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1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(метод </a:t>
                      </a:r>
                      <a:r>
                        <a:rPr kumimoji="1" lang="uk-UA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Ейткена</a:t>
                      </a:r>
                      <a:r>
                        <a:rPr kumimoji="1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  <a:endParaRPr kumimoji="1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Дисперсія залишків</a:t>
                      </a:r>
                      <a:endParaRPr kumimoji="1" lang="uk-UA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28" marB="34528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Матриця </a:t>
                      </a:r>
                      <a:r>
                        <a:rPr kumimoji="1" lang="uk-UA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коваріацій</a:t>
                      </a:r>
                      <a:r>
                        <a:rPr kumimoji="1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br>
                        <a:rPr kumimoji="1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1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параметрів</a:t>
                      </a:r>
                      <a:endParaRPr kumimoji="1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Незміщена оцінка</a:t>
                      </a:r>
                      <a:endParaRPr kumimoji="1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Критерій </a:t>
                      </a:r>
                      <a:r>
                        <a:rPr kumimoji="1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</a:t>
                      </a:r>
                      <a:r>
                        <a:rPr kumimoji="1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1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Додатно</a:t>
                      </a:r>
                      <a:r>
                        <a:rPr kumimoji="1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 визначена матриця</a:t>
                      </a:r>
                      <a:endParaRPr kumimoji="1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Вектор </a:t>
                      </a:r>
                      <a:r>
                        <a:rPr kumimoji="1" lang="uk-UA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коваріацій</a:t>
                      </a:r>
                      <a:endParaRPr kumimoji="1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Помилка прогнозу</a:t>
                      </a:r>
                      <a:endParaRPr kumimoji="1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Функція Лагранжа</a:t>
                      </a:r>
                      <a:endParaRPr kumimoji="1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Тест </a:t>
                      </a:r>
                      <a:r>
                        <a:rPr kumimoji="1" lang="uk-UA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Глейсера</a:t>
                      </a:r>
                      <a:endParaRPr kumimoji="1" lang="uk-UA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L="69056" marR="69056" marT="34528" marB="34528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1680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33"/>
          <p:cNvSpPr/>
          <p:nvPr/>
        </p:nvSpPr>
        <p:spPr>
          <a:xfrm>
            <a:off x="4087906" y="1390275"/>
            <a:ext cx="5056094" cy="3263434"/>
          </a:xfrm>
          <a:custGeom>
            <a:avLst/>
            <a:gdLst/>
            <a:ahLst/>
            <a:cxnLst/>
            <a:rect l="l" t="t" r="r" b="b"/>
            <a:pathLst>
              <a:path w="30819" h="61841" extrusionOk="0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2832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33"/>
          <p:cNvSpPr txBox="1">
            <a:spLocks noGrp="1"/>
          </p:cNvSpPr>
          <p:nvPr>
            <p:ph type="body" idx="4294967295"/>
          </p:nvPr>
        </p:nvSpPr>
        <p:spPr>
          <a:xfrm>
            <a:off x="0" y="1730872"/>
            <a:ext cx="3953435" cy="250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indent="0" algn="just">
              <a:buNone/>
            </a:pPr>
            <a:r>
              <a:rPr kumimoji="1" lang="uk-UA" alt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Однією з чотирьох необхідних передумов для застосування 1МНК при оцінюванні параметрів </a:t>
            </a:r>
            <a:r>
              <a:rPr kumimoji="1" lang="uk-UA" altLang="uk-UA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економетричної</a:t>
            </a:r>
            <a:r>
              <a:rPr kumimoji="1" lang="uk-UA" alt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моделі є вимоги </a:t>
            </a:r>
            <a:r>
              <a:rPr kumimoji="1" lang="uk-UA" altLang="uk-UA" b="1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постійної дисперсії залишків для кожного спостереження</a:t>
            </a:r>
            <a:r>
              <a:rPr kumimoji="1" lang="uk-UA" alt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вихідної сукупності, тобто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7" name="Google Shape;737;p33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graphicFrame>
        <p:nvGraphicFramePr>
          <p:cNvPr id="5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1222204"/>
              </p:ext>
            </p:extLst>
          </p:nvPr>
        </p:nvGraphicFramePr>
        <p:xfrm>
          <a:off x="356453" y="3863134"/>
          <a:ext cx="3025378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66" name="Формула" r:id="rId4" imgW="939392" imgH="241195" progId="Equation.3">
                  <p:embed/>
                </p:oleObj>
              </mc:Choice>
              <mc:Fallback>
                <p:oleObj name="Формула" r:id="rId4" imgW="939392" imgH="241195" progId="Equation.3">
                  <p:embed/>
                  <p:pic>
                    <p:nvPicPr>
                      <p:cNvPr id="1026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453" y="3863134"/>
                        <a:ext cx="3025378" cy="7905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кутник 1"/>
          <p:cNvSpPr/>
          <p:nvPr/>
        </p:nvSpPr>
        <p:spPr>
          <a:xfrm>
            <a:off x="4329953" y="1730872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/>
            <a:r>
              <a:rPr kumimoji="1" lang="uk-UA" altLang="uk-UA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Означення: Якщо дисперсія залишків стала для кожного спостереження, тобто </a:t>
            </a:r>
          </a:p>
        </p:txBody>
      </p:sp>
      <p:graphicFrame>
        <p:nvGraphicFramePr>
          <p:cNvPr id="7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9108650"/>
              </p:ext>
            </p:extLst>
          </p:nvPr>
        </p:nvGraphicFramePr>
        <p:xfrm>
          <a:off x="4559113" y="2618339"/>
          <a:ext cx="3078816" cy="807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67" name="Формула" r:id="rId6" imgW="761669" imgH="215806" progId="Equation.3">
                  <p:embed/>
                </p:oleObj>
              </mc:Choice>
              <mc:Fallback>
                <p:oleObj name="Формула" r:id="rId6" imgW="761669" imgH="215806" progId="Equation.3">
                  <p:embed/>
                  <p:pic>
                    <p:nvPicPr>
                      <p:cNvPr id="1027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9113" y="2618339"/>
                        <a:ext cx="3078816" cy="8073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кутник 2"/>
          <p:cNvSpPr/>
          <p:nvPr/>
        </p:nvSpPr>
        <p:spPr>
          <a:xfrm>
            <a:off x="4392706" y="3524386"/>
            <a:ext cx="44375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kumimoji="1" lang="uk-UA" altLang="uk-UA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ця її властивість </a:t>
            </a:r>
            <a:r>
              <a:rPr kumimoji="1" lang="uk-UA" altLang="uk-UA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називається</a:t>
            </a:r>
          </a:p>
          <a:p>
            <a:pPr algn="just" eaLnBrk="1" hangingPunct="1"/>
            <a:r>
              <a:rPr kumimoji="1" lang="uk-UA" altLang="uk-UA" sz="2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uk-UA" altLang="uk-UA" sz="2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гомоскедастичністю</a:t>
            </a:r>
            <a:r>
              <a:rPr kumimoji="1" lang="uk-UA" altLang="uk-UA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1" lang="en-US" altLang="uk-UA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356452" y="105092"/>
            <a:ext cx="765765" cy="386954"/>
          </a:xfrm>
          <a:prstGeom prst="rect">
            <a:avLst/>
          </a:prstGeom>
        </p:spPr>
        <p:txBody>
          <a:bodyPr spcFirstLastPara="1" wrap="square" lIns="69056" tIns="34528" rIns="69056" bIns="34528" rtlCol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r>
              <a:rPr lang="uk-UA" sz="2400" b="1" dirty="0" smtClean="0">
                <a:solidFill>
                  <a:schemeClr val="accent2"/>
                </a:solidFill>
                <a:latin typeface="Times New Roman" pitchFamily="18" charset="0"/>
              </a:rPr>
              <a:t>П.1</a:t>
            </a:r>
            <a:endParaRPr lang="en-US" sz="2400" b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54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33"/>
          <p:cNvSpPr/>
          <p:nvPr/>
        </p:nvSpPr>
        <p:spPr>
          <a:xfrm>
            <a:off x="4087906" y="1390275"/>
            <a:ext cx="5056094" cy="3263434"/>
          </a:xfrm>
          <a:custGeom>
            <a:avLst/>
            <a:gdLst/>
            <a:ahLst/>
            <a:cxnLst/>
            <a:rect l="l" t="t" r="r" b="b"/>
            <a:pathLst>
              <a:path w="30819" h="61841" extrusionOk="0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2832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33"/>
          <p:cNvSpPr txBox="1">
            <a:spLocks noGrp="1"/>
          </p:cNvSpPr>
          <p:nvPr>
            <p:ph type="body" idx="4294967295"/>
          </p:nvPr>
        </p:nvSpPr>
        <p:spPr>
          <a:xfrm>
            <a:off x="188258" y="1417915"/>
            <a:ext cx="3899647" cy="250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indent="0" algn="just">
              <a:buNone/>
            </a:pPr>
            <a:r>
              <a:rPr kumimoji="1" lang="uk-UA" altLang="uk-UA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Означення: Якщо дисперсія залишків змінюється для кожного спостереження або групи спостережень, тобто </a:t>
            </a:r>
            <a:endParaRPr kumimoji="1" lang="uk-UA" altLang="uk-UA" b="1" dirty="0">
              <a:solidFill>
                <a:srgbClr val="000066"/>
              </a:solidFill>
              <a:latin typeface="Times New Roman" panose="02020603050405020304" pitchFamily="18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7" name="Google Shape;737;p33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graphicFrame>
        <p:nvGraphicFramePr>
          <p:cNvPr id="5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4241539"/>
              </p:ext>
            </p:extLst>
          </p:nvPr>
        </p:nvGraphicFramePr>
        <p:xfrm>
          <a:off x="302349" y="3626715"/>
          <a:ext cx="2970609" cy="7215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43" name="Формула" r:id="rId4" imgW="761669" imgH="215806" progId="Equation.3">
                  <p:embed/>
                </p:oleObj>
              </mc:Choice>
              <mc:Fallback>
                <p:oleObj name="Формула" r:id="rId4" imgW="761669" imgH="215806" progId="Equation.3">
                  <p:embed/>
                  <p:pic>
                    <p:nvPicPr>
                      <p:cNvPr id="205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349" y="3626715"/>
                        <a:ext cx="2970609" cy="721519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кутник 1"/>
          <p:cNvSpPr/>
          <p:nvPr/>
        </p:nvSpPr>
        <p:spPr>
          <a:xfrm>
            <a:off x="4342101" y="1765684"/>
            <a:ext cx="607669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kumimoji="1" lang="uk-UA" altLang="uk-U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це явище називається </a:t>
            </a:r>
            <a:endParaRPr kumimoji="1" lang="uk-UA" altLang="uk-UA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kumimoji="1" lang="uk-UA" altLang="uk-UA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гетероскедастичністю</a:t>
            </a:r>
            <a:r>
              <a:rPr kumimoji="1" lang="uk-UA" altLang="uk-UA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1" lang="en-US" altLang="uk-UA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3" name="Прямокутник 2"/>
          <p:cNvSpPr/>
          <p:nvPr/>
        </p:nvSpPr>
        <p:spPr>
          <a:xfrm>
            <a:off x="5038019" y="2541029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/>
            <a:r>
              <a:rPr kumimoji="1" lang="uk-UA" altLang="uk-UA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1" lang="uk-UA" altLang="uk-UA" sz="2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дисперсія залишків, яка виступає невідомим параметром; </a:t>
            </a:r>
          </a:p>
        </p:txBody>
      </p:sp>
      <p:graphicFrame>
        <p:nvGraphicFramePr>
          <p:cNvPr id="8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4026307"/>
              </p:ext>
            </p:extLst>
          </p:nvPr>
        </p:nvGraphicFramePr>
        <p:xfrm>
          <a:off x="4342102" y="2409170"/>
          <a:ext cx="441722" cy="6128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44" name="Формула" r:id="rId6" imgW="203112" imgH="241195" progId="Equation.3">
                  <p:embed/>
                </p:oleObj>
              </mc:Choice>
              <mc:Fallback>
                <p:oleObj name="Формула" r:id="rId6" imgW="203112" imgH="241195" progId="Equation.3">
                  <p:embed/>
                  <p:pic>
                    <p:nvPicPr>
                      <p:cNvPr id="2051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2102" y="2409170"/>
                        <a:ext cx="441722" cy="6128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кутник 3"/>
          <p:cNvSpPr/>
          <p:nvPr/>
        </p:nvSpPr>
        <p:spPr>
          <a:xfrm>
            <a:off x="4416134" y="3411123"/>
            <a:ext cx="44692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kumimoji="1" lang="en-US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kumimoji="1" lang="ru-RU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kumimoji="1" lang="uk-UA" altLang="uk-UA" sz="2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діагональна </a:t>
            </a:r>
            <a:r>
              <a:rPr kumimoji="1" lang="uk-UA" altLang="uk-UA" sz="20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додатньо</a:t>
            </a:r>
            <a:r>
              <a:rPr kumimoji="1" lang="uk-UA" altLang="uk-UA" sz="2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uk-UA" altLang="uk-UA" sz="20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визначена</a:t>
            </a:r>
          </a:p>
          <a:p>
            <a:pPr eaLnBrk="1" hangingPunct="1"/>
            <a:r>
              <a:rPr kumimoji="1" lang="uk-UA" altLang="uk-UA" sz="20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uk-UA" altLang="uk-UA" sz="2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матриця розміром</a:t>
            </a:r>
            <a:r>
              <a:rPr kumimoji="1" lang="en-US" altLang="uk-UA" sz="2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10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095789"/>
              </p:ext>
            </p:extLst>
          </p:nvPr>
        </p:nvGraphicFramePr>
        <p:xfrm>
          <a:off x="6799697" y="3778540"/>
          <a:ext cx="758638" cy="334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45" name="Формула" r:id="rId8" imgW="342751" imgH="139639" progId="Equation.3">
                  <p:embed/>
                </p:oleObj>
              </mc:Choice>
              <mc:Fallback>
                <p:oleObj name="Формула" r:id="rId8" imgW="342751" imgH="139639" progId="Equation.3">
                  <p:embed/>
                  <p:pic>
                    <p:nvPicPr>
                      <p:cNvPr id="2052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9697" y="3778540"/>
                        <a:ext cx="758638" cy="3345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6625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 eaLnBrk="0" hangingPunct="0"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 eaLnBrk="0" hangingPunct="0"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 eaLnBrk="0" hangingPunct="0"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 eaLnBrk="0" hangingPunct="0"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71C2471-83FF-4BD0-B1E4-DBE7EC4C233E}" type="slidenum">
              <a:rPr lang="en-US" altLang="uk-UA" sz="900">
                <a:solidFill>
                  <a:srgbClr val="898989"/>
                </a:solidFill>
              </a:rPr>
              <a:pPr eaLnBrk="1" hangingPunct="1"/>
              <a:t>7</a:t>
            </a:fld>
            <a:endParaRPr lang="en-US" altLang="uk-UA" sz="900">
              <a:solidFill>
                <a:srgbClr val="898989"/>
              </a:solidFill>
            </a:endParaRPr>
          </a:p>
        </p:txBody>
      </p:sp>
      <p:sp>
        <p:nvSpPr>
          <p:cNvPr id="3078" name="Rectangle 10"/>
          <p:cNvSpPr>
            <a:spLocks noChangeArrowheads="1"/>
          </p:cNvSpPr>
          <p:nvPr/>
        </p:nvSpPr>
        <p:spPr bwMode="auto">
          <a:xfrm>
            <a:off x="1143000" y="2312661"/>
            <a:ext cx="139525" cy="34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uk-UA" sz="1800"/>
          </a:p>
        </p:txBody>
      </p:sp>
      <p:sp>
        <p:nvSpPr>
          <p:cNvPr id="3079" name="Rectangle 20"/>
          <p:cNvSpPr>
            <a:spLocks noChangeArrowheads="1"/>
          </p:cNvSpPr>
          <p:nvPr/>
        </p:nvSpPr>
        <p:spPr bwMode="auto">
          <a:xfrm>
            <a:off x="1143000" y="2312661"/>
            <a:ext cx="139525" cy="34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uk-UA" sz="1800"/>
          </a:p>
        </p:txBody>
      </p:sp>
      <p:graphicFrame>
        <p:nvGraphicFramePr>
          <p:cNvPr id="3074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1031905"/>
              </p:ext>
            </p:extLst>
          </p:nvPr>
        </p:nvGraphicFramePr>
        <p:xfrm>
          <a:off x="3253951" y="737577"/>
          <a:ext cx="2753915" cy="5988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2" name="Формула" r:id="rId3" imgW="1054100" imgH="228600" progId="Equation.3">
                  <p:embed/>
                </p:oleObj>
              </mc:Choice>
              <mc:Fallback>
                <p:oleObj name="Формула" r:id="rId3" imgW="1054100" imgH="228600" progId="Equation.3">
                  <p:embed/>
                  <p:pic>
                    <p:nvPicPr>
                      <p:cNvPr id="3074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3951" y="737577"/>
                        <a:ext cx="2753915" cy="598885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ln w="28575">
                        <a:solidFill>
                          <a:schemeClr val="accent2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0" name="Rectangle 21"/>
          <p:cNvSpPr>
            <a:spLocks noChangeArrowheads="1"/>
          </p:cNvSpPr>
          <p:nvPr/>
        </p:nvSpPr>
        <p:spPr bwMode="auto">
          <a:xfrm>
            <a:off x="498764" y="70814"/>
            <a:ext cx="7897091" cy="439062"/>
          </a:xfrm>
          <a:prstGeom prst="rect">
            <a:avLst/>
          </a:prstGeom>
          <a:solidFill>
            <a:schemeClr val="tx2"/>
          </a:solidFill>
          <a:ln w="28575" algn="ctr">
            <a:solidFill>
              <a:schemeClr val="tx1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wrap="squar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kumimoji="1" lang="uk-UA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Припустимо, що дисперсія залишків для моделі </a:t>
            </a:r>
          </a:p>
        </p:txBody>
      </p:sp>
      <p:sp>
        <p:nvSpPr>
          <p:cNvPr id="3081" name="Rectangle 22"/>
          <p:cNvSpPr>
            <a:spLocks noChangeArrowheads="1"/>
          </p:cNvSpPr>
          <p:nvPr/>
        </p:nvSpPr>
        <p:spPr bwMode="auto">
          <a:xfrm>
            <a:off x="439936" y="1507334"/>
            <a:ext cx="6453783" cy="439062"/>
          </a:xfrm>
          <a:prstGeom prst="rect">
            <a:avLst/>
          </a:prstGeom>
          <a:solidFill>
            <a:schemeClr val="tx2"/>
          </a:solidFill>
          <a:ln w="28575">
            <a:solidFill>
              <a:schemeClr val="tx1">
                <a:lumMod val="60000"/>
                <a:lumOff val="40000"/>
              </a:schemeClr>
            </a:solidFill>
          </a:ln>
          <a:extLst/>
        </p:spPr>
        <p:txBody>
          <a:bodyPr wrap="squar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kumimoji="1" lang="uk-UA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пропорційна до величини </a:t>
            </a:r>
            <a:r>
              <a:rPr kumimoji="1" lang="uk-UA" altLang="uk-UA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kumimoji="1" lang="uk-UA" altLang="uk-UA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1" lang="en-US" altLang="uk-UA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082" name="Rectangle 23"/>
          <p:cNvSpPr>
            <a:spLocks noChangeArrowheads="1"/>
          </p:cNvSpPr>
          <p:nvPr/>
        </p:nvSpPr>
        <p:spPr bwMode="auto">
          <a:xfrm>
            <a:off x="439936" y="2081828"/>
            <a:ext cx="8381946" cy="808394"/>
          </a:xfrm>
          <a:prstGeom prst="rect">
            <a:avLst/>
          </a:prstGeom>
          <a:solidFill>
            <a:schemeClr val="tx2"/>
          </a:solidFill>
          <a:ln w="28575" algn="ctr">
            <a:solidFill>
              <a:schemeClr val="tx1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wrap="squar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kumimoji="1" lang="uk-UA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Тоді доцільно виконати перетворення вихідної інформації, поділивши, наприклад, усі змінні на </a:t>
            </a:r>
            <a:r>
              <a:rPr kumimoji="1" lang="uk-UA" altLang="uk-UA" b="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kumimoji="1" lang="uk-UA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083" name="Rectangle 24"/>
          <p:cNvSpPr>
            <a:spLocks noChangeArrowheads="1"/>
          </p:cNvSpPr>
          <p:nvPr/>
        </p:nvSpPr>
        <p:spPr bwMode="auto">
          <a:xfrm>
            <a:off x="2072319" y="3036826"/>
            <a:ext cx="3589123" cy="439062"/>
          </a:xfrm>
          <a:prstGeom prst="rect">
            <a:avLst/>
          </a:prstGeom>
          <a:solidFill>
            <a:schemeClr val="tx2"/>
          </a:solidFill>
          <a:ln w="28575" algn="ctr">
            <a:solidFill>
              <a:schemeClr val="tx1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wrap="non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kumimoji="1" lang="uk-UA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буде мати  вигляд</a:t>
            </a:r>
          </a:p>
        </p:txBody>
      </p:sp>
      <p:graphicFrame>
        <p:nvGraphicFramePr>
          <p:cNvPr id="3075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7587143"/>
              </p:ext>
            </p:extLst>
          </p:nvPr>
        </p:nvGraphicFramePr>
        <p:xfrm>
          <a:off x="1317426" y="3726672"/>
          <a:ext cx="6669881" cy="10751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3" name="Формула" r:id="rId5" imgW="2159000" imgH="342900" progId="Equation.3">
                  <p:embed/>
                </p:oleObj>
              </mc:Choice>
              <mc:Fallback>
                <p:oleObj name="Формула" r:id="rId5" imgW="2159000" imgH="342900" progId="Equation.3">
                  <p:embed/>
                  <p:pic>
                    <p:nvPicPr>
                      <p:cNvPr id="3075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7426" y="3726672"/>
                        <a:ext cx="6669881" cy="1075134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ln w="28575">
                        <a:solidFill>
                          <a:schemeClr val="accent2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oogle Shape;1168;p41"/>
          <p:cNvGrpSpPr/>
          <p:nvPr/>
        </p:nvGrpSpPr>
        <p:grpSpPr>
          <a:xfrm>
            <a:off x="150594" y="3964546"/>
            <a:ext cx="696340" cy="861654"/>
            <a:chOff x="4539787" y="1011032"/>
            <a:chExt cx="598958" cy="720261"/>
          </a:xfrm>
        </p:grpSpPr>
        <p:sp>
          <p:nvSpPr>
            <p:cNvPr id="14" name="Google Shape;1169;p41"/>
            <p:cNvSpPr/>
            <p:nvPr/>
          </p:nvSpPr>
          <p:spPr>
            <a:xfrm>
              <a:off x="4849480" y="1011032"/>
              <a:ext cx="289264" cy="340491"/>
            </a:xfrm>
            <a:custGeom>
              <a:avLst/>
              <a:gdLst/>
              <a:ahLst/>
              <a:cxnLst/>
              <a:rect l="l" t="t" r="r" b="b"/>
              <a:pathLst>
                <a:path w="518" h="610" extrusionOk="0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170;p41"/>
            <p:cNvSpPr/>
            <p:nvPr/>
          </p:nvSpPr>
          <p:spPr>
            <a:xfrm>
              <a:off x="4599335" y="1012768"/>
              <a:ext cx="277094" cy="339188"/>
            </a:xfrm>
            <a:custGeom>
              <a:avLst/>
              <a:gdLst/>
              <a:ahLst/>
              <a:cxnLst/>
              <a:rect l="l" t="t" r="r" b="b"/>
              <a:pathLst>
                <a:path w="496" h="608" extrusionOk="0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171;p41"/>
            <p:cNvSpPr/>
            <p:nvPr/>
          </p:nvSpPr>
          <p:spPr>
            <a:xfrm>
              <a:off x="4539787" y="1276220"/>
              <a:ext cx="295350" cy="349606"/>
            </a:xfrm>
            <a:custGeom>
              <a:avLst/>
              <a:gdLst/>
              <a:ahLst/>
              <a:cxnLst/>
              <a:rect l="l" t="t" r="r" b="b"/>
              <a:pathLst>
                <a:path w="529" h="627" extrusionOk="0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172;p41"/>
            <p:cNvSpPr/>
            <p:nvPr/>
          </p:nvSpPr>
          <p:spPr>
            <a:xfrm>
              <a:off x="4854479" y="1272314"/>
              <a:ext cx="277529" cy="353078"/>
            </a:xfrm>
            <a:custGeom>
              <a:avLst/>
              <a:gdLst/>
              <a:ahLst/>
              <a:cxnLst/>
              <a:rect l="l" t="t" r="r" b="b"/>
              <a:pathLst>
                <a:path w="497" h="633" extrusionOk="0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173;p41"/>
            <p:cNvSpPr/>
            <p:nvPr/>
          </p:nvSpPr>
          <p:spPr>
            <a:xfrm>
              <a:off x="4661491" y="1370403"/>
              <a:ext cx="388584" cy="360890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43172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 eaLnBrk="0" hangingPunct="0"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 eaLnBrk="0" hangingPunct="0"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 eaLnBrk="0" hangingPunct="0"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 eaLnBrk="0" hangingPunct="0"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E5FF8D1-D9BA-4124-B6AE-6D5F05FEB87F}" type="slidenum">
              <a:rPr lang="en-US" altLang="uk-UA" sz="900">
                <a:solidFill>
                  <a:srgbClr val="898989"/>
                </a:solidFill>
              </a:rPr>
              <a:pPr eaLnBrk="1" hangingPunct="1"/>
              <a:t>8</a:t>
            </a:fld>
            <a:endParaRPr lang="en-US" altLang="uk-UA" sz="900">
              <a:solidFill>
                <a:srgbClr val="898989"/>
              </a:solidFill>
            </a:endParaRPr>
          </a:p>
        </p:txBody>
      </p:sp>
      <p:sp>
        <p:nvSpPr>
          <p:cNvPr id="51204" name="Rectangle 10"/>
          <p:cNvSpPr>
            <a:spLocks noChangeArrowheads="1"/>
          </p:cNvSpPr>
          <p:nvPr/>
        </p:nvSpPr>
        <p:spPr bwMode="auto">
          <a:xfrm>
            <a:off x="1143000" y="-173365"/>
            <a:ext cx="139525" cy="34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uk-UA" sz="1800"/>
          </a:p>
        </p:txBody>
      </p:sp>
      <p:sp>
        <p:nvSpPr>
          <p:cNvPr id="51205" name="Rectangle 12"/>
          <p:cNvSpPr>
            <a:spLocks noChangeArrowheads="1"/>
          </p:cNvSpPr>
          <p:nvPr/>
        </p:nvSpPr>
        <p:spPr bwMode="auto">
          <a:xfrm>
            <a:off x="1143000" y="2304327"/>
            <a:ext cx="139525" cy="34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uk-UA" sz="1800"/>
          </a:p>
        </p:txBody>
      </p:sp>
      <p:sp>
        <p:nvSpPr>
          <p:cNvPr id="51206" name="Rectangle 14"/>
          <p:cNvSpPr>
            <a:spLocks noChangeArrowheads="1"/>
          </p:cNvSpPr>
          <p:nvPr/>
        </p:nvSpPr>
        <p:spPr bwMode="auto">
          <a:xfrm>
            <a:off x="1143000" y="2318614"/>
            <a:ext cx="139525" cy="34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uk-UA" sz="1800"/>
          </a:p>
        </p:txBody>
      </p:sp>
      <p:sp>
        <p:nvSpPr>
          <p:cNvPr id="51207" name="Rectangle 26"/>
          <p:cNvSpPr>
            <a:spLocks noChangeArrowheads="1"/>
          </p:cNvSpPr>
          <p:nvPr/>
        </p:nvSpPr>
        <p:spPr bwMode="auto">
          <a:xfrm>
            <a:off x="2863807" y="2647785"/>
            <a:ext cx="173124" cy="2313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 eaLnBrk="0" hangingPunct="0">
              <a:tabLst>
                <a:tab pos="473075" algn="l"/>
                <a:tab pos="915988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473075" algn="l"/>
                <a:tab pos="915988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473075" algn="l"/>
                <a:tab pos="915988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473075" algn="l"/>
                <a:tab pos="915988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473075" algn="l"/>
                <a:tab pos="915988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73075" algn="l"/>
                <a:tab pos="915988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73075" algn="l"/>
                <a:tab pos="915988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73075" algn="l"/>
                <a:tab pos="915988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73075" algn="l"/>
                <a:tab pos="915988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kumimoji="1" lang="uk-UA" altLang="uk-UA" sz="105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1" lang="uk-UA" altLang="uk-UA" sz="1800" b="0">
              <a:latin typeface="Times New Roman" panose="02020603050405020304" pitchFamily="18" charset="0"/>
            </a:endParaRPr>
          </a:p>
        </p:txBody>
      </p:sp>
      <p:sp>
        <p:nvSpPr>
          <p:cNvPr id="51208" name="Rectangle 37"/>
          <p:cNvSpPr>
            <a:spLocks noChangeArrowheads="1"/>
          </p:cNvSpPr>
          <p:nvPr/>
        </p:nvSpPr>
        <p:spPr bwMode="auto">
          <a:xfrm>
            <a:off x="1143000" y="2284086"/>
            <a:ext cx="139525" cy="34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uk-UA" sz="1800"/>
          </a:p>
        </p:txBody>
      </p:sp>
      <p:sp>
        <p:nvSpPr>
          <p:cNvPr id="51209" name="Rectangle 39"/>
          <p:cNvSpPr>
            <a:spLocks noChangeArrowheads="1"/>
          </p:cNvSpPr>
          <p:nvPr/>
        </p:nvSpPr>
        <p:spPr bwMode="auto">
          <a:xfrm>
            <a:off x="1818085" y="-22617"/>
            <a:ext cx="1471557" cy="39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kumimoji="1" lang="uk-UA" altLang="uk-UA" sz="2100" b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 1.</a:t>
            </a:r>
            <a:r>
              <a:rPr kumimoji="1" lang="en-US" altLang="uk-UA" sz="2100" b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1210" name="Rectangle 40"/>
          <p:cNvSpPr>
            <a:spLocks noChangeArrowheads="1"/>
          </p:cNvSpPr>
          <p:nvPr/>
        </p:nvSpPr>
        <p:spPr bwMode="auto">
          <a:xfrm>
            <a:off x="5886101" y="0"/>
            <a:ext cx="1835944" cy="438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114264" rIns="329699" bIns="0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kumimoji="1" lang="uk-UA" altLang="uk-UA" sz="2100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Таблиця 1</a:t>
            </a:r>
            <a:endParaRPr kumimoji="1" lang="uk-UA" altLang="uk-UA" sz="2100" b="0" dirty="0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00777" name="Group 4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0664977"/>
              </p:ext>
            </p:extLst>
          </p:nvPr>
        </p:nvGraphicFramePr>
        <p:xfrm>
          <a:off x="1053353" y="657821"/>
          <a:ext cx="6858003" cy="4211239"/>
        </p:xfrm>
        <a:graphic>
          <a:graphicData uri="http://schemas.openxmlformats.org/drawingml/2006/table">
            <a:tbl>
              <a:tblPr/>
              <a:tblGrid>
                <a:gridCol w="11425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25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9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25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25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39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091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165475" algn="ctr"/>
                          <a:tab pos="6332538" algn="r"/>
                        </a:tabLst>
                      </a:pPr>
                      <a:r>
                        <a:rPr kumimoji="1" lang="uk-UA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Рік</a:t>
                      </a:r>
                      <a:endParaRPr kumimoji="1" lang="uk-UA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30" marB="345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Заощадження</a:t>
                      </a:r>
                      <a:endParaRPr kumimoji="1" lang="uk-UA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30" marB="345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Дохід</a:t>
                      </a:r>
                      <a:endParaRPr kumimoji="1" lang="uk-UA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30" marB="345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Рік</a:t>
                      </a:r>
                      <a:endParaRPr kumimoji="1" lang="uk-UA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30" marB="3453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Заощадження</a:t>
                      </a:r>
                      <a:endParaRPr kumimoji="1" lang="uk-UA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30" marB="345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Дохід</a:t>
                      </a:r>
                      <a:endParaRPr kumimoji="1" lang="uk-UA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30" marB="345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1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1" lang="uk-UA" sz="2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30" marB="345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0,36</a:t>
                      </a:r>
                      <a:endParaRPr kumimoji="1" lang="uk-UA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30" marB="345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8,8</a:t>
                      </a:r>
                      <a:endParaRPr kumimoji="1" lang="uk-UA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30" marB="345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1" lang="uk-UA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30" marB="3453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0,59</a:t>
                      </a:r>
                      <a:endParaRPr kumimoji="1" lang="uk-UA" sz="2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30" marB="345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15,5</a:t>
                      </a:r>
                      <a:endParaRPr kumimoji="1" lang="uk-UA" sz="2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30" marB="345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1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1" lang="uk-UA" sz="2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30" marB="345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kumimoji="1" lang="uk-UA" sz="2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30" marB="345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9,4</a:t>
                      </a:r>
                      <a:endParaRPr kumimoji="1" lang="uk-UA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30" marB="345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1" lang="uk-UA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30" marB="3453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0,90</a:t>
                      </a:r>
                      <a:endParaRPr kumimoji="1" lang="uk-UA" sz="2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30" marB="345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16,7</a:t>
                      </a:r>
                      <a:endParaRPr kumimoji="1" lang="uk-UA" sz="2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30" marB="345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1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1" lang="uk-UA" sz="2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30" marB="345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0,08</a:t>
                      </a:r>
                      <a:endParaRPr kumimoji="1" lang="uk-UA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30" marB="345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kumimoji="1" lang="uk-UA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30" marB="345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1" lang="uk-UA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30" marB="3453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0,95</a:t>
                      </a:r>
                      <a:endParaRPr kumimoji="1" lang="uk-UA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30" marB="345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17,7</a:t>
                      </a:r>
                      <a:endParaRPr kumimoji="1" lang="uk-UA" sz="2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30" marB="345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91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1" lang="uk-UA" sz="2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30" marB="345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0,20</a:t>
                      </a:r>
                      <a:endParaRPr kumimoji="1" lang="uk-UA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30" marB="345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10,6</a:t>
                      </a:r>
                      <a:endParaRPr kumimoji="1" lang="uk-UA" sz="2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30" marB="345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1" lang="uk-UA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30" marB="3453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0,82</a:t>
                      </a:r>
                      <a:endParaRPr kumimoji="1" lang="uk-UA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30" marB="345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18,6</a:t>
                      </a:r>
                      <a:endParaRPr kumimoji="1" lang="uk-UA" sz="2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30" marB="345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91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1" lang="uk-UA" sz="2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30" marB="345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0,10</a:t>
                      </a:r>
                      <a:endParaRPr kumimoji="1" lang="uk-UA" sz="2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30" marB="345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11,0</a:t>
                      </a:r>
                      <a:endParaRPr kumimoji="1" lang="uk-UA" sz="2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30" marB="345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1" lang="uk-UA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30" marB="3453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1,04</a:t>
                      </a:r>
                      <a:endParaRPr kumimoji="1" lang="uk-UA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30" marB="345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19,7</a:t>
                      </a:r>
                      <a:endParaRPr kumimoji="1" lang="uk-UA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30" marB="345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91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1" lang="uk-UA" sz="2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30" marB="345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0,12</a:t>
                      </a:r>
                      <a:endParaRPr kumimoji="1" lang="uk-UA" sz="2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30" marB="345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11,9</a:t>
                      </a:r>
                      <a:endParaRPr kumimoji="1" lang="uk-UA" sz="2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30" marB="345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1" lang="uk-UA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30" marB="3453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1,53</a:t>
                      </a:r>
                      <a:endParaRPr kumimoji="1" lang="uk-UA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30" marB="345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21,1</a:t>
                      </a:r>
                      <a:endParaRPr kumimoji="1" lang="uk-UA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30" marB="345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91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1" lang="uk-UA" sz="2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30" marB="345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0,41</a:t>
                      </a:r>
                      <a:endParaRPr kumimoji="1" lang="uk-UA" sz="2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30" marB="345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12,7</a:t>
                      </a:r>
                      <a:endParaRPr kumimoji="1" lang="uk-UA" sz="2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30" marB="345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1" lang="uk-UA" sz="2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30" marB="3453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1,94</a:t>
                      </a:r>
                      <a:endParaRPr kumimoji="1" lang="uk-UA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30" marB="345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22,8</a:t>
                      </a:r>
                      <a:endParaRPr kumimoji="1" lang="uk-UA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30" marB="345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91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1" lang="uk-UA" sz="2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30" marB="345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0,50</a:t>
                      </a:r>
                      <a:endParaRPr kumimoji="1" lang="uk-UA" sz="2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30" marB="345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13,5</a:t>
                      </a:r>
                      <a:endParaRPr kumimoji="1" lang="uk-UA" sz="2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30" marB="345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1" lang="uk-UA" sz="2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30" marB="3453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1,75</a:t>
                      </a:r>
                      <a:endParaRPr kumimoji="1" lang="uk-UA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30" marB="345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23,9</a:t>
                      </a:r>
                      <a:endParaRPr kumimoji="1" lang="uk-UA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30" marB="345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91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1" lang="uk-UA" sz="2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30" marB="345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0,43</a:t>
                      </a:r>
                      <a:endParaRPr kumimoji="1" lang="uk-UA" sz="2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30" marB="345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14,3</a:t>
                      </a:r>
                      <a:endParaRPr kumimoji="1" lang="uk-UA" sz="2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30" marB="345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kumimoji="1" lang="uk-UA" sz="2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30" marB="3453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1,99</a:t>
                      </a:r>
                      <a:endParaRPr kumimoji="1" lang="uk-UA" sz="2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30" marB="345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25,2</a:t>
                      </a:r>
                      <a:endParaRPr kumimoji="1" lang="uk-UA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30" marB="345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12" name="Google Shape;1168;p41"/>
          <p:cNvGrpSpPr/>
          <p:nvPr/>
        </p:nvGrpSpPr>
        <p:grpSpPr>
          <a:xfrm>
            <a:off x="193597" y="4123246"/>
            <a:ext cx="696340" cy="861654"/>
            <a:chOff x="4539787" y="1011032"/>
            <a:chExt cx="598958" cy="720261"/>
          </a:xfrm>
        </p:grpSpPr>
        <p:sp>
          <p:nvSpPr>
            <p:cNvPr id="13" name="Google Shape;1169;p41"/>
            <p:cNvSpPr/>
            <p:nvPr/>
          </p:nvSpPr>
          <p:spPr>
            <a:xfrm>
              <a:off x="4849480" y="1011032"/>
              <a:ext cx="289264" cy="340491"/>
            </a:xfrm>
            <a:custGeom>
              <a:avLst/>
              <a:gdLst/>
              <a:ahLst/>
              <a:cxnLst/>
              <a:rect l="l" t="t" r="r" b="b"/>
              <a:pathLst>
                <a:path w="518" h="610" extrusionOk="0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170;p41"/>
            <p:cNvSpPr/>
            <p:nvPr/>
          </p:nvSpPr>
          <p:spPr>
            <a:xfrm>
              <a:off x="4599335" y="1012768"/>
              <a:ext cx="277094" cy="339188"/>
            </a:xfrm>
            <a:custGeom>
              <a:avLst/>
              <a:gdLst/>
              <a:ahLst/>
              <a:cxnLst/>
              <a:rect l="l" t="t" r="r" b="b"/>
              <a:pathLst>
                <a:path w="496" h="608" extrusionOk="0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171;p41"/>
            <p:cNvSpPr/>
            <p:nvPr/>
          </p:nvSpPr>
          <p:spPr>
            <a:xfrm>
              <a:off x="4539787" y="1276220"/>
              <a:ext cx="295350" cy="349606"/>
            </a:xfrm>
            <a:custGeom>
              <a:avLst/>
              <a:gdLst/>
              <a:ahLst/>
              <a:cxnLst/>
              <a:rect l="l" t="t" r="r" b="b"/>
              <a:pathLst>
                <a:path w="529" h="627" extrusionOk="0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172;p41"/>
            <p:cNvSpPr/>
            <p:nvPr/>
          </p:nvSpPr>
          <p:spPr>
            <a:xfrm>
              <a:off x="4854479" y="1272314"/>
              <a:ext cx="277529" cy="353078"/>
            </a:xfrm>
            <a:custGeom>
              <a:avLst/>
              <a:gdLst/>
              <a:ahLst/>
              <a:cxnLst/>
              <a:rect l="l" t="t" r="r" b="b"/>
              <a:pathLst>
                <a:path w="497" h="633" extrusionOk="0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173;p41"/>
            <p:cNvSpPr/>
            <p:nvPr/>
          </p:nvSpPr>
          <p:spPr>
            <a:xfrm>
              <a:off x="4661491" y="1370403"/>
              <a:ext cx="388584" cy="360890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2600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 eaLnBrk="0" hangingPunct="0"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 eaLnBrk="0" hangingPunct="0"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 eaLnBrk="0" hangingPunct="0"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 eaLnBrk="0" hangingPunct="0"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8BA5C86-0241-43AD-8B80-A42373940EB2}" type="slidenum">
              <a:rPr lang="en-US" altLang="uk-UA" sz="900">
                <a:solidFill>
                  <a:srgbClr val="898989"/>
                </a:solidFill>
              </a:rPr>
              <a:pPr eaLnBrk="1" hangingPunct="1"/>
              <a:t>9</a:t>
            </a:fld>
            <a:endParaRPr lang="en-US" altLang="uk-UA" sz="900">
              <a:solidFill>
                <a:srgbClr val="898989"/>
              </a:solidFill>
            </a:endParaRPr>
          </a:p>
        </p:txBody>
      </p:sp>
      <p:sp>
        <p:nvSpPr>
          <p:cNvPr id="4104" name="Rectangle 5"/>
          <p:cNvSpPr>
            <a:spLocks noChangeArrowheads="1"/>
          </p:cNvSpPr>
          <p:nvPr/>
        </p:nvSpPr>
        <p:spPr bwMode="auto">
          <a:xfrm>
            <a:off x="1143000" y="-173365"/>
            <a:ext cx="139525" cy="34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uk-UA" sz="1800"/>
          </a:p>
        </p:txBody>
      </p:sp>
      <p:sp>
        <p:nvSpPr>
          <p:cNvPr id="4105" name="Rectangle 13"/>
          <p:cNvSpPr>
            <a:spLocks noChangeArrowheads="1"/>
          </p:cNvSpPr>
          <p:nvPr/>
        </p:nvSpPr>
        <p:spPr bwMode="auto">
          <a:xfrm>
            <a:off x="1143000" y="-173365"/>
            <a:ext cx="139525" cy="34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uk-UA" sz="1800"/>
          </a:p>
        </p:txBody>
      </p:sp>
      <p:sp>
        <p:nvSpPr>
          <p:cNvPr id="4106" name="Rectangle 18"/>
          <p:cNvSpPr>
            <a:spLocks noChangeArrowheads="1"/>
          </p:cNvSpPr>
          <p:nvPr/>
        </p:nvSpPr>
        <p:spPr bwMode="auto">
          <a:xfrm>
            <a:off x="1340998" y="2647785"/>
            <a:ext cx="173124" cy="23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 eaLnBrk="0" hangingPunct="0">
              <a:tabLst>
                <a:tab pos="26987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6987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6987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6987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6987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kumimoji="1" lang="uk-UA" altLang="uk-UA" sz="105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1" lang="uk-UA" altLang="uk-UA" sz="1800" b="0">
              <a:latin typeface="Times New Roman" panose="02020603050405020304" pitchFamily="18" charset="0"/>
            </a:endParaRPr>
          </a:p>
        </p:txBody>
      </p:sp>
      <p:sp>
        <p:nvSpPr>
          <p:cNvPr id="4107" name="Rectangle 21"/>
          <p:cNvSpPr>
            <a:spLocks noChangeArrowheads="1"/>
          </p:cNvSpPr>
          <p:nvPr/>
        </p:nvSpPr>
        <p:spPr bwMode="auto">
          <a:xfrm>
            <a:off x="1537965" y="78552"/>
            <a:ext cx="5852563" cy="439062"/>
          </a:xfrm>
          <a:prstGeom prst="rect">
            <a:avLst/>
          </a:prstGeom>
          <a:solidFill>
            <a:schemeClr val="tx2"/>
          </a:solidFill>
          <a:ln w="28575">
            <a:solidFill>
              <a:schemeClr val="tx1">
                <a:lumMod val="60000"/>
                <a:lumOff val="40000"/>
              </a:schemeClr>
            </a:solidFill>
          </a:ln>
          <a:extLst/>
        </p:spPr>
        <p:txBody>
          <a:bodyPr wrap="non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kumimoji="1" lang="uk-UA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Скориставшись</a:t>
            </a:r>
            <a:r>
              <a:rPr kumimoji="1" lang="uk-UA" altLang="uk-UA" sz="2100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оператором оцінювання 1МНК</a:t>
            </a:r>
          </a:p>
        </p:txBody>
      </p:sp>
      <p:sp>
        <p:nvSpPr>
          <p:cNvPr id="4108" name="Rectangle 23"/>
          <p:cNvSpPr>
            <a:spLocks noChangeArrowheads="1"/>
          </p:cNvSpPr>
          <p:nvPr/>
        </p:nvSpPr>
        <p:spPr bwMode="auto">
          <a:xfrm>
            <a:off x="1143000" y="2281704"/>
            <a:ext cx="139525" cy="34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uk-UA" sz="1800"/>
          </a:p>
        </p:txBody>
      </p:sp>
      <p:graphicFrame>
        <p:nvGraphicFramePr>
          <p:cNvPr id="4098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9089035"/>
              </p:ext>
            </p:extLst>
          </p:nvPr>
        </p:nvGraphicFramePr>
        <p:xfrm>
          <a:off x="1901536" y="758115"/>
          <a:ext cx="3601938" cy="819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4" name="Формула" r:id="rId3" imgW="964781" imgH="215806" progId="Equation.3">
                  <p:embed/>
                </p:oleObj>
              </mc:Choice>
              <mc:Fallback>
                <p:oleObj name="Формула" r:id="rId3" imgW="964781" imgH="215806" progId="Equation.3">
                  <p:embed/>
                  <p:pic>
                    <p:nvPicPr>
                      <p:cNvPr id="4098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1536" y="758115"/>
                        <a:ext cx="3601938" cy="819017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9" name="Rectangle 24"/>
          <p:cNvSpPr>
            <a:spLocks noChangeArrowheads="1"/>
          </p:cNvSpPr>
          <p:nvPr/>
        </p:nvSpPr>
        <p:spPr bwMode="auto">
          <a:xfrm>
            <a:off x="6634524" y="959105"/>
            <a:ext cx="1506823" cy="439062"/>
          </a:xfrm>
          <a:prstGeom prst="rect">
            <a:avLst/>
          </a:prstGeom>
          <a:solidFill>
            <a:schemeClr val="tx2"/>
          </a:solidFill>
          <a:ln w="28575">
            <a:solidFill>
              <a:schemeClr val="tx1">
                <a:lumMod val="60000"/>
                <a:lumOff val="40000"/>
              </a:schemeClr>
            </a:solidFill>
          </a:ln>
          <a:extLst/>
        </p:spPr>
        <p:txBody>
          <a:bodyPr wrap="non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kumimoji="1" lang="uk-UA" altLang="uk-UA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дістанемо</a:t>
            </a:r>
            <a:r>
              <a:rPr kumimoji="1" lang="uk-UA" altLang="uk-UA" sz="21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110" name="Rectangle 26"/>
          <p:cNvSpPr>
            <a:spLocks noChangeArrowheads="1"/>
          </p:cNvSpPr>
          <p:nvPr/>
        </p:nvSpPr>
        <p:spPr bwMode="auto">
          <a:xfrm>
            <a:off x="1143000" y="-173365"/>
            <a:ext cx="139525" cy="34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uk-UA" sz="1800"/>
          </a:p>
        </p:txBody>
      </p:sp>
      <p:graphicFrame>
        <p:nvGraphicFramePr>
          <p:cNvPr id="4099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1804536"/>
              </p:ext>
            </p:extLst>
          </p:nvPr>
        </p:nvGraphicFramePr>
        <p:xfrm>
          <a:off x="828414" y="2011570"/>
          <a:ext cx="2074553" cy="616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5" name="Формула" r:id="rId5" imgW="749300" imgH="228600" progId="Equation.3">
                  <p:embed/>
                </p:oleObj>
              </mc:Choice>
              <mc:Fallback>
                <p:oleObj name="Формула" r:id="rId5" imgW="749300" imgH="228600" progId="Equation.3">
                  <p:embed/>
                  <p:pic>
                    <p:nvPicPr>
                      <p:cNvPr id="4099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414" y="2011570"/>
                        <a:ext cx="2074553" cy="616864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1" name="Rectangle 28"/>
          <p:cNvSpPr>
            <a:spLocks noChangeArrowheads="1"/>
          </p:cNvSpPr>
          <p:nvPr/>
        </p:nvSpPr>
        <p:spPr bwMode="auto">
          <a:xfrm>
            <a:off x="1143000" y="2318614"/>
            <a:ext cx="139525" cy="34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uk-UA" sz="1800"/>
          </a:p>
        </p:txBody>
      </p:sp>
      <p:graphicFrame>
        <p:nvGraphicFramePr>
          <p:cNvPr id="4100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1905260"/>
              </p:ext>
            </p:extLst>
          </p:nvPr>
        </p:nvGraphicFramePr>
        <p:xfrm>
          <a:off x="4836314" y="2018624"/>
          <a:ext cx="1914723" cy="526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6" name="Формула" r:id="rId7" imgW="774364" imgH="215806" progId="Equation.3">
                  <p:embed/>
                </p:oleObj>
              </mc:Choice>
              <mc:Fallback>
                <p:oleObj name="Формула" r:id="rId7" imgW="774364" imgH="215806" progId="Equation.3">
                  <p:embed/>
                  <p:pic>
                    <p:nvPicPr>
                      <p:cNvPr id="410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6314" y="2018624"/>
                        <a:ext cx="1914723" cy="526159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2" name="Rectangle 29"/>
          <p:cNvSpPr>
            <a:spLocks noChangeArrowheads="1"/>
          </p:cNvSpPr>
          <p:nvPr/>
        </p:nvSpPr>
        <p:spPr bwMode="auto">
          <a:xfrm>
            <a:off x="3042491" y="2075999"/>
            <a:ext cx="1654299" cy="439062"/>
          </a:xfrm>
          <a:prstGeom prst="rect">
            <a:avLst/>
          </a:prstGeom>
          <a:solidFill>
            <a:schemeClr val="tx2"/>
          </a:solidFill>
          <a:ln w="28575">
            <a:solidFill>
              <a:schemeClr val="tx1">
                <a:lumMod val="60000"/>
                <a:lumOff val="40000"/>
              </a:schemeClr>
            </a:solidFill>
          </a:ln>
          <a:extLst/>
        </p:spPr>
        <p:txBody>
          <a:bodyPr wrap="non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kumimoji="1" lang="uk-UA" altLang="uk-UA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млрд ф. ст.</a:t>
            </a:r>
            <a:r>
              <a:rPr kumimoji="1" lang="en-US" altLang="uk-UA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113" name="Rectangle 30"/>
          <p:cNvSpPr>
            <a:spLocks noChangeArrowheads="1"/>
          </p:cNvSpPr>
          <p:nvPr/>
        </p:nvSpPr>
        <p:spPr bwMode="auto">
          <a:xfrm>
            <a:off x="6924563" y="2045213"/>
            <a:ext cx="1654299" cy="439062"/>
          </a:xfrm>
          <a:prstGeom prst="rect">
            <a:avLst/>
          </a:prstGeom>
          <a:solidFill>
            <a:schemeClr val="tx2"/>
          </a:solidFill>
          <a:ln w="28575">
            <a:solidFill>
              <a:schemeClr val="tx1">
                <a:lumMod val="60000"/>
                <a:lumOff val="40000"/>
              </a:schemeClr>
            </a:solidFill>
          </a:ln>
          <a:extLst/>
        </p:spPr>
        <p:txBody>
          <a:bodyPr wrap="non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kumimoji="1" lang="uk-UA" altLang="uk-UA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млрд ф. ст.</a:t>
            </a:r>
            <a:r>
              <a:rPr kumimoji="1" lang="en-US" altLang="uk-UA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114" name="Rectangle 31"/>
          <p:cNvSpPr>
            <a:spLocks noChangeArrowheads="1"/>
          </p:cNvSpPr>
          <p:nvPr/>
        </p:nvSpPr>
        <p:spPr bwMode="auto">
          <a:xfrm>
            <a:off x="2233669" y="2924739"/>
            <a:ext cx="4461157" cy="439062"/>
          </a:xfrm>
          <a:prstGeom prst="rect">
            <a:avLst/>
          </a:prstGeom>
          <a:solidFill>
            <a:schemeClr val="tx2"/>
          </a:solidFill>
          <a:ln w="28575">
            <a:solidFill>
              <a:schemeClr val="tx1">
                <a:lumMod val="60000"/>
                <a:lumOff val="40000"/>
              </a:schemeClr>
            </a:solidFill>
          </a:ln>
          <a:extLst/>
        </p:spPr>
        <p:txBody>
          <a:bodyPr wrap="non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kumimoji="1" lang="uk-UA" altLang="uk-UA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Економетрична</a:t>
            </a:r>
            <a:r>
              <a:rPr kumimoji="1" lang="uk-UA" altLang="uk-UA" sz="2100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модель має вигляд </a:t>
            </a:r>
          </a:p>
        </p:txBody>
      </p:sp>
      <p:sp>
        <p:nvSpPr>
          <p:cNvPr id="4115" name="Rectangle 33"/>
          <p:cNvSpPr>
            <a:spLocks noChangeArrowheads="1"/>
          </p:cNvSpPr>
          <p:nvPr/>
        </p:nvSpPr>
        <p:spPr bwMode="auto">
          <a:xfrm>
            <a:off x="1143000" y="2320995"/>
            <a:ext cx="139525" cy="34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uk-UA" sz="1800"/>
          </a:p>
        </p:txBody>
      </p:sp>
      <p:graphicFrame>
        <p:nvGraphicFramePr>
          <p:cNvPr id="4101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209090"/>
              </p:ext>
            </p:extLst>
          </p:nvPr>
        </p:nvGraphicFramePr>
        <p:xfrm>
          <a:off x="2110758" y="3862668"/>
          <a:ext cx="4813805" cy="7287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7" name="Формула" r:id="rId9" imgW="1333500" imgH="203200" progId="Equation.3">
                  <p:embed/>
                </p:oleObj>
              </mc:Choice>
              <mc:Fallback>
                <p:oleObj name="Формула" r:id="rId9" imgW="1333500" imgH="203200" progId="Equation.3">
                  <p:embed/>
                  <p:pic>
                    <p:nvPicPr>
                      <p:cNvPr id="4101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0758" y="3862668"/>
                        <a:ext cx="4813805" cy="728707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oogle Shape;1168;p41"/>
          <p:cNvGrpSpPr/>
          <p:nvPr/>
        </p:nvGrpSpPr>
        <p:grpSpPr>
          <a:xfrm>
            <a:off x="235161" y="4123246"/>
            <a:ext cx="696340" cy="861654"/>
            <a:chOff x="4539787" y="1011032"/>
            <a:chExt cx="598958" cy="720261"/>
          </a:xfrm>
        </p:grpSpPr>
        <p:sp>
          <p:nvSpPr>
            <p:cNvPr id="21" name="Google Shape;1169;p41"/>
            <p:cNvSpPr/>
            <p:nvPr/>
          </p:nvSpPr>
          <p:spPr>
            <a:xfrm>
              <a:off x="4849480" y="1011032"/>
              <a:ext cx="289264" cy="340491"/>
            </a:xfrm>
            <a:custGeom>
              <a:avLst/>
              <a:gdLst/>
              <a:ahLst/>
              <a:cxnLst/>
              <a:rect l="l" t="t" r="r" b="b"/>
              <a:pathLst>
                <a:path w="518" h="610" extrusionOk="0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170;p41"/>
            <p:cNvSpPr/>
            <p:nvPr/>
          </p:nvSpPr>
          <p:spPr>
            <a:xfrm>
              <a:off x="4599335" y="1012768"/>
              <a:ext cx="277094" cy="339188"/>
            </a:xfrm>
            <a:custGeom>
              <a:avLst/>
              <a:gdLst/>
              <a:ahLst/>
              <a:cxnLst/>
              <a:rect l="l" t="t" r="r" b="b"/>
              <a:pathLst>
                <a:path w="496" h="608" extrusionOk="0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171;p41"/>
            <p:cNvSpPr/>
            <p:nvPr/>
          </p:nvSpPr>
          <p:spPr>
            <a:xfrm>
              <a:off x="4539787" y="1276220"/>
              <a:ext cx="295350" cy="349606"/>
            </a:xfrm>
            <a:custGeom>
              <a:avLst/>
              <a:gdLst/>
              <a:ahLst/>
              <a:cxnLst/>
              <a:rect l="l" t="t" r="r" b="b"/>
              <a:pathLst>
                <a:path w="529" h="627" extrusionOk="0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1172;p41"/>
            <p:cNvSpPr/>
            <p:nvPr/>
          </p:nvSpPr>
          <p:spPr>
            <a:xfrm>
              <a:off x="4854479" y="1272314"/>
              <a:ext cx="277529" cy="353078"/>
            </a:xfrm>
            <a:custGeom>
              <a:avLst/>
              <a:gdLst/>
              <a:ahLst/>
              <a:cxnLst/>
              <a:rect l="l" t="t" r="r" b="b"/>
              <a:pathLst>
                <a:path w="497" h="633" extrusionOk="0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1173;p41"/>
            <p:cNvSpPr/>
            <p:nvPr/>
          </p:nvSpPr>
          <p:spPr>
            <a:xfrm>
              <a:off x="4661491" y="1370403"/>
              <a:ext cx="388584" cy="360890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" name="Google Shape;1377;p41"/>
          <p:cNvGrpSpPr/>
          <p:nvPr/>
        </p:nvGrpSpPr>
        <p:grpSpPr>
          <a:xfrm>
            <a:off x="7819766" y="4184286"/>
            <a:ext cx="783744" cy="737755"/>
            <a:chOff x="1570037" y="1341437"/>
            <a:chExt cx="4943475" cy="4576762"/>
          </a:xfrm>
        </p:grpSpPr>
        <p:sp>
          <p:nvSpPr>
            <p:cNvPr id="28" name="Google Shape;1378;p41"/>
            <p:cNvSpPr/>
            <p:nvPr/>
          </p:nvSpPr>
          <p:spPr>
            <a:xfrm>
              <a:off x="4814887" y="3284537"/>
              <a:ext cx="1673225" cy="1187450"/>
            </a:xfrm>
            <a:custGeom>
              <a:avLst/>
              <a:gdLst/>
              <a:ahLst/>
              <a:cxnLst/>
              <a:rect l="l" t="t" r="r" b="b"/>
              <a:pathLst>
                <a:path w="381" h="270" extrusionOk="0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379;p41"/>
            <p:cNvSpPr/>
            <p:nvPr/>
          </p:nvSpPr>
          <p:spPr>
            <a:xfrm>
              <a:off x="2355850" y="4164012"/>
              <a:ext cx="1208087" cy="1560512"/>
            </a:xfrm>
            <a:custGeom>
              <a:avLst/>
              <a:gdLst/>
              <a:ahLst/>
              <a:cxnLst/>
              <a:rect l="l" t="t" r="r" b="b"/>
              <a:pathLst>
                <a:path w="275" h="355" extrusionOk="0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380;p41"/>
            <p:cNvSpPr/>
            <p:nvPr/>
          </p:nvSpPr>
          <p:spPr>
            <a:xfrm>
              <a:off x="2636837" y="1443037"/>
              <a:ext cx="1581150" cy="1635125"/>
            </a:xfrm>
            <a:custGeom>
              <a:avLst/>
              <a:gdLst/>
              <a:ahLst/>
              <a:cxnLst/>
              <a:rect l="l" t="t" r="r" b="b"/>
              <a:pathLst>
                <a:path w="360" h="372" extrusionOk="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381;p41"/>
            <p:cNvSpPr/>
            <p:nvPr/>
          </p:nvSpPr>
          <p:spPr>
            <a:xfrm>
              <a:off x="1570037" y="3162300"/>
              <a:ext cx="1800225" cy="2562225"/>
            </a:xfrm>
            <a:custGeom>
              <a:avLst/>
              <a:gdLst/>
              <a:ahLst/>
              <a:cxnLst/>
              <a:rect l="l" t="t" r="r" b="b"/>
              <a:pathLst>
                <a:path w="410" h="583" extrusionOk="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1382;p41"/>
            <p:cNvSpPr/>
            <p:nvPr/>
          </p:nvSpPr>
          <p:spPr>
            <a:xfrm>
              <a:off x="3101975" y="1341437"/>
              <a:ext cx="2481262" cy="1855787"/>
            </a:xfrm>
            <a:custGeom>
              <a:avLst/>
              <a:gdLst/>
              <a:ahLst/>
              <a:cxnLst/>
              <a:rect l="l" t="t" r="r" b="b"/>
              <a:pathLst>
                <a:path w="565" h="422" extrusionOk="0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1383;p41"/>
            <p:cNvSpPr/>
            <p:nvPr/>
          </p:nvSpPr>
          <p:spPr>
            <a:xfrm>
              <a:off x="4019550" y="4094162"/>
              <a:ext cx="2493962" cy="1824037"/>
            </a:xfrm>
            <a:custGeom>
              <a:avLst/>
              <a:gdLst/>
              <a:ahLst/>
              <a:cxnLst/>
              <a:rect l="l" t="t" r="r" b="b"/>
              <a:pathLst>
                <a:path w="568" h="415" extrusionOk="0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29082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Quince template">
  <a:themeElements>
    <a:clrScheme name="Custom 347">
      <a:dk1>
        <a:srgbClr val="28324A"/>
      </a:dk1>
      <a:lt1>
        <a:srgbClr val="FFFFFF"/>
      </a:lt1>
      <a:dk2>
        <a:srgbClr val="707685"/>
      </a:dk2>
      <a:lt2>
        <a:srgbClr val="E5E5E5"/>
      </a:lt2>
      <a:accent1>
        <a:srgbClr val="00CEF6"/>
      </a:accent1>
      <a:accent2>
        <a:srgbClr val="3468BC"/>
      </a:accent2>
      <a:accent3>
        <a:srgbClr val="00A7C8"/>
      </a:accent3>
      <a:accent4>
        <a:srgbClr val="8EC400"/>
      </a:accent4>
      <a:accent5>
        <a:srgbClr val="AFF000"/>
      </a:accent5>
      <a:accent6>
        <a:srgbClr val="7F7F7F"/>
      </a:accent6>
      <a:hlink>
        <a:srgbClr val="28324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876</TotalTime>
  <Words>1509</Words>
  <Application>Microsoft Office PowerPoint</Application>
  <PresentationFormat>Екран (16:9)</PresentationFormat>
  <Paragraphs>461</Paragraphs>
  <Slides>39</Slides>
  <Notes>8</Notes>
  <HiddenSlides>0</HiddenSlides>
  <MMClips>0</MMClips>
  <ScaleCrop>false</ScaleCrop>
  <HeadingPairs>
    <vt:vector size="8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Вбудовані сервери OLE</vt:lpstr>
      </vt:variant>
      <vt:variant>
        <vt:i4>1</vt:i4>
      </vt:variant>
      <vt:variant>
        <vt:lpstr>Заголовки слайдів</vt:lpstr>
      </vt:variant>
      <vt:variant>
        <vt:i4>39</vt:i4>
      </vt:variant>
    </vt:vector>
  </HeadingPairs>
  <TitlesOfParts>
    <vt:vector size="48" baseType="lpstr">
      <vt:lpstr>Source Sans Pro</vt:lpstr>
      <vt:lpstr>Calibri</vt:lpstr>
      <vt:lpstr>Oswald</vt:lpstr>
      <vt:lpstr>Times New Roman</vt:lpstr>
      <vt:lpstr>Arial</vt:lpstr>
      <vt:lpstr>Symbol</vt:lpstr>
      <vt:lpstr>Book Antiqua</vt:lpstr>
      <vt:lpstr>Quince template</vt:lpstr>
      <vt:lpstr>Формула</vt:lpstr>
      <vt:lpstr>ЕКОНОМЕТРИКА лектор доцент кафедри статистики та економічного аналізу  Симоненко Олена Іванівна </vt:lpstr>
      <vt:lpstr>   Тема 4. Узагальнений метод найменших квадратів .</vt:lpstr>
      <vt:lpstr>Рекомендована література:</vt:lpstr>
      <vt:lpstr>  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Прогноз на основі економетричної моделі, в якій оцінка параметрів виконана узагальненим методом найменших квадратів, можна отримати на основі такого співвідношення:</vt:lpstr>
      <vt:lpstr>Презентація PowerPoint</vt:lpstr>
      <vt:lpstr>Лекцію закінчено,  дякую за увагу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PC</dc:creator>
  <cp:lastModifiedBy>Symonenko</cp:lastModifiedBy>
  <cp:revision>98</cp:revision>
  <dcterms:modified xsi:type="dcterms:W3CDTF">2022-03-14T16:52:56Z</dcterms:modified>
</cp:coreProperties>
</file>