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5" r:id="rId1"/>
  </p:sldMasterIdLst>
  <p:sldIdLst>
    <p:sldId id="256" r:id="rId2"/>
    <p:sldId id="257" r:id="rId3"/>
    <p:sldId id="258" r:id="rId4"/>
    <p:sldId id="259" r:id="rId5"/>
    <p:sldId id="260" r:id="rId6"/>
    <p:sldId id="261" r:id="rId7"/>
    <p:sldId id="262" r:id="rId8"/>
    <p:sldId id="263" r:id="rId9"/>
    <p:sldId id="264" r:id="rId10"/>
    <p:sldId id="290" r:id="rId11"/>
    <p:sldId id="265" r:id="rId12"/>
    <p:sldId id="289" r:id="rId13"/>
    <p:sldId id="288" r:id="rId14"/>
    <p:sldId id="283" r:id="rId15"/>
    <p:sldId id="284" r:id="rId16"/>
    <p:sldId id="285" r:id="rId17"/>
    <p:sldId id="286" r:id="rId18"/>
    <p:sldId id="287" r:id="rId19"/>
    <p:sldId id="266" r:id="rId20"/>
    <p:sldId id="267" r:id="rId21"/>
    <p:sldId id="268" r:id="rId22"/>
    <p:sldId id="291" r:id="rId23"/>
    <p:sldId id="269" r:id="rId24"/>
    <p:sldId id="270" r:id="rId25"/>
    <p:sldId id="271" r:id="rId26"/>
    <p:sldId id="272" r:id="rId27"/>
    <p:sldId id="278" r:id="rId28"/>
    <p:sldId id="279" r:id="rId29"/>
    <p:sldId id="280" r:id="rId30"/>
    <p:sldId id="292" r:id="rId31"/>
    <p:sldId id="281" r:id="rId3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08" y="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92624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94079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75829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636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403432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1D8BD707-D9CF-40AE-B4C6-C98DA3205C09}"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898520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1D8BD707-D9CF-40AE-B4C6-C98DA3205C09}"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6761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02084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94648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867420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140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65001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4671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1D8BD707-D9CF-40AE-B4C6-C98DA3205C09}"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402270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21789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685331" y="3051013"/>
            <a:ext cx="3829520"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4629150" y="3051013"/>
            <a:ext cx="3829051" cy="274018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319665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423874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191134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224150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1D8BD707-D9CF-40AE-B4C6-C98DA3205C09}"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F15528-21DE-4FAA-801E-634DDDAF4B2B}" type="slidenum">
              <a:rPr lang="uk-UA" smtClean="0"/>
              <a:t>‹№›</a:t>
            </a:fld>
            <a:endParaRPr lang="uk-UA"/>
          </a:p>
        </p:txBody>
      </p:sp>
    </p:spTree>
    <p:extLst>
      <p:ext uri="{BB962C8B-B14F-4D97-AF65-F5344CB8AC3E}">
        <p14:creationId xmlns:p14="http://schemas.microsoft.com/office/powerpoint/2010/main" val="407315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t>9/3/2024</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uk-UA"/>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6F15528-21DE-4FAA-801E-634DDDAF4B2B}" type="slidenum">
              <a:rPr lang="uk-UA" smtClean="0"/>
              <a:t>‹№›</a:t>
            </a:fld>
            <a:endParaRPr lang="uk-UA"/>
          </a:p>
        </p:txBody>
      </p:sp>
    </p:spTree>
    <p:extLst>
      <p:ext uri="{BB962C8B-B14F-4D97-AF65-F5344CB8AC3E}">
        <p14:creationId xmlns:p14="http://schemas.microsoft.com/office/powerpoint/2010/main" val="199571188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52400" y="1019611"/>
            <a:ext cx="8763000" cy="2046138"/>
          </a:xfrm>
          <a:prstGeom prst="rect">
            <a:avLst/>
          </a:prstGeom>
        </p:spPr>
        <p:txBody>
          <a:bodyPr vert="horz" wrap="square" lIns="0" tIns="12065" rIns="0" bIns="0" rtlCol="0">
            <a:spAutoFit/>
          </a:bodyPr>
          <a:lstStyle/>
          <a:p>
            <a:pPr marR="448309" algn="ctr">
              <a:lnSpc>
                <a:spcPts val="4790"/>
              </a:lnSpc>
              <a:spcBef>
                <a:spcPts val="95"/>
              </a:spcBef>
            </a:pPr>
            <a:r>
              <a:rPr sz="2800" b="1" i="1" spc="-5" dirty="0">
                <a:solidFill>
                  <a:srgbClr val="001F5F"/>
                </a:solidFill>
                <a:latin typeface="Trebuchet MS"/>
                <a:cs typeface="Trebuchet MS"/>
              </a:rPr>
              <a:t>ТЕМА</a:t>
            </a:r>
            <a:r>
              <a:rPr sz="2800" b="1" i="1" spc="-15" dirty="0">
                <a:solidFill>
                  <a:srgbClr val="001F5F"/>
                </a:solidFill>
                <a:latin typeface="Trebuchet MS"/>
                <a:cs typeface="Trebuchet MS"/>
              </a:rPr>
              <a:t> </a:t>
            </a:r>
            <a:r>
              <a:rPr sz="2800" b="1" i="1" spc="-5" dirty="0">
                <a:solidFill>
                  <a:srgbClr val="001F5F"/>
                </a:solidFill>
                <a:latin typeface="Trebuchet MS"/>
                <a:cs typeface="Trebuchet MS"/>
              </a:rPr>
              <a:t>2</a:t>
            </a:r>
            <a:endParaRPr sz="2800" dirty="0">
              <a:latin typeface="Trebuchet MS"/>
              <a:cs typeface="Trebuchet MS"/>
            </a:endParaRPr>
          </a:p>
          <a:p>
            <a:pPr marL="12700">
              <a:lnSpc>
                <a:spcPts val="5750"/>
              </a:lnSpc>
            </a:pPr>
            <a:r>
              <a:rPr sz="4000" b="1" spc="-5" dirty="0">
                <a:solidFill>
                  <a:schemeClr val="tx2">
                    <a:lumMod val="75000"/>
                  </a:schemeClr>
                </a:solidFill>
                <a:latin typeface="Arial"/>
                <a:cs typeface="Arial"/>
              </a:rPr>
              <a:t>Суб'єкти </a:t>
            </a:r>
            <a:r>
              <a:rPr sz="4000" b="1" dirty="0" err="1">
                <a:solidFill>
                  <a:schemeClr val="tx2">
                    <a:lumMod val="75000"/>
                  </a:schemeClr>
                </a:solidFill>
                <a:latin typeface="Arial"/>
                <a:cs typeface="Arial"/>
              </a:rPr>
              <a:t>та</a:t>
            </a:r>
            <a:r>
              <a:rPr sz="4000" b="1" spc="-90" dirty="0">
                <a:solidFill>
                  <a:schemeClr val="tx2">
                    <a:lumMod val="75000"/>
                  </a:schemeClr>
                </a:solidFill>
                <a:latin typeface="Arial"/>
                <a:cs typeface="Arial"/>
              </a:rPr>
              <a:t> </a:t>
            </a:r>
            <a:r>
              <a:rPr sz="4000" b="1" dirty="0" err="1">
                <a:solidFill>
                  <a:schemeClr val="tx2">
                    <a:lumMod val="75000"/>
                  </a:schemeClr>
                </a:solidFill>
                <a:latin typeface="Arial"/>
                <a:cs typeface="Arial"/>
              </a:rPr>
              <a:t>об'єкти</a:t>
            </a:r>
            <a:r>
              <a:rPr lang="uk-UA" sz="4000" b="1" dirty="0">
                <a:solidFill>
                  <a:schemeClr val="tx2">
                    <a:lumMod val="75000"/>
                  </a:schemeClr>
                </a:solidFill>
                <a:latin typeface="Arial"/>
                <a:cs typeface="Arial"/>
              </a:rPr>
              <a:t> інвестиційної діяльності</a:t>
            </a:r>
            <a:endParaRPr sz="4000" dirty="0">
              <a:solidFill>
                <a:schemeClr val="tx2">
                  <a:lumMod val="75000"/>
                </a:schemeClr>
              </a:solidFill>
              <a:latin typeface="Arial"/>
              <a:cs typeface="Arial"/>
            </a:endParaRPr>
          </a:p>
        </p:txBody>
      </p:sp>
      <p:sp>
        <p:nvSpPr>
          <p:cNvPr id="15" name="object 15"/>
          <p:cNvSpPr txBox="1"/>
          <p:nvPr/>
        </p:nvSpPr>
        <p:spPr>
          <a:xfrm>
            <a:off x="1267080" y="4897892"/>
            <a:ext cx="7494269" cy="1034322"/>
          </a:xfrm>
          <a:prstGeom prst="rect">
            <a:avLst/>
          </a:prstGeom>
        </p:spPr>
        <p:txBody>
          <a:bodyPr vert="horz" wrap="square" lIns="0" tIns="12065" rIns="0" bIns="0" rtlCol="0">
            <a:spAutoFit/>
          </a:bodyPr>
          <a:lstStyle/>
          <a:p>
            <a:pPr marL="12700" marR="5080" indent="1256030">
              <a:lnSpc>
                <a:spcPct val="144600"/>
              </a:lnSpc>
              <a:spcBef>
                <a:spcPts val="95"/>
              </a:spcBef>
              <a:tabLst>
                <a:tab pos="1282065" algn="l"/>
              </a:tabLst>
            </a:pPr>
            <a:r>
              <a:rPr lang="uk-UA" sz="2400" b="1" i="1" dirty="0">
                <a:solidFill>
                  <a:srgbClr val="001F5F"/>
                </a:solidFill>
                <a:latin typeface="Times New Roman"/>
                <a:cs typeface="Times New Roman"/>
              </a:rPr>
              <a:t>Д</a:t>
            </a:r>
            <a:r>
              <a:rPr sz="2400" b="1" i="1" dirty="0">
                <a:solidFill>
                  <a:srgbClr val="001F5F"/>
                </a:solidFill>
                <a:latin typeface="Times New Roman"/>
                <a:cs typeface="Times New Roman"/>
              </a:rPr>
              <a:t>.е.н.,</a:t>
            </a:r>
            <a:r>
              <a:rPr sz="2400" b="1" i="1" spc="-75" dirty="0">
                <a:solidFill>
                  <a:srgbClr val="001F5F"/>
                </a:solidFill>
                <a:latin typeface="Times New Roman"/>
                <a:cs typeface="Times New Roman"/>
              </a:rPr>
              <a:t> </a:t>
            </a:r>
            <a:r>
              <a:rPr lang="uk-UA" sz="2400" b="1" i="1" spc="-75" dirty="0">
                <a:solidFill>
                  <a:srgbClr val="001F5F"/>
                </a:solidFill>
                <a:latin typeface="Times New Roman"/>
                <a:cs typeface="Times New Roman"/>
              </a:rPr>
              <a:t>професор, завідувач кафедри фінансів</a:t>
            </a:r>
          </a:p>
          <a:p>
            <a:pPr marL="12700" marR="5080" indent="1256030" algn="r">
              <a:lnSpc>
                <a:spcPct val="144600"/>
              </a:lnSpc>
              <a:spcBef>
                <a:spcPts val="95"/>
              </a:spcBef>
              <a:tabLst>
                <a:tab pos="1282065" algn="l"/>
              </a:tabLst>
            </a:pPr>
            <a:r>
              <a:rPr lang="uk-UA" sz="2400" b="1" i="1" spc="-75" dirty="0">
                <a:solidFill>
                  <a:srgbClr val="001F5F"/>
                </a:solidFill>
                <a:latin typeface="Times New Roman"/>
                <a:cs typeface="Times New Roman"/>
              </a:rPr>
              <a:t>ШВЕЦЬ НАТАЛІЯ РОМАНІВНА</a:t>
            </a:r>
            <a:endParaRPr sz="24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6D6977-BB1F-B5BA-ACA0-EF81F08B2521}"/>
              </a:ext>
            </a:extLst>
          </p:cNvPr>
          <p:cNvSpPr>
            <a:spLocks noGrp="1"/>
          </p:cNvSpPr>
          <p:nvPr>
            <p:ph type="title"/>
          </p:nvPr>
        </p:nvSpPr>
        <p:spPr>
          <a:xfrm>
            <a:off x="666282" y="28575"/>
            <a:ext cx="7773338" cy="1596177"/>
          </a:xfrm>
        </p:spPr>
        <p:txBody>
          <a:bodyPr>
            <a:normAutofit/>
          </a:bodyPr>
          <a:lstStyle/>
          <a:p>
            <a:r>
              <a:rPr lang="ru-RU" sz="2400" b="1" i="0" dirty="0">
                <a:solidFill>
                  <a:srgbClr val="1D1D1B"/>
                </a:solidFill>
                <a:effectLst/>
                <a:latin typeface="Proba Pro"/>
              </a:rPr>
              <a:t>План </a:t>
            </a:r>
            <a:r>
              <a:rPr lang="ru-RU" sz="2400" b="1" i="0" dirty="0" err="1">
                <a:solidFill>
                  <a:srgbClr val="1D1D1B"/>
                </a:solidFill>
                <a:effectLst/>
                <a:latin typeface="Proba Pro"/>
              </a:rPr>
              <a:t>України</a:t>
            </a:r>
            <a:r>
              <a:rPr lang="ru-RU" sz="2400" b="1" i="0" dirty="0">
                <a:solidFill>
                  <a:srgbClr val="1D1D1B"/>
                </a:solidFill>
                <a:effectLst/>
                <a:latin typeface="Proba Pro"/>
              </a:rPr>
              <a:t> та </a:t>
            </a:r>
            <a:r>
              <a:rPr lang="ru-RU" sz="2400" b="1" i="0" dirty="0" err="1">
                <a:solidFill>
                  <a:srgbClr val="1D1D1B"/>
                </a:solidFill>
                <a:effectLst/>
                <a:latin typeface="Proba Pro"/>
              </a:rPr>
              <a:t>Стратегія</a:t>
            </a:r>
            <a:r>
              <a:rPr lang="ru-RU" sz="2400" b="1" i="0" dirty="0">
                <a:solidFill>
                  <a:srgbClr val="1D1D1B"/>
                </a:solidFill>
                <a:effectLst/>
                <a:latin typeface="Proba Pro"/>
              </a:rPr>
              <a:t> </a:t>
            </a:r>
            <a:r>
              <a:rPr lang="ru-RU" sz="2400" b="1" i="0" dirty="0" err="1">
                <a:solidFill>
                  <a:srgbClr val="1D1D1B"/>
                </a:solidFill>
                <a:effectLst/>
                <a:latin typeface="Proba Pro"/>
              </a:rPr>
              <a:t>відновлення</a:t>
            </a:r>
            <a:r>
              <a:rPr lang="ru-RU" sz="2400" b="1" i="0" dirty="0">
                <a:solidFill>
                  <a:srgbClr val="1D1D1B"/>
                </a:solidFill>
                <a:effectLst/>
                <a:latin typeface="Proba Pro"/>
              </a:rPr>
              <a:t>, </a:t>
            </a:r>
            <a:r>
              <a:rPr lang="ru-RU" sz="2400" b="1" i="0" dirty="0" err="1">
                <a:solidFill>
                  <a:srgbClr val="1D1D1B"/>
                </a:solidFill>
                <a:effectLst/>
                <a:latin typeface="Proba Pro"/>
              </a:rPr>
              <a:t>сталого</a:t>
            </a:r>
            <a:r>
              <a:rPr lang="ru-RU" sz="2400" b="1" i="0" dirty="0">
                <a:solidFill>
                  <a:srgbClr val="1D1D1B"/>
                </a:solidFill>
                <a:effectLst/>
                <a:latin typeface="Proba Pro"/>
              </a:rPr>
              <a:t> </a:t>
            </a:r>
            <a:r>
              <a:rPr lang="ru-RU" sz="2400" b="1" i="0" dirty="0" err="1">
                <a:solidFill>
                  <a:srgbClr val="1D1D1B"/>
                </a:solidFill>
                <a:effectLst/>
                <a:latin typeface="Proba Pro"/>
              </a:rPr>
              <a:t>розвитку</a:t>
            </a:r>
            <a:r>
              <a:rPr lang="ru-RU" sz="2400" b="1" i="0" dirty="0">
                <a:solidFill>
                  <a:srgbClr val="1D1D1B"/>
                </a:solidFill>
                <a:effectLst/>
                <a:latin typeface="Proba Pro"/>
              </a:rPr>
              <a:t> та </a:t>
            </a:r>
            <a:r>
              <a:rPr lang="ru-RU" sz="2400" b="1" i="0" dirty="0" err="1">
                <a:solidFill>
                  <a:srgbClr val="1D1D1B"/>
                </a:solidFill>
                <a:effectLst/>
                <a:latin typeface="Proba Pro"/>
              </a:rPr>
              <a:t>цифрової</a:t>
            </a:r>
            <a:r>
              <a:rPr lang="ru-RU" sz="2400" b="1" i="0" dirty="0">
                <a:solidFill>
                  <a:srgbClr val="1D1D1B"/>
                </a:solidFill>
                <a:effectLst/>
                <a:latin typeface="Proba Pro"/>
              </a:rPr>
              <a:t> </a:t>
            </a:r>
            <a:r>
              <a:rPr lang="ru-RU" sz="2400" b="1" i="0" dirty="0" err="1">
                <a:solidFill>
                  <a:srgbClr val="1D1D1B"/>
                </a:solidFill>
                <a:effectLst/>
                <a:latin typeface="Proba Pro"/>
              </a:rPr>
              <a:t>трансформації</a:t>
            </a:r>
            <a:r>
              <a:rPr lang="ru-RU" sz="2400" b="1" i="0" dirty="0">
                <a:solidFill>
                  <a:srgbClr val="1D1D1B"/>
                </a:solidFill>
                <a:effectLst/>
                <a:latin typeface="Proba Pro"/>
              </a:rPr>
              <a:t> малого та </a:t>
            </a:r>
            <a:r>
              <a:rPr lang="ru-RU" sz="2400" b="1" i="0" dirty="0" err="1">
                <a:solidFill>
                  <a:srgbClr val="1D1D1B"/>
                </a:solidFill>
                <a:effectLst/>
                <a:latin typeface="Proba Pro"/>
              </a:rPr>
              <a:t>середнього</a:t>
            </a:r>
            <a:r>
              <a:rPr lang="ru-RU" sz="2400" b="1" i="0" dirty="0">
                <a:solidFill>
                  <a:srgbClr val="1D1D1B"/>
                </a:solidFill>
                <a:effectLst/>
                <a:latin typeface="Proba Pro"/>
              </a:rPr>
              <a:t> </a:t>
            </a:r>
            <a:r>
              <a:rPr lang="ru-RU" sz="2400" b="1" i="0" dirty="0" err="1">
                <a:solidFill>
                  <a:srgbClr val="1D1D1B"/>
                </a:solidFill>
                <a:effectLst/>
                <a:latin typeface="Proba Pro"/>
              </a:rPr>
              <a:t>підприємництва</a:t>
            </a:r>
            <a:endParaRPr lang="uk-UA" sz="2400" dirty="0"/>
          </a:p>
        </p:txBody>
      </p:sp>
      <p:sp>
        <p:nvSpPr>
          <p:cNvPr id="3" name="Місце для вмісту 2">
            <a:extLst>
              <a:ext uri="{FF2B5EF4-FFF2-40B4-BE49-F238E27FC236}">
                <a16:creationId xmlns:a16="http://schemas.microsoft.com/office/drawing/2014/main" id="{73AAB6A8-6650-568E-4ED1-3138DECAFE5A}"/>
              </a:ext>
            </a:extLst>
          </p:cNvPr>
          <p:cNvSpPr>
            <a:spLocks noGrp="1"/>
          </p:cNvSpPr>
          <p:nvPr>
            <p:ph idx="1"/>
          </p:nvPr>
        </p:nvSpPr>
        <p:spPr>
          <a:xfrm>
            <a:off x="152400" y="1447800"/>
            <a:ext cx="8839199" cy="5105400"/>
          </a:xfrm>
        </p:spPr>
        <p:txBody>
          <a:bodyPr>
            <a:normAutofit fontScale="70000" lnSpcReduction="20000"/>
          </a:bodyPr>
          <a:lstStyle/>
          <a:p>
            <a:pPr algn="just"/>
            <a:r>
              <a:rPr lang="uk-UA" sz="1800" b="0" i="0" dirty="0">
                <a:solidFill>
                  <a:srgbClr val="1D1D1B"/>
                </a:solidFill>
                <a:effectLst/>
                <a:latin typeface="Proba Pro"/>
              </a:rPr>
              <a:t>Європейським Союзом запроваджено новий Фінансовий інструмент для України </a:t>
            </a:r>
            <a:r>
              <a:rPr lang="en-US" sz="1800" b="0" i="0" dirty="0">
                <a:solidFill>
                  <a:srgbClr val="1D1D1B"/>
                </a:solidFill>
                <a:effectLst/>
                <a:latin typeface="Proba Pro"/>
              </a:rPr>
              <a:t>Ukraine Facility </a:t>
            </a:r>
            <a:r>
              <a:rPr lang="uk-UA" sz="1800" b="0" i="0" dirty="0">
                <a:solidFill>
                  <a:srgbClr val="1D1D1B"/>
                </a:solidFill>
                <a:effectLst/>
                <a:latin typeface="Proba Pro"/>
              </a:rPr>
              <a:t>розміром 50 млрд євро на 2024 – 2027 роки в рамках Багаторічної фінансової перспективи ЄС на 2024 – 2027 роки.</a:t>
            </a:r>
            <a:endParaRPr lang="uk-UA" b="0" i="0" dirty="0">
              <a:solidFill>
                <a:srgbClr val="1D1D1B"/>
              </a:solidFill>
              <a:effectLst/>
              <a:latin typeface="Proba Pro"/>
            </a:endParaRPr>
          </a:p>
          <a:p>
            <a:pPr algn="just"/>
            <a:r>
              <a:rPr lang="uk-UA" sz="1800" b="0" i="0" dirty="0">
                <a:solidFill>
                  <a:srgbClr val="1D1D1B"/>
                </a:solidFill>
                <a:effectLst/>
                <a:latin typeface="Proba Pro"/>
              </a:rPr>
              <a:t>Урядом схвалено План України (розпорядження Кабінету Міністрів України від 18.03.2024 № 244),  який містить перелік реформ, спрямованих на досягнення цілей </a:t>
            </a:r>
            <a:r>
              <a:rPr lang="en-US" sz="1800" b="0" i="0" dirty="0">
                <a:solidFill>
                  <a:srgbClr val="1D1D1B"/>
                </a:solidFill>
                <a:effectLst/>
                <a:latin typeface="Proba Pro"/>
              </a:rPr>
              <a:t>Ukraine Facility, </a:t>
            </a:r>
            <a:r>
              <a:rPr lang="uk-UA" sz="1800" b="0" i="0" dirty="0">
                <a:solidFill>
                  <a:srgbClr val="1D1D1B"/>
                </a:solidFill>
                <a:effectLst/>
                <a:latin typeface="Proba Pro"/>
              </a:rPr>
              <a:t>заходи (умови) їх впровадження та відповідні індикатори, досягнення яких буде умовою для фінансових виплат ЄС протягом 2024-2027 років.</a:t>
            </a:r>
            <a:endParaRPr lang="uk-UA" b="0" i="0" dirty="0">
              <a:solidFill>
                <a:srgbClr val="1D1D1B"/>
              </a:solidFill>
              <a:effectLst/>
              <a:latin typeface="Proba Pro"/>
            </a:endParaRPr>
          </a:p>
          <a:p>
            <a:pPr algn="just"/>
            <a:r>
              <a:rPr lang="uk-UA" sz="1800" b="0" i="0" dirty="0">
                <a:solidFill>
                  <a:srgbClr val="1D1D1B"/>
                </a:solidFill>
                <a:effectLst/>
                <a:latin typeface="Proba Pro"/>
              </a:rPr>
              <a:t>Розділ Плану «Бізнес-середовище» містить перелік ключових реформ та заходів з їх реалізації, які стосуються поліпшення регуляторного середовища, доступу бізнесу до фінансів та ринків, гармонізації законодавства зі стандартами Європейського Союзу. </a:t>
            </a:r>
            <a:endParaRPr lang="uk-UA" b="0" i="0" dirty="0">
              <a:solidFill>
                <a:srgbClr val="1D1D1B"/>
              </a:solidFill>
              <a:effectLst/>
              <a:latin typeface="Proba Pro"/>
            </a:endParaRPr>
          </a:p>
          <a:p>
            <a:pPr algn="just"/>
            <a:r>
              <a:rPr lang="uk-UA" sz="1800" b="0" i="0" dirty="0">
                <a:solidFill>
                  <a:srgbClr val="1D1D1B"/>
                </a:solidFill>
                <a:effectLst/>
                <a:latin typeface="Proba Pro"/>
              </a:rPr>
              <a:t>Мінекономіки розроблено проект Стратегії відновлення, сталого розвитку та цифрової трансформації малого та середнього підприємництва на 2024-2027 роки, мета якої полягає у трансформації державної політики для забезпечення системної підтримки та розвитку МСП, усунення перешкод із боку держави, створення умов для сталого та інноваційного розвитку МСП.</a:t>
            </a:r>
            <a:endParaRPr lang="uk-UA" b="0" i="0" dirty="0">
              <a:solidFill>
                <a:srgbClr val="1D1D1B"/>
              </a:solidFill>
              <a:effectLst/>
              <a:latin typeface="Proba Pro"/>
            </a:endParaRPr>
          </a:p>
          <a:p>
            <a:pPr algn="just"/>
            <a:r>
              <a:rPr lang="uk-UA" sz="1800" b="0" i="0" dirty="0">
                <a:solidFill>
                  <a:srgbClr val="1D1D1B"/>
                </a:solidFill>
                <a:effectLst/>
                <a:latin typeface="Proba Pro"/>
              </a:rPr>
              <a:t>Крім того, </a:t>
            </a:r>
            <a:r>
              <a:rPr lang="en-US" sz="1800" b="0" i="0" dirty="0">
                <a:solidFill>
                  <a:srgbClr val="1D1D1B"/>
                </a:solidFill>
                <a:effectLst/>
                <a:latin typeface="Proba Pro"/>
              </a:rPr>
              <a:t>Ukraine Facility </a:t>
            </a:r>
            <a:r>
              <a:rPr lang="uk-UA" sz="1800" b="0" i="0" dirty="0">
                <a:solidFill>
                  <a:srgbClr val="1D1D1B"/>
                </a:solidFill>
                <a:effectLst/>
                <a:latin typeface="Proba Pro"/>
              </a:rPr>
              <a:t>включає інструмент для залучення інвестицій – </a:t>
            </a:r>
            <a:r>
              <a:rPr lang="en-US" sz="1800" b="0" i="0" dirty="0">
                <a:solidFill>
                  <a:srgbClr val="1D1D1B"/>
                </a:solidFill>
                <a:effectLst/>
                <a:latin typeface="Proba Pro"/>
              </a:rPr>
              <a:t>Ukraine Investment Framework (Pillar 2) – </a:t>
            </a:r>
            <a:r>
              <a:rPr lang="uk-UA" sz="1800" b="0" i="0" dirty="0">
                <a:solidFill>
                  <a:srgbClr val="1D1D1B"/>
                </a:solidFill>
                <a:effectLst/>
                <a:latin typeface="Proba Pro"/>
              </a:rPr>
              <a:t>це Інвестиційна програма для України, яка має стати ключовим інструментом Єврокомісії для мобілізації інвестицій для економічного відновлення та реконструкції України.</a:t>
            </a:r>
            <a:endParaRPr lang="uk-UA" b="0" i="0" dirty="0">
              <a:solidFill>
                <a:srgbClr val="1D1D1B"/>
              </a:solidFill>
              <a:effectLst/>
              <a:latin typeface="Proba Pro"/>
            </a:endParaRPr>
          </a:p>
          <a:p>
            <a:pPr algn="just"/>
            <a:r>
              <a:rPr lang="en-US" sz="1800" b="0" i="0" dirty="0">
                <a:solidFill>
                  <a:srgbClr val="1D1D1B"/>
                </a:solidFill>
                <a:effectLst/>
                <a:latin typeface="Proba Pro"/>
              </a:rPr>
              <a:t>Pillar 2 </a:t>
            </a:r>
            <a:r>
              <a:rPr lang="uk-UA" sz="1800" b="0" i="0" dirty="0">
                <a:solidFill>
                  <a:srgbClr val="1D1D1B"/>
                </a:solidFill>
                <a:effectLst/>
                <a:latin typeface="Proba Pro"/>
              </a:rPr>
              <a:t>складається з гарантій Європейського Союзу на суму 7,8 мільярдів євро та додатково 1,5 мільярди євро у вигляді змішаних фінансових грантів  та фінансових інструментів. Усі вони спрямовані на мобілізацію фінансування через міжнародні та європейські фінансові інституції, шляхом зниження ризику при залученні фінансування від приватних та інституційних інвесторів для реалізації проектів в Україні.</a:t>
            </a:r>
            <a:endParaRPr lang="uk-UA" b="0" i="0" dirty="0">
              <a:solidFill>
                <a:srgbClr val="1D1D1B"/>
              </a:solidFill>
              <a:effectLst/>
              <a:latin typeface="Proba Pro"/>
            </a:endParaRPr>
          </a:p>
          <a:p>
            <a:endParaRPr lang="uk-UA" dirty="0"/>
          </a:p>
        </p:txBody>
      </p:sp>
    </p:spTree>
    <p:extLst>
      <p:ext uri="{BB962C8B-B14F-4D97-AF65-F5344CB8AC3E}">
        <p14:creationId xmlns:p14="http://schemas.microsoft.com/office/powerpoint/2010/main" val="111773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27688" y="0"/>
            <a:ext cx="4021454" cy="6867525"/>
            <a:chOff x="5127688" y="0"/>
            <a:chExt cx="4021454" cy="6867525"/>
          </a:xfrm>
        </p:grpSpPr>
        <p:sp>
          <p:nvSpPr>
            <p:cNvPr id="3" name="object 3"/>
            <p:cNvSpPr/>
            <p:nvPr/>
          </p:nvSpPr>
          <p:spPr>
            <a:xfrm>
              <a:off x="5132260" y="4182451"/>
              <a:ext cx="4011929" cy="2675890"/>
            </a:xfrm>
            <a:custGeom>
              <a:avLst/>
              <a:gdLst/>
              <a:ahLst/>
              <a:cxnLst/>
              <a:rect l="l" t="t" r="r" b="b"/>
              <a:pathLst>
                <a:path w="4011929" h="2675890">
                  <a:moveTo>
                    <a:pt x="0" y="2675547"/>
                  </a:moveTo>
                  <a:lnTo>
                    <a:pt x="4011738" y="0"/>
                  </a:lnTo>
                </a:path>
              </a:pathLst>
            </a:custGeom>
            <a:ln w="9144">
              <a:solidFill>
                <a:srgbClr val="5FCAEE"/>
              </a:solidFill>
            </a:ln>
          </p:spPr>
          <p:txBody>
            <a:bodyPr wrap="square" lIns="0" tIns="0" rIns="0" bIns="0" rtlCol="0"/>
            <a:lstStyle/>
            <a:p>
              <a:endParaRPr/>
            </a:p>
          </p:txBody>
        </p:sp>
        <p:sp>
          <p:nvSpPr>
            <p:cNvPr id="4" name="object 4"/>
            <p:cNvSpPr/>
            <p:nvPr/>
          </p:nvSpPr>
          <p:spPr>
            <a:xfrm>
              <a:off x="7043927" y="0"/>
              <a:ext cx="1217930" cy="6858000"/>
            </a:xfrm>
            <a:custGeom>
              <a:avLst/>
              <a:gdLst/>
              <a:ahLst/>
              <a:cxnLst/>
              <a:rect l="l" t="t" r="r" b="b"/>
              <a:pathLst>
                <a:path w="1217929" h="6858000">
                  <a:moveTo>
                    <a:pt x="0" y="0"/>
                  </a:moveTo>
                  <a:lnTo>
                    <a:pt x="1217549" y="6857999"/>
                  </a:lnTo>
                </a:path>
              </a:pathLst>
            </a:custGeom>
            <a:ln w="9143">
              <a:solidFill>
                <a:srgbClr val="5FCAEE"/>
              </a:solidFill>
            </a:ln>
          </p:spPr>
          <p:txBody>
            <a:bodyPr wrap="square" lIns="0" tIns="0" rIns="0" bIns="0" rtlCol="0"/>
            <a:lstStyle/>
            <a:p>
              <a:endParaRPr/>
            </a:p>
          </p:txBody>
        </p:sp>
        <p:sp>
          <p:nvSpPr>
            <p:cNvPr id="5" name="object 5"/>
            <p:cNvSpPr/>
            <p:nvPr/>
          </p:nvSpPr>
          <p:spPr>
            <a:xfrm>
              <a:off x="6893051" y="0"/>
              <a:ext cx="2251075" cy="6858000"/>
            </a:xfrm>
            <a:custGeom>
              <a:avLst/>
              <a:gdLst/>
              <a:ahLst/>
              <a:cxnLst/>
              <a:rect l="l" t="t" r="r" b="b"/>
              <a:pathLst>
                <a:path w="2251075" h="6858000">
                  <a:moveTo>
                    <a:pt x="2021967" y="0"/>
                  </a:moveTo>
                  <a:lnTo>
                    <a:pt x="0" y="6857154"/>
                  </a:lnTo>
                  <a:lnTo>
                    <a:pt x="226086" y="6857998"/>
                  </a:lnTo>
                  <a:lnTo>
                    <a:pt x="2250947" y="6857998"/>
                  </a:lnTo>
                  <a:lnTo>
                    <a:pt x="2250947" y="8226"/>
                  </a:lnTo>
                  <a:lnTo>
                    <a:pt x="2021967" y="0"/>
                  </a:lnTo>
                  <a:close/>
                </a:path>
              </a:pathLst>
            </a:custGeom>
            <a:solidFill>
              <a:srgbClr val="5FCAEE">
                <a:alpha val="36077"/>
              </a:srgbClr>
            </a:solidFill>
          </p:spPr>
          <p:txBody>
            <a:bodyPr wrap="square" lIns="0" tIns="0" rIns="0" bIns="0" rtlCol="0"/>
            <a:lstStyle/>
            <a:p>
              <a:endParaRPr/>
            </a:p>
          </p:txBody>
        </p:sp>
        <p:sp>
          <p:nvSpPr>
            <p:cNvPr id="6" name="object 6"/>
            <p:cNvSpPr/>
            <p:nvPr/>
          </p:nvSpPr>
          <p:spPr>
            <a:xfrm>
              <a:off x="7206805" y="0"/>
              <a:ext cx="1937385" cy="6858000"/>
            </a:xfrm>
            <a:custGeom>
              <a:avLst/>
              <a:gdLst/>
              <a:ahLst/>
              <a:cxnLst/>
              <a:rect l="l" t="t" r="r" b="b"/>
              <a:pathLst>
                <a:path w="1937384" h="6858000">
                  <a:moveTo>
                    <a:pt x="1937194" y="0"/>
                  </a:moveTo>
                  <a:lnTo>
                    <a:pt x="0" y="0"/>
                  </a:lnTo>
                  <a:lnTo>
                    <a:pt x="1200593" y="6857996"/>
                  </a:lnTo>
                  <a:lnTo>
                    <a:pt x="1937194" y="6857996"/>
                  </a:lnTo>
                  <a:lnTo>
                    <a:pt x="1937194" y="0"/>
                  </a:lnTo>
                  <a:close/>
                </a:path>
              </a:pathLst>
            </a:custGeom>
            <a:solidFill>
              <a:srgbClr val="5FCAEE">
                <a:alpha val="19999"/>
              </a:srgbClr>
            </a:solidFill>
          </p:spPr>
          <p:txBody>
            <a:bodyPr wrap="square" lIns="0" tIns="0" rIns="0" bIns="0" rtlCol="0"/>
            <a:lstStyle/>
            <a:p>
              <a:endParaRPr/>
            </a:p>
          </p:txBody>
        </p:sp>
        <p:sp>
          <p:nvSpPr>
            <p:cNvPr id="7" name="object 7"/>
            <p:cNvSpPr/>
            <p:nvPr/>
          </p:nvSpPr>
          <p:spPr>
            <a:xfrm>
              <a:off x="6638545" y="3921067"/>
              <a:ext cx="2505710" cy="2937510"/>
            </a:xfrm>
            <a:custGeom>
              <a:avLst/>
              <a:gdLst/>
              <a:ahLst/>
              <a:cxnLst/>
              <a:rect l="l" t="t" r="r" b="b"/>
              <a:pathLst>
                <a:path w="2505709" h="2937509">
                  <a:moveTo>
                    <a:pt x="2505454" y="0"/>
                  </a:moveTo>
                  <a:lnTo>
                    <a:pt x="0" y="2936929"/>
                  </a:lnTo>
                  <a:lnTo>
                    <a:pt x="2505454" y="2936929"/>
                  </a:lnTo>
                  <a:lnTo>
                    <a:pt x="2505454" y="0"/>
                  </a:lnTo>
                  <a:close/>
                </a:path>
              </a:pathLst>
            </a:custGeom>
            <a:solidFill>
              <a:srgbClr val="17AFE3">
                <a:alpha val="65881"/>
              </a:srgbClr>
            </a:solidFill>
          </p:spPr>
          <p:txBody>
            <a:bodyPr wrap="square" lIns="0" tIns="0" rIns="0" bIns="0" rtlCol="0"/>
            <a:lstStyle/>
            <a:p>
              <a:endParaRPr/>
            </a:p>
          </p:txBody>
        </p:sp>
        <p:sp>
          <p:nvSpPr>
            <p:cNvPr id="8" name="object 8"/>
            <p:cNvSpPr/>
            <p:nvPr/>
          </p:nvSpPr>
          <p:spPr>
            <a:xfrm>
              <a:off x="7012460" y="0"/>
              <a:ext cx="2131695" cy="6858000"/>
            </a:xfrm>
            <a:custGeom>
              <a:avLst/>
              <a:gdLst/>
              <a:ahLst/>
              <a:cxnLst/>
              <a:rect l="l" t="t" r="r" b="b"/>
              <a:pathLst>
                <a:path w="2131695" h="6858000">
                  <a:moveTo>
                    <a:pt x="2131539" y="0"/>
                  </a:moveTo>
                  <a:lnTo>
                    <a:pt x="0" y="0"/>
                  </a:lnTo>
                  <a:lnTo>
                    <a:pt x="1854551" y="6857996"/>
                  </a:lnTo>
                  <a:lnTo>
                    <a:pt x="2131539" y="6849804"/>
                  </a:lnTo>
                  <a:lnTo>
                    <a:pt x="2131539" y="0"/>
                  </a:lnTo>
                  <a:close/>
                </a:path>
              </a:pathLst>
            </a:custGeom>
            <a:solidFill>
              <a:srgbClr val="17AFE3">
                <a:alpha val="50195"/>
              </a:srgbClr>
            </a:solidFill>
          </p:spPr>
          <p:txBody>
            <a:bodyPr wrap="square" lIns="0" tIns="0" rIns="0" bIns="0" rtlCol="0"/>
            <a:lstStyle/>
            <a:p>
              <a:endParaRPr/>
            </a:p>
          </p:txBody>
        </p:sp>
        <p:sp>
          <p:nvSpPr>
            <p:cNvPr id="9" name="object 9"/>
            <p:cNvSpPr/>
            <p:nvPr/>
          </p:nvSpPr>
          <p:spPr>
            <a:xfrm>
              <a:off x="8296656" y="0"/>
              <a:ext cx="847725" cy="6858000"/>
            </a:xfrm>
            <a:custGeom>
              <a:avLst/>
              <a:gdLst/>
              <a:ahLst/>
              <a:cxnLst/>
              <a:rect l="l" t="t" r="r" b="b"/>
              <a:pathLst>
                <a:path w="847725" h="6858000">
                  <a:moveTo>
                    <a:pt x="847343" y="0"/>
                  </a:moveTo>
                  <a:lnTo>
                    <a:pt x="675397" y="0"/>
                  </a:lnTo>
                  <a:lnTo>
                    <a:pt x="0" y="6857996"/>
                  </a:lnTo>
                  <a:lnTo>
                    <a:pt x="847343" y="6857996"/>
                  </a:lnTo>
                  <a:lnTo>
                    <a:pt x="847343" y="0"/>
                  </a:lnTo>
                  <a:close/>
                </a:path>
              </a:pathLst>
            </a:custGeom>
            <a:solidFill>
              <a:srgbClr val="2D83C3">
                <a:alpha val="70195"/>
              </a:srgbClr>
            </a:solidFill>
          </p:spPr>
          <p:txBody>
            <a:bodyPr wrap="square" lIns="0" tIns="0" rIns="0" bIns="0" rtlCol="0"/>
            <a:lstStyle/>
            <a:p>
              <a:endParaRPr/>
            </a:p>
          </p:txBody>
        </p:sp>
        <p:sp>
          <p:nvSpPr>
            <p:cNvPr id="10" name="object 10"/>
            <p:cNvSpPr/>
            <p:nvPr/>
          </p:nvSpPr>
          <p:spPr>
            <a:xfrm>
              <a:off x="8095005" y="0"/>
              <a:ext cx="1049020" cy="6858000"/>
            </a:xfrm>
            <a:custGeom>
              <a:avLst/>
              <a:gdLst/>
              <a:ahLst/>
              <a:cxnLst/>
              <a:rect l="l" t="t" r="r" b="b"/>
              <a:pathLst>
                <a:path w="1049020" h="6858000">
                  <a:moveTo>
                    <a:pt x="1048994" y="0"/>
                  </a:moveTo>
                  <a:lnTo>
                    <a:pt x="0" y="0"/>
                  </a:lnTo>
                  <a:lnTo>
                    <a:pt x="937614" y="6857996"/>
                  </a:lnTo>
                  <a:lnTo>
                    <a:pt x="1048994" y="6857996"/>
                  </a:lnTo>
                  <a:lnTo>
                    <a:pt x="1048994" y="0"/>
                  </a:lnTo>
                  <a:close/>
                </a:path>
              </a:pathLst>
            </a:custGeom>
            <a:solidFill>
              <a:srgbClr val="226192">
                <a:alpha val="81959"/>
              </a:srgbClr>
            </a:solidFill>
          </p:spPr>
          <p:txBody>
            <a:bodyPr wrap="square" lIns="0" tIns="0" rIns="0" bIns="0" rtlCol="0"/>
            <a:lstStyle/>
            <a:p>
              <a:endParaRPr/>
            </a:p>
          </p:txBody>
        </p:sp>
        <p:sp>
          <p:nvSpPr>
            <p:cNvPr id="11" name="object 11"/>
            <p:cNvSpPr/>
            <p:nvPr/>
          </p:nvSpPr>
          <p:spPr>
            <a:xfrm>
              <a:off x="8069580" y="4920135"/>
              <a:ext cx="1074420" cy="1938020"/>
            </a:xfrm>
            <a:custGeom>
              <a:avLst/>
              <a:gdLst/>
              <a:ahLst/>
              <a:cxnLst/>
              <a:rect l="l" t="t" r="r" b="b"/>
              <a:pathLst>
                <a:path w="1074420" h="1938020">
                  <a:moveTo>
                    <a:pt x="1074419" y="0"/>
                  </a:moveTo>
                  <a:lnTo>
                    <a:pt x="0" y="1937862"/>
                  </a:lnTo>
                  <a:lnTo>
                    <a:pt x="1074419" y="1932867"/>
                  </a:lnTo>
                  <a:lnTo>
                    <a:pt x="1074419" y="0"/>
                  </a:lnTo>
                  <a:close/>
                </a:path>
              </a:pathLst>
            </a:custGeom>
            <a:solidFill>
              <a:srgbClr val="17AFE3">
                <a:alpha val="65881"/>
              </a:srgbClr>
            </a:solidFill>
          </p:spPr>
          <p:txBody>
            <a:bodyPr wrap="square" lIns="0" tIns="0" rIns="0" bIns="0" rtlCol="0"/>
            <a:lstStyle/>
            <a:p>
              <a:endParaRPr/>
            </a:p>
          </p:txBody>
        </p:sp>
      </p:grpSp>
      <p:sp>
        <p:nvSpPr>
          <p:cNvPr id="12" name="object 12"/>
          <p:cNvSpPr txBox="1">
            <a:spLocks noGrp="1"/>
          </p:cNvSpPr>
          <p:nvPr>
            <p:ph type="title"/>
          </p:nvPr>
        </p:nvSpPr>
        <p:spPr>
          <a:xfrm>
            <a:off x="1083970" y="233934"/>
            <a:ext cx="674687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C00000"/>
                </a:solidFill>
              </a:rPr>
              <a:t>Державні інвестиційні</a:t>
            </a:r>
            <a:r>
              <a:rPr sz="3600" spc="-100" dirty="0">
                <a:solidFill>
                  <a:srgbClr val="C00000"/>
                </a:solidFill>
              </a:rPr>
              <a:t> </a:t>
            </a:r>
            <a:r>
              <a:rPr sz="3600" spc="-5" dirty="0">
                <a:solidFill>
                  <a:srgbClr val="C00000"/>
                </a:solidFill>
              </a:rPr>
              <a:t>стратегії</a:t>
            </a:r>
            <a:endParaRPr sz="3600"/>
          </a:p>
        </p:txBody>
      </p:sp>
      <p:sp>
        <p:nvSpPr>
          <p:cNvPr id="13" name="object 13"/>
          <p:cNvSpPr txBox="1"/>
          <p:nvPr/>
        </p:nvSpPr>
        <p:spPr>
          <a:xfrm>
            <a:off x="432816" y="1219200"/>
            <a:ext cx="4040504" cy="1179830"/>
          </a:xfrm>
          <a:prstGeom prst="rect">
            <a:avLst/>
          </a:prstGeom>
          <a:solidFill>
            <a:srgbClr val="2D83C3"/>
          </a:solidFill>
          <a:ln w="9144">
            <a:solidFill>
              <a:srgbClr val="2C3B43"/>
            </a:solidFill>
          </a:ln>
        </p:spPr>
        <p:txBody>
          <a:bodyPr vert="horz" wrap="square" lIns="0" tIns="142240" rIns="0" bIns="0" rtlCol="0">
            <a:spAutoFit/>
          </a:bodyPr>
          <a:lstStyle/>
          <a:p>
            <a:pPr marL="973455" marR="177165" indent="-788670">
              <a:lnSpc>
                <a:spcPts val="2590"/>
              </a:lnSpc>
              <a:spcBef>
                <a:spcPts val="1120"/>
              </a:spcBef>
            </a:pPr>
            <a:r>
              <a:rPr sz="2400" spc="-5" dirty="0">
                <a:solidFill>
                  <a:srgbClr val="FFFFFF"/>
                </a:solidFill>
                <a:latin typeface="Trebuchet MS"/>
                <a:cs typeface="Trebuchet MS"/>
              </a:rPr>
              <a:t>Політика </a:t>
            </a:r>
            <a:r>
              <a:rPr sz="2400" spc="-10" dirty="0">
                <a:solidFill>
                  <a:srgbClr val="FFFFFF"/>
                </a:solidFill>
                <a:latin typeface="Trebuchet MS"/>
                <a:cs typeface="Trebuchet MS"/>
              </a:rPr>
              <a:t>протекціонізму </a:t>
            </a:r>
            <a:r>
              <a:rPr sz="2400" dirty="0">
                <a:solidFill>
                  <a:srgbClr val="FFFFFF"/>
                </a:solidFill>
                <a:latin typeface="Trebuchet MS"/>
                <a:cs typeface="Trebuchet MS"/>
              </a:rPr>
              <a:t>–  </a:t>
            </a:r>
            <a:r>
              <a:rPr sz="2400" spc="-5" dirty="0">
                <a:solidFill>
                  <a:srgbClr val="FFFFFF"/>
                </a:solidFill>
                <a:latin typeface="Trebuchet MS"/>
                <a:cs typeface="Trebuchet MS"/>
              </a:rPr>
              <a:t>форма</a:t>
            </a:r>
            <a:r>
              <a:rPr sz="2400" spc="10" dirty="0">
                <a:solidFill>
                  <a:srgbClr val="FFFFFF"/>
                </a:solidFill>
                <a:latin typeface="Trebuchet MS"/>
                <a:cs typeface="Trebuchet MS"/>
              </a:rPr>
              <a:t> </a:t>
            </a:r>
            <a:r>
              <a:rPr sz="2400" spc="-5" dirty="0">
                <a:solidFill>
                  <a:srgbClr val="FFFFFF"/>
                </a:solidFill>
                <a:latin typeface="Trebuchet MS"/>
                <a:cs typeface="Trebuchet MS"/>
              </a:rPr>
              <a:t>захисту</a:t>
            </a:r>
            <a:endParaRPr sz="2400">
              <a:latin typeface="Trebuchet MS"/>
              <a:cs typeface="Trebuchet MS"/>
            </a:endParaRPr>
          </a:p>
          <a:p>
            <a:pPr marL="215900">
              <a:lnSpc>
                <a:spcPts val="2560"/>
              </a:lnSpc>
            </a:pPr>
            <a:r>
              <a:rPr sz="2400" spc="-5" dirty="0">
                <a:solidFill>
                  <a:srgbClr val="FFFFFF"/>
                </a:solidFill>
                <a:latin typeface="Trebuchet MS"/>
                <a:cs typeface="Trebuchet MS"/>
              </a:rPr>
              <a:t>національного </a:t>
            </a:r>
            <a:r>
              <a:rPr sz="2400" spc="-10" dirty="0">
                <a:solidFill>
                  <a:srgbClr val="FFFFFF"/>
                </a:solidFill>
                <a:latin typeface="Trebuchet MS"/>
                <a:cs typeface="Trebuchet MS"/>
              </a:rPr>
              <a:t>виробника</a:t>
            </a:r>
            <a:endParaRPr sz="2400">
              <a:latin typeface="Trebuchet MS"/>
              <a:cs typeface="Trebuchet MS"/>
            </a:endParaRPr>
          </a:p>
        </p:txBody>
      </p:sp>
      <p:sp>
        <p:nvSpPr>
          <p:cNvPr id="14" name="object 14"/>
          <p:cNvSpPr txBox="1"/>
          <p:nvPr/>
        </p:nvSpPr>
        <p:spPr>
          <a:xfrm>
            <a:off x="432816" y="2529839"/>
            <a:ext cx="4040504" cy="3084830"/>
          </a:xfrm>
          <a:prstGeom prst="rect">
            <a:avLst/>
          </a:prstGeom>
          <a:solidFill>
            <a:srgbClr val="DFF5FB"/>
          </a:solidFill>
          <a:ln w="9144">
            <a:solidFill>
              <a:srgbClr val="2C3B43"/>
            </a:solidFill>
          </a:ln>
        </p:spPr>
        <p:txBody>
          <a:bodyPr vert="horz" wrap="square" lIns="0" tIns="40640" rIns="0" bIns="0" rtlCol="0">
            <a:spAutoFit/>
          </a:bodyPr>
          <a:lstStyle/>
          <a:p>
            <a:pPr marL="91440">
              <a:lnSpc>
                <a:spcPct val="100000"/>
              </a:lnSpc>
              <a:spcBef>
                <a:spcPts val="320"/>
              </a:spcBef>
              <a:tabLst>
                <a:tab pos="434340" algn="l"/>
              </a:tabLst>
            </a:pPr>
            <a:r>
              <a:rPr sz="1450" spc="235" dirty="0">
                <a:solidFill>
                  <a:srgbClr val="5FCAEE"/>
                </a:solidFill>
                <a:latin typeface="Arial"/>
                <a:cs typeface="Arial"/>
              </a:rPr>
              <a:t>	</a:t>
            </a:r>
            <a:r>
              <a:rPr sz="1800" b="1" spc="-5" dirty="0">
                <a:latin typeface="Trebuchet MS"/>
                <a:cs typeface="Trebuchet MS"/>
              </a:rPr>
              <a:t>Високі мита </a:t>
            </a:r>
            <a:r>
              <a:rPr sz="1800" b="1" dirty="0">
                <a:latin typeface="Trebuchet MS"/>
                <a:cs typeface="Trebuchet MS"/>
              </a:rPr>
              <a:t>на </a:t>
            </a:r>
            <a:r>
              <a:rPr sz="1800" b="1" spc="-5" dirty="0">
                <a:latin typeface="Trebuchet MS"/>
                <a:cs typeface="Trebuchet MS"/>
              </a:rPr>
              <a:t>імпортні</a:t>
            </a:r>
            <a:r>
              <a:rPr sz="1800" b="1" spc="-35" dirty="0">
                <a:latin typeface="Trebuchet MS"/>
                <a:cs typeface="Trebuchet MS"/>
              </a:rPr>
              <a:t> </a:t>
            </a:r>
            <a:r>
              <a:rPr sz="1800" b="1" spc="-5" dirty="0">
                <a:latin typeface="Trebuchet MS"/>
                <a:cs typeface="Trebuchet MS"/>
              </a:rPr>
              <a:t>товари</a:t>
            </a:r>
            <a:endParaRPr sz="1800">
              <a:latin typeface="Trebuchet MS"/>
              <a:cs typeface="Trebuchet MS"/>
            </a:endParaRPr>
          </a:p>
          <a:p>
            <a:pPr marL="91440">
              <a:lnSpc>
                <a:spcPct val="100000"/>
              </a:lnSpc>
              <a:spcBef>
                <a:spcPts val="994"/>
              </a:spcBef>
              <a:tabLst>
                <a:tab pos="434340" algn="l"/>
              </a:tabLst>
            </a:pPr>
            <a:r>
              <a:rPr sz="1450" spc="240" dirty="0">
                <a:solidFill>
                  <a:srgbClr val="5FCAEE"/>
                </a:solidFill>
                <a:latin typeface="Arial"/>
                <a:cs typeface="Arial"/>
              </a:rPr>
              <a:t>	</a:t>
            </a:r>
            <a:r>
              <a:rPr sz="1800" b="1" spc="-5" dirty="0">
                <a:latin typeface="Trebuchet MS"/>
                <a:cs typeface="Trebuchet MS"/>
              </a:rPr>
              <a:t>Податки </a:t>
            </a:r>
            <a:r>
              <a:rPr sz="1800" b="1" dirty="0">
                <a:latin typeface="Trebuchet MS"/>
                <a:cs typeface="Trebuchet MS"/>
              </a:rPr>
              <a:t>на </a:t>
            </a:r>
            <a:r>
              <a:rPr sz="1800" b="1" spc="-5" dirty="0">
                <a:latin typeface="Trebuchet MS"/>
                <a:cs typeface="Trebuchet MS"/>
              </a:rPr>
              <a:t>іноземні</a:t>
            </a:r>
            <a:r>
              <a:rPr sz="1800" b="1" spc="-30" dirty="0">
                <a:latin typeface="Trebuchet MS"/>
                <a:cs typeface="Trebuchet MS"/>
              </a:rPr>
              <a:t> </a:t>
            </a:r>
            <a:r>
              <a:rPr sz="1800" b="1" spc="-5" dirty="0">
                <a:latin typeface="Trebuchet MS"/>
                <a:cs typeface="Trebuchet MS"/>
              </a:rPr>
              <a:t>інвестиції</a:t>
            </a:r>
            <a:endParaRPr sz="1800">
              <a:latin typeface="Trebuchet MS"/>
              <a:cs typeface="Trebuchet MS"/>
            </a:endParaRPr>
          </a:p>
          <a:p>
            <a:pPr marL="434340" marR="760730" indent="-342900">
              <a:lnSpc>
                <a:spcPct val="100000"/>
              </a:lnSpc>
              <a:spcBef>
                <a:spcPts val="1000"/>
              </a:spcBef>
              <a:tabLst>
                <a:tab pos="434340" algn="l"/>
              </a:tabLst>
            </a:pPr>
            <a:r>
              <a:rPr sz="1450" spc="235" dirty="0">
                <a:solidFill>
                  <a:srgbClr val="5FCAEE"/>
                </a:solidFill>
                <a:latin typeface="Arial"/>
                <a:cs typeface="Arial"/>
              </a:rPr>
              <a:t>	</a:t>
            </a:r>
            <a:r>
              <a:rPr sz="1800" b="1" spc="-5" dirty="0">
                <a:latin typeface="Trebuchet MS"/>
                <a:cs typeface="Trebuchet MS"/>
              </a:rPr>
              <a:t>Обмеження або</a:t>
            </a:r>
            <a:r>
              <a:rPr sz="1800" b="1" spc="-85" dirty="0">
                <a:latin typeface="Trebuchet MS"/>
                <a:cs typeface="Trebuchet MS"/>
              </a:rPr>
              <a:t> </a:t>
            </a:r>
            <a:r>
              <a:rPr sz="1800" b="1" spc="-5" dirty="0">
                <a:latin typeface="Trebuchet MS"/>
                <a:cs typeface="Trebuchet MS"/>
              </a:rPr>
              <a:t>заборона  ввезення окремих </a:t>
            </a:r>
            <a:r>
              <a:rPr sz="1800" b="1" dirty="0">
                <a:latin typeface="Trebuchet MS"/>
                <a:cs typeface="Trebuchet MS"/>
              </a:rPr>
              <a:t>видів  </a:t>
            </a:r>
            <a:r>
              <a:rPr sz="1800" b="1" spc="-5" dirty="0">
                <a:latin typeface="Trebuchet MS"/>
                <a:cs typeface="Trebuchet MS"/>
              </a:rPr>
              <a:t>товарів</a:t>
            </a:r>
            <a:endParaRPr sz="1800">
              <a:latin typeface="Trebuchet MS"/>
              <a:cs typeface="Trebuchet MS"/>
            </a:endParaRPr>
          </a:p>
          <a:p>
            <a:pPr marL="91440">
              <a:lnSpc>
                <a:spcPct val="100000"/>
              </a:lnSpc>
              <a:spcBef>
                <a:spcPts val="1010"/>
              </a:spcBef>
              <a:tabLst>
                <a:tab pos="434340" algn="l"/>
              </a:tabLst>
            </a:pPr>
            <a:r>
              <a:rPr sz="1450" spc="240" dirty="0">
                <a:solidFill>
                  <a:srgbClr val="5FCAEE"/>
                </a:solidFill>
                <a:latin typeface="Arial"/>
                <a:cs typeface="Arial"/>
              </a:rPr>
              <a:t>	</a:t>
            </a:r>
            <a:r>
              <a:rPr sz="1800" b="1" spc="-5" dirty="0">
                <a:latin typeface="Trebuchet MS"/>
                <a:cs typeface="Trebuchet MS"/>
              </a:rPr>
              <a:t>Субсидіювання</a:t>
            </a:r>
            <a:r>
              <a:rPr sz="1800" b="1" spc="-25" dirty="0">
                <a:latin typeface="Trebuchet MS"/>
                <a:cs typeface="Trebuchet MS"/>
              </a:rPr>
              <a:t> </a:t>
            </a:r>
            <a:r>
              <a:rPr sz="1800" b="1" spc="-5" dirty="0">
                <a:latin typeface="Trebuchet MS"/>
                <a:cs typeface="Trebuchet MS"/>
              </a:rPr>
              <a:t>національних</a:t>
            </a:r>
            <a:endParaRPr sz="1800">
              <a:latin typeface="Trebuchet MS"/>
              <a:cs typeface="Trebuchet MS"/>
            </a:endParaRPr>
          </a:p>
          <a:p>
            <a:pPr marL="434340">
              <a:lnSpc>
                <a:spcPct val="100000"/>
              </a:lnSpc>
            </a:pPr>
            <a:r>
              <a:rPr sz="1800" b="1" spc="-5" dirty="0">
                <a:latin typeface="Trebuchet MS"/>
                <a:cs typeface="Trebuchet MS"/>
              </a:rPr>
              <a:t>виробників</a:t>
            </a:r>
            <a:endParaRPr sz="1800">
              <a:latin typeface="Trebuchet MS"/>
              <a:cs typeface="Trebuchet MS"/>
            </a:endParaRPr>
          </a:p>
        </p:txBody>
      </p:sp>
      <p:sp>
        <p:nvSpPr>
          <p:cNvPr id="15" name="object 15"/>
          <p:cNvSpPr txBox="1"/>
          <p:nvPr/>
        </p:nvSpPr>
        <p:spPr>
          <a:xfrm>
            <a:off x="4645152" y="1240536"/>
            <a:ext cx="4041775" cy="1179830"/>
          </a:xfrm>
          <a:prstGeom prst="rect">
            <a:avLst/>
          </a:prstGeom>
          <a:solidFill>
            <a:srgbClr val="2D83C3"/>
          </a:solidFill>
          <a:ln w="12192">
            <a:solidFill>
              <a:srgbClr val="2C3B43"/>
            </a:solidFill>
          </a:ln>
        </p:spPr>
        <p:txBody>
          <a:bodyPr vert="horz" wrap="square" lIns="0" tIns="141605" rIns="0" bIns="0" rtlCol="0">
            <a:spAutoFit/>
          </a:bodyPr>
          <a:lstStyle/>
          <a:p>
            <a:pPr marL="462915" marR="454659" algn="ctr">
              <a:lnSpc>
                <a:spcPts val="2590"/>
              </a:lnSpc>
              <a:spcBef>
                <a:spcPts val="1115"/>
              </a:spcBef>
            </a:pPr>
            <a:r>
              <a:rPr sz="2400" spc="-5" dirty="0">
                <a:solidFill>
                  <a:srgbClr val="FFFFFF"/>
                </a:solidFill>
                <a:latin typeface="Trebuchet MS"/>
                <a:cs typeface="Trebuchet MS"/>
              </a:rPr>
              <a:t>Ліберальна політика</a:t>
            </a:r>
            <a:r>
              <a:rPr sz="2400" spc="-20" dirty="0">
                <a:solidFill>
                  <a:srgbClr val="FFFFFF"/>
                </a:solidFill>
                <a:latin typeface="Trebuchet MS"/>
                <a:cs typeface="Trebuchet MS"/>
              </a:rPr>
              <a:t> </a:t>
            </a:r>
            <a:r>
              <a:rPr sz="2400" dirty="0">
                <a:solidFill>
                  <a:srgbClr val="FFFFFF"/>
                </a:solidFill>
                <a:latin typeface="Trebuchet MS"/>
                <a:cs typeface="Trebuchet MS"/>
              </a:rPr>
              <a:t>–  </a:t>
            </a:r>
            <a:r>
              <a:rPr sz="2400" spc="-5" dirty="0">
                <a:solidFill>
                  <a:srgbClr val="FFFFFF"/>
                </a:solidFill>
                <a:latin typeface="Trebuchet MS"/>
                <a:cs typeface="Trebuchet MS"/>
              </a:rPr>
              <a:t>активне залучення  </a:t>
            </a:r>
            <a:r>
              <a:rPr sz="2400" spc="-10" dirty="0">
                <a:solidFill>
                  <a:srgbClr val="FFFFFF"/>
                </a:solidFill>
                <a:latin typeface="Trebuchet MS"/>
                <a:cs typeface="Trebuchet MS"/>
              </a:rPr>
              <a:t>іноземних</a:t>
            </a:r>
            <a:r>
              <a:rPr sz="2400" spc="-5" dirty="0">
                <a:solidFill>
                  <a:srgbClr val="FFFFFF"/>
                </a:solidFill>
                <a:latin typeface="Trebuchet MS"/>
                <a:cs typeface="Trebuchet MS"/>
              </a:rPr>
              <a:t> </a:t>
            </a:r>
            <a:r>
              <a:rPr sz="2400" spc="-10" dirty="0">
                <a:solidFill>
                  <a:srgbClr val="FFFFFF"/>
                </a:solidFill>
                <a:latin typeface="Trebuchet MS"/>
                <a:cs typeface="Trebuchet MS"/>
              </a:rPr>
              <a:t>інвестицій</a:t>
            </a:r>
            <a:endParaRPr sz="2400">
              <a:latin typeface="Trebuchet MS"/>
              <a:cs typeface="Trebuchet MS"/>
            </a:endParaRPr>
          </a:p>
        </p:txBody>
      </p:sp>
      <p:sp>
        <p:nvSpPr>
          <p:cNvPr id="16" name="object 16"/>
          <p:cNvSpPr txBox="1"/>
          <p:nvPr/>
        </p:nvSpPr>
        <p:spPr>
          <a:xfrm>
            <a:off x="4649723" y="2560320"/>
            <a:ext cx="4041775" cy="3054350"/>
          </a:xfrm>
          <a:prstGeom prst="rect">
            <a:avLst/>
          </a:prstGeom>
          <a:solidFill>
            <a:srgbClr val="DFF5FB"/>
          </a:solidFill>
          <a:ln w="9144">
            <a:solidFill>
              <a:srgbClr val="2C3B43"/>
            </a:solidFill>
          </a:ln>
        </p:spPr>
        <p:txBody>
          <a:bodyPr vert="horz" wrap="square" lIns="0" tIns="40640" rIns="0" bIns="0" rtlCol="0">
            <a:spAutoFit/>
          </a:bodyPr>
          <a:lstStyle/>
          <a:p>
            <a:pPr marL="92075">
              <a:lnSpc>
                <a:spcPct val="100000"/>
              </a:lnSpc>
              <a:spcBef>
                <a:spcPts val="320"/>
              </a:spcBef>
              <a:tabLst>
                <a:tab pos="434975" algn="l"/>
              </a:tabLst>
            </a:pPr>
            <a:r>
              <a:rPr sz="1450" spc="235" dirty="0">
                <a:solidFill>
                  <a:srgbClr val="5FCAEE"/>
                </a:solidFill>
                <a:latin typeface="Arial"/>
                <a:cs typeface="Arial"/>
              </a:rPr>
              <a:t>	</a:t>
            </a:r>
            <a:r>
              <a:rPr sz="1800" b="1" spc="-5" dirty="0">
                <a:latin typeface="Trebuchet MS"/>
                <a:cs typeface="Trebuchet MS"/>
              </a:rPr>
              <a:t>Впровадження</a:t>
            </a:r>
            <a:r>
              <a:rPr sz="1800" b="1" spc="-40" dirty="0">
                <a:latin typeface="Trebuchet MS"/>
                <a:cs typeface="Trebuchet MS"/>
              </a:rPr>
              <a:t> </a:t>
            </a:r>
            <a:r>
              <a:rPr sz="1800" b="1" dirty="0">
                <a:latin typeface="Trebuchet MS"/>
                <a:cs typeface="Trebuchet MS"/>
              </a:rPr>
              <a:t>податкових</a:t>
            </a:r>
            <a:endParaRPr sz="1800">
              <a:latin typeface="Trebuchet MS"/>
              <a:cs typeface="Trebuchet MS"/>
            </a:endParaRPr>
          </a:p>
          <a:p>
            <a:pPr marL="434975">
              <a:lnSpc>
                <a:spcPct val="100000"/>
              </a:lnSpc>
            </a:pPr>
            <a:r>
              <a:rPr sz="1800" b="1" dirty="0">
                <a:latin typeface="Trebuchet MS"/>
                <a:cs typeface="Trebuchet MS"/>
              </a:rPr>
              <a:t>пільг </a:t>
            </a:r>
            <a:r>
              <a:rPr sz="1800" b="1" spc="-5" dirty="0">
                <a:latin typeface="Trebuchet MS"/>
                <a:cs typeface="Trebuchet MS"/>
              </a:rPr>
              <a:t>або</a:t>
            </a:r>
            <a:r>
              <a:rPr sz="1800" b="1" spc="-15" dirty="0">
                <a:latin typeface="Trebuchet MS"/>
                <a:cs typeface="Trebuchet MS"/>
              </a:rPr>
              <a:t> </a:t>
            </a:r>
            <a:r>
              <a:rPr sz="1800" b="1" spc="-5" dirty="0">
                <a:latin typeface="Trebuchet MS"/>
                <a:cs typeface="Trebuchet MS"/>
              </a:rPr>
              <a:t>канікул</a:t>
            </a:r>
            <a:endParaRPr sz="1800">
              <a:latin typeface="Trebuchet MS"/>
              <a:cs typeface="Trebuchet MS"/>
            </a:endParaRPr>
          </a:p>
          <a:p>
            <a:pPr marL="92075">
              <a:lnSpc>
                <a:spcPct val="100000"/>
              </a:lnSpc>
              <a:spcBef>
                <a:spcPts val="994"/>
              </a:spcBef>
              <a:tabLst>
                <a:tab pos="434975" algn="l"/>
              </a:tabLst>
            </a:pPr>
            <a:r>
              <a:rPr sz="1450" spc="235" dirty="0">
                <a:solidFill>
                  <a:srgbClr val="5FCAEE"/>
                </a:solidFill>
                <a:latin typeface="Arial"/>
                <a:cs typeface="Arial"/>
              </a:rPr>
              <a:t>	</a:t>
            </a:r>
            <a:r>
              <a:rPr sz="1800" b="1" spc="-5" dirty="0">
                <a:latin typeface="Trebuchet MS"/>
                <a:cs typeface="Trebuchet MS"/>
              </a:rPr>
              <a:t>Пільгове</a:t>
            </a:r>
            <a:r>
              <a:rPr sz="1800" b="1" spc="-20" dirty="0">
                <a:latin typeface="Trebuchet MS"/>
                <a:cs typeface="Trebuchet MS"/>
              </a:rPr>
              <a:t> </a:t>
            </a:r>
            <a:r>
              <a:rPr sz="1800" b="1" dirty="0">
                <a:latin typeface="Trebuchet MS"/>
                <a:cs typeface="Trebuchet MS"/>
              </a:rPr>
              <a:t>кредитування</a:t>
            </a:r>
            <a:endParaRPr sz="1800">
              <a:latin typeface="Trebuchet MS"/>
              <a:cs typeface="Trebuchet MS"/>
            </a:endParaRPr>
          </a:p>
          <a:p>
            <a:pPr marL="92075">
              <a:lnSpc>
                <a:spcPct val="100000"/>
              </a:lnSpc>
              <a:spcBef>
                <a:spcPts val="994"/>
              </a:spcBef>
              <a:tabLst>
                <a:tab pos="434975" algn="l"/>
              </a:tabLst>
            </a:pPr>
            <a:r>
              <a:rPr sz="1450" spc="235" dirty="0">
                <a:solidFill>
                  <a:srgbClr val="5FCAEE"/>
                </a:solidFill>
                <a:latin typeface="Arial"/>
                <a:cs typeface="Arial"/>
              </a:rPr>
              <a:t>	</a:t>
            </a:r>
            <a:r>
              <a:rPr sz="1800" b="1" dirty="0">
                <a:latin typeface="Trebuchet MS"/>
                <a:cs typeface="Trebuchet MS"/>
              </a:rPr>
              <a:t>Державне</a:t>
            </a:r>
            <a:r>
              <a:rPr sz="1800" b="1" spc="-45" dirty="0">
                <a:latin typeface="Trebuchet MS"/>
                <a:cs typeface="Trebuchet MS"/>
              </a:rPr>
              <a:t> </a:t>
            </a:r>
            <a:r>
              <a:rPr sz="1800" b="1" spc="-5" dirty="0">
                <a:latin typeface="Trebuchet MS"/>
                <a:cs typeface="Trebuchet MS"/>
              </a:rPr>
              <a:t>субсидіювання</a:t>
            </a:r>
            <a:endParaRPr sz="1800">
              <a:latin typeface="Trebuchet MS"/>
              <a:cs typeface="Trebuchet MS"/>
            </a:endParaRPr>
          </a:p>
          <a:p>
            <a:pPr marL="92075">
              <a:lnSpc>
                <a:spcPct val="100000"/>
              </a:lnSpc>
              <a:spcBef>
                <a:spcPts val="1010"/>
              </a:spcBef>
              <a:tabLst>
                <a:tab pos="434975" algn="l"/>
              </a:tabLst>
            </a:pPr>
            <a:r>
              <a:rPr sz="1450" spc="235" dirty="0">
                <a:solidFill>
                  <a:srgbClr val="5FCAEE"/>
                </a:solidFill>
                <a:latin typeface="Arial"/>
                <a:cs typeface="Arial"/>
              </a:rPr>
              <a:t>	</a:t>
            </a:r>
            <a:r>
              <a:rPr sz="1800" b="1" dirty="0">
                <a:latin typeface="Trebuchet MS"/>
                <a:cs typeface="Trebuchet MS"/>
              </a:rPr>
              <a:t>Створення</a:t>
            </a:r>
            <a:r>
              <a:rPr sz="1800" b="1" spc="-45" dirty="0">
                <a:latin typeface="Trebuchet MS"/>
                <a:cs typeface="Trebuchet MS"/>
              </a:rPr>
              <a:t> </a:t>
            </a:r>
            <a:r>
              <a:rPr sz="1800" b="1" dirty="0">
                <a:latin typeface="Trebuchet MS"/>
                <a:cs typeface="Trebuchet MS"/>
              </a:rPr>
              <a:t>вільних</a:t>
            </a:r>
            <a:endParaRPr sz="1800">
              <a:latin typeface="Trebuchet MS"/>
              <a:cs typeface="Trebuchet MS"/>
            </a:endParaRPr>
          </a:p>
          <a:p>
            <a:pPr marL="434975">
              <a:lnSpc>
                <a:spcPct val="100000"/>
              </a:lnSpc>
            </a:pPr>
            <a:r>
              <a:rPr sz="1800" b="1" spc="-5" dirty="0">
                <a:latin typeface="Trebuchet MS"/>
                <a:cs typeface="Trebuchet MS"/>
              </a:rPr>
              <a:t>економічних </a:t>
            </a:r>
            <a:r>
              <a:rPr sz="1800" b="1" spc="-10" dirty="0">
                <a:latin typeface="Trebuchet MS"/>
                <a:cs typeface="Trebuchet MS"/>
              </a:rPr>
              <a:t>зон</a:t>
            </a:r>
            <a:endParaRPr sz="18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4E46858-3129-9DA1-5A45-7EA39CB1CBC7}"/>
              </a:ext>
            </a:extLst>
          </p:cNvPr>
          <p:cNvSpPr>
            <a:spLocks noGrp="1"/>
          </p:cNvSpPr>
          <p:nvPr>
            <p:ph type="title"/>
          </p:nvPr>
        </p:nvSpPr>
        <p:spPr/>
        <p:txBody>
          <a:bodyPr>
            <a:normAutofit fontScale="90000"/>
          </a:bodyPr>
          <a:lstStyle/>
          <a:p>
            <a:r>
              <a:rPr lang="en-US" dirty="0"/>
              <a:t>https://www.ukrinform.ua/rubric-economy/3901218-v-ukraini-startuvala-programa-nacionalnij-kesbek-dla-spozivaciv.html</a:t>
            </a:r>
            <a:endParaRPr lang="uk-UA" dirty="0"/>
          </a:p>
        </p:txBody>
      </p:sp>
      <p:pic>
        <p:nvPicPr>
          <p:cNvPr id="8" name="Місце для вмісту 7">
            <a:extLst>
              <a:ext uri="{FF2B5EF4-FFF2-40B4-BE49-F238E27FC236}">
                <a16:creationId xmlns:a16="http://schemas.microsoft.com/office/drawing/2014/main" id="{3E2531CD-5D68-2B86-F219-079EC20120BC}"/>
              </a:ext>
            </a:extLst>
          </p:cNvPr>
          <p:cNvPicPr>
            <a:picLocks noGrp="1" noChangeAspect="1"/>
          </p:cNvPicPr>
          <p:nvPr>
            <p:ph idx="1"/>
          </p:nvPr>
        </p:nvPicPr>
        <p:blipFill rotWithShape="1">
          <a:blip r:embed="rId2"/>
          <a:srcRect l="19402" t="33241" r="33310" b="24479"/>
          <a:stretch/>
        </p:blipFill>
        <p:spPr>
          <a:xfrm>
            <a:off x="713874" y="2286000"/>
            <a:ext cx="7896725" cy="4412875"/>
          </a:xfrm>
        </p:spPr>
      </p:pic>
    </p:spTree>
    <p:extLst>
      <p:ext uri="{BB962C8B-B14F-4D97-AF65-F5344CB8AC3E}">
        <p14:creationId xmlns:p14="http://schemas.microsoft.com/office/powerpoint/2010/main" val="4240733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AB703B97-31D0-4D92-B70B-F64FFB4902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5" name="Rectangle 14">
            <a:extLst>
              <a:ext uri="{FF2B5EF4-FFF2-40B4-BE49-F238E27FC236}">
                <a16:creationId xmlns:a16="http://schemas.microsoft.com/office/drawing/2014/main" id="{FD89322B-D5EE-4F94-A9CB-0727D3EB4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6C632D00-0F7A-4464-BEBD-3F8ED9DEEE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30627"/>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0486BE-6747-6F91-A662-5E1497292AAC}"/>
              </a:ext>
            </a:extLst>
          </p:cNvPr>
          <p:cNvPicPr>
            <a:picLocks noChangeAspect="1"/>
          </p:cNvPicPr>
          <p:nvPr/>
        </p:nvPicPr>
        <p:blipFill rotWithShape="1">
          <a:blip r:embed="rId4"/>
          <a:srcRect l="23672" r="185"/>
          <a:stretch/>
        </p:blipFill>
        <p:spPr>
          <a:xfrm>
            <a:off x="6645" y="10"/>
            <a:ext cx="5221914" cy="6857990"/>
          </a:xfrm>
          <a:prstGeom prst="rect">
            <a:avLst/>
          </a:prstGeom>
        </p:spPr>
      </p:pic>
      <p:cxnSp>
        <p:nvCxnSpPr>
          <p:cNvPr id="19" name="Straight Connector 18">
            <a:extLst>
              <a:ext uri="{FF2B5EF4-FFF2-40B4-BE49-F238E27FC236}">
                <a16:creationId xmlns:a16="http://schemas.microsoft.com/office/drawing/2014/main" id="{C6CBDAC7-966A-4EED-8916-387BC2F4F2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855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A94445F-58D5-4560-8344-57985EDB38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645" y="0"/>
            <a:ext cx="9144000" cy="6858000"/>
          </a:xfrm>
          <a:prstGeom prst="rect">
            <a:avLst/>
          </a:prstGeom>
        </p:spPr>
      </p:pic>
      <p:sp>
        <p:nvSpPr>
          <p:cNvPr id="5" name="Заголовок 4">
            <a:extLst>
              <a:ext uri="{FF2B5EF4-FFF2-40B4-BE49-F238E27FC236}">
                <a16:creationId xmlns:a16="http://schemas.microsoft.com/office/drawing/2014/main" id="{56928E0C-17C8-EDB5-2CC5-7E10CCFEEAB8}"/>
              </a:ext>
            </a:extLst>
          </p:cNvPr>
          <p:cNvSpPr>
            <a:spLocks noGrp="1"/>
          </p:cNvSpPr>
          <p:nvPr>
            <p:ph type="title"/>
          </p:nvPr>
        </p:nvSpPr>
        <p:spPr>
          <a:xfrm>
            <a:off x="5677786" y="1358901"/>
            <a:ext cx="3459569" cy="1308100"/>
          </a:xfrm>
        </p:spPr>
        <p:txBody>
          <a:bodyPr vert="horz" lIns="91440" tIns="45720" rIns="91440" bIns="45720" rtlCol="0" anchor="b">
            <a:normAutofit/>
          </a:bodyPr>
          <a:lstStyle/>
          <a:p>
            <a:r>
              <a:rPr lang="en-US" sz="3200" b="1" dirty="0" err="1"/>
              <a:t>Інтелектуальна</a:t>
            </a:r>
            <a:r>
              <a:rPr lang="en-US" sz="3200" b="1" dirty="0"/>
              <a:t> </a:t>
            </a:r>
            <a:r>
              <a:rPr lang="en-US" sz="3200" b="1" dirty="0" err="1"/>
              <a:t>розвідка</a:t>
            </a:r>
            <a:endParaRPr lang="en-US" sz="3200" b="1" dirty="0"/>
          </a:p>
        </p:txBody>
      </p:sp>
    </p:spTree>
    <p:extLst>
      <p:ext uri="{BB962C8B-B14F-4D97-AF65-F5344CB8AC3E}">
        <p14:creationId xmlns:p14="http://schemas.microsoft.com/office/powerpoint/2010/main" val="34287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A7211B2-8979-22F5-A1DE-62B55CCA4C2C}"/>
              </a:ext>
            </a:extLst>
          </p:cNvPr>
          <p:cNvSpPr>
            <a:spLocks noGrp="1"/>
          </p:cNvSpPr>
          <p:nvPr>
            <p:ph type="title"/>
          </p:nvPr>
        </p:nvSpPr>
        <p:spPr>
          <a:xfrm>
            <a:off x="3348787" y="1"/>
            <a:ext cx="5004665" cy="914399"/>
          </a:xfrm>
        </p:spPr>
        <p:txBody>
          <a:bodyPr vert="horz" lIns="91440" tIns="45720" rIns="91440" bIns="45720" rtlCol="0" anchor="ctr">
            <a:normAutofit/>
          </a:bodyPr>
          <a:lstStyle/>
          <a:p>
            <a:r>
              <a:rPr lang="uk-UA" dirty="0" err="1"/>
              <a:t>Воррен</a:t>
            </a:r>
            <a:r>
              <a:rPr lang="uk-UA" dirty="0"/>
              <a:t> </a:t>
            </a:r>
            <a:r>
              <a:rPr lang="uk-UA" dirty="0" err="1"/>
              <a:t>баффет</a:t>
            </a:r>
            <a:endParaRPr lang="en-US" dirty="0"/>
          </a:p>
        </p:txBody>
      </p:sp>
      <p:sp>
        <p:nvSpPr>
          <p:cNvPr id="5" name="Місце для вмісту 4">
            <a:extLst>
              <a:ext uri="{FF2B5EF4-FFF2-40B4-BE49-F238E27FC236}">
                <a16:creationId xmlns:a16="http://schemas.microsoft.com/office/drawing/2014/main" id="{877642AE-AEBB-07DA-D508-FC80B4E441D6}"/>
              </a:ext>
            </a:extLst>
          </p:cNvPr>
          <p:cNvSpPr>
            <a:spLocks noGrp="1"/>
          </p:cNvSpPr>
          <p:nvPr>
            <p:ph sz="quarter" idx="13"/>
          </p:nvPr>
        </p:nvSpPr>
        <p:spPr>
          <a:xfrm>
            <a:off x="3348786" y="762000"/>
            <a:ext cx="5642813" cy="5867400"/>
          </a:xfrm>
        </p:spPr>
        <p:txBody>
          <a:bodyPr vert="horz" lIns="91440" tIns="45720" rIns="91440" bIns="45720" rtlCol="0">
            <a:normAutofit/>
          </a:bodyPr>
          <a:lstStyle/>
          <a:p>
            <a:endParaRPr lang="uk-UA" b="0" i="0" dirty="0">
              <a:solidFill>
                <a:srgbClr val="4D5156"/>
              </a:solidFill>
              <a:effectLst/>
              <a:latin typeface="arial" panose="020B0604020202020204" pitchFamily="34" charset="0"/>
            </a:endParaRPr>
          </a:p>
          <a:p>
            <a:r>
              <a:rPr lang="uk-UA" sz="2400" b="0" i="0" dirty="0" err="1">
                <a:solidFill>
                  <a:srgbClr val="4D5156"/>
                </a:solidFill>
                <a:effectLst/>
                <a:latin typeface="arial" panose="020B0604020202020204" pitchFamily="34" charset="0"/>
              </a:rPr>
              <a:t>Во́ррен</a:t>
            </a:r>
            <a:r>
              <a:rPr lang="uk-UA" sz="2400" b="0" i="0" dirty="0">
                <a:solidFill>
                  <a:srgbClr val="4D5156"/>
                </a:solidFill>
                <a:effectLst/>
                <a:latin typeface="arial" panose="020B0604020202020204" pitchFamily="34" charset="0"/>
              </a:rPr>
              <a:t> </a:t>
            </a:r>
            <a:r>
              <a:rPr lang="uk-UA" sz="2400" b="0" i="0" dirty="0" err="1">
                <a:solidFill>
                  <a:srgbClr val="4D5156"/>
                </a:solidFill>
                <a:effectLst/>
                <a:latin typeface="arial" panose="020B0604020202020204" pitchFamily="34" charset="0"/>
              </a:rPr>
              <a:t>Е́двард</a:t>
            </a:r>
            <a:r>
              <a:rPr lang="uk-UA" sz="2400" b="0" i="0" dirty="0">
                <a:solidFill>
                  <a:srgbClr val="4D5156"/>
                </a:solidFill>
                <a:effectLst/>
                <a:latin typeface="arial" panose="020B0604020202020204" pitchFamily="34" charset="0"/>
              </a:rPr>
              <a:t> </a:t>
            </a:r>
            <a:r>
              <a:rPr lang="uk-UA" sz="2400" b="0" i="0" dirty="0" err="1">
                <a:solidFill>
                  <a:srgbClr val="4D5156"/>
                </a:solidFill>
                <a:effectLst/>
                <a:latin typeface="arial" panose="020B0604020202020204" pitchFamily="34" charset="0"/>
              </a:rPr>
              <a:t>Ба́ффет</a:t>
            </a:r>
            <a:r>
              <a:rPr lang="uk-UA" sz="2400" b="0" i="0" dirty="0">
                <a:solidFill>
                  <a:srgbClr val="4D5156"/>
                </a:solidFill>
                <a:effectLst/>
                <a:latin typeface="arial" panose="020B0604020202020204" pitchFamily="34" charset="0"/>
              </a:rPr>
              <a:t> — американський інвестор, філантроп. Один з найуспішніших та найбагатших інвесторів, статки якого на жовтень 2021 року становлять 101,1 млрд </a:t>
            </a:r>
            <a:r>
              <a:rPr lang="uk-UA" sz="2400" b="0" i="0" dirty="0" err="1">
                <a:solidFill>
                  <a:srgbClr val="4D5156"/>
                </a:solidFill>
                <a:effectLst/>
                <a:latin typeface="arial" panose="020B0604020202020204" pitchFamily="34" charset="0"/>
              </a:rPr>
              <a:t>дол</a:t>
            </a:r>
            <a:r>
              <a:rPr lang="uk-UA" sz="2400" b="0" i="0" dirty="0">
                <a:solidFill>
                  <a:srgbClr val="4D5156"/>
                </a:solidFill>
                <a:effectLst/>
                <a:latin typeface="arial" panose="020B0604020202020204" pitchFamily="34" charset="0"/>
              </a:rPr>
              <a:t>. США, що робить його 10 найбагатшою людиною в світі. Має прізвиська «Мудрець Омахи» або «Оракул Омахи». </a:t>
            </a:r>
            <a:endParaRPr lang="en-US" sz="2400" dirty="0"/>
          </a:p>
        </p:txBody>
      </p:sp>
      <p:pic>
        <p:nvPicPr>
          <p:cNvPr id="2050" name="Picture 2" descr="Уоррен Баффет (Warren Buffett) биография, фото, личная жизнь 2023 | Узнай  Всё">
            <a:extLst>
              <a:ext uri="{FF2B5EF4-FFF2-40B4-BE49-F238E27FC236}">
                <a16:creationId xmlns:a16="http://schemas.microsoft.com/office/drawing/2014/main" id="{C2AEAF86-A031-458B-A93C-F57204AF4235}"/>
              </a:ext>
            </a:extLst>
          </p:cNvPr>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l="33428" r="7141" b="1"/>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3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3074" name="Picture 2" descr="Уоррен Баффет отказался от Visa и Mastercard в пользу бразильского  биткоин-банка?">
            <a:extLst>
              <a:ext uri="{FF2B5EF4-FFF2-40B4-BE49-F238E27FC236}">
                <a16:creationId xmlns:a16="http://schemas.microsoft.com/office/drawing/2014/main" id="{2599650D-7121-C75C-965D-BCC87D5A71EA}"/>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tretch/>
        </p:blipFill>
        <p:spPr bwMode="auto">
          <a:xfrm>
            <a:off x="4493877" y="1981200"/>
            <a:ext cx="4650123" cy="2604068"/>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 name="Місце для вмісту 6">
            <a:extLst>
              <a:ext uri="{FF2B5EF4-FFF2-40B4-BE49-F238E27FC236}">
                <a16:creationId xmlns:a16="http://schemas.microsoft.com/office/drawing/2014/main" id="{F8F38724-E632-B11F-BBC2-BDE1D6C0A317}"/>
              </a:ext>
            </a:extLst>
          </p:cNvPr>
          <p:cNvSpPr>
            <a:spLocks noGrp="1"/>
          </p:cNvSpPr>
          <p:nvPr>
            <p:ph sz="quarter" idx="14"/>
          </p:nvPr>
        </p:nvSpPr>
        <p:spPr>
          <a:xfrm>
            <a:off x="76201" y="76200"/>
            <a:ext cx="4417674" cy="6629400"/>
          </a:xfrm>
        </p:spPr>
        <p:txBody>
          <a:bodyPr vert="horz" lIns="91440" tIns="45720" rIns="91440" bIns="45720" rtlCol="0">
            <a:noAutofit/>
          </a:bodyPr>
          <a:lstStyle/>
          <a:p>
            <a:pPr marL="0" indent="0" algn="just">
              <a:buNone/>
            </a:pPr>
            <a:endParaRPr lang="uk-UA" sz="1600" b="0" i="0" dirty="0">
              <a:solidFill>
                <a:srgbClr val="252525"/>
              </a:solidFill>
              <a:effectLst/>
              <a:latin typeface="Roboto" panose="02000000000000000000" pitchFamily="2" charset="0"/>
            </a:endParaRPr>
          </a:p>
          <a:p>
            <a:pPr marL="0" indent="0" algn="just">
              <a:buNone/>
            </a:pPr>
            <a:r>
              <a:rPr lang="uk-UA" sz="1600" b="0" i="0" dirty="0">
                <a:solidFill>
                  <a:srgbClr val="252525"/>
                </a:solidFill>
                <a:effectLst/>
                <a:latin typeface="Roboto" panose="02000000000000000000" pitchFamily="2" charset="0"/>
              </a:rPr>
              <a:t>93</a:t>
            </a:r>
          </a:p>
          <a:p>
            <a:pPr marL="0" indent="0" algn="just">
              <a:buNone/>
            </a:pPr>
            <a:r>
              <a:rPr lang="uk-UA" sz="1600" b="0" i="0" dirty="0">
                <a:solidFill>
                  <a:srgbClr val="252525"/>
                </a:solidFill>
                <a:effectLst/>
                <a:latin typeface="Roboto" panose="02000000000000000000" pitchFamily="2" charset="0"/>
              </a:rPr>
              <a:t>-річний </a:t>
            </a:r>
            <a:r>
              <a:rPr lang="uk-UA" sz="1600" b="0" i="0" dirty="0" err="1">
                <a:solidFill>
                  <a:srgbClr val="252525"/>
                </a:solidFill>
                <a:effectLst/>
                <a:latin typeface="Roboto" panose="02000000000000000000" pitchFamily="2" charset="0"/>
              </a:rPr>
              <a:t>Уоррен</a:t>
            </a:r>
            <a:r>
              <a:rPr lang="uk-UA" sz="1600" b="0" i="0" dirty="0">
                <a:solidFill>
                  <a:srgbClr val="252525"/>
                </a:solidFill>
                <a:effectLst/>
                <a:latin typeface="Roboto" panose="02000000000000000000" pitchFamily="2" charset="0"/>
              </a:rPr>
              <a:t> </a:t>
            </a:r>
            <a:r>
              <a:rPr lang="uk-UA" sz="1600" b="0" i="0" dirty="0" err="1">
                <a:solidFill>
                  <a:srgbClr val="252525"/>
                </a:solidFill>
                <a:effectLst/>
                <a:latin typeface="Roboto" panose="02000000000000000000" pitchFamily="2" charset="0"/>
              </a:rPr>
              <a:t>Баффет</a:t>
            </a:r>
            <a:r>
              <a:rPr lang="uk-UA" sz="1600" b="0" i="0" dirty="0">
                <a:solidFill>
                  <a:srgbClr val="252525"/>
                </a:solidFill>
                <a:effectLst/>
                <a:latin typeface="Roboto" panose="02000000000000000000" pitchFamily="2" charset="0"/>
              </a:rPr>
              <a:t> не потребує особливої презентації. джерелом його багатства значиться </a:t>
            </a:r>
            <a:r>
              <a:rPr lang="en-US" sz="1600" b="0" i="0" dirty="0">
                <a:solidFill>
                  <a:srgbClr val="252525"/>
                </a:solidFill>
                <a:effectLst/>
                <a:latin typeface="Roboto" panose="02000000000000000000" pitchFamily="2" charset="0"/>
              </a:rPr>
              <a:t>Berkshire Hathaway, </a:t>
            </a:r>
            <a:r>
              <a:rPr lang="uk-UA" sz="1600" b="0" i="0" dirty="0">
                <a:solidFill>
                  <a:srgbClr val="252525"/>
                </a:solidFill>
                <a:effectLst/>
                <a:latin typeface="Roboto" panose="02000000000000000000" pitchFamily="2" charset="0"/>
              </a:rPr>
              <a:t>який стараннями Оракула з Омахи з колись збиткової текстильної компанії переріс у багатопрофільний холдинг.</a:t>
            </a:r>
          </a:p>
          <a:p>
            <a:pPr marL="0" indent="0" algn="just">
              <a:buNone/>
            </a:pPr>
            <a:br>
              <a:rPr lang="uk-UA" sz="1600" dirty="0"/>
            </a:br>
            <a:br>
              <a:rPr lang="uk-UA" sz="1600" dirty="0"/>
            </a:br>
            <a:r>
              <a:rPr lang="uk-UA" sz="1600" b="0" i="0" dirty="0">
                <a:solidFill>
                  <a:srgbClr val="252525"/>
                </a:solidFill>
                <a:effectLst/>
                <a:latin typeface="Roboto" panose="02000000000000000000" pitchFamily="2" charset="0"/>
              </a:rPr>
              <a:t>У рейтингу 2021 року найбільших публічних компаній світу </a:t>
            </a:r>
            <a:r>
              <a:rPr lang="en-US" sz="1600" b="0" i="0" dirty="0">
                <a:solidFill>
                  <a:srgbClr val="252525"/>
                </a:solidFill>
                <a:effectLst/>
                <a:latin typeface="Roboto" panose="02000000000000000000" pitchFamily="2" charset="0"/>
              </a:rPr>
              <a:t>Global 2000 </a:t>
            </a:r>
            <a:r>
              <a:rPr lang="uk-UA" sz="1600" b="0" i="0" dirty="0">
                <a:solidFill>
                  <a:srgbClr val="252525"/>
                </a:solidFill>
                <a:effectLst/>
                <a:latin typeface="Roboto" panose="02000000000000000000" pitchFamily="2" charset="0"/>
              </a:rPr>
              <a:t>журналу </a:t>
            </a:r>
            <a:r>
              <a:rPr lang="en-US" sz="1600" b="0" i="0" dirty="0">
                <a:solidFill>
                  <a:srgbClr val="252525"/>
                </a:solidFill>
                <a:effectLst/>
                <a:latin typeface="Roboto" panose="02000000000000000000" pitchFamily="2" charset="0"/>
              </a:rPr>
              <a:t>Forbes </a:t>
            </a:r>
            <a:r>
              <a:rPr lang="uk-UA" sz="1600" b="0" i="0" dirty="0">
                <a:solidFill>
                  <a:srgbClr val="252525"/>
                </a:solidFill>
                <a:effectLst/>
                <a:latin typeface="Roboto" panose="02000000000000000000" pitchFamily="2" charset="0"/>
              </a:rPr>
              <a:t>компанія </a:t>
            </a:r>
            <a:r>
              <a:rPr lang="en-US" sz="1600" b="0" i="0" dirty="0">
                <a:solidFill>
                  <a:srgbClr val="252525"/>
                </a:solidFill>
                <a:effectLst/>
                <a:latin typeface="Roboto" panose="02000000000000000000" pitchFamily="2" charset="0"/>
              </a:rPr>
              <a:t>Berkshire Hathaway </a:t>
            </a:r>
            <a:r>
              <a:rPr lang="uk-UA" sz="1600" b="0" i="0" dirty="0">
                <a:solidFill>
                  <a:srgbClr val="252525"/>
                </a:solidFill>
                <a:effectLst/>
                <a:latin typeface="Roboto" panose="02000000000000000000" pitchFamily="2" charset="0"/>
              </a:rPr>
              <a:t>посідає третє місце (після двох банків — китайського державного </a:t>
            </a:r>
            <a:r>
              <a:rPr lang="en-US" sz="1600" b="0" i="0" dirty="0">
                <a:solidFill>
                  <a:srgbClr val="252525"/>
                </a:solidFill>
                <a:effectLst/>
                <a:latin typeface="Roboto" panose="02000000000000000000" pitchFamily="2" charset="0"/>
              </a:rPr>
              <a:t>ICBC </a:t>
            </a:r>
            <a:r>
              <a:rPr lang="uk-UA" sz="1600" b="0" i="0" dirty="0">
                <a:solidFill>
                  <a:srgbClr val="252525"/>
                </a:solidFill>
                <a:effectLst/>
                <a:latin typeface="Roboto" panose="02000000000000000000" pitchFamily="2" charset="0"/>
              </a:rPr>
              <a:t>і американського </a:t>
            </a:r>
            <a:r>
              <a:rPr lang="en-US" sz="1600" b="0" i="0" dirty="0">
                <a:solidFill>
                  <a:srgbClr val="252525"/>
                </a:solidFill>
                <a:effectLst/>
                <a:latin typeface="Roboto" panose="02000000000000000000" pitchFamily="2" charset="0"/>
              </a:rPr>
              <a:t>JP Morgan Chase). </a:t>
            </a:r>
            <a:r>
              <a:rPr lang="uk-UA" sz="1600" b="0" i="0" dirty="0">
                <a:solidFill>
                  <a:srgbClr val="252525"/>
                </a:solidFill>
                <a:effectLst/>
                <a:latin typeface="Roboto" panose="02000000000000000000" pitchFamily="2" charset="0"/>
              </a:rPr>
              <a:t>У липні 2021 року ринкова капіталізація </a:t>
            </a:r>
            <a:r>
              <a:rPr lang="en-US" sz="1600" b="0" i="0" dirty="0">
                <a:solidFill>
                  <a:srgbClr val="252525"/>
                </a:solidFill>
                <a:effectLst/>
                <a:latin typeface="Roboto" panose="02000000000000000000" pitchFamily="2" charset="0"/>
              </a:rPr>
              <a:t>Berkshire </a:t>
            </a:r>
            <a:r>
              <a:rPr lang="uk-UA" sz="1600" b="0" i="0" dirty="0">
                <a:solidFill>
                  <a:srgbClr val="252525"/>
                </a:solidFill>
                <a:effectLst/>
                <a:latin typeface="Roboto" panose="02000000000000000000" pitchFamily="2" charset="0"/>
              </a:rPr>
              <a:t>становила $636,74 млрд.</a:t>
            </a:r>
          </a:p>
          <a:p>
            <a:pPr marL="0" indent="0" algn="just">
              <a:buNone/>
            </a:pPr>
            <a:br>
              <a:rPr lang="uk-UA" sz="1600" dirty="0"/>
            </a:br>
            <a:endParaRPr lang="en-US" sz="1600" dirty="0"/>
          </a:p>
        </p:txBody>
      </p:sp>
    </p:spTree>
    <p:extLst>
      <p:ext uri="{BB962C8B-B14F-4D97-AF65-F5344CB8AC3E}">
        <p14:creationId xmlns:p14="http://schemas.microsoft.com/office/powerpoint/2010/main" val="3062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098" name="Picture 2" descr="Зображення, що містить Обличчя людини, особа, одежа, костюм&#10;&#10;Автоматично згенерований опис">
            <a:extLst>
              <a:ext uri="{FF2B5EF4-FFF2-40B4-BE49-F238E27FC236}">
                <a16:creationId xmlns:a16="http://schemas.microsoft.com/office/drawing/2014/main" id="{589BC734-E27D-8A1F-4064-A588CB8BB0A0}"/>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44529" r="30430"/>
          <a:stretch/>
        </p:blipFill>
        <p:spPr bwMode="auto">
          <a:xfrm>
            <a:off x="20" y="10"/>
            <a:ext cx="305289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Місце для вмісту 3">
            <a:extLst>
              <a:ext uri="{FF2B5EF4-FFF2-40B4-BE49-F238E27FC236}">
                <a16:creationId xmlns:a16="http://schemas.microsoft.com/office/drawing/2014/main" id="{5A6BDB9C-21FE-C2C9-1568-6090DECAFA30}"/>
              </a:ext>
            </a:extLst>
          </p:cNvPr>
          <p:cNvSpPr>
            <a:spLocks noGrp="1"/>
          </p:cNvSpPr>
          <p:nvPr>
            <p:ph sz="quarter" idx="14"/>
          </p:nvPr>
        </p:nvSpPr>
        <p:spPr>
          <a:xfrm>
            <a:off x="3124200" y="76200"/>
            <a:ext cx="5867399" cy="6705600"/>
          </a:xfrm>
        </p:spPr>
        <p:txBody>
          <a:bodyPr vert="horz" lIns="91440" tIns="45720" rIns="91440" bIns="45720" rtlCol="0">
            <a:normAutofit/>
          </a:bodyPr>
          <a:lstStyle/>
          <a:p>
            <a:r>
              <a:rPr lang="ru-RU" b="0" i="0" dirty="0" err="1">
                <a:solidFill>
                  <a:srgbClr val="252525"/>
                </a:solidFill>
                <a:effectLst/>
                <a:latin typeface="Roboto" panose="02000000000000000000" pitchFamily="2" charset="0"/>
              </a:rPr>
              <a:t>Свого</a:t>
            </a:r>
            <a:r>
              <a:rPr lang="ru-RU" b="0" i="0" dirty="0">
                <a:solidFill>
                  <a:srgbClr val="252525"/>
                </a:solidFill>
                <a:effectLst/>
                <a:latin typeface="Roboto" panose="02000000000000000000" pitchFamily="2" charset="0"/>
              </a:rPr>
              <a:t> часу колонка великого Уоррена Баффета в New York Times справила </a:t>
            </a:r>
            <a:r>
              <a:rPr lang="ru-RU" b="0" i="0" dirty="0" err="1">
                <a:solidFill>
                  <a:srgbClr val="252525"/>
                </a:solidFill>
                <a:effectLst/>
                <a:latin typeface="Roboto" panose="02000000000000000000" pitchFamily="2" charset="0"/>
              </a:rPr>
              <a:t>ефект</a:t>
            </a:r>
            <a:r>
              <a:rPr lang="ru-RU" b="0" i="0" dirty="0">
                <a:solidFill>
                  <a:srgbClr val="252525"/>
                </a:solidFill>
                <a:effectLst/>
                <a:latin typeface="Roboto" panose="02000000000000000000" pitchFamily="2" charset="0"/>
              </a:rPr>
              <a:t> бомби, </a:t>
            </a:r>
            <a:r>
              <a:rPr lang="ru-RU" b="0" i="0" dirty="0" err="1">
                <a:solidFill>
                  <a:srgbClr val="252525"/>
                </a:solidFill>
                <a:effectLst/>
                <a:latin typeface="Roboto" panose="02000000000000000000" pitchFamily="2" charset="0"/>
              </a:rPr>
              <a:t>що</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розірвалася</a:t>
            </a:r>
            <a:r>
              <a:rPr lang="ru-RU" b="0" i="0" dirty="0">
                <a:solidFill>
                  <a:srgbClr val="252525"/>
                </a:solidFill>
                <a:effectLst/>
                <a:latin typeface="Roboto" panose="02000000000000000000" pitchFamily="2" charset="0"/>
              </a:rPr>
              <a:t>. У </a:t>
            </a:r>
            <a:r>
              <a:rPr lang="ru-RU" b="0" i="0" dirty="0" err="1">
                <a:solidFill>
                  <a:srgbClr val="252525"/>
                </a:solidFill>
                <a:effectLst/>
                <a:latin typeface="Roboto" panose="02000000000000000000" pitchFamily="2" charset="0"/>
              </a:rPr>
              <a:t>ній</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мільярдер</a:t>
            </a:r>
            <a:r>
              <a:rPr lang="ru-RU" b="0" i="0" dirty="0">
                <a:solidFill>
                  <a:srgbClr val="252525"/>
                </a:solidFill>
                <a:effectLst/>
                <a:latin typeface="Roboto" panose="02000000000000000000" pitchFamily="2" charset="0"/>
              </a:rPr>
              <a:t> закликав </a:t>
            </a:r>
            <a:r>
              <a:rPr lang="ru-RU" b="0" i="0" dirty="0" err="1">
                <a:solidFill>
                  <a:srgbClr val="252525"/>
                </a:solidFill>
                <a:effectLst/>
                <a:latin typeface="Roboto" panose="02000000000000000000" pitchFamily="2" charset="0"/>
              </a:rPr>
              <a:t>підвищити</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податки</a:t>
            </a:r>
            <a:r>
              <a:rPr lang="ru-RU" b="0" i="0" dirty="0">
                <a:solidFill>
                  <a:srgbClr val="252525"/>
                </a:solidFill>
                <a:effectLst/>
                <a:latin typeface="Roboto" panose="02000000000000000000" pitchFamily="2" charset="0"/>
              </a:rPr>
              <a:t> для «</a:t>
            </a:r>
            <a:r>
              <a:rPr lang="ru-RU" b="0" i="0" dirty="0" err="1">
                <a:solidFill>
                  <a:srgbClr val="252525"/>
                </a:solidFill>
                <a:effectLst/>
                <a:latin typeface="Roboto" panose="02000000000000000000" pitchFamily="2" charset="0"/>
              </a:rPr>
              <a:t>колег</a:t>
            </a:r>
            <a:r>
              <a:rPr lang="ru-RU" b="0" i="0" dirty="0">
                <a:solidFill>
                  <a:srgbClr val="252525"/>
                </a:solidFill>
                <a:effectLst/>
                <a:latin typeface="Roboto" panose="02000000000000000000" pitchFamily="2" charset="0"/>
              </a:rPr>
              <a:t> за цехом» — </a:t>
            </a:r>
            <a:r>
              <a:rPr lang="ru-RU" b="0" i="0" dirty="0" err="1">
                <a:solidFill>
                  <a:srgbClr val="252525"/>
                </a:solidFill>
                <a:effectLst/>
                <a:latin typeface="Roboto" panose="02000000000000000000" pitchFamily="2" charset="0"/>
              </a:rPr>
              <a:t>мільярдерів</a:t>
            </a:r>
            <a:r>
              <a:rPr lang="ru-RU" b="0" i="0" dirty="0">
                <a:solidFill>
                  <a:srgbClr val="252525"/>
                </a:solidFill>
                <a:effectLst/>
                <a:latin typeface="Roboto" panose="02000000000000000000" pitchFamily="2" charset="0"/>
              </a:rPr>
              <a:t> — і </a:t>
            </a:r>
            <a:r>
              <a:rPr lang="ru-RU" b="0" i="0" dirty="0" err="1">
                <a:solidFill>
                  <a:srgbClr val="252525"/>
                </a:solidFill>
                <a:effectLst/>
                <a:latin typeface="Roboto" panose="02000000000000000000" pitchFamily="2" charset="0"/>
              </a:rPr>
              <a:t>зізнався</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що</a:t>
            </a:r>
            <a:r>
              <a:rPr lang="ru-RU" b="0" i="0" dirty="0">
                <a:solidFill>
                  <a:srgbClr val="252525"/>
                </a:solidFill>
                <a:effectLst/>
                <a:latin typeface="Roboto" panose="02000000000000000000" pitchFamily="2" charset="0"/>
              </a:rPr>
              <a:t> сам платить </a:t>
            </a:r>
            <a:r>
              <a:rPr lang="ru-RU" b="0" i="0" dirty="0" err="1">
                <a:solidFill>
                  <a:srgbClr val="252525"/>
                </a:solidFill>
                <a:effectLst/>
                <a:latin typeface="Roboto" panose="02000000000000000000" pitchFamily="2" charset="0"/>
              </a:rPr>
              <a:t>набагато</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менше</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пересічних</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американців</a:t>
            </a:r>
            <a:r>
              <a:rPr lang="ru-RU" b="0" i="0" dirty="0">
                <a:solidFill>
                  <a:srgbClr val="252525"/>
                </a:solidFill>
                <a:effectLst/>
                <a:latin typeface="Roboto" panose="02000000000000000000" pitchFamily="2" charset="0"/>
              </a:rPr>
              <a:t>.</a:t>
            </a:r>
            <a:br>
              <a:rPr lang="ru-RU" dirty="0"/>
            </a:br>
            <a:br>
              <a:rPr lang="ru-RU" dirty="0"/>
            </a:br>
            <a:r>
              <a:rPr lang="ru-RU" b="0" i="0" dirty="0" err="1">
                <a:solidFill>
                  <a:srgbClr val="252525"/>
                </a:solidFill>
                <a:effectLst/>
                <a:latin typeface="Roboto" panose="02000000000000000000" pitchFamily="2" charset="0"/>
              </a:rPr>
              <a:t>Зокрема</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середня</a:t>
            </a:r>
            <a:r>
              <a:rPr lang="ru-RU" b="0" i="0" dirty="0">
                <a:solidFill>
                  <a:srgbClr val="252525"/>
                </a:solidFill>
                <a:effectLst/>
                <a:latin typeface="Roboto" panose="02000000000000000000" pitchFamily="2" charset="0"/>
              </a:rPr>
              <a:t> ставка </a:t>
            </a:r>
            <a:r>
              <a:rPr lang="ru-RU" b="0" i="0" dirty="0" err="1">
                <a:solidFill>
                  <a:srgbClr val="252525"/>
                </a:solidFill>
                <a:effectLst/>
                <a:latin typeface="Roboto" panose="02000000000000000000" pitchFamily="2" charset="0"/>
              </a:rPr>
              <a:t>федеральних</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податків</a:t>
            </a:r>
            <a:r>
              <a:rPr lang="ru-RU" b="0" i="0" dirty="0">
                <a:solidFill>
                  <a:srgbClr val="252525"/>
                </a:solidFill>
                <a:effectLst/>
                <a:latin typeface="Roboto" panose="02000000000000000000" pitchFamily="2" charset="0"/>
              </a:rPr>
              <a:t> для </a:t>
            </a:r>
            <a:r>
              <a:rPr lang="ru-RU" b="0" i="0" dirty="0" err="1">
                <a:solidFill>
                  <a:srgbClr val="252525"/>
                </a:solidFill>
                <a:effectLst/>
                <a:latin typeface="Roboto" panose="02000000000000000000" pitchFamily="2" charset="0"/>
              </a:rPr>
              <a:t>нього</a:t>
            </a:r>
            <a:r>
              <a:rPr lang="ru-RU" b="0" i="0" dirty="0">
                <a:solidFill>
                  <a:srgbClr val="252525"/>
                </a:solidFill>
                <a:effectLst/>
                <a:latin typeface="Roboto" panose="02000000000000000000" pitchFamily="2" charset="0"/>
              </a:rPr>
              <a:t> становила </a:t>
            </a:r>
            <a:r>
              <a:rPr lang="ru-RU" b="0" i="0" dirty="0" err="1">
                <a:solidFill>
                  <a:srgbClr val="252525"/>
                </a:solidFill>
                <a:effectLst/>
                <a:latin typeface="Roboto" panose="02000000000000000000" pitchFamily="2" charset="0"/>
              </a:rPr>
              <a:t>всього</a:t>
            </a:r>
            <a:r>
              <a:rPr lang="ru-RU" b="0" i="0" dirty="0">
                <a:solidFill>
                  <a:srgbClr val="252525"/>
                </a:solidFill>
                <a:effectLst/>
                <a:latin typeface="Roboto" panose="02000000000000000000" pitchFamily="2" charset="0"/>
              </a:rPr>
              <a:t> 17,4%, коли </a:t>
            </a:r>
            <a:r>
              <a:rPr lang="ru-RU" b="0" i="0" dirty="0" err="1">
                <a:solidFill>
                  <a:srgbClr val="252525"/>
                </a:solidFill>
                <a:effectLst/>
                <a:latin typeface="Roboto" panose="02000000000000000000" pitchFamily="2" charset="0"/>
              </a:rPr>
              <a:t>співробітники</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його</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власного</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офісу</a:t>
            </a:r>
            <a:r>
              <a:rPr lang="ru-RU" b="0" i="0" dirty="0">
                <a:solidFill>
                  <a:srgbClr val="252525"/>
                </a:solidFill>
                <a:effectLst/>
                <a:latin typeface="Roboto" panose="02000000000000000000" pitchFamily="2" charset="0"/>
              </a:rPr>
              <a:t> платили в </a:t>
            </a:r>
            <a:r>
              <a:rPr lang="ru-RU" b="0" i="0" dirty="0" err="1">
                <a:solidFill>
                  <a:srgbClr val="252525"/>
                </a:solidFill>
                <a:effectLst/>
                <a:latin typeface="Roboto" panose="02000000000000000000" pitchFamily="2" charset="0"/>
              </a:rPr>
              <a:t>середньому</a:t>
            </a:r>
            <a:r>
              <a:rPr lang="ru-RU" b="0" i="0" dirty="0">
                <a:solidFill>
                  <a:srgbClr val="252525"/>
                </a:solidFill>
                <a:effectLst/>
                <a:latin typeface="Roboto" panose="02000000000000000000" pitchFamily="2" charset="0"/>
              </a:rPr>
              <a:t> </a:t>
            </a:r>
            <a:r>
              <a:rPr lang="ru-RU" b="0" i="0" dirty="0" err="1">
                <a:solidFill>
                  <a:srgbClr val="252525"/>
                </a:solidFill>
                <a:effectLst/>
                <a:latin typeface="Roboto" panose="02000000000000000000" pitchFamily="2" charset="0"/>
              </a:rPr>
              <a:t>близько</a:t>
            </a:r>
            <a:r>
              <a:rPr lang="ru-RU" b="0" i="0" dirty="0">
                <a:solidFill>
                  <a:srgbClr val="252525"/>
                </a:solidFill>
                <a:effectLst/>
                <a:latin typeface="Roboto" panose="02000000000000000000" pitchFamily="2" charset="0"/>
              </a:rPr>
              <a:t> 36%.</a:t>
            </a:r>
            <a:endParaRPr lang="en-US" dirty="0"/>
          </a:p>
        </p:txBody>
      </p:sp>
    </p:spTree>
    <p:extLst>
      <p:ext uri="{BB962C8B-B14F-4D97-AF65-F5344CB8AC3E}">
        <p14:creationId xmlns:p14="http://schemas.microsoft.com/office/powerpoint/2010/main" val="323102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FAC3CB-D4CC-4E67-A4FC-DAA7A052278C}"/>
              </a:ext>
            </a:extLst>
          </p:cNvPr>
          <p:cNvSpPr>
            <a:spLocks noGrp="1"/>
          </p:cNvSpPr>
          <p:nvPr>
            <p:ph type="title"/>
          </p:nvPr>
        </p:nvSpPr>
        <p:spPr>
          <a:xfrm>
            <a:off x="29432" y="76200"/>
            <a:ext cx="5456968" cy="6781800"/>
          </a:xfrm>
        </p:spPr>
        <p:txBody>
          <a:bodyPr vert="horz" lIns="91440" tIns="45720" rIns="91440" bIns="45720" rtlCol="0" anchor="b">
            <a:normAutofit/>
          </a:bodyPr>
          <a:lstStyle/>
          <a:p>
            <a:r>
              <a:rPr lang="uk-UA" sz="2200" b="0" i="0" dirty="0">
                <a:solidFill>
                  <a:srgbClr val="252525"/>
                </a:solidFill>
                <a:effectLst/>
                <a:latin typeface="Roboto" panose="02000000000000000000" pitchFamily="2" charset="0"/>
              </a:rPr>
              <a:t>Свої перші акції </a:t>
            </a:r>
            <a:r>
              <a:rPr lang="uk-UA" sz="2200" b="0" i="0" dirty="0" err="1">
                <a:solidFill>
                  <a:srgbClr val="252525"/>
                </a:solidFill>
                <a:effectLst/>
                <a:latin typeface="Roboto" panose="02000000000000000000" pitchFamily="2" charset="0"/>
              </a:rPr>
              <a:t>Баффет</a:t>
            </a:r>
            <a:r>
              <a:rPr lang="uk-UA" sz="2200" b="0" i="0" dirty="0">
                <a:solidFill>
                  <a:srgbClr val="252525"/>
                </a:solidFill>
                <a:effectLst/>
                <a:latin typeface="Roboto" panose="02000000000000000000" pitchFamily="2" charset="0"/>
              </a:rPr>
              <a:t> придбав в 11-річному віці — це були шість паперів сервісної нафтової компанії </a:t>
            </a:r>
            <a:r>
              <a:rPr lang="en-US" sz="2200" b="0" i="0" dirty="0">
                <a:solidFill>
                  <a:srgbClr val="252525"/>
                </a:solidFill>
                <a:effectLst/>
                <a:latin typeface="Roboto" panose="02000000000000000000" pitchFamily="2" charset="0"/>
              </a:rPr>
              <a:t>Cities Service Preferred (</a:t>
            </a:r>
            <a:r>
              <a:rPr lang="uk-UA" sz="2200" b="0" i="0" dirty="0">
                <a:solidFill>
                  <a:srgbClr val="252525"/>
                </a:solidFill>
                <a:effectLst/>
                <a:latin typeface="Roboto" panose="02000000000000000000" pitchFamily="2" charset="0"/>
              </a:rPr>
              <a:t>тепер відомої як </a:t>
            </a:r>
            <a:r>
              <a:rPr lang="en-US" sz="2200" b="0" i="0" dirty="0">
                <a:solidFill>
                  <a:srgbClr val="252525"/>
                </a:solidFill>
                <a:effectLst/>
                <a:latin typeface="Roboto" panose="02000000000000000000" pitchFamily="2" charset="0"/>
              </a:rPr>
              <a:t>CITGO) </a:t>
            </a:r>
            <a:r>
              <a:rPr lang="uk-UA" sz="2200" b="0" i="0" dirty="0">
                <a:solidFill>
                  <a:srgbClr val="252525"/>
                </a:solidFill>
                <a:effectLst/>
                <a:latin typeface="Roboto" panose="02000000000000000000" pitchFamily="2" charset="0"/>
              </a:rPr>
              <a:t>по $38 за штуку.</a:t>
            </a:r>
            <a:br>
              <a:rPr lang="uk-UA" sz="2200" dirty="0"/>
            </a:br>
            <a:br>
              <a:rPr lang="uk-UA" sz="2200" dirty="0"/>
            </a:br>
            <a:r>
              <a:rPr lang="uk-UA" sz="2200" b="0" i="0" dirty="0">
                <a:solidFill>
                  <a:srgbClr val="252525"/>
                </a:solidFill>
                <a:effectLst/>
                <a:latin typeface="Roboto" panose="02000000000000000000" pitchFamily="2" charset="0"/>
              </a:rPr>
              <a:t>Відразу після покупки їх вартість впала майже на третину. Незважаючи на докори сестри щодо нераціональної поведінки, </a:t>
            </a:r>
            <a:r>
              <a:rPr lang="uk-UA" sz="2200" b="0" i="0" dirty="0" err="1">
                <a:solidFill>
                  <a:srgbClr val="252525"/>
                </a:solidFill>
                <a:effectLst/>
                <a:latin typeface="Roboto" panose="02000000000000000000" pitchFamily="2" charset="0"/>
              </a:rPr>
              <a:t>воррен</a:t>
            </a:r>
            <a:r>
              <a:rPr lang="uk-UA" sz="2200" b="0" i="0" dirty="0">
                <a:solidFill>
                  <a:srgbClr val="252525"/>
                </a:solidFill>
                <a:effectLst/>
                <a:latin typeface="Roboto" panose="02000000000000000000" pitchFamily="2" charset="0"/>
              </a:rPr>
              <a:t> дочекався, поки акції підростуть до $40 за акцію і продав їх. Втім, уже через кілька місяців акції компанії подорожчали до $200. Саме так, за легендою, у </a:t>
            </a:r>
            <a:r>
              <a:rPr lang="uk-UA" sz="2200" b="0" i="0" dirty="0" err="1">
                <a:solidFill>
                  <a:srgbClr val="252525"/>
                </a:solidFill>
                <a:effectLst/>
                <a:latin typeface="Roboto" panose="02000000000000000000" pitchFamily="2" charset="0"/>
              </a:rPr>
              <a:t>Баффеті</a:t>
            </a:r>
            <a:r>
              <a:rPr lang="uk-UA" sz="2200" b="0" i="0" dirty="0">
                <a:solidFill>
                  <a:srgbClr val="252525"/>
                </a:solidFill>
                <a:effectLst/>
                <a:latin typeface="Roboto" panose="02000000000000000000" pitchFamily="2" charset="0"/>
              </a:rPr>
              <a:t> народився довгостроковий інвестор.</a:t>
            </a:r>
            <a:endParaRPr lang="en-US" sz="2200" dirty="0"/>
          </a:p>
        </p:txBody>
      </p:sp>
      <p:pic>
        <p:nvPicPr>
          <p:cNvPr id="5122" name="Picture 2" descr="Уоррен Баффет - биография и состояние инвестора">
            <a:extLst>
              <a:ext uri="{FF2B5EF4-FFF2-40B4-BE49-F238E27FC236}">
                <a16:creationId xmlns:a16="http://schemas.microsoft.com/office/drawing/2014/main" id="{3CB764F3-2CE1-3432-751B-1D66213157F1}"/>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8510" r="29182" b="-1"/>
          <a:stretch/>
        </p:blipFill>
        <p:spPr bwMode="auto">
          <a:xfrm>
            <a:off x="5486400" y="10"/>
            <a:ext cx="36576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1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AA4633A-6E8F-8DA9-D4CC-9EEB91907DF8}"/>
              </a:ext>
            </a:extLst>
          </p:cNvPr>
          <p:cNvSpPr>
            <a:spLocks noGrp="1"/>
          </p:cNvSpPr>
          <p:nvPr>
            <p:ph sz="quarter" idx="13"/>
          </p:nvPr>
        </p:nvSpPr>
        <p:spPr>
          <a:xfrm>
            <a:off x="76200" y="0"/>
            <a:ext cx="5257799" cy="6705600"/>
          </a:xfrm>
        </p:spPr>
        <p:txBody>
          <a:bodyPr vert="horz" lIns="91440" tIns="45720" rIns="91440" bIns="45720" rtlCol="0">
            <a:normAutofit fontScale="92500" lnSpcReduction="10000"/>
          </a:bodyPr>
          <a:lstStyle/>
          <a:p>
            <a:r>
              <a:rPr lang="uk-UA" b="0" i="0" dirty="0">
                <a:solidFill>
                  <a:srgbClr val="252525"/>
                </a:solidFill>
                <a:effectLst/>
                <a:latin typeface="Roboto" panose="02000000000000000000" pitchFamily="2" charset="0"/>
              </a:rPr>
              <a:t>Сам </a:t>
            </a:r>
            <a:r>
              <a:rPr lang="uk-UA" b="0" i="0" dirty="0" err="1">
                <a:solidFill>
                  <a:srgbClr val="252525"/>
                </a:solidFill>
                <a:effectLst/>
                <a:latin typeface="Roboto" panose="02000000000000000000" pitchFamily="2" charset="0"/>
              </a:rPr>
              <a:t>Баффет</a:t>
            </a:r>
            <a:r>
              <a:rPr lang="uk-UA" b="0" i="0" dirty="0">
                <a:solidFill>
                  <a:srgbClr val="252525"/>
                </a:solidFill>
                <a:effectLst/>
                <a:latin typeface="Roboto" panose="02000000000000000000" pitchFamily="2" charset="0"/>
              </a:rPr>
              <a:t> подає інвестування на фондовому ринку так: «Навіть терпляча і розважлива мавпа, яка зібрала портфель за допомогою метання 50 дротиків у мішень з компаніями з </a:t>
            </a:r>
            <a:r>
              <a:rPr lang="en-US" b="0" i="0" dirty="0">
                <a:solidFill>
                  <a:srgbClr val="252525"/>
                </a:solidFill>
                <a:effectLst/>
                <a:latin typeface="Roboto" panose="02000000000000000000" pitchFamily="2" charset="0"/>
              </a:rPr>
              <a:t>S&amp;P 500, </a:t>
            </a:r>
            <a:r>
              <a:rPr lang="uk-UA" b="0" i="0" dirty="0">
                <a:solidFill>
                  <a:srgbClr val="252525"/>
                </a:solidFill>
                <a:effectLst/>
                <a:latin typeface="Roboto" panose="02000000000000000000" pitchFamily="2" charset="0"/>
              </a:rPr>
              <a:t>з часом отримає дивіденди і приріст капіталу». Так описав він цей процес у традиційному посланні акціонерам </a:t>
            </a:r>
            <a:r>
              <a:rPr lang="en-US" b="0" i="0" dirty="0">
                <a:solidFill>
                  <a:srgbClr val="252525"/>
                </a:solidFill>
                <a:effectLst/>
                <a:latin typeface="Roboto" panose="02000000000000000000" pitchFamily="2" charset="0"/>
              </a:rPr>
              <a:t>Berkshire Hathaway, </a:t>
            </a:r>
            <a:r>
              <a:rPr lang="uk-UA" b="0" i="0" dirty="0">
                <a:solidFill>
                  <a:srgbClr val="252525"/>
                </a:solidFill>
                <a:effectLst/>
                <a:latin typeface="Roboto" panose="02000000000000000000" pitchFamily="2" charset="0"/>
              </a:rPr>
              <a:t>написаному в лютому цього року.</a:t>
            </a:r>
            <a:br>
              <a:rPr lang="uk-UA" dirty="0"/>
            </a:br>
            <a:br>
              <a:rPr lang="uk-UA" dirty="0"/>
            </a:br>
            <a:r>
              <a:rPr lang="uk-UA" b="0" i="0" dirty="0">
                <a:solidFill>
                  <a:srgbClr val="252525"/>
                </a:solidFill>
                <a:effectLst/>
                <a:latin typeface="Roboto" panose="02000000000000000000" pitchFamily="2" charset="0"/>
              </a:rPr>
              <a:t>Звичайно, його інвестиції хаотичними точно не були. Свій капітал на фондовому ринку </a:t>
            </a:r>
            <a:r>
              <a:rPr lang="uk-UA" b="0" i="0" dirty="0" err="1">
                <a:solidFill>
                  <a:srgbClr val="252525"/>
                </a:solidFill>
                <a:effectLst/>
                <a:latin typeface="Roboto" panose="02000000000000000000" pitchFamily="2" charset="0"/>
              </a:rPr>
              <a:t>Баффет</a:t>
            </a:r>
            <a:r>
              <a:rPr lang="uk-UA" b="0" i="0" dirty="0">
                <a:solidFill>
                  <a:srgbClr val="252525"/>
                </a:solidFill>
                <a:effectLst/>
                <a:latin typeface="Roboto" panose="02000000000000000000" pitchFamily="2" charset="0"/>
              </a:rPr>
              <a:t> заробив завдяки низці правил відбору «правильних» компаній.</a:t>
            </a:r>
            <a:br>
              <a:rPr lang="uk-UA" dirty="0"/>
            </a:br>
            <a:endParaRPr lang="en-US" dirty="0"/>
          </a:p>
        </p:txBody>
      </p:sp>
      <p:pic>
        <p:nvPicPr>
          <p:cNvPr id="6146" name="Picture 2" descr="Правила інвестування Уоррена Баффета- 560 грн - придбати в Україні за  низькою ціною, відгуки на книгу - Balka Book">
            <a:extLst>
              <a:ext uri="{FF2B5EF4-FFF2-40B4-BE49-F238E27FC236}">
                <a16:creationId xmlns:a16="http://schemas.microsoft.com/office/drawing/2014/main" id="{F764AB32-7041-0F71-70E0-CC585524A8A8}"/>
              </a:ext>
            </a:extLst>
          </p:cNvPr>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l="15970" r="-2" b="-2"/>
          <a:stretch/>
        </p:blipFill>
        <p:spPr bwMode="auto">
          <a:xfrm>
            <a:off x="5817336" y="1349992"/>
            <a:ext cx="2366524" cy="4014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86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52627"/>
            <a:ext cx="8463280" cy="6405880"/>
            <a:chOff x="0" y="452627"/>
            <a:chExt cx="8463280" cy="6405880"/>
          </a:xfrm>
        </p:grpSpPr>
        <p:sp>
          <p:nvSpPr>
            <p:cNvPr id="3" name="object 3"/>
            <p:cNvSpPr/>
            <p:nvPr/>
          </p:nvSpPr>
          <p:spPr>
            <a:xfrm>
              <a:off x="0" y="4060240"/>
              <a:ext cx="448945" cy="2797810"/>
            </a:xfrm>
            <a:custGeom>
              <a:avLst/>
              <a:gdLst/>
              <a:ahLst/>
              <a:cxnLst/>
              <a:rect l="l" t="t" r="r" b="b"/>
              <a:pathLst>
                <a:path w="448945" h="2797809">
                  <a:moveTo>
                    <a:pt x="0" y="0"/>
                  </a:moveTo>
                  <a:lnTo>
                    <a:pt x="0" y="2797053"/>
                  </a:lnTo>
                  <a:lnTo>
                    <a:pt x="37965" y="2797756"/>
                  </a:lnTo>
                  <a:lnTo>
                    <a:pt x="448358" y="2797756"/>
                  </a:lnTo>
                  <a:lnTo>
                    <a:pt x="0" y="0"/>
                  </a:lnTo>
                  <a:close/>
                </a:path>
              </a:pathLst>
            </a:custGeom>
            <a:solidFill>
              <a:srgbClr val="5FCAEE">
                <a:alpha val="70195"/>
              </a:srgbClr>
            </a:solidFill>
          </p:spPr>
          <p:txBody>
            <a:bodyPr wrap="square" lIns="0" tIns="0" rIns="0" bIns="0" rtlCol="0"/>
            <a:lstStyle/>
            <a:p>
              <a:endParaRPr/>
            </a:p>
          </p:txBody>
        </p:sp>
        <p:sp>
          <p:nvSpPr>
            <p:cNvPr id="4" name="object 4"/>
            <p:cNvSpPr/>
            <p:nvPr/>
          </p:nvSpPr>
          <p:spPr>
            <a:xfrm>
              <a:off x="457200" y="716534"/>
              <a:ext cx="8001000" cy="3890645"/>
            </a:xfrm>
            <a:custGeom>
              <a:avLst/>
              <a:gdLst/>
              <a:ahLst/>
              <a:cxnLst/>
              <a:rect l="l" t="t" r="r" b="b"/>
              <a:pathLst>
                <a:path w="8001000" h="3890645">
                  <a:moveTo>
                    <a:pt x="8001000" y="0"/>
                  </a:moveTo>
                  <a:lnTo>
                    <a:pt x="7996822" y="46627"/>
                  </a:lnTo>
                  <a:lnTo>
                    <a:pt x="7984778" y="90518"/>
                  </a:lnTo>
                  <a:lnTo>
                    <a:pt x="7965599" y="130936"/>
                  </a:lnTo>
                  <a:lnTo>
                    <a:pt x="7940017" y="167150"/>
                  </a:lnTo>
                  <a:lnTo>
                    <a:pt x="7908763" y="198425"/>
                  </a:lnTo>
                  <a:lnTo>
                    <a:pt x="7872570" y="224027"/>
                  </a:lnTo>
                  <a:lnTo>
                    <a:pt x="7832168" y="243223"/>
                  </a:lnTo>
                  <a:lnTo>
                    <a:pt x="7788289" y="255279"/>
                  </a:lnTo>
                  <a:lnTo>
                    <a:pt x="7741666" y="259461"/>
                  </a:lnTo>
                  <a:lnTo>
                    <a:pt x="259372" y="259461"/>
                  </a:lnTo>
                  <a:lnTo>
                    <a:pt x="212750" y="263638"/>
                  </a:lnTo>
                  <a:lnTo>
                    <a:pt x="168870" y="275682"/>
                  </a:lnTo>
                  <a:lnTo>
                    <a:pt x="128463" y="294861"/>
                  </a:lnTo>
                  <a:lnTo>
                    <a:pt x="92263" y="320443"/>
                  </a:lnTo>
                  <a:lnTo>
                    <a:pt x="61002" y="351697"/>
                  </a:lnTo>
                  <a:lnTo>
                    <a:pt x="35412" y="387890"/>
                  </a:lnTo>
                  <a:lnTo>
                    <a:pt x="16227" y="428292"/>
                  </a:lnTo>
                  <a:lnTo>
                    <a:pt x="4178" y="472171"/>
                  </a:lnTo>
                  <a:lnTo>
                    <a:pt x="0" y="518794"/>
                  </a:lnTo>
                  <a:lnTo>
                    <a:pt x="0" y="3631183"/>
                  </a:lnTo>
                  <a:lnTo>
                    <a:pt x="4178" y="3677807"/>
                  </a:lnTo>
                  <a:lnTo>
                    <a:pt x="16227" y="3721686"/>
                  </a:lnTo>
                  <a:lnTo>
                    <a:pt x="35412" y="3762088"/>
                  </a:lnTo>
                  <a:lnTo>
                    <a:pt x="61002" y="3798281"/>
                  </a:lnTo>
                  <a:lnTo>
                    <a:pt x="92263" y="3829535"/>
                  </a:lnTo>
                  <a:lnTo>
                    <a:pt x="128463" y="3855117"/>
                  </a:lnTo>
                  <a:lnTo>
                    <a:pt x="168870" y="3874296"/>
                  </a:lnTo>
                  <a:lnTo>
                    <a:pt x="212750" y="3886340"/>
                  </a:lnTo>
                  <a:lnTo>
                    <a:pt x="259372" y="3890517"/>
                  </a:lnTo>
                  <a:lnTo>
                    <a:pt x="305993" y="3886340"/>
                  </a:lnTo>
                  <a:lnTo>
                    <a:pt x="349872" y="3874296"/>
                  </a:lnTo>
                  <a:lnTo>
                    <a:pt x="390277" y="3855117"/>
                  </a:lnTo>
                  <a:lnTo>
                    <a:pt x="426475" y="3829535"/>
                  </a:lnTo>
                  <a:lnTo>
                    <a:pt x="457734" y="3798281"/>
                  </a:lnTo>
                  <a:lnTo>
                    <a:pt x="483322" y="3762088"/>
                  </a:lnTo>
                  <a:lnTo>
                    <a:pt x="502505" y="3721686"/>
                  </a:lnTo>
                  <a:lnTo>
                    <a:pt x="514552" y="3677807"/>
                  </a:lnTo>
                  <a:lnTo>
                    <a:pt x="518731" y="3631183"/>
                  </a:lnTo>
                  <a:lnTo>
                    <a:pt x="518731" y="3371850"/>
                  </a:lnTo>
                  <a:lnTo>
                    <a:pt x="7741666" y="3371850"/>
                  </a:lnTo>
                  <a:lnTo>
                    <a:pt x="7788289" y="3367668"/>
                  </a:lnTo>
                  <a:lnTo>
                    <a:pt x="7832168" y="3355612"/>
                  </a:lnTo>
                  <a:lnTo>
                    <a:pt x="7872570" y="3336416"/>
                  </a:lnTo>
                  <a:lnTo>
                    <a:pt x="7908763" y="3310814"/>
                  </a:lnTo>
                  <a:lnTo>
                    <a:pt x="7940017" y="3279539"/>
                  </a:lnTo>
                  <a:lnTo>
                    <a:pt x="7965599" y="3243326"/>
                  </a:lnTo>
                  <a:lnTo>
                    <a:pt x="7984778" y="3202907"/>
                  </a:lnTo>
                  <a:lnTo>
                    <a:pt x="7996822" y="3159016"/>
                  </a:lnTo>
                  <a:lnTo>
                    <a:pt x="8001000" y="3112389"/>
                  </a:lnTo>
                  <a:lnTo>
                    <a:pt x="8001000" y="778128"/>
                  </a:lnTo>
                  <a:lnTo>
                    <a:pt x="259372" y="778128"/>
                  </a:lnTo>
                  <a:lnTo>
                    <a:pt x="259372" y="518794"/>
                  </a:lnTo>
                  <a:lnTo>
                    <a:pt x="269561" y="468316"/>
                  </a:lnTo>
                  <a:lnTo>
                    <a:pt x="297351" y="427100"/>
                  </a:lnTo>
                  <a:lnTo>
                    <a:pt x="338571" y="399315"/>
                  </a:lnTo>
                  <a:lnTo>
                    <a:pt x="389051" y="389127"/>
                  </a:lnTo>
                  <a:lnTo>
                    <a:pt x="8001000" y="389127"/>
                  </a:lnTo>
                  <a:lnTo>
                    <a:pt x="8001000" y="0"/>
                  </a:lnTo>
                  <a:close/>
                </a:path>
                <a:path w="8001000" h="3890645">
                  <a:moveTo>
                    <a:pt x="8001000" y="389127"/>
                  </a:moveTo>
                  <a:lnTo>
                    <a:pt x="389051" y="389127"/>
                  </a:lnTo>
                  <a:lnTo>
                    <a:pt x="439532" y="399315"/>
                  </a:lnTo>
                  <a:lnTo>
                    <a:pt x="480752" y="427100"/>
                  </a:lnTo>
                  <a:lnTo>
                    <a:pt x="508541" y="468316"/>
                  </a:lnTo>
                  <a:lnTo>
                    <a:pt x="518731" y="518794"/>
                  </a:lnTo>
                  <a:lnTo>
                    <a:pt x="514552" y="565418"/>
                  </a:lnTo>
                  <a:lnTo>
                    <a:pt x="502505" y="609297"/>
                  </a:lnTo>
                  <a:lnTo>
                    <a:pt x="483322" y="649699"/>
                  </a:lnTo>
                  <a:lnTo>
                    <a:pt x="457734" y="685892"/>
                  </a:lnTo>
                  <a:lnTo>
                    <a:pt x="426475" y="717146"/>
                  </a:lnTo>
                  <a:lnTo>
                    <a:pt x="390277" y="742728"/>
                  </a:lnTo>
                  <a:lnTo>
                    <a:pt x="349872" y="761907"/>
                  </a:lnTo>
                  <a:lnTo>
                    <a:pt x="305993" y="773951"/>
                  </a:lnTo>
                  <a:lnTo>
                    <a:pt x="259372" y="778128"/>
                  </a:lnTo>
                  <a:lnTo>
                    <a:pt x="8001000" y="778128"/>
                  </a:lnTo>
                  <a:lnTo>
                    <a:pt x="8001000" y="389127"/>
                  </a:lnTo>
                  <a:close/>
                </a:path>
                <a:path w="8001000" h="3890645">
                  <a:moveTo>
                    <a:pt x="7482205" y="0"/>
                  </a:moveTo>
                  <a:lnTo>
                    <a:pt x="7482332" y="259461"/>
                  </a:lnTo>
                  <a:lnTo>
                    <a:pt x="7741666" y="259461"/>
                  </a:lnTo>
                  <a:lnTo>
                    <a:pt x="7741666" y="129666"/>
                  </a:lnTo>
                  <a:lnTo>
                    <a:pt x="7611999" y="129666"/>
                  </a:lnTo>
                  <a:lnTo>
                    <a:pt x="7561500" y="119479"/>
                  </a:lnTo>
                  <a:lnTo>
                    <a:pt x="7520241" y="91694"/>
                  </a:lnTo>
                  <a:lnTo>
                    <a:pt x="7492412" y="50478"/>
                  </a:lnTo>
                  <a:lnTo>
                    <a:pt x="7482205" y="0"/>
                  </a:lnTo>
                  <a:close/>
                </a:path>
                <a:path w="8001000" h="3890645">
                  <a:moveTo>
                    <a:pt x="7741666" y="0"/>
                  </a:moveTo>
                  <a:lnTo>
                    <a:pt x="7731478" y="50478"/>
                  </a:lnTo>
                  <a:lnTo>
                    <a:pt x="7703692" y="91694"/>
                  </a:lnTo>
                  <a:lnTo>
                    <a:pt x="7662477" y="119479"/>
                  </a:lnTo>
                  <a:lnTo>
                    <a:pt x="7611999" y="129666"/>
                  </a:lnTo>
                  <a:lnTo>
                    <a:pt x="7741666" y="129666"/>
                  </a:lnTo>
                  <a:lnTo>
                    <a:pt x="7741666" y="0"/>
                  </a:lnTo>
                  <a:close/>
                </a:path>
              </a:pathLst>
            </a:custGeom>
            <a:solidFill>
              <a:srgbClr val="EBFFFF"/>
            </a:solidFill>
          </p:spPr>
          <p:txBody>
            <a:bodyPr wrap="square" lIns="0" tIns="0" rIns="0" bIns="0" rtlCol="0"/>
            <a:lstStyle/>
            <a:p>
              <a:endParaRPr/>
            </a:p>
          </p:txBody>
        </p:sp>
        <p:sp>
          <p:nvSpPr>
            <p:cNvPr id="5" name="object 5"/>
            <p:cNvSpPr/>
            <p:nvPr/>
          </p:nvSpPr>
          <p:spPr>
            <a:xfrm>
              <a:off x="716572" y="457199"/>
              <a:ext cx="7741920" cy="1037590"/>
            </a:xfrm>
            <a:custGeom>
              <a:avLst/>
              <a:gdLst/>
              <a:ahLst/>
              <a:cxnLst/>
              <a:rect l="l" t="t" r="r" b="b"/>
              <a:pathLst>
                <a:path w="7741920" h="1037590">
                  <a:moveTo>
                    <a:pt x="129679" y="648462"/>
                  </a:moveTo>
                  <a:lnTo>
                    <a:pt x="79199" y="658649"/>
                  </a:lnTo>
                  <a:lnTo>
                    <a:pt x="37979" y="686435"/>
                  </a:lnTo>
                  <a:lnTo>
                    <a:pt x="10189" y="727650"/>
                  </a:lnTo>
                  <a:lnTo>
                    <a:pt x="0" y="778128"/>
                  </a:lnTo>
                  <a:lnTo>
                    <a:pt x="0" y="1037463"/>
                  </a:lnTo>
                  <a:lnTo>
                    <a:pt x="46620" y="1033285"/>
                  </a:lnTo>
                  <a:lnTo>
                    <a:pt x="90500" y="1021241"/>
                  </a:lnTo>
                  <a:lnTo>
                    <a:pt x="130905" y="1002062"/>
                  </a:lnTo>
                  <a:lnTo>
                    <a:pt x="167103" y="976480"/>
                  </a:lnTo>
                  <a:lnTo>
                    <a:pt x="198362" y="945226"/>
                  </a:lnTo>
                  <a:lnTo>
                    <a:pt x="223949" y="909033"/>
                  </a:lnTo>
                  <a:lnTo>
                    <a:pt x="243133" y="868631"/>
                  </a:lnTo>
                  <a:lnTo>
                    <a:pt x="255180" y="824752"/>
                  </a:lnTo>
                  <a:lnTo>
                    <a:pt x="259359" y="778128"/>
                  </a:lnTo>
                  <a:lnTo>
                    <a:pt x="249169" y="727650"/>
                  </a:lnTo>
                  <a:lnTo>
                    <a:pt x="221380" y="686435"/>
                  </a:lnTo>
                  <a:lnTo>
                    <a:pt x="180160" y="658649"/>
                  </a:lnTo>
                  <a:lnTo>
                    <a:pt x="129679" y="648462"/>
                  </a:lnTo>
                  <a:close/>
                </a:path>
                <a:path w="7741920" h="1037590">
                  <a:moveTo>
                    <a:pt x="7741627" y="259334"/>
                  </a:moveTo>
                  <a:lnTo>
                    <a:pt x="7482293" y="259334"/>
                  </a:lnTo>
                  <a:lnTo>
                    <a:pt x="7482293" y="518795"/>
                  </a:lnTo>
                  <a:lnTo>
                    <a:pt x="7528917" y="514613"/>
                  </a:lnTo>
                  <a:lnTo>
                    <a:pt x="7572795" y="502557"/>
                  </a:lnTo>
                  <a:lnTo>
                    <a:pt x="7613197" y="483362"/>
                  </a:lnTo>
                  <a:lnTo>
                    <a:pt x="7649391" y="457759"/>
                  </a:lnTo>
                  <a:lnTo>
                    <a:pt x="7680645" y="426484"/>
                  </a:lnTo>
                  <a:lnTo>
                    <a:pt x="7706227" y="390270"/>
                  </a:lnTo>
                  <a:lnTo>
                    <a:pt x="7725406" y="349852"/>
                  </a:lnTo>
                  <a:lnTo>
                    <a:pt x="7737450" y="305961"/>
                  </a:lnTo>
                  <a:lnTo>
                    <a:pt x="7741627" y="259334"/>
                  </a:lnTo>
                  <a:close/>
                </a:path>
                <a:path w="7741920" h="1037590">
                  <a:moveTo>
                    <a:pt x="7482293" y="0"/>
                  </a:moveTo>
                  <a:lnTo>
                    <a:pt x="7435666" y="4177"/>
                  </a:lnTo>
                  <a:lnTo>
                    <a:pt x="7391775" y="16221"/>
                  </a:lnTo>
                  <a:lnTo>
                    <a:pt x="7351356" y="35400"/>
                  </a:lnTo>
                  <a:lnTo>
                    <a:pt x="7315143" y="60982"/>
                  </a:lnTo>
                  <a:lnTo>
                    <a:pt x="7283868" y="92236"/>
                  </a:lnTo>
                  <a:lnTo>
                    <a:pt x="7258265" y="128429"/>
                  </a:lnTo>
                  <a:lnTo>
                    <a:pt x="7239070" y="168831"/>
                  </a:lnTo>
                  <a:lnTo>
                    <a:pt x="7227014" y="212710"/>
                  </a:lnTo>
                  <a:lnTo>
                    <a:pt x="7222832" y="259334"/>
                  </a:lnTo>
                  <a:lnTo>
                    <a:pt x="7233040" y="309812"/>
                  </a:lnTo>
                  <a:lnTo>
                    <a:pt x="7260869" y="351028"/>
                  </a:lnTo>
                  <a:lnTo>
                    <a:pt x="7302128" y="378813"/>
                  </a:lnTo>
                  <a:lnTo>
                    <a:pt x="7352626" y="389000"/>
                  </a:lnTo>
                  <a:lnTo>
                    <a:pt x="7403105" y="378813"/>
                  </a:lnTo>
                  <a:lnTo>
                    <a:pt x="7444320" y="351028"/>
                  </a:lnTo>
                  <a:lnTo>
                    <a:pt x="7472106" y="309812"/>
                  </a:lnTo>
                  <a:lnTo>
                    <a:pt x="7482293" y="259334"/>
                  </a:lnTo>
                  <a:lnTo>
                    <a:pt x="7741627" y="259334"/>
                  </a:lnTo>
                  <a:lnTo>
                    <a:pt x="7737450" y="212710"/>
                  </a:lnTo>
                  <a:lnTo>
                    <a:pt x="7725406" y="168831"/>
                  </a:lnTo>
                  <a:lnTo>
                    <a:pt x="7706227" y="128429"/>
                  </a:lnTo>
                  <a:lnTo>
                    <a:pt x="7680645" y="92236"/>
                  </a:lnTo>
                  <a:lnTo>
                    <a:pt x="7649391" y="60982"/>
                  </a:lnTo>
                  <a:lnTo>
                    <a:pt x="7613197" y="35400"/>
                  </a:lnTo>
                  <a:lnTo>
                    <a:pt x="7572795" y="16221"/>
                  </a:lnTo>
                  <a:lnTo>
                    <a:pt x="7528917" y="4177"/>
                  </a:lnTo>
                  <a:lnTo>
                    <a:pt x="7482293" y="0"/>
                  </a:lnTo>
                  <a:close/>
                </a:path>
              </a:pathLst>
            </a:custGeom>
            <a:solidFill>
              <a:srgbClr val="BCCDCD"/>
            </a:solidFill>
          </p:spPr>
          <p:txBody>
            <a:bodyPr wrap="square" lIns="0" tIns="0" rIns="0" bIns="0" rtlCol="0"/>
            <a:lstStyle/>
            <a:p>
              <a:endParaRPr/>
            </a:p>
          </p:txBody>
        </p:sp>
        <p:sp>
          <p:nvSpPr>
            <p:cNvPr id="6" name="object 6"/>
            <p:cNvSpPr/>
            <p:nvPr/>
          </p:nvSpPr>
          <p:spPr>
            <a:xfrm>
              <a:off x="457200" y="457199"/>
              <a:ext cx="8001000" cy="4150360"/>
            </a:xfrm>
            <a:custGeom>
              <a:avLst/>
              <a:gdLst/>
              <a:ahLst/>
              <a:cxnLst/>
              <a:rect l="l" t="t" r="r" b="b"/>
              <a:pathLst>
                <a:path w="8001000" h="4150360">
                  <a:moveTo>
                    <a:pt x="0" y="778128"/>
                  </a:moveTo>
                  <a:lnTo>
                    <a:pt x="4178" y="731501"/>
                  </a:lnTo>
                  <a:lnTo>
                    <a:pt x="16227" y="687610"/>
                  </a:lnTo>
                  <a:lnTo>
                    <a:pt x="35412" y="647192"/>
                  </a:lnTo>
                  <a:lnTo>
                    <a:pt x="61002" y="610978"/>
                  </a:lnTo>
                  <a:lnTo>
                    <a:pt x="92263" y="579703"/>
                  </a:lnTo>
                  <a:lnTo>
                    <a:pt x="128463" y="554101"/>
                  </a:lnTo>
                  <a:lnTo>
                    <a:pt x="168870" y="534905"/>
                  </a:lnTo>
                  <a:lnTo>
                    <a:pt x="212750" y="522849"/>
                  </a:lnTo>
                  <a:lnTo>
                    <a:pt x="259372" y="518667"/>
                  </a:lnTo>
                  <a:lnTo>
                    <a:pt x="7482332" y="518795"/>
                  </a:lnTo>
                  <a:lnTo>
                    <a:pt x="7482332" y="259334"/>
                  </a:lnTo>
                  <a:lnTo>
                    <a:pt x="7486509" y="212710"/>
                  </a:lnTo>
                  <a:lnTo>
                    <a:pt x="7498553" y="168831"/>
                  </a:lnTo>
                  <a:lnTo>
                    <a:pt x="7517732" y="128429"/>
                  </a:lnTo>
                  <a:lnTo>
                    <a:pt x="7543314" y="92236"/>
                  </a:lnTo>
                  <a:lnTo>
                    <a:pt x="7574568" y="60982"/>
                  </a:lnTo>
                  <a:lnTo>
                    <a:pt x="7610761" y="35400"/>
                  </a:lnTo>
                  <a:lnTo>
                    <a:pt x="7651163" y="16221"/>
                  </a:lnTo>
                  <a:lnTo>
                    <a:pt x="7695042" y="4177"/>
                  </a:lnTo>
                  <a:lnTo>
                    <a:pt x="7741666" y="0"/>
                  </a:lnTo>
                  <a:lnTo>
                    <a:pt x="7788289" y="4177"/>
                  </a:lnTo>
                  <a:lnTo>
                    <a:pt x="7832168" y="16221"/>
                  </a:lnTo>
                  <a:lnTo>
                    <a:pt x="7872570" y="35400"/>
                  </a:lnTo>
                  <a:lnTo>
                    <a:pt x="7908763" y="60982"/>
                  </a:lnTo>
                  <a:lnTo>
                    <a:pt x="7940017" y="92236"/>
                  </a:lnTo>
                  <a:lnTo>
                    <a:pt x="7965599" y="128429"/>
                  </a:lnTo>
                  <a:lnTo>
                    <a:pt x="7984778" y="168831"/>
                  </a:lnTo>
                  <a:lnTo>
                    <a:pt x="7996822" y="212710"/>
                  </a:lnTo>
                  <a:lnTo>
                    <a:pt x="8001000" y="259334"/>
                  </a:lnTo>
                  <a:lnTo>
                    <a:pt x="8001000" y="3371723"/>
                  </a:lnTo>
                  <a:lnTo>
                    <a:pt x="7996822" y="3418350"/>
                  </a:lnTo>
                  <a:lnTo>
                    <a:pt x="7984778" y="3462241"/>
                  </a:lnTo>
                  <a:lnTo>
                    <a:pt x="7965599" y="3502660"/>
                  </a:lnTo>
                  <a:lnTo>
                    <a:pt x="7940017" y="3538873"/>
                  </a:lnTo>
                  <a:lnTo>
                    <a:pt x="7908763" y="3570148"/>
                  </a:lnTo>
                  <a:lnTo>
                    <a:pt x="7872570" y="3595751"/>
                  </a:lnTo>
                  <a:lnTo>
                    <a:pt x="7832168" y="3614946"/>
                  </a:lnTo>
                  <a:lnTo>
                    <a:pt x="7788289" y="3627002"/>
                  </a:lnTo>
                  <a:lnTo>
                    <a:pt x="7741666" y="3631183"/>
                  </a:lnTo>
                  <a:lnTo>
                    <a:pt x="518731" y="3631183"/>
                  </a:lnTo>
                  <a:lnTo>
                    <a:pt x="518731" y="3890518"/>
                  </a:lnTo>
                  <a:lnTo>
                    <a:pt x="514552" y="3937141"/>
                  </a:lnTo>
                  <a:lnTo>
                    <a:pt x="502505" y="3981020"/>
                  </a:lnTo>
                  <a:lnTo>
                    <a:pt x="483322" y="4021422"/>
                  </a:lnTo>
                  <a:lnTo>
                    <a:pt x="457734" y="4057615"/>
                  </a:lnTo>
                  <a:lnTo>
                    <a:pt x="426475" y="4088869"/>
                  </a:lnTo>
                  <a:lnTo>
                    <a:pt x="390277" y="4114451"/>
                  </a:lnTo>
                  <a:lnTo>
                    <a:pt x="349872" y="4133630"/>
                  </a:lnTo>
                  <a:lnTo>
                    <a:pt x="305993" y="4145674"/>
                  </a:lnTo>
                  <a:lnTo>
                    <a:pt x="259372" y="4149852"/>
                  </a:lnTo>
                  <a:lnTo>
                    <a:pt x="212750" y="4145674"/>
                  </a:lnTo>
                  <a:lnTo>
                    <a:pt x="168870" y="4133630"/>
                  </a:lnTo>
                  <a:lnTo>
                    <a:pt x="128463" y="4114451"/>
                  </a:lnTo>
                  <a:lnTo>
                    <a:pt x="92263" y="4088869"/>
                  </a:lnTo>
                  <a:lnTo>
                    <a:pt x="61002" y="4057615"/>
                  </a:lnTo>
                  <a:lnTo>
                    <a:pt x="35412" y="4021422"/>
                  </a:lnTo>
                  <a:lnTo>
                    <a:pt x="16227" y="3981020"/>
                  </a:lnTo>
                  <a:lnTo>
                    <a:pt x="4178" y="3937141"/>
                  </a:lnTo>
                  <a:lnTo>
                    <a:pt x="0" y="3890518"/>
                  </a:lnTo>
                  <a:lnTo>
                    <a:pt x="0" y="778128"/>
                  </a:lnTo>
                  <a:close/>
                </a:path>
                <a:path w="8001000" h="4150360">
                  <a:moveTo>
                    <a:pt x="7482332" y="518795"/>
                  </a:moveTo>
                  <a:lnTo>
                    <a:pt x="7741666" y="518795"/>
                  </a:lnTo>
                  <a:lnTo>
                    <a:pt x="7788289" y="514613"/>
                  </a:lnTo>
                  <a:lnTo>
                    <a:pt x="7832168" y="502557"/>
                  </a:lnTo>
                  <a:lnTo>
                    <a:pt x="7872570" y="483362"/>
                  </a:lnTo>
                  <a:lnTo>
                    <a:pt x="7908763" y="457759"/>
                  </a:lnTo>
                  <a:lnTo>
                    <a:pt x="7940017" y="426484"/>
                  </a:lnTo>
                  <a:lnTo>
                    <a:pt x="7965599" y="390270"/>
                  </a:lnTo>
                  <a:lnTo>
                    <a:pt x="7984778" y="349852"/>
                  </a:lnTo>
                  <a:lnTo>
                    <a:pt x="7996822" y="305961"/>
                  </a:lnTo>
                  <a:lnTo>
                    <a:pt x="8001000" y="259334"/>
                  </a:lnTo>
                </a:path>
                <a:path w="8001000" h="4150360">
                  <a:moveTo>
                    <a:pt x="7741666" y="518795"/>
                  </a:moveTo>
                  <a:lnTo>
                    <a:pt x="7741666" y="259334"/>
                  </a:lnTo>
                  <a:lnTo>
                    <a:pt x="7731478" y="309812"/>
                  </a:lnTo>
                  <a:lnTo>
                    <a:pt x="7703692" y="351028"/>
                  </a:lnTo>
                  <a:lnTo>
                    <a:pt x="7662477" y="378813"/>
                  </a:lnTo>
                  <a:lnTo>
                    <a:pt x="7611999" y="389000"/>
                  </a:lnTo>
                  <a:lnTo>
                    <a:pt x="7561500" y="378813"/>
                  </a:lnTo>
                  <a:lnTo>
                    <a:pt x="7520241" y="351027"/>
                  </a:lnTo>
                  <a:lnTo>
                    <a:pt x="7492412" y="309812"/>
                  </a:lnTo>
                  <a:lnTo>
                    <a:pt x="7482205" y="259334"/>
                  </a:lnTo>
                </a:path>
                <a:path w="8001000" h="4150360">
                  <a:moveTo>
                    <a:pt x="259372" y="1037463"/>
                  </a:moveTo>
                  <a:lnTo>
                    <a:pt x="259372" y="778128"/>
                  </a:lnTo>
                  <a:lnTo>
                    <a:pt x="269561" y="727650"/>
                  </a:lnTo>
                  <a:lnTo>
                    <a:pt x="297351" y="686434"/>
                  </a:lnTo>
                  <a:lnTo>
                    <a:pt x="338571" y="658649"/>
                  </a:lnTo>
                  <a:lnTo>
                    <a:pt x="389051" y="648462"/>
                  </a:lnTo>
                  <a:lnTo>
                    <a:pt x="439532" y="658649"/>
                  </a:lnTo>
                  <a:lnTo>
                    <a:pt x="480752" y="686435"/>
                  </a:lnTo>
                  <a:lnTo>
                    <a:pt x="508541" y="727650"/>
                  </a:lnTo>
                  <a:lnTo>
                    <a:pt x="518731" y="778128"/>
                  </a:lnTo>
                  <a:lnTo>
                    <a:pt x="514552" y="824752"/>
                  </a:lnTo>
                  <a:lnTo>
                    <a:pt x="502505" y="868631"/>
                  </a:lnTo>
                  <a:lnTo>
                    <a:pt x="483322" y="909033"/>
                  </a:lnTo>
                  <a:lnTo>
                    <a:pt x="457734" y="945226"/>
                  </a:lnTo>
                  <a:lnTo>
                    <a:pt x="426475" y="976480"/>
                  </a:lnTo>
                  <a:lnTo>
                    <a:pt x="390277" y="1002062"/>
                  </a:lnTo>
                  <a:lnTo>
                    <a:pt x="349872" y="1021241"/>
                  </a:lnTo>
                  <a:lnTo>
                    <a:pt x="305993" y="1033285"/>
                  </a:lnTo>
                  <a:lnTo>
                    <a:pt x="259372" y="1037463"/>
                  </a:lnTo>
                  <a:lnTo>
                    <a:pt x="212750" y="1033285"/>
                  </a:lnTo>
                  <a:lnTo>
                    <a:pt x="168870" y="1021241"/>
                  </a:lnTo>
                  <a:lnTo>
                    <a:pt x="128463" y="1002062"/>
                  </a:lnTo>
                  <a:lnTo>
                    <a:pt x="92263" y="976480"/>
                  </a:lnTo>
                  <a:lnTo>
                    <a:pt x="61002" y="945226"/>
                  </a:lnTo>
                  <a:lnTo>
                    <a:pt x="35412" y="909033"/>
                  </a:lnTo>
                  <a:lnTo>
                    <a:pt x="16227" y="868631"/>
                  </a:lnTo>
                  <a:lnTo>
                    <a:pt x="4178" y="824752"/>
                  </a:lnTo>
                  <a:lnTo>
                    <a:pt x="0" y="778128"/>
                  </a:lnTo>
                </a:path>
                <a:path w="8001000" h="4150360">
                  <a:moveTo>
                    <a:pt x="518731" y="778128"/>
                  </a:moveTo>
                  <a:lnTo>
                    <a:pt x="518731" y="3631183"/>
                  </a:lnTo>
                </a:path>
              </a:pathLst>
            </a:custGeom>
            <a:ln w="9144">
              <a:solidFill>
                <a:srgbClr val="000000"/>
              </a:solidFill>
            </a:ln>
          </p:spPr>
          <p:txBody>
            <a:bodyPr wrap="square" lIns="0" tIns="0" rIns="0" bIns="0" rtlCol="0"/>
            <a:lstStyle/>
            <a:p>
              <a:endParaRPr/>
            </a:p>
          </p:txBody>
        </p:sp>
      </p:grpSp>
      <p:grpSp>
        <p:nvGrpSpPr>
          <p:cNvPr id="7" name="object 7"/>
          <p:cNvGrpSpPr/>
          <p:nvPr/>
        </p:nvGrpSpPr>
        <p:grpSpPr>
          <a:xfrm>
            <a:off x="5127688" y="0"/>
            <a:ext cx="4021454" cy="6867525"/>
            <a:chOff x="5127688" y="0"/>
            <a:chExt cx="4021454" cy="6867525"/>
          </a:xfrm>
        </p:grpSpPr>
        <p:sp>
          <p:nvSpPr>
            <p:cNvPr id="8" name="object 8"/>
            <p:cNvSpPr/>
            <p:nvPr/>
          </p:nvSpPr>
          <p:spPr>
            <a:xfrm>
              <a:off x="5132260" y="4182451"/>
              <a:ext cx="4011929" cy="2675890"/>
            </a:xfrm>
            <a:custGeom>
              <a:avLst/>
              <a:gdLst/>
              <a:ahLst/>
              <a:cxnLst/>
              <a:rect l="l" t="t" r="r" b="b"/>
              <a:pathLst>
                <a:path w="4011929" h="2675890">
                  <a:moveTo>
                    <a:pt x="0" y="2675547"/>
                  </a:moveTo>
                  <a:lnTo>
                    <a:pt x="4011738" y="0"/>
                  </a:lnTo>
                </a:path>
              </a:pathLst>
            </a:custGeom>
            <a:ln w="9144">
              <a:solidFill>
                <a:srgbClr val="5FCAEE"/>
              </a:solidFill>
            </a:ln>
          </p:spPr>
          <p:txBody>
            <a:bodyPr wrap="square" lIns="0" tIns="0" rIns="0" bIns="0" rtlCol="0"/>
            <a:lstStyle/>
            <a:p>
              <a:endParaRPr/>
            </a:p>
          </p:txBody>
        </p:sp>
        <p:sp>
          <p:nvSpPr>
            <p:cNvPr id="9" name="object 9"/>
            <p:cNvSpPr/>
            <p:nvPr/>
          </p:nvSpPr>
          <p:spPr>
            <a:xfrm>
              <a:off x="7043927" y="0"/>
              <a:ext cx="1217930" cy="6858000"/>
            </a:xfrm>
            <a:custGeom>
              <a:avLst/>
              <a:gdLst/>
              <a:ahLst/>
              <a:cxnLst/>
              <a:rect l="l" t="t" r="r" b="b"/>
              <a:pathLst>
                <a:path w="1217929" h="6858000">
                  <a:moveTo>
                    <a:pt x="0" y="0"/>
                  </a:moveTo>
                  <a:lnTo>
                    <a:pt x="1217549" y="6857999"/>
                  </a:lnTo>
                </a:path>
              </a:pathLst>
            </a:custGeom>
            <a:ln w="9143">
              <a:solidFill>
                <a:srgbClr val="5FCAEE"/>
              </a:solidFill>
            </a:ln>
          </p:spPr>
          <p:txBody>
            <a:bodyPr wrap="square" lIns="0" tIns="0" rIns="0" bIns="0" rtlCol="0"/>
            <a:lstStyle/>
            <a:p>
              <a:endParaRPr/>
            </a:p>
          </p:txBody>
        </p:sp>
        <p:sp>
          <p:nvSpPr>
            <p:cNvPr id="10" name="object 10"/>
            <p:cNvSpPr/>
            <p:nvPr/>
          </p:nvSpPr>
          <p:spPr>
            <a:xfrm>
              <a:off x="6893051" y="0"/>
              <a:ext cx="2251075" cy="6858000"/>
            </a:xfrm>
            <a:custGeom>
              <a:avLst/>
              <a:gdLst/>
              <a:ahLst/>
              <a:cxnLst/>
              <a:rect l="l" t="t" r="r" b="b"/>
              <a:pathLst>
                <a:path w="2251075" h="6858000">
                  <a:moveTo>
                    <a:pt x="2021967" y="0"/>
                  </a:moveTo>
                  <a:lnTo>
                    <a:pt x="0" y="6857154"/>
                  </a:lnTo>
                  <a:lnTo>
                    <a:pt x="226086" y="6857998"/>
                  </a:lnTo>
                  <a:lnTo>
                    <a:pt x="2250947" y="6857998"/>
                  </a:lnTo>
                  <a:lnTo>
                    <a:pt x="2250947" y="8226"/>
                  </a:lnTo>
                  <a:lnTo>
                    <a:pt x="2021967" y="0"/>
                  </a:lnTo>
                  <a:close/>
                </a:path>
              </a:pathLst>
            </a:custGeom>
            <a:solidFill>
              <a:srgbClr val="5FCAEE">
                <a:alpha val="36077"/>
              </a:srgbClr>
            </a:solidFill>
          </p:spPr>
          <p:txBody>
            <a:bodyPr wrap="square" lIns="0" tIns="0" rIns="0" bIns="0" rtlCol="0"/>
            <a:lstStyle/>
            <a:p>
              <a:endParaRPr/>
            </a:p>
          </p:txBody>
        </p:sp>
        <p:sp>
          <p:nvSpPr>
            <p:cNvPr id="11" name="object 11"/>
            <p:cNvSpPr/>
            <p:nvPr/>
          </p:nvSpPr>
          <p:spPr>
            <a:xfrm>
              <a:off x="7206805" y="0"/>
              <a:ext cx="1937385" cy="6858000"/>
            </a:xfrm>
            <a:custGeom>
              <a:avLst/>
              <a:gdLst/>
              <a:ahLst/>
              <a:cxnLst/>
              <a:rect l="l" t="t" r="r" b="b"/>
              <a:pathLst>
                <a:path w="1937384" h="6858000">
                  <a:moveTo>
                    <a:pt x="1937194" y="0"/>
                  </a:moveTo>
                  <a:lnTo>
                    <a:pt x="0" y="0"/>
                  </a:lnTo>
                  <a:lnTo>
                    <a:pt x="1200593" y="6857996"/>
                  </a:lnTo>
                  <a:lnTo>
                    <a:pt x="1937194" y="6857996"/>
                  </a:lnTo>
                  <a:lnTo>
                    <a:pt x="1937194" y="0"/>
                  </a:lnTo>
                  <a:close/>
                </a:path>
              </a:pathLst>
            </a:custGeom>
            <a:solidFill>
              <a:srgbClr val="5FCAEE">
                <a:alpha val="19999"/>
              </a:srgbClr>
            </a:solidFill>
          </p:spPr>
          <p:txBody>
            <a:bodyPr wrap="square" lIns="0" tIns="0" rIns="0" bIns="0" rtlCol="0"/>
            <a:lstStyle/>
            <a:p>
              <a:endParaRPr/>
            </a:p>
          </p:txBody>
        </p:sp>
        <p:sp>
          <p:nvSpPr>
            <p:cNvPr id="12" name="object 12"/>
            <p:cNvSpPr/>
            <p:nvPr/>
          </p:nvSpPr>
          <p:spPr>
            <a:xfrm>
              <a:off x="6638545" y="3921067"/>
              <a:ext cx="2505710" cy="2937510"/>
            </a:xfrm>
            <a:custGeom>
              <a:avLst/>
              <a:gdLst/>
              <a:ahLst/>
              <a:cxnLst/>
              <a:rect l="l" t="t" r="r" b="b"/>
              <a:pathLst>
                <a:path w="2505709" h="2937509">
                  <a:moveTo>
                    <a:pt x="2505454" y="0"/>
                  </a:moveTo>
                  <a:lnTo>
                    <a:pt x="0" y="2936929"/>
                  </a:lnTo>
                  <a:lnTo>
                    <a:pt x="2505454" y="2936929"/>
                  </a:lnTo>
                  <a:lnTo>
                    <a:pt x="2505454" y="0"/>
                  </a:lnTo>
                  <a:close/>
                </a:path>
              </a:pathLst>
            </a:custGeom>
            <a:solidFill>
              <a:srgbClr val="17AFE3">
                <a:alpha val="65881"/>
              </a:srgbClr>
            </a:solidFill>
          </p:spPr>
          <p:txBody>
            <a:bodyPr wrap="square" lIns="0" tIns="0" rIns="0" bIns="0" rtlCol="0"/>
            <a:lstStyle/>
            <a:p>
              <a:endParaRPr/>
            </a:p>
          </p:txBody>
        </p:sp>
        <p:sp>
          <p:nvSpPr>
            <p:cNvPr id="13" name="object 13"/>
            <p:cNvSpPr/>
            <p:nvPr/>
          </p:nvSpPr>
          <p:spPr>
            <a:xfrm>
              <a:off x="7012460" y="0"/>
              <a:ext cx="2131695" cy="6858000"/>
            </a:xfrm>
            <a:custGeom>
              <a:avLst/>
              <a:gdLst/>
              <a:ahLst/>
              <a:cxnLst/>
              <a:rect l="l" t="t" r="r" b="b"/>
              <a:pathLst>
                <a:path w="2131695" h="6858000">
                  <a:moveTo>
                    <a:pt x="2131539" y="0"/>
                  </a:moveTo>
                  <a:lnTo>
                    <a:pt x="0" y="0"/>
                  </a:lnTo>
                  <a:lnTo>
                    <a:pt x="1854551" y="6857996"/>
                  </a:lnTo>
                  <a:lnTo>
                    <a:pt x="2131539" y="6849804"/>
                  </a:lnTo>
                  <a:lnTo>
                    <a:pt x="2131539" y="0"/>
                  </a:lnTo>
                  <a:close/>
                </a:path>
              </a:pathLst>
            </a:custGeom>
            <a:solidFill>
              <a:srgbClr val="17AFE3">
                <a:alpha val="50195"/>
              </a:srgbClr>
            </a:solidFill>
          </p:spPr>
          <p:txBody>
            <a:bodyPr wrap="square" lIns="0" tIns="0" rIns="0" bIns="0" rtlCol="0"/>
            <a:lstStyle/>
            <a:p>
              <a:endParaRPr/>
            </a:p>
          </p:txBody>
        </p:sp>
        <p:sp>
          <p:nvSpPr>
            <p:cNvPr id="14" name="object 14"/>
            <p:cNvSpPr/>
            <p:nvPr/>
          </p:nvSpPr>
          <p:spPr>
            <a:xfrm>
              <a:off x="8296656" y="0"/>
              <a:ext cx="847725" cy="6858000"/>
            </a:xfrm>
            <a:custGeom>
              <a:avLst/>
              <a:gdLst/>
              <a:ahLst/>
              <a:cxnLst/>
              <a:rect l="l" t="t" r="r" b="b"/>
              <a:pathLst>
                <a:path w="847725" h="6858000">
                  <a:moveTo>
                    <a:pt x="847343" y="0"/>
                  </a:moveTo>
                  <a:lnTo>
                    <a:pt x="675397" y="0"/>
                  </a:lnTo>
                  <a:lnTo>
                    <a:pt x="0" y="6857996"/>
                  </a:lnTo>
                  <a:lnTo>
                    <a:pt x="847343" y="6857996"/>
                  </a:lnTo>
                  <a:lnTo>
                    <a:pt x="847343" y="0"/>
                  </a:lnTo>
                  <a:close/>
                </a:path>
              </a:pathLst>
            </a:custGeom>
            <a:solidFill>
              <a:srgbClr val="2D83C3">
                <a:alpha val="70195"/>
              </a:srgbClr>
            </a:solidFill>
          </p:spPr>
          <p:txBody>
            <a:bodyPr wrap="square" lIns="0" tIns="0" rIns="0" bIns="0" rtlCol="0"/>
            <a:lstStyle/>
            <a:p>
              <a:endParaRPr/>
            </a:p>
          </p:txBody>
        </p:sp>
        <p:sp>
          <p:nvSpPr>
            <p:cNvPr id="15" name="object 15"/>
            <p:cNvSpPr/>
            <p:nvPr/>
          </p:nvSpPr>
          <p:spPr>
            <a:xfrm>
              <a:off x="8095005" y="0"/>
              <a:ext cx="1049020" cy="6858000"/>
            </a:xfrm>
            <a:custGeom>
              <a:avLst/>
              <a:gdLst/>
              <a:ahLst/>
              <a:cxnLst/>
              <a:rect l="l" t="t" r="r" b="b"/>
              <a:pathLst>
                <a:path w="1049020" h="6858000">
                  <a:moveTo>
                    <a:pt x="1048994" y="0"/>
                  </a:moveTo>
                  <a:lnTo>
                    <a:pt x="0" y="0"/>
                  </a:lnTo>
                  <a:lnTo>
                    <a:pt x="937614" y="6857996"/>
                  </a:lnTo>
                  <a:lnTo>
                    <a:pt x="1048994" y="6857996"/>
                  </a:lnTo>
                  <a:lnTo>
                    <a:pt x="1048994" y="0"/>
                  </a:lnTo>
                  <a:close/>
                </a:path>
              </a:pathLst>
            </a:custGeom>
            <a:solidFill>
              <a:srgbClr val="226192">
                <a:alpha val="81959"/>
              </a:srgbClr>
            </a:solidFill>
          </p:spPr>
          <p:txBody>
            <a:bodyPr wrap="square" lIns="0" tIns="0" rIns="0" bIns="0" rtlCol="0"/>
            <a:lstStyle/>
            <a:p>
              <a:endParaRPr/>
            </a:p>
          </p:txBody>
        </p:sp>
        <p:sp>
          <p:nvSpPr>
            <p:cNvPr id="16" name="object 16"/>
            <p:cNvSpPr/>
            <p:nvPr/>
          </p:nvSpPr>
          <p:spPr>
            <a:xfrm>
              <a:off x="8069580" y="4920135"/>
              <a:ext cx="1074420" cy="1938020"/>
            </a:xfrm>
            <a:custGeom>
              <a:avLst/>
              <a:gdLst/>
              <a:ahLst/>
              <a:cxnLst/>
              <a:rect l="l" t="t" r="r" b="b"/>
              <a:pathLst>
                <a:path w="1074420" h="1938020">
                  <a:moveTo>
                    <a:pt x="1074419" y="0"/>
                  </a:moveTo>
                  <a:lnTo>
                    <a:pt x="0" y="1937862"/>
                  </a:lnTo>
                  <a:lnTo>
                    <a:pt x="1074419" y="1932867"/>
                  </a:lnTo>
                  <a:lnTo>
                    <a:pt x="1074419" y="0"/>
                  </a:lnTo>
                  <a:close/>
                </a:path>
              </a:pathLst>
            </a:custGeom>
            <a:solidFill>
              <a:srgbClr val="17AFE3">
                <a:alpha val="65881"/>
              </a:srgbClr>
            </a:solidFill>
          </p:spPr>
          <p:txBody>
            <a:bodyPr wrap="square" lIns="0" tIns="0" rIns="0" bIns="0" rtlCol="0"/>
            <a:lstStyle/>
            <a:p>
              <a:endParaRPr/>
            </a:p>
          </p:txBody>
        </p:sp>
      </p:grpSp>
      <p:sp>
        <p:nvSpPr>
          <p:cNvPr id="17" name="object 17"/>
          <p:cNvSpPr txBox="1"/>
          <p:nvPr/>
        </p:nvSpPr>
        <p:spPr>
          <a:xfrm>
            <a:off x="1054709" y="1597913"/>
            <a:ext cx="6649720" cy="1855470"/>
          </a:xfrm>
          <a:prstGeom prst="rect">
            <a:avLst/>
          </a:prstGeom>
        </p:spPr>
        <p:txBody>
          <a:bodyPr vert="horz" wrap="square" lIns="0" tIns="13335" rIns="0" bIns="0" rtlCol="0">
            <a:spAutoFit/>
          </a:bodyPr>
          <a:lstStyle/>
          <a:p>
            <a:pPr marL="12700" marR="5080" indent="419100">
              <a:lnSpc>
                <a:spcPct val="100000"/>
              </a:lnSpc>
              <a:spcBef>
                <a:spcPts val="105"/>
              </a:spcBef>
            </a:pPr>
            <a:r>
              <a:rPr sz="2000" i="1" dirty="0">
                <a:solidFill>
                  <a:srgbClr val="DA1F28"/>
                </a:solidFill>
                <a:latin typeface="Arial"/>
                <a:cs typeface="Arial"/>
              </a:rPr>
              <a:t>Фінансові </a:t>
            </a:r>
            <a:r>
              <a:rPr sz="2000" i="1" spc="-5" dirty="0">
                <a:solidFill>
                  <a:srgbClr val="DA1F28"/>
                </a:solidFill>
                <a:latin typeface="Arial"/>
                <a:cs typeface="Arial"/>
              </a:rPr>
              <a:t>посередники </a:t>
            </a:r>
            <a:r>
              <a:rPr sz="2000" dirty="0">
                <a:latin typeface="Arial"/>
                <a:cs typeface="Arial"/>
              </a:rPr>
              <a:t>– </a:t>
            </a:r>
            <a:r>
              <a:rPr sz="2000" i="1" spc="-10" dirty="0">
                <a:latin typeface="Arial"/>
                <a:cs typeface="Arial"/>
              </a:rPr>
              <a:t>спеціалізовані </a:t>
            </a:r>
            <a:r>
              <a:rPr sz="2000" i="1" dirty="0">
                <a:latin typeface="Arial"/>
                <a:cs typeface="Arial"/>
              </a:rPr>
              <a:t>професійні  </a:t>
            </a:r>
            <a:r>
              <a:rPr sz="2000" i="1" spc="-5" dirty="0">
                <a:latin typeface="Arial"/>
                <a:cs typeface="Arial"/>
              </a:rPr>
              <a:t>оператори </a:t>
            </a:r>
            <a:r>
              <a:rPr sz="2000" i="1" spc="-25" dirty="0">
                <a:latin typeface="Arial"/>
                <a:cs typeface="Arial"/>
              </a:rPr>
              <a:t>ринку, </a:t>
            </a:r>
            <a:r>
              <a:rPr sz="2000" i="1" spc="-10" dirty="0">
                <a:latin typeface="Arial"/>
                <a:cs typeface="Arial"/>
              </a:rPr>
              <a:t>інвестиційно-кредитні </a:t>
            </a:r>
            <a:r>
              <a:rPr sz="2000" i="1" spc="-5" dirty="0">
                <a:latin typeface="Arial"/>
                <a:cs typeface="Arial"/>
              </a:rPr>
              <a:t>установи, які  перерозподіляють ресурси між </a:t>
            </a:r>
            <a:r>
              <a:rPr sz="2000" i="1" spc="-15" dirty="0">
                <a:latin typeface="Arial"/>
                <a:cs typeface="Arial"/>
              </a:rPr>
              <a:t>постачальниками </a:t>
            </a:r>
            <a:r>
              <a:rPr sz="2000" i="1" dirty="0">
                <a:latin typeface="Arial"/>
                <a:cs typeface="Arial"/>
              </a:rPr>
              <a:t>і  </a:t>
            </a:r>
            <a:r>
              <a:rPr sz="2000" i="1" spc="-20" dirty="0">
                <a:latin typeface="Arial"/>
                <a:cs typeface="Arial"/>
              </a:rPr>
              <a:t>споживачами </a:t>
            </a:r>
            <a:r>
              <a:rPr sz="2000" i="1" spc="-10" dirty="0">
                <a:latin typeface="Arial"/>
                <a:cs typeface="Arial"/>
              </a:rPr>
              <a:t>фінансового </a:t>
            </a:r>
            <a:r>
              <a:rPr sz="2000" i="1" spc="-30" dirty="0">
                <a:latin typeface="Arial"/>
                <a:cs typeface="Arial"/>
              </a:rPr>
              <a:t>капіталу, </a:t>
            </a:r>
            <a:r>
              <a:rPr sz="2000" i="1" spc="-5" dirty="0">
                <a:latin typeface="Arial"/>
                <a:cs typeface="Arial"/>
              </a:rPr>
              <a:t>між </a:t>
            </a:r>
            <a:r>
              <a:rPr sz="2000" i="1" spc="-10" dirty="0">
                <a:latin typeface="Arial"/>
                <a:cs typeface="Arial"/>
              </a:rPr>
              <a:t>інвесторами,  кредиторами </a:t>
            </a:r>
            <a:r>
              <a:rPr sz="2000" i="1" spc="-20" dirty="0">
                <a:latin typeface="Arial"/>
                <a:cs typeface="Arial"/>
              </a:rPr>
              <a:t>та </a:t>
            </a:r>
            <a:r>
              <a:rPr sz="2000" i="1" spc="-10" dirty="0">
                <a:latin typeface="Arial"/>
                <a:cs typeface="Arial"/>
              </a:rPr>
              <a:t>реципієнтами </a:t>
            </a:r>
            <a:r>
              <a:rPr sz="2000" i="1" spc="-5" dirty="0">
                <a:latin typeface="Arial"/>
                <a:cs typeface="Arial"/>
              </a:rPr>
              <a:t>коштів на основі </a:t>
            </a:r>
            <a:r>
              <a:rPr sz="2000" i="1" dirty="0">
                <a:latin typeface="Arial"/>
                <a:cs typeface="Arial"/>
              </a:rPr>
              <a:t>дії  </a:t>
            </a:r>
            <a:r>
              <a:rPr sz="2000" i="1" spc="-5" dirty="0">
                <a:latin typeface="Arial"/>
                <a:cs typeface="Arial"/>
              </a:rPr>
              <a:t>принципу </a:t>
            </a:r>
            <a:r>
              <a:rPr sz="2000" i="1" spc="-10" dirty="0">
                <a:latin typeface="Arial"/>
                <a:cs typeface="Arial"/>
              </a:rPr>
              <a:t>зв’язку </a:t>
            </a:r>
            <a:r>
              <a:rPr sz="2000" i="1" dirty="0">
                <a:latin typeface="Arial"/>
                <a:cs typeface="Arial"/>
              </a:rPr>
              <a:t>в </a:t>
            </a:r>
            <a:r>
              <a:rPr sz="2000" i="1" spc="-5" dirty="0">
                <a:latin typeface="Arial"/>
                <a:cs typeface="Arial"/>
              </a:rPr>
              <a:t>динаміці </a:t>
            </a:r>
            <a:r>
              <a:rPr sz="2000" i="1" spc="-20" dirty="0">
                <a:latin typeface="Arial"/>
                <a:cs typeface="Arial"/>
              </a:rPr>
              <a:t>руху</a:t>
            </a:r>
            <a:r>
              <a:rPr sz="2000" i="1" spc="-40" dirty="0">
                <a:latin typeface="Arial"/>
                <a:cs typeface="Arial"/>
              </a:rPr>
              <a:t> </a:t>
            </a:r>
            <a:r>
              <a:rPr sz="2000" i="1" dirty="0">
                <a:latin typeface="Arial"/>
                <a:cs typeface="Arial"/>
              </a:rPr>
              <a:t>активів</a:t>
            </a:r>
            <a:endParaRPr sz="20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5715000" y="1"/>
            <a:ext cx="3352800" cy="1142999"/>
          </a:xfrm>
          <a:prstGeom prst="rect">
            <a:avLst/>
          </a:prstGeom>
        </p:spPr>
        <p:txBody>
          <a:bodyPr vert="horz" lIns="91440" tIns="45720" rIns="91440" bIns="45720" rtlCol="0" anchor="ctr">
            <a:normAutofit/>
          </a:bodyPr>
          <a:lstStyle/>
          <a:p>
            <a:pPr marL="12700"/>
            <a:r>
              <a:rPr lang="en-US" sz="3300" b="1" i="1" spc="-5" dirty="0" err="1"/>
              <a:t>Дискусійне</a:t>
            </a:r>
            <a:r>
              <a:rPr lang="en-US" sz="3300" b="1" i="1" spc="-5" dirty="0"/>
              <a:t> </a:t>
            </a:r>
            <a:r>
              <a:rPr lang="en-US" sz="3300" b="1" i="1" spc="-5" dirty="0" err="1"/>
              <a:t>питання</a:t>
            </a:r>
            <a:r>
              <a:rPr lang="en-US" sz="3300" b="1" i="1" spc="-5" dirty="0"/>
              <a:t> </a:t>
            </a:r>
            <a:endParaRPr lang="en-US" sz="3300" dirty="0"/>
          </a:p>
        </p:txBody>
      </p:sp>
      <p:sp>
        <p:nvSpPr>
          <p:cNvPr id="4" name="Місце для вмісту 3">
            <a:extLst>
              <a:ext uri="{FF2B5EF4-FFF2-40B4-BE49-F238E27FC236}">
                <a16:creationId xmlns:a16="http://schemas.microsoft.com/office/drawing/2014/main" id="{FA65980F-51D9-945B-8084-8954C469E015}"/>
              </a:ext>
            </a:extLst>
          </p:cNvPr>
          <p:cNvSpPr>
            <a:spLocks noGrp="1"/>
          </p:cNvSpPr>
          <p:nvPr>
            <p:ph sz="quarter" idx="13"/>
          </p:nvPr>
        </p:nvSpPr>
        <p:spPr>
          <a:xfrm>
            <a:off x="5715000" y="1066800"/>
            <a:ext cx="3403092" cy="5791199"/>
          </a:xfrm>
        </p:spPr>
        <p:txBody>
          <a:bodyPr vert="horz" lIns="91440" tIns="45720" rIns="91440" bIns="45720" rtlCol="0">
            <a:normAutofit/>
          </a:bodyPr>
          <a:lstStyle/>
          <a:p>
            <a:pPr marL="0" indent="0" algn="ctr">
              <a:buNone/>
            </a:pPr>
            <a:endParaRPr lang="uk-UA" sz="1600" dirty="0"/>
          </a:p>
          <a:p>
            <a:pPr marL="0" indent="0" algn="ctr">
              <a:buNone/>
            </a:pPr>
            <a:r>
              <a:rPr lang="uk-UA" sz="3200" dirty="0"/>
              <a:t>НА ЩО Ви в першу чергу будете звертати увагу при виборі об'єкта інвестування?</a:t>
            </a:r>
            <a:endParaRPr lang="en-US" sz="3200" dirty="0"/>
          </a:p>
        </p:txBody>
      </p:sp>
      <p:pic>
        <p:nvPicPr>
          <p:cNvPr id="1026" name="Picture 2" descr="Зображення, знайдене за запитом &quot;обєкти інвестування&quot;">
            <a:extLst>
              <a:ext uri="{FF2B5EF4-FFF2-40B4-BE49-F238E27FC236}">
                <a16:creationId xmlns:a16="http://schemas.microsoft.com/office/drawing/2014/main" id="{9CC34DED-62E7-14DB-3B65-D32A05CA02D2}"/>
              </a:ext>
            </a:extLst>
          </p:cNvPr>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l="21064" r="20401"/>
          <a:stretch/>
        </p:blipFill>
        <p:spPr bwMode="auto">
          <a:xfrm>
            <a:off x="20" y="10"/>
            <a:ext cx="5664688"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09600"/>
            <a:ext cx="8806180" cy="6248400"/>
            <a:chOff x="0" y="609600"/>
            <a:chExt cx="8806180" cy="6248400"/>
          </a:xfrm>
        </p:grpSpPr>
        <p:sp>
          <p:nvSpPr>
            <p:cNvPr id="3" name="object 3"/>
            <p:cNvSpPr/>
            <p:nvPr/>
          </p:nvSpPr>
          <p:spPr>
            <a:xfrm>
              <a:off x="0" y="4060240"/>
              <a:ext cx="448945" cy="2797810"/>
            </a:xfrm>
            <a:custGeom>
              <a:avLst/>
              <a:gdLst/>
              <a:ahLst/>
              <a:cxnLst/>
              <a:rect l="l" t="t" r="r" b="b"/>
              <a:pathLst>
                <a:path w="448945" h="2797809">
                  <a:moveTo>
                    <a:pt x="0" y="0"/>
                  </a:moveTo>
                  <a:lnTo>
                    <a:pt x="0" y="2797053"/>
                  </a:lnTo>
                  <a:lnTo>
                    <a:pt x="37965" y="2797756"/>
                  </a:lnTo>
                  <a:lnTo>
                    <a:pt x="448358" y="2797756"/>
                  </a:lnTo>
                  <a:lnTo>
                    <a:pt x="0" y="0"/>
                  </a:lnTo>
                  <a:close/>
                </a:path>
              </a:pathLst>
            </a:custGeom>
            <a:solidFill>
              <a:srgbClr val="5FCAEE">
                <a:alpha val="70195"/>
              </a:srgbClr>
            </a:solidFill>
          </p:spPr>
          <p:txBody>
            <a:bodyPr wrap="square" lIns="0" tIns="0" rIns="0" bIns="0" rtlCol="0"/>
            <a:lstStyle/>
            <a:p>
              <a:endParaRPr/>
            </a:p>
          </p:txBody>
        </p:sp>
        <p:sp>
          <p:nvSpPr>
            <p:cNvPr id="4" name="object 4"/>
            <p:cNvSpPr/>
            <p:nvPr/>
          </p:nvSpPr>
          <p:spPr>
            <a:xfrm>
              <a:off x="381000" y="609600"/>
              <a:ext cx="8424672" cy="5497068"/>
            </a:xfrm>
            <a:prstGeom prst="rect">
              <a:avLst/>
            </a:prstGeom>
            <a:blipFill>
              <a:blip r:embed="rId2" cstate="print"/>
              <a:stretch>
                <a:fillRect/>
              </a:stretch>
            </a:blipFill>
          </p:spPr>
          <p:txBody>
            <a:bodyPr wrap="square" lIns="0" tIns="0" rIns="0" bIns="0" rtlCol="0"/>
            <a:lstStyle/>
            <a:p>
              <a:endParaRPr/>
            </a:p>
          </p:txBody>
        </p:sp>
      </p:grpSp>
      <p:grpSp>
        <p:nvGrpSpPr>
          <p:cNvPr id="5" name="object 5"/>
          <p:cNvGrpSpPr/>
          <p:nvPr/>
        </p:nvGrpSpPr>
        <p:grpSpPr>
          <a:xfrm>
            <a:off x="5127688" y="0"/>
            <a:ext cx="4021454" cy="6867525"/>
            <a:chOff x="5127688" y="0"/>
            <a:chExt cx="4021454" cy="6867525"/>
          </a:xfrm>
        </p:grpSpPr>
        <p:sp>
          <p:nvSpPr>
            <p:cNvPr id="6" name="object 6"/>
            <p:cNvSpPr/>
            <p:nvPr/>
          </p:nvSpPr>
          <p:spPr>
            <a:xfrm>
              <a:off x="5132260" y="4182451"/>
              <a:ext cx="4011929" cy="2675890"/>
            </a:xfrm>
            <a:custGeom>
              <a:avLst/>
              <a:gdLst/>
              <a:ahLst/>
              <a:cxnLst/>
              <a:rect l="l" t="t" r="r" b="b"/>
              <a:pathLst>
                <a:path w="4011929" h="2675890">
                  <a:moveTo>
                    <a:pt x="0" y="2675547"/>
                  </a:moveTo>
                  <a:lnTo>
                    <a:pt x="4011738" y="0"/>
                  </a:lnTo>
                </a:path>
              </a:pathLst>
            </a:custGeom>
            <a:ln w="9144">
              <a:solidFill>
                <a:srgbClr val="5FCAEE"/>
              </a:solidFill>
            </a:ln>
          </p:spPr>
          <p:txBody>
            <a:bodyPr wrap="square" lIns="0" tIns="0" rIns="0" bIns="0" rtlCol="0"/>
            <a:lstStyle/>
            <a:p>
              <a:endParaRPr/>
            </a:p>
          </p:txBody>
        </p:sp>
        <p:sp>
          <p:nvSpPr>
            <p:cNvPr id="7" name="object 7"/>
            <p:cNvSpPr/>
            <p:nvPr/>
          </p:nvSpPr>
          <p:spPr>
            <a:xfrm>
              <a:off x="7043927" y="0"/>
              <a:ext cx="1217930" cy="6858000"/>
            </a:xfrm>
            <a:custGeom>
              <a:avLst/>
              <a:gdLst/>
              <a:ahLst/>
              <a:cxnLst/>
              <a:rect l="l" t="t" r="r" b="b"/>
              <a:pathLst>
                <a:path w="1217929" h="6858000">
                  <a:moveTo>
                    <a:pt x="0" y="0"/>
                  </a:moveTo>
                  <a:lnTo>
                    <a:pt x="1217549" y="6857999"/>
                  </a:lnTo>
                </a:path>
              </a:pathLst>
            </a:custGeom>
            <a:ln w="9143">
              <a:solidFill>
                <a:srgbClr val="5FCAEE"/>
              </a:solidFill>
            </a:ln>
          </p:spPr>
          <p:txBody>
            <a:bodyPr wrap="square" lIns="0" tIns="0" rIns="0" bIns="0" rtlCol="0"/>
            <a:lstStyle/>
            <a:p>
              <a:endParaRPr/>
            </a:p>
          </p:txBody>
        </p:sp>
        <p:sp>
          <p:nvSpPr>
            <p:cNvPr id="8" name="object 8"/>
            <p:cNvSpPr/>
            <p:nvPr/>
          </p:nvSpPr>
          <p:spPr>
            <a:xfrm>
              <a:off x="6893051" y="0"/>
              <a:ext cx="2251075" cy="6858000"/>
            </a:xfrm>
            <a:custGeom>
              <a:avLst/>
              <a:gdLst/>
              <a:ahLst/>
              <a:cxnLst/>
              <a:rect l="l" t="t" r="r" b="b"/>
              <a:pathLst>
                <a:path w="2251075" h="6858000">
                  <a:moveTo>
                    <a:pt x="2021967" y="0"/>
                  </a:moveTo>
                  <a:lnTo>
                    <a:pt x="0" y="6857154"/>
                  </a:lnTo>
                  <a:lnTo>
                    <a:pt x="226086" y="6857998"/>
                  </a:lnTo>
                  <a:lnTo>
                    <a:pt x="2250947" y="6857998"/>
                  </a:lnTo>
                  <a:lnTo>
                    <a:pt x="2250947" y="8226"/>
                  </a:lnTo>
                  <a:lnTo>
                    <a:pt x="2021967" y="0"/>
                  </a:lnTo>
                  <a:close/>
                </a:path>
              </a:pathLst>
            </a:custGeom>
            <a:solidFill>
              <a:srgbClr val="5FCAEE">
                <a:alpha val="36077"/>
              </a:srgbClr>
            </a:solidFill>
          </p:spPr>
          <p:txBody>
            <a:bodyPr wrap="square" lIns="0" tIns="0" rIns="0" bIns="0" rtlCol="0"/>
            <a:lstStyle/>
            <a:p>
              <a:endParaRPr/>
            </a:p>
          </p:txBody>
        </p:sp>
        <p:sp>
          <p:nvSpPr>
            <p:cNvPr id="9" name="object 9"/>
            <p:cNvSpPr/>
            <p:nvPr/>
          </p:nvSpPr>
          <p:spPr>
            <a:xfrm>
              <a:off x="7206805" y="0"/>
              <a:ext cx="1937385" cy="6858000"/>
            </a:xfrm>
            <a:custGeom>
              <a:avLst/>
              <a:gdLst/>
              <a:ahLst/>
              <a:cxnLst/>
              <a:rect l="l" t="t" r="r" b="b"/>
              <a:pathLst>
                <a:path w="1937384" h="6858000">
                  <a:moveTo>
                    <a:pt x="1937194" y="0"/>
                  </a:moveTo>
                  <a:lnTo>
                    <a:pt x="0" y="0"/>
                  </a:lnTo>
                  <a:lnTo>
                    <a:pt x="1200593" y="6857996"/>
                  </a:lnTo>
                  <a:lnTo>
                    <a:pt x="1937194" y="6857996"/>
                  </a:lnTo>
                  <a:lnTo>
                    <a:pt x="1937194" y="0"/>
                  </a:lnTo>
                  <a:close/>
                </a:path>
              </a:pathLst>
            </a:custGeom>
            <a:solidFill>
              <a:srgbClr val="5FCAEE">
                <a:alpha val="19999"/>
              </a:srgbClr>
            </a:solidFill>
          </p:spPr>
          <p:txBody>
            <a:bodyPr wrap="square" lIns="0" tIns="0" rIns="0" bIns="0" rtlCol="0"/>
            <a:lstStyle/>
            <a:p>
              <a:endParaRPr/>
            </a:p>
          </p:txBody>
        </p:sp>
        <p:sp>
          <p:nvSpPr>
            <p:cNvPr id="10" name="object 10"/>
            <p:cNvSpPr/>
            <p:nvPr/>
          </p:nvSpPr>
          <p:spPr>
            <a:xfrm>
              <a:off x="6638545" y="3921067"/>
              <a:ext cx="2505710" cy="2937510"/>
            </a:xfrm>
            <a:custGeom>
              <a:avLst/>
              <a:gdLst/>
              <a:ahLst/>
              <a:cxnLst/>
              <a:rect l="l" t="t" r="r" b="b"/>
              <a:pathLst>
                <a:path w="2505709" h="2937509">
                  <a:moveTo>
                    <a:pt x="2505454" y="0"/>
                  </a:moveTo>
                  <a:lnTo>
                    <a:pt x="0" y="2936929"/>
                  </a:lnTo>
                  <a:lnTo>
                    <a:pt x="2505454" y="2936929"/>
                  </a:lnTo>
                  <a:lnTo>
                    <a:pt x="2505454" y="0"/>
                  </a:lnTo>
                  <a:close/>
                </a:path>
              </a:pathLst>
            </a:custGeom>
            <a:solidFill>
              <a:srgbClr val="17AFE3">
                <a:alpha val="65881"/>
              </a:srgbClr>
            </a:solidFill>
          </p:spPr>
          <p:txBody>
            <a:bodyPr wrap="square" lIns="0" tIns="0" rIns="0" bIns="0" rtlCol="0"/>
            <a:lstStyle/>
            <a:p>
              <a:endParaRPr/>
            </a:p>
          </p:txBody>
        </p:sp>
        <p:sp>
          <p:nvSpPr>
            <p:cNvPr id="11" name="object 11"/>
            <p:cNvSpPr/>
            <p:nvPr/>
          </p:nvSpPr>
          <p:spPr>
            <a:xfrm>
              <a:off x="7012460" y="0"/>
              <a:ext cx="2131695" cy="6858000"/>
            </a:xfrm>
            <a:custGeom>
              <a:avLst/>
              <a:gdLst/>
              <a:ahLst/>
              <a:cxnLst/>
              <a:rect l="l" t="t" r="r" b="b"/>
              <a:pathLst>
                <a:path w="2131695" h="6858000">
                  <a:moveTo>
                    <a:pt x="2131539" y="0"/>
                  </a:moveTo>
                  <a:lnTo>
                    <a:pt x="0" y="0"/>
                  </a:lnTo>
                  <a:lnTo>
                    <a:pt x="1854551" y="6857996"/>
                  </a:lnTo>
                  <a:lnTo>
                    <a:pt x="2131539" y="6849804"/>
                  </a:lnTo>
                  <a:lnTo>
                    <a:pt x="2131539" y="0"/>
                  </a:lnTo>
                  <a:close/>
                </a:path>
              </a:pathLst>
            </a:custGeom>
            <a:solidFill>
              <a:srgbClr val="17AFE3">
                <a:alpha val="50195"/>
              </a:srgbClr>
            </a:solidFill>
          </p:spPr>
          <p:txBody>
            <a:bodyPr wrap="square" lIns="0" tIns="0" rIns="0" bIns="0" rtlCol="0"/>
            <a:lstStyle/>
            <a:p>
              <a:endParaRPr/>
            </a:p>
          </p:txBody>
        </p:sp>
        <p:sp>
          <p:nvSpPr>
            <p:cNvPr id="12" name="object 12"/>
            <p:cNvSpPr/>
            <p:nvPr/>
          </p:nvSpPr>
          <p:spPr>
            <a:xfrm>
              <a:off x="8296656" y="0"/>
              <a:ext cx="847725" cy="6858000"/>
            </a:xfrm>
            <a:custGeom>
              <a:avLst/>
              <a:gdLst/>
              <a:ahLst/>
              <a:cxnLst/>
              <a:rect l="l" t="t" r="r" b="b"/>
              <a:pathLst>
                <a:path w="847725" h="6858000">
                  <a:moveTo>
                    <a:pt x="847343" y="0"/>
                  </a:moveTo>
                  <a:lnTo>
                    <a:pt x="675397" y="0"/>
                  </a:lnTo>
                  <a:lnTo>
                    <a:pt x="0" y="6857996"/>
                  </a:lnTo>
                  <a:lnTo>
                    <a:pt x="847343" y="6857996"/>
                  </a:lnTo>
                  <a:lnTo>
                    <a:pt x="847343" y="0"/>
                  </a:lnTo>
                  <a:close/>
                </a:path>
              </a:pathLst>
            </a:custGeom>
            <a:solidFill>
              <a:srgbClr val="2D83C3">
                <a:alpha val="70195"/>
              </a:srgbClr>
            </a:solidFill>
          </p:spPr>
          <p:txBody>
            <a:bodyPr wrap="square" lIns="0" tIns="0" rIns="0" bIns="0" rtlCol="0"/>
            <a:lstStyle/>
            <a:p>
              <a:endParaRPr/>
            </a:p>
          </p:txBody>
        </p:sp>
        <p:sp>
          <p:nvSpPr>
            <p:cNvPr id="13" name="object 13"/>
            <p:cNvSpPr/>
            <p:nvPr/>
          </p:nvSpPr>
          <p:spPr>
            <a:xfrm>
              <a:off x="8095005" y="0"/>
              <a:ext cx="1049020" cy="6858000"/>
            </a:xfrm>
            <a:custGeom>
              <a:avLst/>
              <a:gdLst/>
              <a:ahLst/>
              <a:cxnLst/>
              <a:rect l="l" t="t" r="r" b="b"/>
              <a:pathLst>
                <a:path w="1049020" h="6858000">
                  <a:moveTo>
                    <a:pt x="1048994" y="0"/>
                  </a:moveTo>
                  <a:lnTo>
                    <a:pt x="0" y="0"/>
                  </a:lnTo>
                  <a:lnTo>
                    <a:pt x="937614" y="6857996"/>
                  </a:lnTo>
                  <a:lnTo>
                    <a:pt x="1048994" y="6857996"/>
                  </a:lnTo>
                  <a:lnTo>
                    <a:pt x="1048994" y="0"/>
                  </a:lnTo>
                  <a:close/>
                </a:path>
              </a:pathLst>
            </a:custGeom>
            <a:solidFill>
              <a:srgbClr val="226192">
                <a:alpha val="81959"/>
              </a:srgbClr>
            </a:solidFill>
          </p:spPr>
          <p:txBody>
            <a:bodyPr wrap="square" lIns="0" tIns="0" rIns="0" bIns="0" rtlCol="0"/>
            <a:lstStyle/>
            <a:p>
              <a:endParaRPr/>
            </a:p>
          </p:txBody>
        </p:sp>
        <p:sp>
          <p:nvSpPr>
            <p:cNvPr id="14" name="object 14"/>
            <p:cNvSpPr/>
            <p:nvPr/>
          </p:nvSpPr>
          <p:spPr>
            <a:xfrm>
              <a:off x="8069580" y="4920135"/>
              <a:ext cx="1074420" cy="1938020"/>
            </a:xfrm>
            <a:custGeom>
              <a:avLst/>
              <a:gdLst/>
              <a:ahLst/>
              <a:cxnLst/>
              <a:rect l="l" t="t" r="r" b="b"/>
              <a:pathLst>
                <a:path w="1074420" h="1938020">
                  <a:moveTo>
                    <a:pt x="1074419" y="0"/>
                  </a:moveTo>
                  <a:lnTo>
                    <a:pt x="0" y="1937862"/>
                  </a:lnTo>
                  <a:lnTo>
                    <a:pt x="1074419" y="1932867"/>
                  </a:lnTo>
                  <a:lnTo>
                    <a:pt x="1074419" y="0"/>
                  </a:lnTo>
                  <a:close/>
                </a:path>
              </a:pathLst>
            </a:custGeom>
            <a:solidFill>
              <a:srgbClr val="17AFE3">
                <a:alpha val="65881"/>
              </a:srgbClr>
            </a:solidFill>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95402" y="1590802"/>
            <a:ext cx="3990340" cy="2423795"/>
            <a:chOff x="295402" y="1590802"/>
            <a:chExt cx="3990340" cy="2423795"/>
          </a:xfrm>
        </p:grpSpPr>
        <p:sp>
          <p:nvSpPr>
            <p:cNvPr id="3" name="object 3"/>
            <p:cNvSpPr/>
            <p:nvPr/>
          </p:nvSpPr>
          <p:spPr>
            <a:xfrm>
              <a:off x="305562" y="1600962"/>
              <a:ext cx="3970020" cy="1076325"/>
            </a:xfrm>
            <a:custGeom>
              <a:avLst/>
              <a:gdLst/>
              <a:ahLst/>
              <a:cxnLst/>
              <a:rect l="l" t="t" r="r" b="b"/>
              <a:pathLst>
                <a:path w="3970020" h="1076325">
                  <a:moveTo>
                    <a:pt x="3862451" y="0"/>
                  </a:moveTo>
                  <a:lnTo>
                    <a:pt x="107594" y="0"/>
                  </a:lnTo>
                  <a:lnTo>
                    <a:pt x="65713" y="8449"/>
                  </a:lnTo>
                  <a:lnTo>
                    <a:pt x="31513" y="31496"/>
                  </a:lnTo>
                  <a:lnTo>
                    <a:pt x="8455" y="65686"/>
                  </a:lnTo>
                  <a:lnTo>
                    <a:pt x="0" y="107568"/>
                  </a:lnTo>
                  <a:lnTo>
                    <a:pt x="0" y="968375"/>
                  </a:lnTo>
                  <a:lnTo>
                    <a:pt x="8455" y="1010257"/>
                  </a:lnTo>
                  <a:lnTo>
                    <a:pt x="31513" y="1044448"/>
                  </a:lnTo>
                  <a:lnTo>
                    <a:pt x="65713" y="1067494"/>
                  </a:lnTo>
                  <a:lnTo>
                    <a:pt x="107594" y="1075943"/>
                  </a:lnTo>
                  <a:lnTo>
                    <a:pt x="3862451" y="1075943"/>
                  </a:lnTo>
                  <a:lnTo>
                    <a:pt x="3904333" y="1067494"/>
                  </a:lnTo>
                  <a:lnTo>
                    <a:pt x="3938524" y="1044448"/>
                  </a:lnTo>
                  <a:lnTo>
                    <a:pt x="3961570" y="1010257"/>
                  </a:lnTo>
                  <a:lnTo>
                    <a:pt x="3970020" y="968375"/>
                  </a:lnTo>
                  <a:lnTo>
                    <a:pt x="3970020" y="107568"/>
                  </a:lnTo>
                  <a:lnTo>
                    <a:pt x="3961570" y="65686"/>
                  </a:lnTo>
                  <a:lnTo>
                    <a:pt x="3938524" y="31496"/>
                  </a:lnTo>
                  <a:lnTo>
                    <a:pt x="3904333" y="8449"/>
                  </a:lnTo>
                  <a:lnTo>
                    <a:pt x="3862451" y="0"/>
                  </a:lnTo>
                  <a:close/>
                </a:path>
              </a:pathLst>
            </a:custGeom>
            <a:solidFill>
              <a:srgbClr val="2D83C3"/>
            </a:solidFill>
          </p:spPr>
          <p:txBody>
            <a:bodyPr wrap="square" lIns="0" tIns="0" rIns="0" bIns="0" rtlCol="0"/>
            <a:lstStyle/>
            <a:p>
              <a:endParaRPr/>
            </a:p>
          </p:txBody>
        </p:sp>
        <p:sp>
          <p:nvSpPr>
            <p:cNvPr id="4" name="object 4"/>
            <p:cNvSpPr/>
            <p:nvPr/>
          </p:nvSpPr>
          <p:spPr>
            <a:xfrm>
              <a:off x="305562" y="1600962"/>
              <a:ext cx="3970020" cy="1976755"/>
            </a:xfrm>
            <a:custGeom>
              <a:avLst/>
              <a:gdLst/>
              <a:ahLst/>
              <a:cxnLst/>
              <a:rect l="l" t="t" r="r" b="b"/>
              <a:pathLst>
                <a:path w="3970020" h="1976754">
                  <a:moveTo>
                    <a:pt x="0" y="107568"/>
                  </a:moveTo>
                  <a:lnTo>
                    <a:pt x="8455" y="65686"/>
                  </a:lnTo>
                  <a:lnTo>
                    <a:pt x="31513" y="31496"/>
                  </a:lnTo>
                  <a:lnTo>
                    <a:pt x="65713" y="8449"/>
                  </a:lnTo>
                  <a:lnTo>
                    <a:pt x="107594" y="0"/>
                  </a:lnTo>
                  <a:lnTo>
                    <a:pt x="3862451" y="0"/>
                  </a:lnTo>
                  <a:lnTo>
                    <a:pt x="3904333" y="8449"/>
                  </a:lnTo>
                  <a:lnTo>
                    <a:pt x="3938524" y="31496"/>
                  </a:lnTo>
                  <a:lnTo>
                    <a:pt x="3961570" y="65686"/>
                  </a:lnTo>
                  <a:lnTo>
                    <a:pt x="3970020" y="107568"/>
                  </a:lnTo>
                  <a:lnTo>
                    <a:pt x="3970020" y="968375"/>
                  </a:lnTo>
                  <a:lnTo>
                    <a:pt x="3961570" y="1010257"/>
                  </a:lnTo>
                  <a:lnTo>
                    <a:pt x="3938524" y="1044448"/>
                  </a:lnTo>
                  <a:lnTo>
                    <a:pt x="3904333" y="1067494"/>
                  </a:lnTo>
                  <a:lnTo>
                    <a:pt x="3862451" y="1075943"/>
                  </a:lnTo>
                  <a:lnTo>
                    <a:pt x="107594" y="1075943"/>
                  </a:lnTo>
                  <a:lnTo>
                    <a:pt x="65713" y="1067494"/>
                  </a:lnTo>
                  <a:lnTo>
                    <a:pt x="31513" y="1044448"/>
                  </a:lnTo>
                  <a:lnTo>
                    <a:pt x="8455" y="1010257"/>
                  </a:lnTo>
                  <a:lnTo>
                    <a:pt x="0" y="968375"/>
                  </a:lnTo>
                  <a:lnTo>
                    <a:pt x="0" y="107568"/>
                  </a:lnTo>
                  <a:close/>
                </a:path>
                <a:path w="3970020" h="1976754">
                  <a:moveTo>
                    <a:pt x="397764" y="1075943"/>
                  </a:moveTo>
                  <a:lnTo>
                    <a:pt x="397764" y="1976754"/>
                  </a:lnTo>
                  <a:lnTo>
                    <a:pt x="1420240" y="1976754"/>
                  </a:lnTo>
                </a:path>
              </a:pathLst>
            </a:custGeom>
            <a:ln w="19812">
              <a:solidFill>
                <a:srgbClr val="2C3B43"/>
              </a:solidFill>
            </a:ln>
          </p:spPr>
          <p:txBody>
            <a:bodyPr wrap="square" lIns="0" tIns="0" rIns="0" bIns="0" rtlCol="0"/>
            <a:lstStyle/>
            <a:p>
              <a:endParaRPr/>
            </a:p>
          </p:txBody>
        </p:sp>
        <p:sp>
          <p:nvSpPr>
            <p:cNvPr id="5" name="object 5"/>
            <p:cNvSpPr/>
            <p:nvPr/>
          </p:nvSpPr>
          <p:spPr>
            <a:xfrm>
              <a:off x="1724405" y="3150869"/>
              <a:ext cx="2298700" cy="853440"/>
            </a:xfrm>
            <a:custGeom>
              <a:avLst/>
              <a:gdLst/>
              <a:ahLst/>
              <a:cxnLst/>
              <a:rect l="l" t="t" r="r" b="b"/>
              <a:pathLst>
                <a:path w="2298700" h="853439">
                  <a:moveTo>
                    <a:pt x="2212847" y="0"/>
                  </a:moveTo>
                  <a:lnTo>
                    <a:pt x="85343" y="0"/>
                  </a:lnTo>
                  <a:lnTo>
                    <a:pt x="52131" y="6709"/>
                  </a:lnTo>
                  <a:lnTo>
                    <a:pt x="25003" y="25003"/>
                  </a:lnTo>
                  <a:lnTo>
                    <a:pt x="6709" y="52131"/>
                  </a:lnTo>
                  <a:lnTo>
                    <a:pt x="0" y="85343"/>
                  </a:lnTo>
                  <a:lnTo>
                    <a:pt x="0" y="768095"/>
                  </a:lnTo>
                  <a:lnTo>
                    <a:pt x="6709" y="801308"/>
                  </a:lnTo>
                  <a:lnTo>
                    <a:pt x="25003" y="828436"/>
                  </a:lnTo>
                  <a:lnTo>
                    <a:pt x="52131" y="846730"/>
                  </a:lnTo>
                  <a:lnTo>
                    <a:pt x="85343" y="853439"/>
                  </a:lnTo>
                  <a:lnTo>
                    <a:pt x="2212847" y="853439"/>
                  </a:lnTo>
                  <a:lnTo>
                    <a:pt x="2246060" y="846730"/>
                  </a:lnTo>
                  <a:lnTo>
                    <a:pt x="2273188" y="828436"/>
                  </a:lnTo>
                  <a:lnTo>
                    <a:pt x="2291482" y="801308"/>
                  </a:lnTo>
                  <a:lnTo>
                    <a:pt x="2298192" y="768095"/>
                  </a:lnTo>
                  <a:lnTo>
                    <a:pt x="2298192" y="85343"/>
                  </a:lnTo>
                  <a:lnTo>
                    <a:pt x="2291482" y="52131"/>
                  </a:lnTo>
                  <a:lnTo>
                    <a:pt x="2273188" y="25003"/>
                  </a:lnTo>
                  <a:lnTo>
                    <a:pt x="2246060" y="6709"/>
                  </a:lnTo>
                  <a:lnTo>
                    <a:pt x="2212847" y="0"/>
                  </a:lnTo>
                  <a:close/>
                </a:path>
              </a:pathLst>
            </a:custGeom>
            <a:solidFill>
              <a:srgbClr val="DFF5FB">
                <a:alpha val="90194"/>
              </a:srgbClr>
            </a:solidFill>
          </p:spPr>
          <p:txBody>
            <a:bodyPr wrap="square" lIns="0" tIns="0" rIns="0" bIns="0" rtlCol="0"/>
            <a:lstStyle/>
            <a:p>
              <a:endParaRPr/>
            </a:p>
          </p:txBody>
        </p:sp>
        <p:sp>
          <p:nvSpPr>
            <p:cNvPr id="6" name="object 6"/>
            <p:cNvSpPr/>
            <p:nvPr/>
          </p:nvSpPr>
          <p:spPr>
            <a:xfrm>
              <a:off x="1724405" y="3150869"/>
              <a:ext cx="2298700" cy="853440"/>
            </a:xfrm>
            <a:custGeom>
              <a:avLst/>
              <a:gdLst/>
              <a:ahLst/>
              <a:cxnLst/>
              <a:rect l="l" t="t" r="r" b="b"/>
              <a:pathLst>
                <a:path w="2298700" h="853439">
                  <a:moveTo>
                    <a:pt x="0" y="85343"/>
                  </a:moveTo>
                  <a:lnTo>
                    <a:pt x="6709" y="52131"/>
                  </a:lnTo>
                  <a:lnTo>
                    <a:pt x="25003" y="25003"/>
                  </a:lnTo>
                  <a:lnTo>
                    <a:pt x="52131" y="6709"/>
                  </a:lnTo>
                  <a:lnTo>
                    <a:pt x="85343" y="0"/>
                  </a:lnTo>
                  <a:lnTo>
                    <a:pt x="2212847" y="0"/>
                  </a:lnTo>
                  <a:lnTo>
                    <a:pt x="2246060" y="6709"/>
                  </a:lnTo>
                  <a:lnTo>
                    <a:pt x="2273188" y="25003"/>
                  </a:lnTo>
                  <a:lnTo>
                    <a:pt x="2291482" y="52131"/>
                  </a:lnTo>
                  <a:lnTo>
                    <a:pt x="2298192" y="85343"/>
                  </a:lnTo>
                  <a:lnTo>
                    <a:pt x="2298192" y="768095"/>
                  </a:lnTo>
                  <a:lnTo>
                    <a:pt x="2291482" y="801308"/>
                  </a:lnTo>
                  <a:lnTo>
                    <a:pt x="2273188" y="828436"/>
                  </a:lnTo>
                  <a:lnTo>
                    <a:pt x="2246060" y="846730"/>
                  </a:lnTo>
                  <a:lnTo>
                    <a:pt x="2212847" y="853439"/>
                  </a:lnTo>
                  <a:lnTo>
                    <a:pt x="85343" y="853439"/>
                  </a:lnTo>
                  <a:lnTo>
                    <a:pt x="52131" y="846730"/>
                  </a:lnTo>
                  <a:lnTo>
                    <a:pt x="25003" y="828436"/>
                  </a:lnTo>
                  <a:lnTo>
                    <a:pt x="6709" y="801308"/>
                  </a:lnTo>
                  <a:lnTo>
                    <a:pt x="0" y="768095"/>
                  </a:lnTo>
                  <a:lnTo>
                    <a:pt x="0" y="85343"/>
                  </a:lnTo>
                  <a:close/>
                </a:path>
              </a:pathLst>
            </a:custGeom>
            <a:ln w="19812">
              <a:solidFill>
                <a:srgbClr val="2C3B43"/>
              </a:solidFill>
            </a:ln>
          </p:spPr>
          <p:txBody>
            <a:bodyPr wrap="square" lIns="0" tIns="0" rIns="0" bIns="0" rtlCol="0"/>
            <a:lstStyle/>
            <a:p>
              <a:endParaRPr/>
            </a:p>
          </p:txBody>
        </p:sp>
      </p:grpSp>
      <p:sp>
        <p:nvSpPr>
          <p:cNvPr id="7" name="object 7"/>
          <p:cNvSpPr txBox="1"/>
          <p:nvPr/>
        </p:nvSpPr>
        <p:spPr>
          <a:xfrm>
            <a:off x="1872233" y="3396234"/>
            <a:ext cx="2000885" cy="314960"/>
          </a:xfrm>
          <a:prstGeom prst="rect">
            <a:avLst/>
          </a:prstGeom>
        </p:spPr>
        <p:txBody>
          <a:bodyPr vert="horz" wrap="square" lIns="0" tIns="12065" rIns="0" bIns="0" rtlCol="0">
            <a:spAutoFit/>
          </a:bodyPr>
          <a:lstStyle/>
          <a:p>
            <a:pPr marL="12700">
              <a:lnSpc>
                <a:spcPct val="100000"/>
              </a:lnSpc>
              <a:spcBef>
                <a:spcPts val="95"/>
              </a:spcBef>
            </a:pPr>
            <a:r>
              <a:rPr sz="1900" spc="-5" dirty="0">
                <a:latin typeface="Trebuchet MS"/>
                <a:cs typeface="Trebuchet MS"/>
              </a:rPr>
              <a:t>Комерційні</a:t>
            </a:r>
            <a:r>
              <a:rPr sz="1900" spc="-55" dirty="0">
                <a:latin typeface="Trebuchet MS"/>
                <a:cs typeface="Trebuchet MS"/>
              </a:rPr>
              <a:t> </a:t>
            </a:r>
            <a:r>
              <a:rPr sz="1900" spc="-5" dirty="0">
                <a:latin typeface="Trebuchet MS"/>
                <a:cs typeface="Trebuchet MS"/>
              </a:rPr>
              <a:t>банки</a:t>
            </a:r>
            <a:endParaRPr sz="1900">
              <a:latin typeface="Trebuchet MS"/>
              <a:cs typeface="Trebuchet MS"/>
            </a:endParaRPr>
          </a:p>
        </p:txBody>
      </p:sp>
      <p:grpSp>
        <p:nvGrpSpPr>
          <p:cNvPr id="8" name="object 8"/>
          <p:cNvGrpSpPr/>
          <p:nvPr/>
        </p:nvGrpSpPr>
        <p:grpSpPr>
          <a:xfrm>
            <a:off x="693166" y="2666745"/>
            <a:ext cx="3371850" cy="2887345"/>
            <a:chOff x="693166" y="2666745"/>
            <a:chExt cx="3371850" cy="2887345"/>
          </a:xfrm>
        </p:grpSpPr>
        <p:sp>
          <p:nvSpPr>
            <p:cNvPr id="9" name="object 9"/>
            <p:cNvSpPr/>
            <p:nvPr/>
          </p:nvSpPr>
          <p:spPr>
            <a:xfrm>
              <a:off x="703326" y="2676905"/>
              <a:ext cx="990600" cy="2348865"/>
            </a:xfrm>
            <a:custGeom>
              <a:avLst/>
              <a:gdLst/>
              <a:ahLst/>
              <a:cxnLst/>
              <a:rect l="l" t="t" r="r" b="b"/>
              <a:pathLst>
                <a:path w="990600" h="2348865">
                  <a:moveTo>
                    <a:pt x="0" y="0"/>
                  </a:moveTo>
                  <a:lnTo>
                    <a:pt x="0" y="2348611"/>
                  </a:lnTo>
                  <a:lnTo>
                    <a:pt x="990600" y="2348611"/>
                  </a:lnTo>
                </a:path>
              </a:pathLst>
            </a:custGeom>
            <a:ln w="19812">
              <a:solidFill>
                <a:srgbClr val="2C3B43"/>
              </a:solidFill>
            </a:ln>
          </p:spPr>
          <p:txBody>
            <a:bodyPr wrap="square" lIns="0" tIns="0" rIns="0" bIns="0" rtlCol="0"/>
            <a:lstStyle/>
            <a:p>
              <a:endParaRPr/>
            </a:p>
          </p:txBody>
        </p:sp>
        <p:sp>
          <p:nvSpPr>
            <p:cNvPr id="10" name="object 10"/>
            <p:cNvSpPr/>
            <p:nvPr/>
          </p:nvSpPr>
          <p:spPr>
            <a:xfrm>
              <a:off x="1693926" y="4507229"/>
              <a:ext cx="2360930" cy="1036319"/>
            </a:xfrm>
            <a:custGeom>
              <a:avLst/>
              <a:gdLst/>
              <a:ahLst/>
              <a:cxnLst/>
              <a:rect l="l" t="t" r="r" b="b"/>
              <a:pathLst>
                <a:path w="2360929" h="1036320">
                  <a:moveTo>
                    <a:pt x="2257044" y="0"/>
                  </a:moveTo>
                  <a:lnTo>
                    <a:pt x="103631" y="0"/>
                  </a:lnTo>
                  <a:lnTo>
                    <a:pt x="63275" y="8137"/>
                  </a:lnTo>
                  <a:lnTo>
                    <a:pt x="30337" y="30337"/>
                  </a:lnTo>
                  <a:lnTo>
                    <a:pt x="8137" y="63275"/>
                  </a:lnTo>
                  <a:lnTo>
                    <a:pt x="0" y="103632"/>
                  </a:lnTo>
                  <a:lnTo>
                    <a:pt x="0" y="932688"/>
                  </a:lnTo>
                  <a:lnTo>
                    <a:pt x="8137" y="973044"/>
                  </a:lnTo>
                  <a:lnTo>
                    <a:pt x="30337" y="1005982"/>
                  </a:lnTo>
                  <a:lnTo>
                    <a:pt x="63275" y="1028182"/>
                  </a:lnTo>
                  <a:lnTo>
                    <a:pt x="103631" y="1036320"/>
                  </a:lnTo>
                  <a:lnTo>
                    <a:pt x="2257044" y="1036320"/>
                  </a:lnTo>
                  <a:lnTo>
                    <a:pt x="2297400" y="1028182"/>
                  </a:lnTo>
                  <a:lnTo>
                    <a:pt x="2330338" y="1005982"/>
                  </a:lnTo>
                  <a:lnTo>
                    <a:pt x="2352538" y="973044"/>
                  </a:lnTo>
                  <a:lnTo>
                    <a:pt x="2360676" y="932688"/>
                  </a:lnTo>
                  <a:lnTo>
                    <a:pt x="2360676" y="103632"/>
                  </a:lnTo>
                  <a:lnTo>
                    <a:pt x="2352538" y="63275"/>
                  </a:lnTo>
                  <a:lnTo>
                    <a:pt x="2330338" y="30337"/>
                  </a:lnTo>
                  <a:lnTo>
                    <a:pt x="2297400" y="8137"/>
                  </a:lnTo>
                  <a:lnTo>
                    <a:pt x="2257044" y="0"/>
                  </a:lnTo>
                  <a:close/>
                </a:path>
              </a:pathLst>
            </a:custGeom>
            <a:solidFill>
              <a:srgbClr val="DFF5FB">
                <a:alpha val="90194"/>
              </a:srgbClr>
            </a:solidFill>
          </p:spPr>
          <p:txBody>
            <a:bodyPr wrap="square" lIns="0" tIns="0" rIns="0" bIns="0" rtlCol="0"/>
            <a:lstStyle/>
            <a:p>
              <a:endParaRPr/>
            </a:p>
          </p:txBody>
        </p:sp>
        <p:sp>
          <p:nvSpPr>
            <p:cNvPr id="11" name="object 11"/>
            <p:cNvSpPr/>
            <p:nvPr/>
          </p:nvSpPr>
          <p:spPr>
            <a:xfrm>
              <a:off x="1693926" y="4507229"/>
              <a:ext cx="2360930" cy="1036319"/>
            </a:xfrm>
            <a:custGeom>
              <a:avLst/>
              <a:gdLst/>
              <a:ahLst/>
              <a:cxnLst/>
              <a:rect l="l" t="t" r="r" b="b"/>
              <a:pathLst>
                <a:path w="2360929" h="1036320">
                  <a:moveTo>
                    <a:pt x="0" y="103632"/>
                  </a:moveTo>
                  <a:lnTo>
                    <a:pt x="8137" y="63275"/>
                  </a:lnTo>
                  <a:lnTo>
                    <a:pt x="30337" y="30337"/>
                  </a:lnTo>
                  <a:lnTo>
                    <a:pt x="63275" y="8137"/>
                  </a:lnTo>
                  <a:lnTo>
                    <a:pt x="103631" y="0"/>
                  </a:lnTo>
                  <a:lnTo>
                    <a:pt x="2257044" y="0"/>
                  </a:lnTo>
                  <a:lnTo>
                    <a:pt x="2297400" y="8137"/>
                  </a:lnTo>
                  <a:lnTo>
                    <a:pt x="2330338" y="30337"/>
                  </a:lnTo>
                  <a:lnTo>
                    <a:pt x="2352538" y="63275"/>
                  </a:lnTo>
                  <a:lnTo>
                    <a:pt x="2360676" y="103632"/>
                  </a:lnTo>
                  <a:lnTo>
                    <a:pt x="2360676" y="932688"/>
                  </a:lnTo>
                  <a:lnTo>
                    <a:pt x="2352538" y="973044"/>
                  </a:lnTo>
                  <a:lnTo>
                    <a:pt x="2330338" y="1005982"/>
                  </a:lnTo>
                  <a:lnTo>
                    <a:pt x="2297400" y="1028182"/>
                  </a:lnTo>
                  <a:lnTo>
                    <a:pt x="2257044" y="1036320"/>
                  </a:lnTo>
                  <a:lnTo>
                    <a:pt x="103631" y="1036320"/>
                  </a:lnTo>
                  <a:lnTo>
                    <a:pt x="63275" y="1028182"/>
                  </a:lnTo>
                  <a:lnTo>
                    <a:pt x="30337" y="1005982"/>
                  </a:lnTo>
                  <a:lnTo>
                    <a:pt x="8137" y="973044"/>
                  </a:lnTo>
                  <a:lnTo>
                    <a:pt x="0" y="932688"/>
                  </a:lnTo>
                  <a:lnTo>
                    <a:pt x="0" y="103632"/>
                  </a:lnTo>
                  <a:close/>
                </a:path>
              </a:pathLst>
            </a:custGeom>
            <a:ln w="19812">
              <a:solidFill>
                <a:srgbClr val="2C3B43"/>
              </a:solidFill>
            </a:ln>
          </p:spPr>
          <p:txBody>
            <a:bodyPr wrap="square" lIns="0" tIns="0" rIns="0" bIns="0" rtlCol="0"/>
            <a:lstStyle/>
            <a:p>
              <a:endParaRPr/>
            </a:p>
          </p:txBody>
        </p:sp>
      </p:grpSp>
      <p:sp>
        <p:nvSpPr>
          <p:cNvPr id="12" name="object 12"/>
          <p:cNvSpPr txBox="1"/>
          <p:nvPr/>
        </p:nvSpPr>
        <p:spPr>
          <a:xfrm>
            <a:off x="1813686" y="4844288"/>
            <a:ext cx="2118995" cy="314960"/>
          </a:xfrm>
          <a:prstGeom prst="rect">
            <a:avLst/>
          </a:prstGeom>
        </p:spPr>
        <p:txBody>
          <a:bodyPr vert="horz" wrap="square" lIns="0" tIns="12065" rIns="0" bIns="0" rtlCol="0">
            <a:spAutoFit/>
          </a:bodyPr>
          <a:lstStyle/>
          <a:p>
            <a:pPr marL="12700">
              <a:lnSpc>
                <a:spcPct val="100000"/>
              </a:lnSpc>
              <a:spcBef>
                <a:spcPts val="95"/>
              </a:spcBef>
            </a:pPr>
            <a:r>
              <a:rPr sz="1900" spc="-5" dirty="0">
                <a:latin typeface="Trebuchet MS"/>
                <a:cs typeface="Trebuchet MS"/>
              </a:rPr>
              <a:t>Інвестиційні</a:t>
            </a:r>
            <a:r>
              <a:rPr sz="1900" spc="-30" dirty="0">
                <a:latin typeface="Trebuchet MS"/>
                <a:cs typeface="Trebuchet MS"/>
              </a:rPr>
              <a:t> </a:t>
            </a:r>
            <a:r>
              <a:rPr sz="1900" spc="-5" dirty="0">
                <a:latin typeface="Trebuchet MS"/>
                <a:cs typeface="Trebuchet MS"/>
              </a:rPr>
              <a:t>банки</a:t>
            </a:r>
            <a:endParaRPr sz="1900">
              <a:latin typeface="Trebuchet MS"/>
              <a:cs typeface="Trebuchet MS"/>
            </a:endParaRPr>
          </a:p>
        </p:txBody>
      </p:sp>
      <p:grpSp>
        <p:nvGrpSpPr>
          <p:cNvPr id="13" name="object 13"/>
          <p:cNvGrpSpPr/>
          <p:nvPr/>
        </p:nvGrpSpPr>
        <p:grpSpPr>
          <a:xfrm>
            <a:off x="4884165" y="1598422"/>
            <a:ext cx="3423920" cy="1096645"/>
            <a:chOff x="4884165" y="1598422"/>
            <a:chExt cx="3423920" cy="1096645"/>
          </a:xfrm>
        </p:grpSpPr>
        <p:sp>
          <p:nvSpPr>
            <p:cNvPr id="14" name="object 14"/>
            <p:cNvSpPr/>
            <p:nvPr/>
          </p:nvSpPr>
          <p:spPr>
            <a:xfrm>
              <a:off x="4894325" y="1608582"/>
              <a:ext cx="3403600" cy="1076325"/>
            </a:xfrm>
            <a:custGeom>
              <a:avLst/>
              <a:gdLst/>
              <a:ahLst/>
              <a:cxnLst/>
              <a:rect l="l" t="t" r="r" b="b"/>
              <a:pathLst>
                <a:path w="3403600" h="1076325">
                  <a:moveTo>
                    <a:pt x="3295523" y="0"/>
                  </a:moveTo>
                  <a:lnTo>
                    <a:pt x="107569" y="0"/>
                  </a:lnTo>
                  <a:lnTo>
                    <a:pt x="65686" y="8449"/>
                  </a:lnTo>
                  <a:lnTo>
                    <a:pt x="31496" y="31495"/>
                  </a:lnTo>
                  <a:lnTo>
                    <a:pt x="8449" y="65686"/>
                  </a:lnTo>
                  <a:lnTo>
                    <a:pt x="0" y="107568"/>
                  </a:lnTo>
                  <a:lnTo>
                    <a:pt x="0" y="968375"/>
                  </a:lnTo>
                  <a:lnTo>
                    <a:pt x="8449" y="1010257"/>
                  </a:lnTo>
                  <a:lnTo>
                    <a:pt x="31496" y="1044447"/>
                  </a:lnTo>
                  <a:lnTo>
                    <a:pt x="65686" y="1067494"/>
                  </a:lnTo>
                  <a:lnTo>
                    <a:pt x="107569" y="1075943"/>
                  </a:lnTo>
                  <a:lnTo>
                    <a:pt x="3295523" y="1075943"/>
                  </a:lnTo>
                  <a:lnTo>
                    <a:pt x="3337405" y="1067494"/>
                  </a:lnTo>
                  <a:lnTo>
                    <a:pt x="3371596" y="1044447"/>
                  </a:lnTo>
                  <a:lnTo>
                    <a:pt x="3394642" y="1010257"/>
                  </a:lnTo>
                  <a:lnTo>
                    <a:pt x="3403092" y="968375"/>
                  </a:lnTo>
                  <a:lnTo>
                    <a:pt x="3403092" y="107568"/>
                  </a:lnTo>
                  <a:lnTo>
                    <a:pt x="3394642" y="65686"/>
                  </a:lnTo>
                  <a:lnTo>
                    <a:pt x="3371596" y="31495"/>
                  </a:lnTo>
                  <a:lnTo>
                    <a:pt x="3337405" y="8449"/>
                  </a:lnTo>
                  <a:lnTo>
                    <a:pt x="3295523" y="0"/>
                  </a:lnTo>
                  <a:close/>
                </a:path>
              </a:pathLst>
            </a:custGeom>
            <a:solidFill>
              <a:srgbClr val="2D83C3"/>
            </a:solidFill>
          </p:spPr>
          <p:txBody>
            <a:bodyPr wrap="square" lIns="0" tIns="0" rIns="0" bIns="0" rtlCol="0"/>
            <a:lstStyle/>
            <a:p>
              <a:endParaRPr/>
            </a:p>
          </p:txBody>
        </p:sp>
        <p:sp>
          <p:nvSpPr>
            <p:cNvPr id="15" name="object 15"/>
            <p:cNvSpPr/>
            <p:nvPr/>
          </p:nvSpPr>
          <p:spPr>
            <a:xfrm>
              <a:off x="4894325" y="1608582"/>
              <a:ext cx="3403600" cy="1076325"/>
            </a:xfrm>
            <a:custGeom>
              <a:avLst/>
              <a:gdLst/>
              <a:ahLst/>
              <a:cxnLst/>
              <a:rect l="l" t="t" r="r" b="b"/>
              <a:pathLst>
                <a:path w="3403600" h="1076325">
                  <a:moveTo>
                    <a:pt x="0" y="107568"/>
                  </a:moveTo>
                  <a:lnTo>
                    <a:pt x="8449" y="65686"/>
                  </a:lnTo>
                  <a:lnTo>
                    <a:pt x="31496" y="31495"/>
                  </a:lnTo>
                  <a:lnTo>
                    <a:pt x="65686" y="8449"/>
                  </a:lnTo>
                  <a:lnTo>
                    <a:pt x="107569" y="0"/>
                  </a:lnTo>
                  <a:lnTo>
                    <a:pt x="3295523" y="0"/>
                  </a:lnTo>
                  <a:lnTo>
                    <a:pt x="3337405" y="8449"/>
                  </a:lnTo>
                  <a:lnTo>
                    <a:pt x="3371596" y="31495"/>
                  </a:lnTo>
                  <a:lnTo>
                    <a:pt x="3394642" y="65686"/>
                  </a:lnTo>
                  <a:lnTo>
                    <a:pt x="3403092" y="107568"/>
                  </a:lnTo>
                  <a:lnTo>
                    <a:pt x="3403092" y="968375"/>
                  </a:lnTo>
                  <a:lnTo>
                    <a:pt x="3394642" y="1010257"/>
                  </a:lnTo>
                  <a:lnTo>
                    <a:pt x="3371596" y="1044447"/>
                  </a:lnTo>
                  <a:lnTo>
                    <a:pt x="3337405" y="1067494"/>
                  </a:lnTo>
                  <a:lnTo>
                    <a:pt x="3295523" y="1075943"/>
                  </a:lnTo>
                  <a:lnTo>
                    <a:pt x="107569" y="1075943"/>
                  </a:lnTo>
                  <a:lnTo>
                    <a:pt x="65686" y="1067494"/>
                  </a:lnTo>
                  <a:lnTo>
                    <a:pt x="31496" y="1044447"/>
                  </a:lnTo>
                  <a:lnTo>
                    <a:pt x="8449" y="1010257"/>
                  </a:lnTo>
                  <a:lnTo>
                    <a:pt x="0" y="968375"/>
                  </a:lnTo>
                  <a:lnTo>
                    <a:pt x="0" y="107568"/>
                  </a:lnTo>
                  <a:close/>
                </a:path>
              </a:pathLst>
            </a:custGeom>
            <a:ln w="19812">
              <a:solidFill>
                <a:srgbClr val="2C3B43"/>
              </a:solidFill>
            </a:ln>
          </p:spPr>
          <p:txBody>
            <a:bodyPr wrap="square" lIns="0" tIns="0" rIns="0" bIns="0" rtlCol="0"/>
            <a:lstStyle/>
            <a:p>
              <a:endParaRPr/>
            </a:p>
          </p:txBody>
        </p:sp>
      </p:grpSp>
      <p:sp>
        <p:nvSpPr>
          <p:cNvPr id="16" name="object 16"/>
          <p:cNvSpPr txBox="1"/>
          <p:nvPr/>
        </p:nvSpPr>
        <p:spPr>
          <a:xfrm>
            <a:off x="1003503" y="1777745"/>
            <a:ext cx="7181850" cy="635000"/>
          </a:xfrm>
          <a:prstGeom prst="rect">
            <a:avLst/>
          </a:prstGeom>
        </p:spPr>
        <p:txBody>
          <a:bodyPr vert="horz" wrap="square" lIns="0" tIns="12065" rIns="0" bIns="0" rtlCol="0">
            <a:spAutoFit/>
          </a:bodyPr>
          <a:lstStyle/>
          <a:p>
            <a:pPr marL="12700">
              <a:lnSpc>
                <a:spcPct val="100000"/>
              </a:lnSpc>
              <a:spcBef>
                <a:spcPts val="95"/>
              </a:spcBef>
              <a:tabLst>
                <a:tab pos="4018279" algn="l"/>
              </a:tabLst>
            </a:pPr>
            <a:r>
              <a:rPr sz="4000" spc="-5" dirty="0">
                <a:solidFill>
                  <a:srgbClr val="FFFFFF"/>
                </a:solidFill>
                <a:latin typeface="Trebuchet MS"/>
                <a:cs typeface="Trebuchet MS"/>
              </a:rPr>
              <a:t>Банківське	Небанківське</a:t>
            </a:r>
            <a:endParaRPr sz="4000">
              <a:latin typeface="Trebuchet MS"/>
              <a:cs typeface="Trebuchet MS"/>
            </a:endParaRPr>
          </a:p>
        </p:txBody>
      </p:sp>
      <p:grpSp>
        <p:nvGrpSpPr>
          <p:cNvPr id="17" name="object 17"/>
          <p:cNvGrpSpPr/>
          <p:nvPr/>
        </p:nvGrpSpPr>
        <p:grpSpPr>
          <a:xfrm>
            <a:off x="5225541" y="2674366"/>
            <a:ext cx="3548379" cy="1146810"/>
            <a:chOff x="5225541" y="2674366"/>
            <a:chExt cx="3548379" cy="1146810"/>
          </a:xfrm>
        </p:grpSpPr>
        <p:sp>
          <p:nvSpPr>
            <p:cNvPr id="18" name="object 18"/>
            <p:cNvSpPr/>
            <p:nvPr/>
          </p:nvSpPr>
          <p:spPr>
            <a:xfrm>
              <a:off x="5235701" y="2684526"/>
              <a:ext cx="1163320" cy="692785"/>
            </a:xfrm>
            <a:custGeom>
              <a:avLst/>
              <a:gdLst/>
              <a:ahLst/>
              <a:cxnLst/>
              <a:rect l="l" t="t" r="r" b="b"/>
              <a:pathLst>
                <a:path w="1163320" h="692785">
                  <a:moveTo>
                    <a:pt x="0" y="0"/>
                  </a:moveTo>
                  <a:lnTo>
                    <a:pt x="0" y="692531"/>
                  </a:lnTo>
                  <a:lnTo>
                    <a:pt x="1163193" y="692531"/>
                  </a:lnTo>
                </a:path>
              </a:pathLst>
            </a:custGeom>
            <a:ln w="19812">
              <a:solidFill>
                <a:srgbClr val="2C3B43"/>
              </a:solidFill>
            </a:ln>
          </p:spPr>
          <p:txBody>
            <a:bodyPr wrap="square" lIns="0" tIns="0" rIns="0" bIns="0" rtlCol="0"/>
            <a:lstStyle/>
            <a:p>
              <a:endParaRPr/>
            </a:p>
          </p:txBody>
        </p:sp>
        <p:sp>
          <p:nvSpPr>
            <p:cNvPr id="19" name="object 19"/>
            <p:cNvSpPr/>
            <p:nvPr/>
          </p:nvSpPr>
          <p:spPr>
            <a:xfrm>
              <a:off x="6398513" y="2942082"/>
              <a:ext cx="2365375" cy="868680"/>
            </a:xfrm>
            <a:custGeom>
              <a:avLst/>
              <a:gdLst/>
              <a:ahLst/>
              <a:cxnLst/>
              <a:rect l="l" t="t" r="r" b="b"/>
              <a:pathLst>
                <a:path w="2365375" h="868679">
                  <a:moveTo>
                    <a:pt x="2278380" y="0"/>
                  </a:moveTo>
                  <a:lnTo>
                    <a:pt x="86868" y="0"/>
                  </a:lnTo>
                  <a:lnTo>
                    <a:pt x="53042" y="6822"/>
                  </a:lnTo>
                  <a:lnTo>
                    <a:pt x="25431" y="25431"/>
                  </a:lnTo>
                  <a:lnTo>
                    <a:pt x="6822" y="53042"/>
                  </a:lnTo>
                  <a:lnTo>
                    <a:pt x="0" y="86867"/>
                  </a:lnTo>
                  <a:lnTo>
                    <a:pt x="0" y="781811"/>
                  </a:lnTo>
                  <a:lnTo>
                    <a:pt x="6822" y="815637"/>
                  </a:lnTo>
                  <a:lnTo>
                    <a:pt x="25431" y="843248"/>
                  </a:lnTo>
                  <a:lnTo>
                    <a:pt x="53042" y="861857"/>
                  </a:lnTo>
                  <a:lnTo>
                    <a:pt x="86868" y="868679"/>
                  </a:lnTo>
                  <a:lnTo>
                    <a:pt x="2278380" y="868679"/>
                  </a:lnTo>
                  <a:lnTo>
                    <a:pt x="2312205" y="861857"/>
                  </a:lnTo>
                  <a:lnTo>
                    <a:pt x="2339816" y="843248"/>
                  </a:lnTo>
                  <a:lnTo>
                    <a:pt x="2358425" y="815637"/>
                  </a:lnTo>
                  <a:lnTo>
                    <a:pt x="2365247" y="781811"/>
                  </a:lnTo>
                  <a:lnTo>
                    <a:pt x="2365247" y="86867"/>
                  </a:lnTo>
                  <a:lnTo>
                    <a:pt x="2358425" y="53042"/>
                  </a:lnTo>
                  <a:lnTo>
                    <a:pt x="2339816" y="25431"/>
                  </a:lnTo>
                  <a:lnTo>
                    <a:pt x="2312205" y="6822"/>
                  </a:lnTo>
                  <a:lnTo>
                    <a:pt x="2278380" y="0"/>
                  </a:lnTo>
                  <a:close/>
                </a:path>
              </a:pathLst>
            </a:custGeom>
            <a:solidFill>
              <a:srgbClr val="DFF5FB">
                <a:alpha val="90194"/>
              </a:srgbClr>
            </a:solidFill>
          </p:spPr>
          <p:txBody>
            <a:bodyPr wrap="square" lIns="0" tIns="0" rIns="0" bIns="0" rtlCol="0"/>
            <a:lstStyle/>
            <a:p>
              <a:endParaRPr/>
            </a:p>
          </p:txBody>
        </p:sp>
        <p:sp>
          <p:nvSpPr>
            <p:cNvPr id="20" name="object 20"/>
            <p:cNvSpPr/>
            <p:nvPr/>
          </p:nvSpPr>
          <p:spPr>
            <a:xfrm>
              <a:off x="6398513" y="2942082"/>
              <a:ext cx="2365375" cy="868680"/>
            </a:xfrm>
            <a:custGeom>
              <a:avLst/>
              <a:gdLst/>
              <a:ahLst/>
              <a:cxnLst/>
              <a:rect l="l" t="t" r="r" b="b"/>
              <a:pathLst>
                <a:path w="2365375" h="868679">
                  <a:moveTo>
                    <a:pt x="0" y="86867"/>
                  </a:moveTo>
                  <a:lnTo>
                    <a:pt x="6822" y="53042"/>
                  </a:lnTo>
                  <a:lnTo>
                    <a:pt x="25431" y="25431"/>
                  </a:lnTo>
                  <a:lnTo>
                    <a:pt x="53042" y="6822"/>
                  </a:lnTo>
                  <a:lnTo>
                    <a:pt x="86868" y="0"/>
                  </a:lnTo>
                  <a:lnTo>
                    <a:pt x="2278380" y="0"/>
                  </a:lnTo>
                  <a:lnTo>
                    <a:pt x="2312205" y="6822"/>
                  </a:lnTo>
                  <a:lnTo>
                    <a:pt x="2339816" y="25431"/>
                  </a:lnTo>
                  <a:lnTo>
                    <a:pt x="2358425" y="53042"/>
                  </a:lnTo>
                  <a:lnTo>
                    <a:pt x="2365247" y="86867"/>
                  </a:lnTo>
                  <a:lnTo>
                    <a:pt x="2365247" y="781811"/>
                  </a:lnTo>
                  <a:lnTo>
                    <a:pt x="2358425" y="815637"/>
                  </a:lnTo>
                  <a:lnTo>
                    <a:pt x="2339816" y="843248"/>
                  </a:lnTo>
                  <a:lnTo>
                    <a:pt x="2312205" y="861857"/>
                  </a:lnTo>
                  <a:lnTo>
                    <a:pt x="2278380" y="868679"/>
                  </a:lnTo>
                  <a:lnTo>
                    <a:pt x="86868" y="868679"/>
                  </a:lnTo>
                  <a:lnTo>
                    <a:pt x="53042" y="861857"/>
                  </a:lnTo>
                  <a:lnTo>
                    <a:pt x="25431" y="843248"/>
                  </a:lnTo>
                  <a:lnTo>
                    <a:pt x="6822" y="815637"/>
                  </a:lnTo>
                  <a:lnTo>
                    <a:pt x="0" y="781811"/>
                  </a:lnTo>
                  <a:lnTo>
                    <a:pt x="0" y="86867"/>
                  </a:lnTo>
                  <a:close/>
                </a:path>
              </a:pathLst>
            </a:custGeom>
            <a:ln w="19812">
              <a:solidFill>
                <a:srgbClr val="2C3B43"/>
              </a:solidFill>
            </a:ln>
          </p:spPr>
          <p:txBody>
            <a:bodyPr wrap="square" lIns="0" tIns="0" rIns="0" bIns="0" rtlCol="0"/>
            <a:lstStyle/>
            <a:p>
              <a:endParaRPr/>
            </a:p>
          </p:txBody>
        </p:sp>
      </p:grpSp>
      <p:sp>
        <p:nvSpPr>
          <p:cNvPr id="21" name="object 21"/>
          <p:cNvSpPr txBox="1"/>
          <p:nvPr/>
        </p:nvSpPr>
        <p:spPr>
          <a:xfrm>
            <a:off x="6484111" y="2942589"/>
            <a:ext cx="2193925" cy="819150"/>
          </a:xfrm>
          <a:prstGeom prst="rect">
            <a:avLst/>
          </a:prstGeom>
        </p:spPr>
        <p:txBody>
          <a:bodyPr vert="horz" wrap="square" lIns="0" tIns="49530" rIns="0" bIns="0" rtlCol="0">
            <a:spAutoFit/>
          </a:bodyPr>
          <a:lstStyle/>
          <a:p>
            <a:pPr marL="12700" marR="5080" algn="ctr">
              <a:lnSpc>
                <a:spcPct val="87100"/>
              </a:lnSpc>
              <a:spcBef>
                <a:spcPts val="390"/>
              </a:spcBef>
            </a:pPr>
            <a:r>
              <a:rPr sz="1900" spc="-5" dirty="0">
                <a:latin typeface="Trebuchet MS"/>
                <a:cs typeface="Trebuchet MS"/>
              </a:rPr>
              <a:t>Інвестиційні</a:t>
            </a:r>
            <a:r>
              <a:rPr sz="1900" spc="-40" dirty="0">
                <a:latin typeface="Trebuchet MS"/>
                <a:cs typeface="Trebuchet MS"/>
              </a:rPr>
              <a:t> </a:t>
            </a:r>
            <a:r>
              <a:rPr sz="1900" spc="-5" dirty="0">
                <a:latin typeface="Trebuchet MS"/>
                <a:cs typeface="Trebuchet MS"/>
              </a:rPr>
              <a:t>фонди  та інвестиційні  </a:t>
            </a:r>
            <a:r>
              <a:rPr sz="1900" spc="-10" dirty="0">
                <a:latin typeface="Trebuchet MS"/>
                <a:cs typeface="Trebuchet MS"/>
              </a:rPr>
              <a:t>компанії</a:t>
            </a:r>
            <a:endParaRPr sz="1900">
              <a:latin typeface="Trebuchet MS"/>
              <a:cs typeface="Trebuchet MS"/>
            </a:endParaRPr>
          </a:p>
        </p:txBody>
      </p:sp>
      <p:grpSp>
        <p:nvGrpSpPr>
          <p:cNvPr id="22" name="object 22"/>
          <p:cNvGrpSpPr/>
          <p:nvPr/>
        </p:nvGrpSpPr>
        <p:grpSpPr>
          <a:xfrm>
            <a:off x="5225541" y="2674366"/>
            <a:ext cx="3548379" cy="2176780"/>
            <a:chOff x="5225541" y="2674366"/>
            <a:chExt cx="3548379" cy="2176780"/>
          </a:xfrm>
        </p:grpSpPr>
        <p:sp>
          <p:nvSpPr>
            <p:cNvPr id="23" name="object 23"/>
            <p:cNvSpPr/>
            <p:nvPr/>
          </p:nvSpPr>
          <p:spPr>
            <a:xfrm>
              <a:off x="5235701" y="2684526"/>
              <a:ext cx="1222375" cy="1718945"/>
            </a:xfrm>
            <a:custGeom>
              <a:avLst/>
              <a:gdLst/>
              <a:ahLst/>
              <a:cxnLst/>
              <a:rect l="l" t="t" r="r" b="b"/>
              <a:pathLst>
                <a:path w="1222375" h="1718945">
                  <a:moveTo>
                    <a:pt x="0" y="0"/>
                  </a:moveTo>
                  <a:lnTo>
                    <a:pt x="0" y="1718437"/>
                  </a:lnTo>
                  <a:lnTo>
                    <a:pt x="1222375" y="1718437"/>
                  </a:lnTo>
                </a:path>
              </a:pathLst>
            </a:custGeom>
            <a:ln w="19812">
              <a:solidFill>
                <a:srgbClr val="2C3B43"/>
              </a:solidFill>
            </a:ln>
          </p:spPr>
          <p:txBody>
            <a:bodyPr wrap="square" lIns="0" tIns="0" rIns="0" bIns="0" rtlCol="0"/>
            <a:lstStyle/>
            <a:p>
              <a:endParaRPr/>
            </a:p>
          </p:txBody>
        </p:sp>
        <p:sp>
          <p:nvSpPr>
            <p:cNvPr id="24" name="object 24"/>
            <p:cNvSpPr/>
            <p:nvPr/>
          </p:nvSpPr>
          <p:spPr>
            <a:xfrm>
              <a:off x="6457949" y="3963162"/>
              <a:ext cx="2306320" cy="878205"/>
            </a:xfrm>
            <a:custGeom>
              <a:avLst/>
              <a:gdLst/>
              <a:ahLst/>
              <a:cxnLst/>
              <a:rect l="l" t="t" r="r" b="b"/>
              <a:pathLst>
                <a:path w="2306320" h="878204">
                  <a:moveTo>
                    <a:pt x="2218054" y="0"/>
                  </a:moveTo>
                  <a:lnTo>
                    <a:pt x="87756" y="0"/>
                  </a:lnTo>
                  <a:lnTo>
                    <a:pt x="53578" y="6889"/>
                  </a:lnTo>
                  <a:lnTo>
                    <a:pt x="25685" y="25685"/>
                  </a:lnTo>
                  <a:lnTo>
                    <a:pt x="6889" y="53578"/>
                  </a:lnTo>
                  <a:lnTo>
                    <a:pt x="0" y="87756"/>
                  </a:lnTo>
                  <a:lnTo>
                    <a:pt x="0" y="790067"/>
                  </a:lnTo>
                  <a:lnTo>
                    <a:pt x="6889" y="824245"/>
                  </a:lnTo>
                  <a:lnTo>
                    <a:pt x="25685" y="852138"/>
                  </a:lnTo>
                  <a:lnTo>
                    <a:pt x="53578" y="870934"/>
                  </a:lnTo>
                  <a:lnTo>
                    <a:pt x="87756" y="877824"/>
                  </a:lnTo>
                  <a:lnTo>
                    <a:pt x="2218054" y="877824"/>
                  </a:lnTo>
                  <a:lnTo>
                    <a:pt x="2252233" y="870934"/>
                  </a:lnTo>
                  <a:lnTo>
                    <a:pt x="2280126" y="852138"/>
                  </a:lnTo>
                  <a:lnTo>
                    <a:pt x="2298922" y="824245"/>
                  </a:lnTo>
                  <a:lnTo>
                    <a:pt x="2305811" y="790067"/>
                  </a:lnTo>
                  <a:lnTo>
                    <a:pt x="2305811" y="87756"/>
                  </a:lnTo>
                  <a:lnTo>
                    <a:pt x="2298922" y="53578"/>
                  </a:lnTo>
                  <a:lnTo>
                    <a:pt x="2280126" y="25685"/>
                  </a:lnTo>
                  <a:lnTo>
                    <a:pt x="2252233" y="6889"/>
                  </a:lnTo>
                  <a:lnTo>
                    <a:pt x="2218054" y="0"/>
                  </a:lnTo>
                  <a:close/>
                </a:path>
              </a:pathLst>
            </a:custGeom>
            <a:solidFill>
              <a:srgbClr val="DFF5FB">
                <a:alpha val="90194"/>
              </a:srgbClr>
            </a:solidFill>
          </p:spPr>
          <p:txBody>
            <a:bodyPr wrap="square" lIns="0" tIns="0" rIns="0" bIns="0" rtlCol="0"/>
            <a:lstStyle/>
            <a:p>
              <a:endParaRPr/>
            </a:p>
          </p:txBody>
        </p:sp>
        <p:sp>
          <p:nvSpPr>
            <p:cNvPr id="25" name="object 25"/>
            <p:cNvSpPr/>
            <p:nvPr/>
          </p:nvSpPr>
          <p:spPr>
            <a:xfrm>
              <a:off x="6457949" y="3963162"/>
              <a:ext cx="2306320" cy="878205"/>
            </a:xfrm>
            <a:custGeom>
              <a:avLst/>
              <a:gdLst/>
              <a:ahLst/>
              <a:cxnLst/>
              <a:rect l="l" t="t" r="r" b="b"/>
              <a:pathLst>
                <a:path w="2306320" h="878204">
                  <a:moveTo>
                    <a:pt x="0" y="87756"/>
                  </a:moveTo>
                  <a:lnTo>
                    <a:pt x="6889" y="53578"/>
                  </a:lnTo>
                  <a:lnTo>
                    <a:pt x="25685" y="25685"/>
                  </a:lnTo>
                  <a:lnTo>
                    <a:pt x="53578" y="6889"/>
                  </a:lnTo>
                  <a:lnTo>
                    <a:pt x="87756" y="0"/>
                  </a:lnTo>
                  <a:lnTo>
                    <a:pt x="2218054" y="0"/>
                  </a:lnTo>
                  <a:lnTo>
                    <a:pt x="2252233" y="6889"/>
                  </a:lnTo>
                  <a:lnTo>
                    <a:pt x="2280126" y="25685"/>
                  </a:lnTo>
                  <a:lnTo>
                    <a:pt x="2298922" y="53578"/>
                  </a:lnTo>
                  <a:lnTo>
                    <a:pt x="2305811" y="87756"/>
                  </a:lnTo>
                  <a:lnTo>
                    <a:pt x="2305811" y="790067"/>
                  </a:lnTo>
                  <a:lnTo>
                    <a:pt x="2298922" y="824245"/>
                  </a:lnTo>
                  <a:lnTo>
                    <a:pt x="2280126" y="852138"/>
                  </a:lnTo>
                  <a:lnTo>
                    <a:pt x="2252233" y="870934"/>
                  </a:lnTo>
                  <a:lnTo>
                    <a:pt x="2218054" y="877824"/>
                  </a:lnTo>
                  <a:lnTo>
                    <a:pt x="87756" y="877824"/>
                  </a:lnTo>
                  <a:lnTo>
                    <a:pt x="53578" y="870934"/>
                  </a:lnTo>
                  <a:lnTo>
                    <a:pt x="25685" y="852138"/>
                  </a:lnTo>
                  <a:lnTo>
                    <a:pt x="6889" y="824245"/>
                  </a:lnTo>
                  <a:lnTo>
                    <a:pt x="0" y="790067"/>
                  </a:lnTo>
                  <a:lnTo>
                    <a:pt x="0" y="87756"/>
                  </a:lnTo>
                  <a:close/>
                </a:path>
              </a:pathLst>
            </a:custGeom>
            <a:ln w="19812">
              <a:solidFill>
                <a:srgbClr val="2C3B43"/>
              </a:solidFill>
            </a:ln>
          </p:spPr>
          <p:txBody>
            <a:bodyPr wrap="square" lIns="0" tIns="0" rIns="0" bIns="0" rtlCol="0"/>
            <a:lstStyle/>
            <a:p>
              <a:endParaRPr/>
            </a:p>
          </p:txBody>
        </p:sp>
      </p:grpSp>
      <p:sp>
        <p:nvSpPr>
          <p:cNvPr id="26" name="object 26"/>
          <p:cNvSpPr txBox="1"/>
          <p:nvPr/>
        </p:nvSpPr>
        <p:spPr>
          <a:xfrm>
            <a:off x="6532880" y="4220972"/>
            <a:ext cx="2153920" cy="314960"/>
          </a:xfrm>
          <a:prstGeom prst="rect">
            <a:avLst/>
          </a:prstGeom>
        </p:spPr>
        <p:txBody>
          <a:bodyPr vert="horz" wrap="square" lIns="0" tIns="12065" rIns="0" bIns="0" rtlCol="0">
            <a:spAutoFit/>
          </a:bodyPr>
          <a:lstStyle/>
          <a:p>
            <a:pPr marL="12700">
              <a:lnSpc>
                <a:spcPct val="100000"/>
              </a:lnSpc>
              <a:spcBef>
                <a:spcPts val="95"/>
              </a:spcBef>
            </a:pPr>
            <a:r>
              <a:rPr sz="1900" spc="-5" dirty="0">
                <a:latin typeface="Trebuchet MS"/>
                <a:cs typeface="Trebuchet MS"/>
              </a:rPr>
              <a:t>Довірчі</a:t>
            </a:r>
            <a:r>
              <a:rPr sz="1900" spc="-70" dirty="0">
                <a:latin typeface="Trebuchet MS"/>
                <a:cs typeface="Trebuchet MS"/>
              </a:rPr>
              <a:t> </a:t>
            </a:r>
            <a:r>
              <a:rPr sz="1900" spc="-5" dirty="0">
                <a:latin typeface="Trebuchet MS"/>
                <a:cs typeface="Trebuchet MS"/>
              </a:rPr>
              <a:t>товариства</a:t>
            </a:r>
            <a:endParaRPr sz="1900">
              <a:latin typeface="Trebuchet MS"/>
              <a:cs typeface="Trebuchet MS"/>
            </a:endParaRPr>
          </a:p>
        </p:txBody>
      </p:sp>
      <p:grpSp>
        <p:nvGrpSpPr>
          <p:cNvPr id="27" name="object 27"/>
          <p:cNvGrpSpPr/>
          <p:nvPr/>
        </p:nvGrpSpPr>
        <p:grpSpPr>
          <a:xfrm>
            <a:off x="5225541" y="2674366"/>
            <a:ext cx="3524250" cy="3403600"/>
            <a:chOff x="5225541" y="2674366"/>
            <a:chExt cx="3524250" cy="3403600"/>
          </a:xfrm>
        </p:grpSpPr>
        <p:sp>
          <p:nvSpPr>
            <p:cNvPr id="28" name="object 28"/>
            <p:cNvSpPr/>
            <p:nvPr/>
          </p:nvSpPr>
          <p:spPr>
            <a:xfrm>
              <a:off x="5235701" y="2684526"/>
              <a:ext cx="1223645" cy="2846705"/>
            </a:xfrm>
            <a:custGeom>
              <a:avLst/>
              <a:gdLst/>
              <a:ahLst/>
              <a:cxnLst/>
              <a:rect l="l" t="t" r="r" b="b"/>
              <a:pathLst>
                <a:path w="1223645" h="2846704">
                  <a:moveTo>
                    <a:pt x="0" y="0"/>
                  </a:moveTo>
                  <a:lnTo>
                    <a:pt x="0" y="2846705"/>
                  </a:lnTo>
                  <a:lnTo>
                    <a:pt x="1223645" y="2846705"/>
                  </a:lnTo>
                </a:path>
              </a:pathLst>
            </a:custGeom>
            <a:ln w="19812">
              <a:solidFill>
                <a:srgbClr val="2C3B43"/>
              </a:solidFill>
            </a:ln>
          </p:spPr>
          <p:txBody>
            <a:bodyPr wrap="square" lIns="0" tIns="0" rIns="0" bIns="0" rtlCol="0"/>
            <a:lstStyle/>
            <a:p>
              <a:endParaRPr/>
            </a:p>
          </p:txBody>
        </p:sp>
        <p:sp>
          <p:nvSpPr>
            <p:cNvPr id="29" name="object 29"/>
            <p:cNvSpPr/>
            <p:nvPr/>
          </p:nvSpPr>
          <p:spPr>
            <a:xfrm>
              <a:off x="6459473" y="4991861"/>
              <a:ext cx="2280285" cy="1076325"/>
            </a:xfrm>
            <a:custGeom>
              <a:avLst/>
              <a:gdLst/>
              <a:ahLst/>
              <a:cxnLst/>
              <a:rect l="l" t="t" r="r" b="b"/>
              <a:pathLst>
                <a:path w="2280284" h="1076325">
                  <a:moveTo>
                    <a:pt x="2172334" y="0"/>
                  </a:moveTo>
                  <a:lnTo>
                    <a:pt x="107569" y="0"/>
                  </a:lnTo>
                  <a:lnTo>
                    <a:pt x="65686" y="8449"/>
                  </a:lnTo>
                  <a:lnTo>
                    <a:pt x="31495" y="31496"/>
                  </a:lnTo>
                  <a:lnTo>
                    <a:pt x="8449" y="65686"/>
                  </a:lnTo>
                  <a:lnTo>
                    <a:pt x="0" y="107568"/>
                  </a:lnTo>
                  <a:lnTo>
                    <a:pt x="0" y="968349"/>
                  </a:lnTo>
                  <a:lnTo>
                    <a:pt x="8449" y="1010230"/>
                  </a:lnTo>
                  <a:lnTo>
                    <a:pt x="31495" y="1044430"/>
                  </a:lnTo>
                  <a:lnTo>
                    <a:pt x="65686" y="1067488"/>
                  </a:lnTo>
                  <a:lnTo>
                    <a:pt x="107569" y="1075944"/>
                  </a:lnTo>
                  <a:lnTo>
                    <a:pt x="2172334" y="1075944"/>
                  </a:lnTo>
                  <a:lnTo>
                    <a:pt x="2214217" y="1067488"/>
                  </a:lnTo>
                  <a:lnTo>
                    <a:pt x="2248407" y="1044430"/>
                  </a:lnTo>
                  <a:lnTo>
                    <a:pt x="2271454" y="1010230"/>
                  </a:lnTo>
                  <a:lnTo>
                    <a:pt x="2279904" y="968349"/>
                  </a:lnTo>
                  <a:lnTo>
                    <a:pt x="2279904" y="107568"/>
                  </a:lnTo>
                  <a:lnTo>
                    <a:pt x="2271454" y="65686"/>
                  </a:lnTo>
                  <a:lnTo>
                    <a:pt x="2248408" y="31495"/>
                  </a:lnTo>
                  <a:lnTo>
                    <a:pt x="2214217" y="8449"/>
                  </a:lnTo>
                  <a:lnTo>
                    <a:pt x="2172334" y="0"/>
                  </a:lnTo>
                  <a:close/>
                </a:path>
              </a:pathLst>
            </a:custGeom>
            <a:solidFill>
              <a:srgbClr val="DFF5FB">
                <a:alpha val="90194"/>
              </a:srgbClr>
            </a:solidFill>
          </p:spPr>
          <p:txBody>
            <a:bodyPr wrap="square" lIns="0" tIns="0" rIns="0" bIns="0" rtlCol="0"/>
            <a:lstStyle/>
            <a:p>
              <a:endParaRPr/>
            </a:p>
          </p:txBody>
        </p:sp>
        <p:sp>
          <p:nvSpPr>
            <p:cNvPr id="30" name="object 30"/>
            <p:cNvSpPr/>
            <p:nvPr/>
          </p:nvSpPr>
          <p:spPr>
            <a:xfrm>
              <a:off x="6459473" y="4991861"/>
              <a:ext cx="2280285" cy="1076325"/>
            </a:xfrm>
            <a:custGeom>
              <a:avLst/>
              <a:gdLst/>
              <a:ahLst/>
              <a:cxnLst/>
              <a:rect l="l" t="t" r="r" b="b"/>
              <a:pathLst>
                <a:path w="2280284" h="1076325">
                  <a:moveTo>
                    <a:pt x="0" y="107568"/>
                  </a:moveTo>
                  <a:lnTo>
                    <a:pt x="8449" y="65686"/>
                  </a:lnTo>
                  <a:lnTo>
                    <a:pt x="31495" y="31496"/>
                  </a:lnTo>
                  <a:lnTo>
                    <a:pt x="65686" y="8449"/>
                  </a:lnTo>
                  <a:lnTo>
                    <a:pt x="107569" y="0"/>
                  </a:lnTo>
                  <a:lnTo>
                    <a:pt x="2172334" y="0"/>
                  </a:lnTo>
                  <a:lnTo>
                    <a:pt x="2214217" y="8449"/>
                  </a:lnTo>
                  <a:lnTo>
                    <a:pt x="2248408" y="31495"/>
                  </a:lnTo>
                  <a:lnTo>
                    <a:pt x="2271454" y="65686"/>
                  </a:lnTo>
                  <a:lnTo>
                    <a:pt x="2279904" y="107568"/>
                  </a:lnTo>
                  <a:lnTo>
                    <a:pt x="2279904" y="968349"/>
                  </a:lnTo>
                  <a:lnTo>
                    <a:pt x="2271454" y="1010230"/>
                  </a:lnTo>
                  <a:lnTo>
                    <a:pt x="2248407" y="1044430"/>
                  </a:lnTo>
                  <a:lnTo>
                    <a:pt x="2214217" y="1067488"/>
                  </a:lnTo>
                  <a:lnTo>
                    <a:pt x="2172334" y="1075944"/>
                  </a:lnTo>
                  <a:lnTo>
                    <a:pt x="107569" y="1075944"/>
                  </a:lnTo>
                  <a:lnTo>
                    <a:pt x="65686" y="1067488"/>
                  </a:lnTo>
                  <a:lnTo>
                    <a:pt x="31495" y="1044430"/>
                  </a:lnTo>
                  <a:lnTo>
                    <a:pt x="8449" y="1010230"/>
                  </a:lnTo>
                  <a:lnTo>
                    <a:pt x="0" y="968349"/>
                  </a:lnTo>
                  <a:lnTo>
                    <a:pt x="0" y="107568"/>
                  </a:lnTo>
                  <a:close/>
                </a:path>
              </a:pathLst>
            </a:custGeom>
            <a:ln w="19812">
              <a:solidFill>
                <a:srgbClr val="2C3B43"/>
              </a:solidFill>
            </a:ln>
          </p:spPr>
          <p:txBody>
            <a:bodyPr wrap="square" lIns="0" tIns="0" rIns="0" bIns="0" rtlCol="0"/>
            <a:lstStyle/>
            <a:p>
              <a:endParaRPr/>
            </a:p>
          </p:txBody>
        </p:sp>
      </p:grpSp>
      <p:sp>
        <p:nvSpPr>
          <p:cNvPr id="31" name="object 31"/>
          <p:cNvSpPr txBox="1"/>
          <p:nvPr/>
        </p:nvSpPr>
        <p:spPr>
          <a:xfrm>
            <a:off x="6559677" y="5223509"/>
            <a:ext cx="2080895" cy="567690"/>
          </a:xfrm>
          <a:prstGeom prst="rect">
            <a:avLst/>
          </a:prstGeom>
        </p:spPr>
        <p:txBody>
          <a:bodyPr vert="horz" wrap="square" lIns="0" tIns="51435" rIns="0" bIns="0" rtlCol="0">
            <a:spAutoFit/>
          </a:bodyPr>
          <a:lstStyle/>
          <a:p>
            <a:pPr marL="12700" marR="5080" indent="40640">
              <a:lnSpc>
                <a:spcPts val="1989"/>
              </a:lnSpc>
              <a:spcBef>
                <a:spcPts val="405"/>
              </a:spcBef>
            </a:pPr>
            <a:r>
              <a:rPr sz="1900" spc="-5" dirty="0">
                <a:latin typeface="Trebuchet MS"/>
                <a:cs typeface="Trebuchet MS"/>
              </a:rPr>
              <a:t>Страхові </a:t>
            </a:r>
            <a:r>
              <a:rPr sz="1900" spc="-10" dirty="0">
                <a:latin typeface="Trebuchet MS"/>
                <a:cs typeface="Trebuchet MS"/>
              </a:rPr>
              <a:t>компанії  </a:t>
            </a:r>
            <a:r>
              <a:rPr sz="1900" spc="-5" dirty="0">
                <a:latin typeface="Trebuchet MS"/>
                <a:cs typeface="Trebuchet MS"/>
              </a:rPr>
              <a:t>та </a:t>
            </a:r>
            <a:r>
              <a:rPr sz="1900" spc="-10" dirty="0">
                <a:latin typeface="Trebuchet MS"/>
                <a:cs typeface="Trebuchet MS"/>
              </a:rPr>
              <a:t>Пенсійні</a:t>
            </a:r>
            <a:r>
              <a:rPr sz="1900" spc="-25" dirty="0">
                <a:latin typeface="Trebuchet MS"/>
                <a:cs typeface="Trebuchet MS"/>
              </a:rPr>
              <a:t> </a:t>
            </a:r>
            <a:r>
              <a:rPr sz="1900" spc="-5" dirty="0">
                <a:latin typeface="Trebuchet MS"/>
                <a:cs typeface="Trebuchet MS"/>
              </a:rPr>
              <a:t>фонди</a:t>
            </a:r>
            <a:endParaRPr sz="1900">
              <a:latin typeface="Trebuchet MS"/>
              <a:cs typeface="Trebuchet MS"/>
            </a:endParaRPr>
          </a:p>
        </p:txBody>
      </p:sp>
      <p:sp>
        <p:nvSpPr>
          <p:cNvPr id="32" name="object 32"/>
          <p:cNvSpPr/>
          <p:nvPr/>
        </p:nvSpPr>
        <p:spPr>
          <a:xfrm>
            <a:off x="304800" y="1476755"/>
            <a:ext cx="8458200" cy="4709160"/>
          </a:xfrm>
          <a:custGeom>
            <a:avLst/>
            <a:gdLst/>
            <a:ahLst/>
            <a:cxnLst/>
            <a:rect l="l" t="t" r="r" b="b"/>
            <a:pathLst>
              <a:path w="8458200" h="4709160">
                <a:moveTo>
                  <a:pt x="0" y="4709160"/>
                </a:moveTo>
                <a:lnTo>
                  <a:pt x="8458200" y="4709160"/>
                </a:lnTo>
                <a:lnTo>
                  <a:pt x="8458200" y="0"/>
                </a:lnTo>
                <a:lnTo>
                  <a:pt x="0" y="0"/>
                </a:lnTo>
                <a:lnTo>
                  <a:pt x="0" y="4709160"/>
                </a:lnTo>
                <a:close/>
              </a:path>
            </a:pathLst>
          </a:custGeom>
          <a:ln w="9144">
            <a:solidFill>
              <a:srgbClr val="2C3B43"/>
            </a:solidFill>
          </a:ln>
        </p:spPr>
        <p:txBody>
          <a:bodyPr wrap="square" lIns="0" tIns="0" rIns="0" bIns="0" rtlCol="0"/>
          <a:lstStyle/>
          <a:p>
            <a:endParaRPr/>
          </a:p>
        </p:txBody>
      </p:sp>
      <p:sp>
        <p:nvSpPr>
          <p:cNvPr id="33" name="object 33"/>
          <p:cNvSpPr txBox="1">
            <a:spLocks noGrp="1"/>
          </p:cNvSpPr>
          <p:nvPr>
            <p:ph type="title"/>
          </p:nvPr>
        </p:nvSpPr>
        <p:spPr>
          <a:xfrm>
            <a:off x="1298194" y="324358"/>
            <a:ext cx="553720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C00000"/>
                </a:solidFill>
              </a:rPr>
              <a:t>Фінансове</a:t>
            </a:r>
            <a:r>
              <a:rPr sz="3600" spc="-80" dirty="0">
                <a:solidFill>
                  <a:srgbClr val="C00000"/>
                </a:solidFill>
              </a:rPr>
              <a:t> </a:t>
            </a:r>
            <a:r>
              <a:rPr sz="3600" dirty="0">
                <a:solidFill>
                  <a:srgbClr val="C00000"/>
                </a:solidFill>
              </a:rPr>
              <a:t>посередництво</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91440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B703B97-31D0-4D92-B70B-F64FFB4902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6" name="Rectangle 15">
            <a:extLst>
              <a:ext uri="{FF2B5EF4-FFF2-40B4-BE49-F238E27FC236}">
                <a16:creationId xmlns:a16="http://schemas.microsoft.com/office/drawing/2014/main" id="{FD89322B-D5EE-4F94-A9CB-0727D3EB4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6C632D00-0F7A-4464-BEBD-3F8ED9DEEE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30627"/>
            <a:ext cx="9144002"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C6CBDAC7-966A-4EED-8916-387BC2F4F2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8559"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A94445F-58D5-4560-8344-57985EDB38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645" y="0"/>
            <a:ext cx="9144000" cy="6858000"/>
          </a:xfrm>
          <a:prstGeom prst="rect">
            <a:avLst/>
          </a:prstGeom>
        </p:spPr>
      </p:pic>
      <p:pic>
        <p:nvPicPr>
          <p:cNvPr id="7" name="Місце для вмісту 6">
            <a:extLst>
              <a:ext uri="{FF2B5EF4-FFF2-40B4-BE49-F238E27FC236}">
                <a16:creationId xmlns:a16="http://schemas.microsoft.com/office/drawing/2014/main" id="{CEF2AB3C-9142-76D6-1097-16C694FCBB1F}"/>
              </a:ext>
            </a:extLst>
          </p:cNvPr>
          <p:cNvPicPr>
            <a:picLocks noGrp="1" noChangeAspect="1"/>
          </p:cNvPicPr>
          <p:nvPr>
            <p:ph idx="1"/>
          </p:nvPr>
        </p:nvPicPr>
        <p:blipFill rotWithShape="1">
          <a:blip r:embed="rId4"/>
          <a:srcRect l="25080" t="8889" r="27330"/>
          <a:stretch/>
        </p:blipFill>
        <p:spPr>
          <a:xfrm>
            <a:off x="-2" y="304800"/>
            <a:ext cx="5221914" cy="6248400"/>
          </a:xfrm>
          <a:prstGeom prst="rect">
            <a:avLst/>
          </a:prstGeom>
        </p:spPr>
      </p:pic>
      <p:sp>
        <p:nvSpPr>
          <p:cNvPr id="2" name="Заголовок 1">
            <a:extLst>
              <a:ext uri="{FF2B5EF4-FFF2-40B4-BE49-F238E27FC236}">
                <a16:creationId xmlns:a16="http://schemas.microsoft.com/office/drawing/2014/main" id="{3E8CA540-DF3A-711D-4C52-15740DB52D17}"/>
              </a:ext>
            </a:extLst>
          </p:cNvPr>
          <p:cNvSpPr>
            <a:spLocks noGrp="1"/>
          </p:cNvSpPr>
          <p:nvPr>
            <p:ph type="title"/>
          </p:nvPr>
        </p:nvSpPr>
        <p:spPr>
          <a:xfrm>
            <a:off x="5677786" y="381000"/>
            <a:ext cx="3237611" cy="3200400"/>
          </a:xfrm>
        </p:spPr>
        <p:txBody>
          <a:bodyPr vert="horz" lIns="91440" tIns="45720" rIns="91440" bIns="45720" rtlCol="0" anchor="b">
            <a:normAutofit/>
          </a:bodyPr>
          <a:lstStyle/>
          <a:p>
            <a:r>
              <a:rPr lang="uk-UA" sz="3200" dirty="0"/>
              <a:t>Інвестиції у військові облігації</a:t>
            </a:r>
            <a:br>
              <a:rPr lang="uk-UA" sz="3200" dirty="0"/>
            </a:br>
            <a:r>
              <a:rPr lang="en-US" sz="2000" dirty="0"/>
              <a:t>https://www.youtube.com/watch?v=SLr86yfMWPI</a:t>
            </a:r>
          </a:p>
        </p:txBody>
      </p:sp>
    </p:spTree>
    <p:extLst>
      <p:ext uri="{BB962C8B-B14F-4D97-AF65-F5344CB8AC3E}">
        <p14:creationId xmlns:p14="http://schemas.microsoft.com/office/powerpoint/2010/main" val="2104991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2400"/>
            <a:ext cx="8305800" cy="6705600"/>
            <a:chOff x="0" y="152400"/>
            <a:chExt cx="8305800" cy="6705600"/>
          </a:xfrm>
        </p:grpSpPr>
        <p:sp>
          <p:nvSpPr>
            <p:cNvPr id="3" name="object 3"/>
            <p:cNvSpPr/>
            <p:nvPr/>
          </p:nvSpPr>
          <p:spPr>
            <a:xfrm>
              <a:off x="0" y="4060240"/>
              <a:ext cx="448945" cy="2797810"/>
            </a:xfrm>
            <a:custGeom>
              <a:avLst/>
              <a:gdLst/>
              <a:ahLst/>
              <a:cxnLst/>
              <a:rect l="l" t="t" r="r" b="b"/>
              <a:pathLst>
                <a:path w="448945" h="2797809">
                  <a:moveTo>
                    <a:pt x="0" y="0"/>
                  </a:moveTo>
                  <a:lnTo>
                    <a:pt x="0" y="2797053"/>
                  </a:lnTo>
                  <a:lnTo>
                    <a:pt x="37965" y="2797756"/>
                  </a:lnTo>
                  <a:lnTo>
                    <a:pt x="448358" y="2797756"/>
                  </a:lnTo>
                  <a:lnTo>
                    <a:pt x="0" y="0"/>
                  </a:lnTo>
                  <a:close/>
                </a:path>
              </a:pathLst>
            </a:custGeom>
            <a:solidFill>
              <a:srgbClr val="5FCAEE">
                <a:alpha val="70195"/>
              </a:srgbClr>
            </a:solidFill>
          </p:spPr>
          <p:txBody>
            <a:bodyPr wrap="square" lIns="0" tIns="0" rIns="0" bIns="0" rtlCol="0"/>
            <a:lstStyle/>
            <a:p>
              <a:endParaRPr/>
            </a:p>
          </p:txBody>
        </p:sp>
        <p:sp>
          <p:nvSpPr>
            <p:cNvPr id="4" name="object 4"/>
            <p:cNvSpPr/>
            <p:nvPr/>
          </p:nvSpPr>
          <p:spPr>
            <a:xfrm>
              <a:off x="152400" y="152400"/>
              <a:ext cx="8153400" cy="6196965"/>
            </a:xfrm>
            <a:custGeom>
              <a:avLst/>
              <a:gdLst/>
              <a:ahLst/>
              <a:cxnLst/>
              <a:rect l="l" t="t" r="r" b="b"/>
              <a:pathLst>
                <a:path w="8153400" h="6196965">
                  <a:moveTo>
                    <a:pt x="8153400" y="0"/>
                  </a:moveTo>
                  <a:lnTo>
                    <a:pt x="0" y="0"/>
                  </a:lnTo>
                  <a:lnTo>
                    <a:pt x="0" y="6196584"/>
                  </a:lnTo>
                  <a:lnTo>
                    <a:pt x="8153400" y="6196584"/>
                  </a:lnTo>
                  <a:lnTo>
                    <a:pt x="8153400" y="0"/>
                  </a:lnTo>
                  <a:close/>
                </a:path>
              </a:pathLst>
            </a:custGeom>
            <a:solidFill>
              <a:srgbClr val="FFFFFF"/>
            </a:solidFill>
          </p:spPr>
          <p:txBody>
            <a:bodyPr wrap="square" lIns="0" tIns="0" rIns="0" bIns="0" rtlCol="0"/>
            <a:lstStyle/>
            <a:p>
              <a:endParaRPr/>
            </a:p>
          </p:txBody>
        </p:sp>
      </p:grpSp>
      <p:grpSp>
        <p:nvGrpSpPr>
          <p:cNvPr id="5" name="object 5"/>
          <p:cNvGrpSpPr/>
          <p:nvPr/>
        </p:nvGrpSpPr>
        <p:grpSpPr>
          <a:xfrm>
            <a:off x="5127688" y="0"/>
            <a:ext cx="4021454" cy="6867525"/>
            <a:chOff x="5127688" y="0"/>
            <a:chExt cx="4021454" cy="6867525"/>
          </a:xfrm>
        </p:grpSpPr>
        <p:sp>
          <p:nvSpPr>
            <p:cNvPr id="6" name="object 6"/>
            <p:cNvSpPr/>
            <p:nvPr/>
          </p:nvSpPr>
          <p:spPr>
            <a:xfrm>
              <a:off x="5132260" y="4182451"/>
              <a:ext cx="4011929" cy="2675890"/>
            </a:xfrm>
            <a:custGeom>
              <a:avLst/>
              <a:gdLst/>
              <a:ahLst/>
              <a:cxnLst/>
              <a:rect l="l" t="t" r="r" b="b"/>
              <a:pathLst>
                <a:path w="4011929" h="2675890">
                  <a:moveTo>
                    <a:pt x="0" y="2675547"/>
                  </a:moveTo>
                  <a:lnTo>
                    <a:pt x="4011738" y="0"/>
                  </a:lnTo>
                </a:path>
              </a:pathLst>
            </a:custGeom>
            <a:ln w="9144">
              <a:solidFill>
                <a:srgbClr val="5FCAEE"/>
              </a:solidFill>
            </a:ln>
          </p:spPr>
          <p:txBody>
            <a:bodyPr wrap="square" lIns="0" tIns="0" rIns="0" bIns="0" rtlCol="0"/>
            <a:lstStyle/>
            <a:p>
              <a:endParaRPr/>
            </a:p>
          </p:txBody>
        </p:sp>
        <p:sp>
          <p:nvSpPr>
            <p:cNvPr id="7" name="object 7"/>
            <p:cNvSpPr/>
            <p:nvPr/>
          </p:nvSpPr>
          <p:spPr>
            <a:xfrm>
              <a:off x="7043927" y="0"/>
              <a:ext cx="1217930" cy="6858000"/>
            </a:xfrm>
            <a:custGeom>
              <a:avLst/>
              <a:gdLst/>
              <a:ahLst/>
              <a:cxnLst/>
              <a:rect l="l" t="t" r="r" b="b"/>
              <a:pathLst>
                <a:path w="1217929" h="6858000">
                  <a:moveTo>
                    <a:pt x="0" y="0"/>
                  </a:moveTo>
                  <a:lnTo>
                    <a:pt x="1217549" y="6857999"/>
                  </a:lnTo>
                </a:path>
              </a:pathLst>
            </a:custGeom>
            <a:ln w="9143">
              <a:solidFill>
                <a:srgbClr val="5FCAEE"/>
              </a:solidFill>
            </a:ln>
          </p:spPr>
          <p:txBody>
            <a:bodyPr wrap="square" lIns="0" tIns="0" rIns="0" bIns="0" rtlCol="0"/>
            <a:lstStyle/>
            <a:p>
              <a:endParaRPr/>
            </a:p>
          </p:txBody>
        </p:sp>
        <p:sp>
          <p:nvSpPr>
            <p:cNvPr id="8" name="object 8"/>
            <p:cNvSpPr/>
            <p:nvPr/>
          </p:nvSpPr>
          <p:spPr>
            <a:xfrm>
              <a:off x="6893051" y="0"/>
              <a:ext cx="2251075" cy="6858000"/>
            </a:xfrm>
            <a:custGeom>
              <a:avLst/>
              <a:gdLst/>
              <a:ahLst/>
              <a:cxnLst/>
              <a:rect l="l" t="t" r="r" b="b"/>
              <a:pathLst>
                <a:path w="2251075" h="6858000">
                  <a:moveTo>
                    <a:pt x="2021967" y="0"/>
                  </a:moveTo>
                  <a:lnTo>
                    <a:pt x="0" y="6857154"/>
                  </a:lnTo>
                  <a:lnTo>
                    <a:pt x="226086" y="6857998"/>
                  </a:lnTo>
                  <a:lnTo>
                    <a:pt x="2250947" y="6857998"/>
                  </a:lnTo>
                  <a:lnTo>
                    <a:pt x="2250947" y="8226"/>
                  </a:lnTo>
                  <a:lnTo>
                    <a:pt x="2021967" y="0"/>
                  </a:lnTo>
                  <a:close/>
                </a:path>
              </a:pathLst>
            </a:custGeom>
            <a:solidFill>
              <a:srgbClr val="5FCAEE">
                <a:alpha val="36077"/>
              </a:srgbClr>
            </a:solidFill>
          </p:spPr>
          <p:txBody>
            <a:bodyPr wrap="square" lIns="0" tIns="0" rIns="0" bIns="0" rtlCol="0"/>
            <a:lstStyle/>
            <a:p>
              <a:endParaRPr/>
            </a:p>
          </p:txBody>
        </p:sp>
        <p:sp>
          <p:nvSpPr>
            <p:cNvPr id="9" name="object 9"/>
            <p:cNvSpPr/>
            <p:nvPr/>
          </p:nvSpPr>
          <p:spPr>
            <a:xfrm>
              <a:off x="7206805" y="0"/>
              <a:ext cx="1937385" cy="6858000"/>
            </a:xfrm>
            <a:custGeom>
              <a:avLst/>
              <a:gdLst/>
              <a:ahLst/>
              <a:cxnLst/>
              <a:rect l="l" t="t" r="r" b="b"/>
              <a:pathLst>
                <a:path w="1937384" h="6858000">
                  <a:moveTo>
                    <a:pt x="1937194" y="0"/>
                  </a:moveTo>
                  <a:lnTo>
                    <a:pt x="0" y="0"/>
                  </a:lnTo>
                  <a:lnTo>
                    <a:pt x="1200593" y="6857996"/>
                  </a:lnTo>
                  <a:lnTo>
                    <a:pt x="1937194" y="6857996"/>
                  </a:lnTo>
                  <a:lnTo>
                    <a:pt x="1937194" y="0"/>
                  </a:lnTo>
                  <a:close/>
                </a:path>
              </a:pathLst>
            </a:custGeom>
            <a:solidFill>
              <a:srgbClr val="5FCAEE">
                <a:alpha val="19999"/>
              </a:srgbClr>
            </a:solidFill>
          </p:spPr>
          <p:txBody>
            <a:bodyPr wrap="square" lIns="0" tIns="0" rIns="0" bIns="0" rtlCol="0"/>
            <a:lstStyle/>
            <a:p>
              <a:endParaRPr/>
            </a:p>
          </p:txBody>
        </p:sp>
        <p:sp>
          <p:nvSpPr>
            <p:cNvPr id="10" name="object 10"/>
            <p:cNvSpPr/>
            <p:nvPr/>
          </p:nvSpPr>
          <p:spPr>
            <a:xfrm>
              <a:off x="6638545" y="3921067"/>
              <a:ext cx="2505710" cy="2937510"/>
            </a:xfrm>
            <a:custGeom>
              <a:avLst/>
              <a:gdLst/>
              <a:ahLst/>
              <a:cxnLst/>
              <a:rect l="l" t="t" r="r" b="b"/>
              <a:pathLst>
                <a:path w="2505709" h="2937509">
                  <a:moveTo>
                    <a:pt x="2505454" y="0"/>
                  </a:moveTo>
                  <a:lnTo>
                    <a:pt x="0" y="2936929"/>
                  </a:lnTo>
                  <a:lnTo>
                    <a:pt x="2505454" y="2936929"/>
                  </a:lnTo>
                  <a:lnTo>
                    <a:pt x="2505454" y="0"/>
                  </a:lnTo>
                  <a:close/>
                </a:path>
              </a:pathLst>
            </a:custGeom>
            <a:solidFill>
              <a:srgbClr val="17AFE3">
                <a:alpha val="65881"/>
              </a:srgbClr>
            </a:solidFill>
          </p:spPr>
          <p:txBody>
            <a:bodyPr wrap="square" lIns="0" tIns="0" rIns="0" bIns="0" rtlCol="0"/>
            <a:lstStyle/>
            <a:p>
              <a:endParaRPr/>
            </a:p>
          </p:txBody>
        </p:sp>
        <p:sp>
          <p:nvSpPr>
            <p:cNvPr id="11" name="object 11"/>
            <p:cNvSpPr/>
            <p:nvPr/>
          </p:nvSpPr>
          <p:spPr>
            <a:xfrm>
              <a:off x="7012460" y="0"/>
              <a:ext cx="2131695" cy="6858000"/>
            </a:xfrm>
            <a:custGeom>
              <a:avLst/>
              <a:gdLst/>
              <a:ahLst/>
              <a:cxnLst/>
              <a:rect l="l" t="t" r="r" b="b"/>
              <a:pathLst>
                <a:path w="2131695" h="6858000">
                  <a:moveTo>
                    <a:pt x="2131539" y="0"/>
                  </a:moveTo>
                  <a:lnTo>
                    <a:pt x="0" y="0"/>
                  </a:lnTo>
                  <a:lnTo>
                    <a:pt x="1854551" y="6857996"/>
                  </a:lnTo>
                  <a:lnTo>
                    <a:pt x="2131539" y="6849804"/>
                  </a:lnTo>
                  <a:lnTo>
                    <a:pt x="2131539" y="0"/>
                  </a:lnTo>
                  <a:close/>
                </a:path>
              </a:pathLst>
            </a:custGeom>
            <a:solidFill>
              <a:srgbClr val="17AFE3">
                <a:alpha val="50195"/>
              </a:srgbClr>
            </a:solidFill>
          </p:spPr>
          <p:txBody>
            <a:bodyPr wrap="square" lIns="0" tIns="0" rIns="0" bIns="0" rtlCol="0"/>
            <a:lstStyle/>
            <a:p>
              <a:endParaRPr/>
            </a:p>
          </p:txBody>
        </p:sp>
        <p:sp>
          <p:nvSpPr>
            <p:cNvPr id="12" name="object 12"/>
            <p:cNvSpPr/>
            <p:nvPr/>
          </p:nvSpPr>
          <p:spPr>
            <a:xfrm>
              <a:off x="8296656" y="0"/>
              <a:ext cx="847725" cy="6858000"/>
            </a:xfrm>
            <a:custGeom>
              <a:avLst/>
              <a:gdLst/>
              <a:ahLst/>
              <a:cxnLst/>
              <a:rect l="l" t="t" r="r" b="b"/>
              <a:pathLst>
                <a:path w="847725" h="6858000">
                  <a:moveTo>
                    <a:pt x="847343" y="0"/>
                  </a:moveTo>
                  <a:lnTo>
                    <a:pt x="675397" y="0"/>
                  </a:lnTo>
                  <a:lnTo>
                    <a:pt x="0" y="6857996"/>
                  </a:lnTo>
                  <a:lnTo>
                    <a:pt x="847343" y="6857996"/>
                  </a:lnTo>
                  <a:lnTo>
                    <a:pt x="847343" y="0"/>
                  </a:lnTo>
                  <a:close/>
                </a:path>
              </a:pathLst>
            </a:custGeom>
            <a:solidFill>
              <a:srgbClr val="2D83C3">
                <a:alpha val="70195"/>
              </a:srgbClr>
            </a:solidFill>
          </p:spPr>
          <p:txBody>
            <a:bodyPr wrap="square" lIns="0" tIns="0" rIns="0" bIns="0" rtlCol="0"/>
            <a:lstStyle/>
            <a:p>
              <a:endParaRPr/>
            </a:p>
          </p:txBody>
        </p:sp>
        <p:sp>
          <p:nvSpPr>
            <p:cNvPr id="13" name="object 13"/>
            <p:cNvSpPr/>
            <p:nvPr/>
          </p:nvSpPr>
          <p:spPr>
            <a:xfrm>
              <a:off x="8095005" y="0"/>
              <a:ext cx="1049020" cy="6858000"/>
            </a:xfrm>
            <a:custGeom>
              <a:avLst/>
              <a:gdLst/>
              <a:ahLst/>
              <a:cxnLst/>
              <a:rect l="l" t="t" r="r" b="b"/>
              <a:pathLst>
                <a:path w="1049020" h="6858000">
                  <a:moveTo>
                    <a:pt x="1048994" y="0"/>
                  </a:moveTo>
                  <a:lnTo>
                    <a:pt x="0" y="0"/>
                  </a:lnTo>
                  <a:lnTo>
                    <a:pt x="937614" y="6857996"/>
                  </a:lnTo>
                  <a:lnTo>
                    <a:pt x="1048994" y="6857996"/>
                  </a:lnTo>
                  <a:lnTo>
                    <a:pt x="1048994" y="0"/>
                  </a:lnTo>
                  <a:close/>
                </a:path>
              </a:pathLst>
            </a:custGeom>
            <a:solidFill>
              <a:srgbClr val="226192">
                <a:alpha val="81959"/>
              </a:srgbClr>
            </a:solidFill>
          </p:spPr>
          <p:txBody>
            <a:bodyPr wrap="square" lIns="0" tIns="0" rIns="0" bIns="0" rtlCol="0"/>
            <a:lstStyle/>
            <a:p>
              <a:endParaRPr/>
            </a:p>
          </p:txBody>
        </p:sp>
        <p:sp>
          <p:nvSpPr>
            <p:cNvPr id="14" name="object 14"/>
            <p:cNvSpPr/>
            <p:nvPr/>
          </p:nvSpPr>
          <p:spPr>
            <a:xfrm>
              <a:off x="8069580" y="4920135"/>
              <a:ext cx="1074420" cy="1938020"/>
            </a:xfrm>
            <a:custGeom>
              <a:avLst/>
              <a:gdLst/>
              <a:ahLst/>
              <a:cxnLst/>
              <a:rect l="l" t="t" r="r" b="b"/>
              <a:pathLst>
                <a:path w="1074420" h="1938020">
                  <a:moveTo>
                    <a:pt x="1074419" y="0"/>
                  </a:moveTo>
                  <a:lnTo>
                    <a:pt x="0" y="1937862"/>
                  </a:lnTo>
                  <a:lnTo>
                    <a:pt x="1074419" y="1932867"/>
                  </a:lnTo>
                  <a:lnTo>
                    <a:pt x="1074419" y="0"/>
                  </a:lnTo>
                  <a:close/>
                </a:path>
              </a:pathLst>
            </a:custGeom>
            <a:solidFill>
              <a:srgbClr val="17AFE3">
                <a:alpha val="65881"/>
              </a:srgbClr>
            </a:solidFill>
          </p:spPr>
          <p:txBody>
            <a:bodyPr wrap="square" lIns="0" tIns="0" rIns="0" bIns="0" rtlCol="0"/>
            <a:lstStyle/>
            <a:p>
              <a:endParaRPr/>
            </a:p>
          </p:txBody>
        </p:sp>
      </p:grpSp>
      <p:sp>
        <p:nvSpPr>
          <p:cNvPr id="15" name="object 15"/>
          <p:cNvSpPr txBox="1"/>
          <p:nvPr/>
        </p:nvSpPr>
        <p:spPr>
          <a:xfrm>
            <a:off x="2272283" y="315468"/>
            <a:ext cx="4204970" cy="815340"/>
          </a:xfrm>
          <a:prstGeom prst="rect">
            <a:avLst/>
          </a:prstGeom>
          <a:ln w="9144">
            <a:solidFill>
              <a:srgbClr val="000000"/>
            </a:solidFill>
          </a:ln>
        </p:spPr>
        <p:txBody>
          <a:bodyPr vert="horz" wrap="square" lIns="0" tIns="38735" rIns="0" bIns="0" rtlCol="0">
            <a:spAutoFit/>
          </a:bodyPr>
          <a:lstStyle/>
          <a:p>
            <a:pPr marL="1270" algn="ctr">
              <a:lnSpc>
                <a:spcPct val="100000"/>
              </a:lnSpc>
              <a:spcBef>
                <a:spcPts val="305"/>
              </a:spcBef>
            </a:pPr>
            <a:r>
              <a:rPr sz="2000" b="1" i="1" spc="-5" dirty="0">
                <a:solidFill>
                  <a:srgbClr val="C00000"/>
                </a:solidFill>
                <a:latin typeface="Arial"/>
                <a:cs typeface="Arial"/>
              </a:rPr>
              <a:t>Небанківські</a:t>
            </a:r>
            <a:r>
              <a:rPr sz="2000" b="1" i="1" spc="-55" dirty="0">
                <a:solidFill>
                  <a:srgbClr val="C00000"/>
                </a:solidFill>
                <a:latin typeface="Arial"/>
                <a:cs typeface="Arial"/>
              </a:rPr>
              <a:t> </a:t>
            </a:r>
            <a:r>
              <a:rPr sz="2000" b="1" i="1" dirty="0">
                <a:solidFill>
                  <a:srgbClr val="C00000"/>
                </a:solidFill>
                <a:latin typeface="Arial"/>
                <a:cs typeface="Arial"/>
              </a:rPr>
              <a:t>фінансові</a:t>
            </a:r>
            <a:endParaRPr sz="2000">
              <a:latin typeface="Arial"/>
              <a:cs typeface="Arial"/>
            </a:endParaRPr>
          </a:p>
          <a:p>
            <a:pPr algn="ctr">
              <a:lnSpc>
                <a:spcPct val="100000"/>
              </a:lnSpc>
            </a:pPr>
            <a:r>
              <a:rPr sz="2000" b="1" i="1" dirty="0">
                <a:solidFill>
                  <a:srgbClr val="C00000"/>
                </a:solidFill>
                <a:latin typeface="Arial"/>
                <a:cs typeface="Arial"/>
              </a:rPr>
              <a:t>посередники</a:t>
            </a:r>
            <a:endParaRPr sz="2000">
              <a:latin typeface="Arial"/>
              <a:cs typeface="Arial"/>
            </a:endParaRPr>
          </a:p>
        </p:txBody>
      </p:sp>
      <p:sp>
        <p:nvSpPr>
          <p:cNvPr id="16" name="object 16"/>
          <p:cNvSpPr txBox="1"/>
          <p:nvPr/>
        </p:nvSpPr>
        <p:spPr>
          <a:xfrm>
            <a:off x="4718303" y="1783079"/>
            <a:ext cx="3098800" cy="815340"/>
          </a:xfrm>
          <a:prstGeom prst="rect">
            <a:avLst/>
          </a:prstGeom>
          <a:ln w="9144">
            <a:solidFill>
              <a:srgbClr val="000000"/>
            </a:solidFill>
          </a:ln>
        </p:spPr>
        <p:txBody>
          <a:bodyPr vert="horz" wrap="square" lIns="0" tIns="41275" rIns="0" bIns="0" rtlCol="0">
            <a:spAutoFit/>
          </a:bodyPr>
          <a:lstStyle/>
          <a:p>
            <a:pPr marL="539750" marR="281940" indent="-248920">
              <a:lnSpc>
                <a:spcPct val="100000"/>
              </a:lnSpc>
              <a:spcBef>
                <a:spcPts val="325"/>
              </a:spcBef>
            </a:pPr>
            <a:r>
              <a:rPr sz="1600" b="1" i="1" spc="-10" dirty="0">
                <a:latin typeface="Arial"/>
                <a:cs typeface="Arial"/>
              </a:rPr>
              <a:t>Інвестиційні фінансово-  </a:t>
            </a:r>
            <a:r>
              <a:rPr sz="1600" b="1" i="1" spc="-5" dirty="0">
                <a:latin typeface="Arial"/>
                <a:cs typeface="Arial"/>
              </a:rPr>
              <a:t>кредитні</a:t>
            </a:r>
            <a:r>
              <a:rPr sz="1600" b="1" i="1" spc="15" dirty="0">
                <a:latin typeface="Arial"/>
                <a:cs typeface="Arial"/>
              </a:rPr>
              <a:t> </a:t>
            </a:r>
            <a:r>
              <a:rPr sz="1600" b="1" i="1" spc="-10" dirty="0">
                <a:latin typeface="Arial"/>
                <a:cs typeface="Arial"/>
              </a:rPr>
              <a:t>установи</a:t>
            </a:r>
            <a:endParaRPr sz="1600">
              <a:latin typeface="Arial"/>
              <a:cs typeface="Arial"/>
            </a:endParaRPr>
          </a:p>
        </p:txBody>
      </p:sp>
      <p:sp>
        <p:nvSpPr>
          <p:cNvPr id="17" name="object 17"/>
          <p:cNvSpPr txBox="1"/>
          <p:nvPr/>
        </p:nvSpPr>
        <p:spPr>
          <a:xfrm>
            <a:off x="478536" y="1783079"/>
            <a:ext cx="3424554" cy="815340"/>
          </a:xfrm>
          <a:prstGeom prst="rect">
            <a:avLst/>
          </a:prstGeom>
          <a:ln w="9144">
            <a:solidFill>
              <a:srgbClr val="000000"/>
            </a:solidFill>
          </a:ln>
        </p:spPr>
        <p:txBody>
          <a:bodyPr vert="horz" wrap="square" lIns="0" tIns="40005" rIns="0" bIns="0" rtlCol="0">
            <a:spAutoFit/>
          </a:bodyPr>
          <a:lstStyle/>
          <a:p>
            <a:pPr marL="573405" marR="476884" indent="-88900">
              <a:lnSpc>
                <a:spcPct val="100000"/>
              </a:lnSpc>
              <a:spcBef>
                <a:spcPts val="315"/>
              </a:spcBef>
            </a:pPr>
            <a:r>
              <a:rPr sz="1800" b="1" i="1" spc="-10" dirty="0">
                <a:latin typeface="Arial"/>
                <a:cs typeface="Arial"/>
              </a:rPr>
              <a:t>Договірні</a:t>
            </a:r>
            <a:r>
              <a:rPr sz="1800" b="1" i="1" spc="-45" dirty="0">
                <a:latin typeface="Arial"/>
                <a:cs typeface="Arial"/>
              </a:rPr>
              <a:t> </a:t>
            </a:r>
            <a:r>
              <a:rPr sz="1800" b="1" i="1" spc="-5" dirty="0">
                <a:latin typeface="Arial"/>
                <a:cs typeface="Arial"/>
              </a:rPr>
              <a:t>фінансово-  </a:t>
            </a:r>
            <a:r>
              <a:rPr sz="1800" b="1" i="1" dirty="0">
                <a:latin typeface="Arial"/>
                <a:cs typeface="Arial"/>
              </a:rPr>
              <a:t>кредитні</a:t>
            </a:r>
            <a:r>
              <a:rPr sz="1800" b="1" i="1" spc="-40" dirty="0">
                <a:latin typeface="Arial"/>
                <a:cs typeface="Arial"/>
              </a:rPr>
              <a:t> </a:t>
            </a:r>
            <a:r>
              <a:rPr sz="1800" b="1" i="1" spc="-5" dirty="0">
                <a:latin typeface="Arial"/>
                <a:cs typeface="Arial"/>
              </a:rPr>
              <a:t>установи</a:t>
            </a:r>
            <a:endParaRPr sz="1800">
              <a:latin typeface="Arial"/>
              <a:cs typeface="Arial"/>
            </a:endParaRPr>
          </a:p>
        </p:txBody>
      </p:sp>
      <p:sp>
        <p:nvSpPr>
          <p:cNvPr id="18" name="object 18"/>
          <p:cNvSpPr/>
          <p:nvPr/>
        </p:nvSpPr>
        <p:spPr>
          <a:xfrm>
            <a:off x="152400" y="3087623"/>
            <a:ext cx="652780" cy="3098800"/>
          </a:xfrm>
          <a:custGeom>
            <a:avLst/>
            <a:gdLst/>
            <a:ahLst/>
            <a:cxnLst/>
            <a:rect l="l" t="t" r="r" b="b"/>
            <a:pathLst>
              <a:path w="652780" h="3098800">
                <a:moveTo>
                  <a:pt x="0" y="3098291"/>
                </a:moveTo>
                <a:lnTo>
                  <a:pt x="652272" y="3098291"/>
                </a:lnTo>
                <a:lnTo>
                  <a:pt x="652272" y="0"/>
                </a:lnTo>
                <a:lnTo>
                  <a:pt x="0" y="0"/>
                </a:lnTo>
                <a:lnTo>
                  <a:pt x="0" y="3098291"/>
                </a:lnTo>
                <a:close/>
              </a:path>
            </a:pathLst>
          </a:custGeom>
          <a:ln w="9144">
            <a:solidFill>
              <a:srgbClr val="000000"/>
            </a:solidFill>
          </a:ln>
        </p:spPr>
        <p:txBody>
          <a:bodyPr wrap="square" lIns="0" tIns="0" rIns="0" bIns="0" rtlCol="0"/>
          <a:lstStyle/>
          <a:p>
            <a:endParaRPr/>
          </a:p>
        </p:txBody>
      </p:sp>
      <p:sp>
        <p:nvSpPr>
          <p:cNvPr id="19" name="object 19"/>
          <p:cNvSpPr txBox="1"/>
          <p:nvPr/>
        </p:nvSpPr>
        <p:spPr>
          <a:xfrm>
            <a:off x="246698" y="3613999"/>
            <a:ext cx="281305" cy="2049780"/>
          </a:xfrm>
          <a:prstGeom prst="rect">
            <a:avLst/>
          </a:prstGeom>
        </p:spPr>
        <p:txBody>
          <a:bodyPr vert="vert270" wrap="square" lIns="0" tIns="0" rIns="0" bIns="0" rtlCol="0">
            <a:spAutoFit/>
          </a:bodyPr>
          <a:lstStyle/>
          <a:p>
            <a:pPr marL="12700">
              <a:lnSpc>
                <a:spcPts val="2090"/>
              </a:lnSpc>
            </a:pPr>
            <a:r>
              <a:rPr sz="1800" b="1" spc="-15" dirty="0">
                <a:latin typeface="Arial"/>
                <a:cs typeface="Arial"/>
              </a:rPr>
              <a:t>Страхові</a:t>
            </a:r>
            <a:r>
              <a:rPr sz="1800" b="1" spc="-10" dirty="0">
                <a:latin typeface="Arial"/>
                <a:cs typeface="Arial"/>
              </a:rPr>
              <a:t> </a:t>
            </a:r>
            <a:r>
              <a:rPr sz="1800" b="1" spc="-5" dirty="0">
                <a:latin typeface="Arial"/>
                <a:cs typeface="Arial"/>
              </a:rPr>
              <a:t>компанії</a:t>
            </a:r>
            <a:endParaRPr sz="1800">
              <a:latin typeface="Arial"/>
              <a:cs typeface="Arial"/>
            </a:endParaRPr>
          </a:p>
        </p:txBody>
      </p:sp>
      <p:sp>
        <p:nvSpPr>
          <p:cNvPr id="20" name="object 20"/>
          <p:cNvSpPr/>
          <p:nvPr/>
        </p:nvSpPr>
        <p:spPr>
          <a:xfrm>
            <a:off x="4718303" y="3087623"/>
            <a:ext cx="650875" cy="3098800"/>
          </a:xfrm>
          <a:custGeom>
            <a:avLst/>
            <a:gdLst/>
            <a:ahLst/>
            <a:cxnLst/>
            <a:rect l="l" t="t" r="r" b="b"/>
            <a:pathLst>
              <a:path w="650875" h="3098800">
                <a:moveTo>
                  <a:pt x="0" y="3098291"/>
                </a:moveTo>
                <a:lnTo>
                  <a:pt x="650748" y="3098291"/>
                </a:lnTo>
                <a:lnTo>
                  <a:pt x="650748" y="0"/>
                </a:lnTo>
                <a:lnTo>
                  <a:pt x="0" y="0"/>
                </a:lnTo>
                <a:lnTo>
                  <a:pt x="0" y="3098291"/>
                </a:lnTo>
                <a:close/>
              </a:path>
            </a:pathLst>
          </a:custGeom>
          <a:ln w="9144">
            <a:solidFill>
              <a:srgbClr val="000000"/>
            </a:solidFill>
          </a:ln>
        </p:spPr>
        <p:txBody>
          <a:bodyPr wrap="square" lIns="0" tIns="0" rIns="0" bIns="0" rtlCol="0"/>
          <a:lstStyle/>
          <a:p>
            <a:endParaRPr/>
          </a:p>
        </p:txBody>
      </p:sp>
      <p:sp>
        <p:nvSpPr>
          <p:cNvPr id="21" name="object 21"/>
          <p:cNvSpPr txBox="1"/>
          <p:nvPr/>
        </p:nvSpPr>
        <p:spPr>
          <a:xfrm>
            <a:off x="4814126" y="3519437"/>
            <a:ext cx="281305" cy="2237105"/>
          </a:xfrm>
          <a:prstGeom prst="rect">
            <a:avLst/>
          </a:prstGeom>
        </p:spPr>
        <p:txBody>
          <a:bodyPr vert="vert270" wrap="square" lIns="0" tIns="0" rIns="0" bIns="0" rtlCol="0">
            <a:spAutoFit/>
          </a:bodyPr>
          <a:lstStyle/>
          <a:p>
            <a:pPr marL="12700">
              <a:lnSpc>
                <a:spcPts val="2090"/>
              </a:lnSpc>
            </a:pPr>
            <a:r>
              <a:rPr sz="1800" b="1" spc="-10" dirty="0">
                <a:latin typeface="Arial"/>
                <a:cs typeface="Arial"/>
              </a:rPr>
              <a:t>Інвестиційні</a:t>
            </a:r>
            <a:r>
              <a:rPr sz="1800" b="1" spc="-5" dirty="0">
                <a:latin typeface="Arial"/>
                <a:cs typeface="Arial"/>
              </a:rPr>
              <a:t> </a:t>
            </a:r>
            <a:r>
              <a:rPr sz="1800" b="1" spc="-15" dirty="0">
                <a:latin typeface="Arial"/>
                <a:cs typeface="Arial"/>
              </a:rPr>
              <a:t>фонди</a:t>
            </a:r>
            <a:endParaRPr sz="1800">
              <a:latin typeface="Arial"/>
              <a:cs typeface="Arial"/>
            </a:endParaRPr>
          </a:p>
        </p:txBody>
      </p:sp>
      <p:sp>
        <p:nvSpPr>
          <p:cNvPr id="22" name="object 22"/>
          <p:cNvSpPr/>
          <p:nvPr/>
        </p:nvSpPr>
        <p:spPr>
          <a:xfrm>
            <a:off x="5533644" y="3087623"/>
            <a:ext cx="649605" cy="3098800"/>
          </a:xfrm>
          <a:custGeom>
            <a:avLst/>
            <a:gdLst/>
            <a:ahLst/>
            <a:cxnLst/>
            <a:rect l="l" t="t" r="r" b="b"/>
            <a:pathLst>
              <a:path w="649604" h="3098800">
                <a:moveTo>
                  <a:pt x="0" y="3098291"/>
                </a:moveTo>
                <a:lnTo>
                  <a:pt x="649224" y="3098291"/>
                </a:lnTo>
                <a:lnTo>
                  <a:pt x="649224" y="0"/>
                </a:lnTo>
                <a:lnTo>
                  <a:pt x="0" y="0"/>
                </a:lnTo>
                <a:lnTo>
                  <a:pt x="0" y="3098291"/>
                </a:lnTo>
                <a:close/>
              </a:path>
            </a:pathLst>
          </a:custGeom>
          <a:ln w="9144">
            <a:solidFill>
              <a:srgbClr val="000000"/>
            </a:solidFill>
          </a:ln>
        </p:spPr>
        <p:txBody>
          <a:bodyPr wrap="square" lIns="0" tIns="0" rIns="0" bIns="0" rtlCol="0"/>
          <a:lstStyle/>
          <a:p>
            <a:endParaRPr/>
          </a:p>
        </p:txBody>
      </p:sp>
      <p:sp>
        <p:nvSpPr>
          <p:cNvPr id="23" name="object 23"/>
          <p:cNvSpPr txBox="1"/>
          <p:nvPr/>
        </p:nvSpPr>
        <p:spPr>
          <a:xfrm>
            <a:off x="5629212" y="3553316"/>
            <a:ext cx="281305" cy="2171065"/>
          </a:xfrm>
          <a:prstGeom prst="rect">
            <a:avLst/>
          </a:prstGeom>
        </p:spPr>
        <p:txBody>
          <a:bodyPr vert="vert270" wrap="square" lIns="0" tIns="0" rIns="0" bIns="0" rtlCol="0">
            <a:spAutoFit/>
          </a:bodyPr>
          <a:lstStyle/>
          <a:p>
            <a:pPr marL="12700">
              <a:lnSpc>
                <a:spcPts val="2090"/>
              </a:lnSpc>
            </a:pPr>
            <a:r>
              <a:rPr sz="1800" b="1" spc="-5" dirty="0">
                <a:latin typeface="Arial"/>
                <a:cs typeface="Arial"/>
              </a:rPr>
              <a:t>Фінансові</a:t>
            </a:r>
            <a:r>
              <a:rPr sz="1800" b="1" spc="-65" dirty="0">
                <a:latin typeface="Arial"/>
                <a:cs typeface="Arial"/>
              </a:rPr>
              <a:t> </a:t>
            </a:r>
            <a:r>
              <a:rPr sz="1800" b="1" spc="-5" dirty="0">
                <a:latin typeface="Arial"/>
                <a:cs typeface="Arial"/>
              </a:rPr>
              <a:t>компанії</a:t>
            </a:r>
            <a:endParaRPr sz="1800">
              <a:latin typeface="Arial"/>
              <a:cs typeface="Arial"/>
            </a:endParaRPr>
          </a:p>
        </p:txBody>
      </p:sp>
      <p:sp>
        <p:nvSpPr>
          <p:cNvPr id="24" name="object 24"/>
          <p:cNvSpPr/>
          <p:nvPr/>
        </p:nvSpPr>
        <p:spPr>
          <a:xfrm>
            <a:off x="6348984" y="3087623"/>
            <a:ext cx="652780" cy="3098800"/>
          </a:xfrm>
          <a:custGeom>
            <a:avLst/>
            <a:gdLst/>
            <a:ahLst/>
            <a:cxnLst/>
            <a:rect l="l" t="t" r="r" b="b"/>
            <a:pathLst>
              <a:path w="652779" h="3098800">
                <a:moveTo>
                  <a:pt x="0" y="3098291"/>
                </a:moveTo>
                <a:lnTo>
                  <a:pt x="652271" y="3098291"/>
                </a:lnTo>
                <a:lnTo>
                  <a:pt x="652271" y="0"/>
                </a:lnTo>
                <a:lnTo>
                  <a:pt x="0" y="0"/>
                </a:lnTo>
                <a:lnTo>
                  <a:pt x="0" y="3098291"/>
                </a:lnTo>
                <a:close/>
              </a:path>
            </a:pathLst>
          </a:custGeom>
          <a:ln w="9144">
            <a:solidFill>
              <a:srgbClr val="000000"/>
            </a:solidFill>
          </a:ln>
        </p:spPr>
        <p:txBody>
          <a:bodyPr wrap="square" lIns="0" tIns="0" rIns="0" bIns="0" rtlCol="0"/>
          <a:lstStyle/>
          <a:p>
            <a:endParaRPr/>
          </a:p>
        </p:txBody>
      </p:sp>
      <p:sp>
        <p:nvSpPr>
          <p:cNvPr id="25" name="object 25"/>
          <p:cNvSpPr txBox="1"/>
          <p:nvPr/>
        </p:nvSpPr>
        <p:spPr>
          <a:xfrm>
            <a:off x="6444552" y="3444227"/>
            <a:ext cx="281305" cy="2388870"/>
          </a:xfrm>
          <a:prstGeom prst="rect">
            <a:avLst/>
          </a:prstGeom>
        </p:spPr>
        <p:txBody>
          <a:bodyPr vert="vert270" wrap="square" lIns="0" tIns="0" rIns="0" bIns="0" rtlCol="0">
            <a:spAutoFit/>
          </a:bodyPr>
          <a:lstStyle/>
          <a:p>
            <a:pPr marL="12700">
              <a:lnSpc>
                <a:spcPts val="2090"/>
              </a:lnSpc>
            </a:pPr>
            <a:r>
              <a:rPr sz="1800" b="1" spc="-10" dirty="0">
                <a:latin typeface="Arial"/>
                <a:cs typeface="Arial"/>
              </a:rPr>
              <a:t>Кредитні</a:t>
            </a:r>
            <a:r>
              <a:rPr sz="1800" b="1" spc="-5" dirty="0">
                <a:latin typeface="Arial"/>
                <a:cs typeface="Arial"/>
              </a:rPr>
              <a:t> </a:t>
            </a:r>
            <a:r>
              <a:rPr sz="1800" b="1" spc="-15" dirty="0">
                <a:latin typeface="Arial"/>
                <a:cs typeface="Arial"/>
              </a:rPr>
              <a:t>товариства</a:t>
            </a:r>
            <a:endParaRPr sz="1800">
              <a:latin typeface="Arial"/>
              <a:cs typeface="Arial"/>
            </a:endParaRPr>
          </a:p>
        </p:txBody>
      </p:sp>
      <p:sp>
        <p:nvSpPr>
          <p:cNvPr id="26" name="object 26"/>
          <p:cNvSpPr/>
          <p:nvPr/>
        </p:nvSpPr>
        <p:spPr>
          <a:xfrm>
            <a:off x="7164323" y="3087623"/>
            <a:ext cx="652780" cy="3098800"/>
          </a:xfrm>
          <a:custGeom>
            <a:avLst/>
            <a:gdLst/>
            <a:ahLst/>
            <a:cxnLst/>
            <a:rect l="l" t="t" r="r" b="b"/>
            <a:pathLst>
              <a:path w="652779" h="3098800">
                <a:moveTo>
                  <a:pt x="0" y="3098291"/>
                </a:moveTo>
                <a:lnTo>
                  <a:pt x="652272" y="3098291"/>
                </a:lnTo>
                <a:lnTo>
                  <a:pt x="652272" y="0"/>
                </a:lnTo>
                <a:lnTo>
                  <a:pt x="0" y="0"/>
                </a:lnTo>
                <a:lnTo>
                  <a:pt x="0" y="3098291"/>
                </a:lnTo>
                <a:close/>
              </a:path>
            </a:pathLst>
          </a:custGeom>
          <a:ln w="9144">
            <a:solidFill>
              <a:srgbClr val="000000"/>
            </a:solidFill>
          </a:ln>
        </p:spPr>
        <p:txBody>
          <a:bodyPr wrap="square" lIns="0" tIns="0" rIns="0" bIns="0" rtlCol="0"/>
          <a:lstStyle/>
          <a:p>
            <a:endParaRPr/>
          </a:p>
        </p:txBody>
      </p:sp>
      <p:sp>
        <p:nvSpPr>
          <p:cNvPr id="27" name="object 27"/>
          <p:cNvSpPr txBox="1"/>
          <p:nvPr/>
        </p:nvSpPr>
        <p:spPr>
          <a:xfrm>
            <a:off x="7259892" y="3727657"/>
            <a:ext cx="281305" cy="1823085"/>
          </a:xfrm>
          <a:prstGeom prst="rect">
            <a:avLst/>
          </a:prstGeom>
        </p:spPr>
        <p:txBody>
          <a:bodyPr vert="vert270" wrap="square" lIns="0" tIns="0" rIns="0" bIns="0" rtlCol="0">
            <a:spAutoFit/>
          </a:bodyPr>
          <a:lstStyle/>
          <a:p>
            <a:pPr marL="12700">
              <a:lnSpc>
                <a:spcPts val="2090"/>
              </a:lnSpc>
            </a:pPr>
            <a:r>
              <a:rPr sz="1800" b="1" spc="-10" dirty="0">
                <a:latin typeface="Arial"/>
                <a:cs typeface="Arial"/>
              </a:rPr>
              <a:t>Кредитні</a:t>
            </a:r>
            <a:r>
              <a:rPr sz="1800" b="1" spc="-25" dirty="0">
                <a:latin typeface="Arial"/>
                <a:cs typeface="Arial"/>
              </a:rPr>
              <a:t> </a:t>
            </a:r>
            <a:r>
              <a:rPr sz="1800" b="1" spc="-5" dirty="0">
                <a:latin typeface="Arial"/>
                <a:cs typeface="Arial"/>
              </a:rPr>
              <a:t>спілки</a:t>
            </a:r>
            <a:endParaRPr sz="1800">
              <a:latin typeface="Arial"/>
              <a:cs typeface="Arial"/>
            </a:endParaRPr>
          </a:p>
        </p:txBody>
      </p:sp>
      <p:sp>
        <p:nvSpPr>
          <p:cNvPr id="28" name="object 28"/>
          <p:cNvSpPr/>
          <p:nvPr/>
        </p:nvSpPr>
        <p:spPr>
          <a:xfrm>
            <a:off x="967739" y="3087623"/>
            <a:ext cx="652780" cy="3098800"/>
          </a:xfrm>
          <a:custGeom>
            <a:avLst/>
            <a:gdLst/>
            <a:ahLst/>
            <a:cxnLst/>
            <a:rect l="l" t="t" r="r" b="b"/>
            <a:pathLst>
              <a:path w="652780" h="3098800">
                <a:moveTo>
                  <a:pt x="0" y="3098291"/>
                </a:moveTo>
                <a:lnTo>
                  <a:pt x="652272" y="3098291"/>
                </a:lnTo>
                <a:lnTo>
                  <a:pt x="652272" y="0"/>
                </a:lnTo>
                <a:lnTo>
                  <a:pt x="0" y="0"/>
                </a:lnTo>
                <a:lnTo>
                  <a:pt x="0" y="3098291"/>
                </a:lnTo>
                <a:close/>
              </a:path>
            </a:pathLst>
          </a:custGeom>
          <a:ln w="9144">
            <a:solidFill>
              <a:srgbClr val="000000"/>
            </a:solidFill>
          </a:ln>
        </p:spPr>
        <p:txBody>
          <a:bodyPr wrap="square" lIns="0" tIns="0" rIns="0" bIns="0" rtlCol="0"/>
          <a:lstStyle/>
          <a:p>
            <a:endParaRPr/>
          </a:p>
        </p:txBody>
      </p:sp>
      <p:sp>
        <p:nvSpPr>
          <p:cNvPr id="29" name="object 29"/>
          <p:cNvSpPr txBox="1"/>
          <p:nvPr/>
        </p:nvSpPr>
        <p:spPr>
          <a:xfrm>
            <a:off x="1062038" y="3733963"/>
            <a:ext cx="281305" cy="1809114"/>
          </a:xfrm>
          <a:prstGeom prst="rect">
            <a:avLst/>
          </a:prstGeom>
        </p:spPr>
        <p:txBody>
          <a:bodyPr vert="vert270" wrap="square" lIns="0" tIns="0" rIns="0" bIns="0" rtlCol="0">
            <a:spAutoFit/>
          </a:bodyPr>
          <a:lstStyle/>
          <a:p>
            <a:pPr marL="12700">
              <a:lnSpc>
                <a:spcPts val="2090"/>
              </a:lnSpc>
            </a:pPr>
            <a:r>
              <a:rPr sz="1800" b="1" dirty="0">
                <a:latin typeface="Arial"/>
                <a:cs typeface="Arial"/>
              </a:rPr>
              <a:t>Пенсійні</a:t>
            </a:r>
            <a:r>
              <a:rPr sz="1800" b="1" spc="-70" dirty="0">
                <a:latin typeface="Arial"/>
                <a:cs typeface="Arial"/>
              </a:rPr>
              <a:t> </a:t>
            </a:r>
            <a:r>
              <a:rPr sz="1800" b="1" spc="-15" dirty="0">
                <a:latin typeface="Arial"/>
                <a:cs typeface="Arial"/>
              </a:rPr>
              <a:t>фонди</a:t>
            </a:r>
            <a:endParaRPr sz="1800">
              <a:latin typeface="Arial"/>
              <a:cs typeface="Arial"/>
            </a:endParaRPr>
          </a:p>
        </p:txBody>
      </p:sp>
      <p:sp>
        <p:nvSpPr>
          <p:cNvPr id="30" name="object 30"/>
          <p:cNvSpPr/>
          <p:nvPr/>
        </p:nvSpPr>
        <p:spPr>
          <a:xfrm>
            <a:off x="1783079" y="3087623"/>
            <a:ext cx="655320" cy="3098800"/>
          </a:xfrm>
          <a:custGeom>
            <a:avLst/>
            <a:gdLst/>
            <a:ahLst/>
            <a:cxnLst/>
            <a:rect l="l" t="t" r="r" b="b"/>
            <a:pathLst>
              <a:path w="655319" h="3098800">
                <a:moveTo>
                  <a:pt x="0" y="3098291"/>
                </a:moveTo>
                <a:lnTo>
                  <a:pt x="655319" y="3098291"/>
                </a:lnTo>
                <a:lnTo>
                  <a:pt x="655319" y="0"/>
                </a:lnTo>
                <a:lnTo>
                  <a:pt x="0" y="0"/>
                </a:lnTo>
                <a:lnTo>
                  <a:pt x="0" y="3098291"/>
                </a:lnTo>
                <a:close/>
              </a:path>
            </a:pathLst>
          </a:custGeom>
          <a:ln w="9144">
            <a:solidFill>
              <a:srgbClr val="000000"/>
            </a:solidFill>
          </a:ln>
        </p:spPr>
        <p:txBody>
          <a:bodyPr wrap="square" lIns="0" tIns="0" rIns="0" bIns="0" rtlCol="0"/>
          <a:lstStyle/>
          <a:p>
            <a:endParaRPr/>
          </a:p>
        </p:txBody>
      </p:sp>
      <p:sp>
        <p:nvSpPr>
          <p:cNvPr id="31" name="object 31"/>
          <p:cNvSpPr txBox="1"/>
          <p:nvPr/>
        </p:nvSpPr>
        <p:spPr>
          <a:xfrm>
            <a:off x="1877378" y="4049008"/>
            <a:ext cx="281305" cy="1177290"/>
          </a:xfrm>
          <a:prstGeom prst="rect">
            <a:avLst/>
          </a:prstGeom>
        </p:spPr>
        <p:txBody>
          <a:bodyPr vert="vert270" wrap="square" lIns="0" tIns="0" rIns="0" bIns="0" rtlCol="0">
            <a:spAutoFit/>
          </a:bodyPr>
          <a:lstStyle/>
          <a:p>
            <a:pPr marL="12700">
              <a:lnSpc>
                <a:spcPts val="2090"/>
              </a:lnSpc>
            </a:pPr>
            <a:r>
              <a:rPr sz="1800" b="1" dirty="0">
                <a:latin typeface="Arial"/>
                <a:cs typeface="Arial"/>
              </a:rPr>
              <a:t>Л</a:t>
            </a:r>
            <a:r>
              <a:rPr sz="1800" b="1" spc="-25" dirty="0">
                <a:latin typeface="Arial"/>
                <a:cs typeface="Arial"/>
              </a:rPr>
              <a:t>ом</a:t>
            </a:r>
            <a:r>
              <a:rPr sz="1800" b="1" dirty="0">
                <a:latin typeface="Arial"/>
                <a:cs typeface="Arial"/>
              </a:rPr>
              <a:t>ба</a:t>
            </a:r>
            <a:r>
              <a:rPr sz="1800" b="1" spc="-45" dirty="0">
                <a:latin typeface="Arial"/>
                <a:cs typeface="Arial"/>
              </a:rPr>
              <a:t>р</a:t>
            </a:r>
            <a:r>
              <a:rPr sz="1800" b="1" dirty="0">
                <a:latin typeface="Arial"/>
                <a:cs typeface="Arial"/>
              </a:rPr>
              <a:t>ди</a:t>
            </a:r>
            <a:endParaRPr sz="1800">
              <a:latin typeface="Arial"/>
              <a:cs typeface="Arial"/>
            </a:endParaRPr>
          </a:p>
        </p:txBody>
      </p:sp>
      <p:sp>
        <p:nvSpPr>
          <p:cNvPr id="32" name="object 32"/>
          <p:cNvSpPr/>
          <p:nvPr/>
        </p:nvSpPr>
        <p:spPr>
          <a:xfrm>
            <a:off x="2598420" y="3087623"/>
            <a:ext cx="650875" cy="3098800"/>
          </a:xfrm>
          <a:custGeom>
            <a:avLst/>
            <a:gdLst/>
            <a:ahLst/>
            <a:cxnLst/>
            <a:rect l="l" t="t" r="r" b="b"/>
            <a:pathLst>
              <a:path w="650875" h="3098800">
                <a:moveTo>
                  <a:pt x="0" y="3098291"/>
                </a:moveTo>
                <a:lnTo>
                  <a:pt x="650748" y="3098291"/>
                </a:lnTo>
                <a:lnTo>
                  <a:pt x="650748" y="0"/>
                </a:lnTo>
                <a:lnTo>
                  <a:pt x="0" y="0"/>
                </a:lnTo>
                <a:lnTo>
                  <a:pt x="0" y="3098291"/>
                </a:lnTo>
                <a:close/>
              </a:path>
            </a:pathLst>
          </a:custGeom>
          <a:ln w="9144">
            <a:solidFill>
              <a:srgbClr val="000000"/>
            </a:solidFill>
          </a:ln>
        </p:spPr>
        <p:txBody>
          <a:bodyPr wrap="square" lIns="0" tIns="0" rIns="0" bIns="0" rtlCol="0"/>
          <a:lstStyle/>
          <a:p>
            <a:endParaRPr/>
          </a:p>
        </p:txBody>
      </p:sp>
      <p:sp>
        <p:nvSpPr>
          <p:cNvPr id="33" name="object 33"/>
          <p:cNvSpPr txBox="1"/>
          <p:nvPr/>
        </p:nvSpPr>
        <p:spPr>
          <a:xfrm>
            <a:off x="2693607" y="3592496"/>
            <a:ext cx="281305" cy="2092325"/>
          </a:xfrm>
          <a:prstGeom prst="rect">
            <a:avLst/>
          </a:prstGeom>
        </p:spPr>
        <p:txBody>
          <a:bodyPr vert="vert270" wrap="square" lIns="0" tIns="0" rIns="0" bIns="0" rtlCol="0">
            <a:spAutoFit/>
          </a:bodyPr>
          <a:lstStyle/>
          <a:p>
            <a:pPr marL="12700">
              <a:lnSpc>
                <a:spcPts val="2090"/>
              </a:lnSpc>
            </a:pPr>
            <a:r>
              <a:rPr sz="1800" b="1" spc="-5" dirty="0">
                <a:latin typeface="Arial"/>
                <a:cs typeface="Arial"/>
              </a:rPr>
              <a:t>Лізингові</a:t>
            </a:r>
            <a:r>
              <a:rPr sz="1800" b="1" spc="-60" dirty="0">
                <a:latin typeface="Arial"/>
                <a:cs typeface="Arial"/>
              </a:rPr>
              <a:t> </a:t>
            </a:r>
            <a:r>
              <a:rPr sz="1800" b="1" spc="-5" dirty="0">
                <a:latin typeface="Arial"/>
                <a:cs typeface="Arial"/>
              </a:rPr>
              <a:t>компанії</a:t>
            </a:r>
            <a:endParaRPr sz="1800">
              <a:latin typeface="Arial"/>
              <a:cs typeface="Arial"/>
            </a:endParaRPr>
          </a:p>
        </p:txBody>
      </p:sp>
      <p:sp>
        <p:nvSpPr>
          <p:cNvPr id="34" name="object 34"/>
          <p:cNvSpPr/>
          <p:nvPr/>
        </p:nvSpPr>
        <p:spPr>
          <a:xfrm>
            <a:off x="3413759" y="3087623"/>
            <a:ext cx="652780" cy="3098800"/>
          </a:xfrm>
          <a:custGeom>
            <a:avLst/>
            <a:gdLst/>
            <a:ahLst/>
            <a:cxnLst/>
            <a:rect l="l" t="t" r="r" b="b"/>
            <a:pathLst>
              <a:path w="652779" h="3098800">
                <a:moveTo>
                  <a:pt x="0" y="3098291"/>
                </a:moveTo>
                <a:lnTo>
                  <a:pt x="652272" y="3098291"/>
                </a:lnTo>
                <a:lnTo>
                  <a:pt x="652272" y="0"/>
                </a:lnTo>
                <a:lnTo>
                  <a:pt x="0" y="0"/>
                </a:lnTo>
                <a:lnTo>
                  <a:pt x="0" y="3098291"/>
                </a:lnTo>
                <a:close/>
              </a:path>
            </a:pathLst>
          </a:custGeom>
          <a:ln w="9144">
            <a:solidFill>
              <a:srgbClr val="000000"/>
            </a:solidFill>
          </a:ln>
        </p:spPr>
        <p:txBody>
          <a:bodyPr wrap="square" lIns="0" tIns="0" rIns="0" bIns="0" rtlCol="0"/>
          <a:lstStyle/>
          <a:p>
            <a:endParaRPr/>
          </a:p>
        </p:txBody>
      </p:sp>
      <p:sp>
        <p:nvSpPr>
          <p:cNvPr id="35" name="object 35"/>
          <p:cNvSpPr txBox="1"/>
          <p:nvPr/>
        </p:nvSpPr>
        <p:spPr>
          <a:xfrm>
            <a:off x="3508017" y="3493539"/>
            <a:ext cx="252095" cy="2289175"/>
          </a:xfrm>
          <a:prstGeom prst="rect">
            <a:avLst/>
          </a:prstGeom>
        </p:spPr>
        <p:txBody>
          <a:bodyPr vert="vert270" wrap="square" lIns="0" tIns="0" rIns="0" bIns="0" rtlCol="0">
            <a:spAutoFit/>
          </a:bodyPr>
          <a:lstStyle/>
          <a:p>
            <a:pPr marL="12700">
              <a:lnSpc>
                <a:spcPts val="1864"/>
              </a:lnSpc>
            </a:pPr>
            <a:r>
              <a:rPr sz="1600" b="1" spc="-10" dirty="0">
                <a:latin typeface="Arial"/>
                <a:cs typeface="Arial"/>
              </a:rPr>
              <a:t>Факторингові</a:t>
            </a:r>
            <a:r>
              <a:rPr sz="1600" b="1" spc="-25" dirty="0">
                <a:latin typeface="Arial"/>
                <a:cs typeface="Arial"/>
              </a:rPr>
              <a:t> </a:t>
            </a:r>
            <a:r>
              <a:rPr sz="1600" b="1" spc="-10" dirty="0">
                <a:latin typeface="Arial"/>
                <a:cs typeface="Arial"/>
              </a:rPr>
              <a:t>компанії</a:t>
            </a:r>
            <a:endParaRPr sz="1600">
              <a:latin typeface="Arial"/>
              <a:cs typeface="Arial"/>
            </a:endParaRPr>
          </a:p>
        </p:txBody>
      </p:sp>
      <p:grpSp>
        <p:nvGrpSpPr>
          <p:cNvPr id="36" name="object 36"/>
          <p:cNvGrpSpPr/>
          <p:nvPr/>
        </p:nvGrpSpPr>
        <p:grpSpPr>
          <a:xfrm>
            <a:off x="637031" y="1124966"/>
            <a:ext cx="6858000" cy="1962785"/>
            <a:chOff x="637031" y="1124966"/>
            <a:chExt cx="6858000" cy="1962785"/>
          </a:xfrm>
        </p:grpSpPr>
        <p:sp>
          <p:nvSpPr>
            <p:cNvPr id="37" name="object 37"/>
            <p:cNvSpPr/>
            <p:nvPr/>
          </p:nvSpPr>
          <p:spPr>
            <a:xfrm>
              <a:off x="2109216" y="1124965"/>
              <a:ext cx="4239895" cy="665480"/>
            </a:xfrm>
            <a:custGeom>
              <a:avLst/>
              <a:gdLst/>
              <a:ahLst/>
              <a:cxnLst/>
              <a:rect l="l" t="t" r="r" b="b"/>
              <a:pathLst>
                <a:path w="4239895" h="665480">
                  <a:moveTo>
                    <a:pt x="1633093" y="11684"/>
                  </a:moveTo>
                  <a:lnTo>
                    <a:pt x="1628267" y="0"/>
                  </a:lnTo>
                  <a:lnTo>
                    <a:pt x="68427" y="623938"/>
                  </a:lnTo>
                  <a:lnTo>
                    <a:pt x="56642" y="594487"/>
                  </a:lnTo>
                  <a:lnTo>
                    <a:pt x="0" y="658114"/>
                  </a:lnTo>
                  <a:lnTo>
                    <a:pt x="84963" y="665226"/>
                  </a:lnTo>
                  <a:lnTo>
                    <a:pt x="75044" y="640461"/>
                  </a:lnTo>
                  <a:lnTo>
                    <a:pt x="73152" y="635736"/>
                  </a:lnTo>
                  <a:lnTo>
                    <a:pt x="1633093" y="11684"/>
                  </a:lnTo>
                  <a:close/>
                </a:path>
                <a:path w="4239895" h="665480">
                  <a:moveTo>
                    <a:pt x="4239768" y="658114"/>
                  </a:moveTo>
                  <a:lnTo>
                    <a:pt x="4224045" y="640461"/>
                  </a:lnTo>
                  <a:lnTo>
                    <a:pt x="4183126" y="594487"/>
                  </a:lnTo>
                  <a:lnTo>
                    <a:pt x="4171327" y="623938"/>
                  </a:lnTo>
                  <a:lnTo>
                    <a:pt x="2611501" y="0"/>
                  </a:lnTo>
                  <a:lnTo>
                    <a:pt x="2606675" y="11684"/>
                  </a:lnTo>
                  <a:lnTo>
                    <a:pt x="4166603" y="635736"/>
                  </a:lnTo>
                  <a:lnTo>
                    <a:pt x="4154805" y="665226"/>
                  </a:lnTo>
                  <a:lnTo>
                    <a:pt x="4239768" y="658114"/>
                  </a:lnTo>
                  <a:close/>
                </a:path>
              </a:pathLst>
            </a:custGeom>
            <a:solidFill>
              <a:srgbClr val="000000"/>
            </a:solidFill>
          </p:spPr>
          <p:txBody>
            <a:bodyPr wrap="square" lIns="0" tIns="0" rIns="0" bIns="0" rtlCol="0"/>
            <a:lstStyle/>
            <a:p>
              <a:endParaRPr/>
            </a:p>
          </p:txBody>
        </p:sp>
        <p:sp>
          <p:nvSpPr>
            <p:cNvPr id="38" name="object 38"/>
            <p:cNvSpPr/>
            <p:nvPr/>
          </p:nvSpPr>
          <p:spPr>
            <a:xfrm>
              <a:off x="641603" y="2598419"/>
              <a:ext cx="6849109" cy="489584"/>
            </a:xfrm>
            <a:custGeom>
              <a:avLst/>
              <a:gdLst/>
              <a:ahLst/>
              <a:cxnLst/>
              <a:rect l="l" t="t" r="r" b="b"/>
              <a:pathLst>
                <a:path w="6849109" h="489585">
                  <a:moveTo>
                    <a:pt x="0" y="163067"/>
                  </a:moveTo>
                  <a:lnTo>
                    <a:pt x="3098292" y="163067"/>
                  </a:lnTo>
                </a:path>
                <a:path w="6849109" h="489585">
                  <a:moveTo>
                    <a:pt x="1467612" y="0"/>
                  </a:moveTo>
                  <a:lnTo>
                    <a:pt x="1467612" y="163067"/>
                  </a:lnTo>
                </a:path>
                <a:path w="6849109" h="489585">
                  <a:moveTo>
                    <a:pt x="0" y="163067"/>
                  </a:moveTo>
                  <a:lnTo>
                    <a:pt x="0" y="489203"/>
                  </a:lnTo>
                </a:path>
                <a:path w="6849109" h="489585">
                  <a:moveTo>
                    <a:pt x="652271" y="163067"/>
                  </a:moveTo>
                  <a:lnTo>
                    <a:pt x="652271" y="489203"/>
                  </a:lnTo>
                </a:path>
                <a:path w="6849109" h="489585">
                  <a:moveTo>
                    <a:pt x="1467612" y="163067"/>
                  </a:moveTo>
                  <a:lnTo>
                    <a:pt x="1467612" y="489203"/>
                  </a:lnTo>
                </a:path>
                <a:path w="6849109" h="489585">
                  <a:moveTo>
                    <a:pt x="2282952" y="163067"/>
                  </a:moveTo>
                  <a:lnTo>
                    <a:pt x="2282952" y="489203"/>
                  </a:lnTo>
                </a:path>
                <a:path w="6849109" h="489585">
                  <a:moveTo>
                    <a:pt x="3098292" y="163067"/>
                  </a:moveTo>
                  <a:lnTo>
                    <a:pt x="3098292" y="489203"/>
                  </a:lnTo>
                </a:path>
                <a:path w="6849109" h="489585">
                  <a:moveTo>
                    <a:pt x="4402836" y="163067"/>
                  </a:moveTo>
                  <a:lnTo>
                    <a:pt x="6848856" y="164591"/>
                  </a:lnTo>
                </a:path>
                <a:path w="6849109" h="489585">
                  <a:moveTo>
                    <a:pt x="5544312" y="0"/>
                  </a:moveTo>
                  <a:lnTo>
                    <a:pt x="5544312" y="163067"/>
                  </a:lnTo>
                </a:path>
                <a:path w="6849109" h="489585">
                  <a:moveTo>
                    <a:pt x="4402836" y="163067"/>
                  </a:moveTo>
                  <a:lnTo>
                    <a:pt x="4402836" y="489203"/>
                  </a:lnTo>
                </a:path>
                <a:path w="6849109" h="489585">
                  <a:moveTo>
                    <a:pt x="5218176" y="163067"/>
                  </a:moveTo>
                  <a:lnTo>
                    <a:pt x="5218176" y="489203"/>
                  </a:lnTo>
                </a:path>
                <a:path w="6849109" h="489585">
                  <a:moveTo>
                    <a:pt x="6033516" y="163067"/>
                  </a:moveTo>
                  <a:lnTo>
                    <a:pt x="6033516" y="489203"/>
                  </a:lnTo>
                </a:path>
                <a:path w="6849109" h="489585">
                  <a:moveTo>
                    <a:pt x="6848856" y="163067"/>
                  </a:moveTo>
                  <a:lnTo>
                    <a:pt x="6848856" y="489203"/>
                  </a:lnTo>
                </a:path>
              </a:pathLst>
            </a:custGeom>
            <a:ln w="9144">
              <a:solidFill>
                <a:srgbClr val="000000"/>
              </a:solidFill>
            </a:ln>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4691" y="2747772"/>
            <a:ext cx="6659880" cy="646430"/>
          </a:xfrm>
          <a:prstGeom prst="rect">
            <a:avLst/>
          </a:prstGeom>
          <a:solidFill>
            <a:srgbClr val="DFF5FB"/>
          </a:solidFill>
        </p:spPr>
        <p:txBody>
          <a:bodyPr vert="horz" wrap="square" lIns="0" tIns="40005" rIns="0" bIns="0" rtlCol="0">
            <a:spAutoFit/>
          </a:bodyPr>
          <a:lstStyle/>
          <a:p>
            <a:pPr marL="378460" marR="434975" indent="-287020">
              <a:lnSpc>
                <a:spcPct val="100000"/>
              </a:lnSpc>
              <a:spcBef>
                <a:spcPts val="315"/>
              </a:spcBef>
              <a:buFont typeface="Wingdings"/>
              <a:buChar char=""/>
              <a:tabLst>
                <a:tab pos="379095" algn="l"/>
              </a:tabLst>
            </a:pPr>
            <a:r>
              <a:rPr sz="1800" b="1" dirty="0">
                <a:latin typeface="Trebuchet MS"/>
                <a:cs typeface="Trebuchet MS"/>
              </a:rPr>
              <a:t>Інститут </a:t>
            </a:r>
            <a:r>
              <a:rPr sz="1800" b="1" spc="-5" dirty="0">
                <a:latin typeface="Trebuchet MS"/>
                <a:cs typeface="Trebuchet MS"/>
              </a:rPr>
              <a:t>спільного </a:t>
            </a:r>
            <a:r>
              <a:rPr sz="1800" b="1" dirty="0">
                <a:latin typeface="Trebuchet MS"/>
                <a:cs typeface="Trebuchet MS"/>
              </a:rPr>
              <a:t>інвестування - </a:t>
            </a:r>
            <a:r>
              <a:rPr sz="1800" spc="-5" dirty="0">
                <a:latin typeface="Trebuchet MS"/>
                <a:cs typeface="Trebuchet MS"/>
              </a:rPr>
              <a:t>корпоративний</a:t>
            </a:r>
            <a:r>
              <a:rPr sz="1800" spc="-155" dirty="0">
                <a:latin typeface="Trebuchet MS"/>
                <a:cs typeface="Trebuchet MS"/>
              </a:rPr>
              <a:t> </a:t>
            </a:r>
            <a:r>
              <a:rPr sz="1800" spc="-5" dirty="0">
                <a:latin typeface="Trebuchet MS"/>
                <a:cs typeface="Trebuchet MS"/>
              </a:rPr>
              <a:t>або  пайовий</a:t>
            </a:r>
            <a:r>
              <a:rPr sz="1800" spc="-35" dirty="0">
                <a:latin typeface="Trebuchet MS"/>
                <a:cs typeface="Trebuchet MS"/>
              </a:rPr>
              <a:t> </a:t>
            </a:r>
            <a:r>
              <a:rPr sz="1800" spc="-5" dirty="0">
                <a:latin typeface="Trebuchet MS"/>
                <a:cs typeface="Trebuchet MS"/>
              </a:rPr>
              <a:t>фонд</a:t>
            </a:r>
            <a:endParaRPr sz="1800">
              <a:latin typeface="Trebuchet MS"/>
              <a:cs typeface="Trebuchet MS"/>
            </a:endParaRPr>
          </a:p>
        </p:txBody>
      </p:sp>
      <p:sp>
        <p:nvSpPr>
          <p:cNvPr id="3" name="object 3"/>
          <p:cNvSpPr txBox="1"/>
          <p:nvPr/>
        </p:nvSpPr>
        <p:spPr>
          <a:xfrm>
            <a:off x="982980" y="838200"/>
            <a:ext cx="6642100" cy="1754505"/>
          </a:xfrm>
          <a:prstGeom prst="rect">
            <a:avLst/>
          </a:prstGeom>
          <a:solidFill>
            <a:srgbClr val="DFF5FB"/>
          </a:solidFill>
        </p:spPr>
        <p:txBody>
          <a:bodyPr vert="horz" wrap="square" lIns="0" tIns="40005" rIns="0" bIns="0" rtlCol="0">
            <a:spAutoFit/>
          </a:bodyPr>
          <a:lstStyle/>
          <a:p>
            <a:pPr marL="377825" marR="669290" indent="-287020">
              <a:lnSpc>
                <a:spcPct val="100000"/>
              </a:lnSpc>
              <a:spcBef>
                <a:spcPts val="315"/>
              </a:spcBef>
              <a:buFont typeface="Wingdings"/>
              <a:buChar char=""/>
              <a:tabLst>
                <a:tab pos="378460" algn="l"/>
              </a:tabLst>
            </a:pPr>
            <a:r>
              <a:rPr sz="1800" b="1" i="1" spc="-5" dirty="0">
                <a:latin typeface="Trebuchet MS"/>
                <a:cs typeface="Trebuchet MS"/>
              </a:rPr>
              <a:t>Компанія </a:t>
            </a:r>
            <a:r>
              <a:rPr sz="1800" b="1" i="1" dirty="0">
                <a:latin typeface="Trebuchet MS"/>
                <a:cs typeface="Trebuchet MS"/>
              </a:rPr>
              <a:t>з </a:t>
            </a:r>
            <a:r>
              <a:rPr sz="1800" b="1" i="1" spc="-5" dirty="0">
                <a:latin typeface="Trebuchet MS"/>
                <a:cs typeface="Trebuchet MS"/>
              </a:rPr>
              <a:t>управління активами </a:t>
            </a:r>
            <a:r>
              <a:rPr sz="1800" dirty="0">
                <a:latin typeface="Trebuchet MS"/>
                <a:cs typeface="Trebuchet MS"/>
              </a:rPr>
              <a:t>- </a:t>
            </a:r>
            <a:r>
              <a:rPr sz="1800" spc="-5" dirty="0">
                <a:latin typeface="Trebuchet MS"/>
                <a:cs typeface="Trebuchet MS"/>
              </a:rPr>
              <a:t>господарське  товариство, створене відповідно до законодавства </a:t>
            </a:r>
            <a:r>
              <a:rPr sz="1800" dirty="0">
                <a:latin typeface="Trebuchet MS"/>
                <a:cs typeface="Trebuchet MS"/>
              </a:rPr>
              <a:t>у  формі </a:t>
            </a:r>
            <a:r>
              <a:rPr sz="1800" spc="-5" dirty="0">
                <a:latin typeface="Trebuchet MS"/>
                <a:cs typeface="Trebuchet MS"/>
              </a:rPr>
              <a:t>акціонерного товариства або товариства</a:t>
            </a:r>
            <a:r>
              <a:rPr sz="1800" spc="-140" dirty="0">
                <a:latin typeface="Trebuchet MS"/>
                <a:cs typeface="Trebuchet MS"/>
              </a:rPr>
              <a:t> </a:t>
            </a:r>
            <a:r>
              <a:rPr sz="1800" dirty="0">
                <a:latin typeface="Trebuchet MS"/>
                <a:cs typeface="Trebuchet MS"/>
              </a:rPr>
              <a:t>з</a:t>
            </a:r>
            <a:endParaRPr sz="1800">
              <a:latin typeface="Trebuchet MS"/>
              <a:cs typeface="Trebuchet MS"/>
            </a:endParaRPr>
          </a:p>
          <a:p>
            <a:pPr marL="377825">
              <a:lnSpc>
                <a:spcPct val="100000"/>
              </a:lnSpc>
            </a:pPr>
            <a:r>
              <a:rPr sz="1800" spc="-5" dirty="0">
                <a:latin typeface="Trebuchet MS"/>
                <a:cs typeface="Trebuchet MS"/>
              </a:rPr>
              <a:t>обмеженою відповідальністю, </a:t>
            </a:r>
            <a:r>
              <a:rPr sz="1800" dirty="0">
                <a:latin typeface="Trebuchet MS"/>
                <a:cs typeface="Trebuchet MS"/>
              </a:rPr>
              <a:t>яке </a:t>
            </a:r>
            <a:r>
              <a:rPr sz="1800" spc="-5" dirty="0">
                <a:latin typeface="Trebuchet MS"/>
                <a:cs typeface="Trebuchet MS"/>
              </a:rPr>
              <a:t>провадить</a:t>
            </a:r>
            <a:r>
              <a:rPr sz="1800" spc="-40" dirty="0">
                <a:latin typeface="Trebuchet MS"/>
                <a:cs typeface="Trebuchet MS"/>
              </a:rPr>
              <a:t> </a:t>
            </a:r>
            <a:r>
              <a:rPr sz="1800" spc="-5" dirty="0">
                <a:latin typeface="Trebuchet MS"/>
                <a:cs typeface="Trebuchet MS"/>
              </a:rPr>
              <a:t>професійну</a:t>
            </a:r>
            <a:endParaRPr sz="1800">
              <a:latin typeface="Trebuchet MS"/>
              <a:cs typeface="Trebuchet MS"/>
            </a:endParaRPr>
          </a:p>
          <a:p>
            <a:pPr marL="377825">
              <a:lnSpc>
                <a:spcPct val="100000"/>
              </a:lnSpc>
            </a:pPr>
            <a:r>
              <a:rPr sz="1800" spc="-5" dirty="0">
                <a:latin typeface="Trebuchet MS"/>
                <a:cs typeface="Trebuchet MS"/>
              </a:rPr>
              <a:t>діяльність </a:t>
            </a:r>
            <a:r>
              <a:rPr sz="1800" dirty="0">
                <a:latin typeface="Trebuchet MS"/>
                <a:cs typeface="Trebuchet MS"/>
              </a:rPr>
              <a:t>з </a:t>
            </a:r>
            <a:r>
              <a:rPr sz="1800" spc="-5" dirty="0">
                <a:latin typeface="Trebuchet MS"/>
                <a:cs typeface="Trebuchet MS"/>
              </a:rPr>
              <a:t>управління активами</a:t>
            </a:r>
            <a:r>
              <a:rPr sz="1800" spc="-25" dirty="0">
                <a:latin typeface="Trebuchet MS"/>
                <a:cs typeface="Trebuchet MS"/>
              </a:rPr>
              <a:t> </a:t>
            </a:r>
            <a:r>
              <a:rPr sz="1800" spc="-5" dirty="0">
                <a:latin typeface="Trebuchet MS"/>
                <a:cs typeface="Trebuchet MS"/>
              </a:rPr>
              <a:t>інституційних</a:t>
            </a:r>
            <a:endParaRPr sz="1800">
              <a:latin typeface="Trebuchet MS"/>
              <a:cs typeface="Trebuchet MS"/>
            </a:endParaRPr>
          </a:p>
          <a:p>
            <a:pPr marL="377825">
              <a:lnSpc>
                <a:spcPct val="100000"/>
              </a:lnSpc>
            </a:pPr>
            <a:r>
              <a:rPr sz="1800" spc="-5" dirty="0">
                <a:latin typeface="Trebuchet MS"/>
                <a:cs typeface="Trebuchet MS"/>
              </a:rPr>
              <a:t>інвесторів на підставі </a:t>
            </a:r>
            <a:r>
              <a:rPr sz="1800" spc="-10" dirty="0">
                <a:latin typeface="Trebuchet MS"/>
                <a:cs typeface="Trebuchet MS"/>
              </a:rPr>
              <a:t>ліцензії, </a:t>
            </a:r>
            <a:r>
              <a:rPr sz="1800" dirty="0">
                <a:latin typeface="Trebuchet MS"/>
                <a:cs typeface="Trebuchet MS"/>
              </a:rPr>
              <a:t>що </a:t>
            </a:r>
            <a:r>
              <a:rPr sz="1800" spc="-5" dirty="0">
                <a:latin typeface="Trebuchet MS"/>
                <a:cs typeface="Trebuchet MS"/>
              </a:rPr>
              <a:t>видається</a:t>
            </a:r>
            <a:r>
              <a:rPr sz="1800" spc="10" dirty="0">
                <a:latin typeface="Trebuchet MS"/>
                <a:cs typeface="Trebuchet MS"/>
              </a:rPr>
              <a:t> </a:t>
            </a:r>
            <a:r>
              <a:rPr sz="1800" spc="-5" dirty="0">
                <a:latin typeface="Trebuchet MS"/>
                <a:cs typeface="Trebuchet MS"/>
              </a:rPr>
              <a:t>Комісією</a:t>
            </a:r>
            <a:endParaRPr sz="1800">
              <a:latin typeface="Trebuchet MS"/>
              <a:cs typeface="Trebuchet MS"/>
            </a:endParaRPr>
          </a:p>
        </p:txBody>
      </p:sp>
      <p:sp>
        <p:nvSpPr>
          <p:cNvPr id="4" name="object 4"/>
          <p:cNvSpPr txBox="1"/>
          <p:nvPr/>
        </p:nvSpPr>
        <p:spPr>
          <a:xfrm>
            <a:off x="1023619" y="80898"/>
            <a:ext cx="6038215" cy="574675"/>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C00000"/>
                </a:solidFill>
                <a:latin typeface="Trebuchet MS"/>
                <a:cs typeface="Trebuchet MS"/>
              </a:rPr>
              <a:t>Компанія </a:t>
            </a:r>
            <a:r>
              <a:rPr sz="1800" b="1" dirty="0">
                <a:solidFill>
                  <a:srgbClr val="C00000"/>
                </a:solidFill>
                <a:latin typeface="Trebuchet MS"/>
                <a:cs typeface="Trebuchet MS"/>
              </a:rPr>
              <a:t>з </a:t>
            </a:r>
            <a:r>
              <a:rPr sz="1800" b="1" spc="-5" dirty="0">
                <a:solidFill>
                  <a:srgbClr val="C00000"/>
                </a:solidFill>
                <a:latin typeface="Trebuchet MS"/>
                <a:cs typeface="Trebuchet MS"/>
              </a:rPr>
              <a:t>управління активами здійснює управління  активами інституту спільного інвестування</a:t>
            </a:r>
            <a:endParaRPr sz="1800">
              <a:latin typeface="Trebuchet MS"/>
              <a:cs typeface="Trebuchet MS"/>
            </a:endParaRPr>
          </a:p>
        </p:txBody>
      </p:sp>
      <p:sp>
        <p:nvSpPr>
          <p:cNvPr id="5" name="object 5"/>
          <p:cNvSpPr txBox="1"/>
          <p:nvPr/>
        </p:nvSpPr>
        <p:spPr>
          <a:xfrm>
            <a:off x="944880" y="3503676"/>
            <a:ext cx="6680200" cy="923925"/>
          </a:xfrm>
          <a:prstGeom prst="rect">
            <a:avLst/>
          </a:prstGeom>
          <a:solidFill>
            <a:srgbClr val="DFF5FB"/>
          </a:solidFill>
        </p:spPr>
        <p:txBody>
          <a:bodyPr vert="horz" wrap="square" lIns="0" tIns="40640" rIns="0" bIns="0" rtlCol="0">
            <a:spAutoFit/>
          </a:bodyPr>
          <a:lstStyle/>
          <a:p>
            <a:pPr marL="377825" marR="586105" indent="-287020">
              <a:lnSpc>
                <a:spcPct val="100000"/>
              </a:lnSpc>
              <a:spcBef>
                <a:spcPts val="320"/>
              </a:spcBef>
              <a:buFont typeface="Wingdings"/>
              <a:buChar char=""/>
              <a:tabLst>
                <a:tab pos="378460" algn="l"/>
              </a:tabLst>
            </a:pPr>
            <a:r>
              <a:rPr sz="1800" spc="-5" dirty="0">
                <a:latin typeface="Trebuchet MS"/>
                <a:cs typeface="Trebuchet MS"/>
              </a:rPr>
              <a:t>Розмір статутного капіталу компанії </a:t>
            </a:r>
            <a:r>
              <a:rPr sz="1800" dirty="0">
                <a:latin typeface="Trebuchet MS"/>
                <a:cs typeface="Trebuchet MS"/>
              </a:rPr>
              <a:t>з </a:t>
            </a:r>
            <a:r>
              <a:rPr sz="1800" spc="-5" dirty="0">
                <a:latin typeface="Trebuchet MS"/>
                <a:cs typeface="Trebuchet MS"/>
              </a:rPr>
              <a:t>управління  активами повинен становити не менш </a:t>
            </a:r>
            <a:r>
              <a:rPr sz="1800" dirty="0">
                <a:latin typeface="Trebuchet MS"/>
                <a:cs typeface="Trebuchet MS"/>
              </a:rPr>
              <a:t>як </a:t>
            </a:r>
            <a:r>
              <a:rPr sz="1800" b="1" dirty="0">
                <a:latin typeface="Trebuchet MS"/>
                <a:cs typeface="Trebuchet MS"/>
              </a:rPr>
              <a:t>7 </a:t>
            </a:r>
            <a:r>
              <a:rPr sz="1800" b="1" spc="-5" dirty="0">
                <a:latin typeface="Trebuchet MS"/>
                <a:cs typeface="Trebuchet MS"/>
              </a:rPr>
              <a:t>мільйонів  </a:t>
            </a:r>
            <a:r>
              <a:rPr sz="1800" b="1" dirty="0">
                <a:latin typeface="Trebuchet MS"/>
                <a:cs typeface="Trebuchet MS"/>
              </a:rPr>
              <a:t>гривень</a:t>
            </a:r>
            <a:endParaRPr sz="1800">
              <a:latin typeface="Trebuchet MS"/>
              <a:cs typeface="Trebuchet MS"/>
            </a:endParaRPr>
          </a:p>
        </p:txBody>
      </p:sp>
      <p:sp>
        <p:nvSpPr>
          <p:cNvPr id="6" name="object 6"/>
          <p:cNvSpPr txBox="1"/>
          <p:nvPr/>
        </p:nvSpPr>
        <p:spPr>
          <a:xfrm>
            <a:off x="960119" y="4543044"/>
            <a:ext cx="6664959" cy="925194"/>
          </a:xfrm>
          <a:prstGeom prst="rect">
            <a:avLst/>
          </a:prstGeom>
          <a:solidFill>
            <a:srgbClr val="DFF5FB"/>
          </a:solidFill>
        </p:spPr>
        <p:txBody>
          <a:bodyPr vert="horz" wrap="square" lIns="0" tIns="41275" rIns="0" bIns="0" rtlCol="0">
            <a:spAutoFit/>
          </a:bodyPr>
          <a:lstStyle/>
          <a:p>
            <a:pPr marL="378460" marR="145415" indent="-287020" algn="just">
              <a:lnSpc>
                <a:spcPct val="100000"/>
              </a:lnSpc>
              <a:spcBef>
                <a:spcPts val="325"/>
              </a:spcBef>
              <a:buFont typeface="Wingdings"/>
              <a:buChar char=""/>
              <a:tabLst>
                <a:tab pos="379095" algn="l"/>
              </a:tabLst>
            </a:pPr>
            <a:r>
              <a:rPr sz="1800" dirty="0">
                <a:latin typeface="Trebuchet MS"/>
                <a:cs typeface="Trebuchet MS"/>
              </a:rPr>
              <a:t>У </a:t>
            </a:r>
            <a:r>
              <a:rPr sz="1800" spc="-5" dirty="0">
                <a:latin typeface="Trebuchet MS"/>
                <a:cs typeface="Trebuchet MS"/>
              </a:rPr>
              <a:t>компанії </a:t>
            </a:r>
            <a:r>
              <a:rPr sz="1800" dirty="0">
                <a:latin typeface="Trebuchet MS"/>
                <a:cs typeface="Trebuchet MS"/>
              </a:rPr>
              <a:t>з </a:t>
            </a:r>
            <a:r>
              <a:rPr sz="1800" spc="-5" dirty="0">
                <a:latin typeface="Trebuchet MS"/>
                <a:cs typeface="Trebuchet MS"/>
              </a:rPr>
              <a:t>управління активами створюється </a:t>
            </a:r>
            <a:r>
              <a:rPr sz="1800" dirty="0">
                <a:latin typeface="Trebuchet MS"/>
                <a:cs typeface="Trebuchet MS"/>
              </a:rPr>
              <a:t>резервний  фонд у </a:t>
            </a:r>
            <a:r>
              <a:rPr sz="1800" spc="-5" dirty="0">
                <a:latin typeface="Trebuchet MS"/>
                <a:cs typeface="Trebuchet MS"/>
              </a:rPr>
              <a:t>розмірі, визначеному установчими документами,  але не меншому </a:t>
            </a:r>
            <a:r>
              <a:rPr sz="1800" dirty="0">
                <a:latin typeface="Trebuchet MS"/>
                <a:cs typeface="Trebuchet MS"/>
              </a:rPr>
              <a:t>як </a:t>
            </a:r>
            <a:r>
              <a:rPr sz="1800" b="1" dirty="0">
                <a:latin typeface="Trebuchet MS"/>
                <a:cs typeface="Trebuchet MS"/>
              </a:rPr>
              <a:t>25 </a:t>
            </a:r>
            <a:r>
              <a:rPr sz="1800" b="1" spc="-5" dirty="0">
                <a:latin typeface="Trebuchet MS"/>
                <a:cs typeface="Trebuchet MS"/>
              </a:rPr>
              <a:t>відсотків </a:t>
            </a:r>
            <a:r>
              <a:rPr sz="1800" spc="-5" dirty="0">
                <a:latin typeface="Trebuchet MS"/>
                <a:cs typeface="Trebuchet MS"/>
              </a:rPr>
              <a:t>статутного</a:t>
            </a:r>
            <a:r>
              <a:rPr sz="1800" spc="-65" dirty="0">
                <a:latin typeface="Trebuchet MS"/>
                <a:cs typeface="Trebuchet MS"/>
              </a:rPr>
              <a:t> </a:t>
            </a:r>
            <a:r>
              <a:rPr sz="1800" spc="-10" dirty="0">
                <a:latin typeface="Trebuchet MS"/>
                <a:cs typeface="Trebuchet MS"/>
              </a:rPr>
              <a:t>капіталу.</a:t>
            </a:r>
            <a:endParaRPr sz="1800">
              <a:latin typeface="Trebuchet MS"/>
              <a:cs typeface="Trebuchet MS"/>
            </a:endParaRPr>
          </a:p>
        </p:txBody>
      </p:sp>
      <p:sp>
        <p:nvSpPr>
          <p:cNvPr id="7" name="object 7"/>
          <p:cNvSpPr txBox="1"/>
          <p:nvPr/>
        </p:nvSpPr>
        <p:spPr>
          <a:xfrm>
            <a:off x="944880" y="5629655"/>
            <a:ext cx="6751320" cy="647700"/>
          </a:xfrm>
          <a:prstGeom prst="rect">
            <a:avLst/>
          </a:prstGeom>
          <a:solidFill>
            <a:srgbClr val="DFF5FB"/>
          </a:solidFill>
        </p:spPr>
        <p:txBody>
          <a:bodyPr vert="horz" wrap="square" lIns="0" tIns="40640" rIns="0" bIns="0" rtlCol="0">
            <a:spAutoFit/>
          </a:bodyPr>
          <a:lstStyle/>
          <a:p>
            <a:pPr marL="415925" marR="140970" indent="-287020">
              <a:lnSpc>
                <a:spcPct val="100000"/>
              </a:lnSpc>
              <a:spcBef>
                <a:spcPts val="320"/>
              </a:spcBef>
              <a:buFont typeface="Wingdings"/>
              <a:buChar char=""/>
              <a:tabLst>
                <a:tab pos="416559" algn="l"/>
              </a:tabLst>
            </a:pPr>
            <a:r>
              <a:rPr sz="1800" spc="-5" dirty="0">
                <a:latin typeface="Trebuchet MS"/>
                <a:cs typeface="Trebuchet MS"/>
              </a:rPr>
              <a:t>Частка держави </a:t>
            </a:r>
            <a:r>
              <a:rPr sz="1800" dirty="0">
                <a:latin typeface="Trebuchet MS"/>
                <a:cs typeface="Trebuchet MS"/>
              </a:rPr>
              <a:t>в </a:t>
            </a:r>
            <a:r>
              <a:rPr sz="1800" spc="-5" dirty="0">
                <a:latin typeface="Trebuchet MS"/>
                <a:cs typeface="Trebuchet MS"/>
              </a:rPr>
              <a:t>статутному капіталі компанії </a:t>
            </a:r>
            <a:r>
              <a:rPr sz="1800" dirty="0">
                <a:latin typeface="Trebuchet MS"/>
                <a:cs typeface="Trebuchet MS"/>
              </a:rPr>
              <a:t>з  </a:t>
            </a:r>
            <a:r>
              <a:rPr sz="1800" spc="-5" dirty="0">
                <a:latin typeface="Trebuchet MS"/>
                <a:cs typeface="Trebuchet MS"/>
              </a:rPr>
              <a:t>управління активами не може перевищувати </a:t>
            </a:r>
            <a:r>
              <a:rPr sz="1800" b="1" dirty="0">
                <a:latin typeface="Trebuchet MS"/>
                <a:cs typeface="Trebuchet MS"/>
              </a:rPr>
              <a:t>10</a:t>
            </a:r>
            <a:r>
              <a:rPr sz="1800" b="1" spc="-20" dirty="0">
                <a:latin typeface="Trebuchet MS"/>
                <a:cs typeface="Trebuchet MS"/>
              </a:rPr>
              <a:t> </a:t>
            </a:r>
            <a:r>
              <a:rPr sz="1800" b="1" spc="-5" dirty="0">
                <a:latin typeface="Trebuchet MS"/>
                <a:cs typeface="Trebuchet MS"/>
              </a:rPr>
              <a:t>відсотків</a:t>
            </a:r>
            <a:endParaRPr sz="180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888235"/>
            <a:ext cx="8679180" cy="4970145"/>
            <a:chOff x="0" y="1888235"/>
            <a:chExt cx="8679180" cy="4970145"/>
          </a:xfrm>
        </p:grpSpPr>
        <p:sp>
          <p:nvSpPr>
            <p:cNvPr id="3" name="object 3"/>
            <p:cNvSpPr/>
            <p:nvPr/>
          </p:nvSpPr>
          <p:spPr>
            <a:xfrm>
              <a:off x="402336" y="1888235"/>
              <a:ext cx="2372868" cy="46360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621279" y="1926335"/>
              <a:ext cx="6057900" cy="46161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00172" y="2040635"/>
              <a:ext cx="2634996" cy="12877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667000" y="1946147"/>
              <a:ext cx="5966460" cy="4525010"/>
            </a:xfrm>
            <a:custGeom>
              <a:avLst/>
              <a:gdLst/>
              <a:ahLst/>
              <a:cxnLst/>
              <a:rect l="l" t="t" r="r" b="b"/>
              <a:pathLst>
                <a:path w="5966459" h="4525010">
                  <a:moveTo>
                    <a:pt x="5966459" y="0"/>
                  </a:moveTo>
                  <a:lnTo>
                    <a:pt x="0" y="0"/>
                  </a:lnTo>
                  <a:lnTo>
                    <a:pt x="0" y="4524756"/>
                  </a:lnTo>
                  <a:lnTo>
                    <a:pt x="5966459" y="4524756"/>
                  </a:lnTo>
                  <a:lnTo>
                    <a:pt x="5966459" y="0"/>
                  </a:lnTo>
                  <a:close/>
                </a:path>
              </a:pathLst>
            </a:custGeom>
            <a:solidFill>
              <a:srgbClr val="FFFFFF">
                <a:alpha val="90194"/>
              </a:srgbClr>
            </a:solidFill>
          </p:spPr>
          <p:txBody>
            <a:bodyPr wrap="square" lIns="0" tIns="0" rIns="0" bIns="0" rtlCol="0"/>
            <a:lstStyle/>
            <a:p>
              <a:endParaRPr/>
            </a:p>
          </p:txBody>
        </p:sp>
        <p:sp>
          <p:nvSpPr>
            <p:cNvPr id="7" name="object 7"/>
            <p:cNvSpPr/>
            <p:nvPr/>
          </p:nvSpPr>
          <p:spPr>
            <a:xfrm>
              <a:off x="2667000" y="1946147"/>
              <a:ext cx="5966460" cy="4525010"/>
            </a:xfrm>
            <a:custGeom>
              <a:avLst/>
              <a:gdLst/>
              <a:ahLst/>
              <a:cxnLst/>
              <a:rect l="l" t="t" r="r" b="b"/>
              <a:pathLst>
                <a:path w="5966459" h="4525010">
                  <a:moveTo>
                    <a:pt x="0" y="4524756"/>
                  </a:moveTo>
                  <a:lnTo>
                    <a:pt x="5966459" y="4524756"/>
                  </a:lnTo>
                  <a:lnTo>
                    <a:pt x="5966459" y="0"/>
                  </a:lnTo>
                  <a:lnTo>
                    <a:pt x="0" y="0"/>
                  </a:lnTo>
                  <a:lnTo>
                    <a:pt x="0" y="4524756"/>
                  </a:lnTo>
                  <a:close/>
                </a:path>
              </a:pathLst>
            </a:custGeom>
            <a:ln w="12192">
              <a:solidFill>
                <a:srgbClr val="5FCAEE"/>
              </a:solidFill>
            </a:ln>
          </p:spPr>
          <p:txBody>
            <a:bodyPr wrap="square" lIns="0" tIns="0" rIns="0" bIns="0" rtlCol="0"/>
            <a:lstStyle/>
            <a:p>
              <a:endParaRPr/>
            </a:p>
          </p:txBody>
        </p:sp>
      </p:grpSp>
      <p:grpSp>
        <p:nvGrpSpPr>
          <p:cNvPr id="8" name="object 8"/>
          <p:cNvGrpSpPr/>
          <p:nvPr/>
        </p:nvGrpSpPr>
        <p:grpSpPr>
          <a:xfrm>
            <a:off x="5127688" y="0"/>
            <a:ext cx="4021454" cy="6867525"/>
            <a:chOff x="5127688" y="0"/>
            <a:chExt cx="4021454" cy="6867525"/>
          </a:xfrm>
        </p:grpSpPr>
        <p:sp>
          <p:nvSpPr>
            <p:cNvPr id="9" name="object 9"/>
            <p:cNvSpPr/>
            <p:nvPr/>
          </p:nvSpPr>
          <p:spPr>
            <a:xfrm>
              <a:off x="5132260" y="4182451"/>
              <a:ext cx="4011929" cy="2675890"/>
            </a:xfrm>
            <a:custGeom>
              <a:avLst/>
              <a:gdLst/>
              <a:ahLst/>
              <a:cxnLst/>
              <a:rect l="l" t="t" r="r" b="b"/>
              <a:pathLst>
                <a:path w="4011929" h="2675890">
                  <a:moveTo>
                    <a:pt x="0" y="2675547"/>
                  </a:moveTo>
                  <a:lnTo>
                    <a:pt x="4011738" y="0"/>
                  </a:lnTo>
                </a:path>
              </a:pathLst>
            </a:custGeom>
            <a:ln w="9144">
              <a:solidFill>
                <a:srgbClr val="5FCAEE"/>
              </a:solidFill>
            </a:ln>
          </p:spPr>
          <p:txBody>
            <a:bodyPr wrap="square" lIns="0" tIns="0" rIns="0" bIns="0" rtlCol="0"/>
            <a:lstStyle/>
            <a:p>
              <a:endParaRPr/>
            </a:p>
          </p:txBody>
        </p:sp>
        <p:sp>
          <p:nvSpPr>
            <p:cNvPr id="10" name="object 10"/>
            <p:cNvSpPr/>
            <p:nvPr/>
          </p:nvSpPr>
          <p:spPr>
            <a:xfrm>
              <a:off x="7043927" y="0"/>
              <a:ext cx="1217930" cy="6858000"/>
            </a:xfrm>
            <a:custGeom>
              <a:avLst/>
              <a:gdLst/>
              <a:ahLst/>
              <a:cxnLst/>
              <a:rect l="l" t="t" r="r" b="b"/>
              <a:pathLst>
                <a:path w="1217929" h="6858000">
                  <a:moveTo>
                    <a:pt x="0" y="0"/>
                  </a:moveTo>
                  <a:lnTo>
                    <a:pt x="1217549" y="6857999"/>
                  </a:lnTo>
                </a:path>
              </a:pathLst>
            </a:custGeom>
            <a:ln w="9143">
              <a:solidFill>
                <a:srgbClr val="5FCAEE"/>
              </a:solidFill>
            </a:ln>
          </p:spPr>
          <p:txBody>
            <a:bodyPr wrap="square" lIns="0" tIns="0" rIns="0" bIns="0" rtlCol="0"/>
            <a:lstStyle/>
            <a:p>
              <a:endParaRPr/>
            </a:p>
          </p:txBody>
        </p:sp>
        <p:sp>
          <p:nvSpPr>
            <p:cNvPr id="11" name="object 11"/>
            <p:cNvSpPr/>
            <p:nvPr/>
          </p:nvSpPr>
          <p:spPr>
            <a:xfrm>
              <a:off x="6893051" y="0"/>
              <a:ext cx="2251075" cy="6858000"/>
            </a:xfrm>
            <a:custGeom>
              <a:avLst/>
              <a:gdLst/>
              <a:ahLst/>
              <a:cxnLst/>
              <a:rect l="l" t="t" r="r" b="b"/>
              <a:pathLst>
                <a:path w="2251075" h="6858000">
                  <a:moveTo>
                    <a:pt x="2021967" y="0"/>
                  </a:moveTo>
                  <a:lnTo>
                    <a:pt x="0" y="6857154"/>
                  </a:lnTo>
                  <a:lnTo>
                    <a:pt x="226086" y="6857998"/>
                  </a:lnTo>
                  <a:lnTo>
                    <a:pt x="2250947" y="6857998"/>
                  </a:lnTo>
                  <a:lnTo>
                    <a:pt x="2250947" y="8226"/>
                  </a:lnTo>
                  <a:lnTo>
                    <a:pt x="2021967" y="0"/>
                  </a:lnTo>
                  <a:close/>
                </a:path>
              </a:pathLst>
            </a:custGeom>
            <a:solidFill>
              <a:srgbClr val="5FCAEE">
                <a:alpha val="36077"/>
              </a:srgbClr>
            </a:solidFill>
          </p:spPr>
          <p:txBody>
            <a:bodyPr wrap="square" lIns="0" tIns="0" rIns="0" bIns="0" rtlCol="0"/>
            <a:lstStyle/>
            <a:p>
              <a:endParaRPr/>
            </a:p>
          </p:txBody>
        </p:sp>
        <p:sp>
          <p:nvSpPr>
            <p:cNvPr id="12" name="object 12"/>
            <p:cNvSpPr/>
            <p:nvPr/>
          </p:nvSpPr>
          <p:spPr>
            <a:xfrm>
              <a:off x="7206805" y="0"/>
              <a:ext cx="1937385" cy="6858000"/>
            </a:xfrm>
            <a:custGeom>
              <a:avLst/>
              <a:gdLst/>
              <a:ahLst/>
              <a:cxnLst/>
              <a:rect l="l" t="t" r="r" b="b"/>
              <a:pathLst>
                <a:path w="1937384" h="6858000">
                  <a:moveTo>
                    <a:pt x="1937194" y="0"/>
                  </a:moveTo>
                  <a:lnTo>
                    <a:pt x="0" y="0"/>
                  </a:lnTo>
                  <a:lnTo>
                    <a:pt x="1200593" y="6857996"/>
                  </a:lnTo>
                  <a:lnTo>
                    <a:pt x="1937194" y="6857996"/>
                  </a:lnTo>
                  <a:lnTo>
                    <a:pt x="1937194" y="0"/>
                  </a:lnTo>
                  <a:close/>
                </a:path>
              </a:pathLst>
            </a:custGeom>
            <a:solidFill>
              <a:srgbClr val="5FCAEE">
                <a:alpha val="19999"/>
              </a:srgbClr>
            </a:solidFill>
          </p:spPr>
          <p:txBody>
            <a:bodyPr wrap="square" lIns="0" tIns="0" rIns="0" bIns="0" rtlCol="0"/>
            <a:lstStyle/>
            <a:p>
              <a:endParaRPr/>
            </a:p>
          </p:txBody>
        </p:sp>
        <p:sp>
          <p:nvSpPr>
            <p:cNvPr id="13" name="object 13"/>
            <p:cNvSpPr/>
            <p:nvPr/>
          </p:nvSpPr>
          <p:spPr>
            <a:xfrm>
              <a:off x="6638545" y="3921067"/>
              <a:ext cx="2505710" cy="2937510"/>
            </a:xfrm>
            <a:custGeom>
              <a:avLst/>
              <a:gdLst/>
              <a:ahLst/>
              <a:cxnLst/>
              <a:rect l="l" t="t" r="r" b="b"/>
              <a:pathLst>
                <a:path w="2505709" h="2937509">
                  <a:moveTo>
                    <a:pt x="2505454" y="0"/>
                  </a:moveTo>
                  <a:lnTo>
                    <a:pt x="0" y="2936929"/>
                  </a:lnTo>
                  <a:lnTo>
                    <a:pt x="2505454" y="2936929"/>
                  </a:lnTo>
                  <a:lnTo>
                    <a:pt x="2505454" y="0"/>
                  </a:lnTo>
                  <a:close/>
                </a:path>
              </a:pathLst>
            </a:custGeom>
            <a:solidFill>
              <a:srgbClr val="17AFE3">
                <a:alpha val="65881"/>
              </a:srgbClr>
            </a:solidFill>
          </p:spPr>
          <p:txBody>
            <a:bodyPr wrap="square" lIns="0" tIns="0" rIns="0" bIns="0" rtlCol="0"/>
            <a:lstStyle/>
            <a:p>
              <a:endParaRPr/>
            </a:p>
          </p:txBody>
        </p:sp>
        <p:sp>
          <p:nvSpPr>
            <p:cNvPr id="14" name="object 14"/>
            <p:cNvSpPr/>
            <p:nvPr/>
          </p:nvSpPr>
          <p:spPr>
            <a:xfrm>
              <a:off x="7012460" y="0"/>
              <a:ext cx="2131695" cy="6858000"/>
            </a:xfrm>
            <a:custGeom>
              <a:avLst/>
              <a:gdLst/>
              <a:ahLst/>
              <a:cxnLst/>
              <a:rect l="l" t="t" r="r" b="b"/>
              <a:pathLst>
                <a:path w="2131695" h="6858000">
                  <a:moveTo>
                    <a:pt x="2131539" y="0"/>
                  </a:moveTo>
                  <a:lnTo>
                    <a:pt x="0" y="0"/>
                  </a:lnTo>
                  <a:lnTo>
                    <a:pt x="1854551" y="6857996"/>
                  </a:lnTo>
                  <a:lnTo>
                    <a:pt x="2131539" y="6849804"/>
                  </a:lnTo>
                  <a:lnTo>
                    <a:pt x="2131539" y="0"/>
                  </a:lnTo>
                  <a:close/>
                </a:path>
              </a:pathLst>
            </a:custGeom>
            <a:solidFill>
              <a:srgbClr val="17AFE3">
                <a:alpha val="50195"/>
              </a:srgbClr>
            </a:solidFill>
          </p:spPr>
          <p:txBody>
            <a:bodyPr wrap="square" lIns="0" tIns="0" rIns="0" bIns="0" rtlCol="0"/>
            <a:lstStyle/>
            <a:p>
              <a:endParaRPr/>
            </a:p>
          </p:txBody>
        </p:sp>
        <p:sp>
          <p:nvSpPr>
            <p:cNvPr id="15" name="object 15"/>
            <p:cNvSpPr/>
            <p:nvPr/>
          </p:nvSpPr>
          <p:spPr>
            <a:xfrm>
              <a:off x="8296656" y="0"/>
              <a:ext cx="847725" cy="6858000"/>
            </a:xfrm>
            <a:custGeom>
              <a:avLst/>
              <a:gdLst/>
              <a:ahLst/>
              <a:cxnLst/>
              <a:rect l="l" t="t" r="r" b="b"/>
              <a:pathLst>
                <a:path w="847725" h="6858000">
                  <a:moveTo>
                    <a:pt x="847343" y="0"/>
                  </a:moveTo>
                  <a:lnTo>
                    <a:pt x="675397" y="0"/>
                  </a:lnTo>
                  <a:lnTo>
                    <a:pt x="0" y="6857996"/>
                  </a:lnTo>
                  <a:lnTo>
                    <a:pt x="847343" y="6857996"/>
                  </a:lnTo>
                  <a:lnTo>
                    <a:pt x="847343" y="0"/>
                  </a:lnTo>
                  <a:close/>
                </a:path>
              </a:pathLst>
            </a:custGeom>
            <a:solidFill>
              <a:srgbClr val="2D83C3">
                <a:alpha val="70195"/>
              </a:srgbClr>
            </a:solidFill>
          </p:spPr>
          <p:txBody>
            <a:bodyPr wrap="square" lIns="0" tIns="0" rIns="0" bIns="0" rtlCol="0"/>
            <a:lstStyle/>
            <a:p>
              <a:endParaRPr/>
            </a:p>
          </p:txBody>
        </p:sp>
        <p:sp>
          <p:nvSpPr>
            <p:cNvPr id="16" name="object 16"/>
            <p:cNvSpPr/>
            <p:nvPr/>
          </p:nvSpPr>
          <p:spPr>
            <a:xfrm>
              <a:off x="8095005" y="0"/>
              <a:ext cx="1049020" cy="6858000"/>
            </a:xfrm>
            <a:custGeom>
              <a:avLst/>
              <a:gdLst/>
              <a:ahLst/>
              <a:cxnLst/>
              <a:rect l="l" t="t" r="r" b="b"/>
              <a:pathLst>
                <a:path w="1049020" h="6858000">
                  <a:moveTo>
                    <a:pt x="1048994" y="0"/>
                  </a:moveTo>
                  <a:lnTo>
                    <a:pt x="0" y="0"/>
                  </a:lnTo>
                  <a:lnTo>
                    <a:pt x="937614" y="6857996"/>
                  </a:lnTo>
                  <a:lnTo>
                    <a:pt x="1048994" y="6857996"/>
                  </a:lnTo>
                  <a:lnTo>
                    <a:pt x="1048994" y="0"/>
                  </a:lnTo>
                  <a:close/>
                </a:path>
              </a:pathLst>
            </a:custGeom>
            <a:solidFill>
              <a:srgbClr val="226192">
                <a:alpha val="81959"/>
              </a:srgbClr>
            </a:solidFill>
          </p:spPr>
          <p:txBody>
            <a:bodyPr wrap="square" lIns="0" tIns="0" rIns="0" bIns="0" rtlCol="0"/>
            <a:lstStyle/>
            <a:p>
              <a:endParaRPr/>
            </a:p>
          </p:txBody>
        </p:sp>
        <p:sp>
          <p:nvSpPr>
            <p:cNvPr id="17" name="object 17"/>
            <p:cNvSpPr/>
            <p:nvPr/>
          </p:nvSpPr>
          <p:spPr>
            <a:xfrm>
              <a:off x="8069580" y="4920135"/>
              <a:ext cx="1074420" cy="1938020"/>
            </a:xfrm>
            <a:custGeom>
              <a:avLst/>
              <a:gdLst/>
              <a:ahLst/>
              <a:cxnLst/>
              <a:rect l="l" t="t" r="r" b="b"/>
              <a:pathLst>
                <a:path w="1074420" h="1938020">
                  <a:moveTo>
                    <a:pt x="1074419" y="0"/>
                  </a:moveTo>
                  <a:lnTo>
                    <a:pt x="0" y="1937862"/>
                  </a:lnTo>
                  <a:lnTo>
                    <a:pt x="1074419" y="1932867"/>
                  </a:lnTo>
                  <a:lnTo>
                    <a:pt x="1074419" y="0"/>
                  </a:lnTo>
                  <a:close/>
                </a:path>
              </a:pathLst>
            </a:custGeom>
            <a:solidFill>
              <a:srgbClr val="17AFE3">
                <a:alpha val="65881"/>
              </a:srgbClr>
            </a:solidFill>
          </p:spPr>
          <p:txBody>
            <a:bodyPr wrap="square" lIns="0" tIns="0" rIns="0" bIns="0" rtlCol="0"/>
            <a:lstStyle/>
            <a:p>
              <a:endParaRPr/>
            </a:p>
          </p:txBody>
        </p:sp>
      </p:grpSp>
      <p:sp>
        <p:nvSpPr>
          <p:cNvPr id="18" name="object 18"/>
          <p:cNvSpPr txBox="1"/>
          <p:nvPr/>
        </p:nvSpPr>
        <p:spPr>
          <a:xfrm>
            <a:off x="3155442" y="2132456"/>
            <a:ext cx="2007235" cy="909319"/>
          </a:xfrm>
          <a:prstGeom prst="rect">
            <a:avLst/>
          </a:prstGeom>
        </p:spPr>
        <p:txBody>
          <a:bodyPr vert="horz" wrap="square" lIns="0" tIns="76200" rIns="0" bIns="0" rtlCol="0">
            <a:spAutoFit/>
          </a:bodyPr>
          <a:lstStyle/>
          <a:p>
            <a:pPr marL="596265" marR="5080" indent="-584200">
              <a:lnSpc>
                <a:spcPts val="3240"/>
              </a:lnSpc>
              <a:spcBef>
                <a:spcPts val="600"/>
              </a:spcBef>
            </a:pPr>
            <a:r>
              <a:rPr sz="3100" spc="-5" dirty="0">
                <a:latin typeface="Trebuchet MS"/>
                <a:cs typeface="Trebuchet MS"/>
              </a:rPr>
              <a:t>Відкр</a:t>
            </a:r>
            <a:r>
              <a:rPr sz="3100" spc="5" dirty="0">
                <a:latin typeface="Trebuchet MS"/>
                <a:cs typeface="Trebuchet MS"/>
              </a:rPr>
              <a:t>и</a:t>
            </a:r>
            <a:r>
              <a:rPr sz="3100" spc="-10" dirty="0">
                <a:latin typeface="Trebuchet MS"/>
                <a:cs typeface="Trebuchet MS"/>
              </a:rPr>
              <a:t>то</a:t>
            </a:r>
            <a:r>
              <a:rPr sz="3100" dirty="0">
                <a:latin typeface="Trebuchet MS"/>
                <a:cs typeface="Trebuchet MS"/>
              </a:rPr>
              <a:t>г</a:t>
            </a:r>
            <a:r>
              <a:rPr sz="3100" spc="-5" dirty="0">
                <a:latin typeface="Trebuchet MS"/>
                <a:cs typeface="Trebuchet MS"/>
              </a:rPr>
              <a:t>о  </a:t>
            </a:r>
            <a:r>
              <a:rPr sz="3100" spc="-10" dirty="0">
                <a:latin typeface="Trebuchet MS"/>
                <a:cs typeface="Trebuchet MS"/>
              </a:rPr>
              <a:t>типу</a:t>
            </a:r>
            <a:endParaRPr sz="3100">
              <a:latin typeface="Trebuchet MS"/>
              <a:cs typeface="Trebuchet MS"/>
            </a:endParaRPr>
          </a:p>
        </p:txBody>
      </p:sp>
      <p:grpSp>
        <p:nvGrpSpPr>
          <p:cNvPr id="19" name="object 19"/>
          <p:cNvGrpSpPr/>
          <p:nvPr/>
        </p:nvGrpSpPr>
        <p:grpSpPr>
          <a:xfrm>
            <a:off x="1011936" y="3107435"/>
            <a:ext cx="7720965" cy="3258820"/>
            <a:chOff x="1011936" y="3107435"/>
            <a:chExt cx="7720965" cy="3258820"/>
          </a:xfrm>
        </p:grpSpPr>
        <p:sp>
          <p:nvSpPr>
            <p:cNvPr id="20" name="object 20"/>
            <p:cNvSpPr/>
            <p:nvPr/>
          </p:nvSpPr>
          <p:spPr>
            <a:xfrm>
              <a:off x="1011936" y="3107435"/>
              <a:ext cx="1580388" cy="3051048"/>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2674619" y="3332987"/>
              <a:ext cx="6057900" cy="3032760"/>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2654808" y="3447287"/>
              <a:ext cx="3354324" cy="1289304"/>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2720340" y="3352799"/>
              <a:ext cx="5966460" cy="2941320"/>
            </a:xfrm>
            <a:custGeom>
              <a:avLst/>
              <a:gdLst/>
              <a:ahLst/>
              <a:cxnLst/>
              <a:rect l="l" t="t" r="r" b="b"/>
              <a:pathLst>
                <a:path w="5966459" h="2941320">
                  <a:moveTo>
                    <a:pt x="5966460" y="0"/>
                  </a:moveTo>
                  <a:lnTo>
                    <a:pt x="0" y="0"/>
                  </a:lnTo>
                  <a:lnTo>
                    <a:pt x="0" y="2941320"/>
                  </a:lnTo>
                  <a:lnTo>
                    <a:pt x="5966460" y="2941320"/>
                  </a:lnTo>
                  <a:lnTo>
                    <a:pt x="5966460" y="0"/>
                  </a:lnTo>
                  <a:close/>
                </a:path>
              </a:pathLst>
            </a:custGeom>
            <a:solidFill>
              <a:srgbClr val="FFFFFF">
                <a:alpha val="90194"/>
              </a:srgbClr>
            </a:solidFill>
          </p:spPr>
          <p:txBody>
            <a:bodyPr wrap="square" lIns="0" tIns="0" rIns="0" bIns="0" rtlCol="0"/>
            <a:lstStyle/>
            <a:p>
              <a:endParaRPr/>
            </a:p>
          </p:txBody>
        </p:sp>
        <p:sp>
          <p:nvSpPr>
            <p:cNvPr id="24" name="object 24"/>
            <p:cNvSpPr/>
            <p:nvPr/>
          </p:nvSpPr>
          <p:spPr>
            <a:xfrm>
              <a:off x="2720340" y="3352799"/>
              <a:ext cx="5966460" cy="2941320"/>
            </a:xfrm>
            <a:custGeom>
              <a:avLst/>
              <a:gdLst/>
              <a:ahLst/>
              <a:cxnLst/>
              <a:rect l="l" t="t" r="r" b="b"/>
              <a:pathLst>
                <a:path w="5966459" h="2941320">
                  <a:moveTo>
                    <a:pt x="0" y="2941320"/>
                  </a:moveTo>
                  <a:lnTo>
                    <a:pt x="5966460" y="2941320"/>
                  </a:lnTo>
                  <a:lnTo>
                    <a:pt x="5966460" y="0"/>
                  </a:lnTo>
                  <a:lnTo>
                    <a:pt x="0" y="0"/>
                  </a:lnTo>
                  <a:lnTo>
                    <a:pt x="0" y="2941320"/>
                  </a:lnTo>
                  <a:close/>
                </a:path>
              </a:pathLst>
            </a:custGeom>
            <a:ln w="12192">
              <a:solidFill>
                <a:srgbClr val="5FCAEE"/>
              </a:solidFill>
            </a:ln>
          </p:spPr>
          <p:txBody>
            <a:bodyPr wrap="square" lIns="0" tIns="0" rIns="0" bIns="0" rtlCol="0"/>
            <a:lstStyle/>
            <a:p>
              <a:endParaRPr/>
            </a:p>
          </p:txBody>
        </p:sp>
      </p:grpSp>
      <p:sp>
        <p:nvSpPr>
          <p:cNvPr id="25" name="object 25"/>
          <p:cNvSpPr txBox="1"/>
          <p:nvPr/>
        </p:nvSpPr>
        <p:spPr>
          <a:xfrm>
            <a:off x="2910077" y="3539997"/>
            <a:ext cx="2605405" cy="909319"/>
          </a:xfrm>
          <a:prstGeom prst="rect">
            <a:avLst/>
          </a:prstGeom>
        </p:spPr>
        <p:txBody>
          <a:bodyPr vert="horz" wrap="square" lIns="0" tIns="76200" rIns="0" bIns="0" rtlCol="0">
            <a:spAutoFit/>
          </a:bodyPr>
          <a:lstStyle/>
          <a:p>
            <a:pPr marL="894715" marR="5080" indent="-882650">
              <a:lnSpc>
                <a:spcPts val="3240"/>
              </a:lnSpc>
              <a:spcBef>
                <a:spcPts val="600"/>
              </a:spcBef>
            </a:pPr>
            <a:r>
              <a:rPr sz="3100" spc="-5" dirty="0">
                <a:latin typeface="Trebuchet MS"/>
                <a:cs typeface="Trebuchet MS"/>
              </a:rPr>
              <a:t>Інтервального  </a:t>
            </a:r>
            <a:r>
              <a:rPr sz="3100" spc="-10" dirty="0">
                <a:latin typeface="Trebuchet MS"/>
                <a:cs typeface="Trebuchet MS"/>
              </a:rPr>
              <a:t>типу</a:t>
            </a:r>
            <a:endParaRPr sz="3100">
              <a:latin typeface="Trebuchet MS"/>
              <a:cs typeface="Trebuchet MS"/>
            </a:endParaRPr>
          </a:p>
        </p:txBody>
      </p:sp>
      <p:grpSp>
        <p:nvGrpSpPr>
          <p:cNvPr id="26" name="object 26"/>
          <p:cNvGrpSpPr/>
          <p:nvPr/>
        </p:nvGrpSpPr>
        <p:grpSpPr>
          <a:xfrm>
            <a:off x="1850135" y="4642103"/>
            <a:ext cx="6882765" cy="1609725"/>
            <a:chOff x="1850135" y="4642103"/>
            <a:chExt cx="6882765" cy="1609725"/>
          </a:xfrm>
        </p:grpSpPr>
        <p:sp>
          <p:nvSpPr>
            <p:cNvPr id="27" name="object 27"/>
            <p:cNvSpPr/>
            <p:nvPr/>
          </p:nvSpPr>
          <p:spPr>
            <a:xfrm>
              <a:off x="1850135" y="4783835"/>
              <a:ext cx="787907" cy="1467612"/>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2674619" y="4642103"/>
              <a:ext cx="6057900" cy="1447800"/>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3031235" y="4756403"/>
              <a:ext cx="2481072" cy="1287780"/>
            </a:xfrm>
            <a:prstGeom prst="rect">
              <a:avLst/>
            </a:prstGeom>
            <a:blipFill>
              <a:blip r:embed="rId10" cstate="print"/>
              <a:stretch>
                <a:fillRect/>
              </a:stretch>
            </a:blipFill>
          </p:spPr>
          <p:txBody>
            <a:bodyPr wrap="square" lIns="0" tIns="0" rIns="0" bIns="0" rtlCol="0"/>
            <a:lstStyle/>
            <a:p>
              <a:endParaRPr/>
            </a:p>
          </p:txBody>
        </p:sp>
        <p:sp>
          <p:nvSpPr>
            <p:cNvPr id="30" name="object 30"/>
            <p:cNvSpPr/>
            <p:nvPr/>
          </p:nvSpPr>
          <p:spPr>
            <a:xfrm>
              <a:off x="2720339" y="4661915"/>
              <a:ext cx="5966460" cy="1356360"/>
            </a:xfrm>
            <a:custGeom>
              <a:avLst/>
              <a:gdLst/>
              <a:ahLst/>
              <a:cxnLst/>
              <a:rect l="l" t="t" r="r" b="b"/>
              <a:pathLst>
                <a:path w="5966459" h="1356360">
                  <a:moveTo>
                    <a:pt x="5966460" y="0"/>
                  </a:moveTo>
                  <a:lnTo>
                    <a:pt x="0" y="0"/>
                  </a:lnTo>
                  <a:lnTo>
                    <a:pt x="0" y="1356360"/>
                  </a:lnTo>
                  <a:lnTo>
                    <a:pt x="5966460" y="1356360"/>
                  </a:lnTo>
                  <a:lnTo>
                    <a:pt x="5966460" y="0"/>
                  </a:lnTo>
                  <a:close/>
                </a:path>
              </a:pathLst>
            </a:custGeom>
            <a:solidFill>
              <a:srgbClr val="FFFFFF">
                <a:alpha val="90194"/>
              </a:srgbClr>
            </a:solidFill>
          </p:spPr>
          <p:txBody>
            <a:bodyPr wrap="square" lIns="0" tIns="0" rIns="0" bIns="0" rtlCol="0"/>
            <a:lstStyle/>
            <a:p>
              <a:endParaRPr/>
            </a:p>
          </p:txBody>
        </p:sp>
        <p:sp>
          <p:nvSpPr>
            <p:cNvPr id="31" name="object 31"/>
            <p:cNvSpPr/>
            <p:nvPr/>
          </p:nvSpPr>
          <p:spPr>
            <a:xfrm>
              <a:off x="2720339" y="4661915"/>
              <a:ext cx="5966460" cy="1356360"/>
            </a:xfrm>
            <a:custGeom>
              <a:avLst/>
              <a:gdLst/>
              <a:ahLst/>
              <a:cxnLst/>
              <a:rect l="l" t="t" r="r" b="b"/>
              <a:pathLst>
                <a:path w="5966459" h="1356360">
                  <a:moveTo>
                    <a:pt x="0" y="1356360"/>
                  </a:moveTo>
                  <a:lnTo>
                    <a:pt x="5966460" y="1356360"/>
                  </a:lnTo>
                  <a:lnTo>
                    <a:pt x="5966460" y="0"/>
                  </a:lnTo>
                  <a:lnTo>
                    <a:pt x="0" y="0"/>
                  </a:lnTo>
                  <a:lnTo>
                    <a:pt x="0" y="1356360"/>
                  </a:lnTo>
                  <a:close/>
                </a:path>
              </a:pathLst>
            </a:custGeom>
            <a:ln w="12192">
              <a:solidFill>
                <a:srgbClr val="5FCAEE"/>
              </a:solidFill>
            </a:ln>
          </p:spPr>
          <p:txBody>
            <a:bodyPr wrap="square" lIns="0" tIns="0" rIns="0" bIns="0" rtlCol="0"/>
            <a:lstStyle/>
            <a:p>
              <a:endParaRPr/>
            </a:p>
          </p:txBody>
        </p:sp>
      </p:grpSp>
      <p:sp>
        <p:nvSpPr>
          <p:cNvPr id="32" name="object 32"/>
          <p:cNvSpPr txBox="1"/>
          <p:nvPr/>
        </p:nvSpPr>
        <p:spPr>
          <a:xfrm>
            <a:off x="3286505" y="4848605"/>
            <a:ext cx="1851660" cy="909319"/>
          </a:xfrm>
          <a:prstGeom prst="rect">
            <a:avLst/>
          </a:prstGeom>
        </p:spPr>
        <p:txBody>
          <a:bodyPr vert="horz" wrap="square" lIns="0" tIns="76835" rIns="0" bIns="0" rtlCol="0">
            <a:spAutoFit/>
          </a:bodyPr>
          <a:lstStyle/>
          <a:p>
            <a:pPr marL="518159" marR="5080" indent="-506095">
              <a:lnSpc>
                <a:spcPts val="3240"/>
              </a:lnSpc>
              <a:spcBef>
                <a:spcPts val="605"/>
              </a:spcBef>
            </a:pPr>
            <a:r>
              <a:rPr sz="3100" spc="-5" dirty="0">
                <a:latin typeface="Trebuchet MS"/>
                <a:cs typeface="Trebuchet MS"/>
              </a:rPr>
              <a:t>З</a:t>
            </a:r>
            <a:r>
              <a:rPr sz="3100" spc="-15" dirty="0">
                <a:latin typeface="Trebuchet MS"/>
                <a:cs typeface="Trebuchet MS"/>
              </a:rPr>
              <a:t>а</a:t>
            </a:r>
            <a:r>
              <a:rPr sz="3100" spc="-10" dirty="0">
                <a:latin typeface="Trebuchet MS"/>
                <a:cs typeface="Trebuchet MS"/>
              </a:rPr>
              <a:t>крит</a:t>
            </a:r>
            <a:r>
              <a:rPr sz="3100" spc="5" dirty="0">
                <a:latin typeface="Trebuchet MS"/>
                <a:cs typeface="Trebuchet MS"/>
              </a:rPr>
              <a:t>о</a:t>
            </a:r>
            <a:r>
              <a:rPr sz="3100" spc="-10" dirty="0">
                <a:latin typeface="Trebuchet MS"/>
                <a:cs typeface="Trebuchet MS"/>
              </a:rPr>
              <a:t>го  типу</a:t>
            </a:r>
            <a:endParaRPr sz="3100">
              <a:latin typeface="Trebuchet MS"/>
              <a:cs typeface="Trebuchet MS"/>
            </a:endParaRPr>
          </a:p>
        </p:txBody>
      </p:sp>
      <p:grpSp>
        <p:nvGrpSpPr>
          <p:cNvPr id="33" name="object 33"/>
          <p:cNvGrpSpPr/>
          <p:nvPr/>
        </p:nvGrpSpPr>
        <p:grpSpPr>
          <a:xfrm>
            <a:off x="5609844" y="2135123"/>
            <a:ext cx="3083560" cy="3581400"/>
            <a:chOff x="5609844" y="2135123"/>
            <a:chExt cx="3083560" cy="3581400"/>
          </a:xfrm>
        </p:grpSpPr>
        <p:sp>
          <p:nvSpPr>
            <p:cNvPr id="34" name="object 34"/>
            <p:cNvSpPr/>
            <p:nvPr/>
          </p:nvSpPr>
          <p:spPr>
            <a:xfrm>
              <a:off x="5609844" y="2135123"/>
              <a:ext cx="2974848" cy="1063752"/>
            </a:xfrm>
            <a:prstGeom prst="rect">
              <a:avLst/>
            </a:prstGeom>
            <a:blipFill>
              <a:blip r:embed="rId11" cstate="print"/>
              <a:stretch>
                <a:fillRect/>
              </a:stretch>
            </a:blipFill>
          </p:spPr>
          <p:txBody>
            <a:bodyPr wrap="square" lIns="0" tIns="0" rIns="0" bIns="0" rtlCol="0"/>
            <a:lstStyle/>
            <a:p>
              <a:endParaRPr/>
            </a:p>
          </p:txBody>
        </p:sp>
        <p:sp>
          <p:nvSpPr>
            <p:cNvPr id="35" name="object 35"/>
            <p:cNvSpPr/>
            <p:nvPr/>
          </p:nvSpPr>
          <p:spPr>
            <a:xfrm>
              <a:off x="5609844" y="3293363"/>
              <a:ext cx="3015996" cy="1461516"/>
            </a:xfrm>
            <a:prstGeom prst="rect">
              <a:avLst/>
            </a:prstGeom>
            <a:blipFill>
              <a:blip r:embed="rId12" cstate="print"/>
              <a:stretch>
                <a:fillRect/>
              </a:stretch>
            </a:blipFill>
          </p:spPr>
          <p:txBody>
            <a:bodyPr wrap="square" lIns="0" tIns="0" rIns="0" bIns="0" rtlCol="0"/>
            <a:lstStyle/>
            <a:p>
              <a:endParaRPr/>
            </a:p>
          </p:txBody>
        </p:sp>
        <p:sp>
          <p:nvSpPr>
            <p:cNvPr id="36" name="object 36"/>
            <p:cNvSpPr/>
            <p:nvPr/>
          </p:nvSpPr>
          <p:spPr>
            <a:xfrm>
              <a:off x="5609844" y="5050535"/>
              <a:ext cx="3083052" cy="665988"/>
            </a:xfrm>
            <a:prstGeom prst="rect">
              <a:avLst/>
            </a:prstGeom>
            <a:blipFill>
              <a:blip r:embed="rId13" cstate="print"/>
              <a:stretch>
                <a:fillRect/>
              </a:stretch>
            </a:blipFill>
          </p:spPr>
          <p:txBody>
            <a:bodyPr wrap="square" lIns="0" tIns="0" rIns="0" bIns="0" rtlCol="0"/>
            <a:lstStyle/>
            <a:p>
              <a:endParaRPr/>
            </a:p>
          </p:txBody>
        </p:sp>
      </p:grpSp>
      <p:sp>
        <p:nvSpPr>
          <p:cNvPr id="37" name="object 37"/>
          <p:cNvSpPr txBox="1"/>
          <p:nvPr/>
        </p:nvSpPr>
        <p:spPr>
          <a:xfrm>
            <a:off x="5748909" y="2180590"/>
            <a:ext cx="2752090" cy="3369310"/>
          </a:xfrm>
          <a:prstGeom prst="rect">
            <a:avLst/>
          </a:prstGeom>
        </p:spPr>
        <p:txBody>
          <a:bodyPr vert="horz" wrap="square" lIns="0" tIns="41910" rIns="0" bIns="0" rtlCol="0">
            <a:spAutoFit/>
          </a:bodyPr>
          <a:lstStyle/>
          <a:p>
            <a:pPr marL="127000" marR="114300" indent="-114300">
              <a:lnSpc>
                <a:spcPct val="87000"/>
              </a:lnSpc>
              <a:spcBef>
                <a:spcPts val="330"/>
              </a:spcBef>
              <a:buChar char="•"/>
              <a:tabLst>
                <a:tab pos="127000" algn="l"/>
              </a:tabLst>
            </a:pPr>
            <a:r>
              <a:rPr sz="1500" spc="-5" dirty="0">
                <a:latin typeface="Trebuchet MS"/>
                <a:cs typeface="Trebuchet MS"/>
              </a:rPr>
              <a:t>Беруть на себе зобов'язання  здійснювати </a:t>
            </a:r>
            <a:r>
              <a:rPr sz="1500" dirty="0">
                <a:latin typeface="Trebuchet MS"/>
                <a:cs typeface="Trebuchet MS"/>
              </a:rPr>
              <a:t>на </a:t>
            </a:r>
            <a:r>
              <a:rPr sz="1500" spc="-5" dirty="0">
                <a:latin typeface="Trebuchet MS"/>
                <a:cs typeface="Trebuchet MS"/>
              </a:rPr>
              <a:t>вимогу  інвесторів викуп</a:t>
            </a:r>
            <a:r>
              <a:rPr sz="1500" spc="-30" dirty="0">
                <a:latin typeface="Trebuchet MS"/>
                <a:cs typeface="Trebuchet MS"/>
              </a:rPr>
              <a:t> </a:t>
            </a:r>
            <a:r>
              <a:rPr sz="1500" spc="-5" dirty="0">
                <a:latin typeface="Trebuchet MS"/>
                <a:cs typeface="Trebuchet MS"/>
              </a:rPr>
              <a:t>цінних</a:t>
            </a:r>
            <a:endParaRPr sz="1500">
              <a:latin typeface="Trebuchet MS"/>
              <a:cs typeface="Trebuchet MS"/>
            </a:endParaRPr>
          </a:p>
          <a:p>
            <a:pPr marL="127000">
              <a:lnSpc>
                <a:spcPts val="1570"/>
              </a:lnSpc>
            </a:pPr>
            <a:r>
              <a:rPr sz="1500" spc="-5" dirty="0">
                <a:latin typeface="Trebuchet MS"/>
                <a:cs typeface="Trebuchet MS"/>
              </a:rPr>
              <a:t>паперів </a:t>
            </a:r>
            <a:r>
              <a:rPr sz="1500" dirty="0">
                <a:latin typeface="Trebuchet MS"/>
                <a:cs typeface="Trebuchet MS"/>
              </a:rPr>
              <a:t>у </a:t>
            </a:r>
            <a:r>
              <a:rPr sz="1500" spc="-5" dirty="0">
                <a:latin typeface="Trebuchet MS"/>
                <a:cs typeface="Trebuchet MS"/>
              </a:rPr>
              <a:t>будь-який</a:t>
            </a:r>
            <a:r>
              <a:rPr sz="1500" spc="-15" dirty="0">
                <a:latin typeface="Trebuchet MS"/>
                <a:cs typeface="Trebuchet MS"/>
              </a:rPr>
              <a:t> </a:t>
            </a:r>
            <a:r>
              <a:rPr sz="1500" spc="-5" dirty="0">
                <a:latin typeface="Trebuchet MS"/>
                <a:cs typeface="Trebuchet MS"/>
              </a:rPr>
              <a:t>час</a:t>
            </a:r>
            <a:endParaRPr sz="1500">
              <a:latin typeface="Trebuchet MS"/>
              <a:cs typeface="Trebuchet MS"/>
            </a:endParaRPr>
          </a:p>
          <a:p>
            <a:pPr>
              <a:lnSpc>
                <a:spcPct val="100000"/>
              </a:lnSpc>
              <a:spcBef>
                <a:spcPts val="20"/>
              </a:spcBef>
            </a:pPr>
            <a:endParaRPr sz="2450">
              <a:latin typeface="Trebuchet MS"/>
              <a:cs typeface="Trebuchet MS"/>
            </a:endParaRPr>
          </a:p>
          <a:p>
            <a:pPr marL="127000" marR="74295" indent="-114300">
              <a:lnSpc>
                <a:spcPts val="1570"/>
              </a:lnSpc>
              <a:spcBef>
                <a:spcPts val="5"/>
              </a:spcBef>
              <a:buChar char="•"/>
              <a:tabLst>
                <a:tab pos="127000" algn="l"/>
              </a:tabLst>
            </a:pPr>
            <a:r>
              <a:rPr sz="1500" spc="-5" dirty="0">
                <a:latin typeface="Trebuchet MS"/>
                <a:cs typeface="Trebuchet MS"/>
              </a:rPr>
              <a:t>Зобов'язання здійснювати на  вимогу інвесторів</a:t>
            </a:r>
            <a:r>
              <a:rPr sz="1500" spc="-25" dirty="0">
                <a:latin typeface="Trebuchet MS"/>
                <a:cs typeface="Trebuchet MS"/>
              </a:rPr>
              <a:t> </a:t>
            </a:r>
            <a:r>
              <a:rPr sz="1500" spc="-5" dirty="0">
                <a:latin typeface="Trebuchet MS"/>
                <a:cs typeface="Trebuchet MS"/>
              </a:rPr>
              <a:t>викуп</a:t>
            </a:r>
            <a:endParaRPr sz="1500">
              <a:latin typeface="Trebuchet MS"/>
              <a:cs typeface="Trebuchet MS"/>
            </a:endParaRPr>
          </a:p>
          <a:p>
            <a:pPr marL="127000">
              <a:lnSpc>
                <a:spcPts val="1435"/>
              </a:lnSpc>
            </a:pPr>
            <a:r>
              <a:rPr sz="1500" spc="-5" dirty="0">
                <a:latin typeface="Trebuchet MS"/>
                <a:cs typeface="Trebuchet MS"/>
              </a:rPr>
              <a:t>цінних паперів протягом</a:t>
            </a:r>
            <a:endParaRPr sz="1500">
              <a:latin typeface="Trebuchet MS"/>
              <a:cs typeface="Trebuchet MS"/>
            </a:endParaRPr>
          </a:p>
          <a:p>
            <a:pPr marL="127000" marR="106680">
              <a:lnSpc>
                <a:spcPct val="87100"/>
              </a:lnSpc>
              <a:spcBef>
                <a:spcPts val="114"/>
              </a:spcBef>
            </a:pPr>
            <a:r>
              <a:rPr sz="1500" spc="-5" dirty="0">
                <a:latin typeface="Trebuchet MS"/>
                <a:cs typeface="Trebuchet MS"/>
              </a:rPr>
              <a:t>обумовленого </a:t>
            </a:r>
            <a:r>
              <a:rPr sz="1500" dirty="0">
                <a:latin typeface="Trebuchet MS"/>
                <a:cs typeface="Trebuchet MS"/>
              </a:rPr>
              <a:t>у </a:t>
            </a:r>
            <a:r>
              <a:rPr sz="1500" spc="-5" dirty="0">
                <a:latin typeface="Trebuchet MS"/>
                <a:cs typeface="Trebuchet MS"/>
              </a:rPr>
              <a:t>проспекті  емісії строку,але </a:t>
            </a:r>
            <a:r>
              <a:rPr sz="1500" dirty="0">
                <a:latin typeface="Trebuchet MS"/>
                <a:cs typeface="Trebuchet MS"/>
              </a:rPr>
              <a:t>не </a:t>
            </a:r>
            <a:r>
              <a:rPr sz="1500" spc="-5" dirty="0">
                <a:latin typeface="Trebuchet MS"/>
                <a:cs typeface="Trebuchet MS"/>
              </a:rPr>
              <a:t>рідше </a:t>
            </a:r>
            <a:r>
              <a:rPr sz="1500" dirty="0">
                <a:latin typeface="Trebuchet MS"/>
                <a:cs typeface="Trebuchet MS"/>
              </a:rPr>
              <a:t>1  </a:t>
            </a:r>
            <a:r>
              <a:rPr sz="1500" spc="-5" dirty="0">
                <a:latin typeface="Trebuchet MS"/>
                <a:cs typeface="Trebuchet MS"/>
              </a:rPr>
              <a:t>разу на</a:t>
            </a:r>
            <a:r>
              <a:rPr sz="1500" spc="-15" dirty="0">
                <a:latin typeface="Trebuchet MS"/>
                <a:cs typeface="Trebuchet MS"/>
              </a:rPr>
              <a:t> </a:t>
            </a:r>
            <a:r>
              <a:rPr sz="1500" spc="-5" dirty="0">
                <a:latin typeface="Trebuchet MS"/>
                <a:cs typeface="Trebuchet MS"/>
              </a:rPr>
              <a:t>рік</a:t>
            </a:r>
            <a:endParaRPr sz="1500">
              <a:latin typeface="Trebuchet MS"/>
              <a:cs typeface="Trebuchet MS"/>
            </a:endParaRPr>
          </a:p>
          <a:p>
            <a:pPr>
              <a:lnSpc>
                <a:spcPct val="100000"/>
              </a:lnSpc>
            </a:pPr>
            <a:endParaRPr sz="1700">
              <a:latin typeface="Trebuchet MS"/>
              <a:cs typeface="Trebuchet MS"/>
            </a:endParaRPr>
          </a:p>
          <a:p>
            <a:pPr>
              <a:lnSpc>
                <a:spcPct val="100000"/>
              </a:lnSpc>
              <a:spcBef>
                <a:spcPts val="25"/>
              </a:spcBef>
            </a:pPr>
            <a:endParaRPr sz="2100">
              <a:latin typeface="Trebuchet MS"/>
              <a:cs typeface="Trebuchet MS"/>
            </a:endParaRPr>
          </a:p>
          <a:p>
            <a:pPr marL="127000" marR="5080" indent="-114300">
              <a:lnSpc>
                <a:spcPts val="1570"/>
              </a:lnSpc>
              <a:buChar char="•"/>
              <a:tabLst>
                <a:tab pos="127000" algn="l"/>
              </a:tabLst>
            </a:pPr>
            <a:r>
              <a:rPr sz="1500" dirty="0">
                <a:latin typeface="Trebuchet MS"/>
                <a:cs typeface="Trebuchet MS"/>
              </a:rPr>
              <a:t>Не </a:t>
            </a:r>
            <a:r>
              <a:rPr sz="1500" spc="-5" dirty="0">
                <a:latin typeface="Trebuchet MS"/>
                <a:cs typeface="Trebuchet MS"/>
              </a:rPr>
              <a:t>бере </a:t>
            </a:r>
            <a:r>
              <a:rPr sz="1500" dirty="0">
                <a:latin typeface="Trebuchet MS"/>
                <a:cs typeface="Trebuchet MS"/>
              </a:rPr>
              <a:t>на </a:t>
            </a:r>
            <a:r>
              <a:rPr sz="1500" spc="-5" dirty="0">
                <a:latin typeface="Trebuchet MS"/>
                <a:cs typeface="Trebuchet MS"/>
              </a:rPr>
              <a:t>себе зобов'язання  щодо викупу цінних</a:t>
            </a:r>
            <a:r>
              <a:rPr sz="1500" spc="-20" dirty="0">
                <a:latin typeface="Trebuchet MS"/>
                <a:cs typeface="Trebuchet MS"/>
              </a:rPr>
              <a:t> </a:t>
            </a:r>
            <a:r>
              <a:rPr sz="1500" spc="-5" dirty="0">
                <a:latin typeface="Trebuchet MS"/>
                <a:cs typeface="Trebuchet MS"/>
              </a:rPr>
              <a:t>паперів</a:t>
            </a:r>
            <a:endParaRPr sz="1500">
              <a:latin typeface="Trebuchet MS"/>
              <a:cs typeface="Trebuchet MS"/>
            </a:endParaRPr>
          </a:p>
        </p:txBody>
      </p:sp>
      <p:grpSp>
        <p:nvGrpSpPr>
          <p:cNvPr id="38" name="object 38"/>
          <p:cNvGrpSpPr/>
          <p:nvPr/>
        </p:nvGrpSpPr>
        <p:grpSpPr>
          <a:xfrm>
            <a:off x="437387" y="756294"/>
            <a:ext cx="5832475" cy="1151890"/>
            <a:chOff x="437387" y="756294"/>
            <a:chExt cx="5832475" cy="1151890"/>
          </a:xfrm>
        </p:grpSpPr>
        <p:sp>
          <p:nvSpPr>
            <p:cNvPr id="39" name="object 39"/>
            <p:cNvSpPr/>
            <p:nvPr/>
          </p:nvSpPr>
          <p:spPr>
            <a:xfrm>
              <a:off x="716211" y="756294"/>
              <a:ext cx="5553616" cy="407603"/>
            </a:xfrm>
            <a:prstGeom prst="rect">
              <a:avLst/>
            </a:prstGeom>
            <a:blipFill>
              <a:blip r:embed="rId14" cstate="print"/>
              <a:stretch>
                <a:fillRect/>
              </a:stretch>
            </a:blipFill>
          </p:spPr>
          <p:txBody>
            <a:bodyPr wrap="square" lIns="0" tIns="0" rIns="0" bIns="0" rtlCol="0"/>
            <a:lstStyle/>
            <a:p>
              <a:endParaRPr/>
            </a:p>
          </p:txBody>
        </p:sp>
        <p:sp>
          <p:nvSpPr>
            <p:cNvPr id="40" name="object 40"/>
            <p:cNvSpPr/>
            <p:nvPr/>
          </p:nvSpPr>
          <p:spPr>
            <a:xfrm>
              <a:off x="437387" y="1014984"/>
              <a:ext cx="4675632" cy="893063"/>
            </a:xfrm>
            <a:prstGeom prst="rect">
              <a:avLst/>
            </a:prstGeom>
            <a:blipFill>
              <a:blip r:embed="rId15" cstate="print"/>
              <a:stretch>
                <a:fillRect/>
              </a:stretch>
            </a:blipFill>
          </p:spPr>
          <p:txBody>
            <a:bodyPr wrap="square" lIns="0" tIns="0" rIns="0" bIns="0" rtlCol="0"/>
            <a:lstStyle/>
            <a:p>
              <a:endParaRPr/>
            </a:p>
          </p:txBody>
        </p:sp>
      </p:grpSp>
      <p:sp>
        <p:nvSpPr>
          <p:cNvPr id="41" name="object 41"/>
          <p:cNvSpPr txBox="1">
            <a:spLocks noGrp="1"/>
          </p:cNvSpPr>
          <p:nvPr>
            <p:ph type="title"/>
          </p:nvPr>
        </p:nvSpPr>
        <p:spPr>
          <a:xfrm>
            <a:off x="688340" y="630682"/>
            <a:ext cx="5584825" cy="1001394"/>
          </a:xfrm>
          <a:prstGeom prst="rect">
            <a:avLst/>
          </a:prstGeom>
        </p:spPr>
        <p:txBody>
          <a:bodyPr vert="horz" wrap="square" lIns="0" tIns="13335" rIns="0" bIns="0" rtlCol="0">
            <a:spAutoFit/>
          </a:bodyPr>
          <a:lstStyle/>
          <a:p>
            <a:pPr marL="12700" marR="5080">
              <a:lnSpc>
                <a:spcPct val="100000"/>
              </a:lnSpc>
              <a:spcBef>
                <a:spcPts val="105"/>
              </a:spcBef>
            </a:pPr>
            <a:r>
              <a:rPr sz="3200" dirty="0">
                <a:solidFill>
                  <a:srgbClr val="C00000"/>
                </a:solidFill>
              </a:rPr>
              <a:t>Види ІСІ </a:t>
            </a:r>
            <a:r>
              <a:rPr sz="3200" spc="-5" dirty="0">
                <a:solidFill>
                  <a:srgbClr val="C00000"/>
                </a:solidFill>
              </a:rPr>
              <a:t>залежно від</a:t>
            </a:r>
            <a:r>
              <a:rPr sz="3200" spc="-90" dirty="0">
                <a:solidFill>
                  <a:srgbClr val="C00000"/>
                </a:solidFill>
              </a:rPr>
              <a:t> </a:t>
            </a:r>
            <a:r>
              <a:rPr sz="3200" spc="-5" dirty="0">
                <a:solidFill>
                  <a:srgbClr val="C00000"/>
                </a:solidFill>
              </a:rPr>
              <a:t>порядку  </a:t>
            </a:r>
            <a:r>
              <a:rPr sz="3200" dirty="0">
                <a:solidFill>
                  <a:srgbClr val="C00000"/>
                </a:solidFill>
              </a:rPr>
              <a:t>здійснення</a:t>
            </a:r>
            <a:r>
              <a:rPr sz="3200" spc="-35" dirty="0">
                <a:solidFill>
                  <a:srgbClr val="C00000"/>
                </a:solidFill>
              </a:rPr>
              <a:t> </a:t>
            </a:r>
            <a:r>
              <a:rPr sz="3200" spc="-5" dirty="0">
                <a:solidFill>
                  <a:srgbClr val="C00000"/>
                </a:solidFill>
              </a:rPr>
              <a:t>діяльності</a:t>
            </a:r>
            <a:endParaRPr sz="3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81045" y="295402"/>
            <a:ext cx="6373495" cy="3687445"/>
            <a:chOff x="2781045" y="295402"/>
            <a:chExt cx="6373495" cy="3687445"/>
          </a:xfrm>
        </p:grpSpPr>
        <p:sp>
          <p:nvSpPr>
            <p:cNvPr id="3" name="object 3"/>
            <p:cNvSpPr/>
            <p:nvPr/>
          </p:nvSpPr>
          <p:spPr>
            <a:xfrm>
              <a:off x="2791205" y="305562"/>
              <a:ext cx="6353175" cy="3667125"/>
            </a:xfrm>
            <a:custGeom>
              <a:avLst/>
              <a:gdLst/>
              <a:ahLst/>
              <a:cxnLst/>
              <a:rect l="l" t="t" r="r" b="b"/>
              <a:pathLst>
                <a:path w="6353175" h="3667125">
                  <a:moveTo>
                    <a:pt x="4596384" y="0"/>
                  </a:moveTo>
                  <a:lnTo>
                    <a:pt x="4596384" y="458343"/>
                  </a:lnTo>
                  <a:lnTo>
                    <a:pt x="0" y="458343"/>
                  </a:lnTo>
                  <a:lnTo>
                    <a:pt x="0" y="3208401"/>
                  </a:lnTo>
                  <a:lnTo>
                    <a:pt x="4596384" y="3208401"/>
                  </a:lnTo>
                  <a:lnTo>
                    <a:pt x="4596384" y="3666744"/>
                  </a:lnTo>
                  <a:lnTo>
                    <a:pt x="6352794" y="1910334"/>
                  </a:lnTo>
                  <a:lnTo>
                    <a:pt x="6352794" y="1756410"/>
                  </a:lnTo>
                  <a:lnTo>
                    <a:pt x="4596384" y="0"/>
                  </a:lnTo>
                  <a:close/>
                </a:path>
              </a:pathLst>
            </a:custGeom>
            <a:solidFill>
              <a:srgbClr val="D2EBF8">
                <a:alpha val="90194"/>
              </a:srgbClr>
            </a:solidFill>
          </p:spPr>
          <p:txBody>
            <a:bodyPr wrap="square" lIns="0" tIns="0" rIns="0" bIns="0" rtlCol="0"/>
            <a:lstStyle/>
            <a:p>
              <a:endParaRPr/>
            </a:p>
          </p:txBody>
        </p:sp>
        <p:sp>
          <p:nvSpPr>
            <p:cNvPr id="4" name="object 4"/>
            <p:cNvSpPr/>
            <p:nvPr/>
          </p:nvSpPr>
          <p:spPr>
            <a:xfrm>
              <a:off x="2791205" y="305562"/>
              <a:ext cx="6353175" cy="3667125"/>
            </a:xfrm>
            <a:custGeom>
              <a:avLst/>
              <a:gdLst/>
              <a:ahLst/>
              <a:cxnLst/>
              <a:rect l="l" t="t" r="r" b="b"/>
              <a:pathLst>
                <a:path w="6353175" h="3667125">
                  <a:moveTo>
                    <a:pt x="0" y="458343"/>
                  </a:moveTo>
                  <a:lnTo>
                    <a:pt x="4596384" y="458343"/>
                  </a:lnTo>
                  <a:lnTo>
                    <a:pt x="4596384" y="0"/>
                  </a:lnTo>
                  <a:lnTo>
                    <a:pt x="6352794" y="1756410"/>
                  </a:lnTo>
                </a:path>
                <a:path w="6353175" h="3667125">
                  <a:moveTo>
                    <a:pt x="6352794" y="1910334"/>
                  </a:moveTo>
                  <a:lnTo>
                    <a:pt x="4596384" y="3666744"/>
                  </a:lnTo>
                  <a:lnTo>
                    <a:pt x="4596384" y="3208401"/>
                  </a:lnTo>
                  <a:lnTo>
                    <a:pt x="0" y="3208401"/>
                  </a:lnTo>
                  <a:lnTo>
                    <a:pt x="0" y="458343"/>
                  </a:lnTo>
                </a:path>
              </a:pathLst>
            </a:custGeom>
            <a:ln w="19812">
              <a:solidFill>
                <a:srgbClr val="D2EBF8"/>
              </a:solidFill>
            </a:ln>
          </p:spPr>
          <p:txBody>
            <a:bodyPr wrap="square" lIns="0" tIns="0" rIns="0" bIns="0" rtlCol="0"/>
            <a:lstStyle/>
            <a:p>
              <a:endParaRPr/>
            </a:p>
          </p:txBody>
        </p:sp>
      </p:grpSp>
      <p:sp>
        <p:nvSpPr>
          <p:cNvPr id="5" name="object 5"/>
          <p:cNvSpPr txBox="1"/>
          <p:nvPr/>
        </p:nvSpPr>
        <p:spPr>
          <a:xfrm>
            <a:off x="2789047" y="720978"/>
            <a:ext cx="5019675" cy="2769235"/>
          </a:xfrm>
          <a:prstGeom prst="rect">
            <a:avLst/>
          </a:prstGeom>
        </p:spPr>
        <p:txBody>
          <a:bodyPr vert="horz" wrap="square" lIns="0" tIns="50165" rIns="0" bIns="0" rtlCol="0">
            <a:spAutoFit/>
          </a:bodyPr>
          <a:lstStyle/>
          <a:p>
            <a:pPr marL="184785" marR="121920" indent="-172720">
              <a:lnSpc>
                <a:spcPts val="1880"/>
              </a:lnSpc>
              <a:spcBef>
                <a:spcPts val="395"/>
              </a:spcBef>
              <a:buChar char="•"/>
              <a:tabLst>
                <a:tab pos="185420" algn="l"/>
              </a:tabLst>
            </a:pPr>
            <a:r>
              <a:rPr sz="1800" spc="-5" dirty="0">
                <a:latin typeface="Trebuchet MS"/>
                <a:cs typeface="Trebuchet MS"/>
              </a:rPr>
              <a:t>Кількість </a:t>
            </a:r>
            <a:r>
              <a:rPr sz="1800" dirty="0">
                <a:latin typeface="Trebuchet MS"/>
                <a:cs typeface="Trebuchet MS"/>
              </a:rPr>
              <a:t>цінних паперів </a:t>
            </a:r>
            <a:r>
              <a:rPr sz="1800" spc="-5" dirty="0">
                <a:latin typeface="Trebuchet MS"/>
                <a:cs typeface="Trebuchet MS"/>
              </a:rPr>
              <a:t>одного емітента не  перевищує 10 </a:t>
            </a:r>
            <a:r>
              <a:rPr sz="1800" dirty="0">
                <a:latin typeface="Trebuchet MS"/>
                <a:cs typeface="Trebuchet MS"/>
              </a:rPr>
              <a:t>% </a:t>
            </a:r>
            <a:r>
              <a:rPr sz="1800" spc="-5" dirty="0">
                <a:latin typeface="Trebuchet MS"/>
                <a:cs typeface="Trebuchet MS"/>
              </a:rPr>
              <a:t>загального </a:t>
            </a:r>
            <a:r>
              <a:rPr sz="1800" dirty="0">
                <a:latin typeface="Trebuchet MS"/>
                <a:cs typeface="Trebuchet MS"/>
              </a:rPr>
              <a:t>обсягу </a:t>
            </a:r>
            <a:r>
              <a:rPr sz="1800" spc="-5" dirty="0">
                <a:latin typeface="Trebuchet MS"/>
                <a:cs typeface="Trebuchet MS"/>
              </a:rPr>
              <a:t>їх</a:t>
            </a:r>
            <a:r>
              <a:rPr sz="1800" spc="-60" dirty="0">
                <a:latin typeface="Trebuchet MS"/>
                <a:cs typeface="Trebuchet MS"/>
              </a:rPr>
              <a:t> </a:t>
            </a:r>
            <a:r>
              <a:rPr sz="1800" spc="-5" dirty="0">
                <a:latin typeface="Trebuchet MS"/>
                <a:cs typeface="Trebuchet MS"/>
              </a:rPr>
              <a:t>емісії</a:t>
            </a:r>
            <a:endParaRPr sz="1800">
              <a:latin typeface="Trebuchet MS"/>
              <a:cs typeface="Trebuchet MS"/>
            </a:endParaRPr>
          </a:p>
          <a:p>
            <a:pPr marL="184785" marR="5080" indent="-172720">
              <a:lnSpc>
                <a:spcPct val="87000"/>
              </a:lnSpc>
              <a:spcBef>
                <a:spcPts val="305"/>
              </a:spcBef>
              <a:buChar char="•"/>
              <a:tabLst>
                <a:tab pos="185420" algn="l"/>
              </a:tabLst>
            </a:pPr>
            <a:r>
              <a:rPr sz="1800" dirty="0">
                <a:latin typeface="Trebuchet MS"/>
                <a:cs typeface="Trebuchet MS"/>
              </a:rPr>
              <a:t>Сумарна </a:t>
            </a:r>
            <a:r>
              <a:rPr sz="1800" spc="-5" dirty="0">
                <a:latin typeface="Trebuchet MS"/>
                <a:cs typeface="Trebuchet MS"/>
              </a:rPr>
              <a:t>кількість </a:t>
            </a:r>
            <a:r>
              <a:rPr sz="1800" dirty="0">
                <a:latin typeface="Trebuchet MS"/>
                <a:cs typeface="Trebuchet MS"/>
              </a:rPr>
              <a:t>цінних </a:t>
            </a:r>
            <a:r>
              <a:rPr sz="1800" spc="-5" dirty="0">
                <a:latin typeface="Trebuchet MS"/>
                <a:cs typeface="Trebuchet MS"/>
              </a:rPr>
              <a:t>паперів, </a:t>
            </a:r>
            <a:r>
              <a:rPr sz="1800" dirty="0">
                <a:latin typeface="Trebuchet MS"/>
                <a:cs typeface="Trebuchet MS"/>
              </a:rPr>
              <a:t>що  </a:t>
            </a:r>
            <a:r>
              <a:rPr sz="1800" spc="-5" dirty="0">
                <a:latin typeface="Trebuchet MS"/>
                <a:cs typeface="Trebuchet MS"/>
              </a:rPr>
              <a:t>становлять активи </a:t>
            </a:r>
            <a:r>
              <a:rPr sz="1800" dirty="0">
                <a:latin typeface="Trebuchet MS"/>
                <a:cs typeface="Trebuchet MS"/>
              </a:rPr>
              <a:t>ІСІ в </a:t>
            </a:r>
            <a:r>
              <a:rPr sz="1800" spc="-5" dirty="0">
                <a:latin typeface="Trebuchet MS"/>
                <a:cs typeface="Trebuchet MS"/>
              </a:rPr>
              <a:t>кількості,більшій,ніж  </a:t>
            </a:r>
            <a:r>
              <a:rPr sz="1800" dirty="0">
                <a:latin typeface="Trebuchet MS"/>
                <a:cs typeface="Trebuchet MS"/>
              </a:rPr>
              <a:t>5 % </a:t>
            </a:r>
            <a:r>
              <a:rPr sz="1800" spc="-5" dirty="0">
                <a:latin typeface="Trebuchet MS"/>
                <a:cs typeface="Trebuchet MS"/>
              </a:rPr>
              <a:t>загального обсягу їх емісії,на момент їх  </a:t>
            </a:r>
            <a:r>
              <a:rPr sz="1800" dirty="0">
                <a:latin typeface="Trebuchet MS"/>
                <a:cs typeface="Trebuchet MS"/>
              </a:rPr>
              <a:t>придбання </a:t>
            </a:r>
            <a:r>
              <a:rPr sz="1800" spc="-5" dirty="0">
                <a:latin typeface="Trebuchet MS"/>
                <a:cs typeface="Trebuchet MS"/>
              </a:rPr>
              <a:t>не перевищує 40 </a:t>
            </a:r>
            <a:r>
              <a:rPr sz="1800" dirty="0">
                <a:latin typeface="Trebuchet MS"/>
                <a:cs typeface="Trebuchet MS"/>
              </a:rPr>
              <a:t>%</a:t>
            </a:r>
            <a:r>
              <a:rPr sz="1800" spc="-35" dirty="0">
                <a:latin typeface="Trebuchet MS"/>
                <a:cs typeface="Trebuchet MS"/>
              </a:rPr>
              <a:t> </a:t>
            </a:r>
            <a:r>
              <a:rPr sz="1800" spc="-5" dirty="0">
                <a:latin typeface="Trebuchet MS"/>
                <a:cs typeface="Trebuchet MS"/>
              </a:rPr>
              <a:t>вартості</a:t>
            </a:r>
            <a:endParaRPr sz="1800">
              <a:latin typeface="Trebuchet MS"/>
              <a:cs typeface="Trebuchet MS"/>
            </a:endParaRPr>
          </a:p>
          <a:p>
            <a:pPr marL="184785">
              <a:lnSpc>
                <a:spcPts val="1885"/>
              </a:lnSpc>
            </a:pPr>
            <a:r>
              <a:rPr sz="1800" dirty="0">
                <a:latin typeface="Trebuchet MS"/>
                <a:cs typeface="Trebuchet MS"/>
              </a:rPr>
              <a:t>чистих </a:t>
            </a:r>
            <a:r>
              <a:rPr sz="1800" spc="-5" dirty="0">
                <a:latin typeface="Trebuchet MS"/>
                <a:cs typeface="Trebuchet MS"/>
              </a:rPr>
              <a:t>активів</a:t>
            </a:r>
            <a:r>
              <a:rPr sz="1800" spc="-20" dirty="0">
                <a:latin typeface="Trebuchet MS"/>
                <a:cs typeface="Trebuchet MS"/>
              </a:rPr>
              <a:t> </a:t>
            </a:r>
            <a:r>
              <a:rPr sz="1800" dirty="0">
                <a:latin typeface="Trebuchet MS"/>
                <a:cs typeface="Trebuchet MS"/>
              </a:rPr>
              <a:t>ІСІ</a:t>
            </a:r>
            <a:endParaRPr sz="1800">
              <a:latin typeface="Trebuchet MS"/>
              <a:cs typeface="Trebuchet MS"/>
            </a:endParaRPr>
          </a:p>
          <a:p>
            <a:pPr marL="184785" marR="111760" indent="-172720">
              <a:lnSpc>
                <a:spcPct val="87000"/>
              </a:lnSpc>
              <a:spcBef>
                <a:spcPts val="320"/>
              </a:spcBef>
              <a:buChar char="•"/>
              <a:tabLst>
                <a:tab pos="185420" algn="l"/>
              </a:tabLst>
            </a:pPr>
            <a:r>
              <a:rPr sz="1800" dirty="0">
                <a:latin typeface="Trebuchet MS"/>
                <a:cs typeface="Trebuchet MS"/>
              </a:rPr>
              <a:t>Не </a:t>
            </a:r>
            <a:r>
              <a:rPr sz="1800" spc="-5" dirty="0">
                <a:latin typeface="Trebuchet MS"/>
                <a:cs typeface="Trebuchet MS"/>
              </a:rPr>
              <a:t>менше </a:t>
            </a:r>
            <a:r>
              <a:rPr sz="1800" dirty="0">
                <a:latin typeface="Trebuchet MS"/>
                <a:cs typeface="Trebuchet MS"/>
              </a:rPr>
              <a:t>як 80 % </a:t>
            </a:r>
            <a:r>
              <a:rPr sz="1800" spc="-5" dirty="0">
                <a:latin typeface="Trebuchet MS"/>
                <a:cs typeface="Trebuchet MS"/>
              </a:rPr>
              <a:t>загальної вартості </a:t>
            </a:r>
            <a:r>
              <a:rPr sz="1800" spc="-10" dirty="0">
                <a:latin typeface="Trebuchet MS"/>
                <a:cs typeface="Trebuchet MS"/>
              </a:rPr>
              <a:t>активів  </a:t>
            </a:r>
            <a:r>
              <a:rPr sz="1800" dirty="0">
                <a:latin typeface="Trebuchet MS"/>
                <a:cs typeface="Trebuchet MS"/>
              </a:rPr>
              <a:t>ІСІ </a:t>
            </a:r>
            <a:r>
              <a:rPr sz="1800" spc="-5" dirty="0">
                <a:latin typeface="Trebuchet MS"/>
                <a:cs typeface="Trebuchet MS"/>
              </a:rPr>
              <a:t>становлять грошові кошти,ощадні  сертифікати,а також </a:t>
            </a:r>
            <a:r>
              <a:rPr sz="1800" dirty="0">
                <a:latin typeface="Trebuchet MS"/>
                <a:cs typeface="Trebuchet MS"/>
              </a:rPr>
              <a:t>цінні</a:t>
            </a:r>
            <a:r>
              <a:rPr sz="1800" spc="-15" dirty="0">
                <a:latin typeface="Trebuchet MS"/>
                <a:cs typeface="Trebuchet MS"/>
              </a:rPr>
              <a:t> </a:t>
            </a:r>
            <a:r>
              <a:rPr sz="1800" spc="-5" dirty="0">
                <a:latin typeface="Trebuchet MS"/>
                <a:cs typeface="Trebuchet MS"/>
              </a:rPr>
              <a:t>папери,що</a:t>
            </a:r>
            <a:endParaRPr sz="1800">
              <a:latin typeface="Trebuchet MS"/>
              <a:cs typeface="Trebuchet MS"/>
            </a:endParaRPr>
          </a:p>
          <a:p>
            <a:pPr marL="184785">
              <a:lnSpc>
                <a:spcPts val="1885"/>
              </a:lnSpc>
              <a:tabLst>
                <a:tab pos="1309370" algn="l"/>
              </a:tabLst>
            </a:pPr>
            <a:r>
              <a:rPr sz="1800" dirty="0">
                <a:latin typeface="Trebuchet MS"/>
                <a:cs typeface="Trebuchet MS"/>
              </a:rPr>
              <a:t>допущені	</a:t>
            </a:r>
            <a:r>
              <a:rPr sz="1800" spc="-5" dirty="0">
                <a:latin typeface="Trebuchet MS"/>
                <a:cs typeface="Trebuchet MS"/>
              </a:rPr>
              <a:t>до торгів на</a:t>
            </a:r>
            <a:r>
              <a:rPr sz="1800" spc="-15" dirty="0">
                <a:latin typeface="Trebuchet MS"/>
                <a:cs typeface="Trebuchet MS"/>
              </a:rPr>
              <a:t> </a:t>
            </a:r>
            <a:r>
              <a:rPr sz="1800" dirty="0">
                <a:latin typeface="Trebuchet MS"/>
                <a:cs typeface="Trebuchet MS"/>
              </a:rPr>
              <a:t>ФБ</a:t>
            </a:r>
            <a:endParaRPr sz="1800">
              <a:latin typeface="Trebuchet MS"/>
              <a:cs typeface="Trebuchet MS"/>
            </a:endParaRPr>
          </a:p>
        </p:txBody>
      </p:sp>
      <p:grpSp>
        <p:nvGrpSpPr>
          <p:cNvPr id="6" name="object 6"/>
          <p:cNvGrpSpPr/>
          <p:nvPr/>
        </p:nvGrpSpPr>
        <p:grpSpPr>
          <a:xfrm>
            <a:off x="66802" y="1173225"/>
            <a:ext cx="2731770" cy="2027555"/>
            <a:chOff x="66802" y="1173225"/>
            <a:chExt cx="2731770" cy="2027555"/>
          </a:xfrm>
        </p:grpSpPr>
        <p:sp>
          <p:nvSpPr>
            <p:cNvPr id="7" name="object 7"/>
            <p:cNvSpPr/>
            <p:nvPr/>
          </p:nvSpPr>
          <p:spPr>
            <a:xfrm>
              <a:off x="76962" y="1183385"/>
              <a:ext cx="2711450" cy="2007235"/>
            </a:xfrm>
            <a:custGeom>
              <a:avLst/>
              <a:gdLst/>
              <a:ahLst/>
              <a:cxnLst/>
              <a:rect l="l" t="t" r="r" b="b"/>
              <a:pathLst>
                <a:path w="2711450" h="2007235">
                  <a:moveTo>
                    <a:pt x="2376678" y="0"/>
                  </a:moveTo>
                  <a:lnTo>
                    <a:pt x="334518" y="0"/>
                  </a:lnTo>
                  <a:lnTo>
                    <a:pt x="285085" y="3626"/>
                  </a:lnTo>
                  <a:lnTo>
                    <a:pt x="237905" y="14160"/>
                  </a:lnTo>
                  <a:lnTo>
                    <a:pt x="193494" y="31085"/>
                  </a:lnTo>
                  <a:lnTo>
                    <a:pt x="152370" y="53883"/>
                  </a:lnTo>
                  <a:lnTo>
                    <a:pt x="115050" y="82039"/>
                  </a:lnTo>
                  <a:lnTo>
                    <a:pt x="82052" y="115035"/>
                  </a:lnTo>
                  <a:lnTo>
                    <a:pt x="53893" y="152353"/>
                  </a:lnTo>
                  <a:lnTo>
                    <a:pt x="31091" y="193478"/>
                  </a:lnTo>
                  <a:lnTo>
                    <a:pt x="14163" y="237891"/>
                  </a:lnTo>
                  <a:lnTo>
                    <a:pt x="3627" y="285077"/>
                  </a:lnTo>
                  <a:lnTo>
                    <a:pt x="0" y="334517"/>
                  </a:lnTo>
                  <a:lnTo>
                    <a:pt x="0" y="1672589"/>
                  </a:lnTo>
                  <a:lnTo>
                    <a:pt x="3627" y="1722030"/>
                  </a:lnTo>
                  <a:lnTo>
                    <a:pt x="14163" y="1769216"/>
                  </a:lnTo>
                  <a:lnTo>
                    <a:pt x="31091" y="1813629"/>
                  </a:lnTo>
                  <a:lnTo>
                    <a:pt x="53893" y="1854754"/>
                  </a:lnTo>
                  <a:lnTo>
                    <a:pt x="82052" y="1892072"/>
                  </a:lnTo>
                  <a:lnTo>
                    <a:pt x="115050" y="1925068"/>
                  </a:lnTo>
                  <a:lnTo>
                    <a:pt x="152370" y="1953224"/>
                  </a:lnTo>
                  <a:lnTo>
                    <a:pt x="193494" y="1976022"/>
                  </a:lnTo>
                  <a:lnTo>
                    <a:pt x="237905" y="1992947"/>
                  </a:lnTo>
                  <a:lnTo>
                    <a:pt x="285085" y="2003481"/>
                  </a:lnTo>
                  <a:lnTo>
                    <a:pt x="334518" y="2007108"/>
                  </a:lnTo>
                  <a:lnTo>
                    <a:pt x="2376678" y="2007108"/>
                  </a:lnTo>
                  <a:lnTo>
                    <a:pt x="2426118" y="2003481"/>
                  </a:lnTo>
                  <a:lnTo>
                    <a:pt x="2473304" y="1992947"/>
                  </a:lnTo>
                  <a:lnTo>
                    <a:pt x="2517717" y="1976022"/>
                  </a:lnTo>
                  <a:lnTo>
                    <a:pt x="2558842" y="1953224"/>
                  </a:lnTo>
                  <a:lnTo>
                    <a:pt x="2596160" y="1925068"/>
                  </a:lnTo>
                  <a:lnTo>
                    <a:pt x="2629156" y="1892072"/>
                  </a:lnTo>
                  <a:lnTo>
                    <a:pt x="2657312" y="1854754"/>
                  </a:lnTo>
                  <a:lnTo>
                    <a:pt x="2680110" y="1813629"/>
                  </a:lnTo>
                  <a:lnTo>
                    <a:pt x="2697035" y="1769216"/>
                  </a:lnTo>
                  <a:lnTo>
                    <a:pt x="2707569" y="1722030"/>
                  </a:lnTo>
                  <a:lnTo>
                    <a:pt x="2711196" y="1672589"/>
                  </a:lnTo>
                  <a:lnTo>
                    <a:pt x="2711196" y="334517"/>
                  </a:lnTo>
                  <a:lnTo>
                    <a:pt x="2707569" y="285077"/>
                  </a:lnTo>
                  <a:lnTo>
                    <a:pt x="2697035" y="237891"/>
                  </a:lnTo>
                  <a:lnTo>
                    <a:pt x="2680110" y="193478"/>
                  </a:lnTo>
                  <a:lnTo>
                    <a:pt x="2657312" y="152353"/>
                  </a:lnTo>
                  <a:lnTo>
                    <a:pt x="2629156" y="115035"/>
                  </a:lnTo>
                  <a:lnTo>
                    <a:pt x="2596160" y="82039"/>
                  </a:lnTo>
                  <a:lnTo>
                    <a:pt x="2558842" y="53883"/>
                  </a:lnTo>
                  <a:lnTo>
                    <a:pt x="2517717" y="31085"/>
                  </a:lnTo>
                  <a:lnTo>
                    <a:pt x="2473304" y="14160"/>
                  </a:lnTo>
                  <a:lnTo>
                    <a:pt x="2426118" y="3626"/>
                  </a:lnTo>
                  <a:lnTo>
                    <a:pt x="2376678" y="0"/>
                  </a:lnTo>
                  <a:close/>
                </a:path>
              </a:pathLst>
            </a:custGeom>
            <a:solidFill>
              <a:srgbClr val="2D83C3"/>
            </a:solidFill>
          </p:spPr>
          <p:txBody>
            <a:bodyPr wrap="square" lIns="0" tIns="0" rIns="0" bIns="0" rtlCol="0"/>
            <a:lstStyle/>
            <a:p>
              <a:endParaRPr/>
            </a:p>
          </p:txBody>
        </p:sp>
        <p:sp>
          <p:nvSpPr>
            <p:cNvPr id="8" name="object 8"/>
            <p:cNvSpPr/>
            <p:nvPr/>
          </p:nvSpPr>
          <p:spPr>
            <a:xfrm>
              <a:off x="76962" y="1183385"/>
              <a:ext cx="2711450" cy="2007235"/>
            </a:xfrm>
            <a:custGeom>
              <a:avLst/>
              <a:gdLst/>
              <a:ahLst/>
              <a:cxnLst/>
              <a:rect l="l" t="t" r="r" b="b"/>
              <a:pathLst>
                <a:path w="2711450" h="2007235">
                  <a:moveTo>
                    <a:pt x="0" y="334517"/>
                  </a:moveTo>
                  <a:lnTo>
                    <a:pt x="3627" y="285077"/>
                  </a:lnTo>
                  <a:lnTo>
                    <a:pt x="14163" y="237891"/>
                  </a:lnTo>
                  <a:lnTo>
                    <a:pt x="31091" y="193478"/>
                  </a:lnTo>
                  <a:lnTo>
                    <a:pt x="53893" y="152353"/>
                  </a:lnTo>
                  <a:lnTo>
                    <a:pt x="82052" y="115035"/>
                  </a:lnTo>
                  <a:lnTo>
                    <a:pt x="115050" y="82039"/>
                  </a:lnTo>
                  <a:lnTo>
                    <a:pt x="152370" y="53883"/>
                  </a:lnTo>
                  <a:lnTo>
                    <a:pt x="193494" y="31085"/>
                  </a:lnTo>
                  <a:lnTo>
                    <a:pt x="237905" y="14160"/>
                  </a:lnTo>
                  <a:lnTo>
                    <a:pt x="285085" y="3626"/>
                  </a:lnTo>
                  <a:lnTo>
                    <a:pt x="334518" y="0"/>
                  </a:lnTo>
                  <a:lnTo>
                    <a:pt x="2376678" y="0"/>
                  </a:lnTo>
                  <a:lnTo>
                    <a:pt x="2426118" y="3626"/>
                  </a:lnTo>
                  <a:lnTo>
                    <a:pt x="2473304" y="14160"/>
                  </a:lnTo>
                  <a:lnTo>
                    <a:pt x="2517717" y="31085"/>
                  </a:lnTo>
                  <a:lnTo>
                    <a:pt x="2558842" y="53883"/>
                  </a:lnTo>
                  <a:lnTo>
                    <a:pt x="2596160" y="82039"/>
                  </a:lnTo>
                  <a:lnTo>
                    <a:pt x="2629156" y="115035"/>
                  </a:lnTo>
                  <a:lnTo>
                    <a:pt x="2657312" y="152353"/>
                  </a:lnTo>
                  <a:lnTo>
                    <a:pt x="2680110" y="193478"/>
                  </a:lnTo>
                  <a:lnTo>
                    <a:pt x="2697035" y="237891"/>
                  </a:lnTo>
                  <a:lnTo>
                    <a:pt x="2707569" y="285077"/>
                  </a:lnTo>
                  <a:lnTo>
                    <a:pt x="2711196" y="334517"/>
                  </a:lnTo>
                  <a:lnTo>
                    <a:pt x="2711196" y="1672589"/>
                  </a:lnTo>
                  <a:lnTo>
                    <a:pt x="2707569" y="1722030"/>
                  </a:lnTo>
                  <a:lnTo>
                    <a:pt x="2697035" y="1769216"/>
                  </a:lnTo>
                  <a:lnTo>
                    <a:pt x="2680110" y="1813629"/>
                  </a:lnTo>
                  <a:lnTo>
                    <a:pt x="2657312" y="1854754"/>
                  </a:lnTo>
                  <a:lnTo>
                    <a:pt x="2629156" y="1892072"/>
                  </a:lnTo>
                  <a:lnTo>
                    <a:pt x="2596160" y="1925068"/>
                  </a:lnTo>
                  <a:lnTo>
                    <a:pt x="2558842" y="1953224"/>
                  </a:lnTo>
                  <a:lnTo>
                    <a:pt x="2517717" y="1976022"/>
                  </a:lnTo>
                  <a:lnTo>
                    <a:pt x="2473304" y="1992947"/>
                  </a:lnTo>
                  <a:lnTo>
                    <a:pt x="2426118" y="2003481"/>
                  </a:lnTo>
                  <a:lnTo>
                    <a:pt x="2376678" y="2007108"/>
                  </a:lnTo>
                  <a:lnTo>
                    <a:pt x="334518" y="2007108"/>
                  </a:lnTo>
                  <a:lnTo>
                    <a:pt x="285085" y="2003481"/>
                  </a:lnTo>
                  <a:lnTo>
                    <a:pt x="237905" y="1992947"/>
                  </a:lnTo>
                  <a:lnTo>
                    <a:pt x="193494" y="1976022"/>
                  </a:lnTo>
                  <a:lnTo>
                    <a:pt x="152370" y="1953224"/>
                  </a:lnTo>
                  <a:lnTo>
                    <a:pt x="115050" y="1925068"/>
                  </a:lnTo>
                  <a:lnTo>
                    <a:pt x="82052" y="1892072"/>
                  </a:lnTo>
                  <a:lnTo>
                    <a:pt x="53893" y="1854754"/>
                  </a:lnTo>
                  <a:lnTo>
                    <a:pt x="31091" y="1813629"/>
                  </a:lnTo>
                  <a:lnTo>
                    <a:pt x="14163" y="1769216"/>
                  </a:lnTo>
                  <a:lnTo>
                    <a:pt x="3627" y="1722030"/>
                  </a:lnTo>
                  <a:lnTo>
                    <a:pt x="0" y="1672589"/>
                  </a:lnTo>
                  <a:lnTo>
                    <a:pt x="0" y="334517"/>
                  </a:lnTo>
                  <a:close/>
                </a:path>
              </a:pathLst>
            </a:custGeom>
            <a:ln w="19812">
              <a:solidFill>
                <a:srgbClr val="FFFFFF"/>
              </a:solidFill>
            </a:ln>
          </p:spPr>
          <p:txBody>
            <a:bodyPr wrap="square" lIns="0" tIns="0" rIns="0" bIns="0" rtlCol="0"/>
            <a:lstStyle/>
            <a:p>
              <a:endParaRPr/>
            </a:p>
          </p:txBody>
        </p:sp>
      </p:grpSp>
      <p:sp>
        <p:nvSpPr>
          <p:cNvPr id="9" name="object 9"/>
          <p:cNvSpPr txBox="1"/>
          <p:nvPr/>
        </p:nvSpPr>
        <p:spPr>
          <a:xfrm>
            <a:off x="362813" y="1893570"/>
            <a:ext cx="2138680" cy="539115"/>
          </a:xfrm>
          <a:prstGeom prst="rect">
            <a:avLst/>
          </a:prstGeom>
        </p:spPr>
        <p:txBody>
          <a:bodyPr vert="horz" wrap="square" lIns="0" tIns="50165" rIns="0" bIns="0" rtlCol="0">
            <a:spAutoFit/>
          </a:bodyPr>
          <a:lstStyle/>
          <a:p>
            <a:pPr marL="934719" marR="5080" indent="-922655">
              <a:lnSpc>
                <a:spcPts val="1880"/>
              </a:lnSpc>
              <a:spcBef>
                <a:spcPts val="395"/>
              </a:spcBef>
            </a:pPr>
            <a:r>
              <a:rPr sz="1800" b="1" dirty="0">
                <a:solidFill>
                  <a:srgbClr val="FFFFFF"/>
                </a:solidFill>
                <a:latin typeface="Trebuchet MS"/>
                <a:cs typeface="Trebuchet MS"/>
              </a:rPr>
              <a:t>Д</a:t>
            </a:r>
            <a:r>
              <a:rPr sz="1800" b="1" spc="-10" dirty="0">
                <a:solidFill>
                  <a:srgbClr val="FFFFFF"/>
                </a:solidFill>
                <a:latin typeface="Trebuchet MS"/>
                <a:cs typeface="Trebuchet MS"/>
              </a:rPr>
              <a:t>и</a:t>
            </a:r>
            <a:r>
              <a:rPr sz="1800" b="1" dirty="0">
                <a:solidFill>
                  <a:srgbClr val="FFFFFF"/>
                </a:solidFill>
                <a:latin typeface="Trebuchet MS"/>
                <a:cs typeface="Trebuchet MS"/>
              </a:rPr>
              <a:t>в</a:t>
            </a:r>
            <a:r>
              <a:rPr sz="1800" b="1" spc="5" dirty="0">
                <a:solidFill>
                  <a:srgbClr val="FFFFFF"/>
                </a:solidFill>
                <a:latin typeface="Trebuchet MS"/>
                <a:cs typeface="Trebuchet MS"/>
              </a:rPr>
              <a:t>е</a:t>
            </a:r>
            <a:r>
              <a:rPr sz="1800" b="1" dirty="0">
                <a:solidFill>
                  <a:srgbClr val="FFFFFF"/>
                </a:solidFill>
                <a:latin typeface="Trebuchet MS"/>
                <a:cs typeface="Trebuchet MS"/>
              </a:rPr>
              <a:t>рсифікований  ІСІ</a:t>
            </a:r>
            <a:endParaRPr sz="1800">
              <a:latin typeface="Trebuchet MS"/>
              <a:cs typeface="Trebuchet MS"/>
            </a:endParaRPr>
          </a:p>
        </p:txBody>
      </p:sp>
      <p:grpSp>
        <p:nvGrpSpPr>
          <p:cNvPr id="10" name="object 10"/>
          <p:cNvGrpSpPr/>
          <p:nvPr/>
        </p:nvGrpSpPr>
        <p:grpSpPr>
          <a:xfrm>
            <a:off x="3283965" y="4001770"/>
            <a:ext cx="5506720" cy="2019935"/>
            <a:chOff x="3283965" y="4001770"/>
            <a:chExt cx="5506720" cy="2019935"/>
          </a:xfrm>
        </p:grpSpPr>
        <p:sp>
          <p:nvSpPr>
            <p:cNvPr id="11" name="object 11"/>
            <p:cNvSpPr/>
            <p:nvPr/>
          </p:nvSpPr>
          <p:spPr>
            <a:xfrm>
              <a:off x="3294125" y="4011930"/>
              <a:ext cx="5486400" cy="1999614"/>
            </a:xfrm>
            <a:custGeom>
              <a:avLst/>
              <a:gdLst/>
              <a:ahLst/>
              <a:cxnLst/>
              <a:rect l="l" t="t" r="r" b="b"/>
              <a:pathLst>
                <a:path w="5486400" h="1999614">
                  <a:moveTo>
                    <a:pt x="4486656" y="0"/>
                  </a:moveTo>
                  <a:lnTo>
                    <a:pt x="4486656" y="249936"/>
                  </a:lnTo>
                  <a:lnTo>
                    <a:pt x="0" y="249936"/>
                  </a:lnTo>
                  <a:lnTo>
                    <a:pt x="0" y="1749552"/>
                  </a:lnTo>
                  <a:lnTo>
                    <a:pt x="4486656" y="1749552"/>
                  </a:lnTo>
                  <a:lnTo>
                    <a:pt x="4486656" y="1999488"/>
                  </a:lnTo>
                  <a:lnTo>
                    <a:pt x="5486400" y="999744"/>
                  </a:lnTo>
                  <a:lnTo>
                    <a:pt x="4486656" y="0"/>
                  </a:lnTo>
                  <a:close/>
                </a:path>
              </a:pathLst>
            </a:custGeom>
            <a:solidFill>
              <a:srgbClr val="D2EBF8">
                <a:alpha val="90194"/>
              </a:srgbClr>
            </a:solidFill>
          </p:spPr>
          <p:txBody>
            <a:bodyPr wrap="square" lIns="0" tIns="0" rIns="0" bIns="0" rtlCol="0"/>
            <a:lstStyle/>
            <a:p>
              <a:endParaRPr/>
            </a:p>
          </p:txBody>
        </p:sp>
        <p:sp>
          <p:nvSpPr>
            <p:cNvPr id="12" name="object 12"/>
            <p:cNvSpPr/>
            <p:nvPr/>
          </p:nvSpPr>
          <p:spPr>
            <a:xfrm>
              <a:off x="3294125" y="4011930"/>
              <a:ext cx="5486400" cy="1999614"/>
            </a:xfrm>
            <a:custGeom>
              <a:avLst/>
              <a:gdLst/>
              <a:ahLst/>
              <a:cxnLst/>
              <a:rect l="l" t="t" r="r" b="b"/>
              <a:pathLst>
                <a:path w="5486400" h="1999614">
                  <a:moveTo>
                    <a:pt x="0" y="249936"/>
                  </a:moveTo>
                  <a:lnTo>
                    <a:pt x="4486656" y="249936"/>
                  </a:lnTo>
                  <a:lnTo>
                    <a:pt x="4486656" y="0"/>
                  </a:lnTo>
                  <a:lnTo>
                    <a:pt x="5486400" y="999744"/>
                  </a:lnTo>
                  <a:lnTo>
                    <a:pt x="4486656" y="1999488"/>
                  </a:lnTo>
                  <a:lnTo>
                    <a:pt x="4486656" y="1749552"/>
                  </a:lnTo>
                  <a:lnTo>
                    <a:pt x="0" y="1749552"/>
                  </a:lnTo>
                  <a:lnTo>
                    <a:pt x="0" y="249936"/>
                  </a:lnTo>
                  <a:close/>
                </a:path>
              </a:pathLst>
            </a:custGeom>
            <a:ln w="19812">
              <a:solidFill>
                <a:srgbClr val="D2EBF8"/>
              </a:solidFill>
            </a:ln>
          </p:spPr>
          <p:txBody>
            <a:bodyPr wrap="square" lIns="0" tIns="0" rIns="0" bIns="0" rtlCol="0"/>
            <a:lstStyle/>
            <a:p>
              <a:endParaRPr/>
            </a:p>
          </p:txBody>
        </p:sp>
      </p:grpSp>
      <p:sp>
        <p:nvSpPr>
          <p:cNvPr id="13" name="object 13"/>
          <p:cNvSpPr txBox="1"/>
          <p:nvPr/>
        </p:nvSpPr>
        <p:spPr>
          <a:xfrm>
            <a:off x="3292602" y="4218889"/>
            <a:ext cx="3996054" cy="300355"/>
          </a:xfrm>
          <a:prstGeom prst="rect">
            <a:avLst/>
          </a:prstGeom>
        </p:spPr>
        <p:txBody>
          <a:bodyPr vert="horz" wrap="square" lIns="0" tIns="12700" rIns="0" bIns="0" rtlCol="0">
            <a:spAutoFit/>
          </a:bodyPr>
          <a:lstStyle/>
          <a:p>
            <a:pPr marL="184785" indent="-172720">
              <a:lnSpc>
                <a:spcPct val="100000"/>
              </a:lnSpc>
              <a:spcBef>
                <a:spcPts val="100"/>
              </a:spcBef>
              <a:buChar char="•"/>
              <a:tabLst>
                <a:tab pos="185420" algn="l"/>
              </a:tabLst>
            </a:pPr>
            <a:r>
              <a:rPr sz="1800" dirty="0">
                <a:latin typeface="Trebuchet MS"/>
                <a:cs typeface="Trebuchet MS"/>
              </a:rPr>
              <a:t>Не </a:t>
            </a:r>
            <a:r>
              <a:rPr sz="1800" spc="-5" dirty="0">
                <a:latin typeface="Trebuchet MS"/>
                <a:cs typeface="Trebuchet MS"/>
              </a:rPr>
              <a:t>мають ознак</a:t>
            </a:r>
            <a:r>
              <a:rPr sz="1800" spc="-65" dirty="0">
                <a:latin typeface="Trebuchet MS"/>
                <a:cs typeface="Trebuchet MS"/>
              </a:rPr>
              <a:t> </a:t>
            </a:r>
            <a:r>
              <a:rPr sz="1800" spc="-5" dirty="0">
                <a:latin typeface="Trebuchet MS"/>
                <a:cs typeface="Trebuchet MS"/>
              </a:rPr>
              <a:t>диверсифікованого</a:t>
            </a:r>
            <a:endParaRPr sz="1800">
              <a:latin typeface="Trebuchet MS"/>
              <a:cs typeface="Trebuchet MS"/>
            </a:endParaRPr>
          </a:p>
        </p:txBody>
      </p:sp>
      <p:grpSp>
        <p:nvGrpSpPr>
          <p:cNvPr id="14" name="object 14"/>
          <p:cNvGrpSpPr/>
          <p:nvPr/>
        </p:nvGrpSpPr>
        <p:grpSpPr>
          <a:xfrm>
            <a:off x="67056" y="4160520"/>
            <a:ext cx="3153410" cy="2019300"/>
            <a:chOff x="67056" y="4160520"/>
            <a:chExt cx="3153410" cy="2019300"/>
          </a:xfrm>
        </p:grpSpPr>
        <p:sp>
          <p:nvSpPr>
            <p:cNvPr id="15" name="object 15"/>
            <p:cNvSpPr/>
            <p:nvPr/>
          </p:nvSpPr>
          <p:spPr>
            <a:xfrm>
              <a:off x="76962" y="4170426"/>
              <a:ext cx="3133725" cy="1999614"/>
            </a:xfrm>
            <a:custGeom>
              <a:avLst/>
              <a:gdLst/>
              <a:ahLst/>
              <a:cxnLst/>
              <a:rect l="l" t="t" r="r" b="b"/>
              <a:pathLst>
                <a:path w="3133725" h="1999614">
                  <a:moveTo>
                    <a:pt x="2800096" y="0"/>
                  </a:moveTo>
                  <a:lnTo>
                    <a:pt x="333248" y="0"/>
                  </a:lnTo>
                  <a:lnTo>
                    <a:pt x="284002" y="3613"/>
                  </a:lnTo>
                  <a:lnTo>
                    <a:pt x="237001" y="14111"/>
                  </a:lnTo>
                  <a:lnTo>
                    <a:pt x="192758" y="30976"/>
                  </a:lnTo>
                  <a:lnTo>
                    <a:pt x="151790" y="53694"/>
                  </a:lnTo>
                  <a:lnTo>
                    <a:pt x="114612" y="81748"/>
                  </a:lnTo>
                  <a:lnTo>
                    <a:pt x="81739" y="114622"/>
                  </a:lnTo>
                  <a:lnTo>
                    <a:pt x="53688" y="151801"/>
                  </a:lnTo>
                  <a:lnTo>
                    <a:pt x="30972" y="192769"/>
                  </a:lnTo>
                  <a:lnTo>
                    <a:pt x="14109" y="237010"/>
                  </a:lnTo>
                  <a:lnTo>
                    <a:pt x="3613" y="284008"/>
                  </a:lnTo>
                  <a:lnTo>
                    <a:pt x="0" y="333248"/>
                  </a:lnTo>
                  <a:lnTo>
                    <a:pt x="0" y="1666227"/>
                  </a:lnTo>
                  <a:lnTo>
                    <a:pt x="3613" y="1715475"/>
                  </a:lnTo>
                  <a:lnTo>
                    <a:pt x="14109" y="1762479"/>
                  </a:lnTo>
                  <a:lnTo>
                    <a:pt x="30972" y="1806724"/>
                  </a:lnTo>
                  <a:lnTo>
                    <a:pt x="53688" y="1847694"/>
                  </a:lnTo>
                  <a:lnTo>
                    <a:pt x="81739" y="1884873"/>
                  </a:lnTo>
                  <a:lnTo>
                    <a:pt x="114612" y="1917746"/>
                  </a:lnTo>
                  <a:lnTo>
                    <a:pt x="151790" y="1945799"/>
                  </a:lnTo>
                  <a:lnTo>
                    <a:pt x="192758" y="1968514"/>
                  </a:lnTo>
                  <a:lnTo>
                    <a:pt x="237001" y="1985378"/>
                  </a:lnTo>
                  <a:lnTo>
                    <a:pt x="284002" y="1995874"/>
                  </a:lnTo>
                  <a:lnTo>
                    <a:pt x="333248" y="1999488"/>
                  </a:lnTo>
                  <a:lnTo>
                    <a:pt x="2800096" y="1999488"/>
                  </a:lnTo>
                  <a:lnTo>
                    <a:pt x="2849335" y="1995874"/>
                  </a:lnTo>
                  <a:lnTo>
                    <a:pt x="2896333" y="1985378"/>
                  </a:lnTo>
                  <a:lnTo>
                    <a:pt x="2940574" y="1968514"/>
                  </a:lnTo>
                  <a:lnTo>
                    <a:pt x="2981542" y="1945799"/>
                  </a:lnTo>
                  <a:lnTo>
                    <a:pt x="3018721" y="1917746"/>
                  </a:lnTo>
                  <a:lnTo>
                    <a:pt x="3051595" y="1884873"/>
                  </a:lnTo>
                  <a:lnTo>
                    <a:pt x="3079649" y="1847694"/>
                  </a:lnTo>
                  <a:lnTo>
                    <a:pt x="3102367" y="1806724"/>
                  </a:lnTo>
                  <a:lnTo>
                    <a:pt x="3119232" y="1762479"/>
                  </a:lnTo>
                  <a:lnTo>
                    <a:pt x="3129730" y="1715475"/>
                  </a:lnTo>
                  <a:lnTo>
                    <a:pt x="3133344" y="1666227"/>
                  </a:lnTo>
                  <a:lnTo>
                    <a:pt x="3133344" y="333248"/>
                  </a:lnTo>
                  <a:lnTo>
                    <a:pt x="3129730" y="284008"/>
                  </a:lnTo>
                  <a:lnTo>
                    <a:pt x="3119232" y="237010"/>
                  </a:lnTo>
                  <a:lnTo>
                    <a:pt x="3102367" y="192769"/>
                  </a:lnTo>
                  <a:lnTo>
                    <a:pt x="3079649" y="151801"/>
                  </a:lnTo>
                  <a:lnTo>
                    <a:pt x="3051595" y="114622"/>
                  </a:lnTo>
                  <a:lnTo>
                    <a:pt x="3018721" y="81748"/>
                  </a:lnTo>
                  <a:lnTo>
                    <a:pt x="2981542" y="53694"/>
                  </a:lnTo>
                  <a:lnTo>
                    <a:pt x="2940574" y="30976"/>
                  </a:lnTo>
                  <a:lnTo>
                    <a:pt x="2896333" y="14111"/>
                  </a:lnTo>
                  <a:lnTo>
                    <a:pt x="2849335" y="3613"/>
                  </a:lnTo>
                  <a:lnTo>
                    <a:pt x="2800096" y="0"/>
                  </a:lnTo>
                  <a:close/>
                </a:path>
              </a:pathLst>
            </a:custGeom>
            <a:solidFill>
              <a:srgbClr val="2D83C3"/>
            </a:solidFill>
          </p:spPr>
          <p:txBody>
            <a:bodyPr wrap="square" lIns="0" tIns="0" rIns="0" bIns="0" rtlCol="0"/>
            <a:lstStyle/>
            <a:p>
              <a:endParaRPr/>
            </a:p>
          </p:txBody>
        </p:sp>
        <p:sp>
          <p:nvSpPr>
            <p:cNvPr id="16" name="object 16"/>
            <p:cNvSpPr/>
            <p:nvPr/>
          </p:nvSpPr>
          <p:spPr>
            <a:xfrm>
              <a:off x="76962" y="4170426"/>
              <a:ext cx="3133725" cy="1999614"/>
            </a:xfrm>
            <a:custGeom>
              <a:avLst/>
              <a:gdLst/>
              <a:ahLst/>
              <a:cxnLst/>
              <a:rect l="l" t="t" r="r" b="b"/>
              <a:pathLst>
                <a:path w="3133725" h="1999614">
                  <a:moveTo>
                    <a:pt x="0" y="333248"/>
                  </a:moveTo>
                  <a:lnTo>
                    <a:pt x="3613" y="284008"/>
                  </a:lnTo>
                  <a:lnTo>
                    <a:pt x="14109" y="237010"/>
                  </a:lnTo>
                  <a:lnTo>
                    <a:pt x="30972" y="192769"/>
                  </a:lnTo>
                  <a:lnTo>
                    <a:pt x="53688" y="151801"/>
                  </a:lnTo>
                  <a:lnTo>
                    <a:pt x="81739" y="114622"/>
                  </a:lnTo>
                  <a:lnTo>
                    <a:pt x="114612" y="81748"/>
                  </a:lnTo>
                  <a:lnTo>
                    <a:pt x="151790" y="53694"/>
                  </a:lnTo>
                  <a:lnTo>
                    <a:pt x="192758" y="30976"/>
                  </a:lnTo>
                  <a:lnTo>
                    <a:pt x="237001" y="14111"/>
                  </a:lnTo>
                  <a:lnTo>
                    <a:pt x="284002" y="3613"/>
                  </a:lnTo>
                  <a:lnTo>
                    <a:pt x="333248" y="0"/>
                  </a:lnTo>
                  <a:lnTo>
                    <a:pt x="2800096" y="0"/>
                  </a:lnTo>
                  <a:lnTo>
                    <a:pt x="2849335" y="3613"/>
                  </a:lnTo>
                  <a:lnTo>
                    <a:pt x="2896333" y="14111"/>
                  </a:lnTo>
                  <a:lnTo>
                    <a:pt x="2940574" y="30976"/>
                  </a:lnTo>
                  <a:lnTo>
                    <a:pt x="2981542" y="53694"/>
                  </a:lnTo>
                  <a:lnTo>
                    <a:pt x="3018721" y="81748"/>
                  </a:lnTo>
                  <a:lnTo>
                    <a:pt x="3051595" y="114622"/>
                  </a:lnTo>
                  <a:lnTo>
                    <a:pt x="3079649" y="151801"/>
                  </a:lnTo>
                  <a:lnTo>
                    <a:pt x="3102367" y="192769"/>
                  </a:lnTo>
                  <a:lnTo>
                    <a:pt x="3119232" y="237010"/>
                  </a:lnTo>
                  <a:lnTo>
                    <a:pt x="3129730" y="284008"/>
                  </a:lnTo>
                  <a:lnTo>
                    <a:pt x="3133344" y="333248"/>
                  </a:lnTo>
                  <a:lnTo>
                    <a:pt x="3133344" y="1666227"/>
                  </a:lnTo>
                  <a:lnTo>
                    <a:pt x="3129730" y="1715475"/>
                  </a:lnTo>
                  <a:lnTo>
                    <a:pt x="3119232" y="1762479"/>
                  </a:lnTo>
                  <a:lnTo>
                    <a:pt x="3102367" y="1806724"/>
                  </a:lnTo>
                  <a:lnTo>
                    <a:pt x="3079649" y="1847694"/>
                  </a:lnTo>
                  <a:lnTo>
                    <a:pt x="3051595" y="1884873"/>
                  </a:lnTo>
                  <a:lnTo>
                    <a:pt x="3018721" y="1917746"/>
                  </a:lnTo>
                  <a:lnTo>
                    <a:pt x="2981542" y="1945799"/>
                  </a:lnTo>
                  <a:lnTo>
                    <a:pt x="2940574" y="1968514"/>
                  </a:lnTo>
                  <a:lnTo>
                    <a:pt x="2896333" y="1985378"/>
                  </a:lnTo>
                  <a:lnTo>
                    <a:pt x="2849335" y="1995874"/>
                  </a:lnTo>
                  <a:lnTo>
                    <a:pt x="2800096" y="1999488"/>
                  </a:lnTo>
                  <a:lnTo>
                    <a:pt x="333248" y="1999488"/>
                  </a:lnTo>
                  <a:lnTo>
                    <a:pt x="284002" y="1995874"/>
                  </a:lnTo>
                  <a:lnTo>
                    <a:pt x="237001" y="1985378"/>
                  </a:lnTo>
                  <a:lnTo>
                    <a:pt x="192758" y="1968514"/>
                  </a:lnTo>
                  <a:lnTo>
                    <a:pt x="151790" y="1945799"/>
                  </a:lnTo>
                  <a:lnTo>
                    <a:pt x="114612" y="1917746"/>
                  </a:lnTo>
                  <a:lnTo>
                    <a:pt x="81739" y="1884873"/>
                  </a:lnTo>
                  <a:lnTo>
                    <a:pt x="53688" y="1847694"/>
                  </a:lnTo>
                  <a:lnTo>
                    <a:pt x="30972" y="1806724"/>
                  </a:lnTo>
                  <a:lnTo>
                    <a:pt x="14109" y="1762479"/>
                  </a:lnTo>
                  <a:lnTo>
                    <a:pt x="3613" y="1715475"/>
                  </a:lnTo>
                  <a:lnTo>
                    <a:pt x="0" y="1666227"/>
                  </a:lnTo>
                  <a:lnTo>
                    <a:pt x="0" y="333248"/>
                  </a:lnTo>
                  <a:close/>
                </a:path>
              </a:pathLst>
            </a:custGeom>
            <a:ln w="19812">
              <a:solidFill>
                <a:srgbClr val="FFFFFF"/>
              </a:solidFill>
            </a:ln>
          </p:spPr>
          <p:txBody>
            <a:bodyPr wrap="square" lIns="0" tIns="0" rIns="0" bIns="0" rtlCol="0"/>
            <a:lstStyle/>
            <a:p>
              <a:endParaRPr/>
            </a:p>
          </p:txBody>
        </p:sp>
      </p:grpSp>
      <p:sp>
        <p:nvSpPr>
          <p:cNvPr id="17" name="object 17"/>
          <p:cNvSpPr txBox="1"/>
          <p:nvPr/>
        </p:nvSpPr>
        <p:spPr>
          <a:xfrm>
            <a:off x="272288" y="4996941"/>
            <a:ext cx="273875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Trebuchet MS"/>
                <a:cs typeface="Trebuchet MS"/>
              </a:rPr>
              <a:t>Недиверсифікований</a:t>
            </a:r>
            <a:r>
              <a:rPr sz="1800" b="1" spc="-105" dirty="0">
                <a:solidFill>
                  <a:srgbClr val="FFFFFF"/>
                </a:solidFill>
                <a:latin typeface="Trebuchet MS"/>
                <a:cs typeface="Trebuchet MS"/>
              </a:rPr>
              <a:t> </a:t>
            </a:r>
            <a:r>
              <a:rPr sz="1800" b="1" dirty="0">
                <a:solidFill>
                  <a:srgbClr val="FFFFFF"/>
                </a:solidFill>
                <a:latin typeface="Trebuchet MS"/>
                <a:cs typeface="Trebuchet MS"/>
              </a:rPr>
              <a:t>ІСІ</a:t>
            </a:r>
            <a:endParaRPr sz="1800">
              <a:latin typeface="Trebuchet MS"/>
              <a:cs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27688" y="0"/>
            <a:ext cx="4021454" cy="6867525"/>
            <a:chOff x="5127688" y="0"/>
            <a:chExt cx="4021454" cy="6867525"/>
          </a:xfrm>
        </p:grpSpPr>
        <p:sp>
          <p:nvSpPr>
            <p:cNvPr id="3" name="object 3"/>
            <p:cNvSpPr/>
            <p:nvPr/>
          </p:nvSpPr>
          <p:spPr>
            <a:xfrm>
              <a:off x="5132260" y="4182451"/>
              <a:ext cx="4011929" cy="2675890"/>
            </a:xfrm>
            <a:custGeom>
              <a:avLst/>
              <a:gdLst/>
              <a:ahLst/>
              <a:cxnLst/>
              <a:rect l="l" t="t" r="r" b="b"/>
              <a:pathLst>
                <a:path w="4011929" h="2675890">
                  <a:moveTo>
                    <a:pt x="0" y="2675547"/>
                  </a:moveTo>
                  <a:lnTo>
                    <a:pt x="4011738" y="0"/>
                  </a:lnTo>
                </a:path>
              </a:pathLst>
            </a:custGeom>
            <a:ln w="9144">
              <a:solidFill>
                <a:srgbClr val="5FCAEE"/>
              </a:solidFill>
            </a:ln>
          </p:spPr>
          <p:txBody>
            <a:bodyPr wrap="square" lIns="0" tIns="0" rIns="0" bIns="0" rtlCol="0"/>
            <a:lstStyle/>
            <a:p>
              <a:endParaRPr/>
            </a:p>
          </p:txBody>
        </p:sp>
        <p:sp>
          <p:nvSpPr>
            <p:cNvPr id="4" name="object 4"/>
            <p:cNvSpPr/>
            <p:nvPr/>
          </p:nvSpPr>
          <p:spPr>
            <a:xfrm>
              <a:off x="7043927" y="0"/>
              <a:ext cx="1217930" cy="6858000"/>
            </a:xfrm>
            <a:custGeom>
              <a:avLst/>
              <a:gdLst/>
              <a:ahLst/>
              <a:cxnLst/>
              <a:rect l="l" t="t" r="r" b="b"/>
              <a:pathLst>
                <a:path w="1217929" h="6858000">
                  <a:moveTo>
                    <a:pt x="0" y="0"/>
                  </a:moveTo>
                  <a:lnTo>
                    <a:pt x="1217549" y="6857999"/>
                  </a:lnTo>
                </a:path>
              </a:pathLst>
            </a:custGeom>
            <a:ln w="9143">
              <a:solidFill>
                <a:srgbClr val="5FCAEE"/>
              </a:solidFill>
            </a:ln>
          </p:spPr>
          <p:txBody>
            <a:bodyPr wrap="square" lIns="0" tIns="0" rIns="0" bIns="0" rtlCol="0"/>
            <a:lstStyle/>
            <a:p>
              <a:endParaRPr/>
            </a:p>
          </p:txBody>
        </p:sp>
        <p:sp>
          <p:nvSpPr>
            <p:cNvPr id="5" name="object 5"/>
            <p:cNvSpPr/>
            <p:nvPr/>
          </p:nvSpPr>
          <p:spPr>
            <a:xfrm>
              <a:off x="6893051" y="0"/>
              <a:ext cx="2251075" cy="6858000"/>
            </a:xfrm>
            <a:custGeom>
              <a:avLst/>
              <a:gdLst/>
              <a:ahLst/>
              <a:cxnLst/>
              <a:rect l="l" t="t" r="r" b="b"/>
              <a:pathLst>
                <a:path w="2251075" h="6858000">
                  <a:moveTo>
                    <a:pt x="2021967" y="0"/>
                  </a:moveTo>
                  <a:lnTo>
                    <a:pt x="0" y="6857154"/>
                  </a:lnTo>
                  <a:lnTo>
                    <a:pt x="226086" y="6857998"/>
                  </a:lnTo>
                  <a:lnTo>
                    <a:pt x="2250947" y="6857998"/>
                  </a:lnTo>
                  <a:lnTo>
                    <a:pt x="2250947" y="8226"/>
                  </a:lnTo>
                  <a:lnTo>
                    <a:pt x="2021967" y="0"/>
                  </a:lnTo>
                  <a:close/>
                </a:path>
              </a:pathLst>
            </a:custGeom>
            <a:solidFill>
              <a:srgbClr val="5FCAEE">
                <a:alpha val="36077"/>
              </a:srgbClr>
            </a:solidFill>
          </p:spPr>
          <p:txBody>
            <a:bodyPr wrap="square" lIns="0" tIns="0" rIns="0" bIns="0" rtlCol="0"/>
            <a:lstStyle/>
            <a:p>
              <a:endParaRPr/>
            </a:p>
          </p:txBody>
        </p:sp>
        <p:sp>
          <p:nvSpPr>
            <p:cNvPr id="6" name="object 6"/>
            <p:cNvSpPr/>
            <p:nvPr/>
          </p:nvSpPr>
          <p:spPr>
            <a:xfrm>
              <a:off x="7206805" y="0"/>
              <a:ext cx="1937385" cy="6858000"/>
            </a:xfrm>
            <a:custGeom>
              <a:avLst/>
              <a:gdLst/>
              <a:ahLst/>
              <a:cxnLst/>
              <a:rect l="l" t="t" r="r" b="b"/>
              <a:pathLst>
                <a:path w="1937384" h="6858000">
                  <a:moveTo>
                    <a:pt x="1937194" y="0"/>
                  </a:moveTo>
                  <a:lnTo>
                    <a:pt x="0" y="0"/>
                  </a:lnTo>
                  <a:lnTo>
                    <a:pt x="1200593" y="6857996"/>
                  </a:lnTo>
                  <a:lnTo>
                    <a:pt x="1937194" y="6857996"/>
                  </a:lnTo>
                  <a:lnTo>
                    <a:pt x="1937194" y="0"/>
                  </a:lnTo>
                  <a:close/>
                </a:path>
              </a:pathLst>
            </a:custGeom>
            <a:solidFill>
              <a:srgbClr val="5FCAEE">
                <a:alpha val="19999"/>
              </a:srgbClr>
            </a:solidFill>
          </p:spPr>
          <p:txBody>
            <a:bodyPr wrap="square" lIns="0" tIns="0" rIns="0" bIns="0" rtlCol="0"/>
            <a:lstStyle/>
            <a:p>
              <a:endParaRPr/>
            </a:p>
          </p:txBody>
        </p:sp>
        <p:sp>
          <p:nvSpPr>
            <p:cNvPr id="7" name="object 7"/>
            <p:cNvSpPr/>
            <p:nvPr/>
          </p:nvSpPr>
          <p:spPr>
            <a:xfrm>
              <a:off x="6638545" y="3921067"/>
              <a:ext cx="2505710" cy="2937510"/>
            </a:xfrm>
            <a:custGeom>
              <a:avLst/>
              <a:gdLst/>
              <a:ahLst/>
              <a:cxnLst/>
              <a:rect l="l" t="t" r="r" b="b"/>
              <a:pathLst>
                <a:path w="2505709" h="2937509">
                  <a:moveTo>
                    <a:pt x="2505454" y="0"/>
                  </a:moveTo>
                  <a:lnTo>
                    <a:pt x="0" y="2936929"/>
                  </a:lnTo>
                  <a:lnTo>
                    <a:pt x="2505454" y="2936929"/>
                  </a:lnTo>
                  <a:lnTo>
                    <a:pt x="2505454" y="0"/>
                  </a:lnTo>
                  <a:close/>
                </a:path>
              </a:pathLst>
            </a:custGeom>
            <a:solidFill>
              <a:srgbClr val="17AFE3">
                <a:alpha val="65881"/>
              </a:srgbClr>
            </a:solidFill>
          </p:spPr>
          <p:txBody>
            <a:bodyPr wrap="square" lIns="0" tIns="0" rIns="0" bIns="0" rtlCol="0"/>
            <a:lstStyle/>
            <a:p>
              <a:endParaRPr/>
            </a:p>
          </p:txBody>
        </p:sp>
        <p:sp>
          <p:nvSpPr>
            <p:cNvPr id="8" name="object 8"/>
            <p:cNvSpPr/>
            <p:nvPr/>
          </p:nvSpPr>
          <p:spPr>
            <a:xfrm>
              <a:off x="7012460" y="0"/>
              <a:ext cx="2131695" cy="6858000"/>
            </a:xfrm>
            <a:custGeom>
              <a:avLst/>
              <a:gdLst/>
              <a:ahLst/>
              <a:cxnLst/>
              <a:rect l="l" t="t" r="r" b="b"/>
              <a:pathLst>
                <a:path w="2131695" h="6858000">
                  <a:moveTo>
                    <a:pt x="2131539" y="0"/>
                  </a:moveTo>
                  <a:lnTo>
                    <a:pt x="0" y="0"/>
                  </a:lnTo>
                  <a:lnTo>
                    <a:pt x="1854551" y="6857996"/>
                  </a:lnTo>
                  <a:lnTo>
                    <a:pt x="2131539" y="6849804"/>
                  </a:lnTo>
                  <a:lnTo>
                    <a:pt x="2131539" y="0"/>
                  </a:lnTo>
                  <a:close/>
                </a:path>
              </a:pathLst>
            </a:custGeom>
            <a:solidFill>
              <a:srgbClr val="17AFE3">
                <a:alpha val="50195"/>
              </a:srgbClr>
            </a:solidFill>
          </p:spPr>
          <p:txBody>
            <a:bodyPr wrap="square" lIns="0" tIns="0" rIns="0" bIns="0" rtlCol="0"/>
            <a:lstStyle/>
            <a:p>
              <a:endParaRPr/>
            </a:p>
          </p:txBody>
        </p:sp>
        <p:sp>
          <p:nvSpPr>
            <p:cNvPr id="9" name="object 9"/>
            <p:cNvSpPr/>
            <p:nvPr/>
          </p:nvSpPr>
          <p:spPr>
            <a:xfrm>
              <a:off x="8296656" y="0"/>
              <a:ext cx="847725" cy="6858000"/>
            </a:xfrm>
            <a:custGeom>
              <a:avLst/>
              <a:gdLst/>
              <a:ahLst/>
              <a:cxnLst/>
              <a:rect l="l" t="t" r="r" b="b"/>
              <a:pathLst>
                <a:path w="847725" h="6858000">
                  <a:moveTo>
                    <a:pt x="847343" y="0"/>
                  </a:moveTo>
                  <a:lnTo>
                    <a:pt x="675397" y="0"/>
                  </a:lnTo>
                  <a:lnTo>
                    <a:pt x="0" y="6857996"/>
                  </a:lnTo>
                  <a:lnTo>
                    <a:pt x="847343" y="6857996"/>
                  </a:lnTo>
                  <a:lnTo>
                    <a:pt x="847343" y="0"/>
                  </a:lnTo>
                  <a:close/>
                </a:path>
              </a:pathLst>
            </a:custGeom>
            <a:solidFill>
              <a:srgbClr val="2D83C3">
                <a:alpha val="70195"/>
              </a:srgbClr>
            </a:solidFill>
          </p:spPr>
          <p:txBody>
            <a:bodyPr wrap="square" lIns="0" tIns="0" rIns="0" bIns="0" rtlCol="0"/>
            <a:lstStyle/>
            <a:p>
              <a:endParaRPr/>
            </a:p>
          </p:txBody>
        </p:sp>
        <p:sp>
          <p:nvSpPr>
            <p:cNvPr id="10" name="object 10"/>
            <p:cNvSpPr/>
            <p:nvPr/>
          </p:nvSpPr>
          <p:spPr>
            <a:xfrm>
              <a:off x="8095005" y="0"/>
              <a:ext cx="1049020" cy="6858000"/>
            </a:xfrm>
            <a:custGeom>
              <a:avLst/>
              <a:gdLst/>
              <a:ahLst/>
              <a:cxnLst/>
              <a:rect l="l" t="t" r="r" b="b"/>
              <a:pathLst>
                <a:path w="1049020" h="6858000">
                  <a:moveTo>
                    <a:pt x="1048994" y="0"/>
                  </a:moveTo>
                  <a:lnTo>
                    <a:pt x="0" y="0"/>
                  </a:lnTo>
                  <a:lnTo>
                    <a:pt x="937614" y="6857996"/>
                  </a:lnTo>
                  <a:lnTo>
                    <a:pt x="1048994" y="6857996"/>
                  </a:lnTo>
                  <a:lnTo>
                    <a:pt x="1048994" y="0"/>
                  </a:lnTo>
                  <a:close/>
                </a:path>
              </a:pathLst>
            </a:custGeom>
            <a:solidFill>
              <a:srgbClr val="226192">
                <a:alpha val="81959"/>
              </a:srgbClr>
            </a:solidFill>
          </p:spPr>
          <p:txBody>
            <a:bodyPr wrap="square" lIns="0" tIns="0" rIns="0" bIns="0" rtlCol="0"/>
            <a:lstStyle/>
            <a:p>
              <a:endParaRPr/>
            </a:p>
          </p:txBody>
        </p:sp>
        <p:sp>
          <p:nvSpPr>
            <p:cNvPr id="11" name="object 11"/>
            <p:cNvSpPr/>
            <p:nvPr/>
          </p:nvSpPr>
          <p:spPr>
            <a:xfrm>
              <a:off x="8069580" y="4920135"/>
              <a:ext cx="1074420" cy="1938020"/>
            </a:xfrm>
            <a:custGeom>
              <a:avLst/>
              <a:gdLst/>
              <a:ahLst/>
              <a:cxnLst/>
              <a:rect l="l" t="t" r="r" b="b"/>
              <a:pathLst>
                <a:path w="1074420" h="1938020">
                  <a:moveTo>
                    <a:pt x="1074419" y="0"/>
                  </a:moveTo>
                  <a:lnTo>
                    <a:pt x="0" y="1937862"/>
                  </a:lnTo>
                  <a:lnTo>
                    <a:pt x="1074419" y="1932867"/>
                  </a:lnTo>
                  <a:lnTo>
                    <a:pt x="1074419" y="0"/>
                  </a:lnTo>
                  <a:close/>
                </a:path>
              </a:pathLst>
            </a:custGeom>
            <a:solidFill>
              <a:srgbClr val="17AFE3">
                <a:alpha val="65881"/>
              </a:srgbClr>
            </a:solidFill>
          </p:spPr>
          <p:txBody>
            <a:bodyPr wrap="square" lIns="0" tIns="0" rIns="0" bIns="0" rtlCol="0"/>
            <a:lstStyle/>
            <a:p>
              <a:endParaRPr/>
            </a:p>
          </p:txBody>
        </p:sp>
      </p:grpSp>
      <p:sp>
        <p:nvSpPr>
          <p:cNvPr id="12" name="object 12"/>
          <p:cNvSpPr/>
          <p:nvPr/>
        </p:nvSpPr>
        <p:spPr>
          <a:xfrm>
            <a:off x="0" y="0"/>
            <a:ext cx="855344" cy="5639435"/>
          </a:xfrm>
          <a:custGeom>
            <a:avLst/>
            <a:gdLst/>
            <a:ahLst/>
            <a:cxnLst/>
            <a:rect l="l" t="t" r="r" b="b"/>
            <a:pathLst>
              <a:path w="855344" h="5639435">
                <a:moveTo>
                  <a:pt x="854963" y="0"/>
                </a:moveTo>
                <a:lnTo>
                  <a:pt x="82500" y="0"/>
                </a:lnTo>
                <a:lnTo>
                  <a:pt x="0" y="813"/>
                </a:lnTo>
                <a:lnTo>
                  <a:pt x="0" y="5638916"/>
                </a:lnTo>
                <a:lnTo>
                  <a:pt x="854963" y="9271"/>
                </a:lnTo>
                <a:lnTo>
                  <a:pt x="854963" y="0"/>
                </a:lnTo>
                <a:close/>
              </a:path>
            </a:pathLst>
          </a:custGeom>
          <a:solidFill>
            <a:srgbClr val="5FCAEE">
              <a:alpha val="85096"/>
            </a:srgbClr>
          </a:solidFill>
        </p:spPr>
        <p:txBody>
          <a:bodyPr wrap="square" lIns="0" tIns="0" rIns="0" bIns="0" rtlCol="0"/>
          <a:lstStyle/>
          <a:p>
            <a:endParaRPr/>
          </a:p>
        </p:txBody>
      </p:sp>
      <p:sp>
        <p:nvSpPr>
          <p:cNvPr id="13" name="object 13"/>
          <p:cNvSpPr txBox="1">
            <a:spLocks noGrp="1"/>
          </p:cNvSpPr>
          <p:nvPr>
            <p:ph type="title"/>
          </p:nvPr>
        </p:nvSpPr>
        <p:spPr>
          <a:xfrm>
            <a:off x="685332" y="549062"/>
            <a:ext cx="7773338" cy="1735090"/>
          </a:xfrm>
          <a:prstGeom prst="rect">
            <a:avLst/>
          </a:prstGeom>
        </p:spPr>
        <p:txBody>
          <a:bodyPr vert="horz" wrap="square" lIns="0" tIns="11430" rIns="0" bIns="0" rtlCol="0">
            <a:spAutoFit/>
          </a:bodyPr>
          <a:lstStyle/>
          <a:p>
            <a:pPr marL="12700" marR="5080">
              <a:lnSpc>
                <a:spcPct val="100099"/>
              </a:lnSpc>
              <a:spcBef>
                <a:spcPts val="90"/>
              </a:spcBef>
            </a:pPr>
            <a:r>
              <a:rPr sz="2800" b="1" spc="-10" dirty="0">
                <a:solidFill>
                  <a:srgbClr val="C00000"/>
                </a:solidFill>
                <a:latin typeface="Trebuchet MS"/>
                <a:cs typeface="Trebuchet MS"/>
              </a:rPr>
              <a:t>Об'єкти </a:t>
            </a:r>
            <a:r>
              <a:rPr sz="2800" b="1" spc="-5" dirty="0">
                <a:solidFill>
                  <a:srgbClr val="C00000"/>
                </a:solidFill>
                <a:latin typeface="Trebuchet MS"/>
                <a:cs typeface="Trebuchet MS"/>
              </a:rPr>
              <a:t>інвестиційної діяльності </a:t>
            </a:r>
            <a:r>
              <a:rPr sz="2800" spc="-5" dirty="0">
                <a:solidFill>
                  <a:srgbClr val="C00000"/>
                </a:solidFill>
              </a:rPr>
              <a:t>–  </a:t>
            </a:r>
            <a:r>
              <a:rPr sz="2800" spc="-10" dirty="0"/>
              <a:t>майно </a:t>
            </a:r>
            <a:r>
              <a:rPr sz="2800" spc="-5" dirty="0"/>
              <a:t>в різних формах, на яке витрачено  </a:t>
            </a:r>
            <a:r>
              <a:rPr sz="2800" spc="-10" dirty="0"/>
              <a:t>інвестиції </a:t>
            </a:r>
            <a:r>
              <a:rPr sz="2800" spc="-5" dirty="0"/>
              <a:t>та яке </a:t>
            </a:r>
            <a:r>
              <a:rPr sz="2800" spc="-10" dirty="0"/>
              <a:t>використовується для  отримання </a:t>
            </a:r>
            <a:r>
              <a:rPr sz="2800" spc="-5" dirty="0"/>
              <a:t>прибутку:</a:t>
            </a:r>
            <a:endParaRPr sz="2800" dirty="0">
              <a:latin typeface="Trebuchet MS"/>
              <a:cs typeface="Trebuchet MS"/>
            </a:endParaRPr>
          </a:p>
        </p:txBody>
      </p:sp>
      <p:sp>
        <p:nvSpPr>
          <p:cNvPr id="14" name="object 14"/>
          <p:cNvSpPr/>
          <p:nvPr/>
        </p:nvSpPr>
        <p:spPr>
          <a:xfrm>
            <a:off x="845819" y="3872466"/>
            <a:ext cx="6705600" cy="2895600"/>
          </a:xfrm>
          <a:custGeom>
            <a:avLst/>
            <a:gdLst/>
            <a:ahLst/>
            <a:cxnLst/>
            <a:rect l="l" t="t" r="r" b="b"/>
            <a:pathLst>
              <a:path w="6705600" h="2895600">
                <a:moveTo>
                  <a:pt x="6705600" y="0"/>
                </a:moveTo>
                <a:lnTo>
                  <a:pt x="0" y="0"/>
                </a:lnTo>
                <a:lnTo>
                  <a:pt x="0" y="2895600"/>
                </a:lnTo>
                <a:lnTo>
                  <a:pt x="6705600" y="2895600"/>
                </a:lnTo>
                <a:lnTo>
                  <a:pt x="6705600" y="0"/>
                </a:lnTo>
                <a:close/>
              </a:path>
            </a:pathLst>
          </a:custGeom>
          <a:solidFill>
            <a:srgbClr val="DFF5FB"/>
          </a:solidFill>
        </p:spPr>
        <p:txBody>
          <a:bodyPr wrap="square" lIns="0" tIns="0" rIns="0" bIns="0" rtlCol="0"/>
          <a:lstStyle/>
          <a:p>
            <a:endParaRPr/>
          </a:p>
        </p:txBody>
      </p:sp>
      <p:sp>
        <p:nvSpPr>
          <p:cNvPr id="15" name="object 15"/>
          <p:cNvSpPr txBox="1"/>
          <p:nvPr/>
        </p:nvSpPr>
        <p:spPr>
          <a:xfrm>
            <a:off x="1265651" y="3872230"/>
            <a:ext cx="5291455" cy="2797175"/>
          </a:xfrm>
          <a:prstGeom prst="rect">
            <a:avLst/>
          </a:prstGeom>
        </p:spPr>
        <p:txBody>
          <a:bodyPr vert="horz" wrap="square" lIns="0" tIns="140970" rIns="0" bIns="0" rtlCol="0">
            <a:spAutoFit/>
          </a:bodyPr>
          <a:lstStyle/>
          <a:p>
            <a:pPr marL="469265" indent="-457200">
              <a:lnSpc>
                <a:spcPct val="100000"/>
              </a:lnSpc>
              <a:spcBef>
                <a:spcPts val="1110"/>
              </a:spcBef>
              <a:buClr>
                <a:srgbClr val="5FCAEE"/>
              </a:buClr>
              <a:buSzPct val="80357"/>
              <a:buFont typeface="Wingdings"/>
              <a:buChar char=""/>
              <a:tabLst>
                <a:tab pos="469265" algn="l"/>
                <a:tab pos="469900" algn="l"/>
              </a:tabLst>
            </a:pPr>
            <a:r>
              <a:rPr sz="2800" i="1" spc="-5" dirty="0">
                <a:latin typeface="Trebuchet MS"/>
                <a:cs typeface="Trebuchet MS"/>
              </a:rPr>
              <a:t>основні та оборотні</a:t>
            </a:r>
            <a:r>
              <a:rPr sz="2800" i="1" spc="-45" dirty="0">
                <a:latin typeface="Trebuchet MS"/>
                <a:cs typeface="Trebuchet MS"/>
              </a:rPr>
              <a:t> </a:t>
            </a:r>
            <a:r>
              <a:rPr sz="2800" i="1" spc="-5" dirty="0">
                <a:latin typeface="Trebuchet MS"/>
                <a:cs typeface="Trebuchet MS"/>
              </a:rPr>
              <a:t>кошти</a:t>
            </a:r>
            <a:endParaRPr sz="2800" dirty="0">
              <a:latin typeface="Trebuchet MS"/>
              <a:cs typeface="Trebuchet MS"/>
            </a:endParaRPr>
          </a:p>
          <a:p>
            <a:pPr marL="469265" indent="-457200">
              <a:lnSpc>
                <a:spcPct val="100000"/>
              </a:lnSpc>
              <a:spcBef>
                <a:spcPts val="1010"/>
              </a:spcBef>
              <a:buClr>
                <a:srgbClr val="5FCAEE"/>
              </a:buClr>
              <a:buSzPct val="80357"/>
              <a:buFont typeface="Wingdings"/>
              <a:buChar char=""/>
              <a:tabLst>
                <a:tab pos="469265" algn="l"/>
                <a:tab pos="469900" algn="l"/>
              </a:tabLst>
            </a:pPr>
            <a:r>
              <a:rPr sz="2800" i="1" spc="-5" dirty="0">
                <a:latin typeface="Trebuchet MS"/>
                <a:cs typeface="Trebuchet MS"/>
              </a:rPr>
              <a:t>цінні </a:t>
            </a:r>
            <a:r>
              <a:rPr sz="2800" i="1" spc="-10" dirty="0">
                <a:latin typeface="Trebuchet MS"/>
                <a:cs typeface="Trebuchet MS"/>
              </a:rPr>
              <a:t>папери</a:t>
            </a:r>
            <a:endParaRPr sz="2800" dirty="0">
              <a:latin typeface="Trebuchet MS"/>
              <a:cs typeface="Trebuchet MS"/>
            </a:endParaRPr>
          </a:p>
          <a:p>
            <a:pPr marL="469265" indent="-457200">
              <a:lnSpc>
                <a:spcPct val="100000"/>
              </a:lnSpc>
              <a:spcBef>
                <a:spcPts val="994"/>
              </a:spcBef>
              <a:buClr>
                <a:srgbClr val="5FCAEE"/>
              </a:buClr>
              <a:buSzPct val="80357"/>
              <a:buFont typeface="Wingdings"/>
              <a:buChar char=""/>
              <a:tabLst>
                <a:tab pos="469265" algn="l"/>
                <a:tab pos="469900" algn="l"/>
              </a:tabLst>
            </a:pPr>
            <a:r>
              <a:rPr sz="2800" i="1" spc="-5" dirty="0">
                <a:latin typeface="Trebuchet MS"/>
                <a:cs typeface="Trebuchet MS"/>
              </a:rPr>
              <a:t>науково-технічна</a:t>
            </a:r>
            <a:r>
              <a:rPr sz="2800" i="1" spc="-15" dirty="0">
                <a:latin typeface="Trebuchet MS"/>
                <a:cs typeface="Trebuchet MS"/>
              </a:rPr>
              <a:t> </a:t>
            </a:r>
            <a:r>
              <a:rPr sz="2800" i="1" spc="-10" dirty="0">
                <a:latin typeface="Trebuchet MS"/>
                <a:cs typeface="Trebuchet MS"/>
              </a:rPr>
              <a:t>продукція</a:t>
            </a:r>
            <a:endParaRPr sz="2800" dirty="0">
              <a:latin typeface="Trebuchet MS"/>
              <a:cs typeface="Trebuchet MS"/>
            </a:endParaRPr>
          </a:p>
          <a:p>
            <a:pPr marL="469265" indent="-457200">
              <a:lnSpc>
                <a:spcPct val="100000"/>
              </a:lnSpc>
              <a:spcBef>
                <a:spcPts val="994"/>
              </a:spcBef>
              <a:buClr>
                <a:srgbClr val="5FCAEE"/>
              </a:buClr>
              <a:buSzPct val="80357"/>
              <a:buFont typeface="Wingdings"/>
              <a:buChar char=""/>
              <a:tabLst>
                <a:tab pos="469265" algn="l"/>
                <a:tab pos="469900" algn="l"/>
              </a:tabLst>
            </a:pPr>
            <a:r>
              <a:rPr sz="2800" i="1" spc="-5" dirty="0">
                <a:latin typeface="Trebuchet MS"/>
                <a:cs typeface="Trebuchet MS"/>
              </a:rPr>
              <a:t>інтелектуальні</a:t>
            </a:r>
            <a:r>
              <a:rPr sz="2800" i="1" spc="-25" dirty="0">
                <a:latin typeface="Trebuchet MS"/>
                <a:cs typeface="Trebuchet MS"/>
              </a:rPr>
              <a:t> </a:t>
            </a:r>
            <a:r>
              <a:rPr sz="2800" i="1" spc="-5" dirty="0">
                <a:latin typeface="Trebuchet MS"/>
                <a:cs typeface="Trebuchet MS"/>
              </a:rPr>
              <a:t>цінності</a:t>
            </a:r>
            <a:endParaRPr sz="2800" dirty="0">
              <a:latin typeface="Trebuchet MS"/>
              <a:cs typeface="Trebuchet MS"/>
            </a:endParaRPr>
          </a:p>
          <a:p>
            <a:pPr marL="469265" indent="-457200">
              <a:lnSpc>
                <a:spcPct val="100000"/>
              </a:lnSpc>
              <a:spcBef>
                <a:spcPts val="1010"/>
              </a:spcBef>
              <a:buClr>
                <a:srgbClr val="5FCAEE"/>
              </a:buClr>
              <a:buSzPct val="80357"/>
              <a:buFont typeface="Wingdings"/>
              <a:buChar char=""/>
              <a:tabLst>
                <a:tab pos="469265" algn="l"/>
                <a:tab pos="469900" algn="l"/>
              </a:tabLst>
            </a:pPr>
            <a:r>
              <a:rPr sz="2800" i="1" spc="-5" dirty="0">
                <a:latin typeface="Trebuchet MS"/>
                <a:cs typeface="Trebuchet MS"/>
              </a:rPr>
              <a:t>майнові</a:t>
            </a:r>
            <a:r>
              <a:rPr sz="2800" i="1" dirty="0">
                <a:latin typeface="Trebuchet MS"/>
                <a:cs typeface="Trebuchet MS"/>
              </a:rPr>
              <a:t> </a:t>
            </a:r>
            <a:r>
              <a:rPr sz="2800" i="1" spc="-10" dirty="0">
                <a:latin typeface="Trebuchet MS"/>
                <a:cs typeface="Trebuchet MS"/>
              </a:rPr>
              <a:t>права</a:t>
            </a:r>
            <a:endParaRPr sz="2800" dirty="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4540" y="-11073"/>
            <a:ext cx="5510530" cy="1304844"/>
          </a:xfrm>
          <a:prstGeom prst="rect">
            <a:avLst/>
          </a:prstGeom>
        </p:spPr>
        <p:txBody>
          <a:bodyPr vert="horz" wrap="square" lIns="0" tIns="12065" rIns="0" bIns="0" rtlCol="0">
            <a:spAutoFit/>
          </a:bodyPr>
          <a:lstStyle/>
          <a:p>
            <a:pPr marL="12700" marR="5080">
              <a:lnSpc>
                <a:spcPct val="100000"/>
              </a:lnSpc>
              <a:spcBef>
                <a:spcPts val="95"/>
              </a:spcBef>
            </a:pPr>
            <a:r>
              <a:rPr sz="2800" b="1" spc="-5" dirty="0">
                <a:solidFill>
                  <a:srgbClr val="C00000"/>
                </a:solidFill>
                <a:latin typeface="Trebuchet MS"/>
                <a:cs typeface="Trebuchet MS"/>
              </a:rPr>
              <a:t>Інвестиції можуть вкладатись в  наступні</a:t>
            </a:r>
            <a:r>
              <a:rPr sz="2800" b="1" spc="30" dirty="0">
                <a:solidFill>
                  <a:srgbClr val="C00000"/>
                </a:solidFill>
                <a:latin typeface="Trebuchet MS"/>
                <a:cs typeface="Trebuchet MS"/>
              </a:rPr>
              <a:t> </a:t>
            </a:r>
            <a:r>
              <a:rPr sz="2800" b="1" spc="-5" dirty="0">
                <a:solidFill>
                  <a:srgbClr val="C00000"/>
                </a:solidFill>
                <a:latin typeface="Trebuchet MS"/>
                <a:cs typeface="Trebuchet MS"/>
              </a:rPr>
              <a:t>об'єкти:</a:t>
            </a:r>
          </a:p>
        </p:txBody>
      </p:sp>
      <p:sp>
        <p:nvSpPr>
          <p:cNvPr id="3" name="object 3"/>
          <p:cNvSpPr txBox="1"/>
          <p:nvPr/>
        </p:nvSpPr>
        <p:spPr>
          <a:xfrm>
            <a:off x="304800" y="1316736"/>
            <a:ext cx="2667000" cy="3636645"/>
          </a:xfrm>
          <a:prstGeom prst="rect">
            <a:avLst/>
          </a:prstGeom>
          <a:solidFill>
            <a:srgbClr val="D9F6EB"/>
          </a:solidFill>
        </p:spPr>
        <p:txBody>
          <a:bodyPr vert="horz" wrap="square" lIns="0" tIns="0" rIns="0" bIns="0" rtlCol="0">
            <a:spAutoFit/>
          </a:bodyPr>
          <a:lstStyle/>
          <a:p>
            <a:pPr algn="ctr">
              <a:lnSpc>
                <a:spcPts val="2210"/>
              </a:lnSpc>
            </a:pPr>
            <a:r>
              <a:rPr sz="2200" b="1" spc="-5" dirty="0">
                <a:latin typeface="Trebuchet MS"/>
                <a:cs typeface="Trebuchet MS"/>
              </a:rPr>
              <a:t>Споживчі об'єкти</a:t>
            </a:r>
            <a:endParaRPr sz="2200">
              <a:latin typeface="Trebuchet MS"/>
              <a:cs typeface="Trebuchet MS"/>
            </a:endParaRPr>
          </a:p>
          <a:p>
            <a:pPr algn="ctr">
              <a:lnSpc>
                <a:spcPct val="100000"/>
              </a:lnSpc>
            </a:pPr>
            <a:r>
              <a:rPr sz="2200" spc="-5" dirty="0">
                <a:latin typeface="Trebuchet MS"/>
                <a:cs typeface="Trebuchet MS"/>
              </a:rPr>
              <a:t>–</a:t>
            </a:r>
            <a:endParaRPr sz="2200">
              <a:latin typeface="Trebuchet MS"/>
              <a:cs typeface="Trebuchet MS"/>
            </a:endParaRPr>
          </a:p>
          <a:p>
            <a:pPr marL="112395" marR="106680" algn="ctr">
              <a:lnSpc>
                <a:spcPct val="100000"/>
              </a:lnSpc>
              <a:spcBef>
                <a:spcPts val="994"/>
              </a:spcBef>
            </a:pPr>
            <a:r>
              <a:rPr sz="2200" spc="-5" dirty="0">
                <a:latin typeface="Trebuchet MS"/>
                <a:cs typeface="Trebuchet MS"/>
              </a:rPr>
              <a:t>об'єкти</a:t>
            </a:r>
            <a:r>
              <a:rPr sz="2200" spc="-55" dirty="0">
                <a:latin typeface="Trebuchet MS"/>
                <a:cs typeface="Trebuchet MS"/>
              </a:rPr>
              <a:t> </a:t>
            </a:r>
            <a:r>
              <a:rPr sz="2200" spc="-5" dirty="0">
                <a:latin typeface="Trebuchet MS"/>
                <a:cs typeface="Trebuchet MS"/>
              </a:rPr>
              <a:t>особистого  </a:t>
            </a:r>
            <a:r>
              <a:rPr sz="2200" spc="-10" dirty="0">
                <a:latin typeface="Trebuchet MS"/>
                <a:cs typeface="Trebuchet MS"/>
              </a:rPr>
              <a:t>або </a:t>
            </a:r>
            <a:r>
              <a:rPr sz="2200" spc="-5" dirty="0">
                <a:latin typeface="Trebuchet MS"/>
                <a:cs typeface="Trebuchet MS"/>
              </a:rPr>
              <a:t>сімейного  </a:t>
            </a:r>
            <a:r>
              <a:rPr sz="2200" spc="-10" dirty="0">
                <a:latin typeface="Trebuchet MS"/>
                <a:cs typeface="Trebuchet MS"/>
              </a:rPr>
              <a:t>довгострокового  використання:  </a:t>
            </a:r>
            <a:r>
              <a:rPr sz="2200" spc="-5" dirty="0">
                <a:latin typeface="Trebuchet MS"/>
                <a:cs typeface="Trebuchet MS"/>
              </a:rPr>
              <a:t>нерухомість,  </a:t>
            </a:r>
            <a:r>
              <a:rPr sz="2200" spc="-10" dirty="0">
                <a:latin typeface="Trebuchet MS"/>
                <a:cs typeface="Trebuchet MS"/>
              </a:rPr>
              <a:t>транспорт,</a:t>
            </a:r>
            <a:endParaRPr sz="2200">
              <a:latin typeface="Trebuchet MS"/>
              <a:cs typeface="Trebuchet MS"/>
            </a:endParaRPr>
          </a:p>
          <a:p>
            <a:pPr algn="ctr">
              <a:lnSpc>
                <a:spcPct val="100000"/>
              </a:lnSpc>
              <a:spcBef>
                <a:spcPts val="5"/>
              </a:spcBef>
            </a:pPr>
            <a:r>
              <a:rPr sz="2200" spc="-5" dirty="0">
                <a:latin typeface="Trebuchet MS"/>
                <a:cs typeface="Trebuchet MS"/>
              </a:rPr>
              <a:t>предмети</a:t>
            </a:r>
            <a:r>
              <a:rPr sz="2200" spc="-15" dirty="0">
                <a:latin typeface="Trebuchet MS"/>
                <a:cs typeface="Trebuchet MS"/>
              </a:rPr>
              <a:t> </a:t>
            </a:r>
            <a:r>
              <a:rPr sz="2200" spc="-10" dirty="0">
                <a:latin typeface="Trebuchet MS"/>
                <a:cs typeface="Trebuchet MS"/>
              </a:rPr>
              <a:t>розкоші</a:t>
            </a:r>
            <a:endParaRPr sz="2200">
              <a:latin typeface="Trebuchet MS"/>
              <a:cs typeface="Trebuchet MS"/>
            </a:endParaRPr>
          </a:p>
        </p:txBody>
      </p:sp>
      <p:sp>
        <p:nvSpPr>
          <p:cNvPr id="4" name="object 4"/>
          <p:cNvSpPr txBox="1"/>
          <p:nvPr/>
        </p:nvSpPr>
        <p:spPr>
          <a:xfrm>
            <a:off x="3048000" y="1316736"/>
            <a:ext cx="2573020" cy="3636645"/>
          </a:xfrm>
          <a:prstGeom prst="rect">
            <a:avLst/>
          </a:prstGeom>
          <a:solidFill>
            <a:srgbClr val="D9F6EB"/>
          </a:solidFill>
        </p:spPr>
        <p:txBody>
          <a:bodyPr vert="horz" wrap="square" lIns="0" tIns="36195" rIns="0" bIns="0" rtlCol="0">
            <a:spAutoFit/>
          </a:bodyPr>
          <a:lstStyle/>
          <a:p>
            <a:pPr marL="645795" marR="90805" indent="-546100">
              <a:lnSpc>
                <a:spcPct val="100000"/>
              </a:lnSpc>
              <a:spcBef>
                <a:spcPts val="285"/>
              </a:spcBef>
            </a:pPr>
            <a:r>
              <a:rPr sz="2400" b="1" spc="-5" dirty="0">
                <a:latin typeface="Trebuchet MS"/>
                <a:cs typeface="Trebuchet MS"/>
              </a:rPr>
              <a:t>Підприємницькі  </a:t>
            </a:r>
            <a:r>
              <a:rPr sz="2400" b="1" dirty="0">
                <a:latin typeface="Trebuchet MS"/>
                <a:cs typeface="Trebuchet MS"/>
              </a:rPr>
              <a:t>об'єкти</a:t>
            </a:r>
            <a:r>
              <a:rPr sz="2400" b="1" spc="-25" dirty="0">
                <a:latin typeface="Trebuchet MS"/>
                <a:cs typeface="Trebuchet MS"/>
              </a:rPr>
              <a:t> </a:t>
            </a:r>
            <a:r>
              <a:rPr sz="2400" b="1" dirty="0">
                <a:latin typeface="Trebuchet MS"/>
                <a:cs typeface="Trebuchet MS"/>
              </a:rPr>
              <a:t>–</a:t>
            </a:r>
            <a:endParaRPr sz="2400">
              <a:latin typeface="Trebuchet MS"/>
              <a:cs typeface="Trebuchet MS"/>
            </a:endParaRPr>
          </a:p>
          <a:p>
            <a:pPr marL="278130" marR="269240" indent="139700">
              <a:lnSpc>
                <a:spcPct val="100000"/>
              </a:lnSpc>
            </a:pPr>
            <a:r>
              <a:rPr sz="2400" spc="-5" dirty="0">
                <a:latin typeface="Trebuchet MS"/>
                <a:cs typeface="Trebuchet MS"/>
              </a:rPr>
              <a:t>вкладення </a:t>
            </a:r>
            <a:r>
              <a:rPr sz="2400" dirty="0">
                <a:latin typeface="Trebuchet MS"/>
                <a:cs typeface="Trebuchet MS"/>
              </a:rPr>
              <a:t>в  </a:t>
            </a:r>
            <a:r>
              <a:rPr sz="2400" spc="-5" dirty="0">
                <a:latin typeface="Trebuchet MS"/>
                <a:cs typeface="Trebuchet MS"/>
              </a:rPr>
              <a:t>будь-які </a:t>
            </a:r>
            <a:r>
              <a:rPr sz="2400" spc="-10" dirty="0">
                <a:latin typeface="Trebuchet MS"/>
                <a:cs typeface="Trebuchet MS"/>
              </a:rPr>
              <a:t>види  </a:t>
            </a:r>
            <a:r>
              <a:rPr sz="2400" spc="-5" dirty="0">
                <a:latin typeface="Trebuchet MS"/>
                <a:cs typeface="Trebuchet MS"/>
              </a:rPr>
              <a:t>виробничої</a:t>
            </a:r>
            <a:r>
              <a:rPr sz="2400" spc="-70" dirty="0">
                <a:latin typeface="Trebuchet MS"/>
                <a:cs typeface="Trebuchet MS"/>
              </a:rPr>
              <a:t> </a:t>
            </a:r>
            <a:r>
              <a:rPr sz="2400" dirty="0">
                <a:latin typeface="Trebuchet MS"/>
                <a:cs typeface="Trebuchet MS"/>
              </a:rPr>
              <a:t>чи  </a:t>
            </a:r>
            <a:r>
              <a:rPr sz="2400" spc="-10" dirty="0">
                <a:latin typeface="Trebuchet MS"/>
                <a:cs typeface="Trebuchet MS"/>
              </a:rPr>
              <a:t>комерційної</a:t>
            </a:r>
            <a:endParaRPr sz="2400">
              <a:latin typeface="Trebuchet MS"/>
              <a:cs typeface="Trebuchet MS"/>
            </a:endParaRPr>
          </a:p>
          <a:p>
            <a:pPr marL="556895">
              <a:lnSpc>
                <a:spcPct val="100000"/>
              </a:lnSpc>
              <a:spcBef>
                <a:spcPts val="5"/>
              </a:spcBef>
            </a:pPr>
            <a:r>
              <a:rPr sz="2400" spc="-5" dirty="0">
                <a:latin typeface="Trebuchet MS"/>
                <a:cs typeface="Trebuchet MS"/>
              </a:rPr>
              <a:t>діяльності</a:t>
            </a:r>
            <a:endParaRPr sz="2400">
              <a:latin typeface="Trebuchet MS"/>
              <a:cs typeface="Trebuchet MS"/>
            </a:endParaRPr>
          </a:p>
        </p:txBody>
      </p:sp>
      <p:sp>
        <p:nvSpPr>
          <p:cNvPr id="5" name="object 5"/>
          <p:cNvSpPr txBox="1"/>
          <p:nvPr/>
        </p:nvSpPr>
        <p:spPr>
          <a:xfrm>
            <a:off x="5715000" y="1219200"/>
            <a:ext cx="3048000" cy="4191000"/>
          </a:xfrm>
          <a:prstGeom prst="rect">
            <a:avLst/>
          </a:prstGeom>
          <a:solidFill>
            <a:srgbClr val="D9F6EB"/>
          </a:solidFill>
        </p:spPr>
        <p:txBody>
          <a:bodyPr vert="horz" wrap="square" lIns="0" tIns="22860" rIns="0" bIns="0" rtlCol="0">
            <a:spAutoFit/>
          </a:bodyPr>
          <a:lstStyle/>
          <a:p>
            <a:pPr marL="2540" algn="ctr">
              <a:lnSpc>
                <a:spcPct val="100000"/>
              </a:lnSpc>
              <a:spcBef>
                <a:spcPts val="180"/>
              </a:spcBef>
            </a:pPr>
            <a:r>
              <a:rPr sz="2400" b="1" spc="-5" dirty="0">
                <a:latin typeface="Trebuchet MS"/>
                <a:cs typeface="Trebuchet MS"/>
              </a:rPr>
              <a:t>Фінансові об'єкти</a:t>
            </a:r>
            <a:r>
              <a:rPr sz="2400" b="1" spc="-30" dirty="0">
                <a:latin typeface="Trebuchet MS"/>
                <a:cs typeface="Trebuchet MS"/>
              </a:rPr>
              <a:t> </a:t>
            </a:r>
            <a:r>
              <a:rPr sz="2400" dirty="0">
                <a:latin typeface="Trebuchet MS"/>
                <a:cs typeface="Trebuchet MS"/>
              </a:rPr>
              <a:t>-</a:t>
            </a:r>
            <a:endParaRPr sz="2400">
              <a:latin typeface="Trebuchet MS"/>
              <a:cs typeface="Trebuchet MS"/>
            </a:endParaRPr>
          </a:p>
          <a:p>
            <a:pPr marL="443230" marR="436245" indent="2540" algn="ctr">
              <a:lnSpc>
                <a:spcPts val="2590"/>
              </a:lnSpc>
              <a:spcBef>
                <a:spcPts val="1035"/>
              </a:spcBef>
            </a:pPr>
            <a:r>
              <a:rPr sz="2400" spc="-5" dirty="0">
                <a:latin typeface="Trebuchet MS"/>
                <a:cs typeface="Trebuchet MS"/>
              </a:rPr>
              <a:t>вкладення </a:t>
            </a:r>
            <a:r>
              <a:rPr sz="2400" dirty="0">
                <a:latin typeface="Trebuchet MS"/>
                <a:cs typeface="Trebuchet MS"/>
              </a:rPr>
              <a:t>у  </a:t>
            </a:r>
            <a:r>
              <a:rPr sz="2400" spc="-5" dirty="0">
                <a:latin typeface="Trebuchet MS"/>
                <a:cs typeface="Trebuchet MS"/>
              </a:rPr>
              <a:t>заснування</a:t>
            </a:r>
            <a:r>
              <a:rPr sz="2400" spc="-105" dirty="0">
                <a:latin typeface="Trebuchet MS"/>
                <a:cs typeface="Trebuchet MS"/>
              </a:rPr>
              <a:t> </a:t>
            </a:r>
            <a:r>
              <a:rPr sz="2400" spc="-5" dirty="0">
                <a:latin typeface="Trebuchet MS"/>
                <a:cs typeface="Trebuchet MS"/>
              </a:rPr>
              <a:t>або  </a:t>
            </a:r>
            <a:r>
              <a:rPr sz="2400" spc="-10" dirty="0">
                <a:latin typeface="Trebuchet MS"/>
                <a:cs typeface="Trebuchet MS"/>
              </a:rPr>
              <a:t>розвиток</a:t>
            </a:r>
            <a:endParaRPr sz="2400">
              <a:latin typeface="Trebuchet MS"/>
              <a:cs typeface="Trebuchet MS"/>
            </a:endParaRPr>
          </a:p>
          <a:p>
            <a:pPr marL="237490" marR="228600" indent="635" algn="ctr">
              <a:lnSpc>
                <a:spcPts val="2590"/>
              </a:lnSpc>
              <a:spcBef>
                <a:spcPts val="5"/>
              </a:spcBef>
            </a:pPr>
            <a:r>
              <a:rPr sz="2400" spc="-5" dirty="0">
                <a:latin typeface="Trebuchet MS"/>
                <a:cs typeface="Trebuchet MS"/>
              </a:rPr>
              <a:t>фінансових  структур (банки,  інвестиційні,  страхові</a:t>
            </a:r>
            <a:r>
              <a:rPr sz="2400" spc="-95" dirty="0">
                <a:latin typeface="Trebuchet MS"/>
                <a:cs typeface="Trebuchet MS"/>
              </a:rPr>
              <a:t> </a:t>
            </a:r>
            <a:r>
              <a:rPr sz="2400" spc="-5" dirty="0">
                <a:latin typeface="Trebuchet MS"/>
                <a:cs typeface="Trebuchet MS"/>
              </a:rPr>
              <a:t>компанії,</a:t>
            </a:r>
            <a:endParaRPr sz="2400">
              <a:latin typeface="Trebuchet MS"/>
              <a:cs typeface="Trebuchet MS"/>
            </a:endParaRPr>
          </a:p>
          <a:p>
            <a:pPr marL="260350" marR="252095" indent="1905" algn="ctr">
              <a:lnSpc>
                <a:spcPts val="2590"/>
              </a:lnSpc>
              <a:spcBef>
                <a:spcPts val="15"/>
              </a:spcBef>
            </a:pPr>
            <a:r>
              <a:rPr sz="2400" spc="-5" dirty="0">
                <a:latin typeface="Trebuchet MS"/>
                <a:cs typeface="Trebuchet MS"/>
              </a:rPr>
              <a:t>кредитні </a:t>
            </a:r>
            <a:r>
              <a:rPr sz="2400" spc="-10" dirty="0">
                <a:latin typeface="Trebuchet MS"/>
                <a:cs typeface="Trebuchet MS"/>
              </a:rPr>
              <a:t>спілки),  </a:t>
            </a:r>
            <a:r>
              <a:rPr sz="2400" spc="-5" dirty="0">
                <a:latin typeface="Trebuchet MS"/>
                <a:cs typeface="Trebuchet MS"/>
              </a:rPr>
              <a:t>придбання</a:t>
            </a:r>
            <a:r>
              <a:rPr sz="2400" spc="-60" dirty="0">
                <a:latin typeface="Trebuchet MS"/>
                <a:cs typeface="Trebuchet MS"/>
              </a:rPr>
              <a:t> </a:t>
            </a:r>
            <a:r>
              <a:rPr sz="2400" spc="-5" dirty="0">
                <a:latin typeface="Trebuchet MS"/>
                <a:cs typeface="Trebuchet MS"/>
              </a:rPr>
              <a:t>цінних  паперів </a:t>
            </a:r>
            <a:r>
              <a:rPr sz="2400" dirty="0">
                <a:latin typeface="Trebuchet MS"/>
                <a:cs typeface="Trebuchet MS"/>
              </a:rPr>
              <a:t>чи  </a:t>
            </a:r>
            <a:r>
              <a:rPr sz="2400" spc="-10" dirty="0">
                <a:latin typeface="Trebuchet MS"/>
                <a:cs typeface="Trebuchet MS"/>
              </a:rPr>
              <a:t>майнових</a:t>
            </a:r>
            <a:r>
              <a:rPr sz="2400" dirty="0">
                <a:latin typeface="Trebuchet MS"/>
                <a:cs typeface="Trebuchet MS"/>
              </a:rPr>
              <a:t> прав</a:t>
            </a:r>
            <a:endParaRPr sz="2400">
              <a:latin typeface="Trebuchet MS"/>
              <a:cs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924800" cy="1219200"/>
          </a:xfrm>
          <a:prstGeom prst="rect">
            <a:avLst/>
          </a:prstGeom>
          <a:solidFill>
            <a:srgbClr val="BEEAF8"/>
          </a:solidFill>
        </p:spPr>
        <p:txBody>
          <a:bodyPr vert="horz" wrap="square" lIns="0" tIns="32384" rIns="0" bIns="0" rtlCol="0">
            <a:spAutoFit/>
          </a:bodyPr>
          <a:lstStyle/>
          <a:p>
            <a:pPr marL="3210560" marR="770890" indent="-2434590">
              <a:lnSpc>
                <a:spcPct val="100000"/>
              </a:lnSpc>
              <a:spcBef>
                <a:spcPts val="254"/>
              </a:spcBef>
            </a:pPr>
            <a:r>
              <a:rPr sz="3600" spc="-5" dirty="0">
                <a:solidFill>
                  <a:srgbClr val="C00000"/>
                </a:solidFill>
              </a:rPr>
              <a:t>Забороняється інвестування </a:t>
            </a:r>
            <a:r>
              <a:rPr sz="3600" dirty="0">
                <a:solidFill>
                  <a:srgbClr val="C00000"/>
                </a:solidFill>
              </a:rPr>
              <a:t>в  </a:t>
            </a:r>
            <a:r>
              <a:rPr sz="3600" spc="-5" dirty="0">
                <a:solidFill>
                  <a:srgbClr val="C00000"/>
                </a:solidFill>
              </a:rPr>
              <a:t>об'єкти</a:t>
            </a:r>
            <a:endParaRPr sz="3600"/>
          </a:p>
        </p:txBody>
      </p:sp>
      <p:sp>
        <p:nvSpPr>
          <p:cNvPr id="3" name="object 3"/>
          <p:cNvSpPr/>
          <p:nvPr/>
        </p:nvSpPr>
        <p:spPr>
          <a:xfrm>
            <a:off x="609600" y="2161032"/>
            <a:ext cx="7924800" cy="4163695"/>
          </a:xfrm>
          <a:custGeom>
            <a:avLst/>
            <a:gdLst/>
            <a:ahLst/>
            <a:cxnLst/>
            <a:rect l="l" t="t" r="r" b="b"/>
            <a:pathLst>
              <a:path w="7924800" h="4163695">
                <a:moveTo>
                  <a:pt x="7924800" y="0"/>
                </a:moveTo>
                <a:lnTo>
                  <a:pt x="0" y="0"/>
                </a:lnTo>
                <a:lnTo>
                  <a:pt x="0" y="4163567"/>
                </a:lnTo>
                <a:lnTo>
                  <a:pt x="7924800" y="4163567"/>
                </a:lnTo>
                <a:lnTo>
                  <a:pt x="7924800" y="0"/>
                </a:lnTo>
                <a:close/>
              </a:path>
            </a:pathLst>
          </a:custGeom>
          <a:solidFill>
            <a:srgbClr val="DFF5FB"/>
          </a:solidFill>
        </p:spPr>
        <p:txBody>
          <a:bodyPr wrap="square" lIns="0" tIns="0" rIns="0" bIns="0" rtlCol="0"/>
          <a:lstStyle/>
          <a:p>
            <a:endParaRPr/>
          </a:p>
        </p:txBody>
      </p:sp>
      <p:sp>
        <p:nvSpPr>
          <p:cNvPr id="4" name="object 4"/>
          <p:cNvSpPr txBox="1"/>
          <p:nvPr/>
        </p:nvSpPr>
        <p:spPr>
          <a:xfrm>
            <a:off x="688340" y="2182113"/>
            <a:ext cx="7562850" cy="3928110"/>
          </a:xfrm>
          <a:prstGeom prst="rect">
            <a:avLst/>
          </a:prstGeom>
        </p:spPr>
        <p:txBody>
          <a:bodyPr vert="horz" wrap="square" lIns="0" tIns="13335" rIns="0" bIns="0" rtlCol="0">
            <a:spAutoFit/>
          </a:bodyPr>
          <a:lstStyle/>
          <a:p>
            <a:pPr marL="355600" marR="5080" indent="-343535">
              <a:lnSpc>
                <a:spcPct val="100000"/>
              </a:lnSpc>
              <a:spcBef>
                <a:spcPts val="105"/>
              </a:spcBef>
            </a:pPr>
            <a:r>
              <a:rPr sz="2550" spc="445" dirty="0">
                <a:solidFill>
                  <a:srgbClr val="5FCAEE"/>
                </a:solidFill>
                <a:latin typeface="Arial"/>
                <a:cs typeface="Arial"/>
              </a:rPr>
              <a:t> </a:t>
            </a:r>
            <a:r>
              <a:rPr sz="3200" spc="-5" dirty="0">
                <a:latin typeface="Trebuchet MS"/>
                <a:cs typeface="Trebuchet MS"/>
              </a:rPr>
              <a:t>створення </a:t>
            </a:r>
            <a:r>
              <a:rPr sz="3200" dirty="0">
                <a:latin typeface="Trebuchet MS"/>
                <a:cs typeface="Trebuchet MS"/>
              </a:rPr>
              <a:t>і </a:t>
            </a:r>
            <a:r>
              <a:rPr sz="3200" spc="-5" dirty="0">
                <a:latin typeface="Trebuchet MS"/>
                <a:cs typeface="Trebuchet MS"/>
              </a:rPr>
              <a:t>використання </a:t>
            </a:r>
            <a:r>
              <a:rPr sz="3200" dirty="0">
                <a:latin typeface="Trebuchet MS"/>
                <a:cs typeface="Trebuchet MS"/>
              </a:rPr>
              <a:t>яких </a:t>
            </a:r>
            <a:r>
              <a:rPr sz="3200" spc="-5" dirty="0">
                <a:latin typeface="Trebuchet MS"/>
                <a:cs typeface="Trebuchet MS"/>
              </a:rPr>
              <a:t>не  відповідає вимогам санітарно-  гігієнічних, радіаційних, екологічних,  архітектурних та інших норм,  встановлених законодавством  України, </a:t>
            </a:r>
            <a:r>
              <a:rPr sz="3200" dirty="0">
                <a:latin typeface="Trebuchet MS"/>
                <a:cs typeface="Trebuchet MS"/>
              </a:rPr>
              <a:t>а </a:t>
            </a:r>
            <a:r>
              <a:rPr sz="3200" spc="-5" dirty="0">
                <a:latin typeface="Trebuchet MS"/>
                <a:cs typeface="Trebuchet MS"/>
              </a:rPr>
              <a:t>також </a:t>
            </a:r>
            <a:r>
              <a:rPr sz="3200" dirty="0">
                <a:latin typeface="Trebuchet MS"/>
                <a:cs typeface="Trebuchet MS"/>
              </a:rPr>
              <a:t>порушує права </a:t>
            </a:r>
            <a:r>
              <a:rPr sz="3200" spc="-5" dirty="0">
                <a:latin typeface="Trebuchet MS"/>
                <a:cs typeface="Trebuchet MS"/>
              </a:rPr>
              <a:t>та  інтереси громадян, юридичних осіб </a:t>
            </a:r>
            <a:r>
              <a:rPr sz="3200" dirty="0">
                <a:latin typeface="Trebuchet MS"/>
                <a:cs typeface="Trebuchet MS"/>
              </a:rPr>
              <a:t>і  </a:t>
            </a:r>
            <a:r>
              <a:rPr sz="3200" spc="-5" dirty="0">
                <a:latin typeface="Trebuchet MS"/>
                <a:cs typeface="Trebuchet MS"/>
              </a:rPr>
              <a:t>держави, </a:t>
            </a:r>
            <a:r>
              <a:rPr sz="3200" dirty="0">
                <a:latin typeface="Trebuchet MS"/>
                <a:cs typeface="Trebuchet MS"/>
              </a:rPr>
              <a:t>що </a:t>
            </a:r>
            <a:r>
              <a:rPr sz="3200" spc="-5" dirty="0">
                <a:latin typeface="Trebuchet MS"/>
                <a:cs typeface="Trebuchet MS"/>
              </a:rPr>
              <a:t>охороняються</a:t>
            </a:r>
            <a:r>
              <a:rPr sz="3200" spc="-20" dirty="0">
                <a:latin typeface="Trebuchet MS"/>
                <a:cs typeface="Trebuchet MS"/>
              </a:rPr>
              <a:t> </a:t>
            </a:r>
            <a:r>
              <a:rPr sz="3200" spc="-5" dirty="0">
                <a:latin typeface="Trebuchet MS"/>
                <a:cs typeface="Trebuchet MS"/>
              </a:rPr>
              <a:t>законом.</a:t>
            </a:r>
            <a:endParaRPr sz="32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1314A96-B2B1-DA53-246D-8175674F6282}"/>
              </a:ext>
            </a:extLst>
          </p:cNvPr>
          <p:cNvSpPr>
            <a:spLocks noGrp="1"/>
          </p:cNvSpPr>
          <p:nvPr>
            <p:ph type="title"/>
          </p:nvPr>
        </p:nvSpPr>
        <p:spPr>
          <a:xfrm>
            <a:off x="685332" y="152400"/>
            <a:ext cx="7773338" cy="939685"/>
          </a:xfrm>
        </p:spPr>
        <p:txBody>
          <a:bodyPr/>
          <a:lstStyle/>
          <a:p>
            <a:r>
              <a:rPr lang="uk-UA" dirty="0"/>
              <a:t>Питання на розгляд</a:t>
            </a:r>
          </a:p>
        </p:txBody>
      </p:sp>
      <p:sp>
        <p:nvSpPr>
          <p:cNvPr id="4" name="Місце для вмісту 3">
            <a:extLst>
              <a:ext uri="{FF2B5EF4-FFF2-40B4-BE49-F238E27FC236}">
                <a16:creationId xmlns:a16="http://schemas.microsoft.com/office/drawing/2014/main" id="{D709A10F-BB5F-A422-384E-70D1019DACF1}"/>
              </a:ext>
            </a:extLst>
          </p:cNvPr>
          <p:cNvSpPr>
            <a:spLocks noGrp="1"/>
          </p:cNvSpPr>
          <p:nvPr>
            <p:ph idx="1"/>
          </p:nvPr>
        </p:nvSpPr>
        <p:spPr>
          <a:xfrm>
            <a:off x="685331" y="990600"/>
            <a:ext cx="8151329" cy="4800601"/>
          </a:xfrm>
        </p:spPr>
        <p:txBody>
          <a:bodyPr>
            <a:normAutofit lnSpcReduction="10000"/>
          </a:bodyPr>
          <a:lstStyle/>
          <a:p>
            <a:pPr marL="12700" marR="554355">
              <a:lnSpc>
                <a:spcPct val="100000"/>
              </a:lnSpc>
              <a:spcBef>
                <a:spcPts val="100"/>
              </a:spcBef>
              <a:buAutoNum type="arabicPeriod"/>
              <a:tabLst>
                <a:tab pos="378460" algn="l"/>
              </a:tabLst>
            </a:pPr>
            <a:r>
              <a:rPr lang="uk-UA" sz="2800" i="1" spc="-5" dirty="0">
                <a:solidFill>
                  <a:srgbClr val="001F5F"/>
                </a:solidFill>
                <a:latin typeface="Trebuchet MS"/>
                <a:cs typeface="Trebuchet MS"/>
              </a:rPr>
              <a:t>Характеристика суб’єктів інвестиційної  </a:t>
            </a:r>
            <a:r>
              <a:rPr lang="uk-UA" sz="2800" i="1" dirty="0">
                <a:solidFill>
                  <a:srgbClr val="001F5F"/>
                </a:solidFill>
                <a:latin typeface="Trebuchet MS"/>
                <a:cs typeface="Trebuchet MS"/>
              </a:rPr>
              <a:t>діяльності</a:t>
            </a:r>
            <a:endParaRPr lang="uk-UA" sz="2800" dirty="0">
              <a:latin typeface="Trebuchet MS"/>
              <a:cs typeface="Trebuchet MS"/>
            </a:endParaRPr>
          </a:p>
          <a:p>
            <a:pPr marL="378460" indent="-365760">
              <a:lnSpc>
                <a:spcPct val="100000"/>
              </a:lnSpc>
              <a:spcBef>
                <a:spcPts val="994"/>
              </a:spcBef>
              <a:buAutoNum type="arabicPeriod"/>
              <a:tabLst>
                <a:tab pos="378460" algn="l"/>
              </a:tabLst>
            </a:pPr>
            <a:r>
              <a:rPr lang="uk-UA" sz="2800" i="1" spc="-5" dirty="0">
                <a:solidFill>
                  <a:srgbClr val="001F5F"/>
                </a:solidFill>
                <a:latin typeface="Trebuchet MS"/>
                <a:cs typeface="Trebuchet MS"/>
              </a:rPr>
              <a:t>Держава </a:t>
            </a:r>
            <a:r>
              <a:rPr lang="uk-UA" sz="2800" i="1" dirty="0">
                <a:solidFill>
                  <a:srgbClr val="001F5F"/>
                </a:solidFill>
                <a:latin typeface="Trebuchet MS"/>
                <a:cs typeface="Trebuchet MS"/>
              </a:rPr>
              <a:t>як </a:t>
            </a:r>
            <a:r>
              <a:rPr lang="uk-UA" sz="2800" i="1" spc="-5" dirty="0">
                <a:solidFill>
                  <a:srgbClr val="001F5F"/>
                </a:solidFill>
                <a:latin typeface="Trebuchet MS"/>
                <a:cs typeface="Trebuchet MS"/>
              </a:rPr>
              <a:t>суб'єкт інвестиційної</a:t>
            </a:r>
            <a:r>
              <a:rPr lang="uk-UA" sz="2800" i="1" spc="-15" dirty="0">
                <a:solidFill>
                  <a:srgbClr val="001F5F"/>
                </a:solidFill>
                <a:latin typeface="Trebuchet MS"/>
                <a:cs typeface="Trebuchet MS"/>
              </a:rPr>
              <a:t> </a:t>
            </a:r>
            <a:r>
              <a:rPr lang="uk-UA" sz="2800" i="1" spc="-5" dirty="0">
                <a:solidFill>
                  <a:srgbClr val="001F5F"/>
                </a:solidFill>
                <a:latin typeface="Trebuchet MS"/>
                <a:cs typeface="Trebuchet MS"/>
              </a:rPr>
              <a:t>діяльності</a:t>
            </a:r>
            <a:endParaRPr lang="uk-UA" sz="2800" dirty="0">
              <a:latin typeface="Trebuchet MS"/>
              <a:cs typeface="Trebuchet MS"/>
            </a:endParaRPr>
          </a:p>
          <a:p>
            <a:pPr marL="378460" indent="-365760">
              <a:lnSpc>
                <a:spcPct val="100000"/>
              </a:lnSpc>
              <a:spcBef>
                <a:spcPts val="1010"/>
              </a:spcBef>
              <a:buAutoNum type="arabicPeriod"/>
              <a:tabLst>
                <a:tab pos="378460" algn="l"/>
              </a:tabLst>
            </a:pPr>
            <a:r>
              <a:rPr lang="uk-UA" sz="2800" i="1" spc="-5" dirty="0">
                <a:solidFill>
                  <a:srgbClr val="001F5F"/>
                </a:solidFill>
                <a:latin typeface="Trebuchet MS"/>
                <a:cs typeface="Trebuchet MS"/>
              </a:rPr>
              <a:t>Інвестиційна </a:t>
            </a:r>
            <a:r>
              <a:rPr lang="uk-UA" sz="2800" i="1" dirty="0">
                <a:solidFill>
                  <a:srgbClr val="001F5F"/>
                </a:solidFill>
                <a:latin typeface="Trebuchet MS"/>
                <a:cs typeface="Trebuchet MS"/>
              </a:rPr>
              <a:t>діяльність</a:t>
            </a:r>
            <a:r>
              <a:rPr lang="uk-UA" sz="2800" i="1" spc="-15" dirty="0">
                <a:solidFill>
                  <a:srgbClr val="001F5F"/>
                </a:solidFill>
                <a:latin typeface="Trebuchet MS"/>
                <a:cs typeface="Trebuchet MS"/>
              </a:rPr>
              <a:t> </a:t>
            </a:r>
            <a:r>
              <a:rPr lang="uk-UA" sz="2800" i="1" spc="-5" dirty="0">
                <a:solidFill>
                  <a:srgbClr val="001F5F"/>
                </a:solidFill>
                <a:latin typeface="Trebuchet MS"/>
                <a:cs typeface="Trebuchet MS"/>
              </a:rPr>
              <a:t>банків</a:t>
            </a:r>
            <a:endParaRPr lang="uk-UA" sz="2800" dirty="0">
              <a:latin typeface="Trebuchet MS"/>
              <a:cs typeface="Trebuchet MS"/>
            </a:endParaRPr>
          </a:p>
          <a:p>
            <a:pPr marL="12700" marR="883919">
              <a:lnSpc>
                <a:spcPct val="100000"/>
              </a:lnSpc>
              <a:spcBef>
                <a:spcPts val="994"/>
              </a:spcBef>
              <a:buAutoNum type="arabicPeriod"/>
              <a:tabLst>
                <a:tab pos="378460" algn="l"/>
              </a:tabLst>
            </a:pPr>
            <a:r>
              <a:rPr lang="uk-UA" sz="2800" i="1" spc="-5" dirty="0">
                <a:solidFill>
                  <a:srgbClr val="001F5F"/>
                </a:solidFill>
                <a:latin typeface="Trebuchet MS"/>
                <a:cs typeface="Trebuchet MS"/>
              </a:rPr>
              <a:t>Інвестиційна </a:t>
            </a:r>
            <a:r>
              <a:rPr lang="uk-UA" sz="2800" i="1" dirty="0">
                <a:solidFill>
                  <a:srgbClr val="001F5F"/>
                </a:solidFill>
                <a:latin typeface="Trebuchet MS"/>
                <a:cs typeface="Trebuchet MS"/>
              </a:rPr>
              <a:t>діяльність </a:t>
            </a:r>
            <a:r>
              <a:rPr lang="uk-UA" sz="2800" i="1" spc="-5" dirty="0">
                <a:solidFill>
                  <a:srgbClr val="001F5F"/>
                </a:solidFill>
                <a:latin typeface="Trebuchet MS"/>
                <a:cs typeface="Trebuchet MS"/>
              </a:rPr>
              <a:t>небанківських  фінансово-кредитних</a:t>
            </a:r>
            <a:r>
              <a:rPr lang="uk-UA" sz="2800" i="1" dirty="0">
                <a:solidFill>
                  <a:srgbClr val="001F5F"/>
                </a:solidFill>
                <a:latin typeface="Trebuchet MS"/>
                <a:cs typeface="Trebuchet MS"/>
              </a:rPr>
              <a:t> </a:t>
            </a:r>
            <a:r>
              <a:rPr lang="uk-UA" sz="2800" i="1" spc="-5" dirty="0">
                <a:solidFill>
                  <a:srgbClr val="001F5F"/>
                </a:solidFill>
                <a:latin typeface="Trebuchet MS"/>
                <a:cs typeface="Trebuchet MS"/>
              </a:rPr>
              <a:t>установ</a:t>
            </a:r>
            <a:endParaRPr lang="uk-UA" sz="2800" dirty="0">
              <a:latin typeface="Trebuchet MS"/>
              <a:cs typeface="Trebuchet MS"/>
            </a:endParaRPr>
          </a:p>
          <a:p>
            <a:pPr marL="12700" marR="292100">
              <a:lnSpc>
                <a:spcPct val="100000"/>
              </a:lnSpc>
              <a:spcBef>
                <a:spcPts val="1000"/>
              </a:spcBef>
              <a:buAutoNum type="arabicPeriod"/>
              <a:tabLst>
                <a:tab pos="378460" algn="l"/>
              </a:tabLst>
            </a:pPr>
            <a:r>
              <a:rPr lang="uk-UA" sz="2800" i="1" dirty="0">
                <a:solidFill>
                  <a:srgbClr val="001F5F"/>
                </a:solidFill>
                <a:latin typeface="Trebuchet MS"/>
                <a:cs typeface="Trebuchet MS"/>
              </a:rPr>
              <a:t>Об'єкти і напрями </a:t>
            </a:r>
            <a:r>
              <a:rPr lang="uk-UA" sz="2800" i="1" spc="-5" dirty="0">
                <a:solidFill>
                  <a:srgbClr val="001F5F"/>
                </a:solidFill>
                <a:latin typeface="Trebuchet MS"/>
                <a:cs typeface="Trebuchet MS"/>
              </a:rPr>
              <a:t>інвестування </a:t>
            </a:r>
            <a:r>
              <a:rPr lang="uk-UA" sz="2800" i="1" dirty="0">
                <a:solidFill>
                  <a:srgbClr val="001F5F"/>
                </a:solidFill>
                <a:latin typeface="Trebuchet MS"/>
                <a:cs typeface="Trebuchet MS"/>
              </a:rPr>
              <a:t>в </a:t>
            </a:r>
            <a:r>
              <a:rPr lang="uk-UA" sz="2800" i="1" spc="-5" dirty="0">
                <a:solidFill>
                  <a:srgbClr val="001F5F"/>
                </a:solidFill>
                <a:latin typeface="Trebuchet MS"/>
                <a:cs typeface="Trebuchet MS"/>
              </a:rPr>
              <a:t>сучасних  </a:t>
            </a:r>
            <a:r>
              <a:rPr lang="uk-UA" sz="2800" i="1" dirty="0">
                <a:solidFill>
                  <a:srgbClr val="001F5F"/>
                </a:solidFill>
                <a:latin typeface="Trebuchet MS"/>
                <a:cs typeface="Trebuchet MS"/>
              </a:rPr>
              <a:t>умовах</a:t>
            </a:r>
            <a:endParaRPr lang="uk-UA" sz="2800" dirty="0">
              <a:latin typeface="Trebuchet MS"/>
              <a:cs typeface="Trebuchet MS"/>
            </a:endParaRPr>
          </a:p>
          <a:p>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379510-E16C-DE87-19CB-D5235A3FEC82}"/>
              </a:ext>
            </a:extLst>
          </p:cNvPr>
          <p:cNvSpPr>
            <a:spLocks noGrp="1"/>
          </p:cNvSpPr>
          <p:nvPr>
            <p:ph type="title"/>
          </p:nvPr>
        </p:nvSpPr>
        <p:spPr>
          <a:xfrm>
            <a:off x="685332" y="76200"/>
            <a:ext cx="7773338" cy="1295400"/>
          </a:xfrm>
        </p:spPr>
        <p:txBody>
          <a:bodyPr>
            <a:normAutofit fontScale="90000"/>
          </a:bodyPr>
          <a:lstStyle/>
          <a:p>
            <a:r>
              <a:rPr lang="uk-UA" b="1" i="0" dirty="0">
                <a:solidFill>
                  <a:srgbClr val="222222"/>
                </a:solidFill>
                <a:effectLst/>
                <a:latin typeface="Montserrat" panose="00000500000000000000" pitchFamily="2" charset="-52"/>
              </a:rPr>
              <a:t>Інвестиції в Україні під час війни у 2023 році: що радить штучний інтелект </a:t>
            </a:r>
            <a:r>
              <a:rPr lang="en-US" b="1" i="0" dirty="0">
                <a:solidFill>
                  <a:srgbClr val="222222"/>
                </a:solidFill>
                <a:effectLst/>
                <a:latin typeface="Montserrat" panose="00000500000000000000" pitchFamily="2" charset="-52"/>
              </a:rPr>
              <a:t>ChatGPT</a:t>
            </a:r>
            <a:endParaRPr lang="uk-UA" dirty="0"/>
          </a:p>
        </p:txBody>
      </p:sp>
      <p:sp>
        <p:nvSpPr>
          <p:cNvPr id="3" name="Місце для вмісту 2">
            <a:extLst>
              <a:ext uri="{FF2B5EF4-FFF2-40B4-BE49-F238E27FC236}">
                <a16:creationId xmlns:a16="http://schemas.microsoft.com/office/drawing/2014/main" id="{F2C67184-26D8-594C-7770-F35163B9AB2E}"/>
              </a:ext>
            </a:extLst>
          </p:cNvPr>
          <p:cNvSpPr>
            <a:spLocks noGrp="1"/>
          </p:cNvSpPr>
          <p:nvPr>
            <p:ph idx="1"/>
          </p:nvPr>
        </p:nvSpPr>
        <p:spPr>
          <a:xfrm>
            <a:off x="152400" y="1371600"/>
            <a:ext cx="8839199" cy="5257800"/>
          </a:xfrm>
        </p:spPr>
        <p:txBody>
          <a:bodyPr>
            <a:normAutofit fontScale="85000" lnSpcReduction="10000"/>
          </a:bodyPr>
          <a:lstStyle/>
          <a:p>
            <a:pPr algn="l" fontAlgn="base"/>
            <a:r>
              <a:rPr lang="uk-UA" b="1" i="0" dirty="0">
                <a:solidFill>
                  <a:srgbClr val="000000"/>
                </a:solidFill>
                <a:effectLst/>
                <a:latin typeface="Montserrat" panose="00000500000000000000" pitchFamily="2" charset="-52"/>
              </a:rPr>
              <a:t>Аграрний сектор:</a:t>
            </a:r>
            <a:r>
              <a:rPr lang="uk-UA" b="0" i="0" dirty="0">
                <a:solidFill>
                  <a:srgbClr val="000000"/>
                </a:solidFill>
                <a:effectLst/>
                <a:latin typeface="Montserrat" panose="00000500000000000000" pitchFamily="2" charset="-52"/>
              </a:rPr>
              <a:t> Україна є одним з найбільших виробників сільськогосподарських продуктів у Європі, а саме потужним виробником зерна, овочів та фруктів. Інвестування в агробізнес може надати можливість отримання високих доходів на тлі попиту, що зростає у світі, на сільськогосподарську продукцію. Інвестування в сільське господарство може бути перспективним за умов військового конфлікту.</a:t>
            </a:r>
          </a:p>
          <a:p>
            <a:pPr algn="l" fontAlgn="base"/>
            <a:r>
              <a:rPr lang="uk-UA" b="1" i="0" dirty="0">
                <a:solidFill>
                  <a:srgbClr val="000000"/>
                </a:solidFill>
                <a:effectLst/>
                <a:latin typeface="Montserrat" panose="00000500000000000000" pitchFamily="2" charset="-52"/>
              </a:rPr>
              <a:t>Технології:</a:t>
            </a:r>
            <a:r>
              <a:rPr lang="uk-UA" b="0" i="0" dirty="0">
                <a:solidFill>
                  <a:srgbClr val="000000"/>
                </a:solidFill>
                <a:effectLst/>
                <a:latin typeface="Montserrat" panose="00000500000000000000" pitchFamily="2" charset="-52"/>
              </a:rPr>
              <a:t> </a:t>
            </a:r>
            <a:r>
              <a:rPr lang="en-US" b="0" i="0" dirty="0">
                <a:solidFill>
                  <a:srgbClr val="000000"/>
                </a:solidFill>
                <a:effectLst/>
                <a:latin typeface="Montserrat" panose="00000500000000000000" pitchFamily="2" charset="-52"/>
              </a:rPr>
              <a:t>IT-</a:t>
            </a:r>
            <a:r>
              <a:rPr lang="uk-UA" b="0" i="0" dirty="0">
                <a:solidFill>
                  <a:srgbClr val="000000"/>
                </a:solidFill>
                <a:effectLst/>
                <a:latin typeface="Montserrat" panose="00000500000000000000" pitchFamily="2" charset="-52"/>
              </a:rPr>
              <a:t>галузь в Україні перебуває у стадії активного розвитку та надає багато перспективних інвестиційних можливостей. Деякі з можливих секторів для інвестування в технології можуть включати штучний інтелект, </a:t>
            </a:r>
            <a:r>
              <a:rPr lang="uk-UA" b="0" i="0" dirty="0" err="1">
                <a:solidFill>
                  <a:srgbClr val="000000"/>
                </a:solidFill>
                <a:effectLst/>
                <a:latin typeface="Montserrat" panose="00000500000000000000" pitchFamily="2" charset="-52"/>
              </a:rPr>
              <a:t>блокчейн</a:t>
            </a:r>
            <a:r>
              <a:rPr lang="uk-UA" b="0" i="0" dirty="0">
                <a:solidFill>
                  <a:srgbClr val="000000"/>
                </a:solidFill>
                <a:effectLst/>
                <a:latin typeface="Montserrat" panose="00000500000000000000" pitchFamily="2" charset="-52"/>
              </a:rPr>
              <a:t>, </a:t>
            </a:r>
            <a:r>
              <a:rPr lang="uk-UA" b="0" i="0" dirty="0" err="1">
                <a:solidFill>
                  <a:srgbClr val="000000"/>
                </a:solidFill>
                <a:effectLst/>
                <a:latin typeface="Montserrat" panose="00000500000000000000" pitchFamily="2" charset="-52"/>
              </a:rPr>
              <a:t>кібербезпека</a:t>
            </a:r>
            <a:r>
              <a:rPr lang="uk-UA" b="0" i="0" dirty="0">
                <a:solidFill>
                  <a:srgbClr val="000000"/>
                </a:solidFill>
                <a:effectLst/>
                <a:latin typeface="Montserrat" panose="00000500000000000000" pitchFamily="2" charset="-52"/>
              </a:rPr>
              <a:t> та інші.</a:t>
            </a:r>
          </a:p>
          <a:p>
            <a:pPr algn="l" fontAlgn="base"/>
            <a:r>
              <a:rPr lang="uk-UA" b="1" i="0" dirty="0">
                <a:solidFill>
                  <a:srgbClr val="000000"/>
                </a:solidFill>
                <a:effectLst/>
                <a:latin typeface="Montserrat" panose="00000500000000000000" pitchFamily="2" charset="-52"/>
              </a:rPr>
              <a:t>Продукти першої необхідності:</a:t>
            </a:r>
            <a:r>
              <a:rPr lang="uk-UA" b="0" i="0" dirty="0">
                <a:solidFill>
                  <a:srgbClr val="000000"/>
                </a:solidFill>
                <a:effectLst/>
                <a:latin typeface="Montserrat" panose="00000500000000000000" pitchFamily="2" charset="-52"/>
              </a:rPr>
              <a:t> продаж продуктів харчування, медичних товарів та інших необхідних товарів може залишатися стабільним навіть в умовах війни.</a:t>
            </a:r>
          </a:p>
          <a:p>
            <a:endParaRPr lang="uk-UA" dirty="0"/>
          </a:p>
        </p:txBody>
      </p:sp>
    </p:spTree>
    <p:extLst>
      <p:ext uri="{BB962C8B-B14F-4D97-AF65-F5344CB8AC3E}">
        <p14:creationId xmlns:p14="http://schemas.microsoft.com/office/powerpoint/2010/main" val="3726031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9831" y="1267967"/>
            <a:ext cx="8964167" cy="2421635"/>
            <a:chOff x="179831" y="1267967"/>
            <a:chExt cx="8964167" cy="2421635"/>
          </a:xfrm>
        </p:grpSpPr>
        <p:sp>
          <p:nvSpPr>
            <p:cNvPr id="3" name="object 3"/>
            <p:cNvSpPr/>
            <p:nvPr/>
          </p:nvSpPr>
          <p:spPr>
            <a:xfrm>
              <a:off x="179831" y="1267967"/>
              <a:ext cx="8964167" cy="242163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79831" y="1267967"/>
              <a:ext cx="8964167" cy="2421635"/>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77012"/>
            <a:ext cx="9144000" cy="6381115"/>
            <a:chOff x="0" y="477012"/>
            <a:chExt cx="9144000" cy="6381115"/>
          </a:xfrm>
        </p:grpSpPr>
        <p:sp>
          <p:nvSpPr>
            <p:cNvPr id="3" name="object 3"/>
            <p:cNvSpPr/>
            <p:nvPr/>
          </p:nvSpPr>
          <p:spPr>
            <a:xfrm>
              <a:off x="0" y="4060240"/>
              <a:ext cx="448945" cy="2797810"/>
            </a:xfrm>
            <a:custGeom>
              <a:avLst/>
              <a:gdLst/>
              <a:ahLst/>
              <a:cxnLst/>
              <a:rect l="l" t="t" r="r" b="b"/>
              <a:pathLst>
                <a:path w="448945" h="2797809">
                  <a:moveTo>
                    <a:pt x="0" y="0"/>
                  </a:moveTo>
                  <a:lnTo>
                    <a:pt x="0" y="2797053"/>
                  </a:lnTo>
                  <a:lnTo>
                    <a:pt x="37965" y="2797756"/>
                  </a:lnTo>
                  <a:lnTo>
                    <a:pt x="448358" y="2797756"/>
                  </a:lnTo>
                  <a:lnTo>
                    <a:pt x="0" y="0"/>
                  </a:lnTo>
                  <a:close/>
                </a:path>
              </a:pathLst>
            </a:custGeom>
            <a:solidFill>
              <a:srgbClr val="5FCAEE">
                <a:alpha val="70195"/>
              </a:srgbClr>
            </a:solidFill>
          </p:spPr>
          <p:txBody>
            <a:bodyPr wrap="square" lIns="0" tIns="0" rIns="0" bIns="0" rtlCol="0"/>
            <a:lstStyle/>
            <a:p>
              <a:endParaRPr/>
            </a:p>
          </p:txBody>
        </p:sp>
        <p:sp>
          <p:nvSpPr>
            <p:cNvPr id="4" name="object 4"/>
            <p:cNvSpPr/>
            <p:nvPr/>
          </p:nvSpPr>
          <p:spPr>
            <a:xfrm>
              <a:off x="152400" y="477012"/>
              <a:ext cx="8991600" cy="5881116"/>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1747" y="2103120"/>
            <a:ext cx="2578735" cy="698500"/>
          </a:xfrm>
          <a:prstGeom prst="rect">
            <a:avLst/>
          </a:prstGeom>
          <a:ln w="9144">
            <a:solidFill>
              <a:srgbClr val="000000"/>
            </a:solidFill>
          </a:ln>
        </p:spPr>
        <p:txBody>
          <a:bodyPr vert="horz" wrap="square" lIns="0" tIns="41275" rIns="0" bIns="0" rtlCol="0">
            <a:spAutoFit/>
          </a:bodyPr>
          <a:lstStyle/>
          <a:p>
            <a:pPr marL="91440" marR="370205">
              <a:lnSpc>
                <a:spcPct val="100000"/>
              </a:lnSpc>
              <a:spcBef>
                <a:spcPts val="325"/>
              </a:spcBef>
            </a:pPr>
            <a:r>
              <a:rPr sz="1400" b="1" spc="-5" dirty="0">
                <a:latin typeface="Arial"/>
                <a:cs typeface="Arial"/>
              </a:rPr>
              <a:t>За </a:t>
            </a:r>
            <a:r>
              <a:rPr sz="1400" b="1" spc="-10" dirty="0">
                <a:latin typeface="Arial"/>
                <a:cs typeface="Arial"/>
              </a:rPr>
              <a:t>спрямованістю  </a:t>
            </a:r>
            <a:r>
              <a:rPr sz="1400" b="1" spc="-5" dirty="0">
                <a:latin typeface="Arial"/>
                <a:cs typeface="Arial"/>
              </a:rPr>
              <a:t>основної</a:t>
            </a:r>
            <a:r>
              <a:rPr sz="1400" b="1" spc="-75" dirty="0">
                <a:latin typeface="Arial"/>
                <a:cs typeface="Arial"/>
              </a:rPr>
              <a:t> </a:t>
            </a:r>
            <a:r>
              <a:rPr sz="1400" b="1" spc="-10" dirty="0">
                <a:latin typeface="Arial"/>
                <a:cs typeface="Arial"/>
              </a:rPr>
              <a:t>господарської  </a:t>
            </a:r>
            <a:r>
              <a:rPr sz="1400" b="1" spc="-5" dirty="0">
                <a:latin typeface="Arial"/>
                <a:cs typeface="Arial"/>
              </a:rPr>
              <a:t>діяльності</a:t>
            </a:r>
            <a:endParaRPr sz="1400">
              <a:latin typeface="Arial"/>
              <a:cs typeface="Arial"/>
            </a:endParaRPr>
          </a:p>
        </p:txBody>
      </p:sp>
      <p:sp>
        <p:nvSpPr>
          <p:cNvPr id="3" name="object 3"/>
          <p:cNvSpPr txBox="1"/>
          <p:nvPr/>
        </p:nvSpPr>
        <p:spPr>
          <a:xfrm>
            <a:off x="883919" y="3723132"/>
            <a:ext cx="2653665" cy="661670"/>
          </a:xfrm>
          <a:prstGeom prst="rect">
            <a:avLst/>
          </a:prstGeom>
          <a:ln w="9144">
            <a:solidFill>
              <a:srgbClr val="000000"/>
            </a:solidFill>
          </a:ln>
        </p:spPr>
        <p:txBody>
          <a:bodyPr vert="horz" wrap="square" lIns="0" tIns="40640" rIns="0" bIns="0" rtlCol="0">
            <a:spAutoFit/>
          </a:bodyPr>
          <a:lstStyle/>
          <a:p>
            <a:pPr marL="91440">
              <a:lnSpc>
                <a:spcPct val="100000"/>
              </a:lnSpc>
              <a:spcBef>
                <a:spcPts val="320"/>
              </a:spcBef>
            </a:pPr>
            <a:r>
              <a:rPr sz="1400" b="1" spc="-5" dirty="0">
                <a:latin typeface="Arial"/>
                <a:cs typeface="Arial"/>
              </a:rPr>
              <a:t>За </a:t>
            </a:r>
            <a:r>
              <a:rPr sz="1400" b="1" spc="-15" dirty="0">
                <a:latin typeface="Arial"/>
                <a:cs typeface="Arial"/>
              </a:rPr>
              <a:t>метою</a:t>
            </a:r>
            <a:r>
              <a:rPr sz="1400" b="1" spc="-10" dirty="0">
                <a:latin typeface="Arial"/>
                <a:cs typeface="Arial"/>
              </a:rPr>
              <a:t> інвестування</a:t>
            </a:r>
            <a:endParaRPr sz="1400">
              <a:latin typeface="Arial"/>
              <a:cs typeface="Arial"/>
            </a:endParaRPr>
          </a:p>
        </p:txBody>
      </p:sp>
      <p:sp>
        <p:nvSpPr>
          <p:cNvPr id="4" name="object 4"/>
          <p:cNvSpPr txBox="1"/>
          <p:nvPr/>
        </p:nvSpPr>
        <p:spPr>
          <a:xfrm>
            <a:off x="883919" y="5207508"/>
            <a:ext cx="2653665" cy="641985"/>
          </a:xfrm>
          <a:prstGeom prst="rect">
            <a:avLst/>
          </a:prstGeom>
          <a:ln w="9144">
            <a:solidFill>
              <a:srgbClr val="000000"/>
            </a:solidFill>
          </a:ln>
        </p:spPr>
        <p:txBody>
          <a:bodyPr vert="horz" wrap="square" lIns="0" tIns="41275" rIns="0" bIns="0" rtlCol="0">
            <a:spAutoFit/>
          </a:bodyPr>
          <a:lstStyle/>
          <a:p>
            <a:pPr marL="91440" marR="969644">
              <a:lnSpc>
                <a:spcPct val="100000"/>
              </a:lnSpc>
              <a:spcBef>
                <a:spcPts val="325"/>
              </a:spcBef>
            </a:pPr>
            <a:r>
              <a:rPr sz="1400" b="1" spc="-5" dirty="0">
                <a:latin typeface="Arial"/>
                <a:cs typeface="Arial"/>
              </a:rPr>
              <a:t>За </a:t>
            </a:r>
            <a:r>
              <a:rPr sz="1400" b="1" spc="-10" dirty="0">
                <a:latin typeface="Arial"/>
                <a:cs typeface="Arial"/>
              </a:rPr>
              <a:t>належністю </a:t>
            </a:r>
            <a:r>
              <a:rPr sz="1400" b="1" dirty="0">
                <a:latin typeface="Arial"/>
                <a:cs typeface="Arial"/>
              </a:rPr>
              <a:t>до  </a:t>
            </a:r>
            <a:r>
              <a:rPr sz="1400" b="1" spc="-5" dirty="0">
                <a:latin typeface="Arial"/>
                <a:cs typeface="Arial"/>
              </a:rPr>
              <a:t>резидентів</a:t>
            </a:r>
            <a:r>
              <a:rPr sz="1400" b="1" spc="-60" dirty="0">
                <a:latin typeface="Arial"/>
                <a:cs typeface="Arial"/>
              </a:rPr>
              <a:t> </a:t>
            </a:r>
            <a:r>
              <a:rPr sz="1400" b="1" spc="-5" dirty="0">
                <a:latin typeface="Arial"/>
                <a:cs typeface="Arial"/>
              </a:rPr>
              <a:t>країни</a:t>
            </a:r>
            <a:endParaRPr sz="1400">
              <a:latin typeface="Arial"/>
              <a:cs typeface="Arial"/>
            </a:endParaRPr>
          </a:p>
        </p:txBody>
      </p:sp>
      <p:sp>
        <p:nvSpPr>
          <p:cNvPr id="5" name="object 5"/>
          <p:cNvSpPr/>
          <p:nvPr/>
        </p:nvSpPr>
        <p:spPr>
          <a:xfrm>
            <a:off x="4715255" y="1563624"/>
            <a:ext cx="2653665" cy="539750"/>
          </a:xfrm>
          <a:custGeom>
            <a:avLst/>
            <a:gdLst/>
            <a:ahLst/>
            <a:cxnLst/>
            <a:rect l="l" t="t" r="r" b="b"/>
            <a:pathLst>
              <a:path w="2653665" h="539750">
                <a:moveTo>
                  <a:pt x="2653283" y="0"/>
                </a:moveTo>
                <a:lnTo>
                  <a:pt x="0" y="0"/>
                </a:lnTo>
                <a:lnTo>
                  <a:pt x="0" y="539496"/>
                </a:lnTo>
                <a:lnTo>
                  <a:pt x="2653283" y="539496"/>
                </a:lnTo>
                <a:lnTo>
                  <a:pt x="2653283" y="0"/>
                </a:lnTo>
                <a:close/>
              </a:path>
            </a:pathLst>
          </a:custGeom>
          <a:solidFill>
            <a:srgbClr val="FFFFFF"/>
          </a:solidFill>
        </p:spPr>
        <p:txBody>
          <a:bodyPr wrap="square" lIns="0" tIns="0" rIns="0" bIns="0" rtlCol="0"/>
          <a:lstStyle/>
          <a:p>
            <a:endParaRPr/>
          </a:p>
        </p:txBody>
      </p:sp>
      <p:sp>
        <p:nvSpPr>
          <p:cNvPr id="6" name="object 6"/>
          <p:cNvSpPr txBox="1"/>
          <p:nvPr/>
        </p:nvSpPr>
        <p:spPr>
          <a:xfrm>
            <a:off x="4715255" y="1563624"/>
            <a:ext cx="2653665" cy="539750"/>
          </a:xfrm>
          <a:prstGeom prst="rect">
            <a:avLst/>
          </a:prstGeom>
          <a:ln w="9144">
            <a:solidFill>
              <a:srgbClr val="000000"/>
            </a:solidFill>
          </a:ln>
        </p:spPr>
        <p:txBody>
          <a:bodyPr vert="horz" wrap="square" lIns="0" tIns="40640" rIns="0" bIns="0" rtlCol="0">
            <a:spAutoFit/>
          </a:bodyPr>
          <a:lstStyle/>
          <a:p>
            <a:pPr marL="92710">
              <a:lnSpc>
                <a:spcPct val="100000"/>
              </a:lnSpc>
              <a:spcBef>
                <a:spcPts val="320"/>
              </a:spcBef>
            </a:pPr>
            <a:r>
              <a:rPr sz="1400" b="1" spc="-5" dirty="0">
                <a:latin typeface="Arial"/>
                <a:cs typeface="Arial"/>
              </a:rPr>
              <a:t>Корпоративний</a:t>
            </a:r>
            <a:r>
              <a:rPr sz="1400" b="1" spc="-20" dirty="0">
                <a:latin typeface="Arial"/>
                <a:cs typeface="Arial"/>
              </a:rPr>
              <a:t> </a:t>
            </a:r>
            <a:r>
              <a:rPr sz="1400" b="1" spc="-15" dirty="0">
                <a:latin typeface="Arial"/>
                <a:cs typeface="Arial"/>
              </a:rPr>
              <a:t>інвестор</a:t>
            </a:r>
            <a:endParaRPr sz="1400">
              <a:latin typeface="Arial"/>
              <a:cs typeface="Arial"/>
            </a:endParaRPr>
          </a:p>
        </p:txBody>
      </p:sp>
      <p:sp>
        <p:nvSpPr>
          <p:cNvPr id="7" name="object 7"/>
          <p:cNvSpPr/>
          <p:nvPr/>
        </p:nvSpPr>
        <p:spPr>
          <a:xfrm>
            <a:off x="4715255" y="2238755"/>
            <a:ext cx="2628900" cy="472440"/>
          </a:xfrm>
          <a:custGeom>
            <a:avLst/>
            <a:gdLst/>
            <a:ahLst/>
            <a:cxnLst/>
            <a:rect l="l" t="t" r="r" b="b"/>
            <a:pathLst>
              <a:path w="2628900" h="472439">
                <a:moveTo>
                  <a:pt x="2628900" y="0"/>
                </a:moveTo>
                <a:lnTo>
                  <a:pt x="0" y="0"/>
                </a:lnTo>
                <a:lnTo>
                  <a:pt x="0" y="472439"/>
                </a:lnTo>
                <a:lnTo>
                  <a:pt x="2628900" y="472439"/>
                </a:lnTo>
                <a:lnTo>
                  <a:pt x="2628900" y="0"/>
                </a:lnTo>
                <a:close/>
              </a:path>
            </a:pathLst>
          </a:custGeom>
          <a:solidFill>
            <a:srgbClr val="FFFFFF"/>
          </a:solidFill>
        </p:spPr>
        <p:txBody>
          <a:bodyPr wrap="square" lIns="0" tIns="0" rIns="0" bIns="0" rtlCol="0"/>
          <a:lstStyle/>
          <a:p>
            <a:endParaRPr/>
          </a:p>
        </p:txBody>
      </p:sp>
      <p:sp>
        <p:nvSpPr>
          <p:cNvPr id="8" name="object 8"/>
          <p:cNvSpPr txBox="1"/>
          <p:nvPr/>
        </p:nvSpPr>
        <p:spPr>
          <a:xfrm>
            <a:off x="4715255" y="2238755"/>
            <a:ext cx="2628900" cy="472440"/>
          </a:xfrm>
          <a:prstGeom prst="rect">
            <a:avLst/>
          </a:prstGeom>
          <a:ln w="9144">
            <a:solidFill>
              <a:srgbClr val="000000"/>
            </a:solidFill>
          </a:ln>
        </p:spPr>
        <p:txBody>
          <a:bodyPr vert="horz" wrap="square" lIns="0" tIns="40640" rIns="0" bIns="0" rtlCol="0">
            <a:spAutoFit/>
          </a:bodyPr>
          <a:lstStyle/>
          <a:p>
            <a:pPr marL="92710">
              <a:lnSpc>
                <a:spcPct val="100000"/>
              </a:lnSpc>
              <a:spcBef>
                <a:spcPts val="320"/>
              </a:spcBef>
            </a:pPr>
            <a:r>
              <a:rPr sz="1400" b="1" spc="-5" dirty="0">
                <a:latin typeface="Arial"/>
                <a:cs typeface="Arial"/>
              </a:rPr>
              <a:t>Інституційний</a:t>
            </a:r>
            <a:r>
              <a:rPr sz="1400" b="1" spc="35" dirty="0">
                <a:latin typeface="Arial"/>
                <a:cs typeface="Arial"/>
              </a:rPr>
              <a:t> </a:t>
            </a:r>
            <a:r>
              <a:rPr sz="1400" b="1" spc="-15" dirty="0">
                <a:latin typeface="Arial"/>
                <a:cs typeface="Arial"/>
              </a:rPr>
              <a:t>інвестор</a:t>
            </a:r>
            <a:endParaRPr sz="1400">
              <a:latin typeface="Arial"/>
              <a:cs typeface="Arial"/>
            </a:endParaRPr>
          </a:p>
        </p:txBody>
      </p:sp>
      <p:sp>
        <p:nvSpPr>
          <p:cNvPr id="9" name="object 9"/>
          <p:cNvSpPr/>
          <p:nvPr/>
        </p:nvSpPr>
        <p:spPr>
          <a:xfrm>
            <a:off x="4715255" y="2913888"/>
            <a:ext cx="2653665" cy="471170"/>
          </a:xfrm>
          <a:custGeom>
            <a:avLst/>
            <a:gdLst/>
            <a:ahLst/>
            <a:cxnLst/>
            <a:rect l="l" t="t" r="r" b="b"/>
            <a:pathLst>
              <a:path w="2653665" h="471170">
                <a:moveTo>
                  <a:pt x="2653283" y="0"/>
                </a:moveTo>
                <a:lnTo>
                  <a:pt x="0" y="0"/>
                </a:lnTo>
                <a:lnTo>
                  <a:pt x="0" y="470915"/>
                </a:lnTo>
                <a:lnTo>
                  <a:pt x="2653283" y="470915"/>
                </a:lnTo>
                <a:lnTo>
                  <a:pt x="2653283" y="0"/>
                </a:lnTo>
                <a:close/>
              </a:path>
            </a:pathLst>
          </a:custGeom>
          <a:solidFill>
            <a:srgbClr val="FFFFFF"/>
          </a:solidFill>
        </p:spPr>
        <p:txBody>
          <a:bodyPr wrap="square" lIns="0" tIns="0" rIns="0" bIns="0" rtlCol="0"/>
          <a:lstStyle/>
          <a:p>
            <a:endParaRPr/>
          </a:p>
        </p:txBody>
      </p:sp>
      <p:sp>
        <p:nvSpPr>
          <p:cNvPr id="10" name="object 10"/>
          <p:cNvSpPr txBox="1"/>
          <p:nvPr/>
        </p:nvSpPr>
        <p:spPr>
          <a:xfrm>
            <a:off x="4715255" y="2913888"/>
            <a:ext cx="2653665" cy="471170"/>
          </a:xfrm>
          <a:prstGeom prst="rect">
            <a:avLst/>
          </a:prstGeom>
          <a:ln w="9144">
            <a:solidFill>
              <a:srgbClr val="000000"/>
            </a:solidFill>
          </a:ln>
        </p:spPr>
        <p:txBody>
          <a:bodyPr vert="horz" wrap="square" lIns="0" tIns="40005" rIns="0" bIns="0" rtlCol="0">
            <a:spAutoFit/>
          </a:bodyPr>
          <a:lstStyle/>
          <a:p>
            <a:pPr marL="92710">
              <a:lnSpc>
                <a:spcPct val="100000"/>
              </a:lnSpc>
              <a:spcBef>
                <a:spcPts val="315"/>
              </a:spcBef>
            </a:pPr>
            <a:r>
              <a:rPr sz="1400" b="1" spc="-5" dirty="0">
                <a:latin typeface="Arial"/>
                <a:cs typeface="Arial"/>
              </a:rPr>
              <a:t>Індивідуальний</a:t>
            </a:r>
            <a:r>
              <a:rPr sz="1400" b="1" spc="5" dirty="0">
                <a:latin typeface="Arial"/>
                <a:cs typeface="Arial"/>
              </a:rPr>
              <a:t> </a:t>
            </a:r>
            <a:r>
              <a:rPr sz="1400" b="1" spc="-15" dirty="0">
                <a:latin typeface="Arial"/>
                <a:cs typeface="Arial"/>
              </a:rPr>
              <a:t>інвестор</a:t>
            </a:r>
            <a:endParaRPr sz="1400">
              <a:latin typeface="Arial"/>
              <a:cs typeface="Arial"/>
            </a:endParaRPr>
          </a:p>
        </p:txBody>
      </p:sp>
      <p:sp>
        <p:nvSpPr>
          <p:cNvPr id="11" name="object 11"/>
          <p:cNvSpPr/>
          <p:nvPr/>
        </p:nvSpPr>
        <p:spPr>
          <a:xfrm>
            <a:off x="4715255" y="3723132"/>
            <a:ext cx="2689860" cy="472440"/>
          </a:xfrm>
          <a:custGeom>
            <a:avLst/>
            <a:gdLst/>
            <a:ahLst/>
            <a:cxnLst/>
            <a:rect l="l" t="t" r="r" b="b"/>
            <a:pathLst>
              <a:path w="2689859" h="472439">
                <a:moveTo>
                  <a:pt x="2689859" y="0"/>
                </a:moveTo>
                <a:lnTo>
                  <a:pt x="0" y="0"/>
                </a:lnTo>
                <a:lnTo>
                  <a:pt x="0" y="472439"/>
                </a:lnTo>
                <a:lnTo>
                  <a:pt x="2689859" y="472439"/>
                </a:lnTo>
                <a:lnTo>
                  <a:pt x="2689859" y="0"/>
                </a:lnTo>
                <a:close/>
              </a:path>
            </a:pathLst>
          </a:custGeom>
          <a:solidFill>
            <a:srgbClr val="FFFFFF"/>
          </a:solidFill>
        </p:spPr>
        <p:txBody>
          <a:bodyPr wrap="square" lIns="0" tIns="0" rIns="0" bIns="0" rtlCol="0"/>
          <a:lstStyle/>
          <a:p>
            <a:endParaRPr/>
          </a:p>
        </p:txBody>
      </p:sp>
      <p:sp>
        <p:nvSpPr>
          <p:cNvPr id="12" name="object 12"/>
          <p:cNvSpPr txBox="1"/>
          <p:nvPr/>
        </p:nvSpPr>
        <p:spPr>
          <a:xfrm>
            <a:off x="4715255" y="3723132"/>
            <a:ext cx="2689860" cy="472440"/>
          </a:xfrm>
          <a:prstGeom prst="rect">
            <a:avLst/>
          </a:prstGeom>
          <a:ln w="9144">
            <a:solidFill>
              <a:srgbClr val="000000"/>
            </a:solidFill>
          </a:ln>
        </p:spPr>
        <p:txBody>
          <a:bodyPr vert="horz" wrap="square" lIns="0" tIns="40640" rIns="0" bIns="0" rtlCol="0">
            <a:spAutoFit/>
          </a:bodyPr>
          <a:lstStyle/>
          <a:p>
            <a:pPr marL="92710">
              <a:lnSpc>
                <a:spcPct val="100000"/>
              </a:lnSpc>
              <a:spcBef>
                <a:spcPts val="320"/>
              </a:spcBef>
            </a:pPr>
            <a:r>
              <a:rPr sz="1400" b="1" spc="-5" dirty="0">
                <a:latin typeface="Arial"/>
                <a:cs typeface="Arial"/>
              </a:rPr>
              <a:t>Стратегічний</a:t>
            </a:r>
            <a:r>
              <a:rPr sz="1400" b="1" dirty="0">
                <a:latin typeface="Arial"/>
                <a:cs typeface="Arial"/>
              </a:rPr>
              <a:t> </a:t>
            </a:r>
            <a:r>
              <a:rPr sz="1400" b="1" spc="-15" dirty="0">
                <a:latin typeface="Arial"/>
                <a:cs typeface="Arial"/>
              </a:rPr>
              <a:t>інвестор</a:t>
            </a:r>
            <a:endParaRPr sz="1400">
              <a:latin typeface="Arial"/>
              <a:cs typeface="Arial"/>
            </a:endParaRPr>
          </a:p>
        </p:txBody>
      </p:sp>
      <p:sp>
        <p:nvSpPr>
          <p:cNvPr id="13" name="object 13"/>
          <p:cNvSpPr/>
          <p:nvPr/>
        </p:nvSpPr>
        <p:spPr>
          <a:xfrm>
            <a:off x="4715255" y="4398264"/>
            <a:ext cx="2689860" cy="471170"/>
          </a:xfrm>
          <a:custGeom>
            <a:avLst/>
            <a:gdLst/>
            <a:ahLst/>
            <a:cxnLst/>
            <a:rect l="l" t="t" r="r" b="b"/>
            <a:pathLst>
              <a:path w="2689859" h="471170">
                <a:moveTo>
                  <a:pt x="2689859" y="0"/>
                </a:moveTo>
                <a:lnTo>
                  <a:pt x="0" y="0"/>
                </a:lnTo>
                <a:lnTo>
                  <a:pt x="0" y="470916"/>
                </a:lnTo>
                <a:lnTo>
                  <a:pt x="2689859" y="470916"/>
                </a:lnTo>
                <a:lnTo>
                  <a:pt x="2689859" y="0"/>
                </a:lnTo>
                <a:close/>
              </a:path>
            </a:pathLst>
          </a:custGeom>
          <a:solidFill>
            <a:srgbClr val="FFFFFF"/>
          </a:solidFill>
        </p:spPr>
        <p:txBody>
          <a:bodyPr wrap="square" lIns="0" tIns="0" rIns="0" bIns="0" rtlCol="0"/>
          <a:lstStyle/>
          <a:p>
            <a:endParaRPr/>
          </a:p>
        </p:txBody>
      </p:sp>
      <p:sp>
        <p:nvSpPr>
          <p:cNvPr id="14" name="object 14"/>
          <p:cNvSpPr txBox="1"/>
          <p:nvPr/>
        </p:nvSpPr>
        <p:spPr>
          <a:xfrm>
            <a:off x="4715255" y="4398264"/>
            <a:ext cx="2689860" cy="471170"/>
          </a:xfrm>
          <a:prstGeom prst="rect">
            <a:avLst/>
          </a:prstGeom>
          <a:ln w="9144">
            <a:solidFill>
              <a:srgbClr val="000000"/>
            </a:solidFill>
          </a:ln>
        </p:spPr>
        <p:txBody>
          <a:bodyPr vert="horz" wrap="square" lIns="0" tIns="40640" rIns="0" bIns="0" rtlCol="0">
            <a:spAutoFit/>
          </a:bodyPr>
          <a:lstStyle/>
          <a:p>
            <a:pPr marL="92710">
              <a:lnSpc>
                <a:spcPct val="100000"/>
              </a:lnSpc>
              <a:spcBef>
                <a:spcPts val="320"/>
              </a:spcBef>
            </a:pPr>
            <a:r>
              <a:rPr sz="1400" b="1" spc="-10" dirty="0">
                <a:latin typeface="Arial"/>
                <a:cs typeface="Arial"/>
              </a:rPr>
              <a:t>Портфельний</a:t>
            </a:r>
            <a:r>
              <a:rPr sz="1400" b="1" spc="20" dirty="0">
                <a:latin typeface="Arial"/>
                <a:cs typeface="Arial"/>
              </a:rPr>
              <a:t> </a:t>
            </a:r>
            <a:r>
              <a:rPr sz="1400" b="1" spc="-15" dirty="0">
                <a:latin typeface="Arial"/>
                <a:cs typeface="Arial"/>
              </a:rPr>
              <a:t>інвестор</a:t>
            </a:r>
            <a:endParaRPr sz="1400">
              <a:latin typeface="Arial"/>
              <a:cs typeface="Arial"/>
            </a:endParaRPr>
          </a:p>
        </p:txBody>
      </p:sp>
      <p:sp>
        <p:nvSpPr>
          <p:cNvPr id="15" name="object 15"/>
          <p:cNvSpPr txBox="1">
            <a:spLocks noGrp="1"/>
          </p:cNvSpPr>
          <p:nvPr>
            <p:ph type="title"/>
          </p:nvPr>
        </p:nvSpPr>
        <p:spPr>
          <a:xfrm>
            <a:off x="2211323" y="731519"/>
            <a:ext cx="3945890" cy="599440"/>
          </a:xfrm>
          <a:prstGeom prst="rect">
            <a:avLst/>
          </a:prstGeom>
          <a:ln w="9144">
            <a:solidFill>
              <a:srgbClr val="000000"/>
            </a:solidFill>
          </a:ln>
        </p:spPr>
        <p:txBody>
          <a:bodyPr vert="horz" wrap="square" lIns="0" tIns="40640" rIns="0" bIns="0" rtlCol="0">
            <a:spAutoFit/>
          </a:bodyPr>
          <a:lstStyle/>
          <a:p>
            <a:pPr algn="ctr">
              <a:lnSpc>
                <a:spcPct val="100000"/>
              </a:lnSpc>
              <a:spcBef>
                <a:spcPts val="320"/>
              </a:spcBef>
            </a:pPr>
            <a:r>
              <a:rPr sz="1800" b="1" i="1" spc="-5" dirty="0">
                <a:solidFill>
                  <a:srgbClr val="C00000"/>
                </a:solidFill>
                <a:latin typeface="Arial"/>
                <a:cs typeface="Arial"/>
              </a:rPr>
              <a:t>Класифікація</a:t>
            </a:r>
            <a:r>
              <a:rPr sz="1800" b="1" i="1" dirty="0">
                <a:solidFill>
                  <a:srgbClr val="C00000"/>
                </a:solidFill>
                <a:latin typeface="Arial"/>
                <a:cs typeface="Arial"/>
              </a:rPr>
              <a:t> </a:t>
            </a:r>
            <a:r>
              <a:rPr sz="1800" b="1" i="1" spc="-10" dirty="0">
                <a:solidFill>
                  <a:srgbClr val="C00000"/>
                </a:solidFill>
                <a:latin typeface="Arial"/>
                <a:cs typeface="Arial"/>
              </a:rPr>
              <a:t>інвесторів</a:t>
            </a:r>
            <a:endParaRPr sz="1800">
              <a:latin typeface="Arial"/>
              <a:cs typeface="Arial"/>
            </a:endParaRPr>
          </a:p>
        </p:txBody>
      </p:sp>
      <p:sp>
        <p:nvSpPr>
          <p:cNvPr id="16" name="object 16"/>
          <p:cNvSpPr/>
          <p:nvPr/>
        </p:nvSpPr>
        <p:spPr>
          <a:xfrm>
            <a:off x="4715255" y="5073396"/>
            <a:ext cx="2689860" cy="472440"/>
          </a:xfrm>
          <a:custGeom>
            <a:avLst/>
            <a:gdLst/>
            <a:ahLst/>
            <a:cxnLst/>
            <a:rect l="l" t="t" r="r" b="b"/>
            <a:pathLst>
              <a:path w="2689859" h="472439">
                <a:moveTo>
                  <a:pt x="2689859" y="0"/>
                </a:moveTo>
                <a:lnTo>
                  <a:pt x="0" y="0"/>
                </a:lnTo>
                <a:lnTo>
                  <a:pt x="0" y="472439"/>
                </a:lnTo>
                <a:lnTo>
                  <a:pt x="2689859" y="472439"/>
                </a:lnTo>
                <a:lnTo>
                  <a:pt x="2689859" y="0"/>
                </a:lnTo>
                <a:close/>
              </a:path>
            </a:pathLst>
          </a:custGeom>
          <a:solidFill>
            <a:srgbClr val="FFFFFF"/>
          </a:solidFill>
        </p:spPr>
        <p:txBody>
          <a:bodyPr wrap="square" lIns="0" tIns="0" rIns="0" bIns="0" rtlCol="0"/>
          <a:lstStyle/>
          <a:p>
            <a:endParaRPr/>
          </a:p>
        </p:txBody>
      </p:sp>
      <p:sp>
        <p:nvSpPr>
          <p:cNvPr id="17" name="object 17"/>
          <p:cNvSpPr txBox="1"/>
          <p:nvPr/>
        </p:nvSpPr>
        <p:spPr>
          <a:xfrm>
            <a:off x="4715255" y="5073396"/>
            <a:ext cx="2689860" cy="472440"/>
          </a:xfrm>
          <a:prstGeom prst="rect">
            <a:avLst/>
          </a:prstGeom>
          <a:ln w="9144">
            <a:solidFill>
              <a:srgbClr val="000000"/>
            </a:solidFill>
          </a:ln>
        </p:spPr>
        <p:txBody>
          <a:bodyPr vert="horz" wrap="square" lIns="0" tIns="40640" rIns="0" bIns="0" rtlCol="0">
            <a:spAutoFit/>
          </a:bodyPr>
          <a:lstStyle/>
          <a:p>
            <a:pPr marL="92710">
              <a:lnSpc>
                <a:spcPct val="100000"/>
              </a:lnSpc>
              <a:spcBef>
                <a:spcPts val="320"/>
              </a:spcBef>
            </a:pPr>
            <a:r>
              <a:rPr sz="1400" b="1" spc="-5" dirty="0">
                <a:latin typeface="Arial"/>
                <a:cs typeface="Arial"/>
              </a:rPr>
              <a:t>Вітчизняний</a:t>
            </a:r>
            <a:r>
              <a:rPr sz="1400" b="1" spc="-10" dirty="0">
                <a:latin typeface="Arial"/>
                <a:cs typeface="Arial"/>
              </a:rPr>
              <a:t> </a:t>
            </a:r>
            <a:r>
              <a:rPr sz="1400" b="1" spc="-15" dirty="0">
                <a:latin typeface="Arial"/>
                <a:cs typeface="Arial"/>
              </a:rPr>
              <a:t>інвестор</a:t>
            </a:r>
            <a:endParaRPr sz="1400">
              <a:latin typeface="Arial"/>
              <a:cs typeface="Arial"/>
            </a:endParaRPr>
          </a:p>
        </p:txBody>
      </p:sp>
      <p:sp>
        <p:nvSpPr>
          <p:cNvPr id="18" name="object 18"/>
          <p:cNvSpPr/>
          <p:nvPr/>
        </p:nvSpPr>
        <p:spPr>
          <a:xfrm>
            <a:off x="4715255" y="5716523"/>
            <a:ext cx="2689860" cy="472440"/>
          </a:xfrm>
          <a:custGeom>
            <a:avLst/>
            <a:gdLst/>
            <a:ahLst/>
            <a:cxnLst/>
            <a:rect l="l" t="t" r="r" b="b"/>
            <a:pathLst>
              <a:path w="2689859" h="472439">
                <a:moveTo>
                  <a:pt x="2689859" y="0"/>
                </a:moveTo>
                <a:lnTo>
                  <a:pt x="0" y="0"/>
                </a:lnTo>
                <a:lnTo>
                  <a:pt x="0" y="472439"/>
                </a:lnTo>
                <a:lnTo>
                  <a:pt x="2689859" y="472439"/>
                </a:lnTo>
                <a:lnTo>
                  <a:pt x="2689859" y="0"/>
                </a:lnTo>
                <a:close/>
              </a:path>
            </a:pathLst>
          </a:custGeom>
          <a:solidFill>
            <a:srgbClr val="FFFFFF"/>
          </a:solidFill>
        </p:spPr>
        <p:txBody>
          <a:bodyPr wrap="square" lIns="0" tIns="0" rIns="0" bIns="0" rtlCol="0"/>
          <a:lstStyle/>
          <a:p>
            <a:endParaRPr/>
          </a:p>
        </p:txBody>
      </p:sp>
      <p:sp>
        <p:nvSpPr>
          <p:cNvPr id="19" name="object 19"/>
          <p:cNvSpPr txBox="1"/>
          <p:nvPr/>
        </p:nvSpPr>
        <p:spPr>
          <a:xfrm>
            <a:off x="4715255" y="5716523"/>
            <a:ext cx="2689860" cy="472440"/>
          </a:xfrm>
          <a:prstGeom prst="rect">
            <a:avLst/>
          </a:prstGeom>
          <a:ln w="9144">
            <a:solidFill>
              <a:srgbClr val="000000"/>
            </a:solidFill>
          </a:ln>
        </p:spPr>
        <p:txBody>
          <a:bodyPr vert="horz" wrap="square" lIns="0" tIns="41275" rIns="0" bIns="0" rtlCol="0">
            <a:spAutoFit/>
          </a:bodyPr>
          <a:lstStyle/>
          <a:p>
            <a:pPr marL="92710">
              <a:lnSpc>
                <a:spcPct val="100000"/>
              </a:lnSpc>
              <a:spcBef>
                <a:spcPts val="325"/>
              </a:spcBef>
            </a:pPr>
            <a:r>
              <a:rPr sz="1400" b="1" spc="-10" dirty="0">
                <a:latin typeface="Arial"/>
                <a:cs typeface="Arial"/>
              </a:rPr>
              <a:t>Іноземний </a:t>
            </a:r>
            <a:r>
              <a:rPr sz="1400" b="1" spc="-15" dirty="0">
                <a:latin typeface="Arial"/>
                <a:cs typeface="Arial"/>
              </a:rPr>
              <a:t>інвестор</a:t>
            </a:r>
            <a:endParaRPr sz="1400">
              <a:latin typeface="Arial"/>
              <a:cs typeface="Arial"/>
            </a:endParaRPr>
          </a:p>
        </p:txBody>
      </p:sp>
      <p:grpSp>
        <p:nvGrpSpPr>
          <p:cNvPr id="20" name="object 20"/>
          <p:cNvGrpSpPr/>
          <p:nvPr/>
        </p:nvGrpSpPr>
        <p:grpSpPr>
          <a:xfrm>
            <a:off x="291084" y="883919"/>
            <a:ext cx="1920239" cy="4631690"/>
            <a:chOff x="291084" y="883919"/>
            <a:chExt cx="1920239" cy="4631690"/>
          </a:xfrm>
        </p:grpSpPr>
        <p:sp>
          <p:nvSpPr>
            <p:cNvPr id="21" name="object 21"/>
            <p:cNvSpPr/>
            <p:nvPr/>
          </p:nvSpPr>
          <p:spPr>
            <a:xfrm>
              <a:off x="295656" y="888491"/>
              <a:ext cx="1915795" cy="4589145"/>
            </a:xfrm>
            <a:custGeom>
              <a:avLst/>
              <a:gdLst/>
              <a:ahLst/>
              <a:cxnLst/>
              <a:rect l="l" t="t" r="r" b="b"/>
              <a:pathLst>
                <a:path w="1915795" h="4589145">
                  <a:moveTo>
                    <a:pt x="1915668" y="0"/>
                  </a:moveTo>
                  <a:lnTo>
                    <a:pt x="0" y="0"/>
                  </a:lnTo>
                </a:path>
                <a:path w="1915795" h="4589145">
                  <a:moveTo>
                    <a:pt x="0" y="0"/>
                  </a:moveTo>
                  <a:lnTo>
                    <a:pt x="0" y="4588764"/>
                  </a:lnTo>
                </a:path>
              </a:pathLst>
            </a:custGeom>
            <a:ln w="9144">
              <a:solidFill>
                <a:srgbClr val="000000"/>
              </a:solidFill>
            </a:ln>
          </p:spPr>
          <p:txBody>
            <a:bodyPr wrap="square" lIns="0" tIns="0" rIns="0" bIns="0" rtlCol="0"/>
            <a:lstStyle/>
            <a:p>
              <a:endParaRPr/>
            </a:p>
          </p:txBody>
        </p:sp>
        <p:sp>
          <p:nvSpPr>
            <p:cNvPr id="22" name="object 22"/>
            <p:cNvSpPr/>
            <p:nvPr/>
          </p:nvSpPr>
          <p:spPr>
            <a:xfrm>
              <a:off x="295656" y="2334767"/>
              <a:ext cx="736600" cy="3180715"/>
            </a:xfrm>
            <a:custGeom>
              <a:avLst/>
              <a:gdLst/>
              <a:ahLst/>
              <a:cxnLst/>
              <a:rect l="l" t="t" r="r" b="b"/>
              <a:pathLst>
                <a:path w="736600" h="3180715">
                  <a:moveTo>
                    <a:pt x="588264" y="3142488"/>
                  </a:moveTo>
                  <a:lnTo>
                    <a:pt x="575564" y="3136138"/>
                  </a:lnTo>
                  <a:lnTo>
                    <a:pt x="512064" y="3104388"/>
                  </a:lnTo>
                  <a:lnTo>
                    <a:pt x="512064" y="3136138"/>
                  </a:lnTo>
                  <a:lnTo>
                    <a:pt x="0" y="3136138"/>
                  </a:lnTo>
                  <a:lnTo>
                    <a:pt x="0" y="3148838"/>
                  </a:lnTo>
                  <a:lnTo>
                    <a:pt x="512064" y="3148838"/>
                  </a:lnTo>
                  <a:lnTo>
                    <a:pt x="512064" y="3180588"/>
                  </a:lnTo>
                  <a:lnTo>
                    <a:pt x="575564" y="3148838"/>
                  </a:lnTo>
                  <a:lnTo>
                    <a:pt x="588264" y="3142488"/>
                  </a:lnTo>
                  <a:close/>
                </a:path>
                <a:path w="736600" h="3180715">
                  <a:moveTo>
                    <a:pt x="588264" y="1658112"/>
                  </a:moveTo>
                  <a:lnTo>
                    <a:pt x="575564" y="1651762"/>
                  </a:lnTo>
                  <a:lnTo>
                    <a:pt x="512064" y="1620012"/>
                  </a:lnTo>
                  <a:lnTo>
                    <a:pt x="512064" y="1651762"/>
                  </a:lnTo>
                  <a:lnTo>
                    <a:pt x="0" y="1651762"/>
                  </a:lnTo>
                  <a:lnTo>
                    <a:pt x="0" y="1664462"/>
                  </a:lnTo>
                  <a:lnTo>
                    <a:pt x="512064" y="1664462"/>
                  </a:lnTo>
                  <a:lnTo>
                    <a:pt x="512064" y="1696212"/>
                  </a:lnTo>
                  <a:lnTo>
                    <a:pt x="575564" y="1664462"/>
                  </a:lnTo>
                  <a:lnTo>
                    <a:pt x="588264" y="1658112"/>
                  </a:lnTo>
                  <a:close/>
                </a:path>
                <a:path w="736600" h="3180715">
                  <a:moveTo>
                    <a:pt x="736092" y="38100"/>
                  </a:moveTo>
                  <a:lnTo>
                    <a:pt x="723392" y="31750"/>
                  </a:lnTo>
                  <a:lnTo>
                    <a:pt x="659892" y="0"/>
                  </a:lnTo>
                  <a:lnTo>
                    <a:pt x="659892" y="31750"/>
                  </a:lnTo>
                  <a:lnTo>
                    <a:pt x="0" y="31750"/>
                  </a:lnTo>
                  <a:lnTo>
                    <a:pt x="0" y="44450"/>
                  </a:lnTo>
                  <a:lnTo>
                    <a:pt x="659892" y="44450"/>
                  </a:lnTo>
                  <a:lnTo>
                    <a:pt x="659892" y="76200"/>
                  </a:lnTo>
                  <a:lnTo>
                    <a:pt x="723392" y="44450"/>
                  </a:lnTo>
                  <a:lnTo>
                    <a:pt x="736092" y="38100"/>
                  </a:lnTo>
                  <a:close/>
                </a:path>
              </a:pathLst>
            </a:custGeom>
            <a:solidFill>
              <a:srgbClr val="000000"/>
            </a:solidFill>
          </p:spPr>
          <p:txBody>
            <a:bodyPr wrap="square" lIns="0" tIns="0" rIns="0" bIns="0" rtlCol="0"/>
            <a:lstStyle/>
            <a:p>
              <a:endParaRPr/>
            </a:p>
          </p:txBody>
        </p:sp>
      </p:grpSp>
      <p:sp>
        <p:nvSpPr>
          <p:cNvPr id="23" name="object 23"/>
          <p:cNvSpPr/>
          <p:nvPr/>
        </p:nvSpPr>
        <p:spPr>
          <a:xfrm>
            <a:off x="3680587" y="1825751"/>
            <a:ext cx="1035050" cy="1222375"/>
          </a:xfrm>
          <a:custGeom>
            <a:avLst/>
            <a:gdLst/>
            <a:ahLst/>
            <a:cxnLst/>
            <a:rect l="l" t="t" r="r" b="b"/>
            <a:pathLst>
              <a:path w="1035050" h="1222375">
                <a:moveTo>
                  <a:pt x="1034669" y="1222248"/>
                </a:moveTo>
                <a:lnTo>
                  <a:pt x="1017511" y="1198499"/>
                </a:lnTo>
                <a:lnTo>
                  <a:pt x="984758" y="1153160"/>
                </a:lnTo>
                <a:lnTo>
                  <a:pt x="970051" y="1181303"/>
                </a:lnTo>
                <a:lnTo>
                  <a:pt x="5842" y="677164"/>
                </a:lnTo>
                <a:lnTo>
                  <a:pt x="0" y="688340"/>
                </a:lnTo>
                <a:lnTo>
                  <a:pt x="964158" y="1192580"/>
                </a:lnTo>
                <a:lnTo>
                  <a:pt x="949452" y="1220724"/>
                </a:lnTo>
                <a:lnTo>
                  <a:pt x="1034669" y="1222248"/>
                </a:lnTo>
                <a:close/>
              </a:path>
              <a:path w="1035050" h="1222375">
                <a:moveTo>
                  <a:pt x="1034669" y="547116"/>
                </a:moveTo>
                <a:lnTo>
                  <a:pt x="1021969" y="540766"/>
                </a:lnTo>
                <a:lnTo>
                  <a:pt x="958469" y="509016"/>
                </a:lnTo>
                <a:lnTo>
                  <a:pt x="958469" y="540766"/>
                </a:lnTo>
                <a:lnTo>
                  <a:pt x="2921" y="540766"/>
                </a:lnTo>
                <a:lnTo>
                  <a:pt x="2921" y="553466"/>
                </a:lnTo>
                <a:lnTo>
                  <a:pt x="958469" y="553466"/>
                </a:lnTo>
                <a:lnTo>
                  <a:pt x="958469" y="585216"/>
                </a:lnTo>
                <a:lnTo>
                  <a:pt x="1021969" y="553466"/>
                </a:lnTo>
                <a:lnTo>
                  <a:pt x="1034669" y="547116"/>
                </a:lnTo>
                <a:close/>
              </a:path>
              <a:path w="1035050" h="1222375">
                <a:moveTo>
                  <a:pt x="1034669" y="7620"/>
                </a:moveTo>
                <a:lnTo>
                  <a:pt x="949833" y="0"/>
                </a:lnTo>
                <a:lnTo>
                  <a:pt x="961390" y="29540"/>
                </a:lnTo>
                <a:lnTo>
                  <a:pt x="635" y="407035"/>
                </a:lnTo>
                <a:lnTo>
                  <a:pt x="5207" y="418973"/>
                </a:lnTo>
                <a:lnTo>
                  <a:pt x="966038" y="41376"/>
                </a:lnTo>
                <a:lnTo>
                  <a:pt x="977646" y="70993"/>
                </a:lnTo>
                <a:lnTo>
                  <a:pt x="1019124" y="24892"/>
                </a:lnTo>
                <a:lnTo>
                  <a:pt x="1034669" y="7620"/>
                </a:lnTo>
                <a:close/>
              </a:path>
            </a:pathLst>
          </a:custGeom>
          <a:solidFill>
            <a:srgbClr val="000000"/>
          </a:solidFill>
        </p:spPr>
        <p:txBody>
          <a:bodyPr wrap="square" lIns="0" tIns="0" rIns="0" bIns="0" rtlCol="0"/>
          <a:lstStyle/>
          <a:p>
            <a:endParaRPr/>
          </a:p>
        </p:txBody>
      </p:sp>
      <p:sp>
        <p:nvSpPr>
          <p:cNvPr id="24" name="object 24"/>
          <p:cNvSpPr/>
          <p:nvPr/>
        </p:nvSpPr>
        <p:spPr>
          <a:xfrm>
            <a:off x="3535172" y="3829557"/>
            <a:ext cx="1180465" cy="714375"/>
          </a:xfrm>
          <a:custGeom>
            <a:avLst/>
            <a:gdLst/>
            <a:ahLst/>
            <a:cxnLst/>
            <a:rect l="l" t="t" r="r" b="b"/>
            <a:pathLst>
              <a:path w="1180464" h="714375">
                <a:moveTo>
                  <a:pt x="1180084" y="702818"/>
                </a:moveTo>
                <a:lnTo>
                  <a:pt x="1165720" y="688213"/>
                </a:lnTo>
                <a:lnTo>
                  <a:pt x="1120394" y="642112"/>
                </a:lnTo>
                <a:lnTo>
                  <a:pt x="1110056" y="672172"/>
                </a:lnTo>
                <a:lnTo>
                  <a:pt x="4064" y="292989"/>
                </a:lnTo>
                <a:lnTo>
                  <a:pt x="0" y="304927"/>
                </a:lnTo>
                <a:lnTo>
                  <a:pt x="1105954" y="684098"/>
                </a:lnTo>
                <a:lnTo>
                  <a:pt x="1095629" y="714121"/>
                </a:lnTo>
                <a:lnTo>
                  <a:pt x="1180084" y="702818"/>
                </a:lnTo>
                <a:close/>
              </a:path>
              <a:path w="1180464" h="714375">
                <a:moveTo>
                  <a:pt x="1180084" y="29210"/>
                </a:moveTo>
                <a:lnTo>
                  <a:pt x="1100074" y="0"/>
                </a:lnTo>
                <a:lnTo>
                  <a:pt x="1103668" y="31546"/>
                </a:lnTo>
                <a:lnTo>
                  <a:pt x="1270" y="156972"/>
                </a:lnTo>
                <a:lnTo>
                  <a:pt x="2794" y="169672"/>
                </a:lnTo>
                <a:lnTo>
                  <a:pt x="1105103" y="44119"/>
                </a:lnTo>
                <a:lnTo>
                  <a:pt x="1108710" y="75692"/>
                </a:lnTo>
                <a:lnTo>
                  <a:pt x="1178712" y="30099"/>
                </a:lnTo>
                <a:lnTo>
                  <a:pt x="1180084" y="29210"/>
                </a:lnTo>
                <a:close/>
              </a:path>
            </a:pathLst>
          </a:custGeom>
          <a:solidFill>
            <a:srgbClr val="000000"/>
          </a:solidFill>
        </p:spPr>
        <p:txBody>
          <a:bodyPr wrap="square" lIns="0" tIns="0" rIns="0" bIns="0" rtlCol="0"/>
          <a:lstStyle/>
          <a:p>
            <a:endParaRPr/>
          </a:p>
        </p:txBody>
      </p:sp>
      <p:sp>
        <p:nvSpPr>
          <p:cNvPr id="25" name="object 25"/>
          <p:cNvSpPr/>
          <p:nvPr/>
        </p:nvSpPr>
        <p:spPr>
          <a:xfrm>
            <a:off x="3535807" y="5187315"/>
            <a:ext cx="1179830" cy="296545"/>
          </a:xfrm>
          <a:custGeom>
            <a:avLst/>
            <a:gdLst/>
            <a:ahLst/>
            <a:cxnLst/>
            <a:rect l="l" t="t" r="r" b="b"/>
            <a:pathLst>
              <a:path w="1179829" h="296545">
                <a:moveTo>
                  <a:pt x="1103749" y="31016"/>
                </a:moveTo>
                <a:lnTo>
                  <a:pt x="0" y="283718"/>
                </a:lnTo>
                <a:lnTo>
                  <a:pt x="2793" y="296164"/>
                </a:lnTo>
                <a:lnTo>
                  <a:pt x="1106576" y="43357"/>
                </a:lnTo>
                <a:lnTo>
                  <a:pt x="1103749" y="31016"/>
                </a:lnTo>
                <a:close/>
              </a:path>
              <a:path w="1179829" h="296545">
                <a:moveTo>
                  <a:pt x="1169720" y="28193"/>
                </a:moveTo>
                <a:lnTo>
                  <a:pt x="1116076" y="28193"/>
                </a:lnTo>
                <a:lnTo>
                  <a:pt x="1118996" y="40512"/>
                </a:lnTo>
                <a:lnTo>
                  <a:pt x="1106576" y="43357"/>
                </a:lnTo>
                <a:lnTo>
                  <a:pt x="1113663" y="74295"/>
                </a:lnTo>
                <a:lnTo>
                  <a:pt x="1169720" y="28193"/>
                </a:lnTo>
                <a:close/>
              </a:path>
              <a:path w="1179829" h="296545">
                <a:moveTo>
                  <a:pt x="1116076" y="28193"/>
                </a:moveTo>
                <a:lnTo>
                  <a:pt x="1103749" y="31016"/>
                </a:lnTo>
                <a:lnTo>
                  <a:pt x="1106576" y="43357"/>
                </a:lnTo>
                <a:lnTo>
                  <a:pt x="1118996" y="40512"/>
                </a:lnTo>
                <a:lnTo>
                  <a:pt x="1116076" y="28193"/>
                </a:lnTo>
                <a:close/>
              </a:path>
              <a:path w="1179829" h="296545">
                <a:moveTo>
                  <a:pt x="1096644" y="0"/>
                </a:moveTo>
                <a:lnTo>
                  <a:pt x="1103749" y="31016"/>
                </a:lnTo>
                <a:lnTo>
                  <a:pt x="1116076" y="28193"/>
                </a:lnTo>
                <a:lnTo>
                  <a:pt x="1169720" y="28193"/>
                </a:lnTo>
                <a:lnTo>
                  <a:pt x="1179448" y="20193"/>
                </a:lnTo>
                <a:lnTo>
                  <a:pt x="1096644" y="0"/>
                </a:lnTo>
                <a:close/>
              </a:path>
            </a:pathLst>
          </a:custGeom>
          <a:solidFill>
            <a:srgbClr val="000000"/>
          </a:solidFill>
        </p:spPr>
        <p:txBody>
          <a:bodyPr wrap="square" lIns="0" tIns="0" rIns="0" bIns="0" rtlCol="0"/>
          <a:lstStyle/>
          <a:p>
            <a:endParaRPr/>
          </a:p>
        </p:txBody>
      </p:sp>
      <p:sp>
        <p:nvSpPr>
          <p:cNvPr id="26" name="object 26"/>
          <p:cNvSpPr/>
          <p:nvPr/>
        </p:nvSpPr>
        <p:spPr>
          <a:xfrm>
            <a:off x="3535171" y="5606884"/>
            <a:ext cx="1180465" cy="422909"/>
          </a:xfrm>
          <a:custGeom>
            <a:avLst/>
            <a:gdLst/>
            <a:ahLst/>
            <a:cxnLst/>
            <a:rect l="l" t="t" r="r" b="b"/>
            <a:pathLst>
              <a:path w="1180464" h="422910">
                <a:moveTo>
                  <a:pt x="1105948" y="392594"/>
                </a:moveTo>
                <a:lnTo>
                  <a:pt x="1095628" y="422617"/>
                </a:lnTo>
                <a:lnTo>
                  <a:pt x="1180083" y="411391"/>
                </a:lnTo>
                <a:lnTo>
                  <a:pt x="1165700" y="396735"/>
                </a:lnTo>
                <a:lnTo>
                  <a:pt x="1117980" y="396735"/>
                </a:lnTo>
                <a:lnTo>
                  <a:pt x="1105948" y="392594"/>
                </a:lnTo>
                <a:close/>
              </a:path>
              <a:path w="1180464" h="422910">
                <a:moveTo>
                  <a:pt x="1110071" y="380600"/>
                </a:moveTo>
                <a:lnTo>
                  <a:pt x="1105948" y="392594"/>
                </a:lnTo>
                <a:lnTo>
                  <a:pt x="1117980" y="396735"/>
                </a:lnTo>
                <a:lnTo>
                  <a:pt x="1122044" y="384721"/>
                </a:lnTo>
                <a:lnTo>
                  <a:pt x="1110071" y="380600"/>
                </a:lnTo>
                <a:close/>
              </a:path>
              <a:path w="1180464" h="422910">
                <a:moveTo>
                  <a:pt x="1120393" y="350570"/>
                </a:moveTo>
                <a:lnTo>
                  <a:pt x="1110071" y="380600"/>
                </a:lnTo>
                <a:lnTo>
                  <a:pt x="1122044" y="384721"/>
                </a:lnTo>
                <a:lnTo>
                  <a:pt x="1117980" y="396735"/>
                </a:lnTo>
                <a:lnTo>
                  <a:pt x="1165700" y="396735"/>
                </a:lnTo>
                <a:lnTo>
                  <a:pt x="1120393" y="350570"/>
                </a:lnTo>
                <a:close/>
              </a:path>
              <a:path w="1180464" h="422910">
                <a:moveTo>
                  <a:pt x="4063" y="0"/>
                </a:moveTo>
                <a:lnTo>
                  <a:pt x="0" y="12014"/>
                </a:lnTo>
                <a:lnTo>
                  <a:pt x="1105948" y="392594"/>
                </a:lnTo>
                <a:lnTo>
                  <a:pt x="1110071" y="380600"/>
                </a:lnTo>
                <a:lnTo>
                  <a:pt x="4063" y="0"/>
                </a:lnTo>
                <a:close/>
              </a:path>
            </a:pathLst>
          </a:custGeom>
          <a:solidFill>
            <a:srgbClr val="000000"/>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48583" y="1868423"/>
            <a:ext cx="2161540" cy="466725"/>
          </a:xfrm>
          <a:prstGeom prst="rect">
            <a:avLst/>
          </a:prstGeom>
          <a:ln w="9144">
            <a:solidFill>
              <a:srgbClr val="000000"/>
            </a:solidFill>
          </a:ln>
        </p:spPr>
        <p:txBody>
          <a:bodyPr vert="horz" wrap="square" lIns="0" tIns="41910" rIns="0" bIns="0" rtlCol="0">
            <a:spAutoFit/>
          </a:bodyPr>
          <a:lstStyle/>
          <a:p>
            <a:pPr marL="92075" marR="83185" indent="91440">
              <a:lnSpc>
                <a:spcPct val="100000"/>
              </a:lnSpc>
              <a:spcBef>
                <a:spcPts val="330"/>
              </a:spcBef>
            </a:pPr>
            <a:r>
              <a:rPr sz="1200" spc="-10" dirty="0">
                <a:latin typeface="Arial"/>
                <a:cs typeface="Arial"/>
              </a:rPr>
              <a:t>Господарські </a:t>
            </a:r>
            <a:r>
              <a:rPr sz="1200" spc="-5" dirty="0">
                <a:latin typeface="Arial"/>
                <a:cs typeface="Arial"/>
              </a:rPr>
              <a:t>товариства,  підприємства та</a:t>
            </a:r>
            <a:r>
              <a:rPr sz="1200" spc="-90" dirty="0">
                <a:latin typeface="Arial"/>
                <a:cs typeface="Arial"/>
              </a:rPr>
              <a:t> </a:t>
            </a:r>
            <a:r>
              <a:rPr sz="1200" spc="-5" dirty="0">
                <a:latin typeface="Arial"/>
                <a:cs typeface="Arial"/>
              </a:rPr>
              <a:t>об’єднання</a:t>
            </a:r>
            <a:endParaRPr sz="1200">
              <a:latin typeface="Arial"/>
              <a:cs typeface="Arial"/>
            </a:endParaRPr>
          </a:p>
        </p:txBody>
      </p:sp>
      <p:sp>
        <p:nvSpPr>
          <p:cNvPr id="3" name="object 3"/>
          <p:cNvSpPr/>
          <p:nvPr/>
        </p:nvSpPr>
        <p:spPr>
          <a:xfrm>
            <a:off x="5562600" y="1876044"/>
            <a:ext cx="1866900" cy="467995"/>
          </a:xfrm>
          <a:custGeom>
            <a:avLst/>
            <a:gdLst/>
            <a:ahLst/>
            <a:cxnLst/>
            <a:rect l="l" t="t" r="r" b="b"/>
            <a:pathLst>
              <a:path w="1866900" h="467994">
                <a:moveTo>
                  <a:pt x="1866900" y="0"/>
                </a:moveTo>
                <a:lnTo>
                  <a:pt x="0" y="0"/>
                </a:lnTo>
                <a:lnTo>
                  <a:pt x="0" y="467867"/>
                </a:lnTo>
                <a:lnTo>
                  <a:pt x="1866900" y="467867"/>
                </a:lnTo>
                <a:lnTo>
                  <a:pt x="1866900" y="0"/>
                </a:lnTo>
                <a:close/>
              </a:path>
            </a:pathLst>
          </a:custGeom>
          <a:solidFill>
            <a:srgbClr val="FFFFFF"/>
          </a:solidFill>
        </p:spPr>
        <p:txBody>
          <a:bodyPr wrap="square" lIns="0" tIns="0" rIns="0" bIns="0" rtlCol="0"/>
          <a:lstStyle/>
          <a:p>
            <a:endParaRPr/>
          </a:p>
        </p:txBody>
      </p:sp>
      <p:sp>
        <p:nvSpPr>
          <p:cNvPr id="4" name="object 4"/>
          <p:cNvSpPr txBox="1"/>
          <p:nvPr/>
        </p:nvSpPr>
        <p:spPr>
          <a:xfrm>
            <a:off x="5562600" y="1876044"/>
            <a:ext cx="1866900" cy="467995"/>
          </a:xfrm>
          <a:prstGeom prst="rect">
            <a:avLst/>
          </a:prstGeom>
          <a:ln w="9144">
            <a:solidFill>
              <a:srgbClr val="000000"/>
            </a:solidFill>
          </a:ln>
        </p:spPr>
        <p:txBody>
          <a:bodyPr vert="horz" wrap="square" lIns="0" tIns="41910" rIns="0" bIns="0" rtlCol="0">
            <a:spAutoFit/>
          </a:bodyPr>
          <a:lstStyle/>
          <a:p>
            <a:pPr marL="614045" marR="236854" indent="-367665">
              <a:lnSpc>
                <a:spcPct val="100000"/>
              </a:lnSpc>
              <a:spcBef>
                <a:spcPts val="330"/>
              </a:spcBef>
            </a:pPr>
            <a:r>
              <a:rPr sz="1200" spc="-5" dirty="0">
                <a:latin typeface="Arial"/>
                <a:cs typeface="Arial"/>
              </a:rPr>
              <a:t>Фі</a:t>
            </a:r>
            <a:r>
              <a:rPr sz="1200" spc="-10" dirty="0">
                <a:latin typeface="Arial"/>
                <a:cs typeface="Arial"/>
              </a:rPr>
              <a:t>н</a:t>
            </a:r>
            <a:r>
              <a:rPr sz="1200" dirty="0">
                <a:latin typeface="Arial"/>
                <a:cs typeface="Arial"/>
              </a:rPr>
              <a:t>а</a:t>
            </a:r>
            <a:r>
              <a:rPr sz="1200" spc="-5" dirty="0">
                <a:latin typeface="Arial"/>
                <a:cs typeface="Arial"/>
              </a:rPr>
              <a:t>н</a:t>
            </a:r>
            <a:r>
              <a:rPr sz="1200" spc="5" dirty="0">
                <a:latin typeface="Arial"/>
                <a:cs typeface="Arial"/>
              </a:rPr>
              <a:t>с</a:t>
            </a:r>
            <a:r>
              <a:rPr sz="1200" dirty="0">
                <a:latin typeface="Arial"/>
                <a:cs typeface="Arial"/>
              </a:rPr>
              <a:t>о</a:t>
            </a:r>
            <a:r>
              <a:rPr sz="1200" spc="-15" dirty="0">
                <a:latin typeface="Arial"/>
                <a:cs typeface="Arial"/>
              </a:rPr>
              <a:t>в</a:t>
            </a:r>
            <a:r>
              <a:rPr sz="1200" spc="10" dirty="0">
                <a:latin typeface="Arial"/>
                <a:cs typeface="Arial"/>
              </a:rPr>
              <a:t>о</a:t>
            </a:r>
            <a:r>
              <a:rPr sz="1200" spc="-5" dirty="0">
                <a:latin typeface="Arial"/>
                <a:cs typeface="Arial"/>
              </a:rPr>
              <a:t>-</a:t>
            </a:r>
            <a:r>
              <a:rPr sz="1200" dirty="0">
                <a:latin typeface="Arial"/>
                <a:cs typeface="Arial"/>
              </a:rPr>
              <a:t>к</a:t>
            </a:r>
            <a:r>
              <a:rPr sz="1200" spc="5" dirty="0">
                <a:latin typeface="Arial"/>
                <a:cs typeface="Arial"/>
              </a:rPr>
              <a:t>р</a:t>
            </a:r>
            <a:r>
              <a:rPr sz="1200" spc="-35" dirty="0">
                <a:latin typeface="Arial"/>
                <a:cs typeface="Arial"/>
              </a:rPr>
              <a:t>е</a:t>
            </a:r>
            <a:r>
              <a:rPr sz="1200" spc="-5" dirty="0">
                <a:latin typeface="Arial"/>
                <a:cs typeface="Arial"/>
              </a:rPr>
              <a:t>д</a:t>
            </a:r>
            <a:r>
              <a:rPr sz="1200" dirty="0">
                <a:latin typeface="Arial"/>
                <a:cs typeface="Arial"/>
              </a:rPr>
              <a:t>ит</a:t>
            </a:r>
            <a:r>
              <a:rPr sz="1200" spc="-5" dirty="0">
                <a:latin typeface="Arial"/>
                <a:cs typeface="Arial"/>
              </a:rPr>
              <a:t>ні  </a:t>
            </a:r>
            <a:r>
              <a:rPr sz="1200" spc="-10" dirty="0">
                <a:latin typeface="Arial"/>
                <a:cs typeface="Arial"/>
              </a:rPr>
              <a:t>установи</a:t>
            </a:r>
            <a:endParaRPr sz="1200">
              <a:latin typeface="Arial"/>
              <a:cs typeface="Arial"/>
            </a:endParaRPr>
          </a:p>
        </p:txBody>
      </p:sp>
      <p:sp>
        <p:nvSpPr>
          <p:cNvPr id="5" name="object 5"/>
          <p:cNvSpPr txBox="1"/>
          <p:nvPr/>
        </p:nvSpPr>
        <p:spPr>
          <a:xfrm>
            <a:off x="1700783" y="1839467"/>
            <a:ext cx="1028700" cy="467995"/>
          </a:xfrm>
          <a:prstGeom prst="rect">
            <a:avLst/>
          </a:prstGeom>
          <a:ln w="9144">
            <a:solidFill>
              <a:srgbClr val="000000"/>
            </a:solidFill>
          </a:ln>
        </p:spPr>
        <p:txBody>
          <a:bodyPr vert="horz" wrap="square" lIns="0" tIns="41910" rIns="0" bIns="0" rtlCol="0">
            <a:spAutoFit/>
          </a:bodyPr>
          <a:lstStyle/>
          <a:p>
            <a:pPr marL="201295">
              <a:lnSpc>
                <a:spcPct val="100000"/>
              </a:lnSpc>
              <a:spcBef>
                <a:spcPts val="330"/>
              </a:spcBef>
            </a:pPr>
            <a:r>
              <a:rPr sz="1200" spc="-5" dirty="0">
                <a:latin typeface="Arial"/>
                <a:cs typeface="Arial"/>
              </a:rPr>
              <a:t>Держава</a:t>
            </a:r>
            <a:endParaRPr sz="1200">
              <a:latin typeface="Arial"/>
              <a:cs typeface="Arial"/>
            </a:endParaRPr>
          </a:p>
        </p:txBody>
      </p:sp>
      <p:sp>
        <p:nvSpPr>
          <p:cNvPr id="6" name="object 6"/>
          <p:cNvSpPr/>
          <p:nvPr/>
        </p:nvSpPr>
        <p:spPr>
          <a:xfrm>
            <a:off x="4992623" y="3422903"/>
            <a:ext cx="1996439" cy="542925"/>
          </a:xfrm>
          <a:custGeom>
            <a:avLst/>
            <a:gdLst/>
            <a:ahLst/>
            <a:cxnLst/>
            <a:rect l="l" t="t" r="r" b="b"/>
            <a:pathLst>
              <a:path w="1996440" h="542925">
                <a:moveTo>
                  <a:pt x="1996439" y="0"/>
                </a:moveTo>
                <a:lnTo>
                  <a:pt x="0" y="0"/>
                </a:lnTo>
                <a:lnTo>
                  <a:pt x="0" y="542544"/>
                </a:lnTo>
                <a:lnTo>
                  <a:pt x="1996439" y="542544"/>
                </a:lnTo>
                <a:lnTo>
                  <a:pt x="1996439" y="0"/>
                </a:lnTo>
                <a:close/>
              </a:path>
            </a:pathLst>
          </a:custGeom>
          <a:solidFill>
            <a:srgbClr val="FFFFFF"/>
          </a:solidFill>
        </p:spPr>
        <p:txBody>
          <a:bodyPr wrap="square" lIns="0" tIns="0" rIns="0" bIns="0" rtlCol="0"/>
          <a:lstStyle/>
          <a:p>
            <a:endParaRPr/>
          </a:p>
        </p:txBody>
      </p:sp>
      <p:sp>
        <p:nvSpPr>
          <p:cNvPr id="7" name="object 7"/>
          <p:cNvSpPr txBox="1"/>
          <p:nvPr/>
        </p:nvSpPr>
        <p:spPr>
          <a:xfrm>
            <a:off x="4992623" y="3422903"/>
            <a:ext cx="1996439" cy="542925"/>
          </a:xfrm>
          <a:prstGeom prst="rect">
            <a:avLst/>
          </a:prstGeom>
          <a:ln w="9144">
            <a:solidFill>
              <a:srgbClr val="000000"/>
            </a:solidFill>
          </a:ln>
        </p:spPr>
        <p:txBody>
          <a:bodyPr vert="horz" wrap="square" lIns="0" tIns="41275" rIns="0" bIns="0" rtlCol="0">
            <a:spAutoFit/>
          </a:bodyPr>
          <a:lstStyle/>
          <a:p>
            <a:pPr marL="781685" marR="89535" indent="-683260">
              <a:lnSpc>
                <a:spcPct val="100000"/>
              </a:lnSpc>
              <a:spcBef>
                <a:spcPts val="325"/>
              </a:spcBef>
            </a:pPr>
            <a:r>
              <a:rPr sz="1200" dirty="0">
                <a:latin typeface="Arial"/>
                <a:cs typeface="Arial"/>
              </a:rPr>
              <a:t>Інжинірін</a:t>
            </a:r>
            <a:r>
              <a:rPr sz="1200" spc="-35" dirty="0">
                <a:latin typeface="Arial"/>
                <a:cs typeface="Arial"/>
              </a:rPr>
              <a:t>г</a:t>
            </a:r>
            <a:r>
              <a:rPr sz="1200" dirty="0">
                <a:latin typeface="Arial"/>
                <a:cs typeface="Arial"/>
              </a:rPr>
              <a:t>о</a:t>
            </a:r>
            <a:r>
              <a:rPr sz="1200" spc="-5" dirty="0">
                <a:latin typeface="Arial"/>
                <a:cs typeface="Arial"/>
              </a:rPr>
              <a:t>-</a:t>
            </a:r>
            <a:r>
              <a:rPr sz="1200" spc="10" dirty="0">
                <a:latin typeface="Arial"/>
                <a:cs typeface="Arial"/>
              </a:rPr>
              <a:t>к</a:t>
            </a:r>
            <a:r>
              <a:rPr sz="1200" dirty="0">
                <a:latin typeface="Arial"/>
                <a:cs typeface="Arial"/>
              </a:rPr>
              <a:t>о</a:t>
            </a:r>
            <a:r>
              <a:rPr sz="1200" spc="-5" dirty="0">
                <a:latin typeface="Arial"/>
                <a:cs typeface="Arial"/>
              </a:rPr>
              <a:t>нсалтин</a:t>
            </a:r>
            <a:r>
              <a:rPr sz="1200" spc="-35" dirty="0">
                <a:latin typeface="Arial"/>
                <a:cs typeface="Arial"/>
              </a:rPr>
              <a:t>г</a:t>
            </a:r>
            <a:r>
              <a:rPr sz="1200" dirty="0">
                <a:latin typeface="Arial"/>
                <a:cs typeface="Arial"/>
              </a:rPr>
              <a:t>о</a:t>
            </a:r>
            <a:r>
              <a:rPr sz="1200" spc="-5" dirty="0">
                <a:latin typeface="Arial"/>
                <a:cs typeface="Arial"/>
              </a:rPr>
              <a:t>ві  фірми</a:t>
            </a:r>
            <a:endParaRPr sz="1200">
              <a:latin typeface="Arial"/>
              <a:cs typeface="Arial"/>
            </a:endParaRPr>
          </a:p>
        </p:txBody>
      </p:sp>
      <p:sp>
        <p:nvSpPr>
          <p:cNvPr id="8" name="object 8"/>
          <p:cNvSpPr txBox="1"/>
          <p:nvPr/>
        </p:nvSpPr>
        <p:spPr>
          <a:xfrm>
            <a:off x="2286000" y="2549651"/>
            <a:ext cx="4261485" cy="460375"/>
          </a:xfrm>
          <a:prstGeom prst="rect">
            <a:avLst/>
          </a:prstGeom>
          <a:ln w="9144">
            <a:solidFill>
              <a:srgbClr val="000000"/>
            </a:solidFill>
          </a:ln>
        </p:spPr>
        <p:txBody>
          <a:bodyPr vert="horz" wrap="square" lIns="0" tIns="41275" rIns="0" bIns="0" rtlCol="0">
            <a:spAutoFit/>
          </a:bodyPr>
          <a:lstStyle/>
          <a:p>
            <a:pPr marL="243204">
              <a:lnSpc>
                <a:spcPct val="100000"/>
              </a:lnSpc>
              <a:spcBef>
                <a:spcPts val="325"/>
              </a:spcBef>
            </a:pPr>
            <a:r>
              <a:rPr sz="1200" b="1" i="1" spc="-5" dirty="0">
                <a:latin typeface="Arial"/>
                <a:cs typeface="Arial"/>
              </a:rPr>
              <a:t>Функціональні учасники інвестиційного</a:t>
            </a:r>
            <a:r>
              <a:rPr sz="1200" b="1" i="1" spc="30" dirty="0">
                <a:latin typeface="Arial"/>
                <a:cs typeface="Arial"/>
              </a:rPr>
              <a:t> </a:t>
            </a:r>
            <a:r>
              <a:rPr sz="1200" b="1" i="1" spc="-10" dirty="0">
                <a:latin typeface="Arial"/>
                <a:cs typeface="Arial"/>
              </a:rPr>
              <a:t>процесу</a:t>
            </a:r>
            <a:endParaRPr sz="1200">
              <a:latin typeface="Arial"/>
              <a:cs typeface="Arial"/>
            </a:endParaRPr>
          </a:p>
        </p:txBody>
      </p:sp>
      <p:sp>
        <p:nvSpPr>
          <p:cNvPr id="9" name="object 9"/>
          <p:cNvSpPr txBox="1"/>
          <p:nvPr/>
        </p:nvSpPr>
        <p:spPr>
          <a:xfrm>
            <a:off x="3297935" y="3438144"/>
            <a:ext cx="1447800" cy="467995"/>
          </a:xfrm>
          <a:prstGeom prst="rect">
            <a:avLst/>
          </a:prstGeom>
          <a:ln w="9144">
            <a:solidFill>
              <a:srgbClr val="000000"/>
            </a:solidFill>
          </a:ln>
        </p:spPr>
        <p:txBody>
          <a:bodyPr vert="horz" wrap="square" lIns="0" tIns="41910" rIns="0" bIns="0" rtlCol="0">
            <a:spAutoFit/>
          </a:bodyPr>
          <a:lstStyle/>
          <a:p>
            <a:pPr marL="137160">
              <a:lnSpc>
                <a:spcPct val="100000"/>
              </a:lnSpc>
              <a:spcBef>
                <a:spcPts val="330"/>
              </a:spcBef>
            </a:pPr>
            <a:r>
              <a:rPr sz="1200" spc="-5" dirty="0">
                <a:latin typeface="Arial"/>
                <a:cs typeface="Arial"/>
              </a:rPr>
              <a:t>Фірми </a:t>
            </a:r>
            <a:r>
              <a:rPr sz="1200" dirty="0">
                <a:latin typeface="Arial"/>
                <a:cs typeface="Arial"/>
              </a:rPr>
              <a:t>-</a:t>
            </a:r>
            <a:r>
              <a:rPr sz="1200" spc="-25" dirty="0">
                <a:latin typeface="Arial"/>
                <a:cs typeface="Arial"/>
              </a:rPr>
              <a:t> </a:t>
            </a:r>
            <a:r>
              <a:rPr sz="1200" spc="-10" dirty="0">
                <a:latin typeface="Arial"/>
                <a:cs typeface="Arial"/>
              </a:rPr>
              <a:t>ріелтори</a:t>
            </a:r>
            <a:endParaRPr sz="1200">
              <a:latin typeface="Arial"/>
              <a:cs typeface="Arial"/>
            </a:endParaRPr>
          </a:p>
        </p:txBody>
      </p:sp>
      <p:sp>
        <p:nvSpPr>
          <p:cNvPr id="10" name="object 10"/>
          <p:cNvSpPr txBox="1"/>
          <p:nvPr/>
        </p:nvSpPr>
        <p:spPr>
          <a:xfrm>
            <a:off x="1374647" y="3416808"/>
            <a:ext cx="1562100" cy="466725"/>
          </a:xfrm>
          <a:prstGeom prst="rect">
            <a:avLst/>
          </a:prstGeom>
          <a:ln w="9144">
            <a:solidFill>
              <a:srgbClr val="000000"/>
            </a:solidFill>
          </a:ln>
        </p:spPr>
        <p:txBody>
          <a:bodyPr vert="horz" wrap="square" lIns="0" tIns="41275" rIns="0" bIns="0" rtlCol="0">
            <a:spAutoFit/>
          </a:bodyPr>
          <a:lstStyle/>
          <a:p>
            <a:pPr marL="356870" marR="349885" indent="164465">
              <a:lnSpc>
                <a:spcPct val="100000"/>
              </a:lnSpc>
              <a:spcBef>
                <a:spcPts val="325"/>
              </a:spcBef>
            </a:pPr>
            <a:r>
              <a:rPr sz="1200" spc="-5" dirty="0">
                <a:latin typeface="Arial"/>
                <a:cs typeface="Arial"/>
              </a:rPr>
              <a:t>Фірми </a:t>
            </a:r>
            <a:r>
              <a:rPr sz="1200" dirty="0">
                <a:latin typeface="Arial"/>
                <a:cs typeface="Arial"/>
              </a:rPr>
              <a:t>-  </a:t>
            </a:r>
            <a:r>
              <a:rPr sz="1200" spc="-5" dirty="0">
                <a:latin typeface="Arial"/>
                <a:cs typeface="Arial"/>
              </a:rPr>
              <a:t>д</a:t>
            </a:r>
            <a:r>
              <a:rPr sz="1200" dirty="0">
                <a:latin typeface="Arial"/>
                <a:cs typeface="Arial"/>
              </a:rPr>
              <a:t>е</a:t>
            </a:r>
            <a:r>
              <a:rPr sz="1200" spc="-15" dirty="0">
                <a:latin typeface="Arial"/>
                <a:cs typeface="Arial"/>
              </a:rPr>
              <a:t>в</a:t>
            </a:r>
            <a:r>
              <a:rPr sz="1200" spc="-35" dirty="0">
                <a:latin typeface="Arial"/>
                <a:cs typeface="Arial"/>
              </a:rPr>
              <a:t>е</a:t>
            </a:r>
            <a:r>
              <a:rPr sz="1200" spc="5" dirty="0">
                <a:latin typeface="Arial"/>
                <a:cs typeface="Arial"/>
              </a:rPr>
              <a:t>л</a:t>
            </a:r>
            <a:r>
              <a:rPr sz="1200" dirty="0">
                <a:latin typeface="Arial"/>
                <a:cs typeface="Arial"/>
              </a:rPr>
              <a:t>опе</a:t>
            </a:r>
            <a:r>
              <a:rPr sz="1200" spc="5" dirty="0">
                <a:latin typeface="Arial"/>
                <a:cs typeface="Arial"/>
              </a:rPr>
              <a:t>р</a:t>
            </a:r>
            <a:r>
              <a:rPr sz="1200" dirty="0">
                <a:latin typeface="Arial"/>
                <a:cs typeface="Arial"/>
              </a:rPr>
              <a:t>и</a:t>
            </a:r>
            <a:endParaRPr sz="1200">
              <a:latin typeface="Arial"/>
              <a:cs typeface="Arial"/>
            </a:endParaRPr>
          </a:p>
        </p:txBody>
      </p:sp>
      <p:sp>
        <p:nvSpPr>
          <p:cNvPr id="11" name="object 11"/>
          <p:cNvSpPr/>
          <p:nvPr/>
        </p:nvSpPr>
        <p:spPr>
          <a:xfrm>
            <a:off x="4431791" y="4221479"/>
            <a:ext cx="1572895" cy="399415"/>
          </a:xfrm>
          <a:custGeom>
            <a:avLst/>
            <a:gdLst/>
            <a:ahLst/>
            <a:cxnLst/>
            <a:rect l="l" t="t" r="r" b="b"/>
            <a:pathLst>
              <a:path w="1572895" h="399414">
                <a:moveTo>
                  <a:pt x="1572767" y="0"/>
                </a:moveTo>
                <a:lnTo>
                  <a:pt x="0" y="0"/>
                </a:lnTo>
                <a:lnTo>
                  <a:pt x="0" y="399288"/>
                </a:lnTo>
                <a:lnTo>
                  <a:pt x="1572767" y="399288"/>
                </a:lnTo>
                <a:lnTo>
                  <a:pt x="1572767" y="0"/>
                </a:lnTo>
                <a:close/>
              </a:path>
            </a:pathLst>
          </a:custGeom>
          <a:solidFill>
            <a:srgbClr val="FFFFFF"/>
          </a:solidFill>
        </p:spPr>
        <p:txBody>
          <a:bodyPr wrap="square" lIns="0" tIns="0" rIns="0" bIns="0" rtlCol="0"/>
          <a:lstStyle/>
          <a:p>
            <a:endParaRPr/>
          </a:p>
        </p:txBody>
      </p:sp>
      <p:sp>
        <p:nvSpPr>
          <p:cNvPr id="12" name="object 12"/>
          <p:cNvSpPr txBox="1"/>
          <p:nvPr/>
        </p:nvSpPr>
        <p:spPr>
          <a:xfrm>
            <a:off x="4431791" y="4221479"/>
            <a:ext cx="1572895" cy="399415"/>
          </a:xfrm>
          <a:prstGeom prst="rect">
            <a:avLst/>
          </a:prstGeom>
          <a:ln w="9144">
            <a:solidFill>
              <a:srgbClr val="000000"/>
            </a:solidFill>
          </a:ln>
        </p:spPr>
        <p:txBody>
          <a:bodyPr vert="horz" wrap="square" lIns="0" tIns="41910" rIns="0" bIns="0" rtlCol="0">
            <a:spAutoFit/>
          </a:bodyPr>
          <a:lstStyle/>
          <a:p>
            <a:pPr marL="128270">
              <a:lnSpc>
                <a:spcPct val="100000"/>
              </a:lnSpc>
              <a:spcBef>
                <a:spcPts val="330"/>
              </a:spcBef>
            </a:pPr>
            <a:r>
              <a:rPr sz="1200" spc="-10" dirty="0">
                <a:latin typeface="Arial"/>
                <a:cs typeface="Arial"/>
              </a:rPr>
              <a:t>Аудиторські</a:t>
            </a:r>
            <a:r>
              <a:rPr sz="1200" spc="-30" dirty="0">
                <a:latin typeface="Arial"/>
                <a:cs typeface="Arial"/>
              </a:rPr>
              <a:t> </a:t>
            </a:r>
            <a:r>
              <a:rPr sz="1200" spc="-5" dirty="0">
                <a:latin typeface="Arial"/>
                <a:cs typeface="Arial"/>
              </a:rPr>
              <a:t>фірми</a:t>
            </a:r>
            <a:endParaRPr sz="1200">
              <a:latin typeface="Arial"/>
              <a:cs typeface="Arial"/>
            </a:endParaRPr>
          </a:p>
        </p:txBody>
      </p:sp>
      <p:sp>
        <p:nvSpPr>
          <p:cNvPr id="13" name="object 13"/>
          <p:cNvSpPr txBox="1"/>
          <p:nvPr/>
        </p:nvSpPr>
        <p:spPr>
          <a:xfrm>
            <a:off x="2439923" y="4229100"/>
            <a:ext cx="1468120" cy="401320"/>
          </a:xfrm>
          <a:prstGeom prst="rect">
            <a:avLst/>
          </a:prstGeom>
          <a:ln w="9144">
            <a:solidFill>
              <a:srgbClr val="000000"/>
            </a:solidFill>
          </a:ln>
        </p:spPr>
        <p:txBody>
          <a:bodyPr vert="horz" wrap="square" lIns="0" tIns="41910" rIns="0" bIns="0" rtlCol="0">
            <a:spAutoFit/>
          </a:bodyPr>
          <a:lstStyle/>
          <a:p>
            <a:pPr marL="127635">
              <a:lnSpc>
                <a:spcPct val="100000"/>
              </a:lnSpc>
              <a:spcBef>
                <a:spcPts val="330"/>
              </a:spcBef>
            </a:pPr>
            <a:r>
              <a:rPr sz="1200" spc="-15" dirty="0">
                <a:latin typeface="Arial"/>
                <a:cs typeface="Arial"/>
              </a:rPr>
              <a:t>Будівельні</a:t>
            </a:r>
            <a:r>
              <a:rPr sz="1200" spc="-30" dirty="0">
                <a:latin typeface="Arial"/>
                <a:cs typeface="Arial"/>
              </a:rPr>
              <a:t> </a:t>
            </a:r>
            <a:r>
              <a:rPr sz="1200" spc="-5" dirty="0">
                <a:latin typeface="Arial"/>
                <a:cs typeface="Arial"/>
              </a:rPr>
              <a:t>фірми</a:t>
            </a:r>
            <a:endParaRPr sz="1200">
              <a:latin typeface="Arial"/>
              <a:cs typeface="Arial"/>
            </a:endParaRPr>
          </a:p>
        </p:txBody>
      </p:sp>
      <p:sp>
        <p:nvSpPr>
          <p:cNvPr id="14" name="object 14"/>
          <p:cNvSpPr/>
          <p:nvPr/>
        </p:nvSpPr>
        <p:spPr>
          <a:xfrm>
            <a:off x="3944111" y="3019044"/>
            <a:ext cx="76200" cy="390525"/>
          </a:xfrm>
          <a:custGeom>
            <a:avLst/>
            <a:gdLst/>
            <a:ahLst/>
            <a:cxnLst/>
            <a:rect l="l" t="t" r="r" b="b"/>
            <a:pathLst>
              <a:path w="76200" h="390525">
                <a:moveTo>
                  <a:pt x="31750" y="314325"/>
                </a:moveTo>
                <a:lnTo>
                  <a:pt x="0" y="314325"/>
                </a:lnTo>
                <a:lnTo>
                  <a:pt x="38100" y="390525"/>
                </a:lnTo>
                <a:lnTo>
                  <a:pt x="69850" y="327025"/>
                </a:lnTo>
                <a:lnTo>
                  <a:pt x="31750" y="327025"/>
                </a:lnTo>
                <a:lnTo>
                  <a:pt x="31750" y="314325"/>
                </a:lnTo>
                <a:close/>
              </a:path>
              <a:path w="76200" h="390525">
                <a:moveTo>
                  <a:pt x="44450" y="0"/>
                </a:moveTo>
                <a:lnTo>
                  <a:pt x="31750" y="0"/>
                </a:lnTo>
                <a:lnTo>
                  <a:pt x="31750" y="327025"/>
                </a:lnTo>
                <a:lnTo>
                  <a:pt x="44450" y="327025"/>
                </a:lnTo>
                <a:lnTo>
                  <a:pt x="44450" y="0"/>
                </a:lnTo>
                <a:close/>
              </a:path>
              <a:path w="76200" h="390525">
                <a:moveTo>
                  <a:pt x="76200" y="314325"/>
                </a:moveTo>
                <a:lnTo>
                  <a:pt x="44450" y="314325"/>
                </a:lnTo>
                <a:lnTo>
                  <a:pt x="44450" y="327025"/>
                </a:lnTo>
                <a:lnTo>
                  <a:pt x="69850" y="327025"/>
                </a:lnTo>
                <a:lnTo>
                  <a:pt x="76200" y="314325"/>
                </a:lnTo>
                <a:close/>
              </a:path>
            </a:pathLst>
          </a:custGeom>
          <a:solidFill>
            <a:srgbClr val="000000"/>
          </a:solidFill>
        </p:spPr>
        <p:txBody>
          <a:bodyPr wrap="square" lIns="0" tIns="0" rIns="0" bIns="0" rtlCol="0"/>
          <a:lstStyle/>
          <a:p>
            <a:endParaRPr/>
          </a:p>
        </p:txBody>
      </p:sp>
      <p:sp>
        <p:nvSpPr>
          <p:cNvPr id="15" name="object 15"/>
          <p:cNvSpPr/>
          <p:nvPr/>
        </p:nvSpPr>
        <p:spPr>
          <a:xfrm>
            <a:off x="2401823" y="3019044"/>
            <a:ext cx="76200" cy="390525"/>
          </a:xfrm>
          <a:custGeom>
            <a:avLst/>
            <a:gdLst/>
            <a:ahLst/>
            <a:cxnLst/>
            <a:rect l="l" t="t" r="r" b="b"/>
            <a:pathLst>
              <a:path w="76200" h="390525">
                <a:moveTo>
                  <a:pt x="31750" y="314325"/>
                </a:moveTo>
                <a:lnTo>
                  <a:pt x="0" y="314325"/>
                </a:lnTo>
                <a:lnTo>
                  <a:pt x="38100" y="390525"/>
                </a:lnTo>
                <a:lnTo>
                  <a:pt x="69850" y="327025"/>
                </a:lnTo>
                <a:lnTo>
                  <a:pt x="31750" y="327025"/>
                </a:lnTo>
                <a:lnTo>
                  <a:pt x="31750" y="314325"/>
                </a:lnTo>
                <a:close/>
              </a:path>
              <a:path w="76200" h="390525">
                <a:moveTo>
                  <a:pt x="44450" y="0"/>
                </a:moveTo>
                <a:lnTo>
                  <a:pt x="31750" y="0"/>
                </a:lnTo>
                <a:lnTo>
                  <a:pt x="31750" y="327025"/>
                </a:lnTo>
                <a:lnTo>
                  <a:pt x="44450" y="327025"/>
                </a:lnTo>
                <a:lnTo>
                  <a:pt x="44450" y="0"/>
                </a:lnTo>
                <a:close/>
              </a:path>
              <a:path w="76200" h="390525">
                <a:moveTo>
                  <a:pt x="76200" y="314325"/>
                </a:moveTo>
                <a:lnTo>
                  <a:pt x="44450" y="314325"/>
                </a:lnTo>
                <a:lnTo>
                  <a:pt x="44450" y="327025"/>
                </a:lnTo>
                <a:lnTo>
                  <a:pt x="69850" y="327025"/>
                </a:lnTo>
                <a:lnTo>
                  <a:pt x="76200" y="314325"/>
                </a:lnTo>
                <a:close/>
              </a:path>
            </a:pathLst>
          </a:custGeom>
          <a:solidFill>
            <a:srgbClr val="000000"/>
          </a:solidFill>
        </p:spPr>
        <p:txBody>
          <a:bodyPr wrap="square" lIns="0" tIns="0" rIns="0" bIns="0" rtlCol="0"/>
          <a:lstStyle/>
          <a:p>
            <a:endParaRPr/>
          </a:p>
        </p:txBody>
      </p:sp>
      <p:sp>
        <p:nvSpPr>
          <p:cNvPr id="16" name="object 16"/>
          <p:cNvSpPr/>
          <p:nvPr/>
        </p:nvSpPr>
        <p:spPr>
          <a:xfrm>
            <a:off x="5938773" y="3082163"/>
            <a:ext cx="79375" cy="325120"/>
          </a:xfrm>
          <a:custGeom>
            <a:avLst/>
            <a:gdLst/>
            <a:ahLst/>
            <a:cxnLst/>
            <a:rect l="l" t="t" r="r" b="b"/>
            <a:pathLst>
              <a:path w="79375" h="325120">
                <a:moveTo>
                  <a:pt x="35417" y="250183"/>
                </a:moveTo>
                <a:lnTo>
                  <a:pt x="3937" y="254635"/>
                </a:lnTo>
                <a:lnTo>
                  <a:pt x="52324" y="324738"/>
                </a:lnTo>
                <a:lnTo>
                  <a:pt x="73080" y="262763"/>
                </a:lnTo>
                <a:lnTo>
                  <a:pt x="37211" y="262763"/>
                </a:lnTo>
                <a:lnTo>
                  <a:pt x="35417" y="250183"/>
                </a:lnTo>
                <a:close/>
              </a:path>
              <a:path w="79375" h="325120">
                <a:moveTo>
                  <a:pt x="47990" y="248405"/>
                </a:moveTo>
                <a:lnTo>
                  <a:pt x="35417" y="250183"/>
                </a:lnTo>
                <a:lnTo>
                  <a:pt x="37211" y="262763"/>
                </a:lnTo>
                <a:lnTo>
                  <a:pt x="49784" y="260985"/>
                </a:lnTo>
                <a:lnTo>
                  <a:pt x="47990" y="248405"/>
                </a:lnTo>
                <a:close/>
              </a:path>
              <a:path w="79375" h="325120">
                <a:moveTo>
                  <a:pt x="79375" y="243966"/>
                </a:moveTo>
                <a:lnTo>
                  <a:pt x="47990" y="248405"/>
                </a:lnTo>
                <a:lnTo>
                  <a:pt x="49784" y="260985"/>
                </a:lnTo>
                <a:lnTo>
                  <a:pt x="37211" y="262763"/>
                </a:lnTo>
                <a:lnTo>
                  <a:pt x="73080" y="262763"/>
                </a:lnTo>
                <a:lnTo>
                  <a:pt x="79375" y="243966"/>
                </a:lnTo>
                <a:close/>
              </a:path>
              <a:path w="79375" h="325120">
                <a:moveTo>
                  <a:pt x="12573" y="0"/>
                </a:moveTo>
                <a:lnTo>
                  <a:pt x="0" y="1777"/>
                </a:lnTo>
                <a:lnTo>
                  <a:pt x="35417" y="250183"/>
                </a:lnTo>
                <a:lnTo>
                  <a:pt x="47990" y="248405"/>
                </a:lnTo>
                <a:lnTo>
                  <a:pt x="12573" y="0"/>
                </a:lnTo>
                <a:close/>
              </a:path>
            </a:pathLst>
          </a:custGeom>
          <a:solidFill>
            <a:srgbClr val="000000"/>
          </a:solidFill>
        </p:spPr>
        <p:txBody>
          <a:bodyPr wrap="square" lIns="0" tIns="0" rIns="0" bIns="0" rtlCol="0"/>
          <a:lstStyle/>
          <a:p>
            <a:endParaRPr/>
          </a:p>
        </p:txBody>
      </p:sp>
      <p:sp>
        <p:nvSpPr>
          <p:cNvPr id="17" name="object 17"/>
          <p:cNvSpPr/>
          <p:nvPr/>
        </p:nvSpPr>
        <p:spPr>
          <a:xfrm>
            <a:off x="3054095" y="3078479"/>
            <a:ext cx="76200" cy="1143000"/>
          </a:xfrm>
          <a:custGeom>
            <a:avLst/>
            <a:gdLst/>
            <a:ahLst/>
            <a:cxnLst/>
            <a:rect l="l" t="t" r="r" b="b"/>
            <a:pathLst>
              <a:path w="76200" h="1143000">
                <a:moveTo>
                  <a:pt x="31750" y="1066800"/>
                </a:moveTo>
                <a:lnTo>
                  <a:pt x="0" y="1066800"/>
                </a:lnTo>
                <a:lnTo>
                  <a:pt x="38100" y="1143000"/>
                </a:lnTo>
                <a:lnTo>
                  <a:pt x="69850" y="1079500"/>
                </a:lnTo>
                <a:lnTo>
                  <a:pt x="31750" y="1079500"/>
                </a:lnTo>
                <a:lnTo>
                  <a:pt x="31750" y="1066800"/>
                </a:lnTo>
                <a:close/>
              </a:path>
              <a:path w="76200" h="1143000">
                <a:moveTo>
                  <a:pt x="44450" y="0"/>
                </a:moveTo>
                <a:lnTo>
                  <a:pt x="31750" y="0"/>
                </a:lnTo>
                <a:lnTo>
                  <a:pt x="31750" y="1079500"/>
                </a:lnTo>
                <a:lnTo>
                  <a:pt x="44450" y="1079500"/>
                </a:lnTo>
                <a:lnTo>
                  <a:pt x="44450" y="0"/>
                </a:lnTo>
                <a:close/>
              </a:path>
              <a:path w="76200" h="1143000">
                <a:moveTo>
                  <a:pt x="76200" y="1066800"/>
                </a:moveTo>
                <a:lnTo>
                  <a:pt x="44450" y="1066800"/>
                </a:lnTo>
                <a:lnTo>
                  <a:pt x="44450" y="1079500"/>
                </a:lnTo>
                <a:lnTo>
                  <a:pt x="69850" y="1079500"/>
                </a:lnTo>
                <a:lnTo>
                  <a:pt x="76200" y="1066800"/>
                </a:lnTo>
                <a:close/>
              </a:path>
            </a:pathLst>
          </a:custGeom>
          <a:solidFill>
            <a:srgbClr val="000000"/>
          </a:solidFill>
        </p:spPr>
        <p:txBody>
          <a:bodyPr wrap="square" lIns="0" tIns="0" rIns="0" bIns="0" rtlCol="0"/>
          <a:lstStyle/>
          <a:p>
            <a:endParaRPr/>
          </a:p>
        </p:txBody>
      </p:sp>
      <p:sp>
        <p:nvSpPr>
          <p:cNvPr id="18" name="object 18"/>
          <p:cNvSpPr/>
          <p:nvPr/>
        </p:nvSpPr>
        <p:spPr>
          <a:xfrm>
            <a:off x="4831079" y="3086100"/>
            <a:ext cx="76200" cy="1143000"/>
          </a:xfrm>
          <a:custGeom>
            <a:avLst/>
            <a:gdLst/>
            <a:ahLst/>
            <a:cxnLst/>
            <a:rect l="l" t="t" r="r" b="b"/>
            <a:pathLst>
              <a:path w="76200" h="1143000">
                <a:moveTo>
                  <a:pt x="31750" y="1066800"/>
                </a:moveTo>
                <a:lnTo>
                  <a:pt x="0" y="1066800"/>
                </a:lnTo>
                <a:lnTo>
                  <a:pt x="38100" y="1143000"/>
                </a:lnTo>
                <a:lnTo>
                  <a:pt x="69850" y="1079500"/>
                </a:lnTo>
                <a:lnTo>
                  <a:pt x="31750" y="1079500"/>
                </a:lnTo>
                <a:lnTo>
                  <a:pt x="31750" y="1066800"/>
                </a:lnTo>
                <a:close/>
              </a:path>
              <a:path w="76200" h="1143000">
                <a:moveTo>
                  <a:pt x="44450" y="0"/>
                </a:moveTo>
                <a:lnTo>
                  <a:pt x="31750" y="0"/>
                </a:lnTo>
                <a:lnTo>
                  <a:pt x="31750" y="1079500"/>
                </a:lnTo>
                <a:lnTo>
                  <a:pt x="44450" y="1079500"/>
                </a:lnTo>
                <a:lnTo>
                  <a:pt x="44450" y="0"/>
                </a:lnTo>
                <a:close/>
              </a:path>
              <a:path w="76200" h="1143000">
                <a:moveTo>
                  <a:pt x="76200" y="1066800"/>
                </a:moveTo>
                <a:lnTo>
                  <a:pt x="44450" y="1066800"/>
                </a:lnTo>
                <a:lnTo>
                  <a:pt x="44450" y="1079500"/>
                </a:lnTo>
                <a:lnTo>
                  <a:pt x="69850" y="1079500"/>
                </a:lnTo>
                <a:lnTo>
                  <a:pt x="76200" y="1066800"/>
                </a:lnTo>
                <a:close/>
              </a:path>
            </a:pathLst>
          </a:custGeom>
          <a:solidFill>
            <a:srgbClr val="000000"/>
          </a:solidFill>
        </p:spPr>
        <p:txBody>
          <a:bodyPr wrap="square" lIns="0" tIns="0" rIns="0" bIns="0" rtlCol="0"/>
          <a:lstStyle/>
          <a:p>
            <a:endParaRPr/>
          </a:p>
        </p:txBody>
      </p:sp>
      <p:grpSp>
        <p:nvGrpSpPr>
          <p:cNvPr id="19" name="object 19"/>
          <p:cNvGrpSpPr/>
          <p:nvPr/>
        </p:nvGrpSpPr>
        <p:grpSpPr>
          <a:xfrm>
            <a:off x="1214627" y="902208"/>
            <a:ext cx="5358765" cy="1950720"/>
            <a:chOff x="1214627" y="902208"/>
            <a:chExt cx="5358765" cy="1950720"/>
          </a:xfrm>
        </p:grpSpPr>
        <p:sp>
          <p:nvSpPr>
            <p:cNvPr id="20" name="object 20"/>
            <p:cNvSpPr/>
            <p:nvPr/>
          </p:nvSpPr>
          <p:spPr>
            <a:xfrm>
              <a:off x="1219199" y="1066800"/>
              <a:ext cx="1733550" cy="1762125"/>
            </a:xfrm>
            <a:custGeom>
              <a:avLst/>
              <a:gdLst/>
              <a:ahLst/>
              <a:cxnLst/>
              <a:rect l="l" t="t" r="r" b="b"/>
              <a:pathLst>
                <a:path w="1733550" h="1762125">
                  <a:moveTo>
                    <a:pt x="1733550" y="0"/>
                  </a:moveTo>
                  <a:lnTo>
                    <a:pt x="0" y="0"/>
                  </a:lnTo>
                </a:path>
                <a:path w="1733550" h="1762125">
                  <a:moveTo>
                    <a:pt x="0" y="0"/>
                  </a:moveTo>
                  <a:lnTo>
                    <a:pt x="0" y="1762125"/>
                  </a:lnTo>
                </a:path>
              </a:pathLst>
            </a:custGeom>
            <a:ln w="9144">
              <a:solidFill>
                <a:srgbClr val="000000"/>
              </a:solidFill>
            </a:ln>
          </p:spPr>
          <p:txBody>
            <a:bodyPr wrap="square" lIns="0" tIns="0" rIns="0" bIns="0" rtlCol="0"/>
            <a:lstStyle/>
            <a:p>
              <a:endParaRPr/>
            </a:p>
          </p:txBody>
        </p:sp>
        <p:sp>
          <p:nvSpPr>
            <p:cNvPr id="21" name="object 21"/>
            <p:cNvSpPr/>
            <p:nvPr/>
          </p:nvSpPr>
          <p:spPr>
            <a:xfrm>
              <a:off x="1219200" y="1309115"/>
              <a:ext cx="5354320" cy="1544320"/>
            </a:xfrm>
            <a:custGeom>
              <a:avLst/>
              <a:gdLst/>
              <a:ahLst/>
              <a:cxnLst/>
              <a:rect l="l" t="t" r="r" b="b"/>
              <a:pathLst>
                <a:path w="5354320" h="1544320">
                  <a:moveTo>
                    <a:pt x="1066800" y="1505712"/>
                  </a:moveTo>
                  <a:lnTo>
                    <a:pt x="1054100" y="1499362"/>
                  </a:lnTo>
                  <a:lnTo>
                    <a:pt x="990600" y="1467612"/>
                  </a:lnTo>
                  <a:lnTo>
                    <a:pt x="990600" y="1499362"/>
                  </a:lnTo>
                  <a:lnTo>
                    <a:pt x="0" y="1499362"/>
                  </a:lnTo>
                  <a:lnTo>
                    <a:pt x="0" y="1512062"/>
                  </a:lnTo>
                  <a:lnTo>
                    <a:pt x="990600" y="1512062"/>
                  </a:lnTo>
                  <a:lnTo>
                    <a:pt x="990600" y="1543812"/>
                  </a:lnTo>
                  <a:lnTo>
                    <a:pt x="1054100" y="1512062"/>
                  </a:lnTo>
                  <a:lnTo>
                    <a:pt x="1066800" y="1505712"/>
                  </a:lnTo>
                  <a:close/>
                </a:path>
                <a:path w="5354320" h="1544320">
                  <a:moveTo>
                    <a:pt x="2492883" y="12192"/>
                  </a:moveTo>
                  <a:lnTo>
                    <a:pt x="2489073" y="0"/>
                  </a:lnTo>
                  <a:lnTo>
                    <a:pt x="980757" y="463384"/>
                  </a:lnTo>
                  <a:lnTo>
                    <a:pt x="971423" y="433070"/>
                  </a:lnTo>
                  <a:lnTo>
                    <a:pt x="909828" y="491871"/>
                  </a:lnTo>
                  <a:lnTo>
                    <a:pt x="993902" y="505968"/>
                  </a:lnTo>
                  <a:lnTo>
                    <a:pt x="985672" y="479298"/>
                  </a:lnTo>
                  <a:lnTo>
                    <a:pt x="984529" y="475589"/>
                  </a:lnTo>
                  <a:lnTo>
                    <a:pt x="2492883" y="12192"/>
                  </a:lnTo>
                  <a:close/>
                </a:path>
                <a:path w="5354320" h="1544320">
                  <a:moveTo>
                    <a:pt x="3139821" y="442341"/>
                  </a:moveTo>
                  <a:lnTo>
                    <a:pt x="3108071" y="442976"/>
                  </a:lnTo>
                  <a:lnTo>
                    <a:pt x="3100070" y="33401"/>
                  </a:lnTo>
                  <a:lnTo>
                    <a:pt x="3087370" y="33655"/>
                  </a:lnTo>
                  <a:lnTo>
                    <a:pt x="3095371" y="443230"/>
                  </a:lnTo>
                  <a:lnTo>
                    <a:pt x="3063621" y="443865"/>
                  </a:lnTo>
                  <a:lnTo>
                    <a:pt x="3103245" y="519303"/>
                  </a:lnTo>
                  <a:lnTo>
                    <a:pt x="3133356" y="455930"/>
                  </a:lnTo>
                  <a:lnTo>
                    <a:pt x="3139821" y="442341"/>
                  </a:lnTo>
                  <a:close/>
                </a:path>
                <a:path w="5354320" h="1544320">
                  <a:moveTo>
                    <a:pt x="5354193" y="507111"/>
                  </a:moveTo>
                  <a:lnTo>
                    <a:pt x="5341493" y="495300"/>
                  </a:lnTo>
                  <a:lnTo>
                    <a:pt x="5291823" y="449072"/>
                  </a:lnTo>
                  <a:lnTo>
                    <a:pt x="5282882" y="479501"/>
                  </a:lnTo>
                  <a:lnTo>
                    <a:pt x="3708146" y="15240"/>
                  </a:lnTo>
                  <a:lnTo>
                    <a:pt x="3704590" y="27432"/>
                  </a:lnTo>
                  <a:lnTo>
                    <a:pt x="5279301" y="491718"/>
                  </a:lnTo>
                  <a:lnTo>
                    <a:pt x="5270373" y="522097"/>
                  </a:lnTo>
                  <a:lnTo>
                    <a:pt x="5354193" y="507111"/>
                  </a:lnTo>
                  <a:close/>
                </a:path>
              </a:pathLst>
            </a:custGeom>
            <a:solidFill>
              <a:srgbClr val="000000"/>
            </a:solidFill>
          </p:spPr>
          <p:txBody>
            <a:bodyPr wrap="square" lIns="0" tIns="0" rIns="0" bIns="0" rtlCol="0"/>
            <a:lstStyle/>
            <a:p>
              <a:endParaRPr/>
            </a:p>
          </p:txBody>
        </p:sp>
        <p:sp>
          <p:nvSpPr>
            <p:cNvPr id="22" name="object 22"/>
            <p:cNvSpPr/>
            <p:nvPr/>
          </p:nvSpPr>
          <p:spPr>
            <a:xfrm>
              <a:off x="2958083" y="902208"/>
              <a:ext cx="3061970" cy="421005"/>
            </a:xfrm>
            <a:custGeom>
              <a:avLst/>
              <a:gdLst/>
              <a:ahLst/>
              <a:cxnLst/>
              <a:rect l="l" t="t" r="r" b="b"/>
              <a:pathLst>
                <a:path w="3061970" h="421005">
                  <a:moveTo>
                    <a:pt x="3061716" y="0"/>
                  </a:moveTo>
                  <a:lnTo>
                    <a:pt x="0" y="0"/>
                  </a:lnTo>
                  <a:lnTo>
                    <a:pt x="0" y="420624"/>
                  </a:lnTo>
                  <a:lnTo>
                    <a:pt x="3061716" y="420624"/>
                  </a:lnTo>
                  <a:lnTo>
                    <a:pt x="3061716" y="0"/>
                  </a:lnTo>
                  <a:close/>
                </a:path>
              </a:pathLst>
            </a:custGeom>
            <a:solidFill>
              <a:srgbClr val="FFFFFF"/>
            </a:solidFill>
          </p:spPr>
          <p:txBody>
            <a:bodyPr wrap="square" lIns="0" tIns="0" rIns="0" bIns="0" rtlCol="0"/>
            <a:lstStyle/>
            <a:p>
              <a:endParaRPr/>
            </a:p>
          </p:txBody>
        </p:sp>
      </p:grpSp>
      <p:sp>
        <p:nvSpPr>
          <p:cNvPr id="23" name="object 23"/>
          <p:cNvSpPr txBox="1"/>
          <p:nvPr/>
        </p:nvSpPr>
        <p:spPr>
          <a:xfrm>
            <a:off x="2958083" y="902208"/>
            <a:ext cx="3061970" cy="421005"/>
          </a:xfrm>
          <a:prstGeom prst="rect">
            <a:avLst/>
          </a:prstGeom>
          <a:ln w="9144">
            <a:solidFill>
              <a:srgbClr val="000000"/>
            </a:solidFill>
          </a:ln>
        </p:spPr>
        <p:txBody>
          <a:bodyPr vert="horz" wrap="square" lIns="0" tIns="34925" rIns="0" bIns="0" rtlCol="0">
            <a:spAutoFit/>
          </a:bodyPr>
          <a:lstStyle/>
          <a:p>
            <a:pPr marL="151130">
              <a:lnSpc>
                <a:spcPct val="100000"/>
              </a:lnSpc>
              <a:spcBef>
                <a:spcPts val="275"/>
              </a:spcBef>
            </a:pPr>
            <a:r>
              <a:rPr sz="1400" b="1" i="1" spc="-125" dirty="0">
                <a:latin typeface="Arial"/>
                <a:cs typeface="Arial"/>
              </a:rPr>
              <a:t>Суб’єкти </a:t>
            </a:r>
            <a:r>
              <a:rPr sz="1400" b="1" i="1" spc="-105" dirty="0">
                <a:latin typeface="Arial"/>
                <a:cs typeface="Arial"/>
              </a:rPr>
              <a:t>інвестиційної</a:t>
            </a:r>
            <a:r>
              <a:rPr sz="1400" b="1" i="1" spc="-60" dirty="0">
                <a:latin typeface="Arial"/>
                <a:cs typeface="Arial"/>
              </a:rPr>
              <a:t> </a:t>
            </a:r>
            <a:r>
              <a:rPr sz="1400" b="1" i="1" spc="-114" dirty="0">
                <a:latin typeface="Arial"/>
                <a:cs typeface="Arial"/>
              </a:rPr>
              <a:t>діяльності</a:t>
            </a:r>
            <a:endParaRPr sz="1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457492" y="1916909"/>
            <a:ext cx="8249920" cy="4619526"/>
            <a:chOff x="600201" y="1971801"/>
            <a:chExt cx="8249920" cy="4058920"/>
          </a:xfrm>
        </p:grpSpPr>
        <p:sp>
          <p:nvSpPr>
            <p:cNvPr id="7" name="object 7"/>
            <p:cNvSpPr/>
            <p:nvPr/>
          </p:nvSpPr>
          <p:spPr>
            <a:xfrm>
              <a:off x="610361" y="1981961"/>
              <a:ext cx="8229600" cy="4038600"/>
            </a:xfrm>
            <a:custGeom>
              <a:avLst/>
              <a:gdLst/>
              <a:ahLst/>
              <a:cxnLst/>
              <a:rect l="l" t="t" r="r" b="b"/>
              <a:pathLst>
                <a:path w="8229600" h="4038600">
                  <a:moveTo>
                    <a:pt x="7556500" y="0"/>
                  </a:moveTo>
                  <a:lnTo>
                    <a:pt x="673100" y="0"/>
                  </a:lnTo>
                  <a:lnTo>
                    <a:pt x="625030" y="1690"/>
                  </a:lnTo>
                  <a:lnTo>
                    <a:pt x="577872" y="6684"/>
                  </a:lnTo>
                  <a:lnTo>
                    <a:pt x="531740" y="14869"/>
                  </a:lnTo>
                  <a:lnTo>
                    <a:pt x="486749" y="26130"/>
                  </a:lnTo>
                  <a:lnTo>
                    <a:pt x="443011" y="40354"/>
                  </a:lnTo>
                  <a:lnTo>
                    <a:pt x="400641" y="57426"/>
                  </a:lnTo>
                  <a:lnTo>
                    <a:pt x="359753" y="77233"/>
                  </a:lnTo>
                  <a:lnTo>
                    <a:pt x="320460" y="99661"/>
                  </a:lnTo>
                  <a:lnTo>
                    <a:pt x="282877" y="124595"/>
                  </a:lnTo>
                  <a:lnTo>
                    <a:pt x="247118" y="151922"/>
                  </a:lnTo>
                  <a:lnTo>
                    <a:pt x="213295" y="181529"/>
                  </a:lnTo>
                  <a:lnTo>
                    <a:pt x="181524" y="213300"/>
                  </a:lnTo>
                  <a:lnTo>
                    <a:pt x="151918" y="247123"/>
                  </a:lnTo>
                  <a:lnTo>
                    <a:pt x="124591" y="282883"/>
                  </a:lnTo>
                  <a:lnTo>
                    <a:pt x="99658" y="320466"/>
                  </a:lnTo>
                  <a:lnTo>
                    <a:pt x="77230" y="359759"/>
                  </a:lnTo>
                  <a:lnTo>
                    <a:pt x="57424" y="400647"/>
                  </a:lnTo>
                  <a:lnTo>
                    <a:pt x="40352" y="443016"/>
                  </a:lnTo>
                  <a:lnTo>
                    <a:pt x="26129" y="486753"/>
                  </a:lnTo>
                  <a:lnTo>
                    <a:pt x="14868" y="531744"/>
                  </a:lnTo>
                  <a:lnTo>
                    <a:pt x="6684" y="577875"/>
                  </a:lnTo>
                  <a:lnTo>
                    <a:pt x="1690" y="625031"/>
                  </a:lnTo>
                  <a:lnTo>
                    <a:pt x="0" y="673100"/>
                  </a:lnTo>
                  <a:lnTo>
                    <a:pt x="0" y="3365500"/>
                  </a:lnTo>
                  <a:lnTo>
                    <a:pt x="1690" y="3413569"/>
                  </a:lnTo>
                  <a:lnTo>
                    <a:pt x="6684" y="3460727"/>
                  </a:lnTo>
                  <a:lnTo>
                    <a:pt x="14868" y="3506859"/>
                  </a:lnTo>
                  <a:lnTo>
                    <a:pt x="26129" y="3551850"/>
                  </a:lnTo>
                  <a:lnTo>
                    <a:pt x="40352" y="3595588"/>
                  </a:lnTo>
                  <a:lnTo>
                    <a:pt x="57424" y="3637958"/>
                  </a:lnTo>
                  <a:lnTo>
                    <a:pt x="77230" y="3678846"/>
                  </a:lnTo>
                  <a:lnTo>
                    <a:pt x="99658" y="3718139"/>
                  </a:lnTo>
                  <a:lnTo>
                    <a:pt x="124591" y="3755722"/>
                  </a:lnTo>
                  <a:lnTo>
                    <a:pt x="151918" y="3791481"/>
                  </a:lnTo>
                  <a:lnTo>
                    <a:pt x="181524" y="3825304"/>
                  </a:lnTo>
                  <a:lnTo>
                    <a:pt x="213295" y="3857075"/>
                  </a:lnTo>
                  <a:lnTo>
                    <a:pt x="247118" y="3886681"/>
                  </a:lnTo>
                  <a:lnTo>
                    <a:pt x="282877" y="3914008"/>
                  </a:lnTo>
                  <a:lnTo>
                    <a:pt x="320460" y="3938941"/>
                  </a:lnTo>
                  <a:lnTo>
                    <a:pt x="359753" y="3961369"/>
                  </a:lnTo>
                  <a:lnTo>
                    <a:pt x="400641" y="3981175"/>
                  </a:lnTo>
                  <a:lnTo>
                    <a:pt x="443011" y="3998247"/>
                  </a:lnTo>
                  <a:lnTo>
                    <a:pt x="486749" y="4012470"/>
                  </a:lnTo>
                  <a:lnTo>
                    <a:pt x="531740" y="4023731"/>
                  </a:lnTo>
                  <a:lnTo>
                    <a:pt x="577872" y="4031915"/>
                  </a:lnTo>
                  <a:lnTo>
                    <a:pt x="625030" y="4036909"/>
                  </a:lnTo>
                  <a:lnTo>
                    <a:pt x="673100" y="4038600"/>
                  </a:lnTo>
                  <a:lnTo>
                    <a:pt x="7556500" y="4038600"/>
                  </a:lnTo>
                  <a:lnTo>
                    <a:pt x="7604568" y="4036909"/>
                  </a:lnTo>
                  <a:lnTo>
                    <a:pt x="7651724" y="4031915"/>
                  </a:lnTo>
                  <a:lnTo>
                    <a:pt x="7697855" y="4023731"/>
                  </a:lnTo>
                  <a:lnTo>
                    <a:pt x="7742846" y="4012470"/>
                  </a:lnTo>
                  <a:lnTo>
                    <a:pt x="7786583" y="3998247"/>
                  </a:lnTo>
                  <a:lnTo>
                    <a:pt x="7828952" y="3981175"/>
                  </a:lnTo>
                  <a:lnTo>
                    <a:pt x="7869840" y="3961369"/>
                  </a:lnTo>
                  <a:lnTo>
                    <a:pt x="7909133" y="3938941"/>
                  </a:lnTo>
                  <a:lnTo>
                    <a:pt x="7946716" y="3914008"/>
                  </a:lnTo>
                  <a:lnTo>
                    <a:pt x="7982476" y="3886681"/>
                  </a:lnTo>
                  <a:lnTo>
                    <a:pt x="8016299" y="3857075"/>
                  </a:lnTo>
                  <a:lnTo>
                    <a:pt x="8048070" y="3825304"/>
                  </a:lnTo>
                  <a:lnTo>
                    <a:pt x="8077677" y="3791481"/>
                  </a:lnTo>
                  <a:lnTo>
                    <a:pt x="8105004" y="3755722"/>
                  </a:lnTo>
                  <a:lnTo>
                    <a:pt x="8129938" y="3718139"/>
                  </a:lnTo>
                  <a:lnTo>
                    <a:pt x="8152366" y="3678846"/>
                  </a:lnTo>
                  <a:lnTo>
                    <a:pt x="8172173" y="3637958"/>
                  </a:lnTo>
                  <a:lnTo>
                    <a:pt x="8189245" y="3595588"/>
                  </a:lnTo>
                  <a:lnTo>
                    <a:pt x="8203469" y="3551850"/>
                  </a:lnTo>
                  <a:lnTo>
                    <a:pt x="8214730" y="3506859"/>
                  </a:lnTo>
                  <a:lnTo>
                    <a:pt x="8222915" y="3460727"/>
                  </a:lnTo>
                  <a:lnTo>
                    <a:pt x="8227909" y="3413569"/>
                  </a:lnTo>
                  <a:lnTo>
                    <a:pt x="8229600" y="3365500"/>
                  </a:lnTo>
                  <a:lnTo>
                    <a:pt x="8229600" y="673100"/>
                  </a:lnTo>
                  <a:lnTo>
                    <a:pt x="8227909" y="625031"/>
                  </a:lnTo>
                  <a:lnTo>
                    <a:pt x="8222915" y="577875"/>
                  </a:lnTo>
                  <a:lnTo>
                    <a:pt x="8214730" y="531744"/>
                  </a:lnTo>
                  <a:lnTo>
                    <a:pt x="8203469" y="486753"/>
                  </a:lnTo>
                  <a:lnTo>
                    <a:pt x="8189245" y="443016"/>
                  </a:lnTo>
                  <a:lnTo>
                    <a:pt x="8172173" y="400647"/>
                  </a:lnTo>
                  <a:lnTo>
                    <a:pt x="8152366" y="359759"/>
                  </a:lnTo>
                  <a:lnTo>
                    <a:pt x="8129938" y="320466"/>
                  </a:lnTo>
                  <a:lnTo>
                    <a:pt x="8105004" y="282883"/>
                  </a:lnTo>
                  <a:lnTo>
                    <a:pt x="8077677" y="247123"/>
                  </a:lnTo>
                  <a:lnTo>
                    <a:pt x="8048070" y="213300"/>
                  </a:lnTo>
                  <a:lnTo>
                    <a:pt x="8016299" y="181529"/>
                  </a:lnTo>
                  <a:lnTo>
                    <a:pt x="7982476" y="151922"/>
                  </a:lnTo>
                  <a:lnTo>
                    <a:pt x="7946716" y="124595"/>
                  </a:lnTo>
                  <a:lnTo>
                    <a:pt x="7909133" y="99661"/>
                  </a:lnTo>
                  <a:lnTo>
                    <a:pt x="7869840" y="77233"/>
                  </a:lnTo>
                  <a:lnTo>
                    <a:pt x="7828952" y="57426"/>
                  </a:lnTo>
                  <a:lnTo>
                    <a:pt x="7786583" y="40354"/>
                  </a:lnTo>
                  <a:lnTo>
                    <a:pt x="7742846" y="26130"/>
                  </a:lnTo>
                  <a:lnTo>
                    <a:pt x="7697855" y="14869"/>
                  </a:lnTo>
                  <a:lnTo>
                    <a:pt x="7651724" y="6684"/>
                  </a:lnTo>
                  <a:lnTo>
                    <a:pt x="7604568" y="1690"/>
                  </a:lnTo>
                  <a:lnTo>
                    <a:pt x="7556500" y="0"/>
                  </a:lnTo>
                  <a:close/>
                </a:path>
              </a:pathLst>
            </a:custGeom>
            <a:solidFill>
              <a:srgbClr val="FFFFFF"/>
            </a:solidFill>
          </p:spPr>
          <p:txBody>
            <a:bodyPr wrap="square" lIns="0" tIns="0" rIns="0" bIns="0" rtlCol="0"/>
            <a:lstStyle/>
            <a:p>
              <a:endParaRPr/>
            </a:p>
          </p:txBody>
        </p:sp>
        <p:sp>
          <p:nvSpPr>
            <p:cNvPr id="8" name="object 8"/>
            <p:cNvSpPr/>
            <p:nvPr/>
          </p:nvSpPr>
          <p:spPr>
            <a:xfrm>
              <a:off x="610361" y="1981961"/>
              <a:ext cx="8229600" cy="4038600"/>
            </a:xfrm>
            <a:custGeom>
              <a:avLst/>
              <a:gdLst/>
              <a:ahLst/>
              <a:cxnLst/>
              <a:rect l="l" t="t" r="r" b="b"/>
              <a:pathLst>
                <a:path w="8229600" h="4038600">
                  <a:moveTo>
                    <a:pt x="0" y="673100"/>
                  </a:moveTo>
                  <a:lnTo>
                    <a:pt x="1690" y="625031"/>
                  </a:lnTo>
                  <a:lnTo>
                    <a:pt x="6684" y="577875"/>
                  </a:lnTo>
                  <a:lnTo>
                    <a:pt x="14868" y="531744"/>
                  </a:lnTo>
                  <a:lnTo>
                    <a:pt x="26129" y="486753"/>
                  </a:lnTo>
                  <a:lnTo>
                    <a:pt x="40352" y="443016"/>
                  </a:lnTo>
                  <a:lnTo>
                    <a:pt x="57424" y="400647"/>
                  </a:lnTo>
                  <a:lnTo>
                    <a:pt x="77230" y="359759"/>
                  </a:lnTo>
                  <a:lnTo>
                    <a:pt x="99658" y="320466"/>
                  </a:lnTo>
                  <a:lnTo>
                    <a:pt x="124591" y="282883"/>
                  </a:lnTo>
                  <a:lnTo>
                    <a:pt x="151918" y="247123"/>
                  </a:lnTo>
                  <a:lnTo>
                    <a:pt x="181524" y="213300"/>
                  </a:lnTo>
                  <a:lnTo>
                    <a:pt x="213295" y="181529"/>
                  </a:lnTo>
                  <a:lnTo>
                    <a:pt x="247118" y="151922"/>
                  </a:lnTo>
                  <a:lnTo>
                    <a:pt x="282877" y="124595"/>
                  </a:lnTo>
                  <a:lnTo>
                    <a:pt x="320460" y="99661"/>
                  </a:lnTo>
                  <a:lnTo>
                    <a:pt x="359753" y="77233"/>
                  </a:lnTo>
                  <a:lnTo>
                    <a:pt x="400641" y="57426"/>
                  </a:lnTo>
                  <a:lnTo>
                    <a:pt x="443011" y="40354"/>
                  </a:lnTo>
                  <a:lnTo>
                    <a:pt x="486749" y="26130"/>
                  </a:lnTo>
                  <a:lnTo>
                    <a:pt x="531740" y="14869"/>
                  </a:lnTo>
                  <a:lnTo>
                    <a:pt x="577872" y="6684"/>
                  </a:lnTo>
                  <a:lnTo>
                    <a:pt x="625030" y="1690"/>
                  </a:lnTo>
                  <a:lnTo>
                    <a:pt x="673100" y="0"/>
                  </a:lnTo>
                  <a:lnTo>
                    <a:pt x="7556500" y="0"/>
                  </a:lnTo>
                  <a:lnTo>
                    <a:pt x="7604568" y="1690"/>
                  </a:lnTo>
                  <a:lnTo>
                    <a:pt x="7651724" y="6684"/>
                  </a:lnTo>
                  <a:lnTo>
                    <a:pt x="7697855" y="14869"/>
                  </a:lnTo>
                  <a:lnTo>
                    <a:pt x="7742846" y="26130"/>
                  </a:lnTo>
                  <a:lnTo>
                    <a:pt x="7786583" y="40354"/>
                  </a:lnTo>
                  <a:lnTo>
                    <a:pt x="7828952" y="57426"/>
                  </a:lnTo>
                  <a:lnTo>
                    <a:pt x="7869840" y="77233"/>
                  </a:lnTo>
                  <a:lnTo>
                    <a:pt x="7909133" y="99661"/>
                  </a:lnTo>
                  <a:lnTo>
                    <a:pt x="7946716" y="124595"/>
                  </a:lnTo>
                  <a:lnTo>
                    <a:pt x="7982476" y="151922"/>
                  </a:lnTo>
                  <a:lnTo>
                    <a:pt x="8016299" y="181529"/>
                  </a:lnTo>
                  <a:lnTo>
                    <a:pt x="8048070" y="213300"/>
                  </a:lnTo>
                  <a:lnTo>
                    <a:pt x="8077677" y="247123"/>
                  </a:lnTo>
                  <a:lnTo>
                    <a:pt x="8105004" y="282883"/>
                  </a:lnTo>
                  <a:lnTo>
                    <a:pt x="8129938" y="320466"/>
                  </a:lnTo>
                  <a:lnTo>
                    <a:pt x="8152366" y="359759"/>
                  </a:lnTo>
                  <a:lnTo>
                    <a:pt x="8172173" y="400647"/>
                  </a:lnTo>
                  <a:lnTo>
                    <a:pt x="8189245" y="443016"/>
                  </a:lnTo>
                  <a:lnTo>
                    <a:pt x="8203469" y="486753"/>
                  </a:lnTo>
                  <a:lnTo>
                    <a:pt x="8214730" y="531744"/>
                  </a:lnTo>
                  <a:lnTo>
                    <a:pt x="8222915" y="577875"/>
                  </a:lnTo>
                  <a:lnTo>
                    <a:pt x="8227909" y="625031"/>
                  </a:lnTo>
                  <a:lnTo>
                    <a:pt x="8229600" y="673100"/>
                  </a:lnTo>
                  <a:lnTo>
                    <a:pt x="8229600" y="3365500"/>
                  </a:lnTo>
                  <a:lnTo>
                    <a:pt x="8227909" y="3413569"/>
                  </a:lnTo>
                  <a:lnTo>
                    <a:pt x="8222915" y="3460727"/>
                  </a:lnTo>
                  <a:lnTo>
                    <a:pt x="8214730" y="3506859"/>
                  </a:lnTo>
                  <a:lnTo>
                    <a:pt x="8203469" y="3551850"/>
                  </a:lnTo>
                  <a:lnTo>
                    <a:pt x="8189245" y="3595588"/>
                  </a:lnTo>
                  <a:lnTo>
                    <a:pt x="8172173" y="3637958"/>
                  </a:lnTo>
                  <a:lnTo>
                    <a:pt x="8152366" y="3678846"/>
                  </a:lnTo>
                  <a:lnTo>
                    <a:pt x="8129938" y="3718139"/>
                  </a:lnTo>
                  <a:lnTo>
                    <a:pt x="8105004" y="3755722"/>
                  </a:lnTo>
                  <a:lnTo>
                    <a:pt x="8077677" y="3791481"/>
                  </a:lnTo>
                  <a:lnTo>
                    <a:pt x="8048070" y="3825304"/>
                  </a:lnTo>
                  <a:lnTo>
                    <a:pt x="8016299" y="3857075"/>
                  </a:lnTo>
                  <a:lnTo>
                    <a:pt x="7982476" y="3886681"/>
                  </a:lnTo>
                  <a:lnTo>
                    <a:pt x="7946716" y="3914008"/>
                  </a:lnTo>
                  <a:lnTo>
                    <a:pt x="7909133" y="3938941"/>
                  </a:lnTo>
                  <a:lnTo>
                    <a:pt x="7869840" y="3961369"/>
                  </a:lnTo>
                  <a:lnTo>
                    <a:pt x="7828952" y="3981175"/>
                  </a:lnTo>
                  <a:lnTo>
                    <a:pt x="7786583" y="3998247"/>
                  </a:lnTo>
                  <a:lnTo>
                    <a:pt x="7742846" y="4012470"/>
                  </a:lnTo>
                  <a:lnTo>
                    <a:pt x="7697855" y="4023731"/>
                  </a:lnTo>
                  <a:lnTo>
                    <a:pt x="7651724" y="4031915"/>
                  </a:lnTo>
                  <a:lnTo>
                    <a:pt x="7604568" y="4036909"/>
                  </a:lnTo>
                  <a:lnTo>
                    <a:pt x="7556500" y="4038600"/>
                  </a:lnTo>
                  <a:lnTo>
                    <a:pt x="673100" y="4038600"/>
                  </a:lnTo>
                  <a:lnTo>
                    <a:pt x="625030" y="4036909"/>
                  </a:lnTo>
                  <a:lnTo>
                    <a:pt x="577872" y="4031915"/>
                  </a:lnTo>
                  <a:lnTo>
                    <a:pt x="531740" y="4023731"/>
                  </a:lnTo>
                  <a:lnTo>
                    <a:pt x="486749" y="4012470"/>
                  </a:lnTo>
                  <a:lnTo>
                    <a:pt x="443011" y="3998247"/>
                  </a:lnTo>
                  <a:lnTo>
                    <a:pt x="400641" y="3981175"/>
                  </a:lnTo>
                  <a:lnTo>
                    <a:pt x="359753" y="3961369"/>
                  </a:lnTo>
                  <a:lnTo>
                    <a:pt x="320460" y="3938941"/>
                  </a:lnTo>
                  <a:lnTo>
                    <a:pt x="282877" y="3914008"/>
                  </a:lnTo>
                  <a:lnTo>
                    <a:pt x="247118" y="3886681"/>
                  </a:lnTo>
                  <a:lnTo>
                    <a:pt x="213295" y="3857075"/>
                  </a:lnTo>
                  <a:lnTo>
                    <a:pt x="181524" y="3825304"/>
                  </a:lnTo>
                  <a:lnTo>
                    <a:pt x="151918" y="3791481"/>
                  </a:lnTo>
                  <a:lnTo>
                    <a:pt x="124591" y="3755722"/>
                  </a:lnTo>
                  <a:lnTo>
                    <a:pt x="99658" y="3718139"/>
                  </a:lnTo>
                  <a:lnTo>
                    <a:pt x="77230" y="3678846"/>
                  </a:lnTo>
                  <a:lnTo>
                    <a:pt x="57424" y="3637958"/>
                  </a:lnTo>
                  <a:lnTo>
                    <a:pt x="40352" y="3595588"/>
                  </a:lnTo>
                  <a:lnTo>
                    <a:pt x="26129" y="3551850"/>
                  </a:lnTo>
                  <a:lnTo>
                    <a:pt x="14868" y="3506859"/>
                  </a:lnTo>
                  <a:lnTo>
                    <a:pt x="6684" y="3460727"/>
                  </a:lnTo>
                  <a:lnTo>
                    <a:pt x="1690" y="3413569"/>
                  </a:lnTo>
                  <a:lnTo>
                    <a:pt x="0" y="3365500"/>
                  </a:lnTo>
                  <a:lnTo>
                    <a:pt x="0" y="673100"/>
                  </a:lnTo>
                  <a:close/>
                </a:path>
              </a:pathLst>
            </a:custGeom>
            <a:ln w="19812">
              <a:solidFill>
                <a:srgbClr val="001F5F"/>
              </a:solidFill>
            </a:ln>
          </p:spPr>
          <p:txBody>
            <a:bodyPr wrap="square" lIns="0" tIns="0" rIns="0" bIns="0" rtlCol="0"/>
            <a:lstStyle/>
            <a:p>
              <a:endParaRPr/>
            </a:p>
          </p:txBody>
        </p:sp>
      </p:grpSp>
      <p:grpSp>
        <p:nvGrpSpPr>
          <p:cNvPr id="2" name="object 2"/>
          <p:cNvGrpSpPr/>
          <p:nvPr/>
        </p:nvGrpSpPr>
        <p:grpSpPr>
          <a:xfrm>
            <a:off x="600455" y="752855"/>
            <a:ext cx="7907020" cy="934719"/>
            <a:chOff x="600455" y="752855"/>
            <a:chExt cx="7907020" cy="934719"/>
          </a:xfrm>
        </p:grpSpPr>
        <p:sp>
          <p:nvSpPr>
            <p:cNvPr id="3" name="object 3"/>
            <p:cNvSpPr/>
            <p:nvPr/>
          </p:nvSpPr>
          <p:spPr>
            <a:xfrm>
              <a:off x="610361" y="762761"/>
              <a:ext cx="7886700" cy="914400"/>
            </a:xfrm>
            <a:custGeom>
              <a:avLst/>
              <a:gdLst/>
              <a:ahLst/>
              <a:cxnLst/>
              <a:rect l="l" t="t" r="r" b="b"/>
              <a:pathLst>
                <a:path w="7886700" h="914400">
                  <a:moveTo>
                    <a:pt x="7734300" y="0"/>
                  </a:moveTo>
                  <a:lnTo>
                    <a:pt x="152400" y="0"/>
                  </a:lnTo>
                  <a:lnTo>
                    <a:pt x="104231" y="7766"/>
                  </a:lnTo>
                  <a:lnTo>
                    <a:pt x="62396" y="29394"/>
                  </a:lnTo>
                  <a:lnTo>
                    <a:pt x="29405" y="62380"/>
                  </a:lnTo>
                  <a:lnTo>
                    <a:pt x="7769" y="104217"/>
                  </a:lnTo>
                  <a:lnTo>
                    <a:pt x="0" y="152400"/>
                  </a:lnTo>
                  <a:lnTo>
                    <a:pt x="0" y="762000"/>
                  </a:lnTo>
                  <a:lnTo>
                    <a:pt x="7769" y="810182"/>
                  </a:lnTo>
                  <a:lnTo>
                    <a:pt x="29405" y="852019"/>
                  </a:lnTo>
                  <a:lnTo>
                    <a:pt x="62396" y="885005"/>
                  </a:lnTo>
                  <a:lnTo>
                    <a:pt x="104231" y="906633"/>
                  </a:lnTo>
                  <a:lnTo>
                    <a:pt x="152400" y="914400"/>
                  </a:lnTo>
                  <a:lnTo>
                    <a:pt x="7734300" y="914400"/>
                  </a:lnTo>
                  <a:lnTo>
                    <a:pt x="7782482" y="906633"/>
                  </a:lnTo>
                  <a:lnTo>
                    <a:pt x="7824319" y="885005"/>
                  </a:lnTo>
                  <a:lnTo>
                    <a:pt x="7857305" y="852019"/>
                  </a:lnTo>
                  <a:lnTo>
                    <a:pt x="7878933" y="810182"/>
                  </a:lnTo>
                  <a:lnTo>
                    <a:pt x="7886700" y="762000"/>
                  </a:lnTo>
                  <a:lnTo>
                    <a:pt x="7886700" y="152400"/>
                  </a:lnTo>
                  <a:lnTo>
                    <a:pt x="7878933" y="104217"/>
                  </a:lnTo>
                  <a:lnTo>
                    <a:pt x="7857305" y="62380"/>
                  </a:lnTo>
                  <a:lnTo>
                    <a:pt x="7824319" y="29394"/>
                  </a:lnTo>
                  <a:lnTo>
                    <a:pt x="7782482" y="7766"/>
                  </a:lnTo>
                  <a:lnTo>
                    <a:pt x="7734300" y="0"/>
                  </a:lnTo>
                  <a:close/>
                </a:path>
              </a:pathLst>
            </a:custGeom>
            <a:solidFill>
              <a:srgbClr val="FFFFFF"/>
            </a:solidFill>
          </p:spPr>
          <p:txBody>
            <a:bodyPr wrap="square" lIns="0" tIns="0" rIns="0" bIns="0" rtlCol="0"/>
            <a:lstStyle/>
            <a:p>
              <a:endParaRPr/>
            </a:p>
          </p:txBody>
        </p:sp>
        <p:sp>
          <p:nvSpPr>
            <p:cNvPr id="4" name="object 4"/>
            <p:cNvSpPr/>
            <p:nvPr/>
          </p:nvSpPr>
          <p:spPr>
            <a:xfrm>
              <a:off x="610361" y="762761"/>
              <a:ext cx="7886700" cy="914400"/>
            </a:xfrm>
            <a:custGeom>
              <a:avLst/>
              <a:gdLst/>
              <a:ahLst/>
              <a:cxnLst/>
              <a:rect l="l" t="t" r="r" b="b"/>
              <a:pathLst>
                <a:path w="7886700" h="914400">
                  <a:moveTo>
                    <a:pt x="0" y="152400"/>
                  </a:moveTo>
                  <a:lnTo>
                    <a:pt x="7769" y="104217"/>
                  </a:lnTo>
                  <a:lnTo>
                    <a:pt x="29405" y="62380"/>
                  </a:lnTo>
                  <a:lnTo>
                    <a:pt x="62396" y="29394"/>
                  </a:lnTo>
                  <a:lnTo>
                    <a:pt x="104231" y="7766"/>
                  </a:lnTo>
                  <a:lnTo>
                    <a:pt x="152400" y="0"/>
                  </a:lnTo>
                  <a:lnTo>
                    <a:pt x="7734300" y="0"/>
                  </a:lnTo>
                  <a:lnTo>
                    <a:pt x="7782482" y="7766"/>
                  </a:lnTo>
                  <a:lnTo>
                    <a:pt x="7824319" y="29394"/>
                  </a:lnTo>
                  <a:lnTo>
                    <a:pt x="7857305" y="62380"/>
                  </a:lnTo>
                  <a:lnTo>
                    <a:pt x="7878933" y="104217"/>
                  </a:lnTo>
                  <a:lnTo>
                    <a:pt x="7886700" y="152400"/>
                  </a:lnTo>
                  <a:lnTo>
                    <a:pt x="7886700" y="762000"/>
                  </a:lnTo>
                  <a:lnTo>
                    <a:pt x="7878933" y="810182"/>
                  </a:lnTo>
                  <a:lnTo>
                    <a:pt x="7857305" y="852019"/>
                  </a:lnTo>
                  <a:lnTo>
                    <a:pt x="7824319" y="885005"/>
                  </a:lnTo>
                  <a:lnTo>
                    <a:pt x="7782482" y="906633"/>
                  </a:lnTo>
                  <a:lnTo>
                    <a:pt x="7734300" y="914400"/>
                  </a:lnTo>
                  <a:lnTo>
                    <a:pt x="152400" y="914400"/>
                  </a:lnTo>
                  <a:lnTo>
                    <a:pt x="104231" y="906633"/>
                  </a:lnTo>
                  <a:lnTo>
                    <a:pt x="62396" y="885005"/>
                  </a:lnTo>
                  <a:lnTo>
                    <a:pt x="29405" y="852019"/>
                  </a:lnTo>
                  <a:lnTo>
                    <a:pt x="7769" y="810182"/>
                  </a:lnTo>
                  <a:lnTo>
                    <a:pt x="0" y="762000"/>
                  </a:lnTo>
                  <a:lnTo>
                    <a:pt x="0" y="152400"/>
                  </a:lnTo>
                  <a:close/>
                </a:path>
              </a:pathLst>
            </a:custGeom>
            <a:ln w="19812">
              <a:solidFill>
                <a:srgbClr val="001F5F"/>
              </a:solidFill>
            </a:ln>
          </p:spPr>
          <p:txBody>
            <a:bodyPr wrap="square" lIns="0" tIns="0" rIns="0" bIns="0" rtlCol="0"/>
            <a:lstStyle/>
            <a:p>
              <a:endParaRPr/>
            </a:p>
          </p:txBody>
        </p:sp>
      </p:grpSp>
      <p:sp>
        <p:nvSpPr>
          <p:cNvPr id="5" name="object 5"/>
          <p:cNvSpPr txBox="1">
            <a:spLocks noGrp="1"/>
          </p:cNvSpPr>
          <p:nvPr>
            <p:ph type="title"/>
          </p:nvPr>
        </p:nvSpPr>
        <p:spPr>
          <a:xfrm>
            <a:off x="457492" y="523013"/>
            <a:ext cx="7773338" cy="1106329"/>
          </a:xfrm>
          <a:prstGeom prst="rect">
            <a:avLst/>
          </a:prstGeom>
        </p:spPr>
        <p:txBody>
          <a:bodyPr vert="horz" wrap="square" lIns="0" tIns="364109" rIns="0" bIns="0" rtlCol="0">
            <a:spAutoFit/>
          </a:bodyPr>
          <a:lstStyle/>
          <a:p>
            <a:pPr marL="2806065" marR="5080" indent="-1882775" algn="just">
              <a:lnSpc>
                <a:spcPct val="100000"/>
              </a:lnSpc>
              <a:spcBef>
                <a:spcPts val="0"/>
              </a:spcBef>
            </a:pPr>
            <a:r>
              <a:rPr sz="2400" b="1" spc="-5" dirty="0">
                <a:latin typeface="Trebuchet MS"/>
                <a:cs typeface="Trebuchet MS"/>
              </a:rPr>
              <a:t>Суб'єкти інвестиційної діяльності  зобов'язані:</a:t>
            </a:r>
          </a:p>
        </p:txBody>
      </p:sp>
      <p:sp>
        <p:nvSpPr>
          <p:cNvPr id="9" name="object 9"/>
          <p:cNvSpPr txBox="1">
            <a:spLocks noGrp="1"/>
          </p:cNvSpPr>
          <p:nvPr>
            <p:ph idx="1"/>
          </p:nvPr>
        </p:nvSpPr>
        <p:spPr>
          <a:xfrm>
            <a:off x="685331" y="2367094"/>
            <a:ext cx="7773339" cy="3168175"/>
          </a:xfrm>
          <a:prstGeom prst="rect">
            <a:avLst/>
          </a:prstGeom>
        </p:spPr>
        <p:txBody>
          <a:bodyPr vert="horz" wrap="square" lIns="0" tIns="13335" rIns="0" bIns="0" rtlCol="0">
            <a:spAutoFit/>
          </a:bodyPr>
          <a:lstStyle/>
          <a:p>
            <a:pPr marL="334645" marR="188595" indent="-287020">
              <a:lnSpc>
                <a:spcPct val="100000"/>
              </a:lnSpc>
              <a:spcBef>
                <a:spcPts val="105"/>
              </a:spcBef>
              <a:buFont typeface="Wingdings"/>
              <a:buChar char=""/>
              <a:tabLst>
                <a:tab pos="335280" algn="l"/>
              </a:tabLst>
            </a:pPr>
            <a:r>
              <a:rPr dirty="0"/>
              <a:t>додержувати </a:t>
            </a:r>
            <a:r>
              <a:rPr spc="-5" dirty="0"/>
              <a:t>державних норм </a:t>
            </a:r>
            <a:r>
              <a:rPr dirty="0"/>
              <a:t>і </a:t>
            </a:r>
            <a:r>
              <a:rPr spc="-5" dirty="0"/>
              <a:t>стандартів, </a:t>
            </a:r>
            <a:r>
              <a:rPr dirty="0"/>
              <a:t>порядок  встановлення </a:t>
            </a:r>
            <a:r>
              <a:rPr spc="-5" dirty="0"/>
              <a:t>яких визначається </a:t>
            </a:r>
            <a:r>
              <a:rPr dirty="0"/>
              <a:t>законодавством</a:t>
            </a:r>
            <a:r>
              <a:rPr spc="-40" dirty="0"/>
              <a:t> </a:t>
            </a:r>
            <a:r>
              <a:rPr spc="-5" dirty="0"/>
              <a:t>України;</a:t>
            </a:r>
          </a:p>
          <a:p>
            <a:pPr marL="334645" indent="-287020">
              <a:lnSpc>
                <a:spcPct val="100000"/>
              </a:lnSpc>
              <a:buFont typeface="Wingdings"/>
              <a:buChar char=""/>
              <a:tabLst>
                <a:tab pos="335280" algn="l"/>
              </a:tabLst>
            </a:pPr>
            <a:r>
              <a:rPr spc="-5" dirty="0"/>
              <a:t>виконувати вимоги </a:t>
            </a:r>
            <a:r>
              <a:rPr dirty="0"/>
              <a:t>державних </a:t>
            </a:r>
            <a:r>
              <a:rPr spc="-5" dirty="0"/>
              <a:t>органів </a:t>
            </a:r>
            <a:r>
              <a:rPr dirty="0"/>
              <a:t>і посадових </a:t>
            </a:r>
            <a:r>
              <a:rPr spc="-5" dirty="0"/>
              <a:t>осіб,</a:t>
            </a:r>
            <a:r>
              <a:rPr spc="-70" dirty="0"/>
              <a:t> </a:t>
            </a:r>
            <a:r>
              <a:rPr dirty="0" err="1"/>
              <a:t>що</a:t>
            </a:r>
            <a:r>
              <a:rPr lang="uk-UA" dirty="0"/>
              <a:t> </a:t>
            </a:r>
            <a:r>
              <a:rPr dirty="0" err="1"/>
              <a:t>пред'являються</a:t>
            </a:r>
            <a:r>
              <a:rPr dirty="0"/>
              <a:t> в межах </a:t>
            </a:r>
            <a:r>
              <a:rPr spc="-5" dirty="0"/>
              <a:t>їх</a:t>
            </a:r>
            <a:r>
              <a:rPr spc="-20" dirty="0"/>
              <a:t> </a:t>
            </a:r>
            <a:r>
              <a:rPr dirty="0"/>
              <a:t>компетенції;</a:t>
            </a:r>
          </a:p>
          <a:p>
            <a:pPr marL="334645" marR="1018540" indent="-287020">
              <a:lnSpc>
                <a:spcPct val="100000"/>
              </a:lnSpc>
              <a:buFont typeface="Wingdings"/>
              <a:buChar char=""/>
              <a:tabLst>
                <a:tab pos="335280" algn="l"/>
              </a:tabLst>
            </a:pPr>
            <a:r>
              <a:rPr dirty="0"/>
              <a:t>подавати в установленому порядку бухгалтерську і  статистичну</a:t>
            </a:r>
            <a:r>
              <a:rPr spc="-20" dirty="0"/>
              <a:t> </a:t>
            </a:r>
            <a:r>
              <a:rPr spc="-5" dirty="0"/>
              <a:t>звітність;</a:t>
            </a:r>
          </a:p>
          <a:p>
            <a:pPr marL="334645" indent="-287020">
              <a:lnSpc>
                <a:spcPct val="100000"/>
              </a:lnSpc>
              <a:buFont typeface="Wingdings"/>
              <a:buChar char=""/>
              <a:tabLst>
                <a:tab pos="335280" algn="l"/>
              </a:tabLst>
            </a:pPr>
            <a:r>
              <a:rPr dirty="0"/>
              <a:t>не допускати </a:t>
            </a:r>
            <a:r>
              <a:rPr spc="-5" dirty="0"/>
              <a:t>недобросовісної конкуренції </a:t>
            </a:r>
            <a:r>
              <a:rPr dirty="0"/>
              <a:t>і</a:t>
            </a:r>
            <a:r>
              <a:rPr spc="-15" dirty="0"/>
              <a:t> </a:t>
            </a:r>
            <a:r>
              <a:rPr spc="-5" dirty="0"/>
              <a:t>виконувати</a:t>
            </a:r>
          </a:p>
          <a:p>
            <a:pPr marL="106045" indent="0">
              <a:lnSpc>
                <a:spcPct val="100000"/>
              </a:lnSpc>
              <a:spcBef>
                <a:spcPts val="5"/>
              </a:spcBef>
              <a:buNone/>
            </a:pPr>
            <a:r>
              <a:rPr lang="uk-UA" spc="-5" dirty="0"/>
              <a:t>в</a:t>
            </a:r>
            <a:r>
              <a:rPr spc="-5" dirty="0" err="1"/>
              <a:t>имоги</a:t>
            </a:r>
            <a:r>
              <a:rPr spc="-5" dirty="0"/>
              <a:t> </a:t>
            </a:r>
            <a:r>
              <a:rPr dirty="0"/>
              <a:t>законодавства про </a:t>
            </a:r>
            <a:r>
              <a:rPr dirty="0" err="1"/>
              <a:t>захист</a:t>
            </a:r>
            <a:r>
              <a:rPr dirty="0"/>
              <a:t> </a:t>
            </a:r>
            <a:r>
              <a:rPr dirty="0" err="1"/>
              <a:t>економічної</a:t>
            </a:r>
            <a:r>
              <a:rPr lang="uk-UA" dirty="0"/>
              <a:t> конкуренції</a:t>
            </a:r>
            <a:endParaRPr spc="-5" dirty="0"/>
          </a:p>
        </p:txBody>
      </p:sp>
      <p:grpSp>
        <p:nvGrpSpPr>
          <p:cNvPr id="10" name="object 10"/>
          <p:cNvGrpSpPr/>
          <p:nvPr/>
        </p:nvGrpSpPr>
        <p:grpSpPr>
          <a:xfrm>
            <a:off x="3953255" y="1743455"/>
            <a:ext cx="782320" cy="248920"/>
            <a:chOff x="3953255" y="1743455"/>
            <a:chExt cx="782320" cy="248920"/>
          </a:xfrm>
        </p:grpSpPr>
        <p:sp>
          <p:nvSpPr>
            <p:cNvPr id="11" name="object 11"/>
            <p:cNvSpPr/>
            <p:nvPr/>
          </p:nvSpPr>
          <p:spPr>
            <a:xfrm>
              <a:off x="3963161" y="1753361"/>
              <a:ext cx="762000" cy="228600"/>
            </a:xfrm>
            <a:custGeom>
              <a:avLst/>
              <a:gdLst/>
              <a:ahLst/>
              <a:cxnLst/>
              <a:rect l="l" t="t" r="r" b="b"/>
              <a:pathLst>
                <a:path w="762000" h="228600">
                  <a:moveTo>
                    <a:pt x="571500" y="0"/>
                  </a:moveTo>
                  <a:lnTo>
                    <a:pt x="190500" y="0"/>
                  </a:lnTo>
                  <a:lnTo>
                    <a:pt x="190500" y="114300"/>
                  </a:lnTo>
                  <a:lnTo>
                    <a:pt x="0" y="114300"/>
                  </a:lnTo>
                  <a:lnTo>
                    <a:pt x="381000" y="228600"/>
                  </a:lnTo>
                  <a:lnTo>
                    <a:pt x="762000" y="114300"/>
                  </a:lnTo>
                  <a:lnTo>
                    <a:pt x="571500" y="114300"/>
                  </a:lnTo>
                  <a:lnTo>
                    <a:pt x="571500" y="0"/>
                  </a:lnTo>
                  <a:close/>
                </a:path>
              </a:pathLst>
            </a:custGeom>
            <a:solidFill>
              <a:srgbClr val="5FCAEE"/>
            </a:solidFill>
          </p:spPr>
          <p:txBody>
            <a:bodyPr wrap="square" lIns="0" tIns="0" rIns="0" bIns="0" rtlCol="0"/>
            <a:lstStyle/>
            <a:p>
              <a:endParaRPr/>
            </a:p>
          </p:txBody>
        </p:sp>
        <p:sp>
          <p:nvSpPr>
            <p:cNvPr id="12" name="object 12"/>
            <p:cNvSpPr/>
            <p:nvPr/>
          </p:nvSpPr>
          <p:spPr>
            <a:xfrm>
              <a:off x="3963161" y="1753361"/>
              <a:ext cx="762000" cy="228600"/>
            </a:xfrm>
            <a:custGeom>
              <a:avLst/>
              <a:gdLst/>
              <a:ahLst/>
              <a:cxnLst/>
              <a:rect l="l" t="t" r="r" b="b"/>
              <a:pathLst>
                <a:path w="762000" h="228600">
                  <a:moveTo>
                    <a:pt x="0" y="114300"/>
                  </a:moveTo>
                  <a:lnTo>
                    <a:pt x="190500" y="114300"/>
                  </a:lnTo>
                  <a:lnTo>
                    <a:pt x="190500" y="0"/>
                  </a:lnTo>
                  <a:lnTo>
                    <a:pt x="571500" y="0"/>
                  </a:lnTo>
                  <a:lnTo>
                    <a:pt x="571500" y="114300"/>
                  </a:lnTo>
                  <a:lnTo>
                    <a:pt x="762000" y="114300"/>
                  </a:lnTo>
                  <a:lnTo>
                    <a:pt x="381000" y="228600"/>
                  </a:lnTo>
                  <a:lnTo>
                    <a:pt x="0" y="114300"/>
                  </a:lnTo>
                  <a:close/>
                </a:path>
              </a:pathLst>
            </a:custGeom>
            <a:ln w="19812">
              <a:solidFill>
                <a:srgbClr val="4494AF"/>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1066800"/>
            <a:ext cx="8618220" cy="1492250"/>
          </a:xfrm>
          <a:custGeom>
            <a:avLst/>
            <a:gdLst/>
            <a:ahLst/>
            <a:cxnLst/>
            <a:rect l="l" t="t" r="r" b="b"/>
            <a:pathLst>
              <a:path w="8618220" h="1492250">
                <a:moveTo>
                  <a:pt x="8618220" y="0"/>
                </a:moveTo>
                <a:lnTo>
                  <a:pt x="0" y="0"/>
                </a:lnTo>
                <a:lnTo>
                  <a:pt x="0" y="1491996"/>
                </a:lnTo>
                <a:lnTo>
                  <a:pt x="8618220" y="1491996"/>
                </a:lnTo>
                <a:lnTo>
                  <a:pt x="8618220" y="0"/>
                </a:lnTo>
                <a:close/>
              </a:path>
            </a:pathLst>
          </a:custGeom>
          <a:solidFill>
            <a:srgbClr val="2D83C3"/>
          </a:solidFill>
        </p:spPr>
        <p:txBody>
          <a:bodyPr wrap="square" lIns="0" tIns="0" rIns="0" bIns="0" rtlCol="0"/>
          <a:lstStyle/>
          <a:p>
            <a:endParaRPr/>
          </a:p>
        </p:txBody>
      </p:sp>
      <p:sp>
        <p:nvSpPr>
          <p:cNvPr id="3" name="object 3"/>
          <p:cNvSpPr txBox="1"/>
          <p:nvPr/>
        </p:nvSpPr>
        <p:spPr>
          <a:xfrm>
            <a:off x="420116" y="1391792"/>
            <a:ext cx="8234045" cy="726440"/>
          </a:xfrm>
          <a:prstGeom prst="rect">
            <a:avLst/>
          </a:prstGeom>
        </p:spPr>
        <p:txBody>
          <a:bodyPr vert="horz" wrap="square" lIns="0" tIns="12065" rIns="0" bIns="0" rtlCol="0">
            <a:spAutoFit/>
          </a:bodyPr>
          <a:lstStyle/>
          <a:p>
            <a:pPr marL="12700">
              <a:lnSpc>
                <a:spcPct val="100000"/>
              </a:lnSpc>
              <a:spcBef>
                <a:spcPts val="95"/>
              </a:spcBef>
            </a:pPr>
            <a:r>
              <a:rPr sz="4600" spc="-5" dirty="0">
                <a:solidFill>
                  <a:srgbClr val="FFFFFF"/>
                </a:solidFill>
                <a:latin typeface="Trebuchet MS"/>
                <a:cs typeface="Trebuchet MS"/>
              </a:rPr>
              <a:t>Держава </a:t>
            </a:r>
            <a:r>
              <a:rPr sz="4600" spc="-10" dirty="0">
                <a:solidFill>
                  <a:srgbClr val="FFFFFF"/>
                </a:solidFill>
                <a:latin typeface="Trebuchet MS"/>
                <a:cs typeface="Trebuchet MS"/>
              </a:rPr>
              <a:t>виступає </a:t>
            </a:r>
            <a:r>
              <a:rPr sz="4600" spc="-5" dirty="0">
                <a:solidFill>
                  <a:srgbClr val="FFFFFF"/>
                </a:solidFill>
                <a:latin typeface="Trebuchet MS"/>
                <a:cs typeface="Trebuchet MS"/>
              </a:rPr>
              <a:t>як</a:t>
            </a:r>
            <a:r>
              <a:rPr sz="4600" spc="10" dirty="0">
                <a:solidFill>
                  <a:srgbClr val="FFFFFF"/>
                </a:solidFill>
                <a:latin typeface="Trebuchet MS"/>
                <a:cs typeface="Trebuchet MS"/>
              </a:rPr>
              <a:t> </a:t>
            </a:r>
            <a:r>
              <a:rPr sz="4600" spc="-10" dirty="0">
                <a:solidFill>
                  <a:srgbClr val="FFFFFF"/>
                </a:solidFill>
                <a:latin typeface="Trebuchet MS"/>
                <a:cs typeface="Trebuchet MS"/>
              </a:rPr>
              <a:t>інвестор</a:t>
            </a:r>
            <a:endParaRPr sz="4600">
              <a:latin typeface="Trebuchet MS"/>
              <a:cs typeface="Trebuchet MS"/>
            </a:endParaRPr>
          </a:p>
        </p:txBody>
      </p:sp>
      <p:grpSp>
        <p:nvGrpSpPr>
          <p:cNvPr id="4" name="object 4"/>
          <p:cNvGrpSpPr/>
          <p:nvPr/>
        </p:nvGrpSpPr>
        <p:grpSpPr>
          <a:xfrm>
            <a:off x="220725" y="2549398"/>
            <a:ext cx="1744345" cy="3154045"/>
            <a:chOff x="220725" y="2549398"/>
            <a:chExt cx="1744345" cy="3154045"/>
          </a:xfrm>
        </p:grpSpPr>
        <p:sp>
          <p:nvSpPr>
            <p:cNvPr id="5" name="object 5"/>
            <p:cNvSpPr/>
            <p:nvPr/>
          </p:nvSpPr>
          <p:spPr>
            <a:xfrm>
              <a:off x="230885" y="2559558"/>
              <a:ext cx="1724025" cy="3133725"/>
            </a:xfrm>
            <a:custGeom>
              <a:avLst/>
              <a:gdLst/>
              <a:ahLst/>
              <a:cxnLst/>
              <a:rect l="l" t="t" r="r" b="b"/>
              <a:pathLst>
                <a:path w="1724025" h="3133725">
                  <a:moveTo>
                    <a:pt x="1723644" y="0"/>
                  </a:moveTo>
                  <a:lnTo>
                    <a:pt x="0" y="0"/>
                  </a:lnTo>
                  <a:lnTo>
                    <a:pt x="0" y="3133343"/>
                  </a:lnTo>
                  <a:lnTo>
                    <a:pt x="1723644" y="3133343"/>
                  </a:lnTo>
                  <a:lnTo>
                    <a:pt x="1723644" y="0"/>
                  </a:lnTo>
                  <a:close/>
                </a:path>
              </a:pathLst>
            </a:custGeom>
            <a:solidFill>
              <a:srgbClr val="5FCAEE"/>
            </a:solidFill>
          </p:spPr>
          <p:txBody>
            <a:bodyPr wrap="square" lIns="0" tIns="0" rIns="0" bIns="0" rtlCol="0"/>
            <a:lstStyle/>
            <a:p>
              <a:endParaRPr/>
            </a:p>
          </p:txBody>
        </p:sp>
        <p:sp>
          <p:nvSpPr>
            <p:cNvPr id="6" name="object 6"/>
            <p:cNvSpPr/>
            <p:nvPr/>
          </p:nvSpPr>
          <p:spPr>
            <a:xfrm>
              <a:off x="230885" y="2559558"/>
              <a:ext cx="1724025" cy="3133725"/>
            </a:xfrm>
            <a:custGeom>
              <a:avLst/>
              <a:gdLst/>
              <a:ahLst/>
              <a:cxnLst/>
              <a:rect l="l" t="t" r="r" b="b"/>
              <a:pathLst>
                <a:path w="1724025" h="3133725">
                  <a:moveTo>
                    <a:pt x="0" y="3133343"/>
                  </a:moveTo>
                  <a:lnTo>
                    <a:pt x="1723644" y="3133343"/>
                  </a:lnTo>
                  <a:lnTo>
                    <a:pt x="1723644" y="0"/>
                  </a:lnTo>
                  <a:lnTo>
                    <a:pt x="0" y="0"/>
                  </a:lnTo>
                  <a:lnTo>
                    <a:pt x="0" y="3133343"/>
                  </a:lnTo>
                  <a:close/>
                </a:path>
              </a:pathLst>
            </a:custGeom>
            <a:ln w="19812">
              <a:solidFill>
                <a:srgbClr val="FFFFFF"/>
              </a:solidFill>
            </a:ln>
          </p:spPr>
          <p:txBody>
            <a:bodyPr wrap="square" lIns="0" tIns="0" rIns="0" bIns="0" rtlCol="0"/>
            <a:lstStyle/>
            <a:p>
              <a:endParaRPr/>
            </a:p>
          </p:txBody>
        </p:sp>
      </p:grpSp>
      <p:sp>
        <p:nvSpPr>
          <p:cNvPr id="7" name="object 7"/>
          <p:cNvSpPr txBox="1"/>
          <p:nvPr/>
        </p:nvSpPr>
        <p:spPr>
          <a:xfrm>
            <a:off x="268935" y="2732659"/>
            <a:ext cx="1646555" cy="2757170"/>
          </a:xfrm>
          <a:prstGeom prst="rect">
            <a:avLst/>
          </a:prstGeom>
        </p:spPr>
        <p:txBody>
          <a:bodyPr vert="horz" wrap="square" lIns="0" tIns="36830" rIns="0" bIns="0" rtlCol="0">
            <a:spAutoFit/>
          </a:bodyPr>
          <a:lstStyle/>
          <a:p>
            <a:pPr marL="79375" marR="26034" algn="ctr">
              <a:lnSpc>
                <a:spcPts val="1260"/>
              </a:lnSpc>
              <a:spcBef>
                <a:spcPts val="290"/>
              </a:spcBef>
            </a:pPr>
            <a:r>
              <a:rPr sz="1200" b="1" spc="-5" dirty="0">
                <a:latin typeface="Trebuchet MS"/>
                <a:cs typeface="Trebuchet MS"/>
              </a:rPr>
              <a:t>держава </a:t>
            </a:r>
            <a:r>
              <a:rPr sz="1200" b="1" spc="-10" dirty="0">
                <a:latin typeface="Trebuchet MS"/>
                <a:cs typeface="Trebuchet MS"/>
              </a:rPr>
              <a:t>приймає</a:t>
            </a:r>
            <a:r>
              <a:rPr sz="1200" b="1" spc="-40" dirty="0">
                <a:latin typeface="Trebuchet MS"/>
                <a:cs typeface="Trebuchet MS"/>
              </a:rPr>
              <a:t> </a:t>
            </a:r>
            <a:r>
              <a:rPr sz="1200" b="1" dirty="0">
                <a:latin typeface="Trebuchet MS"/>
                <a:cs typeface="Trebuchet MS"/>
              </a:rPr>
              <a:t>на  </a:t>
            </a:r>
            <a:r>
              <a:rPr sz="1200" b="1" spc="-5" dirty="0">
                <a:latin typeface="Trebuchet MS"/>
                <a:cs typeface="Trebuchet MS"/>
              </a:rPr>
              <a:t>себе</a:t>
            </a:r>
            <a:r>
              <a:rPr sz="1200" b="1" spc="-15" dirty="0">
                <a:latin typeface="Trebuchet MS"/>
                <a:cs typeface="Trebuchet MS"/>
              </a:rPr>
              <a:t> </a:t>
            </a:r>
            <a:r>
              <a:rPr sz="1200" b="1" spc="-5" dirty="0">
                <a:latin typeface="Trebuchet MS"/>
                <a:cs typeface="Trebuchet MS"/>
              </a:rPr>
              <a:t>функції</a:t>
            </a:r>
            <a:endParaRPr sz="1200">
              <a:latin typeface="Trebuchet MS"/>
              <a:cs typeface="Trebuchet MS"/>
            </a:endParaRPr>
          </a:p>
          <a:p>
            <a:pPr algn="ctr">
              <a:lnSpc>
                <a:spcPts val="1145"/>
              </a:lnSpc>
            </a:pPr>
            <a:r>
              <a:rPr sz="1200" b="1" spc="-5" dirty="0">
                <a:latin typeface="Trebuchet MS"/>
                <a:cs typeface="Trebuchet MS"/>
              </a:rPr>
              <a:t>інвестора</a:t>
            </a:r>
            <a:r>
              <a:rPr sz="1200" b="1" spc="-80" dirty="0">
                <a:latin typeface="Trebuchet MS"/>
                <a:cs typeface="Trebuchet MS"/>
              </a:rPr>
              <a:t> </a:t>
            </a:r>
            <a:r>
              <a:rPr sz="1200" b="1" dirty="0">
                <a:latin typeface="Trebuchet MS"/>
                <a:cs typeface="Trebuchet MS"/>
              </a:rPr>
              <a:t>тих</a:t>
            </a:r>
            <a:endParaRPr sz="1200">
              <a:latin typeface="Trebuchet MS"/>
              <a:cs typeface="Trebuchet MS"/>
            </a:endParaRPr>
          </a:p>
          <a:p>
            <a:pPr marL="80645" marR="74930" algn="ctr">
              <a:lnSpc>
                <a:spcPts val="1250"/>
              </a:lnSpc>
              <a:spcBef>
                <a:spcPts val="110"/>
              </a:spcBef>
            </a:pPr>
            <a:r>
              <a:rPr sz="1200" b="1" spc="-5" dirty="0">
                <a:latin typeface="Trebuchet MS"/>
                <a:cs typeface="Trebuchet MS"/>
              </a:rPr>
              <a:t>галузей економіки</a:t>
            </a:r>
            <a:r>
              <a:rPr sz="1200" b="1" spc="-65" dirty="0">
                <a:latin typeface="Trebuchet MS"/>
                <a:cs typeface="Trebuchet MS"/>
              </a:rPr>
              <a:t> </a:t>
            </a:r>
            <a:r>
              <a:rPr sz="1200" b="1" dirty="0">
                <a:latin typeface="Trebuchet MS"/>
                <a:cs typeface="Trebuchet MS"/>
              </a:rPr>
              <a:t>і  </a:t>
            </a:r>
            <a:r>
              <a:rPr sz="1200" b="1" spc="-5" dirty="0">
                <a:latin typeface="Trebuchet MS"/>
                <a:cs typeface="Trebuchet MS"/>
              </a:rPr>
              <a:t>виробництв,</a:t>
            </a:r>
            <a:endParaRPr sz="1200">
              <a:latin typeface="Trebuchet MS"/>
              <a:cs typeface="Trebuchet MS"/>
            </a:endParaRPr>
          </a:p>
          <a:p>
            <a:pPr marL="33655" marR="27940" indent="1270" algn="ctr">
              <a:lnSpc>
                <a:spcPts val="1250"/>
              </a:lnSpc>
              <a:spcBef>
                <a:spcPts val="10"/>
              </a:spcBef>
            </a:pPr>
            <a:r>
              <a:rPr sz="1200" b="1" spc="-5" dirty="0">
                <a:latin typeface="Trebuchet MS"/>
                <a:cs typeface="Trebuchet MS"/>
              </a:rPr>
              <a:t>продукція яких має  </a:t>
            </a:r>
            <a:r>
              <a:rPr sz="1200" b="1" spc="-10" dirty="0">
                <a:latin typeface="Trebuchet MS"/>
                <a:cs typeface="Trebuchet MS"/>
              </a:rPr>
              <a:t>загальнонаціональни</a:t>
            </a:r>
            <a:endParaRPr sz="1200">
              <a:latin typeface="Trebuchet MS"/>
              <a:cs typeface="Trebuchet MS"/>
            </a:endParaRPr>
          </a:p>
          <a:p>
            <a:pPr marL="262255" marR="256540" indent="635" algn="ctr">
              <a:lnSpc>
                <a:spcPts val="1250"/>
              </a:lnSpc>
              <a:spcBef>
                <a:spcPts val="10"/>
              </a:spcBef>
            </a:pPr>
            <a:r>
              <a:rPr sz="1200" b="1" dirty="0">
                <a:latin typeface="Trebuchet MS"/>
                <a:cs typeface="Trebuchet MS"/>
              </a:rPr>
              <a:t>й </a:t>
            </a:r>
            <a:r>
              <a:rPr sz="1200" b="1" spc="-5" dirty="0">
                <a:latin typeface="Trebuchet MS"/>
                <a:cs typeface="Trebuchet MS"/>
              </a:rPr>
              <a:t>характер </a:t>
            </a:r>
            <a:r>
              <a:rPr sz="1200" b="1" dirty="0">
                <a:latin typeface="Trebuchet MS"/>
                <a:cs typeface="Trebuchet MS"/>
              </a:rPr>
              <a:t>і у  </a:t>
            </a:r>
            <a:r>
              <a:rPr sz="1200" b="1" spc="-5" dirty="0">
                <a:latin typeface="Trebuchet MS"/>
                <a:cs typeface="Trebuchet MS"/>
              </a:rPr>
              <a:t>відповідності</a:t>
            </a:r>
            <a:r>
              <a:rPr sz="1200" b="1" spc="-60" dirty="0">
                <a:latin typeface="Trebuchet MS"/>
                <a:cs typeface="Trebuchet MS"/>
              </a:rPr>
              <a:t> </a:t>
            </a:r>
            <a:r>
              <a:rPr sz="1200" b="1" dirty="0">
                <a:latin typeface="Trebuchet MS"/>
                <a:cs typeface="Trebuchet MS"/>
              </a:rPr>
              <a:t>з</a:t>
            </a:r>
            <a:endParaRPr sz="1200">
              <a:latin typeface="Trebuchet MS"/>
              <a:cs typeface="Trebuchet MS"/>
            </a:endParaRPr>
          </a:p>
          <a:p>
            <a:pPr marL="12065" marR="5080" indent="-1270" algn="ctr">
              <a:lnSpc>
                <a:spcPts val="1250"/>
              </a:lnSpc>
              <a:spcBef>
                <a:spcPts val="5"/>
              </a:spcBef>
            </a:pPr>
            <a:r>
              <a:rPr sz="1200" b="1" spc="-5" dirty="0">
                <a:latin typeface="Trebuchet MS"/>
                <a:cs typeface="Trebuchet MS"/>
              </a:rPr>
              <a:t>законодавством  може </a:t>
            </a:r>
            <a:r>
              <a:rPr sz="1200" b="1" dirty="0">
                <a:latin typeface="Trebuchet MS"/>
                <a:cs typeface="Trebuchet MS"/>
              </a:rPr>
              <a:t>бути</a:t>
            </a:r>
            <a:r>
              <a:rPr sz="1200" b="1" spc="-90" dirty="0">
                <a:latin typeface="Trebuchet MS"/>
                <a:cs typeface="Trebuchet MS"/>
              </a:rPr>
              <a:t> </a:t>
            </a:r>
            <a:r>
              <a:rPr sz="1200" b="1" spc="-5" dirty="0">
                <a:latin typeface="Trebuchet MS"/>
                <a:cs typeface="Trebuchet MS"/>
              </a:rPr>
              <a:t>вироблена</a:t>
            </a:r>
            <a:endParaRPr sz="1200">
              <a:latin typeface="Trebuchet MS"/>
              <a:cs typeface="Trebuchet MS"/>
            </a:endParaRPr>
          </a:p>
          <a:p>
            <a:pPr algn="ctr">
              <a:lnSpc>
                <a:spcPts val="1150"/>
              </a:lnSpc>
            </a:pPr>
            <a:r>
              <a:rPr sz="1200" b="1" dirty="0">
                <a:latin typeface="Trebuchet MS"/>
                <a:cs typeface="Trebuchet MS"/>
              </a:rPr>
              <a:t>на</a:t>
            </a:r>
            <a:r>
              <a:rPr sz="1200" b="1" spc="-15" dirty="0">
                <a:latin typeface="Trebuchet MS"/>
                <a:cs typeface="Trebuchet MS"/>
              </a:rPr>
              <a:t> </a:t>
            </a:r>
            <a:r>
              <a:rPr sz="1200" b="1" spc="-5" dirty="0">
                <a:latin typeface="Trebuchet MS"/>
                <a:cs typeface="Trebuchet MS"/>
              </a:rPr>
              <a:t>державних</a:t>
            </a:r>
            <a:endParaRPr sz="1200">
              <a:latin typeface="Trebuchet MS"/>
              <a:cs typeface="Trebuchet MS"/>
            </a:endParaRPr>
          </a:p>
          <a:p>
            <a:pPr marL="97790" marR="91440" algn="ctr">
              <a:lnSpc>
                <a:spcPct val="87100"/>
              </a:lnSpc>
              <a:spcBef>
                <a:spcPts val="90"/>
              </a:spcBef>
            </a:pPr>
            <a:r>
              <a:rPr sz="1200" b="1" spc="-5" dirty="0">
                <a:latin typeface="Trebuchet MS"/>
                <a:cs typeface="Trebuchet MS"/>
              </a:rPr>
              <a:t>підприємствах,</a:t>
            </a:r>
            <a:r>
              <a:rPr sz="1200" b="1" spc="-65" dirty="0">
                <a:latin typeface="Trebuchet MS"/>
                <a:cs typeface="Trebuchet MS"/>
              </a:rPr>
              <a:t> </a:t>
            </a:r>
            <a:r>
              <a:rPr sz="1200" b="1" spc="-5" dirty="0">
                <a:latin typeface="Trebuchet MS"/>
                <a:cs typeface="Trebuchet MS"/>
              </a:rPr>
              <a:t>або  </a:t>
            </a:r>
            <a:r>
              <a:rPr sz="1200" b="1" dirty="0">
                <a:latin typeface="Trebuchet MS"/>
                <a:cs typeface="Trebuchet MS"/>
              </a:rPr>
              <a:t>на </a:t>
            </a:r>
            <a:r>
              <a:rPr sz="1200" b="1" spc="-5" dirty="0">
                <a:latin typeface="Trebuchet MS"/>
                <a:cs typeface="Trebuchet MS"/>
              </a:rPr>
              <a:t>підприємствах  приватизація яких  </a:t>
            </a:r>
            <a:r>
              <a:rPr sz="1200" b="1" dirty="0">
                <a:latin typeface="Trebuchet MS"/>
                <a:cs typeface="Trebuchet MS"/>
              </a:rPr>
              <a:t>буде </a:t>
            </a:r>
            <a:r>
              <a:rPr sz="1200" b="1" spc="-5" dirty="0">
                <a:latin typeface="Trebuchet MS"/>
                <a:cs typeface="Trebuchet MS"/>
              </a:rPr>
              <a:t>проводитися  найближчим</a:t>
            </a:r>
            <a:r>
              <a:rPr sz="1200" b="1" spc="-50" dirty="0">
                <a:latin typeface="Trebuchet MS"/>
                <a:cs typeface="Trebuchet MS"/>
              </a:rPr>
              <a:t> </a:t>
            </a:r>
            <a:r>
              <a:rPr sz="1200" b="1" spc="-5" dirty="0">
                <a:latin typeface="Trebuchet MS"/>
                <a:cs typeface="Trebuchet MS"/>
              </a:rPr>
              <a:t>часом</a:t>
            </a:r>
            <a:endParaRPr sz="1200">
              <a:latin typeface="Trebuchet MS"/>
              <a:cs typeface="Trebuchet MS"/>
            </a:endParaRPr>
          </a:p>
        </p:txBody>
      </p:sp>
      <p:sp>
        <p:nvSpPr>
          <p:cNvPr id="8" name="object 8"/>
          <p:cNvSpPr/>
          <p:nvPr/>
        </p:nvSpPr>
        <p:spPr>
          <a:xfrm>
            <a:off x="1981961" y="2591561"/>
            <a:ext cx="1724025" cy="3100705"/>
          </a:xfrm>
          <a:custGeom>
            <a:avLst/>
            <a:gdLst/>
            <a:ahLst/>
            <a:cxnLst/>
            <a:rect l="l" t="t" r="r" b="b"/>
            <a:pathLst>
              <a:path w="1724025" h="3100704">
                <a:moveTo>
                  <a:pt x="0" y="3100578"/>
                </a:moveTo>
                <a:lnTo>
                  <a:pt x="1723643" y="3100578"/>
                </a:lnTo>
                <a:lnTo>
                  <a:pt x="1723643" y="0"/>
                </a:lnTo>
                <a:lnTo>
                  <a:pt x="0" y="0"/>
                </a:lnTo>
                <a:lnTo>
                  <a:pt x="0" y="3100578"/>
                </a:lnTo>
                <a:close/>
              </a:path>
            </a:pathLst>
          </a:custGeom>
          <a:solidFill>
            <a:srgbClr val="5FCAEE"/>
          </a:solidFill>
        </p:spPr>
        <p:txBody>
          <a:bodyPr wrap="square" lIns="0" tIns="0" rIns="0" bIns="0" rtlCol="0"/>
          <a:lstStyle/>
          <a:p>
            <a:endParaRPr/>
          </a:p>
        </p:txBody>
      </p:sp>
      <p:sp>
        <p:nvSpPr>
          <p:cNvPr id="9" name="object 9"/>
          <p:cNvSpPr txBox="1"/>
          <p:nvPr/>
        </p:nvSpPr>
        <p:spPr>
          <a:xfrm>
            <a:off x="2022094" y="2905760"/>
            <a:ext cx="1643380" cy="2470150"/>
          </a:xfrm>
          <a:prstGeom prst="rect">
            <a:avLst/>
          </a:prstGeom>
        </p:spPr>
        <p:txBody>
          <a:bodyPr vert="horz" wrap="square" lIns="0" tIns="13335" rIns="0" bIns="0" rtlCol="0">
            <a:spAutoFit/>
          </a:bodyPr>
          <a:lstStyle/>
          <a:p>
            <a:pPr algn="ctr">
              <a:lnSpc>
                <a:spcPts val="1570"/>
              </a:lnSpc>
              <a:spcBef>
                <a:spcPts val="105"/>
              </a:spcBef>
            </a:pPr>
            <a:r>
              <a:rPr sz="1400" b="1" spc="-5" dirty="0">
                <a:latin typeface="Trebuchet MS"/>
                <a:cs typeface="Trebuchet MS"/>
              </a:rPr>
              <a:t>фінансування</a:t>
            </a:r>
            <a:r>
              <a:rPr sz="1400" b="1" spc="-25" dirty="0">
                <a:latin typeface="Trebuchet MS"/>
                <a:cs typeface="Trebuchet MS"/>
              </a:rPr>
              <a:t> </a:t>
            </a:r>
            <a:r>
              <a:rPr sz="1400" b="1" dirty="0">
                <a:latin typeface="Trebuchet MS"/>
                <a:cs typeface="Trebuchet MS"/>
              </a:rPr>
              <a:t>тих</a:t>
            </a:r>
            <a:endParaRPr sz="1400">
              <a:latin typeface="Trebuchet MS"/>
              <a:cs typeface="Trebuchet MS"/>
            </a:endParaRPr>
          </a:p>
          <a:p>
            <a:pPr algn="ctr">
              <a:lnSpc>
                <a:spcPts val="1465"/>
              </a:lnSpc>
            </a:pPr>
            <a:r>
              <a:rPr sz="1400" b="1" spc="-5" dirty="0">
                <a:latin typeface="Trebuchet MS"/>
                <a:cs typeface="Trebuchet MS"/>
              </a:rPr>
              <a:t>галузей</a:t>
            </a:r>
            <a:r>
              <a:rPr sz="1400" b="1" spc="-30" dirty="0">
                <a:latin typeface="Trebuchet MS"/>
                <a:cs typeface="Trebuchet MS"/>
              </a:rPr>
              <a:t> </a:t>
            </a:r>
            <a:r>
              <a:rPr sz="1400" b="1" dirty="0">
                <a:latin typeface="Trebuchet MS"/>
                <a:cs typeface="Trebuchet MS"/>
              </a:rPr>
              <a:t>та</a:t>
            </a:r>
            <a:endParaRPr sz="1400">
              <a:latin typeface="Trebuchet MS"/>
              <a:cs typeface="Trebuchet MS"/>
            </a:endParaRPr>
          </a:p>
          <a:p>
            <a:pPr marL="146685" marR="139700" algn="ctr">
              <a:lnSpc>
                <a:spcPts val="1460"/>
              </a:lnSpc>
              <a:spcBef>
                <a:spcPts val="125"/>
              </a:spcBef>
            </a:pPr>
            <a:r>
              <a:rPr sz="1400" b="1" spc="-5" dirty="0">
                <a:latin typeface="Trebuchet MS"/>
                <a:cs typeface="Trebuchet MS"/>
              </a:rPr>
              <a:t>виробництв,</a:t>
            </a:r>
            <a:r>
              <a:rPr sz="1400" b="1" spc="-55" dirty="0">
                <a:latin typeface="Trebuchet MS"/>
                <a:cs typeface="Trebuchet MS"/>
              </a:rPr>
              <a:t> </a:t>
            </a:r>
            <a:r>
              <a:rPr sz="1400" b="1" dirty="0">
                <a:latin typeface="Trebuchet MS"/>
                <a:cs typeface="Trebuchet MS"/>
              </a:rPr>
              <a:t>де  держава є  </a:t>
            </a:r>
            <a:r>
              <a:rPr sz="1400" b="1" spc="-5" dirty="0">
                <a:latin typeface="Trebuchet MS"/>
                <a:cs typeface="Trebuchet MS"/>
              </a:rPr>
              <a:t>замовником </a:t>
            </a:r>
            <a:r>
              <a:rPr sz="1400" b="1" dirty="0">
                <a:latin typeface="Trebuchet MS"/>
                <a:cs typeface="Trebuchet MS"/>
              </a:rPr>
              <a:t>та  </a:t>
            </a:r>
            <a:r>
              <a:rPr sz="1400" b="1" spc="-5" dirty="0">
                <a:latin typeface="Trebuchet MS"/>
                <a:cs typeface="Trebuchet MS"/>
              </a:rPr>
              <a:t>споживачем</a:t>
            </a:r>
            <a:endParaRPr sz="1400">
              <a:latin typeface="Trebuchet MS"/>
              <a:cs typeface="Trebuchet MS"/>
            </a:endParaRPr>
          </a:p>
          <a:p>
            <a:pPr marL="377825" marR="372110" indent="1270" algn="ctr">
              <a:lnSpc>
                <a:spcPts val="1450"/>
              </a:lnSpc>
              <a:spcBef>
                <a:spcPts val="20"/>
              </a:spcBef>
            </a:pPr>
            <a:r>
              <a:rPr sz="1400" b="1" spc="-5" dirty="0">
                <a:latin typeface="Trebuchet MS"/>
                <a:cs typeface="Trebuchet MS"/>
              </a:rPr>
              <a:t>продукції  (</a:t>
            </a:r>
            <a:r>
              <a:rPr sz="1400" b="1" dirty="0">
                <a:latin typeface="Trebuchet MS"/>
                <a:cs typeface="Trebuchet MS"/>
              </a:rPr>
              <a:t>оборо</a:t>
            </a:r>
            <a:r>
              <a:rPr sz="1400" b="1" spc="-10" dirty="0">
                <a:latin typeface="Trebuchet MS"/>
                <a:cs typeface="Trebuchet MS"/>
              </a:rPr>
              <a:t>н</a:t>
            </a:r>
            <a:r>
              <a:rPr sz="1400" b="1" spc="-5" dirty="0">
                <a:latin typeface="Trebuchet MS"/>
                <a:cs typeface="Trebuchet MS"/>
              </a:rPr>
              <a:t>н</a:t>
            </a:r>
            <a:r>
              <a:rPr sz="1400" b="1" dirty="0">
                <a:latin typeface="Trebuchet MS"/>
                <a:cs typeface="Trebuchet MS"/>
              </a:rPr>
              <a:t>а</a:t>
            </a:r>
            <a:endParaRPr sz="1400">
              <a:latin typeface="Trebuchet MS"/>
              <a:cs typeface="Trebuchet MS"/>
            </a:endParaRPr>
          </a:p>
          <a:p>
            <a:pPr marL="152400">
              <a:lnSpc>
                <a:spcPts val="1350"/>
              </a:lnSpc>
            </a:pPr>
            <a:r>
              <a:rPr sz="1400" b="1" spc="-5" dirty="0">
                <a:latin typeface="Trebuchet MS"/>
                <a:cs typeface="Trebuchet MS"/>
              </a:rPr>
              <a:t>промисловість,</a:t>
            </a:r>
            <a:endParaRPr sz="1400">
              <a:latin typeface="Trebuchet MS"/>
              <a:cs typeface="Trebuchet MS"/>
            </a:endParaRPr>
          </a:p>
          <a:p>
            <a:pPr marL="12065" marR="5080" algn="ctr">
              <a:lnSpc>
                <a:spcPts val="1460"/>
              </a:lnSpc>
              <a:spcBef>
                <a:spcPts val="125"/>
              </a:spcBef>
            </a:pPr>
            <a:r>
              <a:rPr sz="1400" b="1" dirty="0">
                <a:latin typeface="Trebuchet MS"/>
                <a:cs typeface="Trebuchet MS"/>
              </a:rPr>
              <a:t>об’єкти</a:t>
            </a:r>
            <a:r>
              <a:rPr sz="1400" b="1" spc="-95" dirty="0">
                <a:latin typeface="Trebuchet MS"/>
                <a:cs typeface="Trebuchet MS"/>
              </a:rPr>
              <a:t> </a:t>
            </a:r>
            <a:r>
              <a:rPr sz="1400" b="1" dirty="0">
                <a:latin typeface="Trebuchet MS"/>
                <a:cs typeface="Trebuchet MS"/>
              </a:rPr>
              <a:t>державної  </a:t>
            </a:r>
            <a:r>
              <a:rPr sz="1400" b="1" spc="-5" dirty="0">
                <a:latin typeface="Trebuchet MS"/>
                <a:cs typeface="Trebuchet MS"/>
              </a:rPr>
              <a:t>інфраструктури,  магістралі,</a:t>
            </a:r>
            <a:endParaRPr sz="1400">
              <a:latin typeface="Trebuchet MS"/>
              <a:cs typeface="Trebuchet MS"/>
            </a:endParaRPr>
          </a:p>
          <a:p>
            <a:pPr algn="ctr">
              <a:lnSpc>
                <a:spcPts val="1460"/>
              </a:lnSpc>
            </a:pPr>
            <a:r>
              <a:rPr sz="1400" b="1" spc="-5" dirty="0">
                <a:latin typeface="Trebuchet MS"/>
                <a:cs typeface="Trebuchet MS"/>
              </a:rPr>
              <a:t>термінали)</a:t>
            </a:r>
            <a:endParaRPr sz="1400">
              <a:latin typeface="Trebuchet MS"/>
              <a:cs typeface="Trebuchet MS"/>
            </a:endParaRPr>
          </a:p>
        </p:txBody>
      </p:sp>
      <p:grpSp>
        <p:nvGrpSpPr>
          <p:cNvPr id="10" name="object 10"/>
          <p:cNvGrpSpPr/>
          <p:nvPr/>
        </p:nvGrpSpPr>
        <p:grpSpPr>
          <a:xfrm>
            <a:off x="3648202" y="2581401"/>
            <a:ext cx="1744345" cy="3154045"/>
            <a:chOff x="3648202" y="2581401"/>
            <a:chExt cx="1744345" cy="3154045"/>
          </a:xfrm>
        </p:grpSpPr>
        <p:sp>
          <p:nvSpPr>
            <p:cNvPr id="11" name="object 11"/>
            <p:cNvSpPr/>
            <p:nvPr/>
          </p:nvSpPr>
          <p:spPr>
            <a:xfrm>
              <a:off x="3658362" y="2591561"/>
              <a:ext cx="1724025" cy="3100705"/>
            </a:xfrm>
            <a:custGeom>
              <a:avLst/>
              <a:gdLst/>
              <a:ahLst/>
              <a:cxnLst/>
              <a:rect l="l" t="t" r="r" b="b"/>
              <a:pathLst>
                <a:path w="1724025" h="3100704">
                  <a:moveTo>
                    <a:pt x="0" y="3100578"/>
                  </a:moveTo>
                  <a:lnTo>
                    <a:pt x="1723643" y="3100578"/>
                  </a:lnTo>
                  <a:lnTo>
                    <a:pt x="1723643" y="0"/>
                  </a:lnTo>
                  <a:lnTo>
                    <a:pt x="0" y="0"/>
                  </a:lnTo>
                  <a:lnTo>
                    <a:pt x="0" y="3100578"/>
                  </a:lnTo>
                  <a:close/>
                </a:path>
              </a:pathLst>
            </a:custGeom>
            <a:solidFill>
              <a:srgbClr val="5FCAEE"/>
            </a:solidFill>
          </p:spPr>
          <p:txBody>
            <a:bodyPr wrap="square" lIns="0" tIns="0" rIns="0" bIns="0" rtlCol="0"/>
            <a:lstStyle/>
            <a:p>
              <a:endParaRPr/>
            </a:p>
          </p:txBody>
        </p:sp>
        <p:sp>
          <p:nvSpPr>
            <p:cNvPr id="12" name="object 12"/>
            <p:cNvSpPr/>
            <p:nvPr/>
          </p:nvSpPr>
          <p:spPr>
            <a:xfrm>
              <a:off x="3658362" y="2591561"/>
              <a:ext cx="1724025" cy="3133725"/>
            </a:xfrm>
            <a:custGeom>
              <a:avLst/>
              <a:gdLst/>
              <a:ahLst/>
              <a:cxnLst/>
              <a:rect l="l" t="t" r="r" b="b"/>
              <a:pathLst>
                <a:path w="1724025" h="3133725">
                  <a:moveTo>
                    <a:pt x="0" y="3133344"/>
                  </a:moveTo>
                  <a:lnTo>
                    <a:pt x="1723643" y="3133344"/>
                  </a:lnTo>
                  <a:lnTo>
                    <a:pt x="1723643" y="0"/>
                  </a:lnTo>
                  <a:lnTo>
                    <a:pt x="0" y="0"/>
                  </a:lnTo>
                  <a:lnTo>
                    <a:pt x="0" y="3133344"/>
                  </a:lnTo>
                  <a:close/>
                </a:path>
              </a:pathLst>
            </a:custGeom>
            <a:ln w="19812">
              <a:solidFill>
                <a:srgbClr val="FFFFFF"/>
              </a:solidFill>
            </a:ln>
          </p:spPr>
          <p:txBody>
            <a:bodyPr wrap="square" lIns="0" tIns="0" rIns="0" bIns="0" rtlCol="0"/>
            <a:lstStyle/>
            <a:p>
              <a:endParaRPr/>
            </a:p>
          </p:txBody>
        </p:sp>
      </p:grpSp>
      <p:sp>
        <p:nvSpPr>
          <p:cNvPr id="13" name="object 13"/>
          <p:cNvSpPr txBox="1"/>
          <p:nvPr/>
        </p:nvSpPr>
        <p:spPr>
          <a:xfrm>
            <a:off x="3701922" y="3463544"/>
            <a:ext cx="1635760" cy="1355090"/>
          </a:xfrm>
          <a:prstGeom prst="rect">
            <a:avLst/>
          </a:prstGeom>
        </p:spPr>
        <p:txBody>
          <a:bodyPr vert="horz" wrap="square" lIns="0" tIns="42545" rIns="0" bIns="0" rtlCol="0">
            <a:spAutoFit/>
          </a:bodyPr>
          <a:lstStyle/>
          <a:p>
            <a:pPr marL="44450" marR="35560" algn="ctr">
              <a:lnSpc>
                <a:spcPts val="1460"/>
              </a:lnSpc>
              <a:spcBef>
                <a:spcPts val="335"/>
              </a:spcBef>
            </a:pPr>
            <a:r>
              <a:rPr sz="1400" b="1" spc="-5" dirty="0">
                <a:latin typeface="Trebuchet MS"/>
                <a:cs typeface="Trebuchet MS"/>
              </a:rPr>
              <a:t>функції</a:t>
            </a:r>
            <a:r>
              <a:rPr sz="1400" b="1" spc="-60" dirty="0">
                <a:latin typeface="Trebuchet MS"/>
                <a:cs typeface="Trebuchet MS"/>
              </a:rPr>
              <a:t> </a:t>
            </a:r>
            <a:r>
              <a:rPr sz="1400" b="1" dirty="0">
                <a:latin typeface="Trebuchet MS"/>
                <a:cs typeface="Trebuchet MS"/>
              </a:rPr>
              <a:t>інвестора  в</a:t>
            </a:r>
            <a:r>
              <a:rPr sz="1400" b="1" spc="-15" dirty="0">
                <a:latin typeface="Trebuchet MS"/>
                <a:cs typeface="Trebuchet MS"/>
              </a:rPr>
              <a:t> </a:t>
            </a:r>
            <a:r>
              <a:rPr sz="1400" b="1" spc="-5" dirty="0">
                <a:latin typeface="Trebuchet MS"/>
                <a:cs typeface="Trebuchet MS"/>
              </a:rPr>
              <a:t>соціальній</a:t>
            </a:r>
            <a:endParaRPr sz="1400">
              <a:latin typeface="Trebuchet MS"/>
              <a:cs typeface="Trebuchet MS"/>
            </a:endParaRPr>
          </a:p>
          <a:p>
            <a:pPr marL="60960" marR="53975" indent="635" algn="ctr">
              <a:lnSpc>
                <a:spcPts val="1460"/>
              </a:lnSpc>
              <a:spcBef>
                <a:spcPts val="5"/>
              </a:spcBef>
            </a:pPr>
            <a:r>
              <a:rPr sz="1400" b="1" spc="-5" dirty="0">
                <a:latin typeface="Trebuchet MS"/>
                <a:cs typeface="Trebuchet MS"/>
              </a:rPr>
              <a:t>сфері, </a:t>
            </a:r>
            <a:r>
              <a:rPr sz="1400" b="1" dirty="0">
                <a:latin typeface="Trebuchet MS"/>
                <a:cs typeface="Trebuchet MS"/>
              </a:rPr>
              <a:t>особливо  </a:t>
            </a:r>
            <a:r>
              <a:rPr sz="1400" b="1" spc="-5" dirty="0">
                <a:latin typeface="Trebuchet MS"/>
                <a:cs typeface="Trebuchet MS"/>
              </a:rPr>
              <a:t>при</a:t>
            </a:r>
            <a:r>
              <a:rPr sz="1400" b="1" spc="-55" dirty="0">
                <a:latin typeface="Trebuchet MS"/>
                <a:cs typeface="Trebuchet MS"/>
              </a:rPr>
              <a:t> </a:t>
            </a:r>
            <a:r>
              <a:rPr sz="1400" b="1" spc="-5" dirty="0">
                <a:latin typeface="Trebuchet MS"/>
                <a:cs typeface="Trebuchet MS"/>
              </a:rPr>
              <a:t>фінансуванні  продукції</a:t>
            </a:r>
            <a:endParaRPr sz="1400">
              <a:latin typeface="Trebuchet MS"/>
              <a:cs typeface="Trebuchet MS"/>
            </a:endParaRPr>
          </a:p>
          <a:p>
            <a:pPr marL="12700" marR="5080" algn="ctr">
              <a:lnSpc>
                <a:spcPts val="1460"/>
              </a:lnSpc>
              <a:spcBef>
                <a:spcPts val="15"/>
              </a:spcBef>
            </a:pPr>
            <a:r>
              <a:rPr sz="1400" b="1" spc="-10" dirty="0">
                <a:latin typeface="Trebuchet MS"/>
                <a:cs typeface="Trebuchet MS"/>
              </a:rPr>
              <a:t>а</a:t>
            </a:r>
            <a:r>
              <a:rPr sz="1400" b="1" dirty="0">
                <a:latin typeface="Trebuchet MS"/>
                <a:cs typeface="Trebuchet MS"/>
              </a:rPr>
              <a:t>г</a:t>
            </a:r>
            <a:r>
              <a:rPr sz="1400" b="1" spc="-10" dirty="0">
                <a:latin typeface="Trebuchet MS"/>
                <a:cs typeface="Trebuchet MS"/>
              </a:rPr>
              <a:t>р</a:t>
            </a:r>
            <a:r>
              <a:rPr sz="1400" b="1" dirty="0">
                <a:latin typeface="Trebuchet MS"/>
                <a:cs typeface="Trebuchet MS"/>
              </a:rPr>
              <a:t>оп</a:t>
            </a:r>
            <a:r>
              <a:rPr sz="1400" b="1" spc="-10" dirty="0">
                <a:latin typeface="Trebuchet MS"/>
                <a:cs typeface="Trebuchet MS"/>
              </a:rPr>
              <a:t>р</a:t>
            </a:r>
            <a:r>
              <a:rPr sz="1400" b="1" dirty="0">
                <a:latin typeface="Trebuchet MS"/>
                <a:cs typeface="Trebuchet MS"/>
              </a:rPr>
              <a:t>оми</a:t>
            </a:r>
            <a:r>
              <a:rPr sz="1400" b="1" spc="-10" dirty="0">
                <a:latin typeface="Trebuchet MS"/>
                <a:cs typeface="Trebuchet MS"/>
              </a:rPr>
              <a:t>с</a:t>
            </a:r>
            <a:r>
              <a:rPr sz="1400" b="1" spc="-5" dirty="0">
                <a:latin typeface="Trebuchet MS"/>
                <a:cs typeface="Trebuchet MS"/>
              </a:rPr>
              <a:t>ло</a:t>
            </a:r>
            <a:r>
              <a:rPr sz="1400" b="1" dirty="0">
                <a:latin typeface="Trebuchet MS"/>
                <a:cs typeface="Trebuchet MS"/>
              </a:rPr>
              <a:t>вого  </a:t>
            </a:r>
            <a:r>
              <a:rPr sz="1400" b="1" spc="-5" dirty="0">
                <a:latin typeface="Trebuchet MS"/>
                <a:cs typeface="Trebuchet MS"/>
              </a:rPr>
              <a:t>комплексу</a:t>
            </a:r>
            <a:endParaRPr sz="1400">
              <a:latin typeface="Trebuchet MS"/>
              <a:cs typeface="Trebuchet MS"/>
            </a:endParaRPr>
          </a:p>
        </p:txBody>
      </p:sp>
      <p:grpSp>
        <p:nvGrpSpPr>
          <p:cNvPr id="14" name="object 14"/>
          <p:cNvGrpSpPr/>
          <p:nvPr/>
        </p:nvGrpSpPr>
        <p:grpSpPr>
          <a:xfrm>
            <a:off x="5390134" y="2549398"/>
            <a:ext cx="1744345" cy="3154045"/>
            <a:chOff x="5390134" y="2549398"/>
            <a:chExt cx="1744345" cy="3154045"/>
          </a:xfrm>
        </p:grpSpPr>
        <p:sp>
          <p:nvSpPr>
            <p:cNvPr id="15" name="object 15"/>
            <p:cNvSpPr/>
            <p:nvPr/>
          </p:nvSpPr>
          <p:spPr>
            <a:xfrm>
              <a:off x="5400294" y="2559558"/>
              <a:ext cx="1724025" cy="3133725"/>
            </a:xfrm>
            <a:custGeom>
              <a:avLst/>
              <a:gdLst/>
              <a:ahLst/>
              <a:cxnLst/>
              <a:rect l="l" t="t" r="r" b="b"/>
              <a:pathLst>
                <a:path w="1724025" h="3133725">
                  <a:moveTo>
                    <a:pt x="1723644" y="0"/>
                  </a:moveTo>
                  <a:lnTo>
                    <a:pt x="0" y="0"/>
                  </a:lnTo>
                  <a:lnTo>
                    <a:pt x="0" y="3133343"/>
                  </a:lnTo>
                  <a:lnTo>
                    <a:pt x="1723644" y="3133343"/>
                  </a:lnTo>
                  <a:lnTo>
                    <a:pt x="1723644" y="0"/>
                  </a:lnTo>
                  <a:close/>
                </a:path>
              </a:pathLst>
            </a:custGeom>
            <a:solidFill>
              <a:srgbClr val="5FCAEE"/>
            </a:solidFill>
          </p:spPr>
          <p:txBody>
            <a:bodyPr wrap="square" lIns="0" tIns="0" rIns="0" bIns="0" rtlCol="0"/>
            <a:lstStyle/>
            <a:p>
              <a:endParaRPr/>
            </a:p>
          </p:txBody>
        </p:sp>
        <p:sp>
          <p:nvSpPr>
            <p:cNvPr id="16" name="object 16"/>
            <p:cNvSpPr/>
            <p:nvPr/>
          </p:nvSpPr>
          <p:spPr>
            <a:xfrm>
              <a:off x="5400294" y="2559558"/>
              <a:ext cx="1724025" cy="3133725"/>
            </a:xfrm>
            <a:custGeom>
              <a:avLst/>
              <a:gdLst/>
              <a:ahLst/>
              <a:cxnLst/>
              <a:rect l="l" t="t" r="r" b="b"/>
              <a:pathLst>
                <a:path w="1724025" h="3133725">
                  <a:moveTo>
                    <a:pt x="0" y="3133343"/>
                  </a:moveTo>
                  <a:lnTo>
                    <a:pt x="1723644" y="3133343"/>
                  </a:lnTo>
                  <a:lnTo>
                    <a:pt x="1723644" y="0"/>
                  </a:lnTo>
                  <a:lnTo>
                    <a:pt x="0" y="0"/>
                  </a:lnTo>
                  <a:lnTo>
                    <a:pt x="0" y="3133343"/>
                  </a:lnTo>
                  <a:close/>
                </a:path>
              </a:pathLst>
            </a:custGeom>
            <a:ln w="19812">
              <a:solidFill>
                <a:srgbClr val="FFFFFF"/>
              </a:solidFill>
            </a:ln>
          </p:spPr>
          <p:txBody>
            <a:bodyPr wrap="square" lIns="0" tIns="0" rIns="0" bIns="0" rtlCol="0"/>
            <a:lstStyle/>
            <a:p>
              <a:endParaRPr/>
            </a:p>
          </p:txBody>
        </p:sp>
      </p:grpSp>
      <p:sp>
        <p:nvSpPr>
          <p:cNvPr id="17" name="object 17"/>
          <p:cNvSpPr txBox="1"/>
          <p:nvPr/>
        </p:nvSpPr>
        <p:spPr>
          <a:xfrm>
            <a:off x="5479541" y="3152648"/>
            <a:ext cx="1565910" cy="1911985"/>
          </a:xfrm>
          <a:prstGeom prst="rect">
            <a:avLst/>
          </a:prstGeom>
        </p:spPr>
        <p:txBody>
          <a:bodyPr vert="horz" wrap="square" lIns="0" tIns="41275" rIns="0" bIns="0" rtlCol="0">
            <a:spAutoFit/>
          </a:bodyPr>
          <a:lstStyle/>
          <a:p>
            <a:pPr marL="147955" marR="140335" algn="ctr">
              <a:lnSpc>
                <a:spcPts val="1470"/>
              </a:lnSpc>
              <a:spcBef>
                <a:spcPts val="325"/>
              </a:spcBef>
            </a:pPr>
            <a:r>
              <a:rPr sz="1400" b="1" dirty="0">
                <a:latin typeface="Trebuchet MS"/>
                <a:cs typeface="Trebuchet MS"/>
              </a:rPr>
              <a:t>держава</a:t>
            </a:r>
            <a:r>
              <a:rPr sz="1400" b="1" spc="-85" dirty="0">
                <a:latin typeface="Trebuchet MS"/>
                <a:cs typeface="Trebuchet MS"/>
              </a:rPr>
              <a:t> </a:t>
            </a:r>
            <a:r>
              <a:rPr sz="1400" b="1" spc="-5" dirty="0">
                <a:latin typeface="Trebuchet MS"/>
                <a:cs typeface="Trebuchet MS"/>
              </a:rPr>
              <a:t>може  інвестувати  </a:t>
            </a:r>
            <a:r>
              <a:rPr sz="1400" b="1" dirty="0">
                <a:latin typeface="Trebuchet MS"/>
                <a:cs typeface="Trebuchet MS"/>
              </a:rPr>
              <a:t>розвиток</a:t>
            </a:r>
            <a:endParaRPr sz="1400">
              <a:latin typeface="Trebuchet MS"/>
              <a:cs typeface="Trebuchet MS"/>
            </a:endParaRPr>
          </a:p>
          <a:p>
            <a:pPr algn="ctr">
              <a:lnSpc>
                <a:spcPts val="1330"/>
              </a:lnSpc>
            </a:pPr>
            <a:r>
              <a:rPr sz="1400" b="1" spc="-5" dirty="0">
                <a:latin typeface="Trebuchet MS"/>
                <a:cs typeface="Trebuchet MS"/>
              </a:rPr>
              <a:t>виробництв,</a:t>
            </a:r>
            <a:endParaRPr sz="1400">
              <a:latin typeface="Trebuchet MS"/>
              <a:cs typeface="Trebuchet MS"/>
            </a:endParaRPr>
          </a:p>
          <a:p>
            <a:pPr marL="48895" marR="41275" algn="ctr">
              <a:lnSpc>
                <a:spcPts val="1460"/>
              </a:lnSpc>
              <a:spcBef>
                <a:spcPts val="125"/>
              </a:spcBef>
            </a:pPr>
            <a:r>
              <a:rPr sz="1400" b="1" spc="-5" dirty="0">
                <a:latin typeface="Trebuchet MS"/>
                <a:cs typeface="Trebuchet MS"/>
              </a:rPr>
              <a:t>доцільність</a:t>
            </a:r>
            <a:r>
              <a:rPr sz="1400" b="1" spc="-60" dirty="0">
                <a:latin typeface="Trebuchet MS"/>
                <a:cs typeface="Trebuchet MS"/>
              </a:rPr>
              <a:t> </a:t>
            </a:r>
            <a:r>
              <a:rPr sz="1400" b="1" dirty="0">
                <a:latin typeface="Trebuchet MS"/>
                <a:cs typeface="Trebuchet MS"/>
              </a:rPr>
              <a:t>яких  обг</a:t>
            </a:r>
            <a:r>
              <a:rPr sz="1400" b="1" spc="-5" dirty="0">
                <a:latin typeface="Trebuchet MS"/>
                <a:cs typeface="Trebuchet MS"/>
              </a:rPr>
              <a:t>р</a:t>
            </a:r>
            <a:r>
              <a:rPr sz="1400" b="1" dirty="0">
                <a:latin typeface="Trebuchet MS"/>
                <a:cs typeface="Trebuchet MS"/>
              </a:rPr>
              <a:t>у</a:t>
            </a:r>
            <a:r>
              <a:rPr sz="1400" b="1" spc="-10" dirty="0">
                <a:latin typeface="Trebuchet MS"/>
                <a:cs typeface="Trebuchet MS"/>
              </a:rPr>
              <a:t>н</a:t>
            </a:r>
            <a:r>
              <a:rPr sz="1400" b="1" dirty="0">
                <a:latin typeface="Trebuchet MS"/>
                <a:cs typeface="Trebuchet MS"/>
              </a:rPr>
              <a:t>то</a:t>
            </a:r>
            <a:r>
              <a:rPr sz="1400" b="1" spc="5" dirty="0">
                <a:latin typeface="Trebuchet MS"/>
                <a:cs typeface="Trebuchet MS"/>
              </a:rPr>
              <a:t>в</a:t>
            </a:r>
            <a:r>
              <a:rPr sz="1400" b="1" dirty="0">
                <a:latin typeface="Trebuchet MS"/>
                <a:cs typeface="Trebuchet MS"/>
              </a:rPr>
              <a:t>у</a:t>
            </a:r>
            <a:r>
              <a:rPr sz="1400" b="1" spc="-10" dirty="0">
                <a:latin typeface="Trebuchet MS"/>
                <a:cs typeface="Trebuchet MS"/>
              </a:rPr>
              <a:t>є</a:t>
            </a:r>
            <a:r>
              <a:rPr sz="1400" b="1" dirty="0">
                <a:latin typeface="Trebuchet MS"/>
                <a:cs typeface="Trebuchet MS"/>
              </a:rPr>
              <a:t>ть</a:t>
            </a:r>
            <a:r>
              <a:rPr sz="1400" b="1" spc="-10" dirty="0">
                <a:latin typeface="Trebuchet MS"/>
                <a:cs typeface="Trebuchet MS"/>
              </a:rPr>
              <a:t>с</a:t>
            </a:r>
            <a:r>
              <a:rPr sz="1400" b="1" dirty="0">
                <a:latin typeface="Trebuchet MS"/>
                <a:cs typeface="Trebuchet MS"/>
              </a:rPr>
              <a:t>я  </a:t>
            </a:r>
            <a:r>
              <a:rPr sz="1400" b="1" spc="-5" dirty="0">
                <a:latin typeface="Trebuchet MS"/>
                <a:cs typeface="Trebuchet MS"/>
              </a:rPr>
              <a:t>ринковою</a:t>
            </a:r>
            <a:endParaRPr sz="1400">
              <a:latin typeface="Trebuchet MS"/>
              <a:cs typeface="Trebuchet MS"/>
            </a:endParaRPr>
          </a:p>
          <a:p>
            <a:pPr algn="ctr">
              <a:lnSpc>
                <a:spcPts val="1340"/>
              </a:lnSpc>
            </a:pPr>
            <a:r>
              <a:rPr sz="1400" b="1" spc="-5" dirty="0">
                <a:latin typeface="Trebuchet MS"/>
                <a:cs typeface="Trebuchet MS"/>
              </a:rPr>
              <a:t>кон’юнктурою</a:t>
            </a:r>
            <a:r>
              <a:rPr sz="1400" b="1" spc="-35" dirty="0">
                <a:latin typeface="Trebuchet MS"/>
                <a:cs typeface="Trebuchet MS"/>
              </a:rPr>
              <a:t> </a:t>
            </a:r>
            <a:r>
              <a:rPr sz="1400" b="1" spc="-5" dirty="0">
                <a:latin typeface="Trebuchet MS"/>
                <a:cs typeface="Trebuchet MS"/>
              </a:rPr>
              <a:t>(з</a:t>
            </a:r>
            <a:endParaRPr sz="1400">
              <a:latin typeface="Trebuchet MS"/>
              <a:cs typeface="Trebuchet MS"/>
            </a:endParaRPr>
          </a:p>
          <a:p>
            <a:pPr algn="ctr">
              <a:lnSpc>
                <a:spcPts val="1465"/>
              </a:lnSpc>
            </a:pPr>
            <a:r>
              <a:rPr sz="1400" b="1" dirty="0">
                <a:latin typeface="Trebuchet MS"/>
                <a:cs typeface="Trebuchet MS"/>
              </a:rPr>
              <a:t>метою</a:t>
            </a:r>
            <a:r>
              <a:rPr sz="1400" b="1" spc="-80" dirty="0">
                <a:latin typeface="Trebuchet MS"/>
                <a:cs typeface="Trebuchet MS"/>
              </a:rPr>
              <a:t> </a:t>
            </a:r>
            <a:r>
              <a:rPr sz="1400" b="1" spc="-5" dirty="0">
                <a:latin typeface="Trebuchet MS"/>
                <a:cs typeface="Trebuchet MS"/>
              </a:rPr>
              <a:t>отримання</a:t>
            </a:r>
            <a:endParaRPr sz="1400">
              <a:latin typeface="Trebuchet MS"/>
              <a:cs typeface="Trebuchet MS"/>
            </a:endParaRPr>
          </a:p>
          <a:p>
            <a:pPr algn="ctr">
              <a:lnSpc>
                <a:spcPts val="1575"/>
              </a:lnSpc>
            </a:pPr>
            <a:r>
              <a:rPr sz="1400" b="1" spc="-5" dirty="0">
                <a:latin typeface="Trebuchet MS"/>
                <a:cs typeface="Trebuchet MS"/>
              </a:rPr>
              <a:t>прибутку)</a:t>
            </a:r>
            <a:endParaRPr sz="1400">
              <a:latin typeface="Trebuchet MS"/>
              <a:cs typeface="Trebuchet MS"/>
            </a:endParaRPr>
          </a:p>
        </p:txBody>
      </p:sp>
      <p:grpSp>
        <p:nvGrpSpPr>
          <p:cNvPr id="18" name="object 18"/>
          <p:cNvGrpSpPr/>
          <p:nvPr/>
        </p:nvGrpSpPr>
        <p:grpSpPr>
          <a:xfrm>
            <a:off x="7113778" y="2549398"/>
            <a:ext cx="1744345" cy="3154045"/>
            <a:chOff x="7113778" y="2549398"/>
            <a:chExt cx="1744345" cy="3154045"/>
          </a:xfrm>
        </p:grpSpPr>
        <p:sp>
          <p:nvSpPr>
            <p:cNvPr id="19" name="object 19"/>
            <p:cNvSpPr/>
            <p:nvPr/>
          </p:nvSpPr>
          <p:spPr>
            <a:xfrm>
              <a:off x="7123938" y="2559558"/>
              <a:ext cx="1724025" cy="3133725"/>
            </a:xfrm>
            <a:custGeom>
              <a:avLst/>
              <a:gdLst/>
              <a:ahLst/>
              <a:cxnLst/>
              <a:rect l="l" t="t" r="r" b="b"/>
              <a:pathLst>
                <a:path w="1724025" h="3133725">
                  <a:moveTo>
                    <a:pt x="1723644" y="0"/>
                  </a:moveTo>
                  <a:lnTo>
                    <a:pt x="0" y="0"/>
                  </a:lnTo>
                  <a:lnTo>
                    <a:pt x="0" y="3133343"/>
                  </a:lnTo>
                  <a:lnTo>
                    <a:pt x="1723644" y="3133343"/>
                  </a:lnTo>
                  <a:lnTo>
                    <a:pt x="1723644" y="0"/>
                  </a:lnTo>
                  <a:close/>
                </a:path>
              </a:pathLst>
            </a:custGeom>
            <a:solidFill>
              <a:srgbClr val="5FCAEE"/>
            </a:solidFill>
          </p:spPr>
          <p:txBody>
            <a:bodyPr wrap="square" lIns="0" tIns="0" rIns="0" bIns="0" rtlCol="0"/>
            <a:lstStyle/>
            <a:p>
              <a:endParaRPr/>
            </a:p>
          </p:txBody>
        </p:sp>
        <p:sp>
          <p:nvSpPr>
            <p:cNvPr id="20" name="object 20"/>
            <p:cNvSpPr/>
            <p:nvPr/>
          </p:nvSpPr>
          <p:spPr>
            <a:xfrm>
              <a:off x="7123938" y="2559558"/>
              <a:ext cx="1724025" cy="3133725"/>
            </a:xfrm>
            <a:custGeom>
              <a:avLst/>
              <a:gdLst/>
              <a:ahLst/>
              <a:cxnLst/>
              <a:rect l="l" t="t" r="r" b="b"/>
              <a:pathLst>
                <a:path w="1724025" h="3133725">
                  <a:moveTo>
                    <a:pt x="0" y="3133343"/>
                  </a:moveTo>
                  <a:lnTo>
                    <a:pt x="1723644" y="3133343"/>
                  </a:lnTo>
                  <a:lnTo>
                    <a:pt x="1723644" y="0"/>
                  </a:lnTo>
                  <a:lnTo>
                    <a:pt x="0" y="0"/>
                  </a:lnTo>
                  <a:lnTo>
                    <a:pt x="0" y="3133343"/>
                  </a:lnTo>
                  <a:close/>
                </a:path>
              </a:pathLst>
            </a:custGeom>
            <a:ln w="19812">
              <a:solidFill>
                <a:srgbClr val="FFFFFF"/>
              </a:solidFill>
            </a:ln>
          </p:spPr>
          <p:txBody>
            <a:bodyPr wrap="square" lIns="0" tIns="0" rIns="0" bIns="0" rtlCol="0"/>
            <a:lstStyle/>
            <a:p>
              <a:endParaRPr/>
            </a:p>
          </p:txBody>
        </p:sp>
      </p:grpSp>
      <p:sp>
        <p:nvSpPr>
          <p:cNvPr id="21" name="object 21"/>
          <p:cNvSpPr txBox="1"/>
          <p:nvPr/>
        </p:nvSpPr>
        <p:spPr>
          <a:xfrm>
            <a:off x="7189469" y="3059379"/>
            <a:ext cx="1592580" cy="2098675"/>
          </a:xfrm>
          <a:prstGeom prst="rect">
            <a:avLst/>
          </a:prstGeom>
        </p:spPr>
        <p:txBody>
          <a:bodyPr vert="horz" wrap="square" lIns="0" tIns="13335" rIns="0" bIns="0" rtlCol="0">
            <a:spAutoFit/>
          </a:bodyPr>
          <a:lstStyle/>
          <a:p>
            <a:pPr algn="ctr">
              <a:lnSpc>
                <a:spcPts val="1575"/>
              </a:lnSpc>
              <a:spcBef>
                <a:spcPts val="105"/>
              </a:spcBef>
            </a:pPr>
            <a:r>
              <a:rPr sz="1400" b="1" dirty="0">
                <a:latin typeface="Trebuchet MS"/>
                <a:cs typeface="Trebuchet MS"/>
              </a:rPr>
              <a:t>держава</a:t>
            </a:r>
            <a:endParaRPr sz="1400">
              <a:latin typeface="Trebuchet MS"/>
              <a:cs typeface="Trebuchet MS"/>
            </a:endParaRPr>
          </a:p>
          <a:p>
            <a:pPr marL="79375" marR="71755" algn="ctr">
              <a:lnSpc>
                <a:spcPts val="1460"/>
              </a:lnSpc>
              <a:spcBef>
                <a:spcPts val="125"/>
              </a:spcBef>
            </a:pPr>
            <a:r>
              <a:rPr sz="1400" b="1" dirty="0">
                <a:latin typeface="Trebuchet MS"/>
                <a:cs typeface="Trebuchet MS"/>
              </a:rPr>
              <a:t>тимчасово</a:t>
            </a:r>
            <a:r>
              <a:rPr sz="1400" b="1" spc="-100" dirty="0">
                <a:latin typeface="Trebuchet MS"/>
                <a:cs typeface="Trebuchet MS"/>
              </a:rPr>
              <a:t> </a:t>
            </a:r>
            <a:r>
              <a:rPr sz="1400" b="1" spc="-5" dirty="0">
                <a:latin typeface="Trebuchet MS"/>
                <a:cs typeface="Trebuchet MS"/>
              </a:rPr>
              <a:t>може  </a:t>
            </a:r>
            <a:r>
              <a:rPr sz="1400" b="1" dirty="0">
                <a:latin typeface="Trebuchet MS"/>
                <a:cs typeface="Trebuchet MS"/>
              </a:rPr>
              <a:t>інвестувати</a:t>
            </a:r>
            <a:r>
              <a:rPr sz="1400" b="1" spc="-50" dirty="0">
                <a:latin typeface="Trebuchet MS"/>
                <a:cs typeface="Trebuchet MS"/>
              </a:rPr>
              <a:t> </a:t>
            </a:r>
            <a:r>
              <a:rPr sz="1400" b="1" dirty="0">
                <a:latin typeface="Trebuchet MS"/>
                <a:cs typeface="Trebuchet MS"/>
              </a:rPr>
              <a:t>ті</a:t>
            </a:r>
            <a:endParaRPr sz="1400">
              <a:latin typeface="Trebuchet MS"/>
              <a:cs typeface="Trebuchet MS"/>
            </a:endParaRPr>
          </a:p>
          <a:p>
            <a:pPr marL="12065" marR="5080" indent="-635" algn="ctr">
              <a:lnSpc>
                <a:spcPts val="1460"/>
              </a:lnSpc>
              <a:spcBef>
                <a:spcPts val="10"/>
              </a:spcBef>
            </a:pPr>
            <a:r>
              <a:rPr sz="1400" b="1" spc="-5" dirty="0">
                <a:latin typeface="Trebuchet MS"/>
                <a:cs typeface="Trebuchet MS"/>
              </a:rPr>
              <a:t>виробництва, </a:t>
            </a:r>
            <a:r>
              <a:rPr sz="1400" b="1" dirty="0">
                <a:latin typeface="Trebuchet MS"/>
                <a:cs typeface="Trebuchet MS"/>
              </a:rPr>
              <a:t>де  </a:t>
            </a:r>
            <a:r>
              <a:rPr sz="1400" b="1" spc="-5" dirty="0">
                <a:latin typeface="Trebuchet MS"/>
                <a:cs typeface="Trebuchet MS"/>
              </a:rPr>
              <a:t>спостерігається  спад</a:t>
            </a:r>
            <a:r>
              <a:rPr sz="1400" b="1" spc="-30" dirty="0">
                <a:latin typeface="Trebuchet MS"/>
                <a:cs typeface="Trebuchet MS"/>
              </a:rPr>
              <a:t> </a:t>
            </a:r>
            <a:r>
              <a:rPr sz="1400" b="1" spc="-5" dirty="0">
                <a:latin typeface="Trebuchet MS"/>
                <a:cs typeface="Trebuchet MS"/>
              </a:rPr>
              <a:t>виробництва  (агрегати,</a:t>
            </a:r>
            <a:r>
              <a:rPr sz="1400" b="1" spc="-45" dirty="0">
                <a:latin typeface="Trebuchet MS"/>
                <a:cs typeface="Trebuchet MS"/>
              </a:rPr>
              <a:t> </a:t>
            </a:r>
            <a:r>
              <a:rPr sz="1400" b="1" dirty="0">
                <a:latin typeface="Trebuchet MS"/>
                <a:cs typeface="Trebuchet MS"/>
              </a:rPr>
              <a:t>вузли,</a:t>
            </a:r>
            <a:endParaRPr sz="1400">
              <a:latin typeface="Trebuchet MS"/>
              <a:cs typeface="Trebuchet MS"/>
            </a:endParaRPr>
          </a:p>
          <a:p>
            <a:pPr algn="ctr">
              <a:lnSpc>
                <a:spcPts val="1345"/>
              </a:lnSpc>
            </a:pPr>
            <a:r>
              <a:rPr sz="1400" b="1" spc="-5" dirty="0">
                <a:latin typeface="Trebuchet MS"/>
                <a:cs typeface="Trebuchet MS"/>
              </a:rPr>
              <a:t>запасні</a:t>
            </a:r>
            <a:r>
              <a:rPr sz="1400" b="1" spc="-30" dirty="0">
                <a:latin typeface="Trebuchet MS"/>
                <a:cs typeface="Trebuchet MS"/>
              </a:rPr>
              <a:t> </a:t>
            </a:r>
            <a:r>
              <a:rPr sz="1400" b="1" spc="-5" dirty="0">
                <a:latin typeface="Trebuchet MS"/>
                <a:cs typeface="Trebuchet MS"/>
              </a:rPr>
              <a:t>частини,</a:t>
            </a:r>
            <a:endParaRPr sz="1400">
              <a:latin typeface="Trebuchet MS"/>
              <a:cs typeface="Trebuchet MS"/>
            </a:endParaRPr>
          </a:p>
          <a:p>
            <a:pPr marL="21590" marR="15240" algn="ctr">
              <a:lnSpc>
                <a:spcPts val="1460"/>
              </a:lnSpc>
              <a:spcBef>
                <a:spcPts val="125"/>
              </a:spcBef>
            </a:pPr>
            <a:r>
              <a:rPr sz="1400" b="1" dirty="0">
                <a:latin typeface="Trebuchet MS"/>
                <a:cs typeface="Trebuchet MS"/>
              </a:rPr>
              <a:t>які</a:t>
            </a:r>
            <a:r>
              <a:rPr sz="1400" b="1" spc="-55" dirty="0">
                <a:latin typeface="Trebuchet MS"/>
                <a:cs typeface="Trebuchet MS"/>
              </a:rPr>
              <a:t> </a:t>
            </a:r>
            <a:r>
              <a:rPr sz="1400" b="1" spc="-5" dirty="0">
                <a:latin typeface="Trebuchet MS"/>
                <a:cs typeface="Trebuchet MS"/>
              </a:rPr>
              <a:t>споживаються  вітчизняними</a:t>
            </a:r>
            <a:endParaRPr sz="1400">
              <a:latin typeface="Trebuchet MS"/>
              <a:cs typeface="Trebuchet MS"/>
            </a:endParaRPr>
          </a:p>
          <a:p>
            <a:pPr marL="1270" algn="ctr">
              <a:lnSpc>
                <a:spcPts val="1455"/>
              </a:lnSpc>
            </a:pPr>
            <a:r>
              <a:rPr sz="1400" b="1" spc="-5" dirty="0">
                <a:latin typeface="Trebuchet MS"/>
                <a:cs typeface="Trebuchet MS"/>
              </a:rPr>
              <a:t>підприємствами)</a:t>
            </a:r>
            <a:endParaRPr sz="1400">
              <a:latin typeface="Trebuchet MS"/>
              <a:cs typeface="Trebuchet MS"/>
            </a:endParaRPr>
          </a:p>
        </p:txBody>
      </p:sp>
      <p:grpSp>
        <p:nvGrpSpPr>
          <p:cNvPr id="22" name="object 22"/>
          <p:cNvGrpSpPr/>
          <p:nvPr/>
        </p:nvGrpSpPr>
        <p:grpSpPr>
          <a:xfrm>
            <a:off x="228600" y="161544"/>
            <a:ext cx="8909685" cy="5880100"/>
            <a:chOff x="228600" y="161544"/>
            <a:chExt cx="8909685" cy="5880100"/>
          </a:xfrm>
        </p:grpSpPr>
        <p:sp>
          <p:nvSpPr>
            <p:cNvPr id="23" name="object 23"/>
            <p:cNvSpPr/>
            <p:nvPr/>
          </p:nvSpPr>
          <p:spPr>
            <a:xfrm>
              <a:off x="228600" y="5692140"/>
              <a:ext cx="8618220" cy="349250"/>
            </a:xfrm>
            <a:custGeom>
              <a:avLst/>
              <a:gdLst/>
              <a:ahLst/>
              <a:cxnLst/>
              <a:rect l="l" t="t" r="r" b="b"/>
              <a:pathLst>
                <a:path w="8618220" h="349250">
                  <a:moveTo>
                    <a:pt x="8618220" y="0"/>
                  </a:moveTo>
                  <a:lnTo>
                    <a:pt x="0" y="0"/>
                  </a:lnTo>
                  <a:lnTo>
                    <a:pt x="0" y="348996"/>
                  </a:lnTo>
                  <a:lnTo>
                    <a:pt x="8618220" y="348996"/>
                  </a:lnTo>
                  <a:lnTo>
                    <a:pt x="8618220" y="0"/>
                  </a:lnTo>
                  <a:close/>
                </a:path>
              </a:pathLst>
            </a:custGeom>
            <a:solidFill>
              <a:srgbClr val="54B8D9"/>
            </a:solidFill>
          </p:spPr>
          <p:txBody>
            <a:bodyPr wrap="square" lIns="0" tIns="0" rIns="0" bIns="0" rtlCol="0"/>
            <a:lstStyle/>
            <a:p>
              <a:endParaRPr/>
            </a:p>
          </p:txBody>
        </p:sp>
        <p:sp>
          <p:nvSpPr>
            <p:cNvPr id="24" name="object 24"/>
            <p:cNvSpPr/>
            <p:nvPr/>
          </p:nvSpPr>
          <p:spPr>
            <a:xfrm>
              <a:off x="475488" y="161544"/>
              <a:ext cx="8662416" cy="871727"/>
            </a:xfrm>
            <a:prstGeom prst="rect">
              <a:avLst/>
            </a:prstGeom>
            <a:blipFill>
              <a:blip r:embed="rId2" cstate="print"/>
              <a:stretch>
                <a:fillRect/>
              </a:stretch>
            </a:blipFill>
          </p:spPr>
          <p:txBody>
            <a:bodyPr wrap="square" lIns="0" tIns="0" rIns="0" bIns="0" rtlCol="0"/>
            <a:lstStyle/>
            <a:p>
              <a:endParaRPr/>
            </a:p>
          </p:txBody>
        </p:sp>
      </p:grpSp>
      <p:sp>
        <p:nvSpPr>
          <p:cNvPr id="25" name="object 25"/>
          <p:cNvSpPr txBox="1">
            <a:spLocks noGrp="1"/>
          </p:cNvSpPr>
          <p:nvPr>
            <p:ph type="title"/>
          </p:nvPr>
        </p:nvSpPr>
        <p:spPr>
          <a:xfrm>
            <a:off x="721563" y="261950"/>
            <a:ext cx="8168005" cy="497840"/>
          </a:xfrm>
          <a:prstGeom prst="rect">
            <a:avLst/>
          </a:prstGeom>
        </p:spPr>
        <p:txBody>
          <a:bodyPr vert="horz" wrap="square" lIns="0" tIns="12065" rIns="0" bIns="0" rtlCol="0">
            <a:spAutoFit/>
          </a:bodyPr>
          <a:lstStyle/>
          <a:p>
            <a:pPr marL="12700">
              <a:lnSpc>
                <a:spcPct val="100000"/>
              </a:lnSpc>
              <a:spcBef>
                <a:spcPts val="95"/>
              </a:spcBef>
            </a:pPr>
            <a:r>
              <a:rPr sz="3100" spc="-5" dirty="0">
                <a:solidFill>
                  <a:srgbClr val="C00000"/>
                </a:solidFill>
              </a:rPr>
              <a:t>Держава як </a:t>
            </a:r>
            <a:r>
              <a:rPr sz="3100" spc="-10" dirty="0">
                <a:solidFill>
                  <a:srgbClr val="C00000"/>
                </a:solidFill>
              </a:rPr>
              <a:t>суб‘єкт інвестиційної</a:t>
            </a:r>
            <a:r>
              <a:rPr sz="3100" spc="90" dirty="0">
                <a:solidFill>
                  <a:srgbClr val="C00000"/>
                </a:solidFill>
              </a:rPr>
              <a:t> </a:t>
            </a:r>
            <a:r>
              <a:rPr sz="3100" spc="-10" dirty="0">
                <a:solidFill>
                  <a:srgbClr val="C00000"/>
                </a:solidFill>
              </a:rPr>
              <a:t>діяльності</a:t>
            </a: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26282" y="1590802"/>
            <a:ext cx="5095240" cy="2306320"/>
            <a:chOff x="3526282" y="1590802"/>
            <a:chExt cx="5095240" cy="2306320"/>
          </a:xfrm>
        </p:grpSpPr>
        <p:sp>
          <p:nvSpPr>
            <p:cNvPr id="3" name="object 3"/>
            <p:cNvSpPr/>
            <p:nvPr/>
          </p:nvSpPr>
          <p:spPr>
            <a:xfrm>
              <a:off x="3536442" y="1600962"/>
              <a:ext cx="5074920" cy="2286000"/>
            </a:xfrm>
            <a:custGeom>
              <a:avLst/>
              <a:gdLst/>
              <a:ahLst/>
              <a:cxnLst/>
              <a:rect l="l" t="t" r="r" b="b"/>
              <a:pathLst>
                <a:path w="5074920" h="2286000">
                  <a:moveTo>
                    <a:pt x="3931919" y="0"/>
                  </a:moveTo>
                  <a:lnTo>
                    <a:pt x="3931919" y="285750"/>
                  </a:lnTo>
                  <a:lnTo>
                    <a:pt x="0" y="285750"/>
                  </a:lnTo>
                  <a:lnTo>
                    <a:pt x="0" y="2000250"/>
                  </a:lnTo>
                  <a:lnTo>
                    <a:pt x="3931919" y="2000250"/>
                  </a:lnTo>
                  <a:lnTo>
                    <a:pt x="3931919" y="2286000"/>
                  </a:lnTo>
                  <a:lnTo>
                    <a:pt x="5074920" y="1143000"/>
                  </a:lnTo>
                  <a:lnTo>
                    <a:pt x="3931919" y="0"/>
                  </a:lnTo>
                  <a:close/>
                </a:path>
              </a:pathLst>
            </a:custGeom>
            <a:solidFill>
              <a:srgbClr val="D2EBF8">
                <a:alpha val="90194"/>
              </a:srgbClr>
            </a:solidFill>
          </p:spPr>
          <p:txBody>
            <a:bodyPr wrap="square" lIns="0" tIns="0" rIns="0" bIns="0" rtlCol="0"/>
            <a:lstStyle/>
            <a:p>
              <a:endParaRPr/>
            </a:p>
          </p:txBody>
        </p:sp>
        <p:sp>
          <p:nvSpPr>
            <p:cNvPr id="4" name="object 4"/>
            <p:cNvSpPr/>
            <p:nvPr/>
          </p:nvSpPr>
          <p:spPr>
            <a:xfrm>
              <a:off x="3536442" y="1600962"/>
              <a:ext cx="5074920" cy="2286000"/>
            </a:xfrm>
            <a:custGeom>
              <a:avLst/>
              <a:gdLst/>
              <a:ahLst/>
              <a:cxnLst/>
              <a:rect l="l" t="t" r="r" b="b"/>
              <a:pathLst>
                <a:path w="5074920" h="2286000">
                  <a:moveTo>
                    <a:pt x="0" y="285750"/>
                  </a:moveTo>
                  <a:lnTo>
                    <a:pt x="3931919" y="285750"/>
                  </a:lnTo>
                  <a:lnTo>
                    <a:pt x="3931919" y="0"/>
                  </a:lnTo>
                  <a:lnTo>
                    <a:pt x="5074920" y="1143000"/>
                  </a:lnTo>
                  <a:lnTo>
                    <a:pt x="3931919" y="2286000"/>
                  </a:lnTo>
                  <a:lnTo>
                    <a:pt x="3931919" y="2000250"/>
                  </a:lnTo>
                  <a:lnTo>
                    <a:pt x="0" y="2000250"/>
                  </a:lnTo>
                  <a:lnTo>
                    <a:pt x="0" y="285750"/>
                  </a:lnTo>
                  <a:close/>
                </a:path>
              </a:pathLst>
            </a:custGeom>
            <a:ln w="19812">
              <a:solidFill>
                <a:srgbClr val="2C3B43"/>
              </a:solidFill>
            </a:ln>
          </p:spPr>
          <p:txBody>
            <a:bodyPr wrap="square" lIns="0" tIns="0" rIns="0" bIns="0" rtlCol="0"/>
            <a:lstStyle/>
            <a:p>
              <a:endParaRPr/>
            </a:p>
          </p:txBody>
        </p:sp>
      </p:grpSp>
      <p:sp>
        <p:nvSpPr>
          <p:cNvPr id="5" name="object 5"/>
          <p:cNvSpPr txBox="1"/>
          <p:nvPr/>
        </p:nvSpPr>
        <p:spPr>
          <a:xfrm>
            <a:off x="3533647" y="2281885"/>
            <a:ext cx="3914775" cy="482600"/>
          </a:xfrm>
          <a:prstGeom prst="rect">
            <a:avLst/>
          </a:prstGeom>
        </p:spPr>
        <p:txBody>
          <a:bodyPr vert="horz" wrap="square" lIns="0" tIns="12065" rIns="0" bIns="0" rtlCol="0">
            <a:spAutoFit/>
          </a:bodyPr>
          <a:lstStyle/>
          <a:p>
            <a:pPr marL="184785" indent="-172720">
              <a:lnSpc>
                <a:spcPts val="1800"/>
              </a:lnSpc>
              <a:spcBef>
                <a:spcPts val="95"/>
              </a:spcBef>
              <a:buFont typeface="Trebuchet MS"/>
              <a:buChar char="•"/>
              <a:tabLst>
                <a:tab pos="185420" algn="l"/>
              </a:tabLst>
            </a:pPr>
            <a:r>
              <a:rPr sz="1600" b="1" spc="-10" dirty="0">
                <a:latin typeface="Trebuchet MS"/>
                <a:cs typeface="Trebuchet MS"/>
              </a:rPr>
              <a:t>через </a:t>
            </a:r>
            <a:r>
              <a:rPr sz="1600" b="1" spc="-5" dirty="0">
                <a:latin typeface="Trebuchet MS"/>
                <a:cs typeface="Trebuchet MS"/>
              </a:rPr>
              <a:t>державний сектор економіки</a:t>
            </a:r>
            <a:r>
              <a:rPr sz="1600" b="1" spc="40" dirty="0">
                <a:latin typeface="Trebuchet MS"/>
                <a:cs typeface="Trebuchet MS"/>
              </a:rPr>
              <a:t> </a:t>
            </a:r>
            <a:r>
              <a:rPr sz="1600" b="1" spc="-5" dirty="0">
                <a:latin typeface="Trebuchet MS"/>
                <a:cs typeface="Trebuchet MS"/>
              </a:rPr>
              <a:t>в</a:t>
            </a:r>
            <a:endParaRPr sz="1600">
              <a:latin typeface="Trebuchet MS"/>
              <a:cs typeface="Trebuchet MS"/>
            </a:endParaRPr>
          </a:p>
          <a:p>
            <a:pPr marL="184785">
              <a:lnSpc>
                <a:spcPts val="1800"/>
              </a:lnSpc>
            </a:pPr>
            <a:r>
              <a:rPr sz="1600" b="1" spc="-10" dirty="0">
                <a:latin typeface="Trebuchet MS"/>
                <a:cs typeface="Trebuchet MS"/>
              </a:rPr>
              <a:t>адміністративній </a:t>
            </a:r>
            <a:r>
              <a:rPr sz="1600" b="1" spc="-5" dirty="0">
                <a:latin typeface="Trebuchet MS"/>
                <a:cs typeface="Trebuchet MS"/>
              </a:rPr>
              <a:t>і </a:t>
            </a:r>
            <a:r>
              <a:rPr sz="1600" b="1" spc="-10" dirty="0">
                <a:latin typeface="Trebuchet MS"/>
                <a:cs typeface="Trebuchet MS"/>
              </a:rPr>
              <a:t>цільовій</a:t>
            </a:r>
            <a:r>
              <a:rPr sz="1600" b="1" spc="50" dirty="0">
                <a:latin typeface="Trebuchet MS"/>
                <a:cs typeface="Trebuchet MS"/>
              </a:rPr>
              <a:t> </a:t>
            </a:r>
            <a:r>
              <a:rPr sz="1600" b="1" spc="-5" dirty="0">
                <a:latin typeface="Trebuchet MS"/>
                <a:cs typeface="Trebuchet MS"/>
              </a:rPr>
              <a:t>формі</a:t>
            </a:r>
            <a:endParaRPr sz="1600">
              <a:latin typeface="Trebuchet MS"/>
              <a:cs typeface="Trebuchet MS"/>
            </a:endParaRPr>
          </a:p>
        </p:txBody>
      </p:sp>
      <p:grpSp>
        <p:nvGrpSpPr>
          <p:cNvPr id="6" name="object 6"/>
          <p:cNvGrpSpPr/>
          <p:nvPr/>
        </p:nvGrpSpPr>
        <p:grpSpPr>
          <a:xfrm>
            <a:off x="143002" y="1590802"/>
            <a:ext cx="3403600" cy="2306320"/>
            <a:chOff x="143002" y="1590802"/>
            <a:chExt cx="3403600" cy="2306320"/>
          </a:xfrm>
        </p:grpSpPr>
        <p:sp>
          <p:nvSpPr>
            <p:cNvPr id="7" name="object 7"/>
            <p:cNvSpPr/>
            <p:nvPr/>
          </p:nvSpPr>
          <p:spPr>
            <a:xfrm>
              <a:off x="153162" y="1600962"/>
              <a:ext cx="3383279" cy="2286000"/>
            </a:xfrm>
            <a:custGeom>
              <a:avLst/>
              <a:gdLst/>
              <a:ahLst/>
              <a:cxnLst/>
              <a:rect l="l" t="t" r="r" b="b"/>
              <a:pathLst>
                <a:path w="3383279" h="2286000">
                  <a:moveTo>
                    <a:pt x="3002280" y="0"/>
                  </a:moveTo>
                  <a:lnTo>
                    <a:pt x="381012" y="0"/>
                  </a:lnTo>
                  <a:lnTo>
                    <a:pt x="333219" y="2968"/>
                  </a:lnTo>
                  <a:lnTo>
                    <a:pt x="287197" y="11634"/>
                  </a:lnTo>
                  <a:lnTo>
                    <a:pt x="243304" y="25643"/>
                  </a:lnTo>
                  <a:lnTo>
                    <a:pt x="201897" y="44636"/>
                  </a:lnTo>
                  <a:lnTo>
                    <a:pt x="163332" y="68257"/>
                  </a:lnTo>
                  <a:lnTo>
                    <a:pt x="127967" y="96149"/>
                  </a:lnTo>
                  <a:lnTo>
                    <a:pt x="96159" y="127955"/>
                  </a:lnTo>
                  <a:lnTo>
                    <a:pt x="68265" y="163318"/>
                  </a:lnTo>
                  <a:lnTo>
                    <a:pt x="44641" y="201881"/>
                  </a:lnTo>
                  <a:lnTo>
                    <a:pt x="25646" y="243288"/>
                  </a:lnTo>
                  <a:lnTo>
                    <a:pt x="11636" y="287181"/>
                  </a:lnTo>
                  <a:lnTo>
                    <a:pt x="2968" y="333204"/>
                  </a:lnTo>
                  <a:lnTo>
                    <a:pt x="0" y="381000"/>
                  </a:lnTo>
                  <a:lnTo>
                    <a:pt x="0" y="1905000"/>
                  </a:lnTo>
                  <a:lnTo>
                    <a:pt x="2968" y="1952795"/>
                  </a:lnTo>
                  <a:lnTo>
                    <a:pt x="11636" y="1998818"/>
                  </a:lnTo>
                  <a:lnTo>
                    <a:pt x="25646" y="2042711"/>
                  </a:lnTo>
                  <a:lnTo>
                    <a:pt x="44641" y="2084118"/>
                  </a:lnTo>
                  <a:lnTo>
                    <a:pt x="68265" y="2122681"/>
                  </a:lnTo>
                  <a:lnTo>
                    <a:pt x="96159" y="2158044"/>
                  </a:lnTo>
                  <a:lnTo>
                    <a:pt x="127967" y="2189850"/>
                  </a:lnTo>
                  <a:lnTo>
                    <a:pt x="163332" y="2217742"/>
                  </a:lnTo>
                  <a:lnTo>
                    <a:pt x="201897" y="2241363"/>
                  </a:lnTo>
                  <a:lnTo>
                    <a:pt x="243304" y="2260356"/>
                  </a:lnTo>
                  <a:lnTo>
                    <a:pt x="287197" y="2274365"/>
                  </a:lnTo>
                  <a:lnTo>
                    <a:pt x="333219" y="2283031"/>
                  </a:lnTo>
                  <a:lnTo>
                    <a:pt x="381012" y="2286000"/>
                  </a:lnTo>
                  <a:lnTo>
                    <a:pt x="3002280" y="2286000"/>
                  </a:lnTo>
                  <a:lnTo>
                    <a:pt x="3050075" y="2283031"/>
                  </a:lnTo>
                  <a:lnTo>
                    <a:pt x="3096098" y="2274365"/>
                  </a:lnTo>
                  <a:lnTo>
                    <a:pt x="3139991" y="2260356"/>
                  </a:lnTo>
                  <a:lnTo>
                    <a:pt x="3181398" y="2241363"/>
                  </a:lnTo>
                  <a:lnTo>
                    <a:pt x="3219961" y="2217742"/>
                  </a:lnTo>
                  <a:lnTo>
                    <a:pt x="3255324" y="2189850"/>
                  </a:lnTo>
                  <a:lnTo>
                    <a:pt x="3287130" y="2158044"/>
                  </a:lnTo>
                  <a:lnTo>
                    <a:pt x="3315022" y="2122681"/>
                  </a:lnTo>
                  <a:lnTo>
                    <a:pt x="3338643" y="2084118"/>
                  </a:lnTo>
                  <a:lnTo>
                    <a:pt x="3357636" y="2042711"/>
                  </a:lnTo>
                  <a:lnTo>
                    <a:pt x="3371645" y="1998818"/>
                  </a:lnTo>
                  <a:lnTo>
                    <a:pt x="3380311" y="1952795"/>
                  </a:lnTo>
                  <a:lnTo>
                    <a:pt x="3383279" y="1905000"/>
                  </a:lnTo>
                  <a:lnTo>
                    <a:pt x="3383279" y="381000"/>
                  </a:lnTo>
                  <a:lnTo>
                    <a:pt x="3380311" y="333204"/>
                  </a:lnTo>
                  <a:lnTo>
                    <a:pt x="3371645" y="287181"/>
                  </a:lnTo>
                  <a:lnTo>
                    <a:pt x="3357636" y="243288"/>
                  </a:lnTo>
                  <a:lnTo>
                    <a:pt x="3338643" y="201881"/>
                  </a:lnTo>
                  <a:lnTo>
                    <a:pt x="3315022" y="163318"/>
                  </a:lnTo>
                  <a:lnTo>
                    <a:pt x="3287130" y="127955"/>
                  </a:lnTo>
                  <a:lnTo>
                    <a:pt x="3255324" y="96149"/>
                  </a:lnTo>
                  <a:lnTo>
                    <a:pt x="3219961" y="68257"/>
                  </a:lnTo>
                  <a:lnTo>
                    <a:pt x="3181398" y="44636"/>
                  </a:lnTo>
                  <a:lnTo>
                    <a:pt x="3139991" y="25643"/>
                  </a:lnTo>
                  <a:lnTo>
                    <a:pt x="3096098" y="11634"/>
                  </a:lnTo>
                  <a:lnTo>
                    <a:pt x="3050075" y="2968"/>
                  </a:lnTo>
                  <a:lnTo>
                    <a:pt x="3002280" y="0"/>
                  </a:lnTo>
                  <a:close/>
                </a:path>
              </a:pathLst>
            </a:custGeom>
            <a:solidFill>
              <a:srgbClr val="2D83C3"/>
            </a:solidFill>
          </p:spPr>
          <p:txBody>
            <a:bodyPr wrap="square" lIns="0" tIns="0" rIns="0" bIns="0" rtlCol="0"/>
            <a:lstStyle/>
            <a:p>
              <a:endParaRPr/>
            </a:p>
          </p:txBody>
        </p:sp>
        <p:sp>
          <p:nvSpPr>
            <p:cNvPr id="8" name="object 8"/>
            <p:cNvSpPr/>
            <p:nvPr/>
          </p:nvSpPr>
          <p:spPr>
            <a:xfrm>
              <a:off x="153162" y="1600962"/>
              <a:ext cx="3383279" cy="2286000"/>
            </a:xfrm>
            <a:custGeom>
              <a:avLst/>
              <a:gdLst/>
              <a:ahLst/>
              <a:cxnLst/>
              <a:rect l="l" t="t" r="r" b="b"/>
              <a:pathLst>
                <a:path w="3383279" h="2286000">
                  <a:moveTo>
                    <a:pt x="0" y="381000"/>
                  </a:moveTo>
                  <a:lnTo>
                    <a:pt x="2968" y="333204"/>
                  </a:lnTo>
                  <a:lnTo>
                    <a:pt x="11636" y="287181"/>
                  </a:lnTo>
                  <a:lnTo>
                    <a:pt x="25646" y="243288"/>
                  </a:lnTo>
                  <a:lnTo>
                    <a:pt x="44641" y="201881"/>
                  </a:lnTo>
                  <a:lnTo>
                    <a:pt x="68265" y="163318"/>
                  </a:lnTo>
                  <a:lnTo>
                    <a:pt x="96159" y="127955"/>
                  </a:lnTo>
                  <a:lnTo>
                    <a:pt x="127967" y="96149"/>
                  </a:lnTo>
                  <a:lnTo>
                    <a:pt x="163332" y="68257"/>
                  </a:lnTo>
                  <a:lnTo>
                    <a:pt x="201897" y="44636"/>
                  </a:lnTo>
                  <a:lnTo>
                    <a:pt x="243304" y="25643"/>
                  </a:lnTo>
                  <a:lnTo>
                    <a:pt x="287197" y="11634"/>
                  </a:lnTo>
                  <a:lnTo>
                    <a:pt x="333219" y="2968"/>
                  </a:lnTo>
                  <a:lnTo>
                    <a:pt x="381012" y="0"/>
                  </a:lnTo>
                  <a:lnTo>
                    <a:pt x="3002280" y="0"/>
                  </a:lnTo>
                  <a:lnTo>
                    <a:pt x="3050075" y="2968"/>
                  </a:lnTo>
                  <a:lnTo>
                    <a:pt x="3096098" y="11634"/>
                  </a:lnTo>
                  <a:lnTo>
                    <a:pt x="3139991" y="25643"/>
                  </a:lnTo>
                  <a:lnTo>
                    <a:pt x="3181398" y="44636"/>
                  </a:lnTo>
                  <a:lnTo>
                    <a:pt x="3219961" y="68257"/>
                  </a:lnTo>
                  <a:lnTo>
                    <a:pt x="3255324" y="96149"/>
                  </a:lnTo>
                  <a:lnTo>
                    <a:pt x="3287130" y="127955"/>
                  </a:lnTo>
                  <a:lnTo>
                    <a:pt x="3315022" y="163318"/>
                  </a:lnTo>
                  <a:lnTo>
                    <a:pt x="3338643" y="201881"/>
                  </a:lnTo>
                  <a:lnTo>
                    <a:pt x="3357636" y="243288"/>
                  </a:lnTo>
                  <a:lnTo>
                    <a:pt x="3371645" y="287181"/>
                  </a:lnTo>
                  <a:lnTo>
                    <a:pt x="3380311" y="333204"/>
                  </a:lnTo>
                  <a:lnTo>
                    <a:pt x="3383279" y="381000"/>
                  </a:lnTo>
                  <a:lnTo>
                    <a:pt x="3383279" y="1905000"/>
                  </a:lnTo>
                  <a:lnTo>
                    <a:pt x="3380311" y="1952795"/>
                  </a:lnTo>
                  <a:lnTo>
                    <a:pt x="3371645" y="1998818"/>
                  </a:lnTo>
                  <a:lnTo>
                    <a:pt x="3357636" y="2042711"/>
                  </a:lnTo>
                  <a:lnTo>
                    <a:pt x="3338643" y="2084118"/>
                  </a:lnTo>
                  <a:lnTo>
                    <a:pt x="3315022" y="2122681"/>
                  </a:lnTo>
                  <a:lnTo>
                    <a:pt x="3287130" y="2158044"/>
                  </a:lnTo>
                  <a:lnTo>
                    <a:pt x="3255324" y="2189850"/>
                  </a:lnTo>
                  <a:lnTo>
                    <a:pt x="3219961" y="2217742"/>
                  </a:lnTo>
                  <a:lnTo>
                    <a:pt x="3181398" y="2241363"/>
                  </a:lnTo>
                  <a:lnTo>
                    <a:pt x="3139991" y="2260356"/>
                  </a:lnTo>
                  <a:lnTo>
                    <a:pt x="3096098" y="2274365"/>
                  </a:lnTo>
                  <a:lnTo>
                    <a:pt x="3050075" y="2283031"/>
                  </a:lnTo>
                  <a:lnTo>
                    <a:pt x="3002280" y="2286000"/>
                  </a:lnTo>
                  <a:lnTo>
                    <a:pt x="381012" y="2286000"/>
                  </a:lnTo>
                  <a:lnTo>
                    <a:pt x="333219" y="2283031"/>
                  </a:lnTo>
                  <a:lnTo>
                    <a:pt x="287197" y="2274365"/>
                  </a:lnTo>
                  <a:lnTo>
                    <a:pt x="243304" y="2260356"/>
                  </a:lnTo>
                  <a:lnTo>
                    <a:pt x="201897" y="2241363"/>
                  </a:lnTo>
                  <a:lnTo>
                    <a:pt x="163332" y="2217742"/>
                  </a:lnTo>
                  <a:lnTo>
                    <a:pt x="127967" y="2189850"/>
                  </a:lnTo>
                  <a:lnTo>
                    <a:pt x="96159" y="2158044"/>
                  </a:lnTo>
                  <a:lnTo>
                    <a:pt x="68265" y="2122681"/>
                  </a:lnTo>
                  <a:lnTo>
                    <a:pt x="44641" y="2084118"/>
                  </a:lnTo>
                  <a:lnTo>
                    <a:pt x="25646" y="2042711"/>
                  </a:lnTo>
                  <a:lnTo>
                    <a:pt x="11636" y="1998818"/>
                  </a:lnTo>
                  <a:lnTo>
                    <a:pt x="2968" y="1952795"/>
                  </a:lnTo>
                  <a:lnTo>
                    <a:pt x="0" y="1905000"/>
                  </a:lnTo>
                  <a:lnTo>
                    <a:pt x="0" y="381000"/>
                  </a:lnTo>
                  <a:close/>
                </a:path>
              </a:pathLst>
            </a:custGeom>
            <a:ln w="19812">
              <a:solidFill>
                <a:srgbClr val="FFFFFF"/>
              </a:solidFill>
            </a:ln>
          </p:spPr>
          <p:txBody>
            <a:bodyPr wrap="square" lIns="0" tIns="0" rIns="0" bIns="0" rtlCol="0"/>
            <a:lstStyle/>
            <a:p>
              <a:endParaRPr/>
            </a:p>
          </p:txBody>
        </p:sp>
      </p:grpSp>
      <p:sp>
        <p:nvSpPr>
          <p:cNvPr id="9" name="object 9"/>
          <p:cNvSpPr txBox="1"/>
          <p:nvPr/>
        </p:nvSpPr>
        <p:spPr>
          <a:xfrm>
            <a:off x="1290066" y="2473579"/>
            <a:ext cx="1109345" cy="467995"/>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FFFFFF"/>
                </a:solidFill>
                <a:latin typeface="Trebuchet MS"/>
                <a:cs typeface="Trebuchet MS"/>
              </a:rPr>
              <a:t>Пр</a:t>
            </a:r>
            <a:r>
              <a:rPr sz="2900" spc="5" dirty="0">
                <a:solidFill>
                  <a:srgbClr val="FFFFFF"/>
                </a:solidFill>
                <a:latin typeface="Trebuchet MS"/>
                <a:cs typeface="Trebuchet MS"/>
              </a:rPr>
              <a:t>я</a:t>
            </a:r>
            <a:r>
              <a:rPr sz="2900" spc="-5" dirty="0">
                <a:solidFill>
                  <a:srgbClr val="FFFFFF"/>
                </a:solidFill>
                <a:latin typeface="Trebuchet MS"/>
                <a:cs typeface="Trebuchet MS"/>
              </a:rPr>
              <a:t>мо</a:t>
            </a:r>
            <a:endParaRPr sz="2900">
              <a:latin typeface="Trebuchet MS"/>
              <a:cs typeface="Trebuchet MS"/>
            </a:endParaRPr>
          </a:p>
        </p:txBody>
      </p:sp>
      <p:grpSp>
        <p:nvGrpSpPr>
          <p:cNvPr id="10" name="object 10"/>
          <p:cNvGrpSpPr/>
          <p:nvPr/>
        </p:nvGrpSpPr>
        <p:grpSpPr>
          <a:xfrm>
            <a:off x="3503167" y="4069015"/>
            <a:ext cx="5095240" cy="2306320"/>
            <a:chOff x="3495802" y="4105402"/>
            <a:chExt cx="5095240" cy="2306320"/>
          </a:xfrm>
        </p:grpSpPr>
        <p:sp>
          <p:nvSpPr>
            <p:cNvPr id="11" name="object 11"/>
            <p:cNvSpPr/>
            <p:nvPr/>
          </p:nvSpPr>
          <p:spPr>
            <a:xfrm>
              <a:off x="3505962" y="4115562"/>
              <a:ext cx="5074920" cy="2286000"/>
            </a:xfrm>
            <a:custGeom>
              <a:avLst/>
              <a:gdLst/>
              <a:ahLst/>
              <a:cxnLst/>
              <a:rect l="l" t="t" r="r" b="b"/>
              <a:pathLst>
                <a:path w="5074920" h="2286000">
                  <a:moveTo>
                    <a:pt x="3931919" y="0"/>
                  </a:moveTo>
                  <a:lnTo>
                    <a:pt x="3931919" y="285750"/>
                  </a:lnTo>
                  <a:lnTo>
                    <a:pt x="0" y="285750"/>
                  </a:lnTo>
                  <a:lnTo>
                    <a:pt x="0" y="2000250"/>
                  </a:lnTo>
                  <a:lnTo>
                    <a:pt x="3931919" y="2000250"/>
                  </a:lnTo>
                  <a:lnTo>
                    <a:pt x="3931919" y="2286000"/>
                  </a:lnTo>
                  <a:lnTo>
                    <a:pt x="5074920" y="1143000"/>
                  </a:lnTo>
                  <a:lnTo>
                    <a:pt x="3931919" y="0"/>
                  </a:lnTo>
                  <a:close/>
                </a:path>
              </a:pathLst>
            </a:custGeom>
            <a:solidFill>
              <a:srgbClr val="D2EBF8">
                <a:alpha val="90194"/>
              </a:srgbClr>
            </a:solidFill>
          </p:spPr>
          <p:txBody>
            <a:bodyPr wrap="square" lIns="0" tIns="0" rIns="0" bIns="0" rtlCol="0"/>
            <a:lstStyle/>
            <a:p>
              <a:endParaRPr/>
            </a:p>
          </p:txBody>
        </p:sp>
        <p:sp>
          <p:nvSpPr>
            <p:cNvPr id="12" name="object 12"/>
            <p:cNvSpPr/>
            <p:nvPr/>
          </p:nvSpPr>
          <p:spPr>
            <a:xfrm>
              <a:off x="3505962" y="4115562"/>
              <a:ext cx="5074920" cy="2286000"/>
            </a:xfrm>
            <a:custGeom>
              <a:avLst/>
              <a:gdLst/>
              <a:ahLst/>
              <a:cxnLst/>
              <a:rect l="l" t="t" r="r" b="b"/>
              <a:pathLst>
                <a:path w="5074920" h="2286000">
                  <a:moveTo>
                    <a:pt x="0" y="285750"/>
                  </a:moveTo>
                  <a:lnTo>
                    <a:pt x="3931919" y="285750"/>
                  </a:lnTo>
                  <a:lnTo>
                    <a:pt x="3931919" y="0"/>
                  </a:lnTo>
                  <a:lnTo>
                    <a:pt x="5074920" y="1143000"/>
                  </a:lnTo>
                  <a:lnTo>
                    <a:pt x="3931919" y="2286000"/>
                  </a:lnTo>
                  <a:lnTo>
                    <a:pt x="3931919" y="2000250"/>
                  </a:lnTo>
                  <a:lnTo>
                    <a:pt x="0" y="2000250"/>
                  </a:lnTo>
                  <a:lnTo>
                    <a:pt x="0" y="285750"/>
                  </a:lnTo>
                  <a:close/>
                </a:path>
              </a:pathLst>
            </a:custGeom>
            <a:ln w="19812">
              <a:solidFill>
                <a:srgbClr val="2C3B43"/>
              </a:solidFill>
            </a:ln>
          </p:spPr>
          <p:txBody>
            <a:bodyPr wrap="square" lIns="0" tIns="0" rIns="0" bIns="0" rtlCol="0"/>
            <a:lstStyle/>
            <a:p>
              <a:endParaRPr/>
            </a:p>
          </p:txBody>
        </p:sp>
      </p:grpSp>
      <p:sp>
        <p:nvSpPr>
          <p:cNvPr id="13" name="object 13"/>
          <p:cNvSpPr txBox="1"/>
          <p:nvPr/>
        </p:nvSpPr>
        <p:spPr>
          <a:xfrm>
            <a:off x="3503167" y="4363973"/>
            <a:ext cx="4193540" cy="1328568"/>
          </a:xfrm>
          <a:prstGeom prst="rect">
            <a:avLst/>
          </a:prstGeom>
        </p:spPr>
        <p:txBody>
          <a:bodyPr vert="horz" wrap="square" lIns="0" tIns="45719" rIns="0" bIns="0" rtlCol="0">
            <a:spAutoFit/>
          </a:bodyPr>
          <a:lstStyle/>
          <a:p>
            <a:pPr marL="184785" marR="201295" indent="-172720">
              <a:lnSpc>
                <a:spcPts val="1670"/>
              </a:lnSpc>
              <a:spcBef>
                <a:spcPts val="359"/>
              </a:spcBef>
              <a:buFont typeface="Trebuchet MS"/>
              <a:buChar char="•"/>
              <a:tabLst>
                <a:tab pos="185420" algn="l"/>
              </a:tabLst>
            </a:pPr>
            <a:r>
              <a:rPr sz="1600" b="1" spc="-5" dirty="0">
                <a:latin typeface="Trebuchet MS"/>
                <a:cs typeface="Trebuchet MS"/>
              </a:rPr>
              <a:t>органи виконавчої </a:t>
            </a:r>
            <a:r>
              <a:rPr sz="1600" b="1" spc="-10" dirty="0">
                <a:latin typeface="Trebuchet MS"/>
                <a:cs typeface="Trebuchet MS"/>
              </a:rPr>
              <a:t>влади </a:t>
            </a:r>
            <a:r>
              <a:rPr sz="1600" b="1" spc="-5" dirty="0">
                <a:latin typeface="Trebuchet MS"/>
                <a:cs typeface="Trebuchet MS"/>
              </a:rPr>
              <a:t>та місцевого  </a:t>
            </a:r>
            <a:r>
              <a:rPr sz="1600" b="1" spc="-10" dirty="0">
                <a:latin typeface="Trebuchet MS"/>
                <a:cs typeface="Trebuchet MS"/>
              </a:rPr>
              <a:t>самоврядування, Національний банк  </a:t>
            </a:r>
            <a:r>
              <a:rPr sz="1600" b="1" spc="-5" dirty="0">
                <a:latin typeface="Trebuchet MS"/>
                <a:cs typeface="Trebuchet MS"/>
              </a:rPr>
              <a:t>України, Фонд державного</a:t>
            </a:r>
            <a:r>
              <a:rPr sz="1600" b="1" spc="15" dirty="0">
                <a:latin typeface="Trebuchet MS"/>
                <a:cs typeface="Trebuchet MS"/>
              </a:rPr>
              <a:t> </a:t>
            </a:r>
            <a:r>
              <a:rPr sz="1600" b="1" spc="-10" dirty="0">
                <a:latin typeface="Trebuchet MS"/>
                <a:cs typeface="Trebuchet MS"/>
              </a:rPr>
              <a:t>майна</a:t>
            </a:r>
            <a:endParaRPr sz="1600" dirty="0">
              <a:latin typeface="Trebuchet MS"/>
              <a:cs typeface="Trebuchet MS"/>
            </a:endParaRPr>
          </a:p>
          <a:p>
            <a:pPr marL="184785">
              <a:lnSpc>
                <a:spcPts val="1535"/>
              </a:lnSpc>
            </a:pPr>
            <a:r>
              <a:rPr sz="1600" b="1" spc="-5" dirty="0">
                <a:latin typeface="Trebuchet MS"/>
                <a:cs typeface="Trebuchet MS"/>
              </a:rPr>
              <a:t>України, Державний</a:t>
            </a:r>
            <a:r>
              <a:rPr sz="1600" b="1" spc="5" dirty="0">
                <a:latin typeface="Trebuchet MS"/>
                <a:cs typeface="Trebuchet MS"/>
              </a:rPr>
              <a:t> </a:t>
            </a:r>
            <a:r>
              <a:rPr sz="1600" b="1" spc="-5" dirty="0">
                <a:latin typeface="Trebuchet MS"/>
                <a:cs typeface="Trebuchet MS"/>
              </a:rPr>
              <a:t>антимонопольний</a:t>
            </a:r>
            <a:endParaRPr sz="1600" dirty="0">
              <a:latin typeface="Trebuchet MS"/>
              <a:cs typeface="Trebuchet MS"/>
            </a:endParaRPr>
          </a:p>
          <a:p>
            <a:pPr marL="184785">
              <a:lnSpc>
                <a:spcPts val="1670"/>
              </a:lnSpc>
            </a:pPr>
            <a:r>
              <a:rPr sz="1600" b="1" spc="-5" dirty="0">
                <a:latin typeface="Trebuchet MS"/>
                <a:cs typeface="Trebuchet MS"/>
              </a:rPr>
              <a:t>комітет, </a:t>
            </a:r>
            <a:r>
              <a:rPr lang="uk-UA" sz="1600" b="1" spc="-5" dirty="0">
                <a:latin typeface="Trebuchet MS"/>
                <a:cs typeface="Trebuchet MS"/>
              </a:rPr>
              <a:t>Національну</a:t>
            </a:r>
            <a:r>
              <a:rPr sz="1600" b="1" spc="-5" dirty="0">
                <a:latin typeface="Trebuchet MS"/>
                <a:cs typeface="Trebuchet MS"/>
              </a:rPr>
              <a:t> комісію</a:t>
            </a:r>
            <a:r>
              <a:rPr sz="1600" b="1" spc="5" dirty="0">
                <a:latin typeface="Trebuchet MS"/>
                <a:cs typeface="Trebuchet MS"/>
              </a:rPr>
              <a:t> </a:t>
            </a:r>
            <a:r>
              <a:rPr sz="1600" b="1" spc="-5" dirty="0">
                <a:latin typeface="Trebuchet MS"/>
                <a:cs typeface="Trebuchet MS"/>
              </a:rPr>
              <a:t>з</a:t>
            </a:r>
            <a:endParaRPr sz="1600" dirty="0">
              <a:latin typeface="Trebuchet MS"/>
              <a:cs typeface="Trebuchet MS"/>
            </a:endParaRPr>
          </a:p>
          <a:p>
            <a:pPr marL="184785">
              <a:lnSpc>
                <a:spcPts val="1675"/>
              </a:lnSpc>
            </a:pPr>
            <a:r>
              <a:rPr lang="uk-UA" sz="1600" b="1" spc="-5" dirty="0">
                <a:latin typeface="Trebuchet MS"/>
                <a:cs typeface="Trebuchet MS"/>
              </a:rPr>
              <a:t>цінних паперів та фондового ринку</a:t>
            </a:r>
            <a:endParaRPr sz="1600" dirty="0">
              <a:latin typeface="Trebuchet MS"/>
              <a:cs typeface="Trebuchet MS"/>
            </a:endParaRPr>
          </a:p>
        </p:txBody>
      </p:sp>
      <p:grpSp>
        <p:nvGrpSpPr>
          <p:cNvPr id="14" name="object 14"/>
          <p:cNvGrpSpPr/>
          <p:nvPr/>
        </p:nvGrpSpPr>
        <p:grpSpPr>
          <a:xfrm>
            <a:off x="143255" y="4105655"/>
            <a:ext cx="3403600" cy="2306320"/>
            <a:chOff x="143255" y="4105655"/>
            <a:chExt cx="3403600" cy="2306320"/>
          </a:xfrm>
        </p:grpSpPr>
        <p:sp>
          <p:nvSpPr>
            <p:cNvPr id="15" name="object 15"/>
            <p:cNvSpPr/>
            <p:nvPr/>
          </p:nvSpPr>
          <p:spPr>
            <a:xfrm>
              <a:off x="153161" y="4115561"/>
              <a:ext cx="3383279" cy="2286000"/>
            </a:xfrm>
            <a:custGeom>
              <a:avLst/>
              <a:gdLst/>
              <a:ahLst/>
              <a:cxnLst/>
              <a:rect l="l" t="t" r="r" b="b"/>
              <a:pathLst>
                <a:path w="3383279" h="2286000">
                  <a:moveTo>
                    <a:pt x="3002280" y="0"/>
                  </a:moveTo>
                  <a:lnTo>
                    <a:pt x="381012" y="0"/>
                  </a:lnTo>
                  <a:lnTo>
                    <a:pt x="333219" y="2968"/>
                  </a:lnTo>
                  <a:lnTo>
                    <a:pt x="287197" y="11634"/>
                  </a:lnTo>
                  <a:lnTo>
                    <a:pt x="243304" y="25643"/>
                  </a:lnTo>
                  <a:lnTo>
                    <a:pt x="201897" y="44636"/>
                  </a:lnTo>
                  <a:lnTo>
                    <a:pt x="163332" y="68257"/>
                  </a:lnTo>
                  <a:lnTo>
                    <a:pt x="127967" y="96149"/>
                  </a:lnTo>
                  <a:lnTo>
                    <a:pt x="96159" y="127955"/>
                  </a:lnTo>
                  <a:lnTo>
                    <a:pt x="68265" y="163318"/>
                  </a:lnTo>
                  <a:lnTo>
                    <a:pt x="44641" y="201881"/>
                  </a:lnTo>
                  <a:lnTo>
                    <a:pt x="25646" y="243288"/>
                  </a:lnTo>
                  <a:lnTo>
                    <a:pt x="11636" y="287181"/>
                  </a:lnTo>
                  <a:lnTo>
                    <a:pt x="2968" y="333204"/>
                  </a:lnTo>
                  <a:lnTo>
                    <a:pt x="0" y="381000"/>
                  </a:lnTo>
                  <a:lnTo>
                    <a:pt x="0" y="1904987"/>
                  </a:lnTo>
                  <a:lnTo>
                    <a:pt x="2968" y="1952780"/>
                  </a:lnTo>
                  <a:lnTo>
                    <a:pt x="11636" y="1998802"/>
                  </a:lnTo>
                  <a:lnTo>
                    <a:pt x="25646" y="2042695"/>
                  </a:lnTo>
                  <a:lnTo>
                    <a:pt x="44641" y="2084102"/>
                  </a:lnTo>
                  <a:lnTo>
                    <a:pt x="68265" y="2122667"/>
                  </a:lnTo>
                  <a:lnTo>
                    <a:pt x="96159" y="2158032"/>
                  </a:lnTo>
                  <a:lnTo>
                    <a:pt x="127967" y="2189840"/>
                  </a:lnTo>
                  <a:lnTo>
                    <a:pt x="163332" y="2217734"/>
                  </a:lnTo>
                  <a:lnTo>
                    <a:pt x="201897" y="2241358"/>
                  </a:lnTo>
                  <a:lnTo>
                    <a:pt x="243304" y="2260353"/>
                  </a:lnTo>
                  <a:lnTo>
                    <a:pt x="287197" y="2274363"/>
                  </a:lnTo>
                  <a:lnTo>
                    <a:pt x="333219" y="2283031"/>
                  </a:lnTo>
                  <a:lnTo>
                    <a:pt x="381012" y="2286000"/>
                  </a:lnTo>
                  <a:lnTo>
                    <a:pt x="3002280" y="2286000"/>
                  </a:lnTo>
                  <a:lnTo>
                    <a:pt x="3050075" y="2283031"/>
                  </a:lnTo>
                  <a:lnTo>
                    <a:pt x="3096098" y="2274363"/>
                  </a:lnTo>
                  <a:lnTo>
                    <a:pt x="3139991" y="2260353"/>
                  </a:lnTo>
                  <a:lnTo>
                    <a:pt x="3181398" y="2241358"/>
                  </a:lnTo>
                  <a:lnTo>
                    <a:pt x="3219961" y="2217734"/>
                  </a:lnTo>
                  <a:lnTo>
                    <a:pt x="3255324" y="2189840"/>
                  </a:lnTo>
                  <a:lnTo>
                    <a:pt x="3287130" y="2158032"/>
                  </a:lnTo>
                  <a:lnTo>
                    <a:pt x="3315022" y="2122667"/>
                  </a:lnTo>
                  <a:lnTo>
                    <a:pt x="3338643" y="2084102"/>
                  </a:lnTo>
                  <a:lnTo>
                    <a:pt x="3357636" y="2042695"/>
                  </a:lnTo>
                  <a:lnTo>
                    <a:pt x="3371645" y="1998802"/>
                  </a:lnTo>
                  <a:lnTo>
                    <a:pt x="3380311" y="1952780"/>
                  </a:lnTo>
                  <a:lnTo>
                    <a:pt x="3383279" y="1904987"/>
                  </a:lnTo>
                  <a:lnTo>
                    <a:pt x="3383279" y="381000"/>
                  </a:lnTo>
                  <a:lnTo>
                    <a:pt x="3380311" y="333204"/>
                  </a:lnTo>
                  <a:lnTo>
                    <a:pt x="3371645" y="287181"/>
                  </a:lnTo>
                  <a:lnTo>
                    <a:pt x="3357636" y="243288"/>
                  </a:lnTo>
                  <a:lnTo>
                    <a:pt x="3338643" y="201881"/>
                  </a:lnTo>
                  <a:lnTo>
                    <a:pt x="3315022" y="163318"/>
                  </a:lnTo>
                  <a:lnTo>
                    <a:pt x="3287130" y="127955"/>
                  </a:lnTo>
                  <a:lnTo>
                    <a:pt x="3255324" y="96149"/>
                  </a:lnTo>
                  <a:lnTo>
                    <a:pt x="3219961" y="68257"/>
                  </a:lnTo>
                  <a:lnTo>
                    <a:pt x="3181398" y="44636"/>
                  </a:lnTo>
                  <a:lnTo>
                    <a:pt x="3139991" y="25643"/>
                  </a:lnTo>
                  <a:lnTo>
                    <a:pt x="3096098" y="11634"/>
                  </a:lnTo>
                  <a:lnTo>
                    <a:pt x="3050075" y="2968"/>
                  </a:lnTo>
                  <a:lnTo>
                    <a:pt x="3002280" y="0"/>
                  </a:lnTo>
                  <a:close/>
                </a:path>
              </a:pathLst>
            </a:custGeom>
            <a:solidFill>
              <a:srgbClr val="2D83C3"/>
            </a:solidFill>
          </p:spPr>
          <p:txBody>
            <a:bodyPr wrap="square" lIns="0" tIns="0" rIns="0" bIns="0" rtlCol="0"/>
            <a:lstStyle/>
            <a:p>
              <a:endParaRPr/>
            </a:p>
          </p:txBody>
        </p:sp>
        <p:sp>
          <p:nvSpPr>
            <p:cNvPr id="16" name="object 16"/>
            <p:cNvSpPr/>
            <p:nvPr/>
          </p:nvSpPr>
          <p:spPr>
            <a:xfrm>
              <a:off x="153161" y="4115561"/>
              <a:ext cx="3383279" cy="2286000"/>
            </a:xfrm>
            <a:custGeom>
              <a:avLst/>
              <a:gdLst/>
              <a:ahLst/>
              <a:cxnLst/>
              <a:rect l="l" t="t" r="r" b="b"/>
              <a:pathLst>
                <a:path w="3383279" h="2286000">
                  <a:moveTo>
                    <a:pt x="0" y="381000"/>
                  </a:moveTo>
                  <a:lnTo>
                    <a:pt x="2968" y="333204"/>
                  </a:lnTo>
                  <a:lnTo>
                    <a:pt x="11636" y="287181"/>
                  </a:lnTo>
                  <a:lnTo>
                    <a:pt x="25646" y="243288"/>
                  </a:lnTo>
                  <a:lnTo>
                    <a:pt x="44641" y="201881"/>
                  </a:lnTo>
                  <a:lnTo>
                    <a:pt x="68265" y="163318"/>
                  </a:lnTo>
                  <a:lnTo>
                    <a:pt x="96159" y="127955"/>
                  </a:lnTo>
                  <a:lnTo>
                    <a:pt x="127967" y="96149"/>
                  </a:lnTo>
                  <a:lnTo>
                    <a:pt x="163332" y="68257"/>
                  </a:lnTo>
                  <a:lnTo>
                    <a:pt x="201897" y="44636"/>
                  </a:lnTo>
                  <a:lnTo>
                    <a:pt x="243304" y="25643"/>
                  </a:lnTo>
                  <a:lnTo>
                    <a:pt x="287197" y="11634"/>
                  </a:lnTo>
                  <a:lnTo>
                    <a:pt x="333219" y="2968"/>
                  </a:lnTo>
                  <a:lnTo>
                    <a:pt x="381012" y="0"/>
                  </a:lnTo>
                  <a:lnTo>
                    <a:pt x="3002280" y="0"/>
                  </a:lnTo>
                  <a:lnTo>
                    <a:pt x="3050075" y="2968"/>
                  </a:lnTo>
                  <a:lnTo>
                    <a:pt x="3096098" y="11634"/>
                  </a:lnTo>
                  <a:lnTo>
                    <a:pt x="3139991" y="25643"/>
                  </a:lnTo>
                  <a:lnTo>
                    <a:pt x="3181398" y="44636"/>
                  </a:lnTo>
                  <a:lnTo>
                    <a:pt x="3219961" y="68257"/>
                  </a:lnTo>
                  <a:lnTo>
                    <a:pt x="3255324" y="96149"/>
                  </a:lnTo>
                  <a:lnTo>
                    <a:pt x="3287130" y="127955"/>
                  </a:lnTo>
                  <a:lnTo>
                    <a:pt x="3315022" y="163318"/>
                  </a:lnTo>
                  <a:lnTo>
                    <a:pt x="3338643" y="201881"/>
                  </a:lnTo>
                  <a:lnTo>
                    <a:pt x="3357636" y="243288"/>
                  </a:lnTo>
                  <a:lnTo>
                    <a:pt x="3371645" y="287181"/>
                  </a:lnTo>
                  <a:lnTo>
                    <a:pt x="3380311" y="333204"/>
                  </a:lnTo>
                  <a:lnTo>
                    <a:pt x="3383279" y="381000"/>
                  </a:lnTo>
                  <a:lnTo>
                    <a:pt x="3383279" y="1904987"/>
                  </a:lnTo>
                  <a:lnTo>
                    <a:pt x="3380311" y="1952780"/>
                  </a:lnTo>
                  <a:lnTo>
                    <a:pt x="3371645" y="1998802"/>
                  </a:lnTo>
                  <a:lnTo>
                    <a:pt x="3357636" y="2042695"/>
                  </a:lnTo>
                  <a:lnTo>
                    <a:pt x="3338643" y="2084102"/>
                  </a:lnTo>
                  <a:lnTo>
                    <a:pt x="3315022" y="2122667"/>
                  </a:lnTo>
                  <a:lnTo>
                    <a:pt x="3287130" y="2158032"/>
                  </a:lnTo>
                  <a:lnTo>
                    <a:pt x="3255324" y="2189840"/>
                  </a:lnTo>
                  <a:lnTo>
                    <a:pt x="3219961" y="2217734"/>
                  </a:lnTo>
                  <a:lnTo>
                    <a:pt x="3181398" y="2241358"/>
                  </a:lnTo>
                  <a:lnTo>
                    <a:pt x="3139991" y="2260353"/>
                  </a:lnTo>
                  <a:lnTo>
                    <a:pt x="3096098" y="2274363"/>
                  </a:lnTo>
                  <a:lnTo>
                    <a:pt x="3050075" y="2283031"/>
                  </a:lnTo>
                  <a:lnTo>
                    <a:pt x="3002280" y="2286000"/>
                  </a:lnTo>
                  <a:lnTo>
                    <a:pt x="381012" y="2286000"/>
                  </a:lnTo>
                  <a:lnTo>
                    <a:pt x="333219" y="2283031"/>
                  </a:lnTo>
                  <a:lnTo>
                    <a:pt x="287197" y="2274363"/>
                  </a:lnTo>
                  <a:lnTo>
                    <a:pt x="243304" y="2260353"/>
                  </a:lnTo>
                  <a:lnTo>
                    <a:pt x="201897" y="2241358"/>
                  </a:lnTo>
                  <a:lnTo>
                    <a:pt x="163332" y="2217734"/>
                  </a:lnTo>
                  <a:lnTo>
                    <a:pt x="127967" y="2189840"/>
                  </a:lnTo>
                  <a:lnTo>
                    <a:pt x="96159" y="2158032"/>
                  </a:lnTo>
                  <a:lnTo>
                    <a:pt x="68265" y="2122667"/>
                  </a:lnTo>
                  <a:lnTo>
                    <a:pt x="44641" y="2084102"/>
                  </a:lnTo>
                  <a:lnTo>
                    <a:pt x="25646" y="2042695"/>
                  </a:lnTo>
                  <a:lnTo>
                    <a:pt x="11636" y="1998802"/>
                  </a:lnTo>
                  <a:lnTo>
                    <a:pt x="2968" y="1952780"/>
                  </a:lnTo>
                  <a:lnTo>
                    <a:pt x="0" y="1904987"/>
                  </a:lnTo>
                  <a:lnTo>
                    <a:pt x="0" y="381000"/>
                  </a:lnTo>
                  <a:close/>
                </a:path>
              </a:pathLst>
            </a:custGeom>
            <a:ln w="19812">
              <a:solidFill>
                <a:srgbClr val="FFFFFF"/>
              </a:solidFill>
            </a:ln>
          </p:spPr>
          <p:txBody>
            <a:bodyPr wrap="square" lIns="0" tIns="0" rIns="0" bIns="0" rtlCol="0"/>
            <a:lstStyle/>
            <a:p>
              <a:endParaRPr/>
            </a:p>
          </p:txBody>
        </p:sp>
      </p:grpSp>
      <p:sp>
        <p:nvSpPr>
          <p:cNvPr id="17" name="object 17"/>
          <p:cNvSpPr txBox="1"/>
          <p:nvPr/>
        </p:nvSpPr>
        <p:spPr>
          <a:xfrm>
            <a:off x="419811" y="4988178"/>
            <a:ext cx="2849880" cy="467995"/>
          </a:xfrm>
          <a:prstGeom prst="rect">
            <a:avLst/>
          </a:prstGeom>
        </p:spPr>
        <p:txBody>
          <a:bodyPr vert="horz" wrap="square" lIns="0" tIns="12700" rIns="0" bIns="0" rtlCol="0">
            <a:spAutoFit/>
          </a:bodyPr>
          <a:lstStyle/>
          <a:p>
            <a:pPr marL="12700">
              <a:lnSpc>
                <a:spcPct val="100000"/>
              </a:lnSpc>
              <a:spcBef>
                <a:spcPts val="100"/>
              </a:spcBef>
            </a:pPr>
            <a:r>
              <a:rPr sz="2900" spc="-5" dirty="0">
                <a:solidFill>
                  <a:srgbClr val="FFFFFF"/>
                </a:solidFill>
                <a:latin typeface="Trebuchet MS"/>
                <a:cs typeface="Trebuchet MS"/>
              </a:rPr>
              <a:t>Опосередковано</a:t>
            </a:r>
            <a:endParaRPr sz="2900">
              <a:latin typeface="Trebuchet MS"/>
              <a:cs typeface="Trebuchet MS"/>
            </a:endParaRPr>
          </a:p>
        </p:txBody>
      </p:sp>
      <p:grpSp>
        <p:nvGrpSpPr>
          <p:cNvPr id="18" name="object 18"/>
          <p:cNvGrpSpPr/>
          <p:nvPr/>
        </p:nvGrpSpPr>
        <p:grpSpPr>
          <a:xfrm>
            <a:off x="1149096" y="222504"/>
            <a:ext cx="5897880" cy="1381125"/>
            <a:chOff x="1149096" y="222504"/>
            <a:chExt cx="5897880" cy="1381125"/>
          </a:xfrm>
        </p:grpSpPr>
        <p:sp>
          <p:nvSpPr>
            <p:cNvPr id="19" name="object 19"/>
            <p:cNvSpPr/>
            <p:nvPr/>
          </p:nvSpPr>
          <p:spPr>
            <a:xfrm>
              <a:off x="1149096" y="222504"/>
              <a:ext cx="5897880" cy="893063"/>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1552956" y="710184"/>
              <a:ext cx="4969764" cy="893063"/>
            </a:xfrm>
            <a:prstGeom prst="rect">
              <a:avLst/>
            </a:prstGeom>
            <a:blipFill>
              <a:blip r:embed="rId3" cstate="print"/>
              <a:stretch>
                <a:fillRect/>
              </a:stretch>
            </a:blipFill>
          </p:spPr>
          <p:txBody>
            <a:bodyPr wrap="square" lIns="0" tIns="0" rIns="0" bIns="0" rtlCol="0"/>
            <a:lstStyle/>
            <a:p>
              <a:endParaRPr/>
            </a:p>
          </p:txBody>
        </p:sp>
      </p:grpSp>
      <p:sp>
        <p:nvSpPr>
          <p:cNvPr id="21" name="object 21"/>
          <p:cNvSpPr txBox="1">
            <a:spLocks noGrp="1"/>
          </p:cNvSpPr>
          <p:nvPr>
            <p:ph type="title"/>
          </p:nvPr>
        </p:nvSpPr>
        <p:spPr>
          <a:xfrm>
            <a:off x="1400936" y="325882"/>
            <a:ext cx="5274310" cy="1001394"/>
          </a:xfrm>
          <a:prstGeom prst="rect">
            <a:avLst/>
          </a:prstGeom>
        </p:spPr>
        <p:txBody>
          <a:bodyPr vert="horz" wrap="square" lIns="0" tIns="12700" rIns="0" bIns="0" rtlCol="0">
            <a:spAutoFit/>
          </a:bodyPr>
          <a:lstStyle/>
          <a:p>
            <a:pPr marL="416559" marR="5080" indent="-403860">
              <a:lnSpc>
                <a:spcPct val="100000"/>
              </a:lnSpc>
              <a:spcBef>
                <a:spcPts val="100"/>
              </a:spcBef>
            </a:pPr>
            <a:r>
              <a:rPr sz="3200" dirty="0">
                <a:solidFill>
                  <a:srgbClr val="C00000"/>
                </a:solidFill>
              </a:rPr>
              <a:t>Держава </a:t>
            </a:r>
            <a:r>
              <a:rPr sz="3200" spc="-5" dirty="0">
                <a:solidFill>
                  <a:srgbClr val="C00000"/>
                </a:solidFill>
              </a:rPr>
              <a:t>здійснює вплив</a:t>
            </a:r>
            <a:r>
              <a:rPr sz="3200" spc="-100" dirty="0">
                <a:solidFill>
                  <a:srgbClr val="C00000"/>
                </a:solidFill>
              </a:rPr>
              <a:t> </a:t>
            </a:r>
            <a:r>
              <a:rPr sz="3200" spc="-5" dirty="0">
                <a:solidFill>
                  <a:srgbClr val="C00000"/>
                </a:solidFill>
              </a:rPr>
              <a:t>на  інвестиційну</a:t>
            </a:r>
            <a:r>
              <a:rPr sz="3200" spc="-50" dirty="0">
                <a:solidFill>
                  <a:srgbClr val="C00000"/>
                </a:solidFill>
              </a:rPr>
              <a:t> </a:t>
            </a:r>
            <a:r>
              <a:rPr sz="3200" spc="-5" dirty="0">
                <a:solidFill>
                  <a:srgbClr val="C00000"/>
                </a:solidFill>
              </a:rPr>
              <a:t>діяльність</a:t>
            </a:r>
            <a:endParaRPr sz="3200"/>
          </a:p>
        </p:txBody>
      </p:sp>
    </p:spTree>
  </p:cSld>
  <p:clrMapOvr>
    <a:masterClrMapping/>
  </p:clrMapOvr>
</p:sld>
</file>

<file path=ppt/theme/theme1.xml><?xml version="1.0" encoding="utf-8"?>
<a:theme xmlns:a="http://schemas.openxmlformats.org/drawingml/2006/main" name="Краплинка">
  <a:themeElements>
    <a:clrScheme name="Краплинка">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раплинка">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раплинка">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Краплинка</Template>
  <TotalTime>189</TotalTime>
  <Words>1705</Words>
  <Application>Microsoft Office PowerPoint</Application>
  <PresentationFormat>Екран (4:3)</PresentationFormat>
  <Paragraphs>192</Paragraphs>
  <Slides>31</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31</vt:i4>
      </vt:variant>
    </vt:vector>
  </HeadingPairs>
  <TitlesOfParts>
    <vt:vector size="41" baseType="lpstr">
      <vt:lpstr>Arial</vt:lpstr>
      <vt:lpstr>Arial</vt:lpstr>
      <vt:lpstr>Montserrat</vt:lpstr>
      <vt:lpstr>Proba Pro</vt:lpstr>
      <vt:lpstr>Roboto</vt:lpstr>
      <vt:lpstr>Times New Roman</vt:lpstr>
      <vt:lpstr>Trebuchet MS</vt:lpstr>
      <vt:lpstr>Tw Cen MT</vt:lpstr>
      <vt:lpstr>Wingdings</vt:lpstr>
      <vt:lpstr>Краплинка</vt:lpstr>
      <vt:lpstr>ТЕМА 2 Суб'єкти та об'єкти інвестиційної діяльності</vt:lpstr>
      <vt:lpstr>Дискусійне питання </vt:lpstr>
      <vt:lpstr>Питання на розгляд</vt:lpstr>
      <vt:lpstr>Презентація PowerPoint</vt:lpstr>
      <vt:lpstr>Класифікація інвесторів</vt:lpstr>
      <vt:lpstr>Презентація PowerPoint</vt:lpstr>
      <vt:lpstr>Суб'єкти інвестиційної діяльності  зобов'язані:</vt:lpstr>
      <vt:lpstr>Держава як суб‘єкт інвестиційної діяльності</vt:lpstr>
      <vt:lpstr>Держава здійснює вплив на  інвестиційну діяльність</vt:lpstr>
      <vt:lpstr>План України та Стратегія відновлення, сталого розвитку та цифрової трансформації малого та середнього підприємництва</vt:lpstr>
      <vt:lpstr>Державні інвестиційні стратегії</vt:lpstr>
      <vt:lpstr>https://www.ukrinform.ua/rubric-economy/3901218-v-ukraini-startuvala-programa-nacionalnij-kesbek-dla-spozivaciv.html</vt:lpstr>
      <vt:lpstr>Інтелектуальна розвідка</vt:lpstr>
      <vt:lpstr>Воррен баффет</vt:lpstr>
      <vt:lpstr>Презентація PowerPoint</vt:lpstr>
      <vt:lpstr>Презентація PowerPoint</vt:lpstr>
      <vt:lpstr>Свої перші акції Баффет придбав в 11-річному віці — це були шість паперів сервісної нафтової компанії Cities Service Preferred (тепер відомої як CITGO) по $38 за штуку.  Відразу після покупки їх вартість впала майже на третину. Незважаючи на докори сестри щодо нераціональної поведінки, воррен дочекався, поки акції підростуть до $40 за акцію і продав їх. Втім, уже через кілька місяців акції компанії подорожчали до $200. Саме так, за легендою, у Баффеті народився довгостроковий інвестор.</vt:lpstr>
      <vt:lpstr>Презентація PowerPoint</vt:lpstr>
      <vt:lpstr>Презентація PowerPoint</vt:lpstr>
      <vt:lpstr>Презентація PowerPoint</vt:lpstr>
      <vt:lpstr>Фінансове посередництво</vt:lpstr>
      <vt:lpstr>Інвестиції у військові облігації https://www.youtube.com/watch?v=SLr86yfMWPI</vt:lpstr>
      <vt:lpstr>Презентація PowerPoint</vt:lpstr>
      <vt:lpstr>Презентація PowerPoint</vt:lpstr>
      <vt:lpstr>Види ІСІ залежно від порядку  здійснення діяльності</vt:lpstr>
      <vt:lpstr>Презентація PowerPoint</vt:lpstr>
      <vt:lpstr>Об'єкти інвестиційної діяльності –  майно в різних формах, на яке витрачено  інвестиції та яке використовується для  отримання прибутку:</vt:lpstr>
      <vt:lpstr>Інвестиції можуть вкладатись в  наступні об'єкти:</vt:lpstr>
      <vt:lpstr>Забороняється інвестування в  об'єкти</vt:lpstr>
      <vt:lpstr>Інвестиції в Україні під час війни у 2023 році: що радить штучний інтелект ChatGPT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dc:creator>
  <cp:lastModifiedBy>Наталія Швець</cp:lastModifiedBy>
  <cp:revision>18</cp:revision>
  <dcterms:created xsi:type="dcterms:W3CDTF">2023-08-18T06:33:58Z</dcterms:created>
  <dcterms:modified xsi:type="dcterms:W3CDTF">2024-09-03T16:27:54Z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2020-02-11T00:00:00Z</vt:filetime>
  </property>
  <property fmtid="{D5CDD505-2E9C-101B-9397-08002B2CF9AE}" pid="3" name="Creator">
    <vt:lpwstr>Microsoft® PowerPoint® 2013</vt:lpwstr>
  </property>
  <property fmtid="{D5CDD505-2E9C-101B-9397-08002B2CF9AE}" pid="4" name="LastSaved">
    <vt:filetime>2023-08-18T00:00:00Z</vt:filetime>
  </property>
</Properties>
</file>