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3" r:id="rId23"/>
    <p:sldId id="334" r:id="rId24"/>
    <p:sldId id="331" r:id="rId25"/>
    <p:sldId id="332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A0AF0-083F-45B9-B3A3-EC43DDED0A57}" type="datetimeFigureOut">
              <a:rPr lang="uk-UA" smtClean="0"/>
              <a:t>13.09.2025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1C948-1B34-4145-A367-9787FE3053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98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13.09.2025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707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13.09.2025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020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13.09.2025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71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13.09.2025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56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13.09.2025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81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13.09.2025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425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13.09.2025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349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13.09.2025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0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13.09.2025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42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13.09.2025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771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6F09-C090-4219-A72E-1207FB5A285F}" type="datetimeFigureOut">
              <a:rPr lang="uk-UA" smtClean="0"/>
              <a:t>13.09.2025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98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B6F09-C090-4219-A72E-1207FB5A285F}" type="datetimeFigureOut">
              <a:rPr lang="uk-UA" smtClean="0"/>
              <a:t>13.09.2025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2696-D737-4756-A77C-7029DF9CE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05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cholar.google.com.ua/scholar?oi=bibs&amp;cluster=5837728227695279799&amp;btnI=1&amp;hl=u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80340" indent="450215">
              <a:spcBef>
                <a:spcPts val="1200"/>
              </a:spcBef>
              <a:spcAft>
                <a:spcPts val="300"/>
              </a:spcAft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Аграрна політика України: зміст, напрями та механізми реалізації </a:t>
            </a:r>
            <a:endParaRPr lang="ru-UA" sz="3600" b="1" i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4353406"/>
            <a:ext cx="9144000" cy="1122450"/>
          </a:xfrm>
        </p:spPr>
        <p:txBody>
          <a:bodyPr/>
          <a:lstStyle/>
          <a:p>
            <a:endParaRPr lang="uk-UA" dirty="0"/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Лектор – професор Діброва А.Д.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9237" y="117336"/>
            <a:ext cx="11333526" cy="704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біоресурсів і природокористування України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9237" y="822011"/>
            <a:ext cx="11333526" cy="647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Економічний факультет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1712" y="1552765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59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877963" cy="581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ЗЕМЕЛЬНА РЕФОРМА ТА РЕФОРМУВАННЯ МАЙНОВИХ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F56E4D-B3D2-4DB2-8116-4131F83E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1" y="1083473"/>
            <a:ext cx="6216073" cy="56498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FE69D7-14B4-4109-8078-2D1171C3E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079" y="1168559"/>
            <a:ext cx="5492775" cy="417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0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877963" cy="581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селянських (фермерських) господарства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6E86A5-7E41-4EA3-9305-56E5FE796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2" y="1379804"/>
            <a:ext cx="4748500" cy="2536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3C9BA1-E772-4319-8D9A-01C88EF21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607" y="1288417"/>
            <a:ext cx="5215229" cy="24625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AFAA20-E7B2-4726-965B-874B2AB93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46" y="4052787"/>
            <a:ext cx="4831960" cy="24126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36628F-438C-4EAD-9958-41589FDFA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893" y="4148337"/>
            <a:ext cx="5001816" cy="23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0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877963" cy="581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сільськогосподарського виробництва за формами власності, %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43FB25-9CEF-4795-9E0D-A1387A54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80" y="1252656"/>
            <a:ext cx="11584783" cy="53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4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877963" cy="581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ринкової інфраструктури в </a:t>
            </a:r>
            <a:r>
              <a:rPr lang="uk-UA" sz="24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endParaRPr lang="uk-UA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9C2EAE-20C0-4FD1-B08E-39689D32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7" y="1238900"/>
            <a:ext cx="5326178" cy="16058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68CE19-BCD7-436A-A4A7-A4BBC0085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46" y="2844799"/>
            <a:ext cx="5050658" cy="7969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9A6043-B765-477A-8AD8-AA548F79A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545" y="1274033"/>
            <a:ext cx="6164168" cy="30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6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877963" cy="581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Вдосконалення механізмів державного регулювання </a:t>
            </a:r>
            <a:r>
              <a:rPr lang="uk-UA" sz="24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endParaRPr lang="uk-UA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EA167C-E38E-4B42-94D7-E692ABDC4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7" y="1244698"/>
            <a:ext cx="4705713" cy="55467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676A88-B45D-4E02-A6AF-FD2024776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167" y="1244698"/>
            <a:ext cx="6365687" cy="51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72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951854" cy="3263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регулювали права власності в </a:t>
            </a:r>
            <a:r>
              <a:rPr lang="uk-UA" sz="24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endParaRPr lang="uk-UA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власність» від 7.02.1991 р.</a:t>
            </a: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форми власності на землю» від 30.01.1992 р.</a:t>
            </a: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селянське (фермерське) господарство» від 20.12.1992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колективне сільськогосподарське підприємство від 14.02.1992 р.</a:t>
            </a: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сільськогосподарську кооперацію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» від 17.07.1997 р.</a:t>
            </a: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 особливості приватизації майна в агропромисловому комплексі» від 10.07.1996 р.</a:t>
            </a:r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24E11717-1164-4EC1-A6D9-120DBE8570C0}"/>
              </a:ext>
            </a:extLst>
          </p:cNvPr>
          <p:cNvSpPr txBox="1">
            <a:spLocks/>
          </p:cNvSpPr>
          <p:nvPr/>
        </p:nvSpPr>
        <p:spPr>
          <a:xfrm>
            <a:off x="73891" y="4137891"/>
            <a:ext cx="11951854" cy="257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регулювали паювання сільськогосподарських земель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Земельний кодекс України від 13.02.1992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колективне сільськогосподарське підприємство від 14.02.1992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сільськогосподарську кооперацію» від 17.07.1997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угоди щодо відчуження земельної частки (паю)» від 18.01.2001 р.</a:t>
            </a:r>
          </a:p>
        </p:txBody>
      </p:sp>
    </p:spTree>
    <p:extLst>
      <p:ext uri="{BB962C8B-B14F-4D97-AF65-F5344CB8AC3E}">
        <p14:creationId xmlns:p14="http://schemas.microsoft.com/office/powerpoint/2010/main" val="173485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1"/>
            <a:ext cx="11951854" cy="2035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стимулювали розвиток сільськогосподарського виробництва</a:t>
            </a: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пріоритетність соціального розвитку села та агропромислового комплексу в народному господарстві» від 17.10.1990 р.</a:t>
            </a:r>
          </a:p>
          <a:p>
            <a:pPr algn="just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стимулювання розвитку сільського </a:t>
            </a:r>
            <a:r>
              <a:rPr lang="uk-UA" sz="20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госопдарства</a:t>
            </a:r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на період 2001-2004 рр.» від 18.01.2001 р.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24E11717-1164-4EC1-A6D9-120DBE8570C0}"/>
              </a:ext>
            </a:extLst>
          </p:cNvPr>
          <p:cNvSpPr txBox="1">
            <a:spLocks/>
          </p:cNvSpPr>
          <p:nvPr/>
        </p:nvSpPr>
        <p:spPr>
          <a:xfrm>
            <a:off x="240146" y="2623129"/>
            <a:ext cx="11951854" cy="1237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регулювали імпорт сільськогосподарської продукції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державне регулювання імпорту сільськогосподарської продукції» від 17.07.1997 р.</a:t>
            </a:r>
          </a:p>
        </p:txBody>
      </p:sp>
    </p:spTree>
    <p:extLst>
      <p:ext uri="{BB962C8B-B14F-4D97-AF65-F5344CB8AC3E}">
        <p14:creationId xmlns:p14="http://schemas.microsoft.com/office/powerpoint/2010/main" val="186837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0" y="763401"/>
            <a:ext cx="12025745" cy="41503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uk-UA" sz="9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регулювали податки в </a:t>
            </a:r>
            <a:r>
              <a:rPr lang="uk-UA" sz="9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endParaRPr lang="uk-UA" sz="9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8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плату за землю» від 3.07.1992 р.</a:t>
            </a:r>
          </a:p>
          <a:p>
            <a:pPr algn="just"/>
            <a:r>
              <a:rPr lang="uk-UA" sz="8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вивізне (експортне) мито на живу худобу на шкіряну сировину» від 07.05.1996 р.</a:t>
            </a:r>
          </a:p>
          <a:p>
            <a:pPr algn="just"/>
            <a:r>
              <a:rPr lang="uk-UA" sz="8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фіксований сільськогосподарський податок» від 17.12.1996 р.</a:t>
            </a:r>
          </a:p>
          <a:p>
            <a:pPr algn="just"/>
            <a:r>
              <a:rPr lang="uk-UA" sz="8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збір на розвиток виноградарства, садівництва і хмелярства» від 9.04.1999р.</a:t>
            </a:r>
          </a:p>
          <a:p>
            <a:pPr algn="just"/>
            <a:r>
              <a:rPr lang="uk-UA" sz="8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списання заборгованості зі сплати податків і зборів (обов'язкових платежів) платників податків у зв'язку із реформуванням сільськогосподарських підприємств» від 16.03.2000 р.</a:t>
            </a:r>
          </a:p>
          <a:p>
            <a:pPr algn="just"/>
            <a:r>
              <a:rPr lang="uk-UA" sz="8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 «Про врегулювання заборгованості за позичками, наданими державним та іншим сільськогосподарським підприємствам всіх форм власності і господарювання через обслуговуючі, заготівельні і переробні підприємства та реструктуризацію заборгованості зі сплати податків і зборів (обов'язкових платежів) переробних підприємств агропромислового комплексі» від 18.01.2001 р.</a:t>
            </a:r>
          </a:p>
          <a:p>
            <a:pPr algn="just"/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4148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763399"/>
            <a:ext cx="12025745" cy="28942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регулювали окремі сфери </a:t>
            </a:r>
            <a:r>
              <a:rPr lang="uk-UA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endParaRPr lang="uk-UA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пестициди і агрохімікати» від 2.03.1995 р.</a:t>
            </a:r>
          </a:p>
          <a:p>
            <a:pPr algn="just"/>
            <a:r>
              <a:rPr lang="uk-UA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державне регулювання виробництва і реалізації цукру» від 17.06.1999 р.</a:t>
            </a:r>
          </a:p>
          <a:p>
            <a:pPr algn="just"/>
            <a:r>
              <a:rPr lang="uk-UA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племінну справу у тваринництві» від 21.12.1999 р.</a:t>
            </a:r>
          </a:p>
          <a:p>
            <a:pPr algn="just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насіння» від 23.12.1993 р.</a:t>
            </a:r>
          </a:p>
          <a:p>
            <a:pPr algn="just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бджільництво» від 22.02.2000 р.</a:t>
            </a:r>
          </a:p>
          <a:p>
            <a:pPr algn="just"/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901DD1E-F1F4-49B4-B6A9-7361301ABB94}"/>
              </a:ext>
            </a:extLst>
          </p:cNvPr>
          <p:cNvSpPr txBox="1">
            <a:spLocks/>
          </p:cNvSpPr>
          <p:nvPr/>
        </p:nvSpPr>
        <p:spPr>
          <a:xfrm>
            <a:off x="120073" y="3657600"/>
            <a:ext cx="11951854" cy="3066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Закони, що регулювали питання раціонального використання та охорони природних ресурсів, забезпечення екологічної безпеки в </a:t>
            </a:r>
            <a:r>
              <a:rPr lang="uk-UA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карантин рослин» від 30.06.1993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пестициди і агрохімікати» від 2.03.1995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захист рослин» від 14.10.1998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меліорацію земель» від 14.01.2000 р.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бджільництво» від 22.02.2000 р.</a:t>
            </a:r>
          </a:p>
        </p:txBody>
      </p:sp>
    </p:spTree>
    <p:extLst>
      <p:ext uri="{BB962C8B-B14F-4D97-AF65-F5344CB8AC3E}">
        <p14:creationId xmlns:p14="http://schemas.microsoft.com/office/powerpoint/2010/main" val="178267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1"/>
            <a:ext cx="11951854" cy="5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Економічна ефективність аграрної реформи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B09B6D-A4D7-45F5-AD33-22F6EF4B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1320800"/>
            <a:ext cx="5209310" cy="26508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FA7768-0948-452C-A8E6-CDC3F9C56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812" y="1320800"/>
            <a:ext cx="5358071" cy="26508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36C5C1-3CD5-4A22-AB0D-343C8DAE2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4053534"/>
            <a:ext cx="10385684" cy="26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Рекомендована література: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1" y="1376218"/>
            <a:ext cx="11296073" cy="526472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Кваша С. М., Діброва А. Д.,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Нів’євський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О. В.,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Мартишев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П. А. Аграрна політика: навчальний посібник. 2-ге видання, перероблене і доповнене. Київ: НУБіП України, 2022. 316 с.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UA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Аграрна</a:t>
            </a:r>
            <a:r>
              <a:rPr lang="ru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UA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політика</a:t>
            </a:r>
            <a:r>
              <a:rPr lang="ru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та </a:t>
            </a:r>
            <a:r>
              <a:rPr lang="ru-UA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земельні</a:t>
            </a:r>
            <a:r>
              <a:rPr lang="ru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UA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відносини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Калетнік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І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Гончарук, Т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Ємчик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Лутковська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</a:t>
            </a:r>
            <a:r>
              <a:rPr lang="ru-UA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Вінниця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UA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ВНАУ</a:t>
            </a:r>
            <a: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2020.-307 с.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Діброва </a:t>
            </a:r>
            <a:r>
              <a:rPr lang="uk-UA" sz="24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А.Д</a:t>
            </a:r>
            <a:r>
              <a:rPr lang="uk-UA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Крилов </a:t>
            </a:r>
            <a:r>
              <a:rPr lang="uk-UA" sz="24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Я.О</a:t>
            </a:r>
            <a:r>
              <a:rPr lang="uk-UA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Діброва </a:t>
            </a:r>
            <a:r>
              <a:rPr lang="uk-UA" sz="24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Л.В</a:t>
            </a:r>
            <a:r>
              <a:rPr lang="uk-UA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Діброва </a:t>
            </a:r>
            <a:r>
              <a:rPr lang="uk-UA" sz="24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М.А</a:t>
            </a:r>
            <a:r>
              <a:rPr lang="uk-UA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Регулювання ринку зерна України в умовах глобальних викликів: монографія. – Ніжин: Видавець ПП Лисенко </a:t>
            </a:r>
            <a:r>
              <a:rPr lang="uk-UA" sz="24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М.М</a:t>
            </a:r>
            <a:r>
              <a:rPr lang="uk-UA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2020 – 160 с.</a:t>
            </a:r>
            <a:endParaRPr lang="ru-UA" sz="240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Swinnen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 Political Economy of Agricultural and Food Policies (Palgrave Studies in Agricultural Economics and Food Policy). 2018. 276 p.</a:t>
            </a:r>
            <a:endParaRPr lang="ru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Розвиток аграрної політики України в умовах євроінтеграції / за ред. Діброви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А.Д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Андрієвського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В.Є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.; Національний університет біоресурсів і природокористування України; Інститут розвитку аграрних ринків. – К., 2014. – 568 с.</a:t>
            </a:r>
          </a:p>
          <a:p>
            <a:pPr marL="514350" lvl="0" indent="-514350">
              <a:buAutoNum type="arabicPeriod"/>
            </a:pP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Агакерімова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 Р. Вплив війни в Україні на національну та глобальну продовольчу безпеку. 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Економіка та суспільство.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2023. № 50</a:t>
            </a:r>
            <a:r>
              <a:rPr lang="en-GB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uk-UA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83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A86B32-669A-4C6F-AAEE-2B574C7DA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5" y="3994438"/>
            <a:ext cx="6815426" cy="25356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AFEC77-9D9D-4F65-9170-7E3D5FD56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65" y="978766"/>
            <a:ext cx="4720077" cy="27342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40326B-0D90-49FF-B2E5-4CF16945B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366" y="978766"/>
            <a:ext cx="5932770" cy="27342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2919B1-0AD2-467A-8D19-81E9B103A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1053" y="4151461"/>
            <a:ext cx="5180947" cy="23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1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763399"/>
            <a:ext cx="11914909" cy="59791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Помилки і недоліки аграрної реформи</a:t>
            </a:r>
          </a:p>
          <a:p>
            <a:pPr algn="just"/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Купівля-продаж земельних часток селян розпочалася без прийняття відповідних законів, передусім – нового Земельного кодексу України</a:t>
            </a:r>
          </a:p>
          <a:p>
            <a:pPr algn="just"/>
            <a:r>
              <a:rPr lang="uk-UA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Власники великих капіталів, у </a:t>
            </a:r>
            <a:r>
              <a:rPr lang="uk-UA" sz="20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uk-UA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тіньових, часто скуповували селянські землі за безцінь – по 100-200 грн за гектар (при середній номінальній вартості 8700 грн)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Значні недоліки мали місце в галузі оренди землі новими приватними формуваннями у власників, які отримали земельні ділянки внаслідок паювання. Непоодинокими стали випадки укладання заздалегідь нерівноправних «угод» про передачу в довгострокову оренду ділянок за мізерну плату та без права розірвати нерівноправний договір</a:t>
            </a:r>
          </a:p>
          <a:p>
            <a:pPr algn="just"/>
            <a:r>
              <a:rPr lang="uk-UA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Паювання земель недержавних сільськогосподарських підприємств здійснювалося за зрівняльним принципом, тобто всі члени </a:t>
            </a:r>
            <a:r>
              <a:rPr lang="uk-UA" sz="20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КСП</a:t>
            </a:r>
            <a:r>
              <a:rPr lang="uk-UA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отримували однаковий за величиною земельний пай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Допущена певна переоцінка значення приватної власності, порівняно з іншими чинниками ефективного сільськогосподарського виробництва. Приватна власність сама по собі автоматично не породжує приватну ініціативу</a:t>
            </a:r>
          </a:p>
          <a:p>
            <a:pPr algn="just"/>
            <a:r>
              <a:rPr lang="uk-UA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Невиправданим є негативне ставлення в багатьох регіонах до такої форми організації, як виробничі сільськогосподарські кооперативи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Таким чином, планування і здійснення аграрної реформи супроводжувалося помилками й недоліками, що мали системний характер. Це спричинило негативні наслідки економічного і соціального характеру.</a:t>
            </a:r>
            <a:endParaRPr lang="uk-UA" sz="20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421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Реформування аграрної сфери національної економіки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891019"/>
            <a:ext cx="11914909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Чинники впливу на результативність аграрної реформи в Україні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макроекономічні чинники, що визначають поведінку (очікування, ініціативу) суб'єктів господарської діяльності в </a:t>
            </a:r>
            <a:r>
              <a:rPr lang="uk-UA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і економіці в цілому;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інституційні чинники, які включають формування нормативно-правової бази, розвиток ринків сільськогосподарської продукції, вдосконалення механізмів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державного управління та розвиток недержавних інститутів регулювання </a:t>
            </a:r>
            <a:r>
              <a:rPr lang="uk-UA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формування нової системи ціннісних орієнтацій населення країни;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структурні чинники, пов'язані з формуванням довгострокових пріоритетів соціально-економічного розвитку держави;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бюджетні, податкові, кредитно-фінансові, цінові та інші чинники, що визначають ефективність ринкових регуляторів </a:t>
            </a:r>
            <a:r>
              <a:rPr lang="uk-UA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зовнішньоекономічні чинники, від яких залежить характер впливу зовнішнього середовища на розвиток аграрного сектору економіки;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екологічні чинники, пов'язані із забезпеченням сталих умов землекористування;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соціальні чинники, від яких залежить рівень підтримки заходів аграрної реформ на селі, ступінь підготовленості селян до опанування нових технологій виробництва і управління</a:t>
            </a:r>
            <a:endParaRPr lang="uk-UA" sz="20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427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Реформування аграрної сфери національної економіки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891019"/>
            <a:ext cx="11914909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Макроекономічні чинники:</a:t>
            </a:r>
          </a:p>
          <a:p>
            <a:pPr marL="0" indent="0" algn="l">
              <a:buNone/>
            </a:pP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Політика макроекономічної стабілізації, що проводилася протягом 2000р. і на початку 2001р., в цілому позитивно позначилася на процесі реформування аграрного сектору.</a:t>
            </a:r>
          </a:p>
          <a:p>
            <a:pPr marL="0" indent="0" algn="l">
              <a:buNone/>
            </a:pP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В 2000р. вдалося утримати інфляцію в помірних рамках: 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25,8% росту індексу споживчих цін;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20,8% — індексу цін виробників, 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6% </a:t>
            </a:r>
            <a:r>
              <a:rPr lang="uk-UA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ВВП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за підсумками 2000 року. </a:t>
            </a:r>
            <a:endParaRPr lang="uk-UA" sz="20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825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Реформування аграрної сфери національної економіки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763399"/>
            <a:ext cx="11914909" cy="5979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етапи зміни інституційного середовища в процесі реформування аграрного сектору економіки України</a:t>
            </a:r>
          </a:p>
          <a:p>
            <a:pPr algn="just"/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Трансформаційний до ринкового середовища (1991-1999 рр.)</a:t>
            </a:r>
          </a:p>
          <a:p>
            <a:pPr algn="just"/>
            <a:r>
              <a:rPr lang="uk-UA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Реформаційний (2000-2008 рр.)</a:t>
            </a:r>
          </a:p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Адаптаційний в умовах членства України в СОТ (2009-2013 рр.)</a:t>
            </a:r>
          </a:p>
          <a:p>
            <a:pPr algn="just"/>
            <a:r>
              <a:rPr lang="uk-UA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Сучасний стан суттєвого зовнішнього впливу (з 2014 р.)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240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98C21-9EAE-49A9-8EEC-3A28718F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981"/>
            <a:ext cx="11141364" cy="50309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Трансформація сільськогосподарських формувань в Україні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2A5CF38D-2D47-44DB-B8A5-082447AB49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3950"/>
              </p:ext>
            </p:extLst>
          </p:nvPr>
        </p:nvGraphicFramePr>
        <p:xfrm>
          <a:off x="110835" y="763399"/>
          <a:ext cx="11961090" cy="6099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635">
                  <a:extLst>
                    <a:ext uri="{9D8B030D-6E8A-4147-A177-3AD203B41FA5}">
                      <a16:colId xmlns:a16="http://schemas.microsoft.com/office/drawing/2014/main" val="818207983"/>
                    </a:ext>
                  </a:extLst>
                </a:gridCol>
                <a:gridCol w="1510477">
                  <a:extLst>
                    <a:ext uri="{9D8B030D-6E8A-4147-A177-3AD203B41FA5}">
                      <a16:colId xmlns:a16="http://schemas.microsoft.com/office/drawing/2014/main" val="2166427746"/>
                    </a:ext>
                  </a:extLst>
                </a:gridCol>
                <a:gridCol w="1859775">
                  <a:extLst>
                    <a:ext uri="{9D8B030D-6E8A-4147-A177-3AD203B41FA5}">
                      <a16:colId xmlns:a16="http://schemas.microsoft.com/office/drawing/2014/main" val="2559796388"/>
                    </a:ext>
                  </a:extLst>
                </a:gridCol>
                <a:gridCol w="1222488">
                  <a:extLst>
                    <a:ext uri="{9D8B030D-6E8A-4147-A177-3AD203B41FA5}">
                      <a16:colId xmlns:a16="http://schemas.microsoft.com/office/drawing/2014/main" val="1592594570"/>
                    </a:ext>
                  </a:extLst>
                </a:gridCol>
                <a:gridCol w="1996715">
                  <a:extLst>
                    <a:ext uri="{9D8B030D-6E8A-4147-A177-3AD203B41FA5}">
                      <a16:colId xmlns:a16="http://schemas.microsoft.com/office/drawing/2014/main" val="1072099115"/>
                    </a:ext>
                  </a:extLst>
                </a:gridCol>
              </a:tblGrid>
              <a:tr h="574677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Форма господарювання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Кількість підприємств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Площа с.-г. угідь, млн. 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Середній розмір господарства, 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315192"/>
                  </a:ext>
                </a:extLst>
              </a:tr>
              <a:tr h="367995">
                <a:tc gridSpan="5"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 р. ( до реформування)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732813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Усі категорії господарств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40,89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598606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</a:t>
                      </a:r>
                      <a:r>
                        <a:rPr lang="uk-UA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с.-г. підприємства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12420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38,22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662194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 них: колгоспи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8541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28,70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76101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радгоспи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435189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міжгоспи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1249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008146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Господарства населення, тис.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119861"/>
                  </a:ext>
                </a:extLst>
              </a:tr>
              <a:tr h="367995">
                <a:tc gridSpan="5"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2370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Усі категорії господарств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54500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761150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С.-г. підприємства – всього (разом і фермерськими)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37,7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88,8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955790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</a:t>
                      </a:r>
                      <a:r>
                        <a:rPr lang="uk-UA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с.-г. підприємства (без фермерських)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4404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710049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Фермерські господарства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46100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219149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 них: великі та середні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4830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51,2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98848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41804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683594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Господарства населення, тис.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16958,7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889798"/>
                  </a:ext>
                </a:extLst>
              </a:tr>
            </a:tbl>
          </a:graphicData>
        </a:graphic>
      </p:graphicFrame>
      <p:pic>
        <p:nvPicPr>
          <p:cNvPr id="4" name="Picture 15" descr="logo - EF">
            <a:extLst>
              <a:ext uri="{FF2B5EF4-FFF2-40B4-BE49-F238E27FC236}">
                <a16:creationId xmlns:a16="http://schemas.microsoft.com/office/drawing/2014/main" id="{BD51A035-B874-4B30-9555-55DAB26A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65825" cy="67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75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Реформування аграрної сфери національної економіки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891019"/>
            <a:ext cx="11914909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Структурні чинники:</a:t>
            </a:r>
          </a:p>
          <a:p>
            <a:pPr algn="l"/>
            <a:r>
              <a:rPr lang="uk-UA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Галузеві та внутрішньогалузеві деформації в </a:t>
            </a:r>
            <a:r>
              <a:rPr lang="uk-UA" sz="2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r>
              <a:rPr lang="uk-UA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(в 1999 р. частка посівних площ під зерновими культурами і соняшником зросла до 86,2%)</a:t>
            </a:r>
          </a:p>
          <a:p>
            <a:pPr algn="l"/>
            <a:r>
              <a:rPr lang="uk-UA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Деформація структури витрат сільськогосподарського виробництва 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(частка матеріальних витрат зросла в 1990-х роках майже на третину й досягла 64,1%, порівняно з 49,4% в 1990р. При цьому, в структурі матеріальних витрат скоротилися витрати на насіння та посадковий матеріал (з 13,7% до 11,5%), на корми (з 52,1% до 33,9%), на мінеральні добрива (з 9% до 6,6%). Водночас, стрімко зросли витрати на нафтопродукти й паливо — з 5,8% до 19,4%, а також електроенергію — з 1,4% до 5,4%).</a:t>
            </a:r>
            <a:endParaRPr lang="uk-UA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840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Реформування аграрної сфери національної економіки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891019"/>
            <a:ext cx="11914909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Податкові</a:t>
            </a: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чинники:</a:t>
            </a:r>
          </a:p>
          <a:p>
            <a:pPr algn="just"/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Запровадження єдиного фіксованого сільськогосподарського податку не лише зменшило загальне податкове навантаження на сільгоспвиробників — на 1,4 млрд. грн. у річному обчисленні, тобто практично вдвічі.</a:t>
            </a:r>
          </a:p>
          <a:p>
            <a:pPr algn="just"/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Запроваджено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спецрежим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застосування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ПДВ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в сільському господарстві, 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зокрема — оподаткування за нульовою ставкою операцій з продажу переробним підприємствам молока та худоби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uk-UA" sz="20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84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Основні засади державної аграрної політики у пореформений період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" y="1089891"/>
            <a:ext cx="11914909" cy="5652653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політичному відношенні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відповідність аграрної політики стратегічним суспільно-політичним інтересам держави щодо побудови в країні суспільно-політичного ладу (устрою), інтересам якого відповідатимуть загальнополітичний і соціально-економічний розвиток країни;</a:t>
            </a:r>
          </a:p>
          <a:p>
            <a:pPr algn="just"/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соціальному відношенні </a:t>
            </a:r>
            <a:r>
              <a:rPr lang="uk-UA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базування її на ідеології </a:t>
            </a:r>
            <a:r>
              <a:rPr lang="uk-UA" sz="2400" i="0" u="none" strike="noStrike" baseline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селяноцентризму</a:t>
            </a:r>
            <a:r>
              <a:rPr lang="uk-UA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і, відповідно до цього, підпорядкування механізмів здійснення і кінцевих результатів інтересам села і селянства;</a:t>
            </a:r>
          </a:p>
          <a:p>
            <a:pPr algn="just"/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економічному і екологічному відношеннях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гарантування продовольчої та екологічної безпеки країни в найсучаснішому розумінні цих категорій.</a:t>
            </a:r>
            <a:endParaRPr lang="uk-UA" sz="240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3979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E1FB7-9B1D-42A2-BE8B-8CCE1D0B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073" y="143453"/>
            <a:ext cx="10515600" cy="62316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Складові аграрної реформи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D762987-31F2-4148-8B90-F9FC609AD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533531"/>
              </p:ext>
            </p:extLst>
          </p:nvPr>
        </p:nvGraphicFramePr>
        <p:xfrm>
          <a:off x="0" y="763400"/>
          <a:ext cx="12191999" cy="609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62">
                  <a:extLst>
                    <a:ext uri="{9D8B030D-6E8A-4147-A177-3AD203B41FA5}">
                      <a16:colId xmlns:a16="http://schemas.microsoft.com/office/drawing/2014/main" val="3205863313"/>
                    </a:ext>
                  </a:extLst>
                </a:gridCol>
                <a:gridCol w="3109182">
                  <a:extLst>
                    <a:ext uri="{9D8B030D-6E8A-4147-A177-3AD203B41FA5}">
                      <a16:colId xmlns:a16="http://schemas.microsoft.com/office/drawing/2014/main" val="3373578108"/>
                    </a:ext>
                  </a:extLst>
                </a:gridCol>
                <a:gridCol w="8578855">
                  <a:extLst>
                    <a:ext uri="{9D8B030D-6E8A-4147-A177-3AD203B41FA5}">
                      <a16:colId xmlns:a16="http://schemas.microsoft.com/office/drawing/2014/main" val="2201601017"/>
                    </a:ext>
                  </a:extLst>
                </a:gridCol>
              </a:tblGrid>
              <a:tr h="373595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Блоки реформи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Зміст реформи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317321"/>
                  </a:ext>
                </a:extLst>
              </a:tr>
              <a:tr h="1327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Визначення мети та цілей реформи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Формування теоретичних положень організаційно-структурної моделі реформи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Призначення державних органів, відповідальних за процес реформування та створення механізму їх взаємодії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Законодавче затвердження концепції аграрної реформи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4436"/>
                  </a:ext>
                </a:extLst>
              </a:tr>
              <a:tr h="10896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Формування стратегії реалізації реформи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Розробка проекту детального всебічного комплексного плану щодо забезпечення досягнення мети та цілей реформи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Винесення проекту реформи на загальне суспільне обговорення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Законодавче затвердження стратегії реформи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401285"/>
                  </a:ext>
                </a:extLst>
              </a:tr>
              <a:tr h="84058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 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Інформаційно-ідеологічне забезпечення процесу реформування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Реалізація комплексу заходів щодо розв'язання мети та змісту реформи, формування позитивного ставлення до її проведення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069616"/>
                  </a:ext>
                </a:extLst>
              </a:tr>
              <a:tr h="137355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IV.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Наповнення реформи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Сталий розвиток сільських територій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Створення загальних умов функціонування сільського господарства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Розвиток пріоритетних підгалузей сільського господарства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Досягнення фінансової стійкості сільського господарства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Законодавче забезпечення складових реформи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169471"/>
                  </a:ext>
                </a:extLst>
              </a:tr>
              <a:tr h="10896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Створення системи контролю за здійсненням реформи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функціонування системи моніторингу параметрів системи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Корегування процесу реалізації реформи з урахуванням зміни ситуації та регіональних особливостей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Визначення ефективності реалізації реформи у цілому та за окремими складовими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626263"/>
                  </a:ext>
                </a:extLst>
              </a:tr>
            </a:tbl>
          </a:graphicData>
        </a:graphic>
      </p:graphicFrame>
      <p:pic>
        <p:nvPicPr>
          <p:cNvPr id="5" name="Picture 15" descr="logo - EF">
            <a:extLst>
              <a:ext uri="{FF2B5EF4-FFF2-40B4-BE49-F238E27FC236}">
                <a16:creationId xmlns:a16="http://schemas.microsoft.com/office/drawing/2014/main" id="{7B3369DE-4E5F-4C2E-8F9A-34E002CC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11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527" y="1511589"/>
            <a:ext cx="11443855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Реформування аграрної сфери національної економіки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Основні засади державної аграрної політики у пореформений період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розвитку агробізнесу в Україні 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501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E65BD-60A8-4350-B091-951345A1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55" y="217343"/>
            <a:ext cx="10679545" cy="65087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Основні етапи розвитку агробізнесу </a:t>
            </a:r>
            <a:r>
              <a:rPr lang="uk-UA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Україні</a:t>
            </a:r>
            <a:endParaRPr lang="uk-UA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CEBB3D-430B-46EB-8015-3BA95086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42" y="868218"/>
            <a:ext cx="10315458" cy="5902037"/>
          </a:xfrm>
          <a:prstGeom prst="rect">
            <a:avLst/>
          </a:prstGeom>
        </p:spPr>
      </p:pic>
      <p:pic>
        <p:nvPicPr>
          <p:cNvPr id="6" name="Picture 15" descr="logo - EF">
            <a:extLst>
              <a:ext uri="{FF2B5EF4-FFF2-40B4-BE49-F238E27FC236}">
                <a16:creationId xmlns:a16="http://schemas.microsoft.com/office/drawing/2014/main" id="{3B77C847-A68F-4C66-819E-4AD8BDB1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160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84439-F010-4EBD-ABE0-94E8F1C7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81" y="157020"/>
            <a:ext cx="11021291" cy="72967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Зміна обсягів виробництва сільськогосподарської продукції в Україні за роки Незалежності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36BC9-80CB-4EFB-A16C-EFC379A4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2" y="997528"/>
            <a:ext cx="11301798" cy="58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75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0F0D4-835A-48E3-B3AD-F5DADC63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6"/>
            <a:ext cx="10515600" cy="59545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етапи земельної реформи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CB1F27-2F32-4FE1-B71F-776E2FBA0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785091"/>
            <a:ext cx="11181663" cy="58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72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D9A5D-F725-4D6A-8AD8-D9617C00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0"/>
            <a:ext cx="10515600" cy="70629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Динаміка виробництва зернових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365709-1583-4C23-A450-CEB0D38BB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03" y="877888"/>
            <a:ext cx="11329506" cy="57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33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76C3D-2172-4773-B373-3D4B09DF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71"/>
            <a:ext cx="11141364" cy="7941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Динаміка виробництва та експорту основних олійних культур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F5C498-9F45-4C72-BFD2-3B9372F45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3058"/>
            <a:ext cx="10855036" cy="57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4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A1831-DFB2-4C0D-8DBE-82D1CD1F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27" y="-68985"/>
            <a:ext cx="11095182" cy="1048039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Зміна регіонального розподілу виробництва продукції рослинництва в Україні за роки Незалежності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C0A4E-30AE-44B1-A423-3CFCE629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60" y="895927"/>
            <a:ext cx="11095182" cy="58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94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A900F-10F0-4B16-9092-6D686B5A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7" y="106507"/>
            <a:ext cx="11104418" cy="807893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Динаміка виробництва, експорту та імпорту продукції тваринництва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3281CB-4CD5-4A89-B579-E5007299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1" y="1041990"/>
            <a:ext cx="11285275" cy="57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0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0143E-AD13-443B-8948-BDEB396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4" y="134216"/>
            <a:ext cx="10515600" cy="80789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птахівництва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C619E8-2696-4125-B54D-7A338837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2" y="830043"/>
            <a:ext cx="11748785" cy="59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45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4870C-15A3-4D27-9A55-DD09E0BD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55" y="134216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Зміна регіонального розподілу виробництва м'яса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91BFD6-733E-4118-82D8-82D68AB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55" y="581891"/>
            <a:ext cx="11576936" cy="61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33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1925-0F98-4313-BE05-E488D4AD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85660"/>
            <a:ext cx="10965873" cy="70866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олійної промисловості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207895-46C2-431D-920F-CB9C78CA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794327"/>
            <a:ext cx="11388435" cy="56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95182" cy="6878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4691"/>
            <a:ext cx="10515600" cy="4782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дорадянського періоду: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переведення аграрного господарства країни з оброчної системи на панщинну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XVI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Відміна кріпацтва в 1861 р. та розвиток сільського господарства України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Столипінська аграрна реформа 1907 р.</a:t>
            </a: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126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EB004-7239-4EDC-8012-FD117073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28" y="229545"/>
            <a:ext cx="11178308" cy="574019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м'ясопереробної промисловості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6D1902-17B6-4EF7-9F27-83BDAF5B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51" y="924069"/>
            <a:ext cx="11285275" cy="58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61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1B1A-3E22-4AA5-AC93-77DA20D7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36" y="124981"/>
            <a:ext cx="10515600" cy="576984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молочної промисловості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6E9A8E-FF2C-4C09-87DB-AD585D9A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24" y="701965"/>
            <a:ext cx="11333149" cy="60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29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2C40C-F8DD-467D-BB95-5D454F56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98"/>
            <a:ext cx="10515600" cy="64163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цукрової промисловості в Україні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0436F5-45F2-4D32-9773-21286E9A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75" y="681036"/>
            <a:ext cx="11523470" cy="59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1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575" y="175491"/>
            <a:ext cx="11224491" cy="102567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6651"/>
            <a:ext cx="10515600" cy="48003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радянського періоду: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Аграрна політика українських національних урядів в 1917-1920 рр.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Нова економічна політика (1922-1928 рр.)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Створення мереж машинно-тракторних станцій (МТС) (1927-1950 рр.)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Колективізація (1928-1933 рр.)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Аграрна політика у період до Другої світової війни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Реформи, спрямовані на соціалізацію села (1953-1964 рр.)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Реформи періоду 1964-1982 рр.)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Реформи (1982-1990 рр.)</a:t>
            </a: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84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Основні етапи з 1990 р по даний час (період після здобуття Україною незалежності):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Реформування земельних відносин та становлення ринкових відносин на селі (1990-ті рр.)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Паювання земель, переданих у колективну власність сільськогосподарським підприємствам (1996 р.)</a:t>
            </a:r>
          </a:p>
          <a:p>
            <a:pPr>
              <a:buFontTx/>
              <a:buChar char="-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Реорганізація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КСП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у господарські структури ринкового типу (1999-2000 рр.)</a:t>
            </a: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02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Основні чинники реформування аграрного сектору економіки України в 90-ті роки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ст.:</a:t>
            </a:r>
          </a:p>
          <a:p>
            <a:pPr>
              <a:buFontTx/>
              <a:buChar char="-"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Низька економічна ефективність аграрного виробництва</a:t>
            </a:r>
          </a:p>
          <a:p>
            <a:pPr>
              <a:buFontTx/>
              <a:buChar char="-"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Невирішеність продовольчої проблеми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Втрата Україною позицій експортера на окремих міжнародних аграрних ринках</a:t>
            </a:r>
          </a:p>
          <a:p>
            <a:pPr>
              <a:buFontTx/>
              <a:buChar char="-"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Стрімке падіння рівня життя сільського населення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05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364" y="1256146"/>
            <a:ext cx="11351490" cy="53201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І НАПРЯМИ АГРАРНОЇ РЕФОРМИ 1990-х років</a:t>
            </a:r>
            <a:endParaRPr lang="uk-U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uk-UA" sz="1800" b="0" i="0" u="none" strike="noStrike" baseline="0" dirty="0">
                <a:latin typeface="MSTT317d63c193O17606900"/>
              </a:rPr>
              <a:t>«</a:t>
            </a: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Стратегічна мета аграрної політики 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полягає в формуванні реального власника і господаря землі, соціально-економічній розбудові села, вирішенні продовольчої проблеми, виведенні аграрного сектора економіки України на світовий рівень розвитку»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(Джерело: 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Кучма Л. Шляхом радикальних економічних реформ..., с.77.)</a:t>
            </a:r>
          </a:p>
          <a:p>
            <a:pPr marL="0" indent="0" algn="ctr">
              <a:buNone/>
            </a:pPr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Урядом України були визначені наступні цілі аграрної реформи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2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земельна реформа та реформування майнових відносин в </a:t>
            </a:r>
            <a:r>
              <a:rPr lang="uk-UA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створення на базі колективних сільськогосподарських підприємств нових форм господарювання — на засадах приватної власності на майно та землю, з широким застосуванням орендних відносин;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формування ринкової інфраструктури в </a:t>
            </a:r>
            <a:r>
              <a:rPr lang="uk-UA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модернізація виробництва, створення конкурентоспроможних (на внутрішньому й зовнішньому ринках) сільськогосподарських підприємств;</a:t>
            </a:r>
          </a:p>
          <a:p>
            <a:pPr algn="l"/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удосконалення механізмів державного регулювання аграрної сфери.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25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13655" cy="89102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Еволюція аграрних трансформацій в Україні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763400"/>
            <a:ext cx="11877963" cy="581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ЗЕМЕЛЬНА РЕФОРМА ТА РЕФОРМУВАННЯ МАЙНОВИХ</a:t>
            </a: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DB2D69-0C05-4D83-9489-5B8E31E6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1" y="1225482"/>
            <a:ext cx="5538263" cy="29793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741E6D-3C45-4394-A8A6-223C92606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742" y="1225482"/>
            <a:ext cx="6271112" cy="49218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0762F4-CD94-46D8-A22B-CCAB3C870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0" y="4204790"/>
            <a:ext cx="5436663" cy="2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91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2319</Words>
  <Application>Microsoft Office PowerPoint</Application>
  <PresentationFormat>Широкоэкранный</PresentationFormat>
  <Paragraphs>270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MSTT317d63c193O17606900</vt:lpstr>
      <vt:lpstr>Тема Office</vt:lpstr>
      <vt:lpstr>Аграрна політика України: зміст, напрями та механізми реалізації </vt:lpstr>
      <vt:lpstr>Рекомендована література:</vt:lpstr>
      <vt:lpstr>ЗМІСТ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Еволюція аграрних трансформацій в Україні</vt:lpstr>
      <vt:lpstr>2. Реформування аграрної сфери національної економіки</vt:lpstr>
      <vt:lpstr>2. Реформування аграрної сфери національної економіки</vt:lpstr>
      <vt:lpstr>2. Реформування аграрної сфери національної економіки</vt:lpstr>
      <vt:lpstr>Трансформація сільськогосподарських формувань в Україні</vt:lpstr>
      <vt:lpstr>2. Реформування аграрної сфери національної економіки</vt:lpstr>
      <vt:lpstr>2. Реформування аграрної сфери національної економіки</vt:lpstr>
      <vt:lpstr>2. Основні засади державної аграрної політики у пореформений період</vt:lpstr>
      <vt:lpstr>Складові аграрної реформи</vt:lpstr>
      <vt:lpstr>4. Основні етапи розвитку агробізнесу в Україні</vt:lpstr>
      <vt:lpstr>Зміна обсягів виробництва сільськогосподарської продукції в Україні за роки Незалежності</vt:lpstr>
      <vt:lpstr>Основні етапи земельної реформи в Україні</vt:lpstr>
      <vt:lpstr>Динаміка виробництва зернових в Україні</vt:lpstr>
      <vt:lpstr>Динаміка виробництва та експорту основних олійних культур в Україні</vt:lpstr>
      <vt:lpstr>Зміна регіонального розподілу виробництва продукції рослинництва в Україні за роки Незалежності</vt:lpstr>
      <vt:lpstr>Динаміка виробництва, експорту та імпорту продукції тваринництва в Україні</vt:lpstr>
      <vt:lpstr>Розвиток птахівництва в Україні</vt:lpstr>
      <vt:lpstr>Зміна регіонального розподілу виробництва м'яса</vt:lpstr>
      <vt:lpstr>Розвиток олійної промисловості в Україні</vt:lpstr>
      <vt:lpstr>Розвиток м'ясопереробної промисловості в Україні</vt:lpstr>
      <vt:lpstr>Розвиток молочної промисловості в Україні</vt:lpstr>
      <vt:lpstr>Розвиток цукрової промисловості в Україні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основи аграрної політики</dc:title>
  <dc:creator>user</dc:creator>
  <cp:lastModifiedBy>Anatolii Dibrova</cp:lastModifiedBy>
  <cp:revision>127</cp:revision>
  <dcterms:created xsi:type="dcterms:W3CDTF">2016-09-03T07:06:47Z</dcterms:created>
  <dcterms:modified xsi:type="dcterms:W3CDTF">2025-09-13T09:06:16Z</dcterms:modified>
</cp:coreProperties>
</file>