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Тема 2. Основні формально-логічні закони та метод формалізації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8674" name="Picture 2" descr="Майстер-клас із розвитку креативного мислення | Діти в місті Вінниц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5143536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uk-UA" dirty="0" smtClean="0"/>
              <a:t>Закон несуперечності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429156" cy="4857784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 </a:t>
            </a:r>
            <a:r>
              <a:rPr lang="uk-UA" dirty="0" smtClean="0"/>
              <a:t>(</a:t>
            </a:r>
            <a:r>
              <a:rPr lang="uk-UA" dirty="0" smtClean="0"/>
              <a:t>іноді його називають </a:t>
            </a:r>
            <a:r>
              <a:rPr lang="uk-UA" dirty="0" err="1" smtClean="0"/>
              <a:t>“законом</a:t>
            </a:r>
            <a:r>
              <a:rPr lang="uk-UA" dirty="0" smtClean="0"/>
              <a:t> </a:t>
            </a:r>
            <a:r>
              <a:rPr lang="uk-UA" dirty="0" err="1" smtClean="0"/>
              <a:t>суперечності”</a:t>
            </a:r>
            <a:r>
              <a:rPr lang="uk-UA" dirty="0" smtClean="0"/>
              <a:t>, оскільки в ньому йдеться про суперечливі судження) стверджує, що судження та його заперечення не можуть бути одночасно істинними , в одному і тому самому відношенні. </a:t>
            </a:r>
            <a:endParaRPr lang="uk-UA" dirty="0"/>
          </a:p>
        </p:txBody>
      </p:sp>
      <p:pic>
        <p:nvPicPr>
          <p:cNvPr id="10242" name="Picture 2" descr="Закон виключеного третього - основний принцип логі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247" y="2214554"/>
            <a:ext cx="4052033" cy="2690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066800"/>
          </a:xfrm>
        </p:spPr>
        <p:txBody>
          <a:bodyPr/>
          <a:lstStyle/>
          <a:p>
            <a:r>
              <a:rPr lang="uk-UA" dirty="0" smtClean="0"/>
              <a:t>Закон виключеного третього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2251146"/>
          </a:xfrm>
        </p:spPr>
        <p:txBody>
          <a:bodyPr/>
          <a:lstStyle/>
          <a:p>
            <a:pPr algn="just"/>
            <a:r>
              <a:rPr lang="uk-UA" dirty="0" smtClean="0"/>
              <a:t>стверджує</a:t>
            </a:r>
            <a:r>
              <a:rPr lang="uk-UA" dirty="0" smtClean="0"/>
              <a:t>, що судження та його заперечення не можуть бути одночасно хибними, в одному і тому самому відношенні: одне з них – істинне, друге – хибне, третього бути не може (або – </a:t>
            </a:r>
            <a:r>
              <a:rPr lang="uk-UA" dirty="0" err="1" smtClean="0"/>
              <a:t>“третього</a:t>
            </a:r>
            <a:r>
              <a:rPr lang="uk-UA" dirty="0" smtClean="0"/>
              <a:t> не </a:t>
            </a:r>
            <a:r>
              <a:rPr lang="uk-UA" dirty="0" err="1" smtClean="0"/>
              <a:t>дано”</a:t>
            </a:r>
            <a:r>
              <a:rPr lang="uk-UA" dirty="0" smtClean="0"/>
              <a:t>). </a:t>
            </a:r>
            <a:endParaRPr lang="uk-UA" dirty="0"/>
          </a:p>
        </p:txBody>
      </p:sp>
      <p:sp>
        <p:nvSpPr>
          <p:cNvPr id="9218" name="AutoShape 2" descr="Третього не дано!. Закон і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0" name="AutoShape 4" descr="Третього не дано!. Закон і Бізн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2" name="Picture 6" descr="Третього не дано!. Закон і Бізн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857628"/>
            <a:ext cx="4286280" cy="289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066800"/>
          </a:xfrm>
        </p:spPr>
        <p:txBody>
          <a:bodyPr/>
          <a:lstStyle/>
          <a:p>
            <a:r>
              <a:rPr lang="uk-UA" dirty="0" smtClean="0"/>
              <a:t>Закон достатньої підстави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225114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стверджує</a:t>
            </a:r>
            <a:r>
              <a:rPr lang="uk-UA" dirty="0" smtClean="0"/>
              <a:t>, що будь-яка думка повинна бути достатньо обґрунтованою, щоб бути істинною. Певне твердження може розглядатися як достовірно істинне тільки за умови, якщо воно обґрунтоване іншими думками, істинність яких встановлена. </a:t>
            </a:r>
            <a:endParaRPr lang="uk-UA" dirty="0"/>
          </a:p>
        </p:txBody>
      </p:sp>
      <p:pic>
        <p:nvPicPr>
          <p:cNvPr id="8194" name="Picture 2" descr="Зобов&amp;#39;язання із набуття, збереження майна без достатньої правової підстави  виникають і внаслідок трансформації договірних віднос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4643470" cy="3095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3. Метод </a:t>
            </a:r>
            <a:r>
              <a:rPr lang="ru-RU" dirty="0" err="1" smtClean="0"/>
              <a:t>формалізації</a:t>
            </a:r>
            <a:r>
              <a:rPr lang="ru-RU" dirty="0" smtClean="0"/>
              <a:t>. </a:t>
            </a:r>
            <a:r>
              <a:rPr lang="uk-UA" dirty="0" smtClean="0"/>
              <a:t>Практичне застосування логічних законів</a:t>
            </a:r>
            <a:r>
              <a:rPr lang="ru-RU" dirty="0" smtClean="0"/>
              <a:t>.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751080"/>
          </a:xfrm>
        </p:spPr>
        <p:txBody>
          <a:bodyPr/>
          <a:lstStyle/>
          <a:p>
            <a:pPr algn="just"/>
            <a:r>
              <a:rPr lang="uk-UA" b="1" dirty="0" smtClean="0"/>
              <a:t>Формалізація</a:t>
            </a:r>
            <a:r>
              <a:rPr lang="uk-UA" dirty="0" smtClean="0"/>
              <a:t> - побудова моделі, в якій змістовним думкам і міркуванням відповідають формальні аналоги.</a:t>
            </a:r>
          </a:p>
          <a:p>
            <a:endParaRPr lang="uk-UA" dirty="0"/>
          </a:p>
        </p:txBody>
      </p:sp>
      <p:sp>
        <p:nvSpPr>
          <p:cNvPr id="7170" name="AutoShape 2" descr="Этапы разработки экспертных систем. Этап III. Формализ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72" name="AutoShape 4" descr="Этапы разработки экспертных систем. Этап III. Формализ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4" name="Picture 6" descr="Формализация принятия решений с использованием анализа затрат и совокупной  стоимости влад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3314"/>
            <a:ext cx="5715000" cy="301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260833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Формалізація дає змогу виявити загальні структури думок, сформулювати на цій основі загальні закони і правила міркування, завдяки чому можна замінити будь-яке змістовне міркування, фрагмент тексту чи й цілий текст відповідною системою формул.</a:t>
            </a:r>
          </a:p>
          <a:p>
            <a:pPr algn="just"/>
            <a:endParaRPr lang="uk-UA" dirty="0"/>
          </a:p>
        </p:txBody>
      </p:sp>
      <p:pic>
        <p:nvPicPr>
          <p:cNvPr id="6146" name="Picture 2" descr="Формализация стратегии комп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077" y="3434736"/>
            <a:ext cx="5670443" cy="3137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Мова символів дає можливість: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572164" cy="493148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dirty="0" smtClean="0"/>
              <a:t>скорочено фіксувати різноманітні співвідношення між об'єктами, які вивчаються;</a:t>
            </a:r>
          </a:p>
          <a:p>
            <a:pPr lvl="0" algn="just"/>
            <a:r>
              <a:rPr lang="uk-UA" dirty="0" smtClean="0"/>
              <a:t>виділяти логічні зв'язки і відрізняти їх від синтаксичних;</a:t>
            </a:r>
          </a:p>
          <a:p>
            <a:pPr lvl="0" algn="just"/>
            <a:r>
              <a:rPr lang="uk-UA" dirty="0" smtClean="0"/>
              <a:t>за виглядом формули робити висновок про характер відношення між об'єктами, що фіксуються в ній (за умови знання введених символів);</a:t>
            </a:r>
          </a:p>
          <a:p>
            <a:pPr lvl="0" algn="just"/>
            <a:r>
              <a:rPr lang="uk-UA" dirty="0" smtClean="0"/>
              <a:t>виражати за допомогою формул готовий результат і водночас шлях, на якому можна одержати цей результат.</a:t>
            </a:r>
          </a:p>
          <a:p>
            <a:pPr algn="just"/>
            <a:endParaRPr lang="uk-UA" dirty="0"/>
          </a:p>
        </p:txBody>
      </p:sp>
      <p:pic>
        <p:nvPicPr>
          <p:cNvPr id="5122" name="Picture 2" descr="Як мова впливає на мозок | Збру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357430"/>
            <a:ext cx="3149231" cy="2471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Щодо практичної значимості логічних законів, то можна навіть відобразити її у формі заповідей логічного мислення.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358246" cy="27860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Не </a:t>
            </a:r>
            <a:r>
              <a:rPr lang="uk-UA" dirty="0" smtClean="0"/>
              <a:t>припускай ніяких суперечностей у своїх думках.</a:t>
            </a:r>
          </a:p>
          <a:p>
            <a:pPr algn="just"/>
            <a:r>
              <a:rPr lang="uk-UA" dirty="0" smtClean="0"/>
              <a:t>У </a:t>
            </a:r>
            <a:r>
              <a:rPr lang="uk-UA" dirty="0" smtClean="0"/>
              <a:t>будь-якій полеміці чи дискусії чітко визначай предмет сперечання. </a:t>
            </a:r>
          </a:p>
          <a:p>
            <a:pPr algn="just"/>
            <a:r>
              <a:rPr lang="uk-UA" dirty="0" smtClean="0"/>
              <a:t>Не </a:t>
            </a:r>
            <a:r>
              <a:rPr lang="uk-UA" dirty="0" smtClean="0"/>
              <a:t>допускай підміни понять.</a:t>
            </a:r>
          </a:p>
          <a:p>
            <a:pPr algn="just"/>
            <a:r>
              <a:rPr lang="uk-UA" dirty="0" smtClean="0"/>
              <a:t>Не </a:t>
            </a:r>
            <a:r>
              <a:rPr lang="uk-UA" dirty="0" smtClean="0"/>
              <a:t>вживай двозначних виразів. </a:t>
            </a:r>
          </a:p>
          <a:p>
            <a:pPr algn="just"/>
            <a:r>
              <a:rPr lang="uk-UA" dirty="0" smtClean="0"/>
              <a:t>Не </a:t>
            </a:r>
            <a:r>
              <a:rPr lang="uk-UA" dirty="0" smtClean="0"/>
              <a:t>користуйся метафорами, описовими формами в тих випадках, коли потрібна термінологічна чіткість висловлювань. </a:t>
            </a:r>
          </a:p>
          <a:p>
            <a:pPr algn="just"/>
            <a:r>
              <a:rPr lang="uk-UA" dirty="0" smtClean="0"/>
              <a:t>Не </a:t>
            </a:r>
            <a:r>
              <a:rPr lang="uk-UA" dirty="0" smtClean="0"/>
              <a:t>погоджуйся з жодною думкою до тих пір, поки не знайдеш підстав, достатніх , щоб це примусило тебе погодитися з нею.</a:t>
            </a:r>
          </a:p>
          <a:p>
            <a:endParaRPr lang="uk-UA" dirty="0"/>
          </a:p>
        </p:txBody>
      </p:sp>
      <p:pic>
        <p:nvPicPr>
          <p:cNvPr id="4098" name="Picture 2" descr="Як підвищити логіку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643446"/>
            <a:ext cx="6143668" cy="194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71690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Закони логіки об'єктивні, вони не створені людським розумом, не продиктовані мисленню самим мисленням, як стверджує ідеалізм, а є відображенням закономірності об'єктивного світу. "Закон логіки є відображення об'єктивного в суб'єктивній свідомості людини".</a:t>
            </a:r>
          </a:p>
          <a:p>
            <a:endParaRPr lang="uk-UA" dirty="0"/>
          </a:p>
        </p:txBody>
      </p:sp>
      <p:pic>
        <p:nvPicPr>
          <p:cNvPr id="3074" name="Picture 2" descr="Логіка: предмет. Логіка: поняття, значення, об&amp;#39;єкт і предмет логіки як на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934" y="928670"/>
            <a:ext cx="5293710" cy="2757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Закони логіки існують і діють незалежно від волі і бажання людей.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965394"/>
          </a:xfrm>
        </p:spPr>
        <p:txBody>
          <a:bodyPr/>
          <a:lstStyle/>
          <a:p>
            <a:pPr algn="just"/>
            <a:r>
              <a:rPr lang="uk-UA" dirty="0" smtClean="0"/>
              <a:t>Мислення </a:t>
            </a:r>
            <a:r>
              <a:rPr lang="uk-UA" dirty="0" smtClean="0"/>
              <a:t>людини стихійно підлягає законам логіки. Кожна людина незалежно від того, чи знає вона про існування законів логіки чи ні, мислить у відповідності до законів логіки.</a:t>
            </a:r>
          </a:p>
          <a:p>
            <a:pPr algn="just"/>
            <a:endParaRPr lang="uk-UA" dirty="0"/>
          </a:p>
        </p:txBody>
      </p:sp>
      <p:pic>
        <p:nvPicPr>
          <p:cNvPr id="2050" name="Picture 2" descr="Логіка: предмет. Логіка: поняття, значення, об'єкт і предмет логіки як нау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929354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ДЯКУЮ ЗА УВАГУ!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41986" name="Picture 2" descr="Майстер-клас із розвитку креативного мислення | Діти в місті Вінниц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953250" cy="417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План: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1. Поняття закону мислення. Логічна правильність міркування.</a:t>
            </a:r>
          </a:p>
          <a:p>
            <a:pPr lvl="0"/>
            <a:r>
              <a:rPr lang="uk-UA" dirty="0" smtClean="0"/>
              <a:t>2. Основні формально-логічні закони.</a:t>
            </a:r>
          </a:p>
          <a:p>
            <a:pPr lvl="0"/>
            <a:r>
              <a:rPr lang="ru-RU" dirty="0" smtClean="0"/>
              <a:t>3. Метод </a:t>
            </a:r>
            <a:r>
              <a:rPr lang="ru-RU" dirty="0" err="1" smtClean="0"/>
              <a:t>формалізації</a:t>
            </a:r>
            <a:r>
              <a:rPr lang="ru-RU" dirty="0" smtClean="0"/>
              <a:t>. </a:t>
            </a:r>
            <a:r>
              <a:rPr lang="uk-UA" dirty="0" smtClean="0"/>
              <a:t>Практичне застосування логічних законів</a:t>
            </a:r>
            <a:r>
              <a:rPr lang="ru-RU" dirty="0" smtClean="0"/>
              <a:t>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1. Поняття закону мислення. Логічна правильність міркування.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6082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Закон мислення – це необхідний, повторюваній та суттєвий зв’язок між думками в ході розміркування. Логічні закони – це найзагальніші принципи і правила поєднання думок у міркуванні. </a:t>
            </a:r>
            <a:endParaRPr lang="uk-UA" dirty="0"/>
          </a:p>
        </p:txBody>
      </p:sp>
      <p:sp>
        <p:nvSpPr>
          <p:cNvPr id="26626" name="AutoShape 2" descr="Як активізувати критичне мислення: перевірені лайфхаки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28" name="AutoShape 4" descr="Як активізувати критичне мислення: перевірені лайфхаки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6630" name="Picture 6" descr="U-Report УКРАЇ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6429420" cy="281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Правильне мислення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– таке, що веде від істинних засновків до істинних висновків і систематизує перші. Щоб мислення було правильним, воно повинно відповідати основним умовам, а саме – бути:</a:t>
            </a:r>
          </a:p>
          <a:p>
            <a:pPr algn="just"/>
            <a:r>
              <a:rPr lang="uk-UA" dirty="0" smtClean="0"/>
              <a:t>Визначеним</a:t>
            </a:r>
          </a:p>
          <a:p>
            <a:pPr algn="just"/>
            <a:r>
              <a:rPr lang="uk-UA" dirty="0" smtClean="0"/>
              <a:t>послідовним </a:t>
            </a:r>
          </a:p>
          <a:p>
            <a:pPr algn="just"/>
            <a:r>
              <a:rPr lang="uk-UA" dirty="0" smtClean="0"/>
              <a:t>Несуперечливим</a:t>
            </a:r>
          </a:p>
          <a:p>
            <a:pPr algn="just"/>
            <a:r>
              <a:rPr lang="uk-UA" dirty="0" smtClean="0"/>
              <a:t>обґрунтованим. </a:t>
            </a:r>
          </a:p>
          <a:p>
            <a:endParaRPr lang="uk-UA" dirty="0"/>
          </a:p>
        </p:txBody>
      </p:sp>
      <p:pic>
        <p:nvPicPr>
          <p:cNvPr id="25602" name="Picture 2" descr="Основи критичного мислення»: безкоштовний онлайн-курс .: Ресурсний центр  ГУ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42"/>
            <a:ext cx="396477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71810"/>
            <a:ext cx="8786874" cy="350272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Мислення, яке позбавлене таких якостей, не може вести до істини, не може вважатися правильним. У процесі правильного мислення одні думки повинні з необхідністю випливати з інших, слідувати одні з других і бути логічно несуперечливими. </a:t>
            </a:r>
          </a:p>
          <a:p>
            <a:pPr algn="just"/>
            <a:r>
              <a:rPr lang="uk-UA" dirty="0" smtClean="0"/>
              <a:t>Визначеність мислення означає його точність, </a:t>
            </a:r>
            <a:r>
              <a:rPr lang="uk-UA" dirty="0" err="1" smtClean="0"/>
              <a:t>позбавленість</a:t>
            </a:r>
            <a:r>
              <a:rPr lang="uk-UA" dirty="0" smtClean="0"/>
              <a:t> від плутанини. </a:t>
            </a:r>
          </a:p>
          <a:p>
            <a:pPr algn="just"/>
            <a:r>
              <a:rPr lang="uk-UA" dirty="0" smtClean="0"/>
              <a:t>Доказовість, або обґрунтованість мислення, означає, що істина не просто формулюється, але й разом з тим в процесі міркування вказується на підстави, за якими певне положення може вважатися істинним. </a:t>
            </a:r>
          </a:p>
          <a:p>
            <a:pPr algn="just"/>
            <a:r>
              <a:rPr lang="uk-UA" dirty="0" smtClean="0"/>
              <a:t>Послідовність мислення означає наявність взаємозв’язку і взаємозалежності думок, їх чітка логічна узгодженість, субординація, підпорядкованість. </a:t>
            </a:r>
            <a:endParaRPr lang="uk-UA" dirty="0"/>
          </a:p>
        </p:txBody>
      </p:sp>
      <p:pic>
        <p:nvPicPr>
          <p:cNvPr id="24578" name="Picture 2" descr="Етапи розвитку критичного мисл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2"/>
            <a:ext cx="5207037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3251278"/>
          </a:xfrm>
        </p:spPr>
        <p:txBody>
          <a:bodyPr/>
          <a:lstStyle/>
          <a:p>
            <a:pPr algn="just"/>
            <a:r>
              <a:rPr lang="uk-UA" dirty="0" smtClean="0"/>
              <a:t>Формальна логіка будується на основі чотирьох припущень або принципів (вони мають назву основних законів логіки), що приймаються: </a:t>
            </a:r>
          </a:p>
          <a:p>
            <a:pPr algn="just"/>
            <a:r>
              <a:rPr lang="uk-UA" dirty="0" smtClean="0"/>
              <a:t>як такі, що не потребують доказів;</a:t>
            </a:r>
          </a:p>
          <a:p>
            <a:pPr algn="just"/>
            <a:r>
              <a:rPr lang="uk-UA" dirty="0" smtClean="0"/>
              <a:t>як такі, на котрих засновані всі інші доведення.</a:t>
            </a:r>
          </a:p>
          <a:p>
            <a:endParaRPr lang="uk-UA" dirty="0"/>
          </a:p>
        </p:txBody>
      </p:sp>
      <p:pic>
        <p:nvPicPr>
          <p:cNvPr id="23554" name="Picture 2" descr="Критичне мислення: чому це важливо? - ARTEF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755282"/>
            <a:ext cx="6000792" cy="303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Метою пізнання є одержання істинних знань.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714884"/>
            <a:ext cx="8229600" cy="1965394"/>
          </a:xfrm>
        </p:spPr>
        <p:txBody>
          <a:bodyPr/>
          <a:lstStyle/>
          <a:p>
            <a:pPr algn="just"/>
            <a:r>
              <a:rPr lang="uk-UA" dirty="0" smtClean="0"/>
              <a:t> Для того щоб одержати такі знання за допомогою міркувань, треба, по-перше, мати істинні засновки, а по-друге, правильно їх поєднувати, міркувати за законами логіки. </a:t>
            </a:r>
            <a:endParaRPr lang="uk-UA" dirty="0"/>
          </a:p>
        </p:txBody>
      </p:sp>
      <p:pic>
        <p:nvPicPr>
          <p:cNvPr id="22530" name="Picture 2" descr="Істина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00216"/>
            <a:ext cx="4509119" cy="3014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>2. Основні формально-логічні закони.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572296" cy="4574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закон </a:t>
            </a:r>
            <a:r>
              <a:rPr lang="uk-UA" dirty="0" smtClean="0"/>
              <a:t>тотожності (</a:t>
            </a:r>
            <a:r>
              <a:rPr lang="uk-UA" dirty="0" err="1" smtClean="0"/>
              <a:t>“будь-який</a:t>
            </a:r>
            <a:r>
              <a:rPr lang="uk-UA" dirty="0" smtClean="0"/>
              <a:t> предмет співпадає сам з </a:t>
            </a:r>
            <a:r>
              <a:rPr lang="uk-UA" dirty="0" err="1" smtClean="0"/>
              <a:t>собою”</a:t>
            </a:r>
            <a:r>
              <a:rPr lang="uk-UA" dirty="0" smtClean="0"/>
              <a:t>, А є ~А); </a:t>
            </a:r>
          </a:p>
          <a:p>
            <a:pPr algn="just"/>
            <a:r>
              <a:rPr lang="uk-UA" dirty="0" smtClean="0"/>
              <a:t>закон </a:t>
            </a:r>
            <a:r>
              <a:rPr lang="uk-UA" dirty="0" smtClean="0"/>
              <a:t>несуперечності(</a:t>
            </a:r>
            <a:r>
              <a:rPr lang="uk-UA" dirty="0" err="1" smtClean="0"/>
              <a:t>“жодне</a:t>
            </a:r>
            <a:r>
              <a:rPr lang="uk-UA" dirty="0" smtClean="0"/>
              <a:t> судження не може бути одночасно істинним і </a:t>
            </a:r>
            <a:r>
              <a:rPr lang="uk-UA" dirty="0" err="1" smtClean="0"/>
              <a:t>хибним”</a:t>
            </a:r>
            <a:r>
              <a:rPr lang="uk-UA" dirty="0" smtClean="0"/>
              <a:t>); </a:t>
            </a:r>
          </a:p>
          <a:p>
            <a:pPr algn="just"/>
            <a:r>
              <a:rPr lang="uk-UA" dirty="0" smtClean="0"/>
              <a:t>закон </a:t>
            </a:r>
            <a:r>
              <a:rPr lang="uk-UA" dirty="0" smtClean="0"/>
              <a:t>виключеного третього (</a:t>
            </a:r>
            <a:r>
              <a:rPr lang="uk-UA" dirty="0" err="1" smtClean="0"/>
              <a:t>“для</a:t>
            </a:r>
            <a:r>
              <a:rPr lang="uk-UA" dirty="0" smtClean="0"/>
              <a:t> будь-якого висловлювання або воно само, або його заперечення є </a:t>
            </a:r>
            <a:r>
              <a:rPr lang="uk-UA" dirty="0" err="1" smtClean="0"/>
              <a:t>істинним”</a:t>
            </a:r>
            <a:r>
              <a:rPr lang="uk-UA" dirty="0" smtClean="0"/>
              <a:t>), </a:t>
            </a:r>
          </a:p>
          <a:p>
            <a:pPr algn="just"/>
            <a:r>
              <a:rPr lang="uk-UA" dirty="0" smtClean="0"/>
              <a:t>закон </a:t>
            </a:r>
            <a:r>
              <a:rPr lang="uk-UA" dirty="0" smtClean="0"/>
              <a:t>достатньої підстави (</a:t>
            </a:r>
            <a:r>
              <a:rPr lang="uk-UA" dirty="0" err="1" smtClean="0"/>
              <a:t>“будь-як</a:t>
            </a:r>
            <a:r>
              <a:rPr lang="uk-UA" dirty="0" smtClean="0"/>
              <a:t> судження, що приймається, повинно бути належним чином </a:t>
            </a:r>
            <a:r>
              <a:rPr lang="uk-UA" dirty="0" err="1" smtClean="0"/>
              <a:t>обґрунтоване”</a:t>
            </a:r>
            <a:r>
              <a:rPr lang="uk-UA" dirty="0" smtClean="0"/>
              <a:t>). </a:t>
            </a:r>
          </a:p>
          <a:p>
            <a:endParaRPr lang="uk-UA" dirty="0"/>
          </a:p>
        </p:txBody>
      </p:sp>
      <p:pic>
        <p:nvPicPr>
          <p:cNvPr id="12290" name="Picture 2" descr="Святкуючи Всесвітній день логіки, готуємось до вступу в магістратуру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571744"/>
            <a:ext cx="221457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uk-UA" dirty="0" smtClean="0"/>
              <a:t>Закон тотожності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15367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вимагає</a:t>
            </a:r>
            <a:r>
              <a:rPr lang="uk-UA" dirty="0" smtClean="0"/>
              <a:t>, щоб кожна думка в процесі мислення і висловлювання зберігала би один й той самий зміст, незалежно від того, скільки разів вона повторюється.</a:t>
            </a:r>
            <a:endParaRPr lang="uk-UA" dirty="0"/>
          </a:p>
        </p:txBody>
      </p:sp>
      <p:pic>
        <p:nvPicPr>
          <p:cNvPr id="11266" name="Picture 2" descr="Закон логики: тождество | Блиц-курс логики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71810"/>
            <a:ext cx="6072230" cy="3415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</TotalTime>
  <Words>758</Words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Тема 2. Основні формально-логічні закони та метод формалізації </vt:lpstr>
      <vt:lpstr>План:  </vt:lpstr>
      <vt:lpstr>1. Поняття закону мислення. Логічна правильність міркування. </vt:lpstr>
      <vt:lpstr>Правильне мислення </vt:lpstr>
      <vt:lpstr>Слайд 5</vt:lpstr>
      <vt:lpstr>Слайд 6</vt:lpstr>
      <vt:lpstr>Метою пізнання є одержання істинних знань.</vt:lpstr>
      <vt:lpstr>2. Основні формально-логічні закони. </vt:lpstr>
      <vt:lpstr>Закон тотожності </vt:lpstr>
      <vt:lpstr>Закон несуперечності </vt:lpstr>
      <vt:lpstr>Закон виключеного третього </vt:lpstr>
      <vt:lpstr>Закон достатньої підстави </vt:lpstr>
      <vt:lpstr>3. Метод формалізації. Практичне застосування логічних законів.  </vt:lpstr>
      <vt:lpstr>Слайд 14</vt:lpstr>
      <vt:lpstr>Мова символів дає можливість: </vt:lpstr>
      <vt:lpstr>Щодо практичної значимості логічних законів, то можна навіть відобразити її у формі заповідей логічного мислення. </vt:lpstr>
      <vt:lpstr>Слайд 17</vt:lpstr>
      <vt:lpstr>Закони логіки існують і діють незалежно від волі і бажання людей. 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Основні формально-логічні закони та метод формалізації </dc:title>
  <dc:creator>Ira</dc:creator>
  <cp:lastModifiedBy>Ira</cp:lastModifiedBy>
  <cp:revision>9</cp:revision>
  <dcterms:created xsi:type="dcterms:W3CDTF">2022-01-31T15:03:17Z</dcterms:created>
  <dcterms:modified xsi:type="dcterms:W3CDTF">2022-02-01T08:52:01Z</dcterms:modified>
</cp:coreProperties>
</file>