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26F2F-5131-4615-98B7-FB718CB12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32A6F4-2480-4A75-84B9-577A7202D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D0D3BB-B7A4-4425-AAAE-B36DCD9D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177E44-A727-44EE-9E1A-06BDE75D4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0D8BB2-4324-479A-91E0-C4D91B6A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41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303594-EA38-4438-AFAF-61E69F76D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2FFFD1-8CE5-442D-8C72-5C2117A29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100C3-A8F1-47A7-A1EA-6BE97DE87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8D85A0-1CB7-41BC-BA31-A565F7DCF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BE6311-B504-412A-A67D-21D2EE90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61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E65F170-39B1-4282-ABA6-7B51C7195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5E00A8-49BD-4AEA-8559-B95C7E448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D94DE7-17E1-48AE-AA10-A03A5331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57D711-52EB-4F98-A658-AEE871A0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857119-8190-4B9D-8771-8E354A183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63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453E5-37B6-4146-B58B-2BED950FF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AB7F00-2E68-4499-88E0-4F7F61073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FB041F-00B2-49BF-A547-8D77BD756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BD8A79-264D-4CEE-A143-C9C218CD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5699E6-C114-4CF4-B6EA-F5EFAE9C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24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56667-80D7-4403-BB9C-54E55453F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A1DD0F-8582-4517-A01C-627550B17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16D088-9E94-43B5-98B1-F252220B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A72173-DA39-4270-921A-C374052B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6CEBC3-2477-4C49-8125-B055168C1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9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E769C-3705-4729-8493-CF612D1DB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024B30-3F0B-4BAA-82E6-49BAB0E44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66C13F-F888-4363-A9D7-2BFB89C03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4D5A73-CBBB-4F5D-9C7F-299DDB10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7B367B-51ED-4849-824A-BF0969F53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671AD3-0C64-4A73-897A-A03216DC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73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584FF-9918-4779-87C6-D0273091C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1EA5F7-48C1-4A63-976B-E98AE708D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A430C7-6018-4800-B9AA-DA198B714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BA9B62-813B-415F-97FF-C0FDD02CA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49562F0-6523-4FED-A128-ABB44A2D0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1B422D-73B7-4AEF-8BB0-32CC3C16B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E45039-6B88-435C-AB03-0CA2EA604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2869DF-6858-4806-8924-AAF39438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33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CE2C2-C9FD-44EE-9318-CFF4509AD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AFF0250-925F-4836-A500-63943A87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49B22E-7DA5-4604-BCF2-F99A381F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CA3CCA-CCE7-49AD-B19B-E0533756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42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8BFFC57-C7DE-4CF8-A4F1-22DC8E499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5CEE97A-70B1-4A08-8891-5F8DFB66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921533-2648-41F9-8922-3B9F25D45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58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19040-7D42-43A2-9565-7DBC88C3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9BC487-F70F-467A-9AFD-07461DF8D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B6A3D8F-6DAC-44B5-81E1-7DF68E0C2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6CA4EF-39C5-42FB-9219-A85CE20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D0413B-E5D1-4065-BF8C-22704137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CE1B75-013F-4C7F-AD21-E31F5A67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504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E9D71-CFD3-4DB4-AD62-2C49E8E4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13B93B-E49F-49FF-8BD3-87066D4C1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016C79-80DD-4370-8BBE-BCEE99513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E1ECB8-4CDE-43E0-B419-6C3360802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9001E8-1033-4CE3-B7EF-0930DB7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EF3204-ADD4-463D-A06F-C3B4FC20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37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FF10C-E430-4FAB-89B2-9F88DC0B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1DBE7E-AF32-4C3A-9629-6D7725936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25F4C8-ED6A-4C1A-BBAA-CC96C6E67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22339-CBD3-4FD2-82D9-F63D45D7F4BF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D1CD18-C3D1-43E3-9866-BAF2DB32B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CF9FF1-E82D-414A-B810-F34916DC7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452DF-E3A7-4079-A58F-66769EBD5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92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A8ED75-811D-44D0-BE07-2D222BDA54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КЛАСИФІКАЦІЯ ЕКСПЕРТНИХ СИСТЕМ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98F8E7-5C64-4606-99F8-CE67F0B56A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/>
              <a:t>Лектор: Лендєл Т.І. доц., к.т.н.</a:t>
            </a:r>
          </a:p>
        </p:txBody>
      </p:sp>
    </p:spTree>
    <p:extLst>
      <p:ext uri="{BB962C8B-B14F-4D97-AF65-F5344CB8AC3E}">
        <p14:creationId xmlns:p14="http://schemas.microsoft.com/office/powerpoint/2010/main" val="1727822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49A1B-A208-49E5-9674-251352CB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БАЗОВІ ФУНКЦІЇ ЕКСПЕРТНОЇ СИСТЕМИ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150F65-9E98-445B-868B-53A32F1F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1)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2)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представлення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3)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управління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процесом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пошуку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4)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1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BA68B7-7787-4341-9D16-70A11E35A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AD6D9-E0D0-40BC-877A-AAACDEAEB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отриманням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розуміти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передавання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потенційного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практичних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перетворення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вигляду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змогу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використовувати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Найбільш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поширеним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методом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передавання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є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співбесіди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спеціалістами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проектування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 (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інженером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експертом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endParaRPr lang="ru-RU" b="0" dirty="0">
              <a:effectLst/>
            </a:endParaRPr>
          </a:p>
          <a:p>
            <a:pPr marL="0" indent="0">
              <a:buNone/>
            </a:pPr>
            <a:r>
              <a:rPr lang="ru-RU" dirty="0" err="1"/>
              <a:t>Продуктивність</a:t>
            </a:r>
            <a:r>
              <a:rPr lang="ru-RU" dirty="0"/>
              <a:t>  </a:t>
            </a:r>
            <a:r>
              <a:rPr lang="ru-RU" dirty="0" err="1"/>
              <a:t>пояснюється</a:t>
            </a:r>
            <a:r>
              <a:rPr lang="ru-RU" dirty="0"/>
              <a:t> </a:t>
            </a:r>
            <a:r>
              <a:rPr lang="ru-RU" dirty="0" err="1"/>
              <a:t>наступним</a:t>
            </a:r>
            <a:r>
              <a:rPr lang="ru-RU" dirty="0"/>
              <a:t>: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спеціалісти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вузькій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жаргоном,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суттєво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ускладнює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передавання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інженера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принципи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базуються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специфічні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знань,знання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зажди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чітко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сформулювати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термінах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математичної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теорії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детермінованої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потребує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евристичних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При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адекватно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сформулювати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евристичні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правила,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значно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складніше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ніж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традиційні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проблем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недостатньо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суму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принципи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цієї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знати,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виду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володіти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міркування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надійні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джерела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чином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поділити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складну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проблему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більш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співбесіди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такого типу,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базуються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погано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піддаються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значно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складніше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ніж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перелік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загальних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принципів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аналіз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виконує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вмістити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доволі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широкий контекст,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містить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багато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здаються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само собою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зрозумілими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проте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стороннього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жодному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такими не є.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Досить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складно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відокремити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кількість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природу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бути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залучені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контекст задач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22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15A27-4B05-48B0-9A72-E23DFFD0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Формалізація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CD9839-BF95-48A5-AAD4-D4A85D168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вимоги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методів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полягають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такому:</a:t>
            </a:r>
            <a:endParaRPr lang="ru-RU" b="0" dirty="0">
              <a:effectLst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адекватність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формалізація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володіти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здібністю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розпізнавати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всі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відмінності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закладені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вихідну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сутність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 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евристична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потужність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наряду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наявністю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виразної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існувати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засоби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формалізмів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побудованих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таким чином,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щоб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ефективно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природність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нотації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передбачає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формалізації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максимально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наближеної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природної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суттєво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спрощує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процедуру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редагування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баз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метою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доповнення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новою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коригування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існуючої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964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24C7C-DD91-401A-A446-11528401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D78C1E-B78A-4D82-AA82-27D0DA3D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8393"/>
          </a:xfrm>
        </p:spPr>
        <p:txBody>
          <a:bodyPr>
            <a:normAutofit fontScale="77500" lnSpcReduction="20000"/>
          </a:bodyPr>
          <a:lstStyle/>
          <a:p>
            <a:pPr mar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застосуванням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технологій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штучного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інтелекту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зокрема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пов'язане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поняття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mar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нових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вихідних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заданими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правилами.</a:t>
            </a:r>
            <a:endParaRPr lang="ru-RU" b="0" dirty="0">
              <a:effectLst/>
            </a:endParaRPr>
          </a:p>
          <a:p>
            <a:pPr mar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Тут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розрізняють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види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dirty="0">
              <a:effectLst/>
            </a:endParaRP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дедукція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розсуд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висновки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випливають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посилань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правилами виду ЯКЩО А, ТО В;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індукція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окремого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випадку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загального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поставлених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виконують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шляхом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узагальнення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відомих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аналогічного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змісту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інтуїція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метод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базується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підсвідомому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розпізнаванні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певних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образів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опирається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перевірені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теорії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(в системах штучного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інтелекту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реалізований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евристика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метод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заснований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емпіричних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правилах,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практичного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і, часто,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підтверджених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жорсткою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теорією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метод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помилок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полягає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цілеспрямованому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переборі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можливих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 з метою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оптимального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абдукція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метод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суджень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зворотному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напряму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висновку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посилань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підтверджують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спростовують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істинність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висновку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аналогією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метод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базується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практичного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подібних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замовченням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спосіб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загальновідомих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конкретної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умов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поставленої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немонотонні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умовах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коли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раніше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виявляються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невірними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після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нових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свідчень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242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B63F0-46DA-4105-BD4B-61928C38A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прийнятого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D58393-679A-4CC9-A06C-2B173098E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Представлення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важливо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різних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рівнях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експлуатації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dirty="0">
              <a:effectLst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працюють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потребують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підтвердження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того,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кожному конкретному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випадку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висновок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прийшла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система, є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коректним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інженери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переконатися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сформульовані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ними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застосовані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правильно;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експертам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бажано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простежити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міркувань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спосіб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тих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відомостей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введені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базу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програмістам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налагоджують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модернізують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важливо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своєму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розпорядженні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інструмент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змогу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відстежити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роботу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більш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рівні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ніж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виклик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окремих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процедур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фукцій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програмного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коду;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менеджер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повну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відповідальність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потребує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підтвердження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пропоновані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достатньо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обґрунтовані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7903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D03E-6F12-4087-BA9A-F2CB0047D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Узагальнена</a:t>
            </a:r>
            <a:r>
              <a:rPr lang="ru-RU" dirty="0"/>
              <a:t> структура ЕС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E4B521-D173-400C-BB34-523A30AFE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FEB649-0592-4839-B767-940A3D729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387" y="1900237"/>
            <a:ext cx="2943225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B99BA6-4816-4F7F-A9F2-9731F2FB8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</a:t>
            </a:r>
            <a:r>
              <a:rPr lang="ru-RU" dirty="0" err="1"/>
              <a:t>експертної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варіант</a:t>
            </a:r>
            <a:r>
              <a:rPr lang="ru-RU" dirty="0"/>
              <a:t> 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0CDB43-D082-4757-8B21-59E088074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35ADCD6-DF3C-4133-8C37-DFC2868C6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712" y="1990725"/>
            <a:ext cx="536257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410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5D721-325A-42EF-B4E0-FDDFDBD7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</a:t>
            </a:r>
            <a:r>
              <a:rPr lang="ru-RU" dirty="0" err="1"/>
              <a:t>експертної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варіант</a:t>
            </a:r>
            <a:r>
              <a:rPr lang="ru-RU" dirty="0"/>
              <a:t> B)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FD5C96-6EFD-4683-9C09-6E1C03C2E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520F365-91CE-4F69-814E-A26FBF8A5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712" y="2328862"/>
            <a:ext cx="5407320" cy="309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1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2E7C28-565E-4E34-8588-D028F56F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</a:t>
            </a:r>
            <a:r>
              <a:rPr lang="ru-RU" dirty="0" err="1"/>
              <a:t>взаємодій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та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ЕС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B70A30-328D-48AD-BEF9-CD30ACFBB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471C62-170B-4353-852F-BCE219017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543" y="2296319"/>
            <a:ext cx="601980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332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F400B-71AF-40AE-B1FF-AB13662E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Подання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в </a:t>
            </a:r>
            <a:r>
              <a:rPr lang="ru-RU" dirty="0" err="1"/>
              <a:t>експертних</a:t>
            </a:r>
            <a:r>
              <a:rPr lang="ru-RU" dirty="0"/>
              <a:t> системах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346344-64F6-414C-A63A-DA1DE1C82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Інформація</a:t>
            </a:r>
            <a:r>
              <a:rPr lang="ru-RU" dirty="0"/>
              <a:t> (</a:t>
            </a:r>
            <a:r>
              <a:rPr lang="en-US" dirty="0"/>
              <a:t>information) </a:t>
            </a:r>
            <a:r>
              <a:rPr lang="uk-UA" dirty="0"/>
              <a:t>-</a:t>
            </a:r>
            <a:r>
              <a:rPr lang="en-US" dirty="0"/>
              <a:t> </a:t>
            </a:r>
            <a:r>
              <a:rPr lang="ru-RU" dirty="0" err="1"/>
              <a:t>це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подію</a:t>
            </a:r>
            <a:r>
              <a:rPr lang="ru-RU" dirty="0"/>
              <a:t>,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невпорядкованими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ускладнює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Дані</a:t>
            </a:r>
            <a:r>
              <a:rPr lang="ru-RU" dirty="0"/>
              <a:t> (</a:t>
            </a:r>
            <a:r>
              <a:rPr lang="en-US" dirty="0"/>
              <a:t>data)</a:t>
            </a:r>
            <a:r>
              <a:rPr lang="uk-UA" dirty="0"/>
              <a:t> -</a:t>
            </a:r>
            <a:r>
              <a:rPr lang="en-US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подана у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зручній</a:t>
            </a:r>
            <a:r>
              <a:rPr lang="ru-RU" dirty="0"/>
              <a:t> для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передачі</a:t>
            </a:r>
            <a:r>
              <a:rPr lang="ru-RU" dirty="0"/>
              <a:t> та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. У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системах </a:t>
            </a:r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шляхом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структурування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13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7AF5B-5653-4AFC-B6E0-E3194EEC8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за типом </a:t>
            </a:r>
            <a:r>
              <a:rPr lang="ru-RU" dirty="0" err="1"/>
              <a:t>задачі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99CEF-769A-4332-A151-26B41407D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орієнтовані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важко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традиційних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математичних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методів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Перелік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типових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задач,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залучають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засоби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містить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інтерпретація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витягнення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узгодженої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первинних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виявлення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несправностей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причин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появи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деякій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моніторинг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безперервна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інтерпретація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реального часу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сигналізацією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контрольованих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параметрів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допустимі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межі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прогнозування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передбачення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ймовірних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минулих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поточних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планування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послідовності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направлених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досягнення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попередньо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поставлених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цілей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проектування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конфігурації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технічної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обмежень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налагодження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ремонт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послідовності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функціонування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навчання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інтерпретація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корекція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умінь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учнів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управління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керуючих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впливів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функціонування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складних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технічних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систем;</a:t>
            </a:r>
            <a:endParaRPr lang="ru-RU" b="0" dirty="0">
              <a:effectLst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підтримка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прийняття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забезпечення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особи, яка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приймає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рекомендаціями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полегшення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прийняття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798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F31D1-8617-462E-8BEA-8548276DB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303685-9998-4EA8-ABC7-FAA9F0769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Знання</a:t>
            </a:r>
            <a:r>
              <a:rPr lang="ru-RU" dirty="0"/>
              <a:t> (</a:t>
            </a:r>
            <a:r>
              <a:rPr lang="en-US" dirty="0"/>
              <a:t>knowledge) </a:t>
            </a:r>
            <a:r>
              <a:rPr lang="uk-UA" dirty="0"/>
              <a:t>-</a:t>
            </a:r>
            <a:r>
              <a:rPr lang="en-US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ПО (</a:t>
            </a:r>
            <a:r>
              <a:rPr lang="ru-RU" dirty="0" err="1"/>
              <a:t>принципи</a:t>
            </a:r>
            <a:r>
              <a:rPr lang="ru-RU" dirty="0"/>
              <a:t>, </a:t>
            </a:r>
            <a:r>
              <a:rPr lang="ru-RU" dirty="0" err="1"/>
              <a:t>зв’язки</a:t>
            </a:r>
            <a:r>
              <a:rPr lang="ru-RU" dirty="0"/>
              <a:t>, </a:t>
            </a:r>
            <a:r>
              <a:rPr lang="ru-RU" dirty="0" err="1"/>
              <a:t>закони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набути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емпіричного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</a:t>
            </a:r>
            <a:r>
              <a:rPr lang="ru-RU" dirty="0" err="1"/>
              <a:t>отриманого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практичної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Вони є результатом </a:t>
            </a:r>
            <a:r>
              <a:rPr lang="ru-RU" dirty="0" err="1"/>
              <a:t>розумової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направленої</a:t>
            </a:r>
            <a:r>
              <a:rPr lang="ru-RU" dirty="0"/>
              <a:t> на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8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D9DB5-E8DC-4448-9F0B-685B2BA1D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081922-AE7A-4342-A3F6-73C08CC1A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Евристичне</a:t>
            </a:r>
            <a:r>
              <a:rPr lang="ru-RU" dirty="0"/>
              <a:t> правило (</a:t>
            </a:r>
            <a:r>
              <a:rPr lang="ru-RU" dirty="0" err="1"/>
              <a:t>емпіричне</a:t>
            </a:r>
            <a:r>
              <a:rPr lang="ru-RU" dirty="0"/>
              <a:t> правило, </a:t>
            </a:r>
            <a:r>
              <a:rPr lang="ru-RU" dirty="0" err="1"/>
              <a:t>евристика</a:t>
            </a:r>
            <a:r>
              <a:rPr lang="ru-RU" dirty="0"/>
              <a:t>), (</a:t>
            </a:r>
            <a:r>
              <a:rPr lang="ru-RU" dirty="0" err="1"/>
              <a:t>heuristic</a:t>
            </a:r>
            <a:r>
              <a:rPr lang="ru-RU" dirty="0"/>
              <a:t>) -  </a:t>
            </a:r>
            <a:r>
              <a:rPr lang="ru-RU" dirty="0" err="1"/>
              <a:t>це</a:t>
            </a:r>
            <a:r>
              <a:rPr lang="ru-RU" dirty="0"/>
              <a:t> правило, теоретично не </a:t>
            </a:r>
            <a:r>
              <a:rPr lang="ru-RU" dirty="0" err="1"/>
              <a:t>обґрунтоване</a:t>
            </a:r>
            <a:r>
              <a:rPr lang="ru-RU" dirty="0"/>
              <a:t>, яке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розв’язку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. </a:t>
            </a:r>
            <a:r>
              <a:rPr lang="ru-RU" dirty="0" err="1"/>
              <a:t>Евристики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практичної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здорового глузду, </a:t>
            </a:r>
            <a:r>
              <a:rPr lang="ru-RU" dirty="0" err="1"/>
              <a:t>теоретичних</a:t>
            </a:r>
            <a:r>
              <a:rPr lang="ru-RU" dirty="0"/>
              <a:t> та </a:t>
            </a:r>
            <a:r>
              <a:rPr lang="ru-RU" dirty="0" err="1"/>
              <a:t>експериментальних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6279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6460D-CC41-4959-A6FE-62825C42A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136081-EAB8-4C07-A643-70E9F9886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За роки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поширеними</a:t>
            </a:r>
            <a:r>
              <a:rPr lang="ru-RU" dirty="0"/>
              <a:t> </a:t>
            </a:r>
            <a:r>
              <a:rPr lang="ru-RU" dirty="0" err="1"/>
              <a:t>виявилися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: </a:t>
            </a:r>
          </a:p>
          <a:p>
            <a:pPr>
              <a:buFontTx/>
              <a:buChar char="-"/>
            </a:pPr>
            <a:r>
              <a:rPr lang="ru-RU" dirty="0"/>
              <a:t>правила </a:t>
            </a:r>
            <a:r>
              <a:rPr lang="ru-RU" dirty="0" err="1"/>
              <a:t>продукції</a:t>
            </a:r>
            <a:r>
              <a:rPr lang="ru-RU" dirty="0"/>
              <a:t>; </a:t>
            </a:r>
          </a:p>
          <a:p>
            <a:pPr>
              <a:buFontTx/>
              <a:buChar char="-"/>
            </a:pPr>
            <a:r>
              <a:rPr lang="ru-RU" dirty="0"/>
              <a:t>- </a:t>
            </a:r>
            <a:r>
              <a:rPr lang="ru-RU" dirty="0" err="1"/>
              <a:t>семантичні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/>
              <a:t>; </a:t>
            </a:r>
          </a:p>
          <a:p>
            <a:pPr>
              <a:buFontTx/>
              <a:buChar char="-"/>
            </a:pPr>
            <a:r>
              <a:rPr lang="ru-RU"/>
              <a:t>- </a:t>
            </a:r>
            <a:r>
              <a:rPr lang="ru-RU" dirty="0" err="1"/>
              <a:t>фрейми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663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0EC58AE-F92A-487B-B6A8-252E7B2C88F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6187" y="643466"/>
            <a:ext cx="6259626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80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DF4B9-9917-4D33-B522-DAD122D2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за </a:t>
            </a:r>
            <a:r>
              <a:rPr lang="ru-RU" dirty="0" err="1"/>
              <a:t>зв'язком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реальним</a:t>
            </a:r>
            <a:r>
              <a:rPr lang="ru-RU" dirty="0"/>
              <a:t> часом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83243A-7D07-495E-8ECF-6A0E4B939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передбачають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незмінність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часу,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статичність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динамічні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функціюють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сполученні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датчиками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об'єктів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реального часу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безперервною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інтерпретацією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поступають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систему;</a:t>
            </a:r>
            <a:endParaRPr lang="ru-RU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квазідинамічні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інтерпретують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яка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змінюється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внутрішнього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таймеру.</a:t>
            </a:r>
            <a:endParaRPr lang="ru-RU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760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177D7-9E3E-4DD0-ABB1-B2A31210E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за типом ЕОМ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6510D-D4EC-4E57-B322-EB3A2593C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2800"/>
          </a:xfrm>
        </p:spPr>
        <p:txBody>
          <a:bodyPr>
            <a:normAutofit fontScale="92500" lnSpcReduction="10000"/>
          </a:bodyPr>
          <a:lstStyle/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унікальними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програмними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продуктами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продуктивність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тісно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ефективністю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апаратною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обчислювальної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Тут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таки типи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систем:</a:t>
            </a: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➢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супер-ЕОМ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унікальних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стратегічно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важливих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задач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CRAY, CONVEX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➢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ЕОМ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середньої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продуктивності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mainframe);</a:t>
            </a: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➢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символьних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процесорах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станціях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SUN, Silicon Graphics, APOLLO);</a:t>
            </a: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➢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персональних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комп'ютерах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IBM PC, MAC);</a:t>
            </a: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➢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експертні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-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суперміні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-ЕОМ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VAX, micro-VAX).</a:t>
            </a:r>
          </a:p>
        </p:txBody>
      </p:sp>
    </p:spTree>
    <p:extLst>
      <p:ext uri="{BB962C8B-B14F-4D97-AF65-F5344CB8AC3E}">
        <p14:creationId xmlns:p14="http://schemas.microsoft.com/office/powerpoint/2010/main" val="164776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DE632-F8FE-4203-8CD1-524AF3820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Класифікація</a:t>
            </a:r>
            <a:r>
              <a:rPr lang="ru-RU" dirty="0"/>
              <a:t>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1C9EB0-3531-48EC-99EC-D29E70949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автономні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функціонують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безпосередньо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консультацій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користувачем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“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виключно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 задач,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вимагає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залучення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традиційних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методів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обробки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розрахунки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моделювання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  <a:endParaRPr lang="ru-RU" sz="2800" b="0" dirty="0">
              <a:effectLst/>
            </a:endParaRP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гібридні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агрегують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традиційні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пакети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прикладних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програм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засоби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обробки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2800" b="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3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CE657-BB2E-4CFA-B097-5C5EC5F0D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за моделями баз </a:t>
            </a:r>
            <a:r>
              <a:rPr lang="ru-RU" dirty="0" err="1"/>
              <a:t>знань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815990-B7D3-4CF8-BD67-4A2A5676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машини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побудовані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принципах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формальної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логіки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апарату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числення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предикатів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sz="2800" b="0" dirty="0">
              <a:effectLst/>
            </a:endParaRP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продукційні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своїй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роботі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використовують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апарат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продукцій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тобто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 типу «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Якщо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... То ...»;</a:t>
            </a:r>
            <a:endParaRPr lang="ru-RU" sz="2800" b="0" dirty="0">
              <a:effectLst/>
            </a:endParaRP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мережеві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зберігання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обробки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базуються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апараті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семантичних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мереж;</a:t>
            </a:r>
            <a:endParaRPr lang="ru-RU" sz="2800" b="0" dirty="0">
              <a:effectLst/>
            </a:endParaRP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фреймові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роботи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використовують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апарат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фреймів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об'єктозорієнтованих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інформаційних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структур.</a:t>
            </a:r>
            <a:endParaRPr lang="ru-RU" sz="2800" b="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9285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472DC-DED5-430D-ABB0-A12B216D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за видами </a:t>
            </a:r>
            <a:r>
              <a:rPr lang="ru-RU" dirty="0" err="1"/>
              <a:t>знань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598952-1AD3-4DD1-BE44-17C58E572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детермінованими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передбачають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жорстке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точне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усієї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вихідної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 точного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розв'язку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практичної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sz="2800" b="0" dirty="0">
              <a:effectLst/>
            </a:endParaRPr>
          </a:p>
          <a:p>
            <a:pPr mar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➢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невизначеними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нечіткими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знаннями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передбачають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практичних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задач за умов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неповноти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недостовірності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невизначеності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нечіткості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вихідної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2800" b="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656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0C5D5-A612-47DE-A186-620065A9B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УЗАГАЛЬНЕНА СТРУКТУРА ЕКСПЕРТНОЇ СИСТЕМИ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3F8786-1F87-4AC5-AB75-515A91098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Ядро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утворюють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база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машина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виводу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підсистема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сукупність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формально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поданих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таким чином,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щоб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реалізовувати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міркування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Машина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підсистема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пошуку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рішень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сукупність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програмних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призначених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моделювання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ходу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міркувань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процесі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інформації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яка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зберігається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Підсистема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пояснень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скупність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програмних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призначених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відстежування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роботи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машини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логічного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виведення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надає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змогу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з'ясовувати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чином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розв'язок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задачі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залучені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завжди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працюють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інтерактивному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Тому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циклі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функціонування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обов'язково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враховувати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людський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фактор. Тут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розрізняють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три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типи людей,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взаємодіють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системою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інженер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висококваліфікований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спеціаліст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предметній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практичний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використовують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наповнення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Інженер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спеціаліст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штучного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інтелекту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є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посередником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експертом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базою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  <a:endParaRPr lang="ru-RU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спеціаліст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предметної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області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для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професійної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діяльності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якого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призначена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система.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кваліфікація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користувача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недостатньо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тому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потрібна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експертної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779040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1755</Words>
  <Application>Microsoft Office PowerPoint</Application>
  <PresentationFormat>Широкоэкранный</PresentationFormat>
  <Paragraphs>98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КЛАСИФІКАЦІЯ ЕКСПЕРТНИХ СИСТЕМ</vt:lpstr>
      <vt:lpstr>Класифікація за типом задачі</vt:lpstr>
      <vt:lpstr>Презентация PowerPoint</vt:lpstr>
      <vt:lpstr>Класифікація за зв'язком із реальним часом</vt:lpstr>
      <vt:lpstr>Класифікація за типом ЕОМ</vt:lpstr>
      <vt:lpstr>Класифікація за ступенем інтеграції з іншими програмами</vt:lpstr>
      <vt:lpstr>Класифікація за моделями баз знань</vt:lpstr>
      <vt:lpstr>Класифікація за видами знань </vt:lpstr>
      <vt:lpstr>УЗАГАЛЬНЕНА СТРУКТУРА ЕКСПЕРТНОЇ СИСТЕМИ</vt:lpstr>
      <vt:lpstr>БАЗОВІ ФУНКЦІЇ ЕКСПЕРТНОЇ СИСТЕМИ</vt:lpstr>
      <vt:lpstr>Отримання знань</vt:lpstr>
      <vt:lpstr>Формалізація знань</vt:lpstr>
      <vt:lpstr>Управління процесом пошуку рішень</vt:lpstr>
      <vt:lpstr>Пояснення прийнятого рішення</vt:lpstr>
      <vt:lpstr>Узагальнена структура ЕС</vt:lpstr>
      <vt:lpstr>Структура експертної системи (варіант А)</vt:lpstr>
      <vt:lpstr>Структура експертної системи (варіант B)</vt:lpstr>
      <vt:lpstr>Схема взаємодій суб’єктів та об’єктів розробки ЕС</vt:lpstr>
      <vt:lpstr>Подання та використання знань в експертних системах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КЛАСИФІКАЦІЯ ЕКСПЕРТНИХ СИСТЕМ</dc:title>
  <dc:creator>Тарас Іванович Лендєл</dc:creator>
  <cp:lastModifiedBy>Тарас Іванович Лендєл</cp:lastModifiedBy>
  <cp:revision>4</cp:revision>
  <dcterms:created xsi:type="dcterms:W3CDTF">2022-10-26T19:49:01Z</dcterms:created>
  <dcterms:modified xsi:type="dcterms:W3CDTF">2022-10-26T20:23:36Z</dcterms:modified>
</cp:coreProperties>
</file>