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63" r:id="rId2"/>
    <p:sldId id="264" r:id="rId3"/>
    <p:sldId id="265" r:id="rId4"/>
    <p:sldId id="300" r:id="rId5"/>
    <p:sldId id="313" r:id="rId6"/>
    <p:sldId id="302" r:id="rId7"/>
    <p:sldId id="314" r:id="rId8"/>
    <p:sldId id="315" r:id="rId9"/>
    <p:sldId id="307" r:id="rId10"/>
    <p:sldId id="303" r:id="rId11"/>
    <p:sldId id="304" r:id="rId12"/>
    <p:sldId id="308" r:id="rId13"/>
    <p:sldId id="306" r:id="rId14"/>
    <p:sldId id="310" r:id="rId15"/>
    <p:sldId id="279" r:id="rId16"/>
  </p:sldIdLst>
  <p:sldSz cx="9144000" cy="6858000" type="screen4x3"/>
  <p:notesSz cx="6810375" cy="9942513"/>
  <p:defaultTextStyle>
    <a:defPPr>
      <a:defRPr lang="uk-U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6DA8"/>
    <a:srgbClr val="FFCCCC"/>
    <a:srgbClr val="CCFFCC"/>
    <a:srgbClr val="FFFF99"/>
    <a:srgbClr val="CC0000"/>
    <a:srgbClr val="8E0000"/>
    <a:srgbClr val="000066"/>
    <a:srgbClr val="090D57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882" autoAdjust="0"/>
    <p:restoredTop sz="94718" autoAdjust="0"/>
  </p:normalViewPr>
  <p:slideViewPr>
    <p:cSldViewPr>
      <p:cViewPr varScale="1">
        <p:scale>
          <a:sx n="54" d="100"/>
          <a:sy n="54" d="100"/>
        </p:scale>
        <p:origin x="-1059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2454" y="-84"/>
      </p:cViewPr>
      <p:guideLst>
        <p:guide orient="horz" pos="3133"/>
        <p:guide pos="214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5300"/>
          </a:xfrm>
          <a:prstGeom prst="rect">
            <a:avLst/>
          </a:prstGeom>
        </p:spPr>
        <p:txBody>
          <a:bodyPr vert="horz" wrap="square" lIns="92319" tIns="46160" rIns="92319" bIns="4616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7625" y="0"/>
            <a:ext cx="2951163" cy="495300"/>
          </a:xfrm>
          <a:prstGeom prst="rect">
            <a:avLst/>
          </a:prstGeom>
        </p:spPr>
        <p:txBody>
          <a:bodyPr vert="horz" wrap="square" lIns="92319" tIns="46160" rIns="92319" bIns="4616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ED3CB592-5069-49BF-94B8-3D1A20595BDD}" type="datetimeFigureOut">
              <a:rPr lang="uk-UA"/>
              <a:pPr>
                <a:defRPr/>
              </a:pPr>
              <a:t>21.11.2017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51163" cy="496887"/>
          </a:xfrm>
          <a:prstGeom prst="rect">
            <a:avLst/>
          </a:prstGeom>
        </p:spPr>
        <p:txBody>
          <a:bodyPr vert="horz" wrap="square" lIns="92319" tIns="46160" rIns="92319" bIns="4616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7625" y="9444038"/>
            <a:ext cx="2951163" cy="496887"/>
          </a:xfrm>
          <a:prstGeom prst="rect">
            <a:avLst/>
          </a:prstGeom>
        </p:spPr>
        <p:txBody>
          <a:bodyPr vert="horz" wrap="square" lIns="92319" tIns="46160" rIns="92319" bIns="4616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E1455031-8F9C-4181-AC83-9EABF0B07F79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308" tIns="46155" rIns="92308" bIns="46155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7625" y="0"/>
            <a:ext cx="295116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308" tIns="46155" rIns="92308" bIns="4615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6125"/>
            <a:ext cx="4970463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8300" cy="447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308" tIns="46155" rIns="92308" bIns="4615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uk-UA" noProof="0" smtClean="0"/>
              <a:t>Образец текста</a:t>
            </a:r>
          </a:p>
          <a:p>
            <a:pPr lvl="1"/>
            <a:r>
              <a:rPr lang="uk-UA" altLang="uk-UA" noProof="0" smtClean="0"/>
              <a:t>Второй уровень</a:t>
            </a:r>
          </a:p>
          <a:p>
            <a:pPr lvl="2"/>
            <a:r>
              <a:rPr lang="uk-UA" altLang="uk-UA" noProof="0" smtClean="0"/>
              <a:t>Третий уровень</a:t>
            </a:r>
          </a:p>
          <a:p>
            <a:pPr lvl="3"/>
            <a:r>
              <a:rPr lang="uk-UA" altLang="uk-UA" noProof="0" smtClean="0"/>
              <a:t>Четвертый уровень</a:t>
            </a:r>
          </a:p>
          <a:p>
            <a:pPr lvl="4"/>
            <a:r>
              <a:rPr lang="uk-UA" altLang="uk-UA" noProof="0" smtClean="0"/>
              <a:t>Пятый уровень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4038"/>
            <a:ext cx="2951163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308" tIns="46155" rIns="92308" bIns="46155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7625" y="9444038"/>
            <a:ext cx="2951163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308" tIns="46155" rIns="92308" bIns="4615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0179CB30-2CDC-437B-86A8-69FFAF1E6BC1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1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10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11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12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13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14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15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2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3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4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5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6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7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8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9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FF9620-9FA0-42ED-A91E-12C5DE98D72A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AAB727-172F-4AA3-8B9F-818E63BADFB7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E1F2C9-D97A-4CCE-ADAC-F1B6BA25FE6F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E52BC2-2CF8-4E29-BA7E-9B344442A679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uk-UA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310355-E05D-45B7-B954-9819036AA576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859E7-2C6B-48A7-A799-21F4A8248B7A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138858-34FF-4326-B02F-1123D0D99FD8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51542-E4CC-47EB-80C6-131EF78C99D7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3F8456-F894-4738-B9C7-E59AEAE35D3E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55D704-BCEF-4C74-BB5E-EB74F44BA051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89527F-7B27-480E-B5FD-CAAD00C0FE65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A5860-979B-4BBD-BDFC-8F9A5B4B28AC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uk-UA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141E13-7BA6-406A-B76D-419A314F0A91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uk-UA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uk-UA" smtClean="0"/>
              <a:t>Образец текста</a:t>
            </a:r>
          </a:p>
          <a:p>
            <a:pPr lvl="1"/>
            <a:r>
              <a:rPr lang="uk-UA" altLang="uk-UA" smtClean="0"/>
              <a:t>Второй уровень</a:t>
            </a:r>
          </a:p>
          <a:p>
            <a:pPr lvl="2"/>
            <a:r>
              <a:rPr lang="uk-UA" altLang="uk-UA" smtClean="0"/>
              <a:t>Третий уровень</a:t>
            </a:r>
          </a:p>
          <a:p>
            <a:pPr lvl="3"/>
            <a:r>
              <a:rPr lang="uk-UA" altLang="uk-UA" smtClean="0"/>
              <a:t>Четвертый уровень</a:t>
            </a:r>
          </a:p>
          <a:p>
            <a:pPr lvl="4"/>
            <a:r>
              <a:rPr lang="uk-UA" altLang="uk-UA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cs typeface="+mn-cs"/>
              </a:defRPr>
            </a:lvl1pPr>
          </a:lstStyle>
          <a:p>
            <a:pPr>
              <a:defRPr/>
            </a:pPr>
            <a:fld id="{AF979648-67BF-4F78-970E-40075C94D90C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http://www.forum.kzl.org.ua/uploads/profile/photo-327.png?_r=1443432416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http://www.forum.kzl.org.ua/uploads/profile/photo-327.png?_r=1443432416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pic>
        <p:nvPicPr>
          <p:cNvPr id="12290" name="Picture 2" descr="Картинки по запросу нубіп logo"/>
          <p:cNvPicPr>
            <a:picLocks noChangeAspect="1" noChangeArrowheads="1"/>
          </p:cNvPicPr>
          <p:nvPr/>
        </p:nvPicPr>
        <p:blipFill>
          <a:blip r:embed="rId4" r:link="rId5" cstate="print"/>
          <a:srcRect/>
          <a:stretch>
            <a:fillRect/>
          </a:stretch>
        </p:blipFill>
        <p:spPr bwMode="auto">
          <a:xfrm>
            <a:off x="214282" y="857232"/>
            <a:ext cx="1238250" cy="1743075"/>
          </a:xfrm>
          <a:prstGeom prst="rect">
            <a:avLst/>
          </a:prstGeom>
          <a:noFill/>
        </p:spPr>
      </p:pic>
      <p:pic>
        <p:nvPicPr>
          <p:cNvPr id="2" name="Picture 1" descr="BIM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572396" y="928670"/>
            <a:ext cx="1357322" cy="1357322"/>
          </a:xfrm>
          <a:prstGeom prst="rect">
            <a:avLst/>
          </a:prstGeom>
          <a:noFill/>
        </p:spPr>
      </p:pic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332656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МЕНЕДЖМЕНТ І АДМІНІСТРУВАННЯ: ОПЕРАЦІЙНИЙ МЕНЕДЖМЕНТ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 rot="10800000" flipV="1">
            <a:off x="1500166" y="1194657"/>
            <a:ext cx="6000792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Факультет аграрного менеджменту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+mn-lt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Кафедра виробничого та інвестиційного менеджменту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+mn-lt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683568" y="2462118"/>
            <a:ext cx="7776864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ru-RU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МОДУЛЬ І</a:t>
            </a:r>
            <a:r>
              <a:rPr lang="uk-UA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І</a:t>
            </a:r>
            <a:endParaRPr lang="ru-RU" b="1" i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ctr" eaLnBrk="0" hangingPunct="0"/>
            <a:r>
              <a:rPr lang="ru-RU" b="1" i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Управління</a:t>
            </a:r>
            <a:r>
              <a:rPr lang="ru-RU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b="1" i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поточним</a:t>
            </a:r>
            <a:r>
              <a:rPr lang="ru-RU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b="1" i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функціонуванням</a:t>
            </a:r>
            <a:r>
              <a:rPr lang="ru-RU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b="1" i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операційної</a:t>
            </a:r>
            <a:r>
              <a:rPr lang="ru-RU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b="1" i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системи</a:t>
            </a:r>
            <a:endParaRPr lang="ru-RU" b="1" i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ctr" eaLnBrk="0" hangingPunct="0"/>
            <a:endParaRPr kumimoji="0" lang="uk-UA" sz="2000" b="1" i="1" u="none" strike="noStrike" cap="none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0" i="1" u="none" strike="noStrike" cap="none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ctr" eaLnBrk="0" hangingPunct="0"/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Тема 8</a:t>
            </a:r>
            <a:endParaRPr lang="uk-UA" sz="28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ctr" eaLnBrk="0" hangingPunct="0"/>
            <a:endParaRPr lang="uk-UA" sz="20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ctr" eaLnBrk="0" hangingPunct="0"/>
            <a:r>
              <a:rPr lang="uk-UA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Управління матеріальними ресурсами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42844" y="975115"/>
            <a:ext cx="8786874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42925" lvl="0" indent="-361950">
              <a:spcBef>
                <a:spcPts val="2400"/>
              </a:spcBef>
              <a:buFont typeface="Wingdings" pitchFamily="2" charset="2"/>
              <a:buChar char="v"/>
            </a:pPr>
            <a:r>
              <a:rPr lang="uk-UA" sz="2800" dirty="0" smtClean="0"/>
              <a:t>запобігання </a:t>
            </a:r>
            <a:r>
              <a:rPr lang="uk-UA" sz="2800" dirty="0" smtClean="0"/>
              <a:t>поширенню зростання коливань попиту або обсягів продукції наступного процесу від попереднього;</a:t>
            </a:r>
            <a:endParaRPr lang="ru-RU" sz="2800" dirty="0" smtClean="0"/>
          </a:p>
          <a:p>
            <a:pPr marL="542925" lvl="0" indent="-361950">
              <a:spcBef>
                <a:spcPts val="2400"/>
              </a:spcBef>
              <a:buFont typeface="Wingdings" pitchFamily="2" charset="2"/>
              <a:buChar char="v"/>
            </a:pPr>
            <a:r>
              <a:rPr lang="uk-UA" sz="2800" dirty="0" smtClean="0"/>
              <a:t>мінімізація коливань параметрів між технологічними операціями;</a:t>
            </a:r>
            <a:endParaRPr lang="ru-RU" sz="2800" dirty="0" smtClean="0"/>
          </a:p>
          <a:p>
            <a:pPr marL="542925" lvl="0" indent="-361950">
              <a:spcBef>
                <a:spcPts val="2400"/>
              </a:spcBef>
              <a:buFont typeface="Wingdings" pitchFamily="2" charset="2"/>
              <a:buChar char="v"/>
            </a:pPr>
            <a:r>
              <a:rPr lang="uk-UA" sz="2800" dirty="0" smtClean="0"/>
              <a:t>максимальне спрощення управління матеріальними ресурсами внаслідок його децентралізації;</a:t>
            </a:r>
            <a:endParaRPr lang="ru-RU" sz="2800" dirty="0" smtClean="0"/>
          </a:p>
          <a:p>
            <a:pPr marL="542925" indent="-361950">
              <a:spcBef>
                <a:spcPts val="2400"/>
              </a:spcBef>
              <a:buFont typeface="Wingdings" pitchFamily="2" charset="2"/>
              <a:buChar char="v"/>
            </a:pPr>
            <a:r>
              <a:rPr lang="uk-UA" sz="2800" dirty="0" smtClean="0"/>
              <a:t>максимальне підвищення рівня оперативного цехового управління. </a:t>
            </a:r>
            <a:endParaRPr lang="uk-UA" sz="2400" dirty="0" smtClean="0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214290"/>
            <a:ext cx="91440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2" algn="ctr" eaLnBrk="0" hangingPunct="0"/>
            <a:r>
              <a:rPr lang="uk-UA" sz="30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Основні цілі </a:t>
            </a:r>
            <a:r>
              <a:rPr lang="uk-UA" sz="30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витягуючих</a:t>
            </a:r>
            <a:r>
              <a:rPr lang="uk-UA" sz="30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систем:</a:t>
            </a:r>
            <a:endParaRPr lang="uk-UA" sz="30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9</a:t>
            </a:r>
            <a:endParaRPr kumimoji="0" lang="ru-RU" sz="3000" b="1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88920"/>
            <a:ext cx="91440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uk-UA" sz="30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Переваги системи «точно в термін»: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429652" y="6237312"/>
            <a:ext cx="64234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10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14282" y="642918"/>
            <a:ext cx="8786874" cy="58862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>
              <a:spcBef>
                <a:spcPts val="900"/>
              </a:spcBef>
              <a:buFont typeface="Wingdings" pitchFamily="2" charset="2"/>
              <a:buChar char="q"/>
            </a:pPr>
            <a:r>
              <a:rPr lang="uk-UA" sz="2200" dirty="0" smtClean="0"/>
              <a:t> скорочення </a:t>
            </a:r>
            <a:r>
              <a:rPr lang="uk-UA" sz="2200" dirty="0" smtClean="0"/>
              <a:t>запасів на всіх стадіях логістичного циклу;</a:t>
            </a:r>
            <a:endParaRPr lang="ru-RU" sz="2200" dirty="0" smtClean="0"/>
          </a:p>
          <a:p>
            <a:pPr lvl="0">
              <a:spcBef>
                <a:spcPts val="900"/>
              </a:spcBef>
              <a:buFont typeface="Wingdings" pitchFamily="2" charset="2"/>
              <a:buChar char="q"/>
            </a:pPr>
            <a:r>
              <a:rPr lang="uk-UA" sz="2200" dirty="0" smtClean="0"/>
              <a:t> скорочення </a:t>
            </a:r>
            <a:r>
              <a:rPr lang="uk-UA" sz="2200" dirty="0" smtClean="0"/>
              <a:t>складських площ;</a:t>
            </a:r>
            <a:endParaRPr lang="ru-RU" sz="2200" dirty="0" smtClean="0"/>
          </a:p>
          <a:p>
            <a:pPr lvl="0">
              <a:spcBef>
                <a:spcPts val="900"/>
              </a:spcBef>
              <a:buFont typeface="Wingdings" pitchFamily="2" charset="2"/>
              <a:buChar char="q"/>
            </a:pPr>
            <a:r>
              <a:rPr lang="uk-UA" sz="2200" dirty="0" smtClean="0"/>
              <a:t> висока </a:t>
            </a:r>
            <a:r>
              <a:rPr lang="uk-UA" sz="2200" dirty="0" smtClean="0"/>
              <a:t>пропускна здатність;</a:t>
            </a:r>
            <a:endParaRPr lang="ru-RU" sz="2200" dirty="0" smtClean="0"/>
          </a:p>
          <a:p>
            <a:pPr lvl="0">
              <a:spcBef>
                <a:spcPts val="900"/>
              </a:spcBef>
              <a:buFont typeface="Wingdings" pitchFamily="2" charset="2"/>
              <a:buChar char="q"/>
            </a:pPr>
            <a:r>
              <a:rPr lang="uk-UA" sz="2200" dirty="0" smtClean="0"/>
              <a:t> активна </a:t>
            </a:r>
            <a:r>
              <a:rPr lang="uk-UA" sz="2200" dirty="0" smtClean="0"/>
              <a:t>участь і підвищена мотивація працівників;</a:t>
            </a:r>
            <a:endParaRPr lang="ru-RU" sz="2200" dirty="0" smtClean="0"/>
          </a:p>
          <a:p>
            <a:pPr lvl="0">
              <a:spcBef>
                <a:spcPts val="900"/>
              </a:spcBef>
              <a:buFont typeface="Wingdings" pitchFamily="2" charset="2"/>
              <a:buChar char="q"/>
            </a:pPr>
            <a:r>
              <a:rPr lang="uk-UA" sz="2200" dirty="0" smtClean="0"/>
              <a:t> високий </a:t>
            </a:r>
            <a:r>
              <a:rPr lang="uk-UA" sz="2200" dirty="0" smtClean="0"/>
              <a:t>прибуток і продуктивність логістичної системи;</a:t>
            </a:r>
            <a:endParaRPr lang="ru-RU" sz="2200" dirty="0" smtClean="0"/>
          </a:p>
          <a:p>
            <a:pPr lvl="0">
              <a:spcBef>
                <a:spcPts val="900"/>
              </a:spcBef>
              <a:buFont typeface="Wingdings" pitchFamily="2" charset="2"/>
              <a:buChar char="q"/>
            </a:pPr>
            <a:r>
              <a:rPr lang="uk-UA" sz="2200" dirty="0" smtClean="0"/>
              <a:t> висока </a:t>
            </a:r>
            <a:r>
              <a:rPr lang="uk-UA" sz="2200" dirty="0" smtClean="0"/>
              <a:t>якість обслуговування;</a:t>
            </a:r>
            <a:endParaRPr lang="ru-RU" sz="2200" dirty="0" smtClean="0"/>
          </a:p>
          <a:p>
            <a:pPr lvl="0">
              <a:spcBef>
                <a:spcPts val="900"/>
              </a:spcBef>
              <a:buFont typeface="Wingdings" pitchFamily="2" charset="2"/>
              <a:buChar char="q"/>
            </a:pPr>
            <a:r>
              <a:rPr lang="uk-UA" sz="2200" dirty="0" smtClean="0"/>
              <a:t> висока </a:t>
            </a:r>
            <a:r>
              <a:rPr lang="uk-UA" sz="2200" dirty="0" smtClean="0"/>
              <a:t>гнучкість логістичної системи;</a:t>
            </a:r>
            <a:endParaRPr lang="ru-RU" sz="2200" dirty="0" smtClean="0"/>
          </a:p>
          <a:p>
            <a:pPr lvl="0">
              <a:spcBef>
                <a:spcPts val="900"/>
              </a:spcBef>
              <a:buFont typeface="Wingdings" pitchFamily="2" charset="2"/>
              <a:buChar char="q"/>
            </a:pPr>
            <a:r>
              <a:rPr lang="uk-UA" sz="2200" dirty="0" smtClean="0"/>
              <a:t> своєчасна </a:t>
            </a:r>
            <a:r>
              <a:rPr lang="uk-UA" sz="2200" dirty="0" smtClean="0"/>
              <a:t>доставка.</a:t>
            </a:r>
            <a:endParaRPr lang="ru-RU" sz="2200" dirty="0" smtClean="0"/>
          </a:p>
          <a:p>
            <a:pPr lvl="0" algn="ctr">
              <a:spcBef>
                <a:spcPts val="1500"/>
              </a:spcBef>
              <a:spcAft>
                <a:spcPts val="400"/>
              </a:spcAft>
            </a:pPr>
            <a:r>
              <a:rPr lang="uk-UA" sz="25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До недоліків системи «точно в термін» слід віднести:</a:t>
            </a:r>
            <a:endParaRPr lang="ru-RU" sz="25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>
              <a:spcBef>
                <a:spcPts val="900"/>
              </a:spcBef>
              <a:buFont typeface="Wingdings" pitchFamily="2" charset="2"/>
              <a:buChar char="q"/>
            </a:pPr>
            <a:r>
              <a:rPr lang="uk-UA" sz="2200" dirty="0" smtClean="0"/>
              <a:t> незначні </a:t>
            </a:r>
            <a:r>
              <a:rPr lang="uk-UA" sz="2200" dirty="0" smtClean="0"/>
              <a:t>запаси роблять будь-які збої в роботі логістичної системи критичними;</a:t>
            </a:r>
            <a:endParaRPr lang="ru-RU" sz="2200" dirty="0" smtClean="0"/>
          </a:p>
          <a:p>
            <a:pPr>
              <a:spcBef>
                <a:spcPts val="900"/>
              </a:spcBef>
              <a:buFont typeface="Wingdings" pitchFamily="2" charset="2"/>
              <a:buChar char="q"/>
            </a:pPr>
            <a:r>
              <a:rPr lang="uk-UA" sz="2200" dirty="0" smtClean="0"/>
              <a:t> введення </a:t>
            </a:r>
            <a:r>
              <a:rPr lang="uk-UA" sz="2200" dirty="0" smtClean="0"/>
              <a:t>системи може вимагати великих змін, яких важко досягнути на практиці.</a:t>
            </a:r>
            <a:endParaRPr lang="uk-UA" sz="2200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14282" y="785794"/>
            <a:ext cx="8786874" cy="6078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spcBef>
                <a:spcPts val="1200"/>
              </a:spcBef>
            </a:pPr>
            <a:r>
              <a:rPr lang="uk-UA" sz="2400" b="1" i="1" dirty="0" smtClean="0"/>
              <a:t>Управління </a:t>
            </a:r>
            <a:r>
              <a:rPr lang="uk-UA" sz="2400" b="1" i="1" dirty="0" smtClean="0"/>
              <a:t>запасами </a:t>
            </a:r>
            <a:r>
              <a:rPr lang="uk-UA" sz="2400" dirty="0" smtClean="0"/>
              <a:t>– </a:t>
            </a:r>
            <a:r>
              <a:rPr lang="uk-UA" sz="2000" dirty="0" smtClean="0"/>
              <a:t>це певний вид діяльності, об’єктом якого є створення і зберігання запасів</a:t>
            </a:r>
            <a:r>
              <a:rPr lang="uk-UA" sz="2000" dirty="0" smtClean="0"/>
              <a:t>.</a:t>
            </a:r>
            <a:endParaRPr lang="ru-RU" sz="2400" dirty="0" smtClean="0"/>
          </a:p>
          <a:p>
            <a:pPr algn="just">
              <a:spcBef>
                <a:spcPts val="1200"/>
              </a:spcBef>
            </a:pPr>
            <a:r>
              <a:rPr lang="uk-UA" sz="2300" b="1" i="1" dirty="0" smtClean="0"/>
              <a:t>Система управління товарно-матеріальними </a:t>
            </a:r>
            <a:r>
              <a:rPr lang="uk-UA" sz="2300" b="1" i="1" dirty="0" smtClean="0"/>
              <a:t>запасами </a:t>
            </a:r>
            <a:r>
              <a:rPr lang="uk-UA" sz="2300" dirty="0" smtClean="0"/>
              <a:t>– </a:t>
            </a:r>
            <a:r>
              <a:rPr lang="uk-UA" sz="2000" dirty="0" smtClean="0"/>
              <a:t>це сукупність правил і способів регулювання, за допомогою яких можна контролювати рівні запасів і визначати, які рівні слід підтримувати, який запас слід поповнювати і яким повинен бути обсяг замовлення</a:t>
            </a:r>
            <a:r>
              <a:rPr lang="uk-UA" sz="2000" dirty="0" smtClean="0"/>
              <a:t>.</a:t>
            </a:r>
          </a:p>
          <a:p>
            <a:pPr algn="just">
              <a:spcBef>
                <a:spcPts val="1200"/>
              </a:spcBef>
            </a:pPr>
            <a:endParaRPr lang="uk-UA" sz="500" dirty="0" smtClean="0">
              <a:solidFill>
                <a:srgbClr val="0070C0"/>
              </a:solidFill>
            </a:endParaRPr>
          </a:p>
          <a:p>
            <a:r>
              <a:rPr lang="uk-UA" sz="2400" b="1" i="1" dirty="0" smtClean="0">
                <a:solidFill>
                  <a:srgbClr val="7030A0"/>
                </a:solidFill>
              </a:rPr>
              <a:t>Параметрами системи управління запасами є:</a:t>
            </a:r>
            <a:endParaRPr lang="ru-RU" sz="2400" b="1" dirty="0" smtClean="0">
              <a:solidFill>
                <a:srgbClr val="7030A0"/>
              </a:solidFill>
            </a:endParaRPr>
          </a:p>
          <a:p>
            <a:pPr lvl="0">
              <a:spcBef>
                <a:spcPts val="1200"/>
              </a:spcBef>
              <a:buFont typeface="Wingdings" pitchFamily="2" charset="2"/>
              <a:buChar char="q"/>
            </a:pPr>
            <a:r>
              <a:rPr lang="uk-UA" sz="2000" i="1" dirty="0" smtClean="0"/>
              <a:t> </a:t>
            </a:r>
            <a:r>
              <a:rPr lang="uk-UA" sz="2000" b="1" i="1" dirty="0" smtClean="0"/>
              <a:t>точка </a:t>
            </a:r>
            <a:r>
              <a:rPr lang="uk-UA" sz="2000" b="1" i="1" dirty="0" smtClean="0"/>
              <a:t>замовлення </a:t>
            </a:r>
            <a:r>
              <a:rPr lang="uk-UA" sz="2000" dirty="0" smtClean="0"/>
              <a:t>– мінімальний (контрольний) рівень запасів продукції, за умови досягнення якого необхідно їх поповнення;</a:t>
            </a:r>
            <a:endParaRPr lang="ru-RU" sz="2000" dirty="0" smtClean="0"/>
          </a:p>
          <a:p>
            <a:pPr lvl="0">
              <a:spcBef>
                <a:spcPts val="1200"/>
              </a:spcBef>
              <a:buFont typeface="Wingdings" pitchFamily="2" charset="2"/>
              <a:buChar char="q"/>
            </a:pPr>
            <a:r>
              <a:rPr lang="uk-UA" sz="2000" i="1" dirty="0" smtClean="0"/>
              <a:t> </a:t>
            </a:r>
            <a:r>
              <a:rPr lang="uk-UA" sz="2000" b="1" i="1" dirty="0" smtClean="0"/>
              <a:t>нормативний </a:t>
            </a:r>
            <a:r>
              <a:rPr lang="uk-UA" sz="2000" b="1" i="1" dirty="0" smtClean="0"/>
              <a:t>рівень запасів </a:t>
            </a:r>
            <a:r>
              <a:rPr lang="uk-UA" sz="2000" dirty="0" smtClean="0"/>
              <a:t>– розрахункова величина запасів, яка досягається під час чергової закупівлі;</a:t>
            </a:r>
            <a:endParaRPr lang="ru-RU" sz="2000" dirty="0" smtClean="0"/>
          </a:p>
          <a:p>
            <a:pPr lvl="0">
              <a:spcBef>
                <a:spcPts val="1200"/>
              </a:spcBef>
              <a:buFont typeface="Wingdings" pitchFamily="2" charset="2"/>
              <a:buChar char="q"/>
            </a:pPr>
            <a:r>
              <a:rPr lang="uk-UA" sz="2000" i="1" dirty="0" smtClean="0"/>
              <a:t> </a:t>
            </a:r>
            <a:r>
              <a:rPr lang="uk-UA" sz="2000" b="1" i="1" dirty="0" smtClean="0"/>
              <a:t>обсяг </a:t>
            </a:r>
            <a:r>
              <a:rPr lang="uk-UA" sz="2000" b="1" i="1" dirty="0" smtClean="0"/>
              <a:t>окремої закупівлі</a:t>
            </a:r>
            <a:r>
              <a:rPr lang="uk-UA" sz="2000" i="1" dirty="0" smtClean="0"/>
              <a:t>;</a:t>
            </a:r>
            <a:endParaRPr lang="ru-RU" sz="2000" dirty="0" smtClean="0"/>
          </a:p>
          <a:p>
            <a:pPr lvl="0">
              <a:spcBef>
                <a:spcPts val="1200"/>
              </a:spcBef>
              <a:buFont typeface="Wingdings" pitchFamily="2" charset="2"/>
              <a:buChar char="q"/>
            </a:pPr>
            <a:r>
              <a:rPr lang="uk-UA" sz="2000" i="1" dirty="0" smtClean="0"/>
              <a:t> </a:t>
            </a:r>
            <a:r>
              <a:rPr lang="uk-UA" sz="2000" b="1" i="1" dirty="0" smtClean="0"/>
              <a:t>частота </a:t>
            </a:r>
            <a:r>
              <a:rPr lang="uk-UA" sz="2000" b="1" i="1" dirty="0" smtClean="0"/>
              <a:t>здійснення закупівель </a:t>
            </a:r>
            <a:r>
              <a:rPr lang="uk-UA" sz="2000" dirty="0" smtClean="0"/>
              <a:t>– тривалість інтервалу між двома можливими закупівлями </a:t>
            </a:r>
            <a:r>
              <a:rPr lang="uk-UA" sz="2000" dirty="0" smtClean="0"/>
              <a:t>продукції;</a:t>
            </a:r>
            <a:endParaRPr lang="ru-RU" sz="2000" dirty="0" smtClean="0"/>
          </a:p>
          <a:p>
            <a:pPr>
              <a:spcBef>
                <a:spcPts val="1200"/>
              </a:spcBef>
              <a:buFont typeface="Wingdings" pitchFamily="2" charset="2"/>
              <a:buChar char="q"/>
            </a:pPr>
            <a:r>
              <a:rPr lang="uk-UA" sz="2000" i="1" dirty="0" smtClean="0"/>
              <a:t> </a:t>
            </a:r>
            <a:r>
              <a:rPr lang="uk-UA" sz="2000" b="1" i="1" dirty="0" smtClean="0"/>
              <a:t>поповнювана </a:t>
            </a:r>
            <a:r>
              <a:rPr lang="uk-UA" sz="2000" b="1" i="1" dirty="0" smtClean="0"/>
              <a:t>кількість </a:t>
            </a:r>
            <a:r>
              <a:rPr lang="uk-UA" sz="2000" b="1" i="1" dirty="0" smtClean="0"/>
              <a:t>продукції</a:t>
            </a:r>
            <a:r>
              <a:rPr lang="uk-UA" sz="2000" dirty="0" smtClean="0"/>
              <a:t>.</a:t>
            </a:r>
            <a:endParaRPr lang="uk-UA" sz="2000" dirty="0" smtClean="0">
              <a:solidFill>
                <a:srgbClr val="0070C0"/>
              </a:solidFill>
            </a:endParaRP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181253"/>
            <a:ext cx="91440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uk-UA" sz="2600" b="1" dirty="0" smtClean="0">
                <a:solidFill>
                  <a:schemeClr val="accent2">
                    <a:lumMod val="75000"/>
                  </a:schemeClr>
                </a:solidFill>
              </a:rPr>
              <a:t>Системи управління запасами та їх основні </a:t>
            </a:r>
            <a:r>
              <a:rPr lang="uk-UA" sz="2600" b="1" dirty="0" smtClean="0">
                <a:solidFill>
                  <a:schemeClr val="accent2">
                    <a:lumMod val="75000"/>
                  </a:schemeClr>
                </a:solidFill>
              </a:rPr>
              <a:t>види</a:t>
            </a:r>
            <a:endParaRPr lang="uk-UA" sz="2600" b="1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429652" y="6237312"/>
            <a:ext cx="64234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0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11</a:t>
            </a:r>
            <a:endParaRPr kumimoji="0" lang="ru-RU" sz="3000" b="1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429652" y="6237312"/>
            <a:ext cx="64234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0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12</a:t>
            </a:r>
            <a:endParaRPr kumimoji="0" lang="ru-RU" sz="3000" b="1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0" y="357166"/>
            <a:ext cx="9144000" cy="57400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uk-UA" sz="3100" b="1" dirty="0" smtClean="0">
                <a:solidFill>
                  <a:srgbClr val="7030A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Технологічні </a:t>
            </a:r>
            <a:r>
              <a:rPr lang="uk-UA" sz="3100" b="1" dirty="0" smtClean="0">
                <a:solidFill>
                  <a:srgbClr val="7030A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системи управління </a:t>
            </a:r>
            <a:r>
              <a:rPr lang="uk-UA" sz="3100" b="1" dirty="0" smtClean="0">
                <a:solidFill>
                  <a:srgbClr val="7030A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запасами:</a:t>
            </a:r>
          </a:p>
          <a:p>
            <a:pPr lvl="0" algn="ctr" eaLnBrk="0" hangingPunct="0"/>
            <a:endParaRPr lang="uk-UA" sz="3000" b="1" i="1" dirty="0" smtClean="0">
              <a:solidFill>
                <a:srgbClr val="0070C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542925" lvl="0" indent="-271463">
              <a:spcBef>
                <a:spcPts val="2400"/>
              </a:spcBef>
              <a:buFont typeface="Courier New" pitchFamily="49" charset="0"/>
              <a:buChar char="o"/>
            </a:pPr>
            <a:r>
              <a:rPr lang="uk-UA" sz="2800" b="1" i="1" dirty="0" smtClean="0"/>
              <a:t>система управління запасами з фіксованим розміром замовлення;</a:t>
            </a:r>
            <a:endParaRPr lang="ru-RU" sz="2800" b="1" i="1" dirty="0" smtClean="0"/>
          </a:p>
          <a:p>
            <a:pPr marL="542925" lvl="0" indent="-271463">
              <a:spcBef>
                <a:spcPts val="2400"/>
              </a:spcBef>
              <a:buFont typeface="Courier New" pitchFamily="49" charset="0"/>
              <a:buChar char="o"/>
            </a:pPr>
            <a:r>
              <a:rPr lang="uk-UA" sz="2800" b="1" i="1" dirty="0" smtClean="0"/>
              <a:t>система управління запасами з фіксованою періодичністю замовлення;</a:t>
            </a:r>
            <a:endParaRPr lang="ru-RU" sz="2800" b="1" i="1" dirty="0" smtClean="0"/>
          </a:p>
          <a:p>
            <a:pPr marL="542925" lvl="0" indent="-271463">
              <a:spcBef>
                <a:spcPts val="2400"/>
              </a:spcBef>
              <a:buFont typeface="Courier New" pitchFamily="49" charset="0"/>
              <a:buChar char="o"/>
            </a:pPr>
            <a:r>
              <a:rPr lang="uk-UA" sz="2800" b="1" i="1" dirty="0" smtClean="0"/>
              <a:t>система з встановленою періодичністю поповнення запасів до встановленого рівня;</a:t>
            </a:r>
            <a:endParaRPr lang="ru-RU" sz="2800" b="1" i="1" dirty="0" smtClean="0"/>
          </a:p>
          <a:p>
            <a:pPr marL="542925" lvl="0" indent="-271463">
              <a:spcBef>
                <a:spcPts val="2400"/>
              </a:spcBef>
              <a:buFont typeface="Courier New" pitchFamily="49" charset="0"/>
              <a:buChar char="o"/>
            </a:pPr>
            <a:r>
              <a:rPr lang="uk-UA" sz="2800" b="1" i="1" dirty="0" smtClean="0"/>
              <a:t>система «Максимум-мінімум».</a:t>
            </a:r>
            <a:endParaRPr lang="ru-RU" sz="2800" b="1" i="1" dirty="0" smtClean="0"/>
          </a:p>
          <a:p>
            <a:pPr lvl="0" algn="ctr" eaLnBrk="0" hangingPunct="0"/>
            <a:endParaRPr lang="uk-UA" sz="3000" b="1" i="1" dirty="0" smtClean="0">
              <a:solidFill>
                <a:srgbClr val="0070C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71414"/>
            <a:ext cx="9144000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uk-UA" sz="2800" b="1" dirty="0" smtClean="0">
                <a:solidFill>
                  <a:schemeClr val="accent2">
                    <a:lumMod val="75000"/>
                  </a:schemeClr>
                </a:solidFill>
              </a:rPr>
              <a:t>Управління </a:t>
            </a:r>
            <a:r>
              <a:rPr lang="uk-UA" sz="2800" b="1" dirty="0" smtClean="0">
                <a:solidFill>
                  <a:schemeClr val="accent2">
                    <a:lumMod val="75000"/>
                  </a:schemeClr>
                </a:solidFill>
              </a:rPr>
              <a:t>запасами при залежному </a:t>
            </a:r>
            <a:r>
              <a:rPr lang="uk-UA" sz="2800" b="1" dirty="0" smtClean="0">
                <a:solidFill>
                  <a:schemeClr val="accent2">
                    <a:lumMod val="75000"/>
                  </a:schemeClr>
                </a:solidFill>
              </a:rPr>
              <a:t>попиті</a:t>
            </a:r>
          </a:p>
          <a:p>
            <a:pPr lvl="0" algn="ctr" eaLnBrk="0" hangingPunct="0"/>
            <a:endParaRPr lang="uk-UA" sz="10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0" algn="just" eaLnBrk="0" hangingPunct="0"/>
            <a:r>
              <a:rPr lang="uk-UA" sz="2000" b="1" i="1" dirty="0" smtClean="0"/>
              <a:t>Система </a:t>
            </a:r>
            <a:r>
              <a:rPr lang="uk-UA" sz="2000" b="1" i="1" dirty="0" smtClean="0"/>
              <a:t>планування матеріальних потреб </a:t>
            </a:r>
            <a:r>
              <a:rPr lang="uk-UA" sz="2000" i="1" dirty="0" smtClean="0"/>
              <a:t>(</a:t>
            </a:r>
            <a:r>
              <a:rPr lang="uk-UA" sz="2000" i="1" dirty="0" err="1" smtClean="0"/>
              <a:t>Material</a:t>
            </a:r>
            <a:r>
              <a:rPr lang="uk-UA" sz="2000" i="1" dirty="0" smtClean="0"/>
              <a:t> </a:t>
            </a:r>
            <a:r>
              <a:rPr lang="uk-UA" sz="2000" i="1" dirty="0" err="1" smtClean="0"/>
              <a:t>Requ</a:t>
            </a:r>
            <a:r>
              <a:rPr lang="uk-UA" sz="2000" i="1" dirty="0" smtClean="0"/>
              <a:t> </a:t>
            </a:r>
            <a:r>
              <a:rPr lang="uk-UA" sz="2000" i="1" dirty="0" err="1" smtClean="0"/>
              <a:t>rements</a:t>
            </a:r>
            <a:r>
              <a:rPr lang="uk-UA" sz="2000" i="1" dirty="0" smtClean="0"/>
              <a:t> </a:t>
            </a:r>
            <a:r>
              <a:rPr lang="uk-UA" sz="2000" i="1" dirty="0" err="1" smtClean="0"/>
              <a:t>Planning</a:t>
            </a:r>
            <a:r>
              <a:rPr lang="uk-UA" sz="2000" i="1" dirty="0" smtClean="0"/>
              <a:t> – </a:t>
            </a:r>
            <a:r>
              <a:rPr lang="uk-UA" sz="2000" i="1" dirty="0" smtClean="0"/>
              <a:t>MRP)</a:t>
            </a:r>
            <a:r>
              <a:rPr lang="uk-UA" sz="2000" dirty="0" smtClean="0"/>
              <a:t> </a:t>
            </a:r>
            <a:r>
              <a:rPr lang="uk-UA" sz="2000" dirty="0" smtClean="0"/>
              <a:t>надає логічний, вельми доступний для розуміння підхід до проблеми визначення кількості деталей, компонентів і матеріалів, необхідних для виробництва кожного кінцевого продукту</a:t>
            </a:r>
            <a:r>
              <a:rPr lang="uk-UA" sz="2000" dirty="0" smtClean="0"/>
              <a:t>.</a:t>
            </a:r>
          </a:p>
          <a:p>
            <a:pPr lvl="0" algn="just" eaLnBrk="0" hangingPunct="0"/>
            <a:endParaRPr lang="uk-UA" sz="10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712788">
              <a:spcBef>
                <a:spcPts val="1200"/>
              </a:spcBef>
            </a:pPr>
            <a:r>
              <a:rPr lang="uk-UA" sz="2200" b="1" dirty="0" smtClean="0">
                <a:solidFill>
                  <a:srgbClr val="7030A0"/>
                </a:solidFill>
              </a:rPr>
              <a:t>До переваг МRР можна </a:t>
            </a:r>
            <a:r>
              <a:rPr lang="uk-UA" sz="2200" b="1" dirty="0" smtClean="0">
                <a:solidFill>
                  <a:srgbClr val="7030A0"/>
                </a:solidFill>
              </a:rPr>
              <a:t>віднести:</a:t>
            </a:r>
            <a:endParaRPr lang="ru-RU" sz="2200" b="1" dirty="0" smtClean="0">
              <a:solidFill>
                <a:srgbClr val="7030A0"/>
              </a:solidFill>
            </a:endParaRPr>
          </a:p>
          <a:p>
            <a:pPr marL="712788" lvl="0">
              <a:spcBef>
                <a:spcPts val="1200"/>
              </a:spcBef>
              <a:buFont typeface="Wingdings" pitchFamily="2" charset="2"/>
              <a:buChar char="§"/>
            </a:pPr>
            <a:r>
              <a:rPr lang="uk-UA" sz="2200" dirty="0" smtClean="0"/>
              <a:t> можливість </a:t>
            </a:r>
            <a:r>
              <a:rPr lang="uk-UA" sz="2200" dirty="0" smtClean="0"/>
              <a:t>встановлювати конкурентоздатні ціни;</a:t>
            </a:r>
            <a:endParaRPr lang="ru-RU" sz="2200" dirty="0" smtClean="0"/>
          </a:p>
          <a:p>
            <a:pPr marL="712788" lvl="0">
              <a:spcBef>
                <a:spcPts val="1200"/>
              </a:spcBef>
              <a:buFont typeface="Wingdings" pitchFamily="2" charset="2"/>
              <a:buChar char="§"/>
            </a:pPr>
            <a:r>
              <a:rPr lang="uk-UA" sz="2200" dirty="0" smtClean="0"/>
              <a:t> зниження </a:t>
            </a:r>
            <a:r>
              <a:rPr lang="uk-UA" sz="2200" dirty="0" smtClean="0"/>
              <a:t>ціни товару;</a:t>
            </a:r>
            <a:endParaRPr lang="ru-RU" sz="2200" dirty="0" smtClean="0"/>
          </a:p>
          <a:p>
            <a:pPr marL="712788" lvl="0">
              <a:spcBef>
                <a:spcPts val="1200"/>
              </a:spcBef>
              <a:buFont typeface="Wingdings" pitchFamily="2" charset="2"/>
              <a:buChar char="§"/>
            </a:pPr>
            <a:r>
              <a:rPr lang="uk-UA" sz="2200" dirty="0" smtClean="0"/>
              <a:t> зменшення </a:t>
            </a:r>
            <a:r>
              <a:rPr lang="uk-UA" sz="2200" dirty="0" smtClean="0"/>
              <a:t>запасів;</a:t>
            </a:r>
            <a:endParaRPr lang="ru-RU" sz="2200" dirty="0" smtClean="0"/>
          </a:p>
          <a:p>
            <a:pPr marL="712788" lvl="0">
              <a:spcBef>
                <a:spcPts val="1200"/>
              </a:spcBef>
              <a:buFont typeface="Wingdings" pitchFamily="2" charset="2"/>
              <a:buChar char="§"/>
            </a:pPr>
            <a:r>
              <a:rPr lang="uk-UA" sz="2200" dirty="0" smtClean="0"/>
              <a:t> підвищення </a:t>
            </a:r>
            <a:r>
              <a:rPr lang="uk-UA" sz="2200" dirty="0" smtClean="0"/>
              <a:t>якості обслуговування споживачів;</a:t>
            </a:r>
            <a:endParaRPr lang="ru-RU" sz="2200" dirty="0" smtClean="0"/>
          </a:p>
          <a:p>
            <a:pPr marL="712788" lvl="0">
              <a:spcBef>
                <a:spcPts val="1200"/>
              </a:spcBef>
              <a:buFont typeface="Wingdings" pitchFamily="2" charset="2"/>
              <a:buChar char="§"/>
            </a:pPr>
            <a:r>
              <a:rPr lang="uk-UA" sz="2200" dirty="0" smtClean="0"/>
              <a:t> своєчасне </a:t>
            </a:r>
            <a:r>
              <a:rPr lang="uk-UA" sz="2200" dirty="0" smtClean="0"/>
              <a:t>реагування на потреби ринку;</a:t>
            </a:r>
            <a:endParaRPr lang="ru-RU" sz="2200" dirty="0" smtClean="0"/>
          </a:p>
          <a:p>
            <a:pPr marL="712788" lvl="0">
              <a:spcBef>
                <a:spcPts val="1200"/>
              </a:spcBef>
              <a:buFont typeface="Wingdings" pitchFamily="2" charset="2"/>
              <a:buChar char="§"/>
            </a:pPr>
            <a:r>
              <a:rPr lang="uk-UA" sz="2200" dirty="0" smtClean="0"/>
              <a:t> можливість </a:t>
            </a:r>
            <a:r>
              <a:rPr lang="uk-UA" sz="2200" dirty="0" smtClean="0"/>
              <a:t>вносити зміни в основний план;</a:t>
            </a:r>
            <a:endParaRPr lang="ru-RU" sz="2200" dirty="0" smtClean="0"/>
          </a:p>
          <a:p>
            <a:pPr marL="712788" lvl="0">
              <a:spcBef>
                <a:spcPts val="1200"/>
              </a:spcBef>
              <a:buFont typeface="Wingdings" pitchFamily="2" charset="2"/>
              <a:buChar char="§"/>
            </a:pPr>
            <a:r>
              <a:rPr lang="uk-UA" sz="2200" dirty="0" smtClean="0"/>
              <a:t> скорочення </a:t>
            </a:r>
            <a:r>
              <a:rPr lang="uk-UA" sz="2200" dirty="0" smtClean="0"/>
              <a:t>витрат на </a:t>
            </a:r>
            <a:r>
              <a:rPr lang="uk-UA" sz="2200" dirty="0" err="1" smtClean="0"/>
              <a:t>пуско-налагоджувальні</a:t>
            </a:r>
            <a:r>
              <a:rPr lang="uk-UA" sz="2200" dirty="0" smtClean="0"/>
              <a:t> роботи;</a:t>
            </a:r>
            <a:endParaRPr lang="ru-RU" sz="2200" dirty="0" smtClean="0"/>
          </a:p>
          <a:p>
            <a:pPr marL="712788" lvl="0">
              <a:spcBef>
                <a:spcPts val="1200"/>
              </a:spcBef>
              <a:buFont typeface="Wingdings" pitchFamily="2" charset="2"/>
              <a:buChar char="§"/>
            </a:pPr>
            <a:r>
              <a:rPr lang="uk-UA" sz="2200" dirty="0" smtClean="0"/>
              <a:t> скорочення </a:t>
            </a:r>
            <a:r>
              <a:rPr lang="uk-UA" sz="2200" dirty="0" smtClean="0"/>
              <a:t>часу простоїв</a:t>
            </a:r>
            <a:r>
              <a:rPr lang="uk-UA" sz="2200" dirty="0" smtClean="0"/>
              <a:t>.</a:t>
            </a:r>
            <a:endParaRPr lang="ru-RU" sz="2200" dirty="0" smtClean="0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429652" y="6237312"/>
            <a:ext cx="64234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0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13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pic>
        <p:nvPicPr>
          <p:cNvPr id="12290" name="Picture 2" descr="Картинки по запросу нубіп logo"/>
          <p:cNvPicPr>
            <a:picLocks noChangeAspect="1" noChangeArrowheads="1"/>
          </p:cNvPicPr>
          <p:nvPr/>
        </p:nvPicPr>
        <p:blipFill>
          <a:blip r:embed="rId4" r:link="rId5" cstate="print"/>
          <a:srcRect/>
          <a:stretch>
            <a:fillRect/>
          </a:stretch>
        </p:blipFill>
        <p:spPr bwMode="auto">
          <a:xfrm>
            <a:off x="214282" y="857232"/>
            <a:ext cx="1238250" cy="1743075"/>
          </a:xfrm>
          <a:prstGeom prst="rect">
            <a:avLst/>
          </a:prstGeom>
          <a:noFill/>
        </p:spPr>
      </p:pic>
      <p:pic>
        <p:nvPicPr>
          <p:cNvPr id="2" name="Picture 1" descr="BIM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572396" y="928670"/>
            <a:ext cx="1357322" cy="1357322"/>
          </a:xfrm>
          <a:prstGeom prst="rect">
            <a:avLst/>
          </a:prstGeom>
          <a:noFill/>
        </p:spPr>
      </p:pic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332656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МЕНЕДЖМЕНТ І АДМІНІСТРУВАННЯ: ОПЕРАЦІЙНИЙ МЕНЕДЖМЕНТ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 rot="10800000" flipV="1">
            <a:off x="1500166" y="1194657"/>
            <a:ext cx="6000792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Факультет аграрного менеджменту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+mn-lt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Кафедра виробничого та інвестиційного менеджменту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+mn-lt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683568" y="2886035"/>
            <a:ext cx="777686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ru-RU" sz="48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Дякую</a:t>
            </a:r>
            <a:r>
              <a:rPr lang="ru-RU" sz="4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за </a:t>
            </a:r>
            <a:r>
              <a:rPr lang="ru-RU" sz="48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увагу</a:t>
            </a:r>
            <a:r>
              <a:rPr lang="ru-RU" sz="4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!</a:t>
            </a:r>
            <a:endParaRPr lang="uk-UA" sz="48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08520" y="461499"/>
            <a:ext cx="8927976" cy="538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uk-UA" sz="29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Управління матеріальними ресурсами</a:t>
            </a: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428596" y="1571612"/>
            <a:ext cx="8464454" cy="4308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3000"/>
              </a:spcBef>
            </a:pPr>
            <a:r>
              <a:rPr lang="uk-UA" sz="2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1. Зміст, види, функції запасів</a:t>
            </a:r>
            <a:endParaRPr lang="ru-RU" sz="22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>
              <a:spcBef>
                <a:spcPts val="3000"/>
              </a:spcBef>
            </a:pPr>
            <a:r>
              <a:rPr lang="uk-UA" sz="2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2. «</a:t>
            </a:r>
            <a:r>
              <a:rPr lang="uk-UA" sz="22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Витягуюча</a:t>
            </a:r>
            <a:r>
              <a:rPr lang="uk-UA" sz="2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» та «</a:t>
            </a:r>
            <a:r>
              <a:rPr lang="uk-UA" sz="22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виштовхуюча</a:t>
            </a:r>
            <a:r>
              <a:rPr lang="uk-UA" sz="2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» системи оперативного управління</a:t>
            </a:r>
            <a:endParaRPr lang="ru-RU" sz="22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>
              <a:spcBef>
                <a:spcPts val="3000"/>
              </a:spcBef>
            </a:pPr>
            <a:r>
              <a:rPr lang="uk-UA" sz="2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3. Системи управління запасами та їх основні види</a:t>
            </a:r>
            <a:endParaRPr lang="ru-RU" sz="22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>
              <a:spcBef>
                <a:spcPts val="3000"/>
              </a:spcBef>
            </a:pPr>
            <a:r>
              <a:rPr lang="uk-UA" sz="2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4. Системи управління запасами при незалежному попиті</a:t>
            </a:r>
            <a:endParaRPr lang="ru-RU" sz="22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>
              <a:spcBef>
                <a:spcPts val="3000"/>
              </a:spcBef>
            </a:pPr>
            <a:r>
              <a:rPr lang="uk-UA" sz="2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5. Управління запасами при залежному попиті</a:t>
            </a:r>
            <a:endParaRPr lang="ru-RU" sz="22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lvl="2">
              <a:spcBef>
                <a:spcPts val="2400"/>
              </a:spcBef>
            </a:pPr>
            <a:endParaRPr lang="ru-RU" sz="22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0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itchFamily="18" charset="0"/>
                <a:cs typeface="Times New Roman" pitchFamily="18" charset="0"/>
              </a:rPr>
              <a:t>1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08520" y="262574"/>
            <a:ext cx="892797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uk-UA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Зміст, види, функції запасів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2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85720" y="857232"/>
            <a:ext cx="8572560" cy="5786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>
              <a:spcBef>
                <a:spcPts val="0"/>
              </a:spcBef>
            </a:pPr>
            <a:r>
              <a:rPr lang="uk-UA" sz="2300" b="1" i="1" dirty="0" smtClean="0"/>
              <a:t>Запаси </a:t>
            </a:r>
            <a:r>
              <a:rPr lang="uk-UA" sz="2300" dirty="0" smtClean="0"/>
              <a:t>– це продукція виробничо-технічного призначення, яка знаходиться на різних стадіях виробництва і обігу, вироби народного споживання та інші товари, що очікують на вступ у процес виробничого або особистого споживання.</a:t>
            </a:r>
          </a:p>
          <a:p>
            <a:pPr algn="ctr">
              <a:spcBef>
                <a:spcPts val="1200"/>
              </a:spcBef>
            </a:pPr>
            <a:r>
              <a:rPr lang="uk-UA" sz="2000" b="1" i="1" dirty="0" smtClean="0"/>
              <a:t>Основні мотиви створення матеріальних запасів:</a:t>
            </a:r>
          </a:p>
          <a:p>
            <a:pPr lvl="0">
              <a:spcBef>
                <a:spcPts val="1200"/>
              </a:spcBef>
              <a:buFont typeface="Wingdings" pitchFamily="2" charset="2"/>
              <a:buChar char="q"/>
            </a:pPr>
            <a:r>
              <a:rPr lang="uk-UA" dirty="0" smtClean="0"/>
              <a:t> Імовірність порушення встановленого графіка постачань (непередбачене зниження інтенсивності вхідного матеріального потоку).</a:t>
            </a:r>
            <a:endParaRPr lang="ru-RU" dirty="0" smtClean="0"/>
          </a:p>
          <a:p>
            <a:pPr lvl="0">
              <a:spcBef>
                <a:spcPts val="1200"/>
              </a:spcBef>
              <a:buFont typeface="Wingdings" pitchFamily="2" charset="2"/>
              <a:buChar char="q"/>
            </a:pPr>
            <a:r>
              <a:rPr lang="uk-UA" dirty="0" smtClean="0"/>
              <a:t> Можливість коливання попиту (непередбачене збільшення інтенсивності вихідного потоку).</a:t>
            </a:r>
            <a:endParaRPr lang="ru-RU" dirty="0" smtClean="0"/>
          </a:p>
          <a:p>
            <a:pPr lvl="0">
              <a:spcBef>
                <a:spcPts val="1200"/>
              </a:spcBef>
              <a:buFont typeface="Wingdings" pitchFamily="2" charset="2"/>
              <a:buChar char="q"/>
            </a:pPr>
            <a:r>
              <a:rPr lang="uk-UA" dirty="0" smtClean="0"/>
              <a:t> Сезонні коливання виробництва деяких видів товарів. В основному це стосується продукції сільського господарства.</a:t>
            </a:r>
            <a:endParaRPr lang="ru-RU" dirty="0" smtClean="0"/>
          </a:p>
          <a:p>
            <a:pPr lvl="0">
              <a:spcBef>
                <a:spcPts val="1200"/>
              </a:spcBef>
              <a:buFont typeface="Wingdings" pitchFamily="2" charset="2"/>
              <a:buChar char="q"/>
            </a:pPr>
            <a:r>
              <a:rPr lang="uk-UA" dirty="0" smtClean="0"/>
              <a:t> Знижки за покупку великої партії товарів також можуть стати причиною створення запасів.</a:t>
            </a:r>
            <a:endParaRPr lang="ru-RU" dirty="0" smtClean="0"/>
          </a:p>
          <a:p>
            <a:pPr lvl="0">
              <a:spcBef>
                <a:spcPts val="1200"/>
              </a:spcBef>
              <a:buFont typeface="Wingdings" pitchFamily="2" charset="2"/>
              <a:buChar char="q"/>
            </a:pPr>
            <a:r>
              <a:rPr lang="uk-UA" dirty="0" smtClean="0"/>
              <a:t> Спекуляція. Ціна на деякі товари може різко зрости, тому підприємство, яке зуміло передбачати цей ріст, створює запас з метою одержання прибутку за рахунок підвищення ринкової ціни.</a:t>
            </a:r>
            <a:endParaRPr lang="ru-RU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3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285720" y="214290"/>
            <a:ext cx="8572560" cy="63350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uk-UA" sz="2400" b="1" i="1" dirty="0" smtClean="0">
                <a:solidFill>
                  <a:srgbClr val="002060"/>
                </a:solidFill>
              </a:rPr>
              <a:t>Основні мотиви створення матеріальних запасів:</a:t>
            </a:r>
          </a:p>
          <a:p>
            <a:pPr lvl="0">
              <a:spcBef>
                <a:spcPts val="1200"/>
              </a:spcBef>
              <a:buFont typeface="Wingdings" pitchFamily="2" charset="2"/>
              <a:buChar char="q"/>
            </a:pPr>
            <a:r>
              <a:rPr lang="uk-UA" sz="1900" dirty="0" smtClean="0"/>
              <a:t> Витрати, пов’язані з оформленням замовлення. Процес оформлення кожного нового замовлення супроводжується витратами адміністративного характеру (пошук постачальника, проведення переговорів з ним, відрядження, міжміські переговори тощо).</a:t>
            </a:r>
            <a:endParaRPr lang="ru-RU" sz="1900" dirty="0" smtClean="0"/>
          </a:p>
          <a:p>
            <a:pPr lvl="0">
              <a:spcBef>
                <a:spcPts val="1200"/>
              </a:spcBef>
              <a:buFont typeface="Wingdings" pitchFamily="2" charset="2"/>
              <a:buChar char="q"/>
            </a:pPr>
            <a:r>
              <a:rPr lang="uk-UA" sz="1900" dirty="0" smtClean="0"/>
              <a:t> Можливість рівномірного здійснення операцій з виробництва і розподілу. Ці два види діяльності тісно взаємопов’язані між собою – розподіляється те, що виробляється.</a:t>
            </a:r>
            <a:endParaRPr lang="ru-RU" sz="1900" dirty="0" smtClean="0"/>
          </a:p>
          <a:p>
            <a:pPr lvl="0">
              <a:spcBef>
                <a:spcPts val="1200"/>
              </a:spcBef>
              <a:buFont typeface="Wingdings" pitchFamily="2" charset="2"/>
              <a:buChar char="q"/>
            </a:pPr>
            <a:r>
              <a:rPr lang="uk-UA" sz="1900" dirty="0" smtClean="0"/>
              <a:t> Можливість негайного обслуговування покупців. Виконати замовлення покупців можна у такий спосіб:</a:t>
            </a:r>
            <a:endParaRPr lang="ru-RU" sz="1900" dirty="0" smtClean="0"/>
          </a:p>
          <a:p>
            <a:pPr lvl="1">
              <a:spcBef>
                <a:spcPts val="1200"/>
              </a:spcBef>
              <a:buFont typeface="Wingdings" pitchFamily="2" charset="2"/>
              <a:buChar char="ü"/>
            </a:pPr>
            <a:r>
              <a:rPr lang="uk-UA" sz="1900" dirty="0" smtClean="0"/>
              <a:t> виготовити замовлений товар;</a:t>
            </a:r>
            <a:endParaRPr lang="ru-RU" sz="1900" dirty="0" smtClean="0"/>
          </a:p>
          <a:p>
            <a:pPr lvl="1">
              <a:spcBef>
                <a:spcPts val="1200"/>
              </a:spcBef>
              <a:buFont typeface="Wingdings" pitchFamily="2" charset="2"/>
              <a:buChar char="ü"/>
            </a:pPr>
            <a:r>
              <a:rPr lang="uk-UA" sz="1900" dirty="0" smtClean="0"/>
              <a:t> закупити замовлений товар;</a:t>
            </a:r>
            <a:endParaRPr lang="ru-RU" sz="1900" dirty="0" smtClean="0"/>
          </a:p>
          <a:p>
            <a:pPr lvl="1">
              <a:spcBef>
                <a:spcPts val="1200"/>
              </a:spcBef>
              <a:buFont typeface="Wingdings" pitchFamily="2" charset="2"/>
              <a:buChar char="ü"/>
            </a:pPr>
            <a:r>
              <a:rPr lang="uk-UA" sz="1900" dirty="0" smtClean="0"/>
              <a:t> видати замовлений товар негайно з наявного запасу.</a:t>
            </a:r>
            <a:endParaRPr lang="ru-RU" sz="1900" dirty="0" smtClean="0"/>
          </a:p>
          <a:p>
            <a:pPr lvl="0">
              <a:spcBef>
                <a:spcPts val="1200"/>
              </a:spcBef>
              <a:buFont typeface="Wingdings" pitchFamily="2" charset="2"/>
              <a:buChar char="q"/>
            </a:pPr>
            <a:r>
              <a:rPr lang="uk-UA" sz="1900" dirty="0" smtClean="0"/>
              <a:t> Зведення до мінімуму простоїв у виробництві через відсутність запасних частин.</a:t>
            </a:r>
            <a:endParaRPr lang="ru-RU" sz="1900" dirty="0" smtClean="0"/>
          </a:p>
          <a:p>
            <a:pPr>
              <a:spcBef>
                <a:spcPts val="2000"/>
              </a:spcBef>
              <a:buFont typeface="Wingdings" pitchFamily="2" charset="2"/>
              <a:buChar char="q"/>
            </a:pPr>
            <a:r>
              <a:rPr lang="uk-UA" sz="1900" dirty="0" smtClean="0"/>
              <a:t> Спрощення процесу управління виробництвом.</a:t>
            </a:r>
            <a:endParaRPr lang="ru-RU" sz="19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42844" y="500042"/>
            <a:ext cx="8858312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>
              <a:buFont typeface="Wingdings" pitchFamily="2" charset="2"/>
              <a:buChar char="Ø"/>
            </a:pPr>
            <a:r>
              <a:rPr lang="uk-UA" i="1" dirty="0" smtClean="0"/>
              <a:t> </a:t>
            </a:r>
            <a:r>
              <a:rPr lang="uk-UA" b="1" dirty="0" smtClean="0"/>
              <a:t>За </a:t>
            </a:r>
            <a:r>
              <a:rPr lang="uk-UA" b="1" dirty="0" smtClean="0"/>
              <a:t>місцем продукції:</a:t>
            </a:r>
            <a:endParaRPr lang="ru-RU" sz="1600" b="1" dirty="0" smtClean="0"/>
          </a:p>
          <a:p>
            <a:pPr marL="361950" lvl="0" indent="180975">
              <a:buFont typeface="Wingdings" pitchFamily="2" charset="2"/>
              <a:buChar char="§"/>
            </a:pPr>
            <a:r>
              <a:rPr lang="uk-UA" i="1" dirty="0" smtClean="0"/>
              <a:t>запаси матеріальних ресурсів;</a:t>
            </a:r>
            <a:endParaRPr lang="ru-RU" sz="1600" dirty="0" smtClean="0"/>
          </a:p>
          <a:p>
            <a:pPr marL="361950" lvl="0" indent="180975">
              <a:buFont typeface="Wingdings" pitchFamily="2" charset="2"/>
              <a:buChar char="§"/>
            </a:pPr>
            <a:r>
              <a:rPr lang="uk-UA" i="1" dirty="0" smtClean="0"/>
              <a:t>запаси незавершеного виробництва;</a:t>
            </a:r>
            <a:endParaRPr lang="ru-RU" sz="1600" dirty="0" smtClean="0"/>
          </a:p>
          <a:p>
            <a:pPr marL="361950" lvl="0" indent="180975">
              <a:buFont typeface="Wingdings" pitchFamily="2" charset="2"/>
              <a:buChar char="§"/>
            </a:pPr>
            <a:r>
              <a:rPr lang="uk-UA" i="1" dirty="0" smtClean="0"/>
              <a:t>запаси готової продукції;</a:t>
            </a:r>
            <a:endParaRPr lang="ru-RU" sz="1600" dirty="0" smtClean="0"/>
          </a:p>
          <a:p>
            <a:pPr marL="361950" lvl="0" indent="180975">
              <a:buFont typeface="Wingdings" pitchFamily="2" charset="2"/>
              <a:buChar char="§"/>
            </a:pPr>
            <a:r>
              <a:rPr lang="uk-UA" i="1" dirty="0" smtClean="0"/>
              <a:t>запаси тари;</a:t>
            </a:r>
            <a:endParaRPr lang="ru-RU" sz="1600" dirty="0" smtClean="0"/>
          </a:p>
          <a:p>
            <a:pPr marL="361950" lvl="0" indent="180975">
              <a:buFont typeface="Wingdings" pitchFamily="2" charset="2"/>
              <a:buChar char="§"/>
            </a:pPr>
            <a:r>
              <a:rPr lang="uk-UA" i="1" dirty="0" smtClean="0"/>
              <a:t>запаси зворотних відходів.</a:t>
            </a:r>
            <a:endParaRPr lang="ru-RU" sz="1600" dirty="0" smtClean="0"/>
          </a:p>
          <a:p>
            <a:pPr lvl="0">
              <a:buFont typeface="Wingdings" pitchFamily="2" charset="2"/>
              <a:buChar char="Ø"/>
            </a:pPr>
            <a:r>
              <a:rPr lang="uk-UA" i="1" dirty="0" smtClean="0"/>
              <a:t> </a:t>
            </a:r>
            <a:r>
              <a:rPr lang="uk-UA" b="1" dirty="0" smtClean="0"/>
              <a:t>Відносно базисних логістичних </a:t>
            </a:r>
            <a:r>
              <a:rPr lang="uk-UA" b="1" dirty="0" err="1" smtClean="0"/>
              <a:t>активностей</a:t>
            </a:r>
            <a:r>
              <a:rPr lang="uk-UA" b="1" dirty="0" smtClean="0"/>
              <a:t>:</a:t>
            </a:r>
            <a:endParaRPr lang="ru-RU" b="1" dirty="0" smtClean="0"/>
          </a:p>
          <a:p>
            <a:pPr marL="361950" lvl="0" indent="180975">
              <a:buFont typeface="Wingdings" pitchFamily="2" charset="2"/>
              <a:buChar char="§"/>
            </a:pPr>
            <a:r>
              <a:rPr lang="uk-UA" i="1" dirty="0" smtClean="0"/>
              <a:t>запаси в постачанні, матеріальні ресурси, </a:t>
            </a:r>
            <a:r>
              <a:rPr lang="uk-UA" dirty="0" smtClean="0"/>
              <a:t>які знаходяться в логістичних ланцюгах від постачальників до складів матеріальних ресурсів </a:t>
            </a:r>
            <a:r>
              <a:rPr lang="uk-UA" dirty="0" smtClean="0"/>
              <a:t>товаровиробника;</a:t>
            </a:r>
            <a:endParaRPr lang="ru-RU" dirty="0" smtClean="0"/>
          </a:p>
          <a:p>
            <a:pPr marL="361950" lvl="0" indent="180975">
              <a:buFont typeface="Wingdings" pitchFamily="2" charset="2"/>
              <a:buChar char="§"/>
            </a:pPr>
            <a:r>
              <a:rPr lang="uk-UA" i="1" dirty="0" smtClean="0"/>
              <a:t>виробничі запаси, </a:t>
            </a:r>
            <a:r>
              <a:rPr lang="uk-UA" i="1" dirty="0" err="1" smtClean="0"/>
              <a:t>запаси</a:t>
            </a:r>
            <a:r>
              <a:rPr lang="uk-UA" i="1" dirty="0" smtClean="0"/>
              <a:t> матеріальних ресурсів і незавершеного виробництва, </a:t>
            </a:r>
            <a:r>
              <a:rPr lang="uk-UA" dirty="0" smtClean="0"/>
              <a:t>які надійшли до споживачів і не були перероблені, знаходяться на підприємствах усіх галузей сфери матеріального виробництва, призначені для виробничого споживання і дозволяють забезпечити безперервність виробничого процесу;</a:t>
            </a:r>
            <a:endParaRPr lang="ru-RU" dirty="0" smtClean="0"/>
          </a:p>
          <a:p>
            <a:pPr marL="361950" lvl="1" indent="180975">
              <a:buFont typeface="Wingdings" pitchFamily="2" charset="2"/>
              <a:buChar char="§"/>
            </a:pPr>
            <a:r>
              <a:rPr lang="uk-UA" i="1" dirty="0" smtClean="0"/>
              <a:t>товарні (збутові) запаси, </a:t>
            </a:r>
            <a:r>
              <a:rPr lang="uk-UA" i="1" dirty="0" err="1" smtClean="0"/>
              <a:t>запаси</a:t>
            </a:r>
            <a:r>
              <a:rPr lang="uk-UA" i="1" dirty="0" smtClean="0"/>
              <a:t> </a:t>
            </a:r>
            <a:r>
              <a:rPr lang="uk-UA" i="1" dirty="0" smtClean="0"/>
              <a:t>готової продукції, транспортні запаси, </a:t>
            </a:r>
            <a:r>
              <a:rPr lang="uk-UA" dirty="0" smtClean="0"/>
              <a:t>які знаходяться на складах готової продукції фірми-виробника та у дистрибутивній мережі, призначені для задоволення попиту споживачів (продажу);</a:t>
            </a:r>
            <a:endParaRPr lang="ru-RU" dirty="0" smtClean="0"/>
          </a:p>
          <a:p>
            <a:pPr marL="361950" lvl="0" indent="180975">
              <a:buFont typeface="Wingdings" pitchFamily="2" charset="2"/>
              <a:buChar char="§"/>
            </a:pPr>
            <a:r>
              <a:rPr lang="uk-UA" i="1" dirty="0" smtClean="0"/>
              <a:t>сукупні матеріальні запаси </a:t>
            </a:r>
            <a:r>
              <a:rPr lang="uk-UA" dirty="0" smtClean="0"/>
              <a:t>є об’єктом оптимізації логістичного управління з позиції загальних витрат і містять у собі всі перераховані вище види запасів: запаси у постачанні, виробничі запаси і товарні запаси</a:t>
            </a:r>
            <a:r>
              <a:rPr lang="uk-UA" dirty="0" smtClean="0"/>
              <a:t>.</a:t>
            </a:r>
            <a:endParaRPr lang="ru-RU" dirty="0" smtClean="0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-24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uk-UA" sz="28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Основні </a:t>
            </a:r>
            <a:r>
              <a:rPr lang="uk-UA" sz="28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види запасів:</a:t>
            </a:r>
            <a:endParaRPr lang="uk-UA" sz="2800" b="1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4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42844" y="904807"/>
            <a:ext cx="8858312" cy="55245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>
              <a:spcBef>
                <a:spcPts val="1800"/>
              </a:spcBef>
              <a:buFont typeface="Wingdings" pitchFamily="2" charset="2"/>
              <a:buChar char="Ø"/>
            </a:pPr>
            <a:r>
              <a:rPr lang="uk-UA" sz="2200" b="1" dirty="0" smtClean="0"/>
              <a:t> Відносно </a:t>
            </a:r>
            <a:r>
              <a:rPr lang="uk-UA" sz="2200" b="1" dirty="0" smtClean="0"/>
              <a:t>комплексних логістичних </a:t>
            </a:r>
            <a:r>
              <a:rPr lang="uk-UA" sz="2200" b="1" dirty="0" err="1" smtClean="0"/>
              <a:t>активностей</a:t>
            </a:r>
            <a:r>
              <a:rPr lang="uk-UA" sz="2200" b="1" dirty="0" smtClean="0"/>
              <a:t>:</a:t>
            </a:r>
            <a:endParaRPr lang="ru-RU" sz="2200" b="1" dirty="0" smtClean="0"/>
          </a:p>
          <a:p>
            <a:pPr marL="361950" lvl="0" indent="180975">
              <a:spcBef>
                <a:spcPts val="1800"/>
              </a:spcBef>
              <a:buFont typeface="Wingdings" pitchFamily="2" charset="2"/>
              <a:buChar char="§"/>
            </a:pPr>
            <a:r>
              <a:rPr lang="uk-UA" sz="2200" i="1" dirty="0" smtClean="0"/>
              <a:t>складські запаси</a:t>
            </a:r>
            <a:r>
              <a:rPr lang="uk-UA" sz="2200" dirty="0" smtClean="0"/>
              <a:t>, </a:t>
            </a:r>
            <a:r>
              <a:rPr lang="uk-UA" sz="2200" dirty="0" err="1" smtClean="0"/>
              <a:t>запаси</a:t>
            </a:r>
            <a:r>
              <a:rPr lang="uk-UA" sz="2200" dirty="0" smtClean="0"/>
              <a:t> продукції, які знаходяться на складах різного типу і рівня певних ланок логістичної системи, як внутрішньо-фірмових, так і логістичних посередників;</a:t>
            </a:r>
            <a:endParaRPr lang="ru-RU" sz="2200" dirty="0" smtClean="0"/>
          </a:p>
          <a:p>
            <a:pPr marL="361950" lvl="0" indent="180975">
              <a:spcBef>
                <a:spcPts val="1800"/>
              </a:spcBef>
              <a:buFont typeface="Wingdings" pitchFamily="2" charset="2"/>
              <a:buChar char="§"/>
            </a:pPr>
            <a:r>
              <a:rPr lang="uk-UA" sz="2200" i="1" dirty="0" smtClean="0"/>
              <a:t>транспортні запаси (</a:t>
            </a:r>
            <a:r>
              <a:rPr lang="uk-UA" sz="2200" i="1" dirty="0" err="1" smtClean="0"/>
              <a:t>запаси</a:t>
            </a:r>
            <a:r>
              <a:rPr lang="uk-UA" sz="2200" i="1" dirty="0" smtClean="0"/>
              <a:t> в дорозі, транзитні запаси), </a:t>
            </a:r>
            <a:r>
              <a:rPr lang="uk-UA" sz="2200" i="1" dirty="0" err="1" smtClean="0"/>
              <a:t>запаси</a:t>
            </a:r>
            <a:r>
              <a:rPr lang="uk-UA" sz="2200" i="1" dirty="0" smtClean="0"/>
              <a:t> матеріальних ресурсів, незавершеного виробництва або готової продукції</a:t>
            </a:r>
            <a:r>
              <a:rPr lang="uk-UA" sz="2200" dirty="0" smtClean="0"/>
              <a:t>, які знаходяться в процесі транспортування від однієї ланки логістичної системи до іншої або в межах однієї ланки логістичної системи;</a:t>
            </a:r>
            <a:endParaRPr lang="ru-RU" sz="2200" dirty="0" smtClean="0"/>
          </a:p>
          <a:p>
            <a:pPr marL="361950" lvl="0" indent="180975">
              <a:spcBef>
                <a:spcPts val="1800"/>
              </a:spcBef>
              <a:buFont typeface="Wingdings" pitchFamily="2" charset="2"/>
              <a:buChar char="§"/>
            </a:pPr>
            <a:r>
              <a:rPr lang="uk-UA" sz="2200" i="1" dirty="0" smtClean="0"/>
              <a:t>запаси вантажопереробки</a:t>
            </a:r>
            <a:r>
              <a:rPr lang="uk-UA" sz="2200" dirty="0" smtClean="0"/>
              <a:t>, специфічний складський запас, який формується без логістичної операції зберігання (наприклад, перевантаження в одному транспортному вузлі з одного виду транспорту на інший, консолідація, сортування тощо</a:t>
            </a:r>
            <a:r>
              <a:rPr lang="uk-UA" sz="2200" dirty="0" smtClean="0"/>
              <a:t>).</a:t>
            </a:r>
            <a:endParaRPr lang="ru-RU" sz="2200" dirty="0" smtClean="0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191136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uk-UA" sz="28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Основні </a:t>
            </a:r>
            <a:r>
              <a:rPr lang="uk-UA" sz="28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види запасів:</a:t>
            </a:r>
            <a:endParaRPr lang="uk-UA" sz="2800" b="1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5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42844" y="547355"/>
            <a:ext cx="8858312" cy="6306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>
              <a:spcBef>
                <a:spcPts val="400"/>
              </a:spcBef>
              <a:buFont typeface="Wingdings" pitchFamily="2" charset="2"/>
              <a:buChar char="Ø"/>
            </a:pPr>
            <a:r>
              <a:rPr lang="uk-UA" b="1" dirty="0" smtClean="0"/>
              <a:t> За </a:t>
            </a:r>
            <a:r>
              <a:rPr lang="uk-UA" b="1" dirty="0" smtClean="0"/>
              <a:t>функціональним </a:t>
            </a:r>
            <a:r>
              <a:rPr lang="uk-UA" b="1" dirty="0" smtClean="0"/>
              <a:t>призначенням:</a:t>
            </a:r>
            <a:endParaRPr lang="ru-RU" b="1" dirty="0" smtClean="0"/>
          </a:p>
          <a:p>
            <a:pPr marL="361950" lvl="0" indent="180975">
              <a:spcBef>
                <a:spcPts val="400"/>
              </a:spcBef>
              <a:buFont typeface="Wingdings" pitchFamily="2" charset="2"/>
              <a:buChar char="§"/>
            </a:pPr>
            <a:r>
              <a:rPr lang="uk-UA" i="1" dirty="0" smtClean="0"/>
              <a:t>поточні (регулярні) запаси </a:t>
            </a:r>
            <a:r>
              <a:rPr lang="uk-UA" dirty="0" smtClean="0"/>
              <a:t>– це основна частина виробничих і товарних запасів, які призначені для забезпечення безперервності процесу виробництва і збуту між двома черговими </a:t>
            </a:r>
            <a:r>
              <a:rPr lang="uk-UA" dirty="0" smtClean="0"/>
              <a:t>постачаннями;</a:t>
            </a:r>
            <a:endParaRPr lang="ru-RU" sz="1600" dirty="0" smtClean="0"/>
          </a:p>
          <a:p>
            <a:pPr marL="361950" lvl="0" indent="180975">
              <a:spcBef>
                <a:spcPts val="400"/>
              </a:spcBef>
              <a:buFont typeface="Wingdings" pitchFamily="2" charset="2"/>
              <a:buChar char="§"/>
            </a:pPr>
            <a:r>
              <a:rPr lang="uk-UA" i="1" dirty="0" smtClean="0"/>
              <a:t>страхові (гарантійні) запаси </a:t>
            </a:r>
            <a:r>
              <a:rPr lang="uk-UA" dirty="0" smtClean="0"/>
              <a:t>призначені для безперервного постачання споживача за непередбачених </a:t>
            </a:r>
            <a:r>
              <a:rPr lang="uk-UA" dirty="0" smtClean="0"/>
              <a:t>обставин;</a:t>
            </a:r>
            <a:endParaRPr lang="ru-RU" sz="1600" dirty="0" smtClean="0"/>
          </a:p>
          <a:p>
            <a:pPr marL="361950" lvl="0" indent="180975">
              <a:spcBef>
                <a:spcPts val="400"/>
              </a:spcBef>
              <a:buFont typeface="Wingdings" pitchFamily="2" charset="2"/>
              <a:buChar char="§"/>
            </a:pPr>
            <a:r>
              <a:rPr lang="uk-UA" i="1" dirty="0" smtClean="0"/>
              <a:t>підготовчі (буферні) запаси </a:t>
            </a:r>
            <a:r>
              <a:rPr lang="uk-UA" dirty="0" smtClean="0"/>
              <a:t>– це частина виробничого (товарного) запасу, призначена для підготовки матеріальних ресурсів і готової продукції до виробничого або особистого </a:t>
            </a:r>
            <a:r>
              <a:rPr lang="uk-UA" dirty="0" smtClean="0"/>
              <a:t>споживання;</a:t>
            </a:r>
            <a:endParaRPr lang="ru-RU" sz="1600" dirty="0" smtClean="0"/>
          </a:p>
          <a:p>
            <a:pPr marL="361950" lvl="0" indent="180975">
              <a:spcBef>
                <a:spcPts val="400"/>
              </a:spcBef>
              <a:buFont typeface="Wingdings" pitchFamily="2" charset="2"/>
              <a:buChar char="§"/>
            </a:pPr>
            <a:r>
              <a:rPr lang="uk-UA" i="1" dirty="0" smtClean="0"/>
              <a:t>сезонні запаси </a:t>
            </a:r>
            <a:r>
              <a:rPr lang="uk-UA" dirty="0" smtClean="0"/>
              <a:t>– це запаси матеріальних ресурсів і готової продукції, що створюються та підтримуються за очевидних сезонних коливань попиту або характеру виробництва, транспортування;</a:t>
            </a:r>
            <a:endParaRPr lang="ru-RU" sz="1600" dirty="0" smtClean="0"/>
          </a:p>
          <a:p>
            <a:pPr marL="361950" lvl="0" indent="180975">
              <a:spcBef>
                <a:spcPts val="400"/>
              </a:spcBef>
              <a:buFont typeface="Wingdings" pitchFamily="2" charset="2"/>
              <a:buChar char="§"/>
            </a:pPr>
            <a:r>
              <a:rPr lang="uk-UA" i="1" dirty="0" smtClean="0"/>
              <a:t>запаси просування готової продукції </a:t>
            </a:r>
            <a:r>
              <a:rPr lang="uk-UA" dirty="0" smtClean="0"/>
              <a:t>формуються та підтримуються в дистрибутивних каналах для швидкої реакції на здійснювану підприємством маркетингову політику просування товару на </a:t>
            </a:r>
            <a:r>
              <a:rPr lang="uk-UA" dirty="0" smtClean="0"/>
              <a:t>ринок;</a:t>
            </a:r>
            <a:endParaRPr lang="ru-RU" sz="1600" dirty="0" smtClean="0"/>
          </a:p>
          <a:p>
            <a:pPr marL="361950" lvl="0" indent="180975">
              <a:spcBef>
                <a:spcPts val="400"/>
              </a:spcBef>
              <a:buFont typeface="Wingdings" pitchFamily="2" charset="2"/>
              <a:buChar char="§"/>
            </a:pPr>
            <a:r>
              <a:rPr lang="uk-UA" i="1" dirty="0" smtClean="0"/>
              <a:t>спекулятивні запаси </a:t>
            </a:r>
            <a:r>
              <a:rPr lang="uk-UA" dirty="0" smtClean="0"/>
              <a:t>зазвичай створюються підприємствами для матеріальних ресурсів з метою захисту від можливого підвищення цін на них або введення протекційних квот і тарифів;</a:t>
            </a:r>
            <a:endParaRPr lang="ru-RU" sz="1600" dirty="0" smtClean="0"/>
          </a:p>
          <a:p>
            <a:pPr marL="361950" lvl="0" indent="180975">
              <a:spcBef>
                <a:spcPts val="400"/>
              </a:spcBef>
              <a:buFont typeface="Wingdings" pitchFamily="2" charset="2"/>
              <a:buChar char="§"/>
            </a:pPr>
            <a:r>
              <a:rPr lang="uk-UA" i="1" dirty="0" smtClean="0"/>
              <a:t>застарілі (неліквідні) запаси </a:t>
            </a:r>
            <a:r>
              <a:rPr lang="uk-UA" dirty="0" smtClean="0"/>
              <a:t>утворюються внаслідок розбіжності логістичних циклів у виробництві і дистрибуції з життєвим циклом товарів, а також через погіршення якості товарів під час зберігання</a:t>
            </a:r>
            <a:r>
              <a:rPr lang="uk-UA" dirty="0" smtClean="0"/>
              <a:t>.</a:t>
            </a:r>
            <a:endParaRPr lang="uk-UA" sz="2050" dirty="0" smtClean="0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4826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uk-UA" sz="28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Основні </a:t>
            </a:r>
            <a:r>
              <a:rPr lang="uk-UA" sz="28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види запасів:</a:t>
            </a:r>
            <a:endParaRPr lang="uk-UA" sz="2800" b="1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0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6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42844" y="874455"/>
            <a:ext cx="8858312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>
              <a:spcBef>
                <a:spcPts val="1200"/>
              </a:spcBef>
              <a:buFont typeface="Wingdings" pitchFamily="2" charset="2"/>
              <a:buChar char="Ø"/>
            </a:pPr>
            <a:r>
              <a:rPr lang="uk-UA" sz="2400" b="1" dirty="0" smtClean="0"/>
              <a:t> </a:t>
            </a:r>
            <a:r>
              <a:rPr lang="uk-UA" sz="2300" b="1" dirty="0" smtClean="0"/>
              <a:t>Відносно </a:t>
            </a:r>
            <a:r>
              <a:rPr lang="uk-UA" sz="2300" b="1" dirty="0" smtClean="0"/>
              <a:t>ланки виробничого ланцюга або посередників:</a:t>
            </a:r>
            <a:endParaRPr lang="ru-RU" sz="2300" b="1" dirty="0" smtClean="0"/>
          </a:p>
          <a:p>
            <a:pPr marL="361950" lvl="0" indent="180975">
              <a:spcBef>
                <a:spcPts val="1200"/>
              </a:spcBef>
              <a:buFont typeface="Wingdings" pitchFamily="2" charset="2"/>
              <a:buChar char="§"/>
            </a:pPr>
            <a:r>
              <a:rPr lang="uk-UA" sz="2400" i="1" dirty="0" smtClean="0"/>
              <a:t>запаси в постачальників;</a:t>
            </a:r>
            <a:endParaRPr lang="ru-RU" sz="2000" dirty="0" smtClean="0"/>
          </a:p>
          <a:p>
            <a:pPr marL="361950" lvl="0" indent="180975">
              <a:spcBef>
                <a:spcPts val="1200"/>
              </a:spcBef>
              <a:buFont typeface="Wingdings" pitchFamily="2" charset="2"/>
              <a:buChar char="§"/>
            </a:pPr>
            <a:r>
              <a:rPr lang="uk-UA" sz="2400" i="1" dirty="0" smtClean="0"/>
              <a:t>запаси в споживачів;</a:t>
            </a:r>
            <a:endParaRPr lang="ru-RU" sz="2000" dirty="0" smtClean="0"/>
          </a:p>
          <a:p>
            <a:pPr marL="361950" lvl="0" indent="180975">
              <a:spcBef>
                <a:spcPts val="1200"/>
              </a:spcBef>
              <a:buFont typeface="Wingdings" pitchFamily="2" charset="2"/>
              <a:buChar char="§"/>
            </a:pPr>
            <a:r>
              <a:rPr lang="uk-UA" sz="2400" i="1" dirty="0" smtClean="0"/>
              <a:t>запаси в торгових посередників;</a:t>
            </a:r>
            <a:endParaRPr lang="ru-RU" sz="2000" dirty="0" smtClean="0"/>
          </a:p>
          <a:p>
            <a:pPr marL="361950" lvl="0" indent="180975">
              <a:spcBef>
                <a:spcPts val="1200"/>
              </a:spcBef>
              <a:buFont typeface="Wingdings" pitchFamily="2" charset="2"/>
              <a:buChar char="§"/>
            </a:pPr>
            <a:r>
              <a:rPr lang="uk-UA" sz="2400" i="1" dirty="0" smtClean="0"/>
              <a:t>запаси в посередників у фізичному розподілі</a:t>
            </a:r>
            <a:r>
              <a:rPr lang="uk-UA" sz="2400" i="1" dirty="0" smtClean="0"/>
              <a:t>.</a:t>
            </a:r>
            <a:endParaRPr lang="ru-RU" sz="2000" dirty="0" smtClean="0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191136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uk-UA" sz="28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Основні </a:t>
            </a:r>
            <a:r>
              <a:rPr lang="uk-UA" sz="28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види запасів:</a:t>
            </a:r>
            <a:endParaRPr lang="uk-UA" sz="2800" b="1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7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4826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uk-UA" sz="28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Підходи до організації руху матеріального потоку:</a:t>
            </a:r>
            <a:endParaRPr lang="uk-UA" sz="2800" b="1" dirty="0" smtClean="0">
              <a:solidFill>
                <a:srgbClr val="FF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8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42844" y="625549"/>
            <a:ext cx="8786874" cy="623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>
              <a:spcBef>
                <a:spcPts val="600"/>
              </a:spcBef>
              <a:buFont typeface="Wingdings" pitchFamily="2" charset="2"/>
              <a:buChar char="q"/>
            </a:pPr>
            <a:r>
              <a:rPr lang="uk-UA" sz="2200" i="1" dirty="0" smtClean="0"/>
              <a:t> </a:t>
            </a:r>
            <a:r>
              <a:rPr lang="uk-UA" sz="2200" b="1" i="1" dirty="0" smtClean="0"/>
              <a:t>Системи </a:t>
            </a:r>
            <a:r>
              <a:rPr lang="uk-UA" sz="2200" b="1" i="1" dirty="0" smtClean="0"/>
              <a:t>планування</a:t>
            </a:r>
            <a:r>
              <a:rPr lang="uk-UA" sz="2200" dirty="0" smtClean="0"/>
              <a:t>, рух матеріального потоку в яких базується на принципі виштовхування напівфабрикатів на всьому шляху виготовлення виробу – </a:t>
            </a:r>
            <a:r>
              <a:rPr lang="uk-UA" sz="2200" i="1" dirty="0" err="1" smtClean="0"/>
              <a:t>виштовхуючі</a:t>
            </a:r>
            <a:r>
              <a:rPr lang="uk-UA" sz="2200" dirty="0" smtClean="0"/>
              <a:t>.</a:t>
            </a:r>
          </a:p>
          <a:p>
            <a:pPr lvl="0">
              <a:spcBef>
                <a:spcPts val="600"/>
              </a:spcBef>
            </a:pPr>
            <a:r>
              <a:rPr lang="uk-UA" sz="2200" dirty="0" smtClean="0"/>
              <a:t>До </a:t>
            </a:r>
            <a:r>
              <a:rPr lang="uk-UA" sz="2200" dirty="0" smtClean="0"/>
              <a:t>недоліків такої системи можна </a:t>
            </a:r>
            <a:r>
              <a:rPr lang="uk-UA" sz="2200" dirty="0" smtClean="0"/>
              <a:t>віднести:</a:t>
            </a:r>
            <a:endParaRPr lang="ru-RU" sz="2200" dirty="0" smtClean="0"/>
          </a:p>
          <a:p>
            <a:pPr marL="361950" lvl="0" indent="180975">
              <a:spcBef>
                <a:spcPts val="600"/>
              </a:spcBef>
              <a:buFont typeface="Wingdings" pitchFamily="2" charset="2"/>
              <a:buChar char="§"/>
            </a:pPr>
            <a:r>
              <a:rPr lang="uk-UA" sz="2200" dirty="0" smtClean="0"/>
              <a:t>дуже важко врахувати, оцінити та скорегувати матеріальний потік;</a:t>
            </a:r>
            <a:endParaRPr lang="ru-RU" sz="2200" dirty="0" smtClean="0"/>
          </a:p>
          <a:p>
            <a:pPr marL="361950" lvl="0" indent="180975">
              <a:spcBef>
                <a:spcPts val="600"/>
              </a:spcBef>
              <a:buFont typeface="Wingdings" pitchFamily="2" charset="2"/>
              <a:buChar char="§"/>
            </a:pPr>
            <a:r>
              <a:rPr lang="uk-UA" sz="2200" dirty="0" smtClean="0"/>
              <a:t>облік факторів за кожною групою ресурсів вимагає складного та дорогого інформаційного, програмного та матеріального забезпечення;</a:t>
            </a:r>
            <a:endParaRPr lang="ru-RU" sz="2200" dirty="0" smtClean="0"/>
          </a:p>
          <a:p>
            <a:pPr marL="361950" lvl="0" indent="180975">
              <a:spcBef>
                <a:spcPts val="600"/>
              </a:spcBef>
              <a:buFont typeface="Wingdings" pitchFamily="2" charset="2"/>
              <a:buChar char="§"/>
            </a:pPr>
            <a:r>
              <a:rPr lang="uk-UA" sz="2200" dirty="0" smtClean="0"/>
              <a:t>наявність матеріальних запасів, встановлення надлишкового обладнання, залучення додаткових працівників на випадок збоїв у роботі.</a:t>
            </a:r>
            <a:endParaRPr lang="ru-RU" sz="2200" dirty="0" smtClean="0"/>
          </a:p>
          <a:p>
            <a:pPr lvl="0">
              <a:spcBef>
                <a:spcPts val="600"/>
              </a:spcBef>
              <a:buFont typeface="Wingdings" pitchFamily="2" charset="2"/>
              <a:buChar char="q"/>
            </a:pPr>
            <a:r>
              <a:rPr lang="uk-UA" sz="2200" b="1" i="1" dirty="0" smtClean="0"/>
              <a:t> Системи </a:t>
            </a:r>
            <a:r>
              <a:rPr lang="uk-UA" sz="2200" b="1" i="1" dirty="0" smtClean="0"/>
              <a:t>планування</a:t>
            </a:r>
            <a:r>
              <a:rPr lang="uk-UA" sz="2200" dirty="0" smtClean="0"/>
              <a:t>, які базуються на принципі витягування напівфабрикату з попередньої операції на наступну протягом всього процесу виготовлення продукції – </a:t>
            </a:r>
            <a:r>
              <a:rPr lang="uk-UA" sz="2200" i="1" dirty="0" err="1" smtClean="0"/>
              <a:t>витягуючі</a:t>
            </a:r>
            <a:r>
              <a:rPr lang="uk-UA" sz="2200" dirty="0" smtClean="0"/>
              <a:t>. </a:t>
            </a:r>
            <a:r>
              <a:rPr lang="uk-UA" sz="2200" dirty="0" smtClean="0"/>
              <a:t>Виробнича </a:t>
            </a:r>
            <a:r>
              <a:rPr lang="uk-UA" sz="2200" dirty="0" smtClean="0"/>
              <a:t>програма кожної окремої технологічної ланки складається з розміру замовлень наступної технологічної ланки</a:t>
            </a:r>
            <a:r>
              <a:rPr lang="uk-UA" sz="2200" dirty="0" smtClean="0"/>
              <a:t>.</a:t>
            </a:r>
            <a:endParaRPr lang="uk-UA" sz="22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8354</TotalTime>
  <Words>2047</Words>
  <Application>Microsoft Office PowerPoint</Application>
  <PresentationFormat>Экран (4:3)</PresentationFormat>
  <Paragraphs>255</Paragraphs>
  <Slides>15</Slides>
  <Notes>15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Оформление по умолчанию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Company>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Vitaliy Lutskov</cp:lastModifiedBy>
  <cp:revision>664</cp:revision>
  <cp:lastPrinted>2015-04-09T11:06:06Z</cp:lastPrinted>
  <dcterms:created xsi:type="dcterms:W3CDTF">2011-08-18T09:20:44Z</dcterms:created>
  <dcterms:modified xsi:type="dcterms:W3CDTF">2017-11-21T13:54:38Z</dcterms:modified>
</cp:coreProperties>
</file>