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90" r:id="rId3"/>
    <p:sldMasterId id="2147483702" r:id="rId4"/>
  </p:sldMasterIdLst>
  <p:notesMasterIdLst>
    <p:notesMasterId r:id="rId55"/>
  </p:notesMasterIdLst>
  <p:handoutMasterIdLst>
    <p:handoutMasterId r:id="rId56"/>
  </p:handoutMasterIdLst>
  <p:sldIdLst>
    <p:sldId id="257" r:id="rId5"/>
    <p:sldId id="327" r:id="rId6"/>
    <p:sldId id="328" r:id="rId7"/>
    <p:sldId id="404" r:id="rId8"/>
    <p:sldId id="405" r:id="rId9"/>
    <p:sldId id="406" r:id="rId10"/>
    <p:sldId id="407" r:id="rId11"/>
    <p:sldId id="408" r:id="rId12"/>
    <p:sldId id="409" r:id="rId13"/>
    <p:sldId id="410" r:id="rId14"/>
    <p:sldId id="411" r:id="rId15"/>
    <p:sldId id="412" r:id="rId16"/>
    <p:sldId id="413" r:id="rId17"/>
    <p:sldId id="414" r:id="rId18"/>
    <p:sldId id="415" r:id="rId19"/>
    <p:sldId id="416" r:id="rId20"/>
    <p:sldId id="417" r:id="rId21"/>
    <p:sldId id="418" r:id="rId22"/>
    <p:sldId id="419" r:id="rId23"/>
    <p:sldId id="420" r:id="rId24"/>
    <p:sldId id="421" r:id="rId25"/>
    <p:sldId id="422" r:id="rId26"/>
    <p:sldId id="423" r:id="rId27"/>
    <p:sldId id="426" r:id="rId28"/>
    <p:sldId id="424" r:id="rId29"/>
    <p:sldId id="425" r:id="rId30"/>
    <p:sldId id="427" r:id="rId31"/>
    <p:sldId id="428" r:id="rId32"/>
    <p:sldId id="429" r:id="rId33"/>
    <p:sldId id="430" r:id="rId34"/>
    <p:sldId id="431" r:id="rId35"/>
    <p:sldId id="432" r:id="rId36"/>
    <p:sldId id="433" r:id="rId37"/>
    <p:sldId id="434" r:id="rId38"/>
    <p:sldId id="435" r:id="rId39"/>
    <p:sldId id="436" r:id="rId40"/>
    <p:sldId id="437" r:id="rId41"/>
    <p:sldId id="438" r:id="rId42"/>
    <p:sldId id="439" r:id="rId43"/>
    <p:sldId id="440" r:id="rId44"/>
    <p:sldId id="441" r:id="rId45"/>
    <p:sldId id="442" r:id="rId46"/>
    <p:sldId id="443" r:id="rId47"/>
    <p:sldId id="444" r:id="rId48"/>
    <p:sldId id="445" r:id="rId49"/>
    <p:sldId id="446" r:id="rId50"/>
    <p:sldId id="447" r:id="rId51"/>
    <p:sldId id="448" r:id="rId52"/>
    <p:sldId id="452" r:id="rId53"/>
    <p:sldId id="450" r:id="rId54"/>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000066"/>
    <a:srgbClr val="0000FF"/>
    <a:srgbClr val="FFFF66"/>
    <a:srgbClr val="000099"/>
    <a:srgbClr val="CCFF99"/>
    <a:srgbClr val="990000"/>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74" autoAdjust="0"/>
    <p:restoredTop sz="95179" autoAdjust="0"/>
  </p:normalViewPr>
  <p:slideViewPr>
    <p:cSldViewPr>
      <p:cViewPr varScale="1">
        <p:scale>
          <a:sx n="109" d="100"/>
          <a:sy n="109" d="100"/>
        </p:scale>
        <p:origin x="1704" y="102"/>
      </p:cViewPr>
      <p:guideLst>
        <p:guide orient="horz" pos="2160"/>
        <p:guide pos="2880"/>
      </p:guideLst>
    </p:cSldViewPr>
  </p:slideViewPr>
  <p:outlineViewPr>
    <p:cViewPr>
      <p:scale>
        <a:sx n="33" d="100"/>
        <a:sy n="33" d="100"/>
      </p:scale>
      <p:origin x="0" y="-4176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a:lvl1pPr>
          </a:lstStyle>
          <a:p>
            <a:pPr>
              <a:defRPr/>
            </a:pPr>
            <a:endParaRPr lang="ru-RU"/>
          </a:p>
        </p:txBody>
      </p:sp>
      <p:sp>
        <p:nvSpPr>
          <p:cNvPr id="4403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fld id="{727B6752-5EC6-4CA3-A2D3-FC68110B2946}" type="datetimeFigureOut">
              <a:rPr lang="ru-RU"/>
              <a:pPr>
                <a:defRPr/>
              </a:pPr>
              <a:t>12.10.2022</a:t>
            </a:fld>
            <a:endParaRPr lang="ru-RU"/>
          </a:p>
        </p:txBody>
      </p:sp>
      <p:sp>
        <p:nvSpPr>
          <p:cNvPr id="4403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a:lvl1pPr>
          </a:lstStyle>
          <a:p>
            <a:pPr>
              <a:defRPr/>
            </a:pPr>
            <a:endParaRPr lang="ru-RU"/>
          </a:p>
        </p:txBody>
      </p:sp>
      <p:sp>
        <p:nvSpPr>
          <p:cNvPr id="4403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DA32E7CE-7B9E-43C1-A3E3-BF4FA0DB367B}" type="slidenum">
              <a:rPr lang="ru-RU"/>
              <a:pPr>
                <a:defRPr/>
              </a:pPr>
              <a:t>‹#›</a:t>
            </a:fld>
            <a:endParaRPr lang="ru-RU"/>
          </a:p>
        </p:txBody>
      </p:sp>
    </p:spTree>
    <p:extLst>
      <p:ext uri="{BB962C8B-B14F-4D97-AF65-F5344CB8AC3E}">
        <p14:creationId xmlns:p14="http://schemas.microsoft.com/office/powerpoint/2010/main" val="1930087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89FA3076-1961-46FB-9227-7F4FB93E6F85}" type="datetimeFigureOut">
              <a:rPr lang="en-US"/>
              <a:pPr>
                <a:defRPr/>
              </a:pPr>
              <a:t>10/12/2022</a:t>
            </a:fld>
            <a:endParaRPr lang="en-US"/>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endParaRPr lang="en-US"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8BD83E99-623F-4EC3-8FF9-17F3E08215D3}" type="slidenum">
              <a:rPr lang="en-US"/>
              <a:pPr>
                <a:defRPr/>
              </a:pPr>
              <a:t>‹#›</a:t>
            </a:fld>
            <a:endParaRPr lang="en-US"/>
          </a:p>
        </p:txBody>
      </p:sp>
    </p:spTree>
    <p:extLst>
      <p:ext uri="{BB962C8B-B14F-4D97-AF65-F5344CB8AC3E}">
        <p14:creationId xmlns:p14="http://schemas.microsoft.com/office/powerpoint/2010/main" val="36833912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pPr>
              <a:defRPr/>
            </a:pPr>
            <a:fld id="{8BD83E99-623F-4EC3-8FF9-17F3E08215D3}" type="slidenum">
              <a:rPr lang="en-US" smtClean="0"/>
              <a:pPr>
                <a:defRPr/>
              </a:pPr>
              <a:t>19</a:t>
            </a:fld>
            <a:endParaRPr lang="en-US"/>
          </a:p>
        </p:txBody>
      </p:sp>
    </p:spTree>
    <p:extLst>
      <p:ext uri="{BB962C8B-B14F-4D97-AF65-F5344CB8AC3E}">
        <p14:creationId xmlns:p14="http://schemas.microsoft.com/office/powerpoint/2010/main" val="624818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4.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4.xml"/><Relationship Id="rId1" Type="http://schemas.openxmlformats.org/officeDocument/2006/relationships/themeOverride" Target="../theme/themeOverride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endParaRPr lang="en-US"/>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a:t>Образец подзаголовка</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5C1C05A4-7EDF-48F5-87B2-126F8D04FE3F}"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305B3DF8-4CED-441F-A244-B0FD7562DDF9}"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24B0FFCD-EA8D-49A3-9AAB-9F522FDD4CD3}"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6EF4B0D8-B1BB-480F-A6A8-594F4706B416}" type="slidenum">
              <a:rPr lang="ru-RU"/>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endParaRPr lang="en-US"/>
          </a:p>
        </p:txBody>
      </p:sp>
      <p:sp>
        <p:nvSpPr>
          <p:cNvPr id="3" name="Текст 2"/>
          <p:cNvSpPr>
            <a:spLocks noGrp="1"/>
          </p:cNvSpPr>
          <p:nvPr>
            <p:ph type="body" sz="half" idx="1"/>
          </p:nvPr>
        </p:nvSpPr>
        <p:spPr>
          <a:xfrm>
            <a:off x="457200" y="1600200"/>
            <a:ext cx="40386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Содержимое 3"/>
          <p:cNvSpPr>
            <a:spLocks noGrp="1"/>
          </p:cNvSpPr>
          <p:nvPr>
            <p:ph sz="half" idx="2"/>
          </p:nvPr>
        </p:nvSpPr>
        <p:spPr>
          <a:xfrm>
            <a:off x="4648200" y="1600200"/>
            <a:ext cx="40386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A5F5AEE4-AACD-443B-ADB0-6F438E6F21CD}" type="slidenum">
              <a:rPr lang="ru-RU"/>
              <a:pPr>
                <a:defRPr/>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Таблица 2"/>
          <p:cNvSpPr>
            <a:spLocks noGrp="1"/>
          </p:cNvSpPr>
          <p:nvPr>
            <p:ph type="tbl" idx="1"/>
          </p:nvPr>
        </p:nvSpPr>
        <p:spPr>
          <a:xfrm>
            <a:off x="457200" y="1600200"/>
            <a:ext cx="8229600" cy="4525963"/>
          </a:xfrm>
        </p:spPr>
        <p:txBody>
          <a:bodyPr/>
          <a:lstStyle/>
          <a:p>
            <a:endParaRPr lang="ru-RU"/>
          </a:p>
        </p:txBody>
      </p:sp>
      <p:sp>
        <p:nvSpPr>
          <p:cNvPr id="4" name="Дата 3"/>
          <p:cNvSpPr>
            <a:spLocks noGrp="1"/>
          </p:cNvSpPr>
          <p:nvPr>
            <p:ph type="dt" sz="half" idx="10"/>
          </p:nvPr>
        </p:nvSpPr>
        <p:spPr>
          <a:xfrm>
            <a:off x="457200" y="6245225"/>
            <a:ext cx="2133600" cy="476250"/>
          </a:xfrm>
        </p:spPr>
        <p:txBody>
          <a:bodyPr/>
          <a:lstStyle>
            <a:lvl1pPr>
              <a:defRPr/>
            </a:lvl1pPr>
          </a:lstStyle>
          <a:p>
            <a:pPr>
              <a:defRPr/>
            </a:pPr>
            <a:endParaRPr lang="ru-RU"/>
          </a:p>
        </p:txBody>
      </p:sp>
      <p:sp>
        <p:nvSpPr>
          <p:cNvPr id="5" name="Нижний колонтитул 4"/>
          <p:cNvSpPr>
            <a:spLocks noGrp="1"/>
          </p:cNvSpPr>
          <p:nvPr>
            <p:ph type="ftr" sz="quarter" idx="11"/>
          </p:nvPr>
        </p:nvSpPr>
        <p:spPr>
          <a:xfrm>
            <a:off x="3124200" y="6245225"/>
            <a:ext cx="2895600" cy="476250"/>
          </a:xfrm>
        </p:spPr>
        <p:txBody>
          <a:bodyPr/>
          <a:lstStyle>
            <a:lvl1pPr>
              <a:defRPr/>
            </a:lvl1pPr>
          </a:lstStyle>
          <a:p>
            <a:pPr>
              <a:defRPr/>
            </a:pPr>
            <a:endParaRPr lang="ru-RU"/>
          </a:p>
        </p:txBody>
      </p:sp>
      <p:sp>
        <p:nvSpPr>
          <p:cNvPr id="6" name="Номер слайда 5"/>
          <p:cNvSpPr>
            <a:spLocks noGrp="1"/>
          </p:cNvSpPr>
          <p:nvPr>
            <p:ph type="sldNum" sz="quarter" idx="12"/>
          </p:nvPr>
        </p:nvSpPr>
        <p:spPr>
          <a:xfrm>
            <a:off x="6553200" y="6245225"/>
            <a:ext cx="2133600" cy="476250"/>
          </a:xfrm>
        </p:spPr>
        <p:txBody>
          <a:bodyPr/>
          <a:lstStyle>
            <a:lvl1pPr>
              <a:defRPr/>
            </a:lvl1pPr>
          </a:lstStyle>
          <a:p>
            <a:pPr>
              <a:defRPr/>
            </a:pPr>
            <a:fld id="{B70904E0-25DB-4FDF-8A54-15A93C7A2BD2}" type="slidenum">
              <a:rPr lang="ru-RU"/>
              <a:pPr>
                <a:defRPr/>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endParaRPr lang="en-US"/>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a:t>Образец подзаголовка</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F50D79A4-3B25-454D-90EB-F9DDF158BEA9}" type="slidenum">
              <a:rPr lang="ru-RU" altLang="uk-UA"/>
              <a:pPr>
                <a:defRPr/>
              </a:pPr>
              <a:t>‹#›</a:t>
            </a:fld>
            <a:endParaRPr lang="ru-RU" altLang="uk-UA"/>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DA59E741-A93B-4930-A933-1AAE028D135F}" type="slidenum">
              <a:rPr lang="ru-RU" altLang="uk-UA"/>
              <a:pPr>
                <a:defRPr/>
              </a:pPr>
              <a:t>‹#›</a:t>
            </a:fld>
            <a:endParaRPr lang="ru-RU" altLang="uk-UA"/>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endParaRPr lang="en-US"/>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A5C9CA1F-29D9-423A-8ADE-0BB63A388418}" type="slidenum">
              <a:rPr lang="ru-RU" altLang="uk-UA"/>
              <a:pPr>
                <a:defRPr/>
              </a:pPr>
              <a:t>‹#›</a:t>
            </a:fld>
            <a:endParaRPr lang="ru-RU" altLang="uk-UA"/>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B1091652-E826-462C-87EF-5A0259BE4BCF}" type="slidenum">
              <a:rPr lang="ru-RU" altLang="uk-UA"/>
              <a:pPr>
                <a:defRPr/>
              </a:pPr>
              <a:t>‹#›</a:t>
            </a:fld>
            <a:endParaRPr lang="ru-RU" altLang="uk-UA"/>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endParaRPr lang="en-US"/>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EB2BEFD7-FC2E-4484-A239-CE39B6F17F3C}" type="slidenum">
              <a:rPr lang="ru-RU" altLang="uk-UA"/>
              <a:pPr>
                <a:defRPr/>
              </a:pPr>
              <a:t>‹#›</a:t>
            </a:fld>
            <a:endParaRPr lang="ru-RU" alt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69D27F9D-E2BC-45F4-B7E6-4C3D1D5603A7}" type="slidenum">
              <a:rPr lang="ru-RU"/>
              <a:pPr>
                <a:defRPr/>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4286D0DC-C90E-40E6-9F61-736506B9F75B}" type="slidenum">
              <a:rPr lang="ru-RU" altLang="uk-UA"/>
              <a:pPr>
                <a:defRPr/>
              </a:pPr>
              <a:t>‹#›</a:t>
            </a:fld>
            <a:endParaRPr lang="ru-RU" altLang="uk-UA"/>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3FF84333-024D-40D7-BBD7-48DE4387D5B5}" type="slidenum">
              <a:rPr lang="ru-RU" altLang="uk-UA"/>
              <a:pPr>
                <a:defRPr/>
              </a:pPr>
              <a:t>‹#›</a:t>
            </a:fld>
            <a:endParaRPr lang="ru-RU" altLang="uk-UA"/>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endParaRPr lang="en-US"/>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B8C5C514-8BBA-49E1-A6E2-30E2FD2FD928}" type="slidenum">
              <a:rPr lang="ru-RU" altLang="uk-UA"/>
              <a:pPr>
                <a:defRPr/>
              </a:pPr>
              <a:t>‹#›</a:t>
            </a:fld>
            <a:endParaRPr lang="ru-RU" altLang="uk-UA"/>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endParaRPr lang="en-US"/>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8AB2B833-DFF0-48CD-9E90-24B5E9D61F69}" type="slidenum">
              <a:rPr lang="ru-RU" altLang="uk-UA"/>
              <a:pPr>
                <a:defRPr/>
              </a:pPr>
              <a:t>‹#›</a:t>
            </a:fld>
            <a:endParaRPr lang="ru-RU" altLang="uk-UA"/>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A6788B98-55DE-4476-8F55-ED7F1683B306}" type="slidenum">
              <a:rPr lang="ru-RU" altLang="uk-UA"/>
              <a:pPr>
                <a:defRPr/>
              </a:pPr>
              <a:t>‹#›</a:t>
            </a:fld>
            <a:endParaRPr lang="ru-RU" altLang="uk-UA"/>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470323DC-5B51-459D-B239-B3DC003C4859}" type="slidenum">
              <a:rPr lang="ru-RU" altLang="uk-UA"/>
              <a:pPr>
                <a:defRPr/>
              </a:pPr>
              <a:t>‹#›</a:t>
            </a:fld>
            <a:endParaRPr lang="ru-RU" altLang="uk-UA"/>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44CE42E5-B817-4FC9-A08C-EDFF03112626}" type="slidenum">
              <a:rPr lang="ru-RU" altLang="uk-UA"/>
              <a:pPr>
                <a:defRPr/>
              </a:pPr>
              <a:t>‹#›</a:t>
            </a:fld>
            <a:endParaRPr lang="ru-RU" altLang="uk-UA"/>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endParaRPr lang="en-US"/>
          </a:p>
        </p:txBody>
      </p:sp>
      <p:sp>
        <p:nvSpPr>
          <p:cNvPr id="3" name="Текст 2"/>
          <p:cNvSpPr>
            <a:spLocks noGrp="1"/>
          </p:cNvSpPr>
          <p:nvPr>
            <p:ph type="body" sz="half" idx="1"/>
          </p:nvPr>
        </p:nvSpPr>
        <p:spPr>
          <a:xfrm>
            <a:off x="457200" y="1600200"/>
            <a:ext cx="40386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Содержимое 3"/>
          <p:cNvSpPr>
            <a:spLocks noGrp="1"/>
          </p:cNvSpPr>
          <p:nvPr>
            <p:ph sz="half" idx="2"/>
          </p:nvPr>
        </p:nvSpPr>
        <p:spPr>
          <a:xfrm>
            <a:off x="4648200" y="1600200"/>
            <a:ext cx="40386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5CAF1234-B7C8-4103-997A-4EC4B5FEE66E}" type="slidenum">
              <a:rPr lang="ru-RU" altLang="uk-UA"/>
              <a:pPr>
                <a:defRPr/>
              </a:pPr>
              <a:t>‹#›</a:t>
            </a:fld>
            <a:endParaRPr lang="ru-RU" altLang="uk-UA"/>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BD9794-A4CC-42D0-9A65-24C6B9EF4076}" type="datetimeFigureOut">
              <a:rPr lang="en-US" smtClean="0"/>
              <a:t>10/12/2022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31438099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BD9794-A4CC-42D0-9A65-24C6B9EF4076}" type="datetimeFigureOut">
              <a:rPr lang="en-US" smtClean="0"/>
              <a:t>10/12/2022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1235348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endParaRPr lang="en-US"/>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1FBEE184-D806-4EB4-8BF5-0DB3552FC217}" type="slidenum">
              <a:rPr lang="ru-RU"/>
              <a:pPr>
                <a:defRPr/>
              </a:pPr>
              <a:t>‹#›</a:t>
            </a:fld>
            <a:endParaRPr 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BD9794-A4CC-42D0-9A65-24C6B9EF4076}" type="datetimeFigureOut">
              <a:rPr lang="en-US" smtClean="0"/>
              <a:t>10/12/2022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8542169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BD9794-A4CC-42D0-9A65-24C6B9EF4076}" type="datetimeFigureOut">
              <a:rPr lang="en-US" smtClean="0"/>
              <a:t>10/12/2022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41732039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BD9794-A4CC-42D0-9A65-24C6B9EF4076}" type="datetimeFigureOut">
              <a:rPr lang="en-US" smtClean="0"/>
              <a:t>10/12/2022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1509917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BD9794-A4CC-42D0-9A65-24C6B9EF4076}" type="datetimeFigureOut">
              <a:rPr lang="en-US" smtClean="0"/>
              <a:t>10/12/2022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18730671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BD9794-A4CC-42D0-9A65-24C6B9EF4076}" type="datetimeFigureOut">
              <a:rPr lang="en-US" smtClean="0"/>
              <a:t>10/12/2022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10524446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BD9794-A4CC-42D0-9A65-24C6B9EF4076}" type="datetimeFigureOut">
              <a:rPr lang="en-US" smtClean="0"/>
              <a:t>10/12/2022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12868164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BD9794-A4CC-42D0-9A65-24C6B9EF4076}" type="datetimeFigureOut">
              <a:rPr lang="en-US" smtClean="0"/>
              <a:t>10/12/2022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31753507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BD9794-A4CC-42D0-9A65-24C6B9EF4076}" type="datetimeFigureOut">
              <a:rPr lang="en-US" smtClean="0"/>
              <a:t>10/12/2022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29729999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BD9794-A4CC-42D0-9A65-24C6B9EF4076}" type="datetimeFigureOut">
              <a:rPr lang="en-US" smtClean="0"/>
              <a:t>10/12/2022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40469384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ru-RU"/>
              <a:t>Образец заголовка</a:t>
            </a:r>
            <a:endParaRPr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a:t>Образец подзаголовка</a:t>
            </a:r>
            <a:endParaRPr lang="en-US"/>
          </a:p>
        </p:txBody>
      </p:sp>
      <p:sp>
        <p:nvSpPr>
          <p:cNvPr id="4" name="Дата 29"/>
          <p:cNvSpPr>
            <a:spLocks noGrp="1"/>
          </p:cNvSpPr>
          <p:nvPr>
            <p:ph type="dt" sz="half" idx="10"/>
          </p:nvPr>
        </p:nvSpPr>
        <p:spPr/>
        <p:txBody>
          <a:bodyPr/>
          <a:lstStyle>
            <a:lvl1pPr>
              <a:defRPr/>
            </a:lvl1pPr>
          </a:lstStyle>
          <a:p>
            <a:pPr>
              <a:defRPr/>
            </a:pPr>
            <a:fld id="{2BC7CDBB-7420-46C4-AE86-74F1562A36FB}" type="datetimeFigureOut">
              <a:rPr lang="ru-RU"/>
              <a:pPr>
                <a:defRPr/>
              </a:pPr>
              <a:t>12.10.2022</a:t>
            </a:fld>
            <a:endParaRPr lang="ru-RU"/>
          </a:p>
        </p:txBody>
      </p:sp>
      <p:sp>
        <p:nvSpPr>
          <p:cNvPr id="5" name="Нижний колонтитул 18"/>
          <p:cNvSpPr>
            <a:spLocks noGrp="1"/>
          </p:cNvSpPr>
          <p:nvPr>
            <p:ph type="ftr" sz="quarter" idx="11"/>
          </p:nvPr>
        </p:nvSpPr>
        <p:spPr/>
        <p:txBody>
          <a:bodyPr/>
          <a:lstStyle>
            <a:lvl1pPr>
              <a:defRPr/>
            </a:lvl1pPr>
          </a:lstStyle>
          <a:p>
            <a:pPr>
              <a:defRPr/>
            </a:pPr>
            <a:endParaRPr lang="ru-RU"/>
          </a:p>
        </p:txBody>
      </p:sp>
      <p:sp>
        <p:nvSpPr>
          <p:cNvPr id="6" name="Номер слайда 26"/>
          <p:cNvSpPr>
            <a:spLocks noGrp="1"/>
          </p:cNvSpPr>
          <p:nvPr>
            <p:ph type="sldNum" sz="quarter" idx="12"/>
          </p:nvPr>
        </p:nvSpPr>
        <p:spPr/>
        <p:txBody>
          <a:bodyPr/>
          <a:lstStyle>
            <a:lvl1pPr>
              <a:defRPr>
                <a:solidFill>
                  <a:srgbClr val="D1EAEE"/>
                </a:solidFill>
              </a:defRPr>
            </a:lvl1pPr>
          </a:lstStyle>
          <a:p>
            <a:fld id="{B02F09EE-D83B-444B-9303-E4D4AC170C84}" type="slidenum">
              <a:rPr lang="ru-RU" altLang="uk-UA"/>
              <a:pPr/>
              <a:t>‹#›</a:t>
            </a:fld>
            <a:endParaRPr lang="ru-RU" altLang="uk-UA"/>
          </a:p>
        </p:txBody>
      </p:sp>
    </p:spTree>
    <p:extLst>
      <p:ext uri="{BB962C8B-B14F-4D97-AF65-F5344CB8AC3E}">
        <p14:creationId xmlns:p14="http://schemas.microsoft.com/office/powerpoint/2010/main" val="229889330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035E96A1-C903-432A-B7AF-47CE262F070F}" type="slidenum">
              <a:rPr lang="ru-RU"/>
              <a:pPr>
                <a:defRPr/>
              </a:pPr>
              <a:t>‹#›</a:t>
            </a:fld>
            <a:endParaRPr lang="ru-R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7945AF71-8D80-4E81-9875-667804E311DF}" type="datetimeFigureOut">
              <a:rPr lang="ru-RU"/>
              <a:pPr>
                <a:defRPr/>
              </a:pPr>
              <a:t>12.10.2022</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fld id="{DE553EEE-124F-4FE1-B06B-416823C8AAD9}" type="slidenum">
              <a:rPr lang="ru-RU" altLang="uk-UA"/>
              <a:pPr/>
              <a:t>‹#›</a:t>
            </a:fld>
            <a:endParaRPr lang="ru-RU" altLang="uk-UA"/>
          </a:p>
        </p:txBody>
      </p:sp>
    </p:spTree>
    <p:extLst>
      <p:ext uri="{BB962C8B-B14F-4D97-AF65-F5344CB8AC3E}">
        <p14:creationId xmlns:p14="http://schemas.microsoft.com/office/powerpoint/2010/main" val="37001924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ru-RU"/>
              <a:t>Образец заголовка</a:t>
            </a:r>
            <a:endParaRPr lang="en-US"/>
          </a:p>
        </p:txBody>
      </p:sp>
      <p:sp>
        <p:nvSpPr>
          <p:cNvPr id="3" name="Текст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pPr>
              <a:defRPr/>
            </a:pPr>
            <a:fld id="{4FB581C7-7962-4F70-8026-A67BDB89B9CE}" type="datetimeFigureOut">
              <a:rPr lang="ru-RU"/>
              <a:pPr>
                <a:defRPr/>
              </a:pPr>
              <a:t>12.10.2022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solidFill>
                  <a:srgbClr val="D1EAEE"/>
                </a:solidFill>
              </a:defRPr>
            </a:lvl1pPr>
          </a:lstStyle>
          <a:p>
            <a:fld id="{70C38A37-887C-40AF-BBD0-2EF372E11437}" type="slidenum">
              <a:rPr lang="ru-RU" altLang="uk-UA"/>
              <a:pPr/>
              <a:t>‹#›</a:t>
            </a:fld>
            <a:endParaRPr lang="ru-RU" altLang="uk-UA"/>
          </a:p>
        </p:txBody>
      </p:sp>
    </p:spTree>
    <p:extLst>
      <p:ext uri="{BB962C8B-B14F-4D97-AF65-F5344CB8AC3E}">
        <p14:creationId xmlns:p14="http://schemas.microsoft.com/office/powerpoint/2010/main" val="2269286247"/>
      </p:ext>
    </p:extLst>
  </p:cSld>
  <p:clrMapOvr>
    <a:overrideClrMapping bg1="dk1" tx1="lt1" bg2="dk2" tx2="lt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lang="ru-RU"/>
              <a:t>Образец заголовка</a:t>
            </a:r>
            <a:endParaRPr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Дата 9"/>
          <p:cNvSpPr>
            <a:spLocks noGrp="1"/>
          </p:cNvSpPr>
          <p:nvPr>
            <p:ph type="dt" sz="half" idx="10"/>
          </p:nvPr>
        </p:nvSpPr>
        <p:spPr/>
        <p:txBody>
          <a:bodyPr/>
          <a:lstStyle>
            <a:lvl1pPr>
              <a:defRPr/>
            </a:lvl1pPr>
          </a:lstStyle>
          <a:p>
            <a:pPr>
              <a:defRPr/>
            </a:pPr>
            <a:fld id="{5461A2C2-6BB8-4052-8114-2122A783803A}" type="datetimeFigureOut">
              <a:rPr lang="ru-RU"/>
              <a:pPr>
                <a:defRPr/>
              </a:pPr>
              <a:t>12.10.2022</a:t>
            </a:fld>
            <a:endParaRPr lang="ru-RU"/>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fld id="{248473FF-ADF8-4176-9667-2EA8E9880A37}" type="slidenum">
              <a:rPr lang="ru-RU" altLang="uk-UA"/>
              <a:pPr/>
              <a:t>‹#›</a:t>
            </a:fld>
            <a:endParaRPr lang="ru-RU" altLang="uk-UA"/>
          </a:p>
        </p:txBody>
      </p:sp>
    </p:spTree>
    <p:extLst>
      <p:ext uri="{BB962C8B-B14F-4D97-AF65-F5344CB8AC3E}">
        <p14:creationId xmlns:p14="http://schemas.microsoft.com/office/powerpoint/2010/main" val="20415270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lvl1pPr>
              <a:defRPr/>
            </a:lvl1pPr>
          </a:lstStyle>
          <a:p>
            <a:r>
              <a:rPr lang="ru-RU"/>
              <a:t>Образец заголовка</a:t>
            </a:r>
            <a:endParaRPr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Дата 9"/>
          <p:cNvSpPr>
            <a:spLocks noGrp="1"/>
          </p:cNvSpPr>
          <p:nvPr>
            <p:ph type="dt" sz="half" idx="10"/>
          </p:nvPr>
        </p:nvSpPr>
        <p:spPr/>
        <p:txBody>
          <a:bodyPr/>
          <a:lstStyle>
            <a:lvl1pPr>
              <a:defRPr/>
            </a:lvl1pPr>
          </a:lstStyle>
          <a:p>
            <a:pPr>
              <a:defRPr/>
            </a:pPr>
            <a:fld id="{929294FE-F65F-4B10-B128-A9CFC8666F1B}" type="datetimeFigureOut">
              <a:rPr lang="ru-RU"/>
              <a:pPr>
                <a:defRPr/>
              </a:pPr>
              <a:t>12.10.2022</a:t>
            </a:fld>
            <a:endParaRPr lang="ru-RU"/>
          </a:p>
        </p:txBody>
      </p:sp>
      <p:sp>
        <p:nvSpPr>
          <p:cNvPr id="8" name="Нижний колонтитул 21"/>
          <p:cNvSpPr>
            <a:spLocks noGrp="1"/>
          </p:cNvSpPr>
          <p:nvPr>
            <p:ph type="ftr" sz="quarter" idx="11"/>
          </p:nvPr>
        </p:nvSpPr>
        <p:spPr/>
        <p:txBody>
          <a:bodyPr/>
          <a:lstStyle>
            <a:lvl1pPr>
              <a:defRPr/>
            </a:lvl1pPr>
          </a:lstStyle>
          <a:p>
            <a:pPr>
              <a:defRPr/>
            </a:pPr>
            <a:endParaRPr lang="ru-RU"/>
          </a:p>
        </p:txBody>
      </p:sp>
      <p:sp>
        <p:nvSpPr>
          <p:cNvPr id="9" name="Номер слайда 17"/>
          <p:cNvSpPr>
            <a:spLocks noGrp="1"/>
          </p:cNvSpPr>
          <p:nvPr>
            <p:ph type="sldNum" sz="quarter" idx="12"/>
          </p:nvPr>
        </p:nvSpPr>
        <p:spPr/>
        <p:txBody>
          <a:bodyPr/>
          <a:lstStyle>
            <a:lvl1pPr>
              <a:defRPr/>
            </a:lvl1pPr>
          </a:lstStyle>
          <a:p>
            <a:fld id="{3BFCEA23-4990-4F70-9768-5F33391EA32B}" type="slidenum">
              <a:rPr lang="ru-RU" altLang="uk-UA"/>
              <a:pPr/>
              <a:t>‹#›</a:t>
            </a:fld>
            <a:endParaRPr lang="ru-RU" altLang="uk-UA"/>
          </a:p>
        </p:txBody>
      </p:sp>
    </p:spTree>
    <p:extLst>
      <p:ext uri="{BB962C8B-B14F-4D97-AF65-F5344CB8AC3E}">
        <p14:creationId xmlns:p14="http://schemas.microsoft.com/office/powerpoint/2010/main" val="41101344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ru-RU"/>
              <a:t>Образец заголовка</a:t>
            </a:r>
            <a:endParaRPr lang="en-US"/>
          </a:p>
        </p:txBody>
      </p:sp>
      <p:sp>
        <p:nvSpPr>
          <p:cNvPr id="3" name="Дата 9"/>
          <p:cNvSpPr>
            <a:spLocks noGrp="1"/>
          </p:cNvSpPr>
          <p:nvPr>
            <p:ph type="dt" sz="half" idx="10"/>
          </p:nvPr>
        </p:nvSpPr>
        <p:spPr/>
        <p:txBody>
          <a:bodyPr/>
          <a:lstStyle>
            <a:lvl1pPr>
              <a:defRPr/>
            </a:lvl1pPr>
          </a:lstStyle>
          <a:p>
            <a:pPr>
              <a:defRPr/>
            </a:pPr>
            <a:fld id="{7A57418C-34EB-481A-9936-1070DCACD1F2}" type="datetimeFigureOut">
              <a:rPr lang="ru-RU"/>
              <a:pPr>
                <a:defRPr/>
              </a:pPr>
              <a:t>12.10.2022</a:t>
            </a:fld>
            <a:endParaRPr lang="ru-RU"/>
          </a:p>
        </p:txBody>
      </p:sp>
      <p:sp>
        <p:nvSpPr>
          <p:cNvPr id="4" name="Нижний колонтитул 21"/>
          <p:cNvSpPr>
            <a:spLocks noGrp="1"/>
          </p:cNvSpPr>
          <p:nvPr>
            <p:ph type="ftr" sz="quarter" idx="11"/>
          </p:nvPr>
        </p:nvSpPr>
        <p:spPr/>
        <p:txBody>
          <a:bodyPr/>
          <a:lstStyle>
            <a:lvl1pPr>
              <a:defRPr/>
            </a:lvl1pPr>
          </a:lstStyle>
          <a:p>
            <a:pPr>
              <a:defRPr/>
            </a:pPr>
            <a:endParaRPr lang="ru-RU"/>
          </a:p>
        </p:txBody>
      </p:sp>
      <p:sp>
        <p:nvSpPr>
          <p:cNvPr id="5" name="Номер слайда 17"/>
          <p:cNvSpPr>
            <a:spLocks noGrp="1"/>
          </p:cNvSpPr>
          <p:nvPr>
            <p:ph type="sldNum" sz="quarter" idx="12"/>
          </p:nvPr>
        </p:nvSpPr>
        <p:spPr/>
        <p:txBody>
          <a:bodyPr/>
          <a:lstStyle>
            <a:lvl1pPr>
              <a:defRPr/>
            </a:lvl1pPr>
          </a:lstStyle>
          <a:p>
            <a:fld id="{5FD3D14A-0A41-40A1-A347-50E6D0178837}" type="slidenum">
              <a:rPr lang="ru-RU" altLang="uk-UA"/>
              <a:pPr/>
              <a:t>‹#›</a:t>
            </a:fld>
            <a:endParaRPr lang="ru-RU" altLang="uk-UA"/>
          </a:p>
        </p:txBody>
      </p:sp>
    </p:spTree>
    <p:extLst>
      <p:ext uri="{BB962C8B-B14F-4D97-AF65-F5344CB8AC3E}">
        <p14:creationId xmlns:p14="http://schemas.microsoft.com/office/powerpoint/2010/main" val="19150896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9"/>
          <p:cNvSpPr>
            <a:spLocks noGrp="1"/>
          </p:cNvSpPr>
          <p:nvPr>
            <p:ph type="dt" sz="half" idx="10"/>
          </p:nvPr>
        </p:nvSpPr>
        <p:spPr/>
        <p:txBody>
          <a:bodyPr/>
          <a:lstStyle>
            <a:lvl1pPr>
              <a:defRPr/>
            </a:lvl1pPr>
          </a:lstStyle>
          <a:p>
            <a:pPr>
              <a:defRPr/>
            </a:pPr>
            <a:fld id="{19F4FC6D-7EFD-451F-BF28-274CCC7B699F}" type="datetimeFigureOut">
              <a:rPr lang="ru-RU"/>
              <a:pPr>
                <a:defRPr/>
              </a:pPr>
              <a:t>12.10.2022</a:t>
            </a:fld>
            <a:endParaRPr lang="ru-RU"/>
          </a:p>
        </p:txBody>
      </p:sp>
      <p:sp>
        <p:nvSpPr>
          <p:cNvPr id="3" name="Нижний колонтитул 21"/>
          <p:cNvSpPr>
            <a:spLocks noGrp="1"/>
          </p:cNvSpPr>
          <p:nvPr>
            <p:ph type="ftr" sz="quarter" idx="11"/>
          </p:nvPr>
        </p:nvSpPr>
        <p:spPr/>
        <p:txBody>
          <a:bodyPr/>
          <a:lstStyle>
            <a:lvl1pPr>
              <a:defRPr/>
            </a:lvl1pPr>
          </a:lstStyle>
          <a:p>
            <a:pPr>
              <a:defRPr/>
            </a:pPr>
            <a:endParaRPr lang="ru-RU"/>
          </a:p>
        </p:txBody>
      </p:sp>
      <p:sp>
        <p:nvSpPr>
          <p:cNvPr id="4" name="Номер слайда 17"/>
          <p:cNvSpPr>
            <a:spLocks noGrp="1"/>
          </p:cNvSpPr>
          <p:nvPr>
            <p:ph type="sldNum" sz="quarter" idx="12"/>
          </p:nvPr>
        </p:nvSpPr>
        <p:spPr/>
        <p:txBody>
          <a:bodyPr/>
          <a:lstStyle>
            <a:lvl1pPr>
              <a:defRPr/>
            </a:lvl1pPr>
          </a:lstStyle>
          <a:p>
            <a:fld id="{38B4054A-80E2-4378-A7A7-BFF7EEF03C03}" type="slidenum">
              <a:rPr lang="ru-RU" altLang="uk-UA"/>
              <a:pPr/>
              <a:t>‹#›</a:t>
            </a:fld>
            <a:endParaRPr lang="ru-RU" altLang="uk-UA"/>
          </a:p>
        </p:txBody>
      </p:sp>
    </p:spTree>
    <p:extLst>
      <p:ext uri="{BB962C8B-B14F-4D97-AF65-F5344CB8AC3E}">
        <p14:creationId xmlns:p14="http://schemas.microsoft.com/office/powerpoint/2010/main" val="23345227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ru-RU"/>
              <a:t>Образец заголовка</a:t>
            </a:r>
            <a:endParaRPr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ru-RU"/>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Дата 9"/>
          <p:cNvSpPr>
            <a:spLocks noGrp="1"/>
          </p:cNvSpPr>
          <p:nvPr>
            <p:ph type="dt" sz="half" idx="10"/>
          </p:nvPr>
        </p:nvSpPr>
        <p:spPr/>
        <p:txBody>
          <a:bodyPr/>
          <a:lstStyle>
            <a:lvl1pPr>
              <a:defRPr/>
            </a:lvl1pPr>
          </a:lstStyle>
          <a:p>
            <a:pPr>
              <a:defRPr/>
            </a:pPr>
            <a:fld id="{30B577C6-E225-4DEF-86F7-8AC0C4E8E23D}" type="datetimeFigureOut">
              <a:rPr lang="ru-RU"/>
              <a:pPr>
                <a:defRPr/>
              </a:pPr>
              <a:t>12.10.2022</a:t>
            </a:fld>
            <a:endParaRPr lang="ru-RU"/>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fld id="{2D6DAEF4-B9AB-4D65-9FD3-781D27D9BF52}" type="slidenum">
              <a:rPr lang="ru-RU" altLang="uk-UA"/>
              <a:pPr/>
              <a:t>‹#›</a:t>
            </a:fld>
            <a:endParaRPr lang="ru-RU" altLang="uk-UA"/>
          </a:p>
        </p:txBody>
      </p:sp>
    </p:spTree>
    <p:extLst>
      <p:ext uri="{BB962C8B-B14F-4D97-AF65-F5344CB8AC3E}">
        <p14:creationId xmlns:p14="http://schemas.microsoft.com/office/powerpoint/2010/main" val="27946055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оугольник с одним вырезанным скругленным углом 13"/>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Прямоугольный треугольник 14"/>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Полилиния 15"/>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8" name="Полилиния 16"/>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2" name="Заголовок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ru-RU"/>
              <a:t>Образец заголовка</a:t>
            </a:r>
            <a:endParaRPr lang="en-US"/>
          </a:p>
        </p:txBody>
      </p:sp>
      <p:sp>
        <p:nvSpPr>
          <p:cNvPr id="4" name="Текст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ru-RU"/>
              <a:t>Образец текста</a:t>
            </a:r>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ru-RU" noProof="0"/>
              <a:t>Вставка рисунка</a:t>
            </a:r>
            <a:endParaRPr lang="en-US" noProof="0" dirty="0"/>
          </a:p>
        </p:txBody>
      </p:sp>
      <p:sp>
        <p:nvSpPr>
          <p:cNvPr id="9" name="Дата 4"/>
          <p:cNvSpPr>
            <a:spLocks noGrp="1"/>
          </p:cNvSpPr>
          <p:nvPr>
            <p:ph type="dt" sz="half" idx="10"/>
          </p:nvPr>
        </p:nvSpPr>
        <p:spPr/>
        <p:txBody>
          <a:bodyPr/>
          <a:lstStyle>
            <a:lvl1pPr>
              <a:defRPr/>
            </a:lvl1pPr>
          </a:lstStyle>
          <a:p>
            <a:pPr>
              <a:defRPr/>
            </a:pPr>
            <a:fld id="{F90E424B-31E3-480A-B8DB-8FD2B7C75CE9}" type="datetimeFigureOut">
              <a:rPr lang="ru-RU"/>
              <a:pPr>
                <a:defRPr/>
              </a:pPr>
              <a:t>12.10.2022</a:t>
            </a:fld>
            <a:endParaRPr lang="ru-RU"/>
          </a:p>
        </p:txBody>
      </p:sp>
      <p:sp>
        <p:nvSpPr>
          <p:cNvPr id="10" name="Нижний колонтитул 5"/>
          <p:cNvSpPr>
            <a:spLocks noGrp="1"/>
          </p:cNvSpPr>
          <p:nvPr>
            <p:ph type="ftr" sz="quarter" idx="11"/>
          </p:nvPr>
        </p:nvSpPr>
        <p:spPr/>
        <p:txBody>
          <a:bodyPr/>
          <a:lstStyle>
            <a:lvl1pPr>
              <a:defRPr/>
            </a:lvl1pPr>
          </a:lstStyle>
          <a:p>
            <a:pPr>
              <a:defRPr/>
            </a:pPr>
            <a:endParaRPr lang="ru-RU"/>
          </a:p>
        </p:txBody>
      </p:sp>
      <p:sp>
        <p:nvSpPr>
          <p:cNvPr id="11" name="Номер слайда 6"/>
          <p:cNvSpPr>
            <a:spLocks noGrp="1"/>
          </p:cNvSpPr>
          <p:nvPr>
            <p:ph type="sldNum" sz="quarter" idx="12"/>
          </p:nvPr>
        </p:nvSpPr>
        <p:spPr>
          <a:xfrm>
            <a:off x="8077200" y="6356350"/>
            <a:ext cx="609600" cy="365125"/>
          </a:xfrm>
        </p:spPr>
        <p:txBody>
          <a:bodyPr/>
          <a:lstStyle>
            <a:lvl1pPr>
              <a:defRPr/>
            </a:lvl1pPr>
          </a:lstStyle>
          <a:p>
            <a:fld id="{B1C65515-D856-41B4-8F42-EEAE82BF35B9}" type="slidenum">
              <a:rPr lang="ru-RU" altLang="uk-UA"/>
              <a:pPr/>
              <a:t>‹#›</a:t>
            </a:fld>
            <a:endParaRPr lang="ru-RU" altLang="uk-UA"/>
          </a:p>
        </p:txBody>
      </p:sp>
    </p:spTree>
    <p:extLst>
      <p:ext uri="{BB962C8B-B14F-4D97-AF65-F5344CB8AC3E}">
        <p14:creationId xmlns:p14="http://schemas.microsoft.com/office/powerpoint/2010/main" val="19916762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B937BC88-5ACA-49BD-97AA-B91CC9CE72F0}" type="datetimeFigureOut">
              <a:rPr lang="ru-RU"/>
              <a:pPr>
                <a:defRPr/>
              </a:pPr>
              <a:t>12.10.2022</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fld id="{1E53F793-14C7-481D-B20A-8E03187064D7}" type="slidenum">
              <a:rPr lang="ru-RU" altLang="uk-UA"/>
              <a:pPr/>
              <a:t>‹#›</a:t>
            </a:fld>
            <a:endParaRPr lang="ru-RU" altLang="uk-UA"/>
          </a:p>
        </p:txBody>
      </p:sp>
    </p:spTree>
    <p:extLst>
      <p:ext uri="{BB962C8B-B14F-4D97-AF65-F5344CB8AC3E}">
        <p14:creationId xmlns:p14="http://schemas.microsoft.com/office/powerpoint/2010/main" val="28953240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lang="ru-RU"/>
              <a:t>Образец заголовка</a:t>
            </a:r>
            <a:endParaRPr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E52480A9-9300-49AD-8BD9-B6A18054D60C}" type="datetimeFigureOut">
              <a:rPr lang="ru-RU"/>
              <a:pPr>
                <a:defRPr/>
              </a:pPr>
              <a:t>12.10.2022</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fld id="{705B6F58-5ABD-4EC3-B924-36F3DC17F8D2}" type="slidenum">
              <a:rPr lang="ru-RU" altLang="uk-UA"/>
              <a:pPr/>
              <a:t>‹#›</a:t>
            </a:fld>
            <a:endParaRPr lang="ru-RU" altLang="uk-UA"/>
          </a:p>
        </p:txBody>
      </p:sp>
    </p:spTree>
    <p:extLst>
      <p:ext uri="{BB962C8B-B14F-4D97-AF65-F5344CB8AC3E}">
        <p14:creationId xmlns:p14="http://schemas.microsoft.com/office/powerpoint/2010/main" val="1130586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endParaRPr lang="en-US"/>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2498C337-868D-452F-9ABA-1E8565781883}" type="slidenum">
              <a:rPr lang="ru-RU"/>
              <a:pPr>
                <a:defRPr/>
              </a:pPr>
              <a:t>‹#›</a:t>
            </a:fld>
            <a:endParaRPr lang="ru-RU"/>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endParaRPr lang="uk-UA"/>
          </a:p>
        </p:txBody>
      </p:sp>
      <p:sp>
        <p:nvSpPr>
          <p:cNvPr id="3" name="Таблица 2"/>
          <p:cNvSpPr>
            <a:spLocks noGrp="1"/>
          </p:cNvSpPr>
          <p:nvPr>
            <p:ph type="tbl" idx="1"/>
          </p:nvPr>
        </p:nvSpPr>
        <p:spPr>
          <a:xfrm>
            <a:off x="457200" y="1600200"/>
            <a:ext cx="8229600" cy="4525963"/>
          </a:xfrm>
        </p:spPr>
        <p:txBody>
          <a:bodyPr>
            <a:normAutofit/>
          </a:bodyPr>
          <a:lstStyle/>
          <a:p>
            <a:pPr lvl="0"/>
            <a:endParaRPr lang="uk-UA" noProof="0"/>
          </a:p>
        </p:txBody>
      </p:sp>
      <p:sp>
        <p:nvSpPr>
          <p:cNvPr id="4" name="Дата 3"/>
          <p:cNvSpPr>
            <a:spLocks noGrp="1"/>
          </p:cNvSpPr>
          <p:nvPr>
            <p:ph type="dt" sz="half" idx="10"/>
          </p:nvPr>
        </p:nvSpPr>
        <p:spPr/>
        <p:txBody>
          <a:bodyPr/>
          <a:lstStyle>
            <a:lvl1pPr>
              <a:defRPr/>
            </a:lvl1pPr>
          </a:lstStyle>
          <a:p>
            <a:pPr>
              <a:defRPr/>
            </a:pPr>
            <a:fld id="{876AA255-8ED0-41E6-843F-A85E25CCED34}" type="datetimeFigureOut">
              <a:rPr lang="ru-RU"/>
              <a:pPr>
                <a:defRPr/>
              </a:pPr>
              <a:t>12.10.2022</a:t>
            </a:fld>
            <a:endParaRPr lang="ru-RU"/>
          </a:p>
        </p:txBody>
      </p:sp>
      <p:sp>
        <p:nvSpPr>
          <p:cNvPr id="5" name="Нижний колонтитул 4"/>
          <p:cNvSpPr>
            <a:spLocks noGrp="1"/>
          </p:cNvSpPr>
          <p:nvPr>
            <p:ph type="ftr" sz="quarter" idx="11"/>
          </p:nvPr>
        </p:nvSpPr>
        <p:spPr>
          <a:xfrm>
            <a:off x="3124200" y="6356350"/>
            <a:ext cx="2895600" cy="365125"/>
          </a:xfrm>
        </p:spPr>
        <p:txBody>
          <a:bodyPr/>
          <a:lstStyle>
            <a:lvl1pPr>
              <a:defRPr/>
            </a:lvl1pPr>
          </a:lstStyle>
          <a:p>
            <a:pPr>
              <a:defRPr/>
            </a:pPr>
            <a:endParaRPr lang="ru-RU"/>
          </a:p>
        </p:txBody>
      </p:sp>
      <p:sp>
        <p:nvSpPr>
          <p:cNvPr id="6" name="Номер слайда 5"/>
          <p:cNvSpPr>
            <a:spLocks noGrp="1"/>
          </p:cNvSpPr>
          <p:nvPr>
            <p:ph type="sldNum" sz="quarter" idx="12"/>
          </p:nvPr>
        </p:nvSpPr>
        <p:spPr>
          <a:xfrm>
            <a:off x="6553200" y="6356350"/>
            <a:ext cx="2133600" cy="365125"/>
          </a:xfrm>
        </p:spPr>
        <p:txBody>
          <a:bodyPr/>
          <a:lstStyle>
            <a:lvl1pPr>
              <a:defRPr/>
            </a:lvl1pPr>
          </a:lstStyle>
          <a:p>
            <a:fld id="{39A6ADBE-EF09-4111-B1BF-DC2DF130CE80}" type="slidenum">
              <a:rPr lang="ru-RU" altLang="uk-UA"/>
              <a:pPr/>
              <a:t>‹#›</a:t>
            </a:fld>
            <a:endParaRPr lang="ru-RU" altLang="uk-UA"/>
          </a:p>
        </p:txBody>
      </p:sp>
    </p:spTree>
    <p:extLst>
      <p:ext uri="{BB962C8B-B14F-4D97-AF65-F5344CB8AC3E}">
        <p14:creationId xmlns:p14="http://schemas.microsoft.com/office/powerpoint/2010/main" val="7882865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90600" y="457200"/>
            <a:ext cx="7772400" cy="1143000"/>
          </a:xfrm>
        </p:spPr>
        <p:txBody>
          <a:bodyPr/>
          <a:lstStyle/>
          <a:p>
            <a:r>
              <a:rPr lang="ru-RU"/>
              <a:t>Образец заголовка</a:t>
            </a:r>
            <a:endParaRPr lang="uk-UA"/>
          </a:p>
        </p:txBody>
      </p:sp>
      <p:sp>
        <p:nvSpPr>
          <p:cNvPr id="3" name="Текст 2"/>
          <p:cNvSpPr>
            <a:spLocks noGrp="1"/>
          </p:cNvSpPr>
          <p:nvPr>
            <p:ph type="body" sz="half" idx="1"/>
          </p:nvPr>
        </p:nvSpPr>
        <p:spPr>
          <a:xfrm>
            <a:off x="990600" y="1828800"/>
            <a:ext cx="3810000" cy="41148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Содержимое 3"/>
          <p:cNvSpPr>
            <a:spLocks noGrp="1"/>
          </p:cNvSpPr>
          <p:nvPr>
            <p:ph sz="half" idx="2"/>
          </p:nvPr>
        </p:nvSpPr>
        <p:spPr>
          <a:xfrm>
            <a:off x="4953000" y="1828800"/>
            <a:ext cx="3810000" cy="41148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5" name="Дата 4"/>
          <p:cNvSpPr>
            <a:spLocks noGrp="1"/>
          </p:cNvSpPr>
          <p:nvPr>
            <p:ph type="dt" sz="half" idx="10"/>
          </p:nvPr>
        </p:nvSpPr>
        <p:spPr>
          <a:xfrm>
            <a:off x="990600" y="6096000"/>
            <a:ext cx="1905000" cy="457200"/>
          </a:xfrm>
        </p:spPr>
        <p:txBody>
          <a:bodyPr/>
          <a:lstStyle>
            <a:lvl1pPr>
              <a:defRPr/>
            </a:lvl1pPr>
          </a:lstStyle>
          <a:p>
            <a:pPr>
              <a:defRPr/>
            </a:pPr>
            <a:endParaRPr lang="ru-RU"/>
          </a:p>
        </p:txBody>
      </p:sp>
      <p:sp>
        <p:nvSpPr>
          <p:cNvPr id="6" name="Нижний колонтитул 5"/>
          <p:cNvSpPr>
            <a:spLocks noGrp="1"/>
          </p:cNvSpPr>
          <p:nvPr>
            <p:ph type="ftr" sz="quarter" idx="11"/>
          </p:nvPr>
        </p:nvSpPr>
        <p:spPr>
          <a:xfrm>
            <a:off x="3429000" y="6096000"/>
            <a:ext cx="2895600" cy="457200"/>
          </a:xfrm>
        </p:spPr>
        <p:txBody>
          <a:bodyPr/>
          <a:lstStyle>
            <a:lvl1pPr>
              <a:defRPr/>
            </a:lvl1pPr>
          </a:lstStyle>
          <a:p>
            <a:pPr>
              <a:defRPr/>
            </a:pPr>
            <a:endParaRPr lang="ru-RU"/>
          </a:p>
        </p:txBody>
      </p:sp>
      <p:sp>
        <p:nvSpPr>
          <p:cNvPr id="7" name="Номер слайда 6"/>
          <p:cNvSpPr>
            <a:spLocks noGrp="1"/>
          </p:cNvSpPr>
          <p:nvPr>
            <p:ph type="sldNum" sz="quarter" idx="12"/>
          </p:nvPr>
        </p:nvSpPr>
        <p:spPr>
          <a:xfrm>
            <a:off x="6858000" y="6096000"/>
            <a:ext cx="1905000" cy="457200"/>
          </a:xfrm>
        </p:spPr>
        <p:txBody>
          <a:bodyPr/>
          <a:lstStyle>
            <a:lvl1pPr>
              <a:defRPr/>
            </a:lvl1pPr>
          </a:lstStyle>
          <a:p>
            <a:fld id="{BB2E38E9-6F1F-4AE1-9118-C19B2F71DC85}" type="slidenum">
              <a:rPr lang="ru-RU" altLang="uk-UA"/>
              <a:pPr/>
              <a:t>‹#›</a:t>
            </a:fld>
            <a:endParaRPr lang="ru-RU" altLang="uk-UA"/>
          </a:p>
        </p:txBody>
      </p:sp>
    </p:spTree>
    <p:extLst>
      <p:ext uri="{BB962C8B-B14F-4D97-AF65-F5344CB8AC3E}">
        <p14:creationId xmlns:p14="http://schemas.microsoft.com/office/powerpoint/2010/main" val="2770060292"/>
      </p:ext>
    </p:extLst>
  </p:cSld>
  <p:clrMapOvr>
    <a:masterClrMapping/>
  </p:clrMapOvr>
  <p:transition>
    <p:comb/>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3F7031CC-9444-4485-9E7A-DD3492632816}"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20D1BF83-3E04-44E5-B2B8-282B2C13B454}"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endParaRPr lang="en-US"/>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850B5CA4-9E72-4E18-BAF0-9018C3E77EA2}"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endParaRPr lang="en-US"/>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98D010E6-B398-4B33-B8F4-7A75EF073525}"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1.jp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image" Target="../media/image3.jpeg"/><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CC"/>
            </a:gs>
            <a:gs pos="100000">
              <a:srgbClr val="CCFFCC"/>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a:defRPr/>
            </a:pPr>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A2FFBFBD-3150-400C-8E5B-EAE54C0D6495}"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75" r:id="rId1"/>
    <p:sldLayoutId id="2147483674" r:id="rId2"/>
    <p:sldLayoutId id="2147483673" r:id="rId3"/>
    <p:sldLayoutId id="2147483672" r:id="rId4"/>
    <p:sldLayoutId id="2147483671" r:id="rId5"/>
    <p:sldLayoutId id="2147483670" r:id="rId6"/>
    <p:sldLayoutId id="2147483669" r:id="rId7"/>
    <p:sldLayoutId id="2147483668" r:id="rId8"/>
    <p:sldLayoutId id="2147483667" r:id="rId9"/>
    <p:sldLayoutId id="2147483666" r:id="rId10"/>
    <p:sldLayoutId id="2147483665" r:id="rId11"/>
    <p:sldLayoutId id="2147483664" r:id="rId12"/>
    <p:sldLayoutId id="2147483663" r:id="rId13"/>
    <p:sldLayoutId id="2147483689"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CC"/>
            </a:gs>
            <a:gs pos="25999">
              <a:srgbClr val="FFFFCC"/>
            </a:gs>
            <a:gs pos="100000">
              <a:srgbClr val="CCFFCC"/>
            </a:gs>
          </a:gsLst>
          <a:lin ang="5400000" scaled="1"/>
        </a:gra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ltLang="uk-UA"/>
              <a:t>Образец заголовка</a:t>
            </a:r>
          </a:p>
        </p:txBody>
      </p:sp>
      <p:sp>
        <p:nvSpPr>
          <p:cNvPr id="1536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ltLang="uk-UA"/>
              <a:t>Образец текста</a:t>
            </a:r>
          </a:p>
          <a:p>
            <a:pPr lvl="1"/>
            <a:r>
              <a:rPr lang="ru-RU" altLang="uk-UA"/>
              <a:t>Второй уровень</a:t>
            </a:r>
          </a:p>
          <a:p>
            <a:pPr lvl="2"/>
            <a:r>
              <a:rPr lang="ru-RU" altLang="uk-UA"/>
              <a:t>Третий уровень</a:t>
            </a:r>
          </a:p>
          <a:p>
            <a:pPr lvl="3"/>
            <a:r>
              <a:rPr lang="ru-RU" altLang="uk-UA"/>
              <a:t>Четвертый уровень</a:t>
            </a:r>
          </a:p>
          <a:p>
            <a:pPr lvl="4"/>
            <a:r>
              <a:rPr lang="ru-RU" altLang="uk-UA"/>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Arial" charset="0"/>
                <a:cs typeface="Arial" charset="0"/>
              </a:defRPr>
            </a:lvl1pPr>
          </a:lstStyle>
          <a:p>
            <a:pPr>
              <a:defRPr/>
            </a:pPr>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39E222E4-58D2-4859-B286-78679CB9100F}" type="slidenum">
              <a:rPr lang="ru-RU" altLang="uk-UA"/>
              <a:pPr>
                <a:defRPr/>
              </a:pPr>
              <a:t>‹#›</a:t>
            </a:fld>
            <a:endParaRPr lang="ru-RU" altLang="uk-UA"/>
          </a:p>
        </p:txBody>
      </p:sp>
    </p:spTree>
  </p:cSld>
  <p:clrMap bg1="lt1" tx1="dk1" bg2="lt2" tx2="dk2" accent1="accent1" accent2="accent2" accent3="accent3" accent4="accent4" accent5="accent5" accent6="accent6" hlink="hlink" folHlink="folHlink"/>
  <p:sldLayoutIdLst>
    <p:sldLayoutId id="2147483688" r:id="rId1"/>
    <p:sldLayoutId id="2147483687" r:id="rId2"/>
    <p:sldLayoutId id="2147483686" r:id="rId3"/>
    <p:sldLayoutId id="2147483685" r:id="rId4"/>
    <p:sldLayoutId id="2147483684" r:id="rId5"/>
    <p:sldLayoutId id="2147483683" r:id="rId6"/>
    <p:sldLayoutId id="2147483682" r:id="rId7"/>
    <p:sldLayoutId id="2147483681" r:id="rId8"/>
    <p:sldLayoutId id="2147483680" r:id="rId9"/>
    <p:sldLayoutId id="2147483679" r:id="rId10"/>
    <p:sldLayoutId id="2147483678" r:id="rId11"/>
    <p:sldLayoutId id="2147483677" r:id="rId12"/>
    <p:sldLayoutId id="2147483676"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2"/>
          <p:cNvSpPr>
            <a:spLocks noGrp="1"/>
          </p:cNvSpPr>
          <p:nvPr>
            <p:ph type="body" idx="1"/>
          </p:nvPr>
        </p:nvSpPr>
        <p:spPr>
          <a:xfrm>
            <a:off x="645459" y="1287254"/>
            <a:ext cx="7869890" cy="48897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BD9794-A4CC-42D0-9A65-24C6B9EF4076}" type="datetimeFigureOut">
              <a:rPr lang="en-US" smtClean="0"/>
              <a:t>10/12/2022</a:t>
            </a:fld>
            <a:endParaRPr 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E8DF1E-33BB-4377-9A26-35481BA06C7C}" type="slidenum">
              <a:rPr lang="en-US" smtClean="0"/>
              <a:t>‹#›</a:t>
            </a:fld>
            <a:endParaRPr lang="en-US"/>
          </a:p>
        </p:txBody>
      </p:sp>
      <p:sp>
        <p:nvSpPr>
          <p:cNvPr id="2" name="Title Placeholder 1"/>
          <p:cNvSpPr>
            <a:spLocks noGrp="1"/>
          </p:cNvSpPr>
          <p:nvPr>
            <p:ph type="title"/>
          </p:nvPr>
        </p:nvSpPr>
        <p:spPr>
          <a:xfrm>
            <a:off x="645459" y="344183"/>
            <a:ext cx="7869889" cy="998742"/>
          </a:xfrm>
          <a:prstGeom prst="rect">
            <a:avLst/>
          </a:prstGeom>
          <a:noFill/>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45074327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sz="40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7" name="Полилиния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8" name="Полилиния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1028" name="Заголовок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ru-RU" altLang="uk-UA"/>
              <a:t>Образец заголовка</a:t>
            </a:r>
            <a:endParaRPr lang="en-US" altLang="uk-UA"/>
          </a:p>
        </p:txBody>
      </p:sp>
      <p:sp>
        <p:nvSpPr>
          <p:cNvPr id="30" name="Текст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uk-UA"/>
              <a:t>Образец текста</a:t>
            </a:r>
          </a:p>
          <a:p>
            <a:pPr lvl="1"/>
            <a:r>
              <a:rPr lang="ru-RU" altLang="uk-UA"/>
              <a:t>Второй уровень</a:t>
            </a:r>
          </a:p>
          <a:p>
            <a:pPr lvl="2"/>
            <a:r>
              <a:rPr lang="ru-RU" altLang="uk-UA"/>
              <a:t>Третий уровень</a:t>
            </a:r>
          </a:p>
          <a:p>
            <a:pPr lvl="3"/>
            <a:r>
              <a:rPr lang="ru-RU" altLang="uk-UA"/>
              <a:t>Четвертый уровень</a:t>
            </a:r>
          </a:p>
          <a:p>
            <a:pPr lvl="4"/>
            <a:r>
              <a:rPr lang="ru-RU" altLang="uk-UA"/>
              <a:t>Пятый уровень</a:t>
            </a:r>
            <a:endParaRPr lang="en-US" altLang="uk-UA"/>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defRPr>
            </a:lvl1pPr>
          </a:lstStyle>
          <a:p>
            <a:pPr>
              <a:defRPr/>
            </a:pPr>
            <a:fld id="{9FF418A0-2C1A-48EF-9EEC-FFFFB4AF1307}" type="datetimeFigureOut">
              <a:rPr lang="ru-RU"/>
              <a:pPr>
                <a:defRPr/>
              </a:pPr>
              <a:t>12.10.2022</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defRPr>
            </a:lvl1pPr>
          </a:lstStyle>
          <a:p>
            <a:pPr>
              <a:defRPr/>
            </a:pPr>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a:defRPr sz="1200">
                <a:solidFill>
                  <a:srgbClr val="045C75"/>
                </a:solidFill>
              </a:defRPr>
            </a:lvl1pPr>
          </a:lstStyle>
          <a:p>
            <a:fld id="{2619DAF7-E1B0-477E-A601-992421BECC07}" type="slidenum">
              <a:rPr lang="ru-RU" altLang="uk-UA"/>
              <a:pPr/>
              <a:t>‹#›</a:t>
            </a:fld>
            <a:endParaRPr lang="ru-RU" altLang="uk-UA"/>
          </a:p>
        </p:txBody>
      </p:sp>
      <p:grpSp>
        <p:nvGrpSpPr>
          <p:cNvPr id="1033" name="Группа 1"/>
          <p:cNvGrpSpPr>
            <a:grpSpLocks/>
          </p:cNvGrpSpPr>
          <p:nvPr/>
        </p:nvGrpSpPr>
        <p:grpSpPr bwMode="auto">
          <a:xfrm>
            <a:off x="-19050" y="203200"/>
            <a:ext cx="9180513" cy="647700"/>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latin typeface="Arial" charset="0"/>
              </a:endParaRPr>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latin typeface="Arial" charset="0"/>
              </a:endParaRPr>
            </a:p>
          </p:txBody>
        </p:sp>
      </p:grpSp>
    </p:spTree>
    <p:extLst>
      <p:ext uri="{BB962C8B-B14F-4D97-AF65-F5344CB8AC3E}">
        <p14:creationId xmlns:p14="http://schemas.microsoft.com/office/powerpoint/2010/main" val="3753517544"/>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p:tmplLst>
          <p:tmpl lvl="1">
            <p:tnLst>
              <p:par>
                <p:cTn presetID="1" presetClass="entr" presetSubtype="0" fill="hold" nodeType="clickEffect">
                  <p:stCondLst>
                    <p:cond delay="0"/>
                  </p:stCondLst>
                  <p:childTnLst>
                    <p:set>
                      <p:cBhvr>
                        <p:cTn dur="1" fill="hold">
                          <p:stCondLst>
                            <p:cond delay="0"/>
                          </p:stCondLst>
                        </p:cTn>
                        <p:tgtEl>
                          <p:spTgt spid="30"/>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30"/>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30"/>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0"/>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0"/>
                        </p:tgtEl>
                        <p:attrNameLst>
                          <p:attrName>style.visibility</p:attrName>
                        </p:attrNameLst>
                      </p:cBhvr>
                      <p:to>
                        <p:strVal val="visible"/>
                      </p:to>
                    </p:set>
                  </p:childTnLst>
                </p:cTn>
              </p:par>
            </p:tnLst>
          </p:tmpl>
        </p:tmplLst>
      </p:bldP>
    </p:bldLst>
  </p:timing>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51.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3779912" y="1340668"/>
            <a:ext cx="4896544" cy="2880420"/>
          </a:xfrm>
          <a:solidFill>
            <a:srgbClr val="C9FFC9"/>
          </a:solidFill>
        </p:spPr>
        <p:txBody>
          <a:bodyPr/>
          <a:lstStyle/>
          <a:p>
            <a:br>
              <a:rPr lang="uk-UA" sz="4000" dirty="0">
                <a:solidFill>
                  <a:srgbClr val="990000"/>
                </a:solidFill>
              </a:rPr>
            </a:br>
            <a:r>
              <a:rPr lang="ru-RU" sz="4000" b="1" dirty="0" err="1">
                <a:solidFill>
                  <a:srgbClr val="FF0000"/>
                </a:solidFill>
              </a:rPr>
              <a:t>Морські</a:t>
            </a:r>
            <a:r>
              <a:rPr lang="ru-RU" sz="4000" b="1" dirty="0">
                <a:solidFill>
                  <a:srgbClr val="FF0000"/>
                </a:solidFill>
              </a:rPr>
              <a:t> та </a:t>
            </a:r>
            <a:r>
              <a:rPr lang="ru-RU" sz="4000" b="1" dirty="0" err="1">
                <a:solidFill>
                  <a:srgbClr val="FF0000"/>
                </a:solidFill>
              </a:rPr>
              <a:t>річкові</a:t>
            </a:r>
            <a:r>
              <a:rPr lang="ru-RU" sz="4000" b="1" dirty="0">
                <a:solidFill>
                  <a:srgbClr val="FF0000"/>
                </a:solidFill>
              </a:rPr>
              <a:t> </a:t>
            </a:r>
            <a:r>
              <a:rPr lang="ru-RU" sz="4000" b="1" dirty="0" err="1">
                <a:solidFill>
                  <a:srgbClr val="FF0000"/>
                </a:solidFill>
              </a:rPr>
              <a:t>перевезення</a:t>
            </a:r>
            <a:r>
              <a:rPr lang="ru-RU" sz="4000" b="1" dirty="0">
                <a:solidFill>
                  <a:srgbClr val="FF0000"/>
                </a:solidFill>
              </a:rPr>
              <a:t> і </a:t>
            </a:r>
            <a:r>
              <a:rPr lang="ru-RU" sz="4000" b="1" dirty="0" err="1">
                <a:solidFill>
                  <a:srgbClr val="FF0000"/>
                </a:solidFill>
              </a:rPr>
              <a:t>круїзи</a:t>
            </a:r>
            <a:endParaRPr lang="ru-RU" b="1" dirty="0">
              <a:solidFill>
                <a:srgbClr val="FF0000"/>
              </a:solidFill>
            </a:endParaRPr>
          </a:p>
        </p:txBody>
      </p:sp>
      <p:pic>
        <p:nvPicPr>
          <p:cNvPr id="60420" name="Рисунок 1"/>
          <p:cNvPicPr>
            <a:picLocks noChangeAspect="1"/>
          </p:cNvPicPr>
          <p:nvPr/>
        </p:nvPicPr>
        <p:blipFill>
          <a:blip r:embed="rId2"/>
          <a:srcRect/>
          <a:stretch>
            <a:fillRect/>
          </a:stretch>
        </p:blipFill>
        <p:spPr bwMode="auto">
          <a:xfrm>
            <a:off x="323528" y="3994990"/>
            <a:ext cx="4392935" cy="2613025"/>
          </a:xfrm>
          <a:prstGeom prst="rect">
            <a:avLst/>
          </a:prstGeom>
          <a:noFill/>
          <a:ln w="9525">
            <a:noFill/>
            <a:miter lim="800000"/>
            <a:headEnd/>
            <a:tailEnd/>
          </a:ln>
        </p:spPr>
      </p:pic>
      <p:pic>
        <p:nvPicPr>
          <p:cNvPr id="2" name="Рисунок 1">
            <a:extLst>
              <a:ext uri="{FF2B5EF4-FFF2-40B4-BE49-F238E27FC236}">
                <a16:creationId xmlns:a16="http://schemas.microsoft.com/office/drawing/2014/main" id="{1F01A15B-8AE8-8C64-C2EE-F0C16F16AFC8}"/>
              </a:ext>
            </a:extLst>
          </p:cNvPr>
          <p:cNvPicPr>
            <a:picLocks noChangeAspect="1"/>
          </p:cNvPicPr>
          <p:nvPr/>
        </p:nvPicPr>
        <p:blipFill>
          <a:blip r:embed="rId3"/>
          <a:stretch>
            <a:fillRect/>
          </a:stretch>
        </p:blipFill>
        <p:spPr>
          <a:xfrm>
            <a:off x="360487" y="513222"/>
            <a:ext cx="2915369" cy="3347826"/>
          </a:xfrm>
          <a:prstGeom prst="rect">
            <a:avLst/>
          </a:prstGeom>
        </p:spPr>
      </p:pic>
      <p:pic>
        <p:nvPicPr>
          <p:cNvPr id="3" name="Рисунок 2">
            <a:extLst>
              <a:ext uri="{FF2B5EF4-FFF2-40B4-BE49-F238E27FC236}">
                <a16:creationId xmlns:a16="http://schemas.microsoft.com/office/drawing/2014/main" id="{5BDA8677-3EF6-A2BD-8DFA-D83626289B73}"/>
              </a:ext>
            </a:extLst>
          </p:cNvPr>
          <p:cNvPicPr>
            <a:picLocks noChangeAspect="1"/>
          </p:cNvPicPr>
          <p:nvPr/>
        </p:nvPicPr>
        <p:blipFill>
          <a:blip r:embed="rId4"/>
          <a:stretch>
            <a:fillRect/>
          </a:stretch>
        </p:blipFill>
        <p:spPr>
          <a:xfrm>
            <a:off x="3275856" y="261454"/>
            <a:ext cx="5472608" cy="1079214"/>
          </a:xfrm>
          <a:prstGeom prst="rect">
            <a:avLst/>
          </a:prstGeom>
        </p:spPr>
      </p:pic>
      <p:pic>
        <p:nvPicPr>
          <p:cNvPr id="5" name="Рисунок 4">
            <a:extLst>
              <a:ext uri="{FF2B5EF4-FFF2-40B4-BE49-F238E27FC236}">
                <a16:creationId xmlns:a16="http://schemas.microsoft.com/office/drawing/2014/main" id="{4870E5BE-51E5-6E47-B7F5-83E80934AAFE}"/>
              </a:ext>
            </a:extLst>
          </p:cNvPr>
          <p:cNvPicPr>
            <a:picLocks noChangeAspect="1"/>
          </p:cNvPicPr>
          <p:nvPr/>
        </p:nvPicPr>
        <p:blipFill>
          <a:blip r:embed="rId5"/>
          <a:stretch>
            <a:fillRect/>
          </a:stretch>
        </p:blipFill>
        <p:spPr>
          <a:xfrm>
            <a:off x="4716463" y="5085184"/>
            <a:ext cx="4320033" cy="1079214"/>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11560" y="260648"/>
            <a:ext cx="8075240" cy="5865515"/>
          </a:xfrm>
        </p:spPr>
        <p:txBody>
          <a:bodyPr/>
          <a:lstStyle/>
          <a:p>
            <a:pPr marL="0" indent="0" algn="just">
              <a:buNone/>
            </a:pPr>
            <a:r>
              <a:rPr lang="ru-RU" sz="2400" dirty="0"/>
              <a:t>	У </a:t>
            </a:r>
            <a:r>
              <a:rPr lang="ru-RU" sz="2400" dirty="0" err="1"/>
              <a:t>випадку</a:t>
            </a:r>
            <a:r>
              <a:rPr lang="ru-RU" sz="2400" dirty="0"/>
              <a:t>, коли </a:t>
            </a:r>
            <a:r>
              <a:rPr lang="ru-RU" sz="2400" dirty="0" err="1"/>
              <a:t>організатор</a:t>
            </a:r>
            <a:r>
              <a:rPr lang="ru-RU" sz="2400" dirty="0"/>
              <a:t> </a:t>
            </a:r>
            <a:r>
              <a:rPr lang="ru-RU" sz="2400" dirty="0" err="1"/>
              <a:t>круїзу</a:t>
            </a:r>
            <a:r>
              <a:rPr lang="ru-RU" sz="2400" dirty="0"/>
              <a:t> не </a:t>
            </a:r>
            <a:r>
              <a:rPr lang="ru-RU" sz="2400" dirty="0" err="1"/>
              <a:t>може</a:t>
            </a:r>
            <a:r>
              <a:rPr lang="ru-RU" sz="2400" dirty="0"/>
              <a:t> </a:t>
            </a:r>
            <a:r>
              <a:rPr lang="ru-RU" sz="2400" dirty="0" err="1"/>
              <a:t>надати</a:t>
            </a:r>
            <a:r>
              <a:rPr lang="ru-RU" sz="2400" dirty="0"/>
              <a:t> </a:t>
            </a:r>
            <a:r>
              <a:rPr lang="ru-RU" sz="2400" dirty="0" err="1"/>
              <a:t>місце</a:t>
            </a:r>
            <a:r>
              <a:rPr lang="ru-RU" sz="2400" dirty="0"/>
              <a:t> на </a:t>
            </a:r>
            <a:r>
              <a:rPr lang="ru-RU" sz="2400" dirty="0" err="1"/>
              <a:t>судні</a:t>
            </a:r>
            <a:r>
              <a:rPr lang="ru-RU" sz="2400" dirty="0"/>
              <a:t>, </a:t>
            </a:r>
            <a:r>
              <a:rPr lang="ru-RU" sz="2400" dirty="0" err="1"/>
              <a:t>обумовлене</a:t>
            </a:r>
            <a:r>
              <a:rPr lang="ru-RU" sz="2400" dirty="0"/>
              <a:t> договором, то за </a:t>
            </a:r>
            <a:r>
              <a:rPr lang="ru-RU" sz="2400" dirty="0" err="1"/>
              <a:t>згодою</a:t>
            </a:r>
            <a:r>
              <a:rPr lang="ru-RU" sz="2400" dirty="0"/>
              <a:t> </a:t>
            </a:r>
            <a:r>
              <a:rPr lang="ru-RU" sz="2400" dirty="0" err="1"/>
              <a:t>учасника</a:t>
            </a:r>
            <a:r>
              <a:rPr lang="ru-RU" sz="2400" dirty="0"/>
              <a:t> </a:t>
            </a:r>
            <a:r>
              <a:rPr lang="ru-RU" sz="2400" dirty="0" err="1"/>
              <a:t>круїзу</a:t>
            </a:r>
            <a:r>
              <a:rPr lang="ru-RU" sz="2400" dirty="0"/>
              <a:t> </a:t>
            </a:r>
            <a:r>
              <a:rPr lang="ru-RU" sz="2400" dirty="0" err="1"/>
              <a:t>надається</a:t>
            </a:r>
            <a:r>
              <a:rPr lang="ru-RU" sz="2400" dirty="0"/>
              <a:t> </a:t>
            </a:r>
            <a:r>
              <a:rPr lang="ru-RU" sz="2400" dirty="0" err="1"/>
              <a:t>таке</a:t>
            </a:r>
            <a:r>
              <a:rPr lang="ru-RU" sz="2400" dirty="0"/>
              <a:t> ж </a:t>
            </a:r>
            <a:r>
              <a:rPr lang="ru-RU" sz="2400" dirty="0" err="1"/>
              <a:t>місце</a:t>
            </a:r>
            <a:r>
              <a:rPr lang="ru-RU" sz="2400" dirty="0"/>
              <a:t> на </a:t>
            </a:r>
            <a:r>
              <a:rPr lang="ru-RU" sz="2400" dirty="0" err="1"/>
              <a:t>іншому</a:t>
            </a:r>
            <a:r>
              <a:rPr lang="ru-RU" sz="2400" dirty="0"/>
              <a:t> </a:t>
            </a:r>
            <a:r>
              <a:rPr lang="ru-RU" sz="2400" dirty="0" err="1"/>
              <a:t>судні</a:t>
            </a:r>
            <a:r>
              <a:rPr lang="ru-RU" sz="2400" dirty="0"/>
              <a:t>, </a:t>
            </a:r>
            <a:r>
              <a:rPr lang="ru-RU" sz="2400" dirty="0" err="1"/>
              <a:t>що</a:t>
            </a:r>
            <a:r>
              <a:rPr lang="ru-RU" sz="2400" dirty="0"/>
              <a:t> за </a:t>
            </a:r>
            <a:r>
              <a:rPr lang="ru-RU" sz="2400" dirty="0" err="1"/>
              <a:t>своїми</a:t>
            </a:r>
            <a:r>
              <a:rPr lang="ru-RU" sz="2400" dirty="0"/>
              <a:t> характеристиками та </a:t>
            </a:r>
            <a:r>
              <a:rPr lang="ru-RU" sz="2400" dirty="0" err="1"/>
              <a:t>комфортністю</a:t>
            </a:r>
            <a:r>
              <a:rPr lang="ru-RU" sz="2400" dirty="0"/>
              <a:t> не </a:t>
            </a:r>
            <a:r>
              <a:rPr lang="ru-RU" sz="2400" dirty="0" err="1"/>
              <a:t>нижче</a:t>
            </a:r>
            <a:r>
              <a:rPr lang="ru-RU" sz="2400" dirty="0"/>
              <a:t> </a:t>
            </a:r>
            <a:r>
              <a:rPr lang="ru-RU" sz="2400" dirty="0" err="1"/>
              <a:t>обумовленого</a:t>
            </a:r>
            <a:r>
              <a:rPr lang="ru-RU" sz="2400" dirty="0"/>
              <a:t>, </a:t>
            </a:r>
            <a:r>
              <a:rPr lang="ru-RU" sz="2400" dirty="0" err="1"/>
              <a:t>або</a:t>
            </a:r>
            <a:r>
              <a:rPr lang="ru-RU" sz="2400" dirty="0"/>
              <a:t> </a:t>
            </a:r>
            <a:r>
              <a:rPr lang="ru-RU" sz="2400" dirty="0" err="1"/>
              <a:t>учасник</a:t>
            </a:r>
            <a:r>
              <a:rPr lang="ru-RU" sz="2400" dirty="0"/>
              <a:t> </a:t>
            </a:r>
            <a:r>
              <a:rPr lang="ru-RU" sz="2400" dirty="0" err="1"/>
              <a:t>круїзу</a:t>
            </a:r>
            <a:r>
              <a:rPr lang="ru-RU" sz="2400" dirty="0"/>
              <a:t> </a:t>
            </a:r>
            <a:r>
              <a:rPr lang="ru-RU" sz="2400" dirty="0" err="1"/>
              <a:t>має</a:t>
            </a:r>
            <a:r>
              <a:rPr lang="ru-RU" sz="2400" dirty="0"/>
              <a:t> право </a:t>
            </a:r>
            <a:r>
              <a:rPr lang="ru-RU" sz="2400" dirty="0" err="1"/>
              <a:t>відмовитись</a:t>
            </a:r>
            <a:r>
              <a:rPr lang="ru-RU" sz="2400" dirty="0"/>
              <a:t> </a:t>
            </a:r>
            <a:r>
              <a:rPr lang="ru-RU" sz="2400" dirty="0" err="1"/>
              <a:t>від</a:t>
            </a:r>
            <a:r>
              <a:rPr lang="ru-RU" sz="2400" dirty="0"/>
              <a:t> угоди та </a:t>
            </a:r>
            <a:r>
              <a:rPr lang="ru-RU" sz="2400" dirty="0" err="1"/>
              <a:t>повністю</a:t>
            </a:r>
            <a:r>
              <a:rPr lang="ru-RU" sz="2400" dirty="0"/>
              <a:t> </a:t>
            </a:r>
            <a:r>
              <a:rPr lang="ru-RU" sz="2400" dirty="0" err="1"/>
              <a:t>отримати</a:t>
            </a:r>
            <a:r>
              <a:rPr lang="ru-RU" sz="2400" dirty="0"/>
              <a:t> плату за </a:t>
            </a:r>
            <a:r>
              <a:rPr lang="ru-RU" sz="2400" dirty="0" err="1"/>
              <a:t>круїз</a:t>
            </a:r>
            <a:r>
              <a:rPr lang="ru-RU" sz="2400" dirty="0"/>
              <a:t>. </a:t>
            </a:r>
          </a:p>
          <a:p>
            <a:pPr marL="0" indent="0" algn="just">
              <a:buNone/>
            </a:pPr>
            <a:r>
              <a:rPr lang="ru-RU" sz="2400" dirty="0"/>
              <a:t>	</a:t>
            </a:r>
            <a:r>
              <a:rPr lang="ru-RU" sz="2400" dirty="0" err="1"/>
              <a:t>Організатор</a:t>
            </a:r>
            <a:r>
              <a:rPr lang="ru-RU" sz="2400" dirty="0"/>
              <a:t> </a:t>
            </a:r>
            <a:r>
              <a:rPr lang="ru-RU" sz="2400" dirty="0" err="1"/>
              <a:t>круїзу</a:t>
            </a:r>
            <a:r>
              <a:rPr lang="ru-RU" sz="2400" dirty="0"/>
              <a:t> </a:t>
            </a:r>
            <a:r>
              <a:rPr lang="ru-RU" sz="2400" dirty="0" err="1"/>
              <a:t>має</a:t>
            </a:r>
            <a:r>
              <a:rPr lang="ru-RU" sz="2400" dirty="0"/>
              <a:t> право </a:t>
            </a:r>
            <a:r>
              <a:rPr lang="ru-RU" sz="2400" dirty="0" err="1"/>
              <a:t>відмовитись</a:t>
            </a:r>
            <a:r>
              <a:rPr lang="ru-RU" sz="2400" dirty="0"/>
              <a:t> </a:t>
            </a:r>
            <a:r>
              <a:rPr lang="ru-RU" sz="2400" dirty="0" err="1"/>
              <a:t>від</a:t>
            </a:r>
            <a:r>
              <a:rPr lang="ru-RU" sz="2400" dirty="0"/>
              <a:t> угоди </a:t>
            </a:r>
            <a:r>
              <a:rPr lang="ru-RU" sz="2400" dirty="0" err="1"/>
              <a:t>морського</a:t>
            </a:r>
            <a:r>
              <a:rPr lang="ru-RU" sz="2400" dirty="0"/>
              <a:t> </a:t>
            </a:r>
            <a:r>
              <a:rPr lang="ru-RU" sz="2400" dirty="0" err="1"/>
              <a:t>круїзу</a:t>
            </a:r>
            <a:r>
              <a:rPr lang="ru-RU" sz="2400" dirty="0"/>
              <a:t>, у </a:t>
            </a:r>
            <a:r>
              <a:rPr lang="ru-RU" sz="2400" dirty="0" err="1"/>
              <a:t>випадках</a:t>
            </a:r>
            <a:r>
              <a:rPr lang="ru-RU" sz="2400" dirty="0"/>
              <a:t> </a:t>
            </a:r>
            <a:r>
              <a:rPr lang="ru-RU" sz="2400" dirty="0" err="1"/>
              <a:t>військових</a:t>
            </a:r>
            <a:r>
              <a:rPr lang="ru-RU" sz="2400" dirty="0"/>
              <a:t> </a:t>
            </a:r>
            <a:r>
              <a:rPr lang="ru-RU" sz="2400" dirty="0" err="1"/>
              <a:t>або</a:t>
            </a:r>
            <a:r>
              <a:rPr lang="ru-RU" sz="2400" dirty="0"/>
              <a:t> </a:t>
            </a:r>
            <a:r>
              <a:rPr lang="ru-RU" sz="2400" dirty="0" err="1"/>
              <a:t>інших</a:t>
            </a:r>
            <a:r>
              <a:rPr lang="ru-RU" sz="2400" dirty="0"/>
              <a:t> </a:t>
            </a:r>
            <a:r>
              <a:rPr lang="ru-RU" sz="2400" dirty="0" err="1"/>
              <a:t>подій</a:t>
            </a:r>
            <a:r>
              <a:rPr lang="ru-RU" sz="2400" dirty="0"/>
              <a:t>, </a:t>
            </a:r>
            <a:r>
              <a:rPr lang="ru-RU" sz="2400" dirty="0" err="1"/>
              <a:t>що</a:t>
            </a:r>
            <a:r>
              <a:rPr lang="ru-RU" sz="2400" dirty="0"/>
              <a:t> </a:t>
            </a:r>
            <a:r>
              <a:rPr lang="ru-RU" sz="2400" dirty="0" err="1"/>
              <a:t>загрожують</a:t>
            </a:r>
            <a:r>
              <a:rPr lang="ru-RU" sz="2400" dirty="0"/>
              <a:t> захватом судна, блокадою порту та </a:t>
            </a:r>
            <a:r>
              <a:rPr lang="ru-RU" sz="2400" dirty="0" err="1"/>
              <a:t>іншими</a:t>
            </a:r>
            <a:r>
              <a:rPr lang="ru-RU" sz="2400" dirty="0"/>
              <a:t> форс-</a:t>
            </a:r>
            <a:r>
              <a:rPr lang="ru-RU" sz="2400" dirty="0" err="1"/>
              <a:t>мажорними</a:t>
            </a:r>
            <a:r>
              <a:rPr lang="ru-RU" sz="2400" dirty="0"/>
              <a:t> </a:t>
            </a:r>
            <a:r>
              <a:rPr lang="ru-RU" sz="2400" dirty="0" err="1"/>
              <a:t>обставинами</a:t>
            </a:r>
            <a:r>
              <a:rPr lang="ru-RU" sz="2400" dirty="0"/>
              <a:t>. У </a:t>
            </a:r>
            <a:r>
              <a:rPr lang="ru-RU" sz="2400" dirty="0" err="1"/>
              <a:t>цьому</a:t>
            </a:r>
            <a:r>
              <a:rPr lang="ru-RU" sz="2400" dirty="0"/>
              <a:t> </a:t>
            </a:r>
            <a:r>
              <a:rPr lang="ru-RU" sz="2400" dirty="0" err="1"/>
              <a:t>випадку</a:t>
            </a:r>
            <a:r>
              <a:rPr lang="ru-RU" sz="2400" dirty="0"/>
              <a:t> </a:t>
            </a:r>
            <a:r>
              <a:rPr lang="ru-RU" sz="2400" dirty="0" err="1"/>
              <a:t>організатор</a:t>
            </a:r>
            <a:r>
              <a:rPr lang="ru-RU" sz="2400" dirty="0"/>
              <a:t> </a:t>
            </a:r>
            <a:r>
              <a:rPr lang="ru-RU" sz="2400" dirty="0" err="1"/>
              <a:t>круїзу</a:t>
            </a:r>
            <a:r>
              <a:rPr lang="ru-RU" sz="2400" dirty="0"/>
              <a:t> повинен </a:t>
            </a:r>
            <a:r>
              <a:rPr lang="ru-RU" sz="2400" dirty="0" err="1"/>
              <a:t>повернути</a:t>
            </a:r>
            <a:r>
              <a:rPr lang="ru-RU" sz="2400" dirty="0"/>
              <a:t> </a:t>
            </a:r>
            <a:r>
              <a:rPr lang="ru-RU" sz="2400" dirty="0" err="1"/>
              <a:t>учаснику</a:t>
            </a:r>
            <a:r>
              <a:rPr lang="ru-RU" sz="2400" dirty="0"/>
              <a:t> плату за </a:t>
            </a:r>
            <a:r>
              <a:rPr lang="ru-RU" sz="2400" dirty="0" err="1"/>
              <a:t>невиконану</a:t>
            </a:r>
            <a:r>
              <a:rPr lang="ru-RU" sz="2400" dirty="0"/>
              <a:t> </a:t>
            </a:r>
            <a:r>
              <a:rPr lang="ru-RU" sz="2400" dirty="0" err="1"/>
              <a:t>частину</a:t>
            </a:r>
            <a:r>
              <a:rPr lang="ru-RU" sz="2400" dirty="0"/>
              <a:t> </a:t>
            </a:r>
            <a:r>
              <a:rPr lang="ru-RU" sz="2400" dirty="0" err="1"/>
              <a:t>круїзу</a:t>
            </a:r>
            <a:r>
              <a:rPr lang="ru-RU" sz="2400" dirty="0"/>
              <a:t>.</a:t>
            </a:r>
          </a:p>
          <a:p>
            <a:pPr marL="0" indent="0" algn="just">
              <a:buNone/>
            </a:pPr>
            <a:endParaRPr lang="uk-UA" sz="2400" dirty="0"/>
          </a:p>
        </p:txBody>
      </p:sp>
    </p:spTree>
    <p:extLst>
      <p:ext uri="{BB962C8B-B14F-4D97-AF65-F5344CB8AC3E}">
        <p14:creationId xmlns:p14="http://schemas.microsoft.com/office/powerpoint/2010/main" val="19662167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260648"/>
            <a:ext cx="8363272" cy="5865515"/>
          </a:xfrm>
        </p:spPr>
        <p:txBody>
          <a:bodyPr/>
          <a:lstStyle/>
          <a:p>
            <a:pPr marL="0" indent="0" algn="just">
              <a:buNone/>
            </a:pPr>
            <a:r>
              <a:rPr lang="ru-RU" sz="2800" dirty="0"/>
              <a:t>	Робота флоту </a:t>
            </a:r>
            <a:r>
              <a:rPr lang="ru-RU" sz="2800" dirty="0" err="1"/>
              <a:t>складається</a:t>
            </a:r>
            <a:r>
              <a:rPr lang="ru-RU" sz="2800" dirty="0"/>
              <a:t> з </a:t>
            </a:r>
            <a:r>
              <a:rPr lang="ru-RU" sz="2800" dirty="0" err="1"/>
              <a:t>різноманітних</a:t>
            </a:r>
            <a:r>
              <a:rPr lang="ru-RU" sz="2800" dirty="0"/>
              <a:t> </a:t>
            </a:r>
            <a:r>
              <a:rPr lang="ru-RU" sz="2800" dirty="0" err="1"/>
              <a:t>операцій</a:t>
            </a:r>
            <a:r>
              <a:rPr lang="ru-RU" sz="2800" dirty="0"/>
              <a:t>, але основною є рейс судна - завершений цикл з </a:t>
            </a:r>
            <a:r>
              <a:rPr lang="ru-RU" sz="2800" dirty="0" err="1"/>
              <a:t>перевезення</a:t>
            </a:r>
            <a:r>
              <a:rPr lang="ru-RU" sz="2800" dirty="0"/>
              <a:t> та обслуговування </a:t>
            </a:r>
            <a:r>
              <a:rPr lang="ru-RU" sz="2800" dirty="0" err="1"/>
              <a:t>подорожуючих</a:t>
            </a:r>
            <a:r>
              <a:rPr lang="ru-RU" sz="2800" dirty="0"/>
              <a:t> на шляху </a:t>
            </a:r>
            <a:r>
              <a:rPr lang="ru-RU" sz="2800" dirty="0" err="1"/>
              <a:t>від</a:t>
            </a:r>
            <a:r>
              <a:rPr lang="ru-RU" sz="2800" dirty="0"/>
              <a:t> моменту посадки до моменту </a:t>
            </a:r>
            <a:r>
              <a:rPr lang="ru-RU" sz="2800" dirty="0" err="1"/>
              <a:t>висадки</a:t>
            </a:r>
            <a:r>
              <a:rPr lang="ru-RU" sz="2800" dirty="0"/>
              <a:t>.</a:t>
            </a:r>
          </a:p>
          <a:p>
            <a:pPr marL="0" indent="0" algn="just">
              <a:buNone/>
            </a:pPr>
            <a:r>
              <a:rPr lang="ru-RU" sz="2800" dirty="0"/>
              <a:t>	</a:t>
            </a:r>
            <a:r>
              <a:rPr lang="ru-RU" sz="2800" b="1" dirty="0"/>
              <a:t> </a:t>
            </a:r>
            <a:r>
              <a:rPr lang="ru-RU" sz="2800" b="1" dirty="0" err="1"/>
              <a:t>Рейси</a:t>
            </a:r>
            <a:r>
              <a:rPr lang="ru-RU" sz="2800" b="1" dirty="0"/>
              <a:t> </a:t>
            </a:r>
            <a:r>
              <a:rPr lang="ru-RU" sz="2800" b="1" dirty="0" err="1"/>
              <a:t>класифікуються</a:t>
            </a:r>
            <a:r>
              <a:rPr lang="ru-RU" sz="2800" b="1" dirty="0"/>
              <a:t> в </a:t>
            </a:r>
            <a:r>
              <a:rPr lang="ru-RU" sz="2800" b="1" dirty="0" err="1"/>
              <a:t>залежності</a:t>
            </a:r>
            <a:r>
              <a:rPr lang="ru-RU" sz="2800" b="1" dirty="0"/>
              <a:t> </a:t>
            </a:r>
            <a:r>
              <a:rPr lang="ru-RU" sz="2800" b="1" dirty="0" err="1"/>
              <a:t>від</a:t>
            </a:r>
            <a:r>
              <a:rPr lang="ru-RU" sz="2800" b="1" dirty="0"/>
              <a:t>:</a:t>
            </a:r>
          </a:p>
          <a:p>
            <a:pPr algn="just">
              <a:buFontTx/>
              <a:buChar char="-"/>
            </a:pPr>
            <a:r>
              <a:rPr lang="ru-RU" sz="2800" dirty="0"/>
              <a:t>мети та виду,</a:t>
            </a:r>
          </a:p>
          <a:p>
            <a:pPr algn="just">
              <a:buFontTx/>
              <a:buChar char="-"/>
            </a:pPr>
            <a:r>
              <a:rPr lang="ru-RU" sz="2800" dirty="0"/>
              <a:t> </a:t>
            </a:r>
            <a:r>
              <a:rPr lang="ru-RU" sz="2800" dirty="0" err="1"/>
              <a:t>дальності</a:t>
            </a:r>
            <a:r>
              <a:rPr lang="ru-RU" sz="2800" dirty="0"/>
              <a:t> </a:t>
            </a:r>
            <a:r>
              <a:rPr lang="ru-RU" sz="2800" dirty="0" err="1"/>
              <a:t>плавання</a:t>
            </a:r>
            <a:r>
              <a:rPr lang="ru-RU" sz="2800" dirty="0"/>
              <a:t>,</a:t>
            </a:r>
          </a:p>
          <a:p>
            <a:pPr algn="just">
              <a:buFontTx/>
              <a:buChar char="-"/>
            </a:pPr>
            <a:r>
              <a:rPr lang="ru-RU" sz="2800" dirty="0"/>
              <a:t> </a:t>
            </a:r>
            <a:r>
              <a:rPr lang="ru-RU" sz="2800" dirty="0" err="1"/>
              <a:t>форми</a:t>
            </a:r>
            <a:r>
              <a:rPr lang="ru-RU" sz="2800" dirty="0"/>
              <a:t> </a:t>
            </a:r>
            <a:r>
              <a:rPr lang="ru-RU" sz="2800" dirty="0" err="1"/>
              <a:t>сполучення</a:t>
            </a:r>
            <a:r>
              <a:rPr lang="ru-RU" sz="2800" dirty="0"/>
              <a:t>, </a:t>
            </a:r>
          </a:p>
          <a:p>
            <a:pPr algn="just">
              <a:buFontTx/>
              <a:buChar char="-"/>
            </a:pPr>
            <a:r>
              <a:rPr lang="ru-RU" sz="2800" dirty="0" err="1"/>
              <a:t>швидкості</a:t>
            </a:r>
            <a:r>
              <a:rPr lang="ru-RU" sz="2800" dirty="0"/>
              <a:t>. </a:t>
            </a:r>
            <a:endParaRPr lang="uk-UA" sz="2800" dirty="0"/>
          </a:p>
        </p:txBody>
      </p:sp>
    </p:spTree>
    <p:extLst>
      <p:ext uri="{BB962C8B-B14F-4D97-AF65-F5344CB8AC3E}">
        <p14:creationId xmlns:p14="http://schemas.microsoft.com/office/powerpoint/2010/main" val="42669554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55576" y="274638"/>
            <a:ext cx="7488832"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 name="Заголовок 1"/>
          <p:cNvSpPr>
            <a:spLocks noGrp="1"/>
          </p:cNvSpPr>
          <p:nvPr>
            <p:ph type="title"/>
          </p:nvPr>
        </p:nvSpPr>
        <p:spPr/>
        <p:txBody>
          <a:bodyPr/>
          <a:lstStyle/>
          <a:p>
            <a:r>
              <a:rPr lang="ru-RU" sz="4000" dirty="0"/>
              <a:t>За метою та видом організації </a:t>
            </a:r>
            <a:r>
              <a:rPr lang="ru-RU" sz="4000" dirty="0" err="1"/>
              <a:t>рейси</a:t>
            </a:r>
            <a:r>
              <a:rPr lang="ru-RU" sz="4000" dirty="0"/>
              <a:t> </a:t>
            </a:r>
            <a:r>
              <a:rPr lang="ru-RU" sz="4000" dirty="0" err="1"/>
              <a:t>поділяються</a:t>
            </a:r>
            <a:r>
              <a:rPr lang="ru-RU" sz="4000" dirty="0"/>
              <a:t> на: </a:t>
            </a:r>
            <a:endParaRPr lang="uk-UA" sz="4000" dirty="0"/>
          </a:p>
        </p:txBody>
      </p:sp>
      <p:sp>
        <p:nvSpPr>
          <p:cNvPr id="3" name="Объект 2"/>
          <p:cNvSpPr>
            <a:spLocks noGrp="1"/>
          </p:cNvSpPr>
          <p:nvPr>
            <p:ph idx="1"/>
          </p:nvPr>
        </p:nvSpPr>
        <p:spPr/>
        <p:txBody>
          <a:bodyPr/>
          <a:lstStyle/>
          <a:p>
            <a:pPr algn="just"/>
            <a:r>
              <a:rPr lang="uk-UA" sz="1600" dirty="0"/>
              <a:t>- </a:t>
            </a:r>
            <a:r>
              <a:rPr lang="uk-UA" sz="1600" b="1" dirty="0"/>
              <a:t>прогулянков</a:t>
            </a:r>
            <a:r>
              <a:rPr lang="uk-UA" sz="1600" dirty="0"/>
              <a:t>і — рейси здійснюються при проведенні екскурсій або короткотермінових прогулянок туристів у море без заходу до порту, або з мінімальною кількістю заходів. Порт посадки одночасно є портом висадки пасажирів;</a:t>
            </a:r>
          </a:p>
          <a:p>
            <a:pPr algn="just"/>
            <a:r>
              <a:rPr lang="uk-UA" sz="1600" dirty="0"/>
              <a:t> - </a:t>
            </a:r>
            <a:r>
              <a:rPr lang="uk-UA" sz="1600" b="1" dirty="0"/>
              <a:t>спеціальні </a:t>
            </a:r>
            <a:r>
              <a:rPr lang="uk-UA" sz="1600" dirty="0"/>
              <a:t>- рейси проводяться за замовленням різних установ шляхом надання судна у фрахт та укладанням відповідного договору. Використовують їх для одноразових перевезень учасників фестивалів, наукових експедицій та </a:t>
            </a:r>
            <a:r>
              <a:rPr lang="uk-UA" sz="1600" dirty="0" err="1"/>
              <a:t>ін</a:t>
            </a:r>
            <a:r>
              <a:rPr lang="uk-UA" sz="1600" dirty="0"/>
              <a:t>,; </a:t>
            </a:r>
          </a:p>
          <a:p>
            <a:pPr algn="just"/>
            <a:r>
              <a:rPr lang="uk-UA" sz="1600" dirty="0"/>
              <a:t>- </a:t>
            </a:r>
            <a:r>
              <a:rPr lang="uk-UA" sz="1600" b="1" dirty="0"/>
              <a:t>лінійні</a:t>
            </a:r>
            <a:r>
              <a:rPr lang="uk-UA" sz="1600" dirty="0"/>
              <a:t> рейси, що характеризуються регулярністю, стабільністю портів заходу, можливістю посадки та висадки пасажирів в усіх портах, а також перевезення автомашин, багажу, тварин. Лінійне (регулярне) плавання, передбачає організацію руху одного або групи закріплених за лінією суден для перевезення пасажирів між визначеними портами за розкладом (на рік або сезон). Тарифи на лінійні перевезення постійні, не змінюються упродовж усього періоду навігації;</a:t>
            </a:r>
          </a:p>
          <a:p>
            <a:pPr algn="just"/>
            <a:r>
              <a:rPr lang="uk-UA" sz="1600" dirty="0"/>
              <a:t> </a:t>
            </a:r>
            <a:r>
              <a:rPr lang="uk-UA" sz="1600" b="1" dirty="0"/>
              <a:t>- круїзні</a:t>
            </a:r>
            <a:r>
              <a:rPr lang="uk-UA" sz="1600" dirty="0"/>
              <a:t>- рейси, що здійснюються за спеціальними маршрутами та розкладом. Вони розраховані на перевезення туристів із заходами у найбільш </a:t>
            </a:r>
            <a:r>
              <a:rPr lang="uk-UA" sz="1600" dirty="0" err="1"/>
              <a:t>атрактивні</a:t>
            </a:r>
            <a:r>
              <a:rPr lang="uk-UA" sz="1600" dirty="0"/>
              <a:t> порти з посадкою і висадкою пасажирів у початковому та кінцевому портах. </a:t>
            </a:r>
          </a:p>
        </p:txBody>
      </p:sp>
    </p:spTree>
    <p:extLst>
      <p:ext uri="{BB962C8B-B14F-4D97-AF65-F5344CB8AC3E}">
        <p14:creationId xmlns:p14="http://schemas.microsoft.com/office/powerpoint/2010/main" val="22494851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457200" y="3140968"/>
            <a:ext cx="7715200"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4" name="Прямоугольник 3"/>
          <p:cNvSpPr/>
          <p:nvPr/>
        </p:nvSpPr>
        <p:spPr>
          <a:xfrm>
            <a:off x="457200" y="274638"/>
            <a:ext cx="82296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 name="Заголовок 1"/>
          <p:cNvSpPr>
            <a:spLocks noGrp="1"/>
          </p:cNvSpPr>
          <p:nvPr>
            <p:ph type="title"/>
          </p:nvPr>
        </p:nvSpPr>
        <p:spPr/>
        <p:txBody>
          <a:bodyPr/>
          <a:lstStyle/>
          <a:p>
            <a:pPr algn="l"/>
            <a:r>
              <a:rPr lang="ru-RU" sz="2800" b="1" dirty="0"/>
              <a:t>За </a:t>
            </a:r>
            <a:r>
              <a:rPr lang="ru-RU" sz="2800" b="1" dirty="0" err="1"/>
              <a:t>дальністю</a:t>
            </a:r>
            <a:r>
              <a:rPr lang="ru-RU" sz="2800" b="1" dirty="0"/>
              <a:t> </a:t>
            </a:r>
            <a:r>
              <a:rPr lang="ru-RU" sz="2800" b="1" dirty="0" err="1"/>
              <a:t>плавання</a:t>
            </a:r>
            <a:r>
              <a:rPr lang="ru-RU" sz="2800" b="1" dirty="0"/>
              <a:t> та </a:t>
            </a:r>
            <a:r>
              <a:rPr lang="ru-RU" sz="2800" b="1" dirty="0" err="1"/>
              <a:t>географією</a:t>
            </a:r>
            <a:r>
              <a:rPr lang="ru-RU" sz="2800" b="1" dirty="0"/>
              <a:t> </a:t>
            </a:r>
            <a:r>
              <a:rPr lang="ru-RU" sz="2800" b="1" dirty="0" err="1"/>
              <a:t>портів</a:t>
            </a:r>
            <a:r>
              <a:rPr lang="ru-RU" sz="2800" b="1" dirty="0"/>
              <a:t> заходу </a:t>
            </a:r>
            <a:r>
              <a:rPr lang="ru-RU" sz="2800" b="1" dirty="0" err="1"/>
              <a:t>пасажирські</a:t>
            </a:r>
            <a:r>
              <a:rPr lang="ru-RU" sz="2800" b="1" dirty="0"/>
              <a:t> </a:t>
            </a:r>
            <a:r>
              <a:rPr lang="ru-RU" sz="2800" b="1" dirty="0" err="1"/>
              <a:t>перевезення</a:t>
            </a:r>
            <a:r>
              <a:rPr lang="ru-RU" sz="2800" b="1" dirty="0"/>
              <a:t> </a:t>
            </a:r>
            <a:r>
              <a:rPr lang="ru-RU" sz="2800" b="1" dirty="0" err="1"/>
              <a:t>поділяються</a:t>
            </a:r>
            <a:r>
              <a:rPr lang="ru-RU" sz="2800" b="1" dirty="0"/>
              <a:t> на: </a:t>
            </a:r>
            <a:endParaRPr lang="uk-UA" sz="2800" b="1" dirty="0"/>
          </a:p>
        </p:txBody>
      </p:sp>
      <p:sp>
        <p:nvSpPr>
          <p:cNvPr id="3" name="Объект 2"/>
          <p:cNvSpPr>
            <a:spLocks noGrp="1"/>
          </p:cNvSpPr>
          <p:nvPr>
            <p:ph idx="1"/>
          </p:nvPr>
        </p:nvSpPr>
        <p:spPr/>
        <p:txBody>
          <a:bodyPr/>
          <a:lstStyle/>
          <a:p>
            <a:r>
              <a:rPr lang="ru-RU" sz="1600" dirty="0"/>
              <a:t>- </a:t>
            </a:r>
            <a:r>
              <a:rPr lang="ru-RU" sz="1600" dirty="0" err="1"/>
              <a:t>каботажні</a:t>
            </a:r>
            <a:r>
              <a:rPr lang="ru-RU" sz="1600" dirty="0"/>
              <a:t> — </a:t>
            </a:r>
            <a:r>
              <a:rPr lang="ru-RU" sz="1600" dirty="0" err="1"/>
              <a:t>перевезення</a:t>
            </a:r>
            <a:r>
              <a:rPr lang="ru-RU" sz="1600" dirty="0"/>
              <a:t> </a:t>
            </a:r>
            <a:r>
              <a:rPr lang="ru-RU" sz="1600" dirty="0" err="1"/>
              <a:t>між</a:t>
            </a:r>
            <a:r>
              <a:rPr lang="ru-RU" sz="1600" dirty="0"/>
              <a:t> портами </a:t>
            </a:r>
            <a:r>
              <a:rPr lang="ru-RU" sz="1600" dirty="0" err="1"/>
              <a:t>однієї</a:t>
            </a:r>
            <a:r>
              <a:rPr lang="ru-RU" sz="1600" dirty="0"/>
              <a:t> </a:t>
            </a:r>
            <a:r>
              <a:rPr lang="ru-RU" sz="1600" dirty="0" err="1"/>
              <a:t>держави</a:t>
            </a:r>
            <a:r>
              <a:rPr lang="ru-RU" sz="1600" dirty="0"/>
              <a:t> без </a:t>
            </a:r>
            <a:r>
              <a:rPr lang="ru-RU" sz="1600" dirty="0" err="1"/>
              <a:t>проміжних</a:t>
            </a:r>
            <a:r>
              <a:rPr lang="ru-RU" sz="1600" dirty="0"/>
              <a:t> </a:t>
            </a:r>
            <a:r>
              <a:rPr lang="ru-RU" sz="1600" dirty="0" err="1"/>
              <a:t>заходів</a:t>
            </a:r>
            <a:r>
              <a:rPr lang="ru-RU" sz="1600" dirty="0"/>
              <a:t> до </a:t>
            </a:r>
            <a:r>
              <a:rPr lang="ru-RU" sz="1600" dirty="0" err="1"/>
              <a:t>іноземних</a:t>
            </a:r>
            <a:r>
              <a:rPr lang="ru-RU" sz="1600" dirty="0"/>
              <a:t> </a:t>
            </a:r>
            <a:r>
              <a:rPr lang="ru-RU" sz="1600" dirty="0" err="1"/>
              <a:t>портів</a:t>
            </a:r>
            <a:r>
              <a:rPr lang="ru-RU" sz="1600" dirty="0"/>
              <a:t>. </a:t>
            </a:r>
            <a:r>
              <a:rPr lang="ru-RU" sz="1600" dirty="0" err="1"/>
              <a:t>Існує</a:t>
            </a:r>
            <a:r>
              <a:rPr lang="ru-RU" sz="1600" dirty="0"/>
              <a:t> великий каботаж (</a:t>
            </a:r>
            <a:r>
              <a:rPr lang="ru-RU" sz="1600" dirty="0" err="1"/>
              <a:t>перевезення</a:t>
            </a:r>
            <a:r>
              <a:rPr lang="ru-RU" sz="1600" dirty="0"/>
              <a:t> </a:t>
            </a:r>
            <a:r>
              <a:rPr lang="ru-RU" sz="1600" dirty="0" err="1"/>
              <a:t>між</a:t>
            </a:r>
            <a:r>
              <a:rPr lang="ru-RU" sz="1600" dirty="0"/>
              <a:t> портами </a:t>
            </a:r>
            <a:r>
              <a:rPr lang="ru-RU" sz="1600" dirty="0" err="1"/>
              <a:t>різних</a:t>
            </a:r>
            <a:r>
              <a:rPr lang="ru-RU" sz="1600" dirty="0"/>
              <a:t> </a:t>
            </a:r>
            <a:r>
              <a:rPr lang="ru-RU" sz="1600" dirty="0" err="1"/>
              <a:t>басейнів</a:t>
            </a:r>
            <a:r>
              <a:rPr lang="ru-RU" sz="1600" dirty="0"/>
              <a:t>) та </a:t>
            </a:r>
            <a:r>
              <a:rPr lang="ru-RU" sz="1600" dirty="0" err="1"/>
              <a:t>малий</a:t>
            </a:r>
            <a:r>
              <a:rPr lang="ru-RU" sz="1600" dirty="0"/>
              <a:t> каботаж (</a:t>
            </a:r>
            <a:r>
              <a:rPr lang="ru-RU" sz="1600" dirty="0" err="1"/>
              <a:t>перевезення</a:t>
            </a:r>
            <a:r>
              <a:rPr lang="ru-RU" sz="1600" dirty="0"/>
              <a:t> у межах одного </a:t>
            </a:r>
            <a:r>
              <a:rPr lang="ru-RU" sz="1600" dirty="0" err="1"/>
              <a:t>басейну</a:t>
            </a:r>
            <a:r>
              <a:rPr lang="ru-RU" sz="1600" dirty="0"/>
              <a:t>); </a:t>
            </a:r>
            <a:endParaRPr lang="uk-UA" sz="1600" dirty="0"/>
          </a:p>
          <a:p>
            <a:r>
              <a:rPr lang="ru-RU" sz="1600" dirty="0"/>
              <a:t>- </a:t>
            </a:r>
            <a:r>
              <a:rPr lang="ru-RU" sz="1600" dirty="0" err="1"/>
              <a:t>міжнародні</a:t>
            </a:r>
            <a:r>
              <a:rPr lang="ru-RU" sz="1600" dirty="0"/>
              <a:t> - </a:t>
            </a:r>
            <a:r>
              <a:rPr lang="ru-RU" sz="1600" dirty="0" err="1"/>
              <a:t>перевезення</a:t>
            </a:r>
            <a:r>
              <a:rPr lang="ru-RU" sz="1600" dirty="0"/>
              <a:t> </a:t>
            </a:r>
            <a:r>
              <a:rPr lang="ru-RU" sz="1600" dirty="0" err="1"/>
              <a:t>включають</a:t>
            </a:r>
            <a:r>
              <a:rPr lang="ru-RU" sz="1600" dirty="0"/>
              <a:t> </a:t>
            </a:r>
            <a:r>
              <a:rPr lang="ru-RU" sz="1600" dirty="0" err="1"/>
              <a:t>сполучення</a:t>
            </a:r>
            <a:r>
              <a:rPr lang="ru-RU" sz="1600" dirty="0"/>
              <a:t> </a:t>
            </a:r>
            <a:r>
              <a:rPr lang="ru-RU" sz="1600" dirty="0" err="1"/>
              <a:t>між</a:t>
            </a:r>
            <a:r>
              <a:rPr lang="ru-RU" sz="1600" dirty="0"/>
              <a:t> портами </a:t>
            </a:r>
            <a:r>
              <a:rPr lang="ru-RU" sz="1600" dirty="0" err="1"/>
              <a:t>різних</a:t>
            </a:r>
            <a:r>
              <a:rPr lang="ru-RU" sz="1600" dirty="0"/>
              <a:t> держав. </a:t>
            </a:r>
          </a:p>
          <a:p>
            <a:pPr marL="0" indent="0">
              <a:buNone/>
            </a:pPr>
            <a:endParaRPr lang="ru-RU" sz="1600" dirty="0"/>
          </a:p>
          <a:p>
            <a:pPr marL="0" indent="0">
              <a:buNone/>
            </a:pPr>
            <a:r>
              <a:rPr lang="uk-UA" sz="2800" b="1" dirty="0"/>
              <a:t>В залежності від швидкості руху судна та умов проїзду виділяються: </a:t>
            </a:r>
          </a:p>
          <a:p>
            <a:pPr>
              <a:buFontTx/>
              <a:buChar char="-"/>
            </a:pPr>
            <a:r>
              <a:rPr lang="uk-UA" sz="1600" dirty="0"/>
              <a:t>експресні та швидкісні лінії, які обслуговуються швидкісними судами на підводних крилах або на повітряних подушках;</a:t>
            </a:r>
          </a:p>
          <a:p>
            <a:pPr>
              <a:buFontTx/>
              <a:buChar char="-"/>
            </a:pPr>
            <a:r>
              <a:rPr lang="uk-UA" sz="1600" dirty="0"/>
              <a:t> - пасажирські - лінії, де використовуються </a:t>
            </a:r>
            <a:r>
              <a:rPr lang="uk-UA" sz="1600" dirty="0" err="1"/>
              <a:t>водотоннажні</a:t>
            </a:r>
            <a:r>
              <a:rPr lang="uk-UA" sz="1600" dirty="0"/>
              <a:t> судна.</a:t>
            </a:r>
          </a:p>
          <a:p>
            <a:pPr marL="0" indent="0">
              <a:buNone/>
            </a:pPr>
            <a:endParaRPr lang="uk-UA" sz="1600" dirty="0"/>
          </a:p>
        </p:txBody>
      </p:sp>
    </p:spTree>
    <p:extLst>
      <p:ext uri="{BB962C8B-B14F-4D97-AF65-F5344CB8AC3E}">
        <p14:creationId xmlns:p14="http://schemas.microsoft.com/office/powerpoint/2010/main" val="17431197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57200" y="476672"/>
            <a:ext cx="8075240" cy="9409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 name="Заголовок 1"/>
          <p:cNvSpPr>
            <a:spLocks noGrp="1"/>
          </p:cNvSpPr>
          <p:nvPr>
            <p:ph type="title"/>
          </p:nvPr>
        </p:nvSpPr>
        <p:spPr/>
        <p:txBody>
          <a:bodyPr/>
          <a:lstStyle/>
          <a:p>
            <a:pPr algn="l"/>
            <a:r>
              <a:rPr lang="ru-RU" sz="2800" b="1" dirty="0"/>
              <a:t>У </a:t>
            </a:r>
            <a:r>
              <a:rPr lang="ru-RU" sz="2800" b="1" dirty="0" err="1"/>
              <a:t>залежності</a:t>
            </a:r>
            <a:r>
              <a:rPr lang="ru-RU" sz="2800" b="1" dirty="0"/>
              <a:t> </a:t>
            </a:r>
            <a:r>
              <a:rPr lang="ru-RU" sz="2800" b="1" dirty="0" err="1"/>
              <a:t>від</a:t>
            </a:r>
            <a:r>
              <a:rPr lang="ru-RU" sz="2800" b="1" dirty="0"/>
              <a:t> </a:t>
            </a:r>
            <a:r>
              <a:rPr lang="ru-RU" sz="2800" b="1" dirty="0" err="1"/>
              <a:t>форми</a:t>
            </a:r>
            <a:r>
              <a:rPr lang="ru-RU" sz="2800" b="1" dirty="0"/>
              <a:t> </a:t>
            </a:r>
            <a:r>
              <a:rPr lang="ru-RU" sz="2800" b="1" dirty="0" err="1"/>
              <a:t>сполучення</a:t>
            </a:r>
            <a:r>
              <a:rPr lang="ru-RU" sz="2800" b="1" dirty="0"/>
              <a:t> </a:t>
            </a:r>
            <a:r>
              <a:rPr lang="ru-RU" sz="2800" b="1" dirty="0" err="1"/>
              <a:t>лінії</a:t>
            </a:r>
            <a:r>
              <a:rPr lang="ru-RU" sz="2800" b="1" dirty="0"/>
              <a:t> </a:t>
            </a:r>
            <a:r>
              <a:rPr lang="ru-RU" sz="2800" b="1" dirty="0" err="1"/>
              <a:t>поділяються</a:t>
            </a:r>
            <a:r>
              <a:rPr lang="ru-RU" sz="2800" b="1" dirty="0"/>
              <a:t> на: </a:t>
            </a:r>
            <a:endParaRPr lang="uk-UA" sz="2800" b="1" dirty="0"/>
          </a:p>
        </p:txBody>
      </p:sp>
      <p:sp>
        <p:nvSpPr>
          <p:cNvPr id="3" name="Объект 2"/>
          <p:cNvSpPr>
            <a:spLocks noGrp="1"/>
          </p:cNvSpPr>
          <p:nvPr>
            <p:ph idx="1"/>
          </p:nvPr>
        </p:nvSpPr>
        <p:spPr/>
        <p:txBody>
          <a:bodyPr/>
          <a:lstStyle/>
          <a:p>
            <a:r>
              <a:rPr lang="uk-UA" sz="1800" dirty="0"/>
              <a:t>- транзитні - лінії протяжністю понад 400 км. Флот, що на них працює, є приписаним до пароплавства;</a:t>
            </a:r>
          </a:p>
          <a:p>
            <a:r>
              <a:rPr lang="uk-UA" sz="1800" dirty="0"/>
              <a:t> - місцеві - лінії функціонують між пунктами, розташованими за межами міста або району, протяжністю до 400 км. Судна приписані до портів (пристаней); </a:t>
            </a:r>
          </a:p>
          <a:p>
            <a:r>
              <a:rPr lang="uk-UA" sz="1800" dirty="0"/>
              <a:t>- приміські - лінії функціонують на території, що адміністративно підпорядкована місту або району; </a:t>
            </a:r>
          </a:p>
          <a:p>
            <a:r>
              <a:rPr lang="uk-UA" sz="1800" dirty="0"/>
              <a:t>- міські - лінії, що діють у межах міста; - переправні - лінії, що діють між пунктами протилежних берегів. </a:t>
            </a:r>
          </a:p>
        </p:txBody>
      </p:sp>
    </p:spTree>
    <p:extLst>
      <p:ext uri="{BB962C8B-B14F-4D97-AF65-F5344CB8AC3E}">
        <p14:creationId xmlns:p14="http://schemas.microsoft.com/office/powerpoint/2010/main" val="31541750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457200" y="274638"/>
            <a:ext cx="7427168" cy="10661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 name="Заголовок 1"/>
          <p:cNvSpPr>
            <a:spLocks noGrp="1"/>
          </p:cNvSpPr>
          <p:nvPr>
            <p:ph type="title"/>
          </p:nvPr>
        </p:nvSpPr>
        <p:spPr/>
        <p:txBody>
          <a:bodyPr/>
          <a:lstStyle/>
          <a:p>
            <a:pPr algn="l"/>
            <a:r>
              <a:rPr lang="ru-RU" sz="3200" b="1" dirty="0"/>
              <a:t>2. </a:t>
            </a:r>
            <a:r>
              <a:rPr lang="ru-RU" sz="3200" b="1" dirty="0" err="1"/>
              <a:t>Формування</a:t>
            </a:r>
            <a:r>
              <a:rPr lang="ru-RU" sz="3200" b="1" dirty="0"/>
              <a:t> </a:t>
            </a:r>
            <a:r>
              <a:rPr lang="ru-RU" sz="3200" b="1" dirty="0" err="1"/>
              <a:t>основних</a:t>
            </a:r>
            <a:r>
              <a:rPr lang="ru-RU" sz="3200" b="1" dirty="0"/>
              <a:t> </a:t>
            </a:r>
            <a:r>
              <a:rPr lang="ru-RU" sz="3200" b="1" dirty="0" err="1"/>
              <a:t>річкових</a:t>
            </a:r>
            <a:r>
              <a:rPr lang="ru-RU" sz="3200" b="1" dirty="0"/>
              <a:t> </a:t>
            </a:r>
            <a:r>
              <a:rPr lang="ru-RU" sz="3200" b="1" dirty="0" err="1"/>
              <a:t>круїзних</a:t>
            </a:r>
            <a:r>
              <a:rPr lang="ru-RU" sz="3200" b="1" dirty="0"/>
              <a:t> </a:t>
            </a:r>
            <a:r>
              <a:rPr lang="ru-RU" sz="3200" b="1" dirty="0" err="1"/>
              <a:t>територій</a:t>
            </a:r>
            <a:r>
              <a:rPr lang="ru-RU" sz="3200" b="1" dirty="0"/>
              <a:t>.</a:t>
            </a:r>
            <a:endParaRPr lang="uk-UA" sz="3200" b="1" dirty="0"/>
          </a:p>
        </p:txBody>
      </p:sp>
      <p:sp>
        <p:nvSpPr>
          <p:cNvPr id="3" name="Объект 2"/>
          <p:cNvSpPr>
            <a:spLocks noGrp="1"/>
          </p:cNvSpPr>
          <p:nvPr>
            <p:ph idx="1"/>
          </p:nvPr>
        </p:nvSpPr>
        <p:spPr/>
        <p:txBody>
          <a:bodyPr/>
          <a:lstStyle/>
          <a:p>
            <a:pPr marL="0" indent="0">
              <a:buNone/>
            </a:pPr>
            <a:r>
              <a:rPr lang="ru-RU" dirty="0" err="1"/>
              <a:t>Загальна</a:t>
            </a:r>
            <a:r>
              <a:rPr lang="ru-RU" dirty="0"/>
              <a:t> </a:t>
            </a:r>
            <a:r>
              <a:rPr lang="ru-RU" dirty="0" err="1"/>
              <a:t>довжина</a:t>
            </a:r>
            <a:r>
              <a:rPr lang="ru-RU" dirty="0"/>
              <a:t> </a:t>
            </a:r>
            <a:r>
              <a:rPr lang="ru-RU" dirty="0" err="1"/>
              <a:t>внутрішніх</a:t>
            </a:r>
            <a:r>
              <a:rPr lang="ru-RU" dirty="0"/>
              <a:t> водных </a:t>
            </a:r>
            <a:r>
              <a:rPr lang="ru-RU" dirty="0" err="1"/>
              <a:t>шляхів</a:t>
            </a:r>
            <a:r>
              <a:rPr lang="ru-RU" dirty="0"/>
              <a:t> </a:t>
            </a:r>
            <a:r>
              <a:rPr lang="ru-RU" dirty="0" err="1"/>
              <a:t>світу</a:t>
            </a:r>
            <a:r>
              <a:rPr lang="ru-RU" dirty="0"/>
              <a:t> </a:t>
            </a:r>
            <a:r>
              <a:rPr lang="ru-RU" dirty="0" err="1"/>
              <a:t>досягає</a:t>
            </a:r>
            <a:r>
              <a:rPr lang="ru-RU" dirty="0"/>
              <a:t> 550 тис. км, </a:t>
            </a:r>
            <a:r>
              <a:rPr lang="ru-RU" dirty="0" err="1"/>
              <a:t>приблизно</a:t>
            </a:r>
            <a:r>
              <a:rPr lang="ru-RU" dirty="0"/>
              <a:t> 90% </a:t>
            </a:r>
            <a:r>
              <a:rPr lang="ru-RU" dirty="0" err="1"/>
              <a:t>припадає</a:t>
            </a:r>
            <a:r>
              <a:rPr lang="ru-RU" dirty="0"/>
              <a:t> на </a:t>
            </a:r>
            <a:r>
              <a:rPr lang="ru-RU" dirty="0" err="1"/>
              <a:t>річки</a:t>
            </a:r>
            <a:r>
              <a:rPr lang="ru-RU" dirty="0"/>
              <a:t> та 10% на канали </a:t>
            </a:r>
            <a:endParaRPr lang="uk-UA"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3768" y="3106504"/>
            <a:ext cx="4968552" cy="3741260"/>
          </a:xfrm>
          <a:prstGeom prst="rect">
            <a:avLst/>
          </a:prstGeom>
        </p:spPr>
      </p:pic>
    </p:spTree>
    <p:extLst>
      <p:ext uri="{BB962C8B-B14F-4D97-AF65-F5344CB8AC3E}">
        <p14:creationId xmlns:p14="http://schemas.microsoft.com/office/powerpoint/2010/main" val="29293336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39552" y="332656"/>
            <a:ext cx="8147248" cy="5793508"/>
          </a:xfrm>
        </p:spPr>
        <p:txBody>
          <a:bodyPr/>
          <a:lstStyle/>
          <a:p>
            <a:pPr marL="0" indent="0" algn="just">
              <a:buNone/>
            </a:pPr>
            <a:r>
              <a:rPr lang="ru-RU" dirty="0"/>
              <a:t>	</a:t>
            </a:r>
            <a:r>
              <a:rPr lang="ru-RU" dirty="0" err="1"/>
              <a:t>Найбільша</a:t>
            </a:r>
            <a:r>
              <a:rPr lang="ru-RU" dirty="0"/>
              <a:t> мережа </a:t>
            </a:r>
            <a:r>
              <a:rPr lang="ru-RU" dirty="0" err="1"/>
              <a:t>суднохідних</a:t>
            </a:r>
            <a:r>
              <a:rPr lang="ru-RU" dirty="0"/>
              <a:t> </a:t>
            </a:r>
            <a:r>
              <a:rPr lang="ru-RU" dirty="0" err="1"/>
              <a:t>шляхів</a:t>
            </a:r>
            <a:r>
              <a:rPr lang="ru-RU" dirty="0"/>
              <a:t> створена в </a:t>
            </a:r>
            <a:r>
              <a:rPr lang="ru-RU" dirty="0" err="1"/>
              <a:t>колишньому</a:t>
            </a:r>
            <a:r>
              <a:rPr lang="ru-RU" dirty="0"/>
              <a:t> СРСР {123 тис. км), </a:t>
            </a:r>
            <a:r>
              <a:rPr lang="ru-RU" dirty="0" err="1"/>
              <a:t>Китаї</a:t>
            </a:r>
            <a:r>
              <a:rPr lang="ru-RU" dirty="0"/>
              <a:t> (110 тис. км), США (41 тис. ш), </a:t>
            </a:r>
            <a:r>
              <a:rPr lang="ru-RU" dirty="0" err="1"/>
              <a:t>Бразилії</a:t>
            </a:r>
            <a:r>
              <a:rPr lang="ru-RU" dirty="0"/>
              <a:t> (31 тис. км). У США 75% водных </a:t>
            </a:r>
            <a:r>
              <a:rPr lang="ru-RU" dirty="0" err="1"/>
              <a:t>внутрішніх</a:t>
            </a:r>
            <a:r>
              <a:rPr lang="ru-RU" dirty="0"/>
              <a:t> </a:t>
            </a:r>
            <a:r>
              <a:rPr lang="ru-RU" dirty="0" err="1"/>
              <a:t>шляхів</a:t>
            </a:r>
            <a:r>
              <a:rPr lang="ru-RU" dirty="0"/>
              <a:t>(31 тис. км).</a:t>
            </a:r>
          </a:p>
          <a:p>
            <a:pPr marL="0" indent="0" algn="just">
              <a:buNone/>
            </a:pPr>
            <a:r>
              <a:rPr lang="ru-RU" dirty="0"/>
              <a:t> 	</a:t>
            </a:r>
            <a:r>
              <a:rPr lang="ru-RU" dirty="0" err="1"/>
              <a:t>Важливе</a:t>
            </a:r>
            <a:r>
              <a:rPr lang="ru-RU" dirty="0"/>
              <a:t> </a:t>
            </a:r>
            <a:r>
              <a:rPr lang="ru-RU" dirty="0" err="1"/>
              <a:t>значення</a:t>
            </a:r>
            <a:r>
              <a:rPr lang="ru-RU" dirty="0"/>
              <a:t> у </a:t>
            </a:r>
            <a:r>
              <a:rPr lang="ru-RU" dirty="0" err="1"/>
              <a:t>внутрішніх</a:t>
            </a:r>
            <a:r>
              <a:rPr lang="ru-RU" dirty="0"/>
              <a:t> </a:t>
            </a:r>
            <a:r>
              <a:rPr lang="ru-RU" dirty="0" err="1"/>
              <a:t>перевезеннях</a:t>
            </a:r>
            <a:r>
              <a:rPr lang="ru-RU" dirty="0"/>
              <a:t> </a:t>
            </a:r>
            <a:r>
              <a:rPr lang="ru-RU" dirty="0" err="1"/>
              <a:t>належить</a:t>
            </a:r>
            <a:r>
              <a:rPr lang="ru-RU" dirty="0"/>
              <a:t> системам </a:t>
            </a:r>
            <a:r>
              <a:rPr lang="ru-RU" dirty="0" err="1"/>
              <a:t>каналів</a:t>
            </a:r>
            <a:r>
              <a:rPr lang="ru-RU" dirty="0"/>
              <a:t>. До </a:t>
            </a:r>
            <a:r>
              <a:rPr lang="ru-RU" dirty="0" err="1"/>
              <a:t>найбільших</a:t>
            </a:r>
            <a:r>
              <a:rPr lang="ru-RU" dirty="0"/>
              <a:t> </a:t>
            </a:r>
            <a:r>
              <a:rPr lang="ru-RU" dirty="0" err="1"/>
              <a:t>каналів</a:t>
            </a:r>
            <a:r>
              <a:rPr lang="ru-RU" dirty="0"/>
              <a:t> належать: </a:t>
            </a:r>
            <a:r>
              <a:rPr lang="ru-RU" dirty="0" err="1"/>
              <a:t>Береговий</a:t>
            </a:r>
            <a:r>
              <a:rPr lang="ru-RU" dirty="0"/>
              <a:t> канал у США (5,5 тис. км), Великий канал у </a:t>
            </a:r>
            <a:r>
              <a:rPr lang="ru-RU" dirty="0" err="1"/>
              <a:t>Китаї</a:t>
            </a:r>
            <a:r>
              <a:rPr lang="ru-RU" dirty="0"/>
              <a:t> (1782 км), Волго-</a:t>
            </a:r>
            <a:r>
              <a:rPr lang="ru-RU" dirty="0" err="1"/>
              <a:t>Балтійський</a:t>
            </a:r>
            <a:r>
              <a:rPr lang="ru-RU" dirty="0"/>
              <a:t> у </a:t>
            </a:r>
            <a:r>
              <a:rPr lang="ru-RU" dirty="0" err="1"/>
              <a:t>Росії</a:t>
            </a:r>
            <a:r>
              <a:rPr lang="ru-RU" dirty="0"/>
              <a:t> (1100 км), Рейн - Майн - Дунай у </a:t>
            </a:r>
            <a:r>
              <a:rPr lang="ru-RU" dirty="0" err="1"/>
              <a:t>Німеччині</a:t>
            </a:r>
            <a:r>
              <a:rPr lang="ru-RU" dirty="0"/>
              <a:t> (677 км). </a:t>
            </a:r>
            <a:endParaRPr lang="uk-UA" dirty="0"/>
          </a:p>
        </p:txBody>
      </p:sp>
    </p:spTree>
    <p:extLst>
      <p:ext uri="{BB962C8B-B14F-4D97-AF65-F5344CB8AC3E}">
        <p14:creationId xmlns:p14="http://schemas.microsoft.com/office/powerpoint/2010/main" val="39324113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457200" y="332656"/>
            <a:ext cx="5371882"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 name="Заголовок 1"/>
          <p:cNvSpPr>
            <a:spLocks noGrp="1"/>
          </p:cNvSpPr>
          <p:nvPr>
            <p:ph type="title"/>
          </p:nvPr>
        </p:nvSpPr>
        <p:spPr>
          <a:xfrm>
            <a:off x="457200" y="274638"/>
            <a:ext cx="8229600" cy="562074"/>
          </a:xfrm>
        </p:spPr>
        <p:txBody>
          <a:bodyPr/>
          <a:lstStyle/>
          <a:p>
            <a:pPr algn="l"/>
            <a:r>
              <a:rPr lang="uk-UA" sz="2000" b="1" dirty="0"/>
              <a:t>Річковий транспорт Америки.</a:t>
            </a:r>
          </a:p>
        </p:txBody>
      </p:sp>
      <p:sp>
        <p:nvSpPr>
          <p:cNvPr id="3" name="Объект 2"/>
          <p:cNvSpPr>
            <a:spLocks noGrp="1"/>
          </p:cNvSpPr>
          <p:nvPr>
            <p:ph idx="1"/>
          </p:nvPr>
        </p:nvSpPr>
        <p:spPr>
          <a:xfrm>
            <a:off x="457200" y="1600200"/>
            <a:ext cx="5842992" cy="4525963"/>
          </a:xfrm>
        </p:spPr>
        <p:txBody>
          <a:bodyPr/>
          <a:lstStyle/>
          <a:p>
            <a:pPr marL="0" indent="0" algn="just">
              <a:buNone/>
            </a:pPr>
            <a:r>
              <a:rPr lang="uk-UA" sz="1800" dirty="0"/>
              <a:t>	Основні річкові круїзні території на континенті Північна Америка пов’язані з системою Великих американських озер, р. </a:t>
            </a:r>
            <a:r>
              <a:rPr lang="uk-UA" sz="1800" dirty="0" err="1"/>
              <a:t>Св</a:t>
            </a:r>
            <a:r>
              <a:rPr lang="uk-UA" sz="1800" dirty="0"/>
              <a:t> Лаврентія. Водний шлях від Великих озер до Атлантичного океану має довжину 4000 км. Навігація триває упродовж всього року. Значна частка </a:t>
            </a:r>
            <a:r>
              <a:rPr lang="uk-UA" sz="1800" dirty="0" err="1"/>
              <a:t>водных</a:t>
            </a:r>
            <a:r>
              <a:rPr lang="uk-UA" sz="1800" dirty="0"/>
              <a:t> туристичних </a:t>
            </a:r>
            <a:r>
              <a:rPr lang="uk-UA" sz="1800" dirty="0" err="1"/>
              <a:t>маршрутов</a:t>
            </a:r>
            <a:r>
              <a:rPr lang="uk-UA" sz="1800" dirty="0"/>
              <a:t> припадає на басейн р. Міссісіпі та мережу каналів, що з’єднують ці дві системи. </a:t>
            </a:r>
          </a:p>
          <a:p>
            <a:pPr marL="0" indent="0" algn="just">
              <a:buNone/>
            </a:pPr>
            <a:r>
              <a:rPr lang="uk-UA" sz="1800" dirty="0"/>
              <a:t>	У країнах Південної Америки річковий транспорт отримав слабкий розвиток, хоча за довжиною </a:t>
            </a:r>
            <a:r>
              <a:rPr lang="uk-UA" sz="1800" dirty="0" err="1"/>
              <a:t>водных</a:t>
            </a:r>
            <a:r>
              <a:rPr lang="uk-UA" sz="1800" dirty="0"/>
              <a:t> шляхів регіон є одним з провідних у світі. До основних річкових мереж відносяться басейни Ла-Плати, Амазонки, Оріноко. Найбільш розповсюджені круїзи Амазонкою (Бразилія) та Параною (Аргентина). </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7957" y="836712"/>
            <a:ext cx="2857718" cy="5661248"/>
          </a:xfrm>
          <a:prstGeom prst="rect">
            <a:avLst/>
          </a:prstGeom>
          <a:ln>
            <a:noFill/>
          </a:ln>
          <a:effectLst>
            <a:softEdge rad="112500"/>
          </a:effectLst>
        </p:spPr>
      </p:pic>
    </p:spTree>
    <p:extLst>
      <p:ext uri="{BB962C8B-B14F-4D97-AF65-F5344CB8AC3E}">
        <p14:creationId xmlns:p14="http://schemas.microsoft.com/office/powerpoint/2010/main" val="24424458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457200" y="274638"/>
            <a:ext cx="3970784" cy="49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 name="Заголовок 1"/>
          <p:cNvSpPr>
            <a:spLocks noGrp="1"/>
          </p:cNvSpPr>
          <p:nvPr>
            <p:ph type="title"/>
          </p:nvPr>
        </p:nvSpPr>
        <p:spPr>
          <a:xfrm>
            <a:off x="457200" y="274638"/>
            <a:ext cx="8229600" cy="490066"/>
          </a:xfrm>
        </p:spPr>
        <p:txBody>
          <a:bodyPr/>
          <a:lstStyle/>
          <a:p>
            <a:pPr algn="l"/>
            <a:r>
              <a:rPr lang="uk-UA" sz="2000" b="1" dirty="0"/>
              <a:t>Річкове сполучення Азії</a:t>
            </a:r>
          </a:p>
        </p:txBody>
      </p:sp>
      <p:sp>
        <p:nvSpPr>
          <p:cNvPr id="3" name="Объект 2"/>
          <p:cNvSpPr>
            <a:spLocks noGrp="1"/>
          </p:cNvSpPr>
          <p:nvPr>
            <p:ph idx="1"/>
          </p:nvPr>
        </p:nvSpPr>
        <p:spPr>
          <a:xfrm>
            <a:off x="457200" y="764705"/>
            <a:ext cx="8229600" cy="2880320"/>
          </a:xfrm>
        </p:spPr>
        <p:txBody>
          <a:bodyPr/>
          <a:lstStyle/>
          <a:p>
            <a:pPr marL="0" indent="0" algn="just">
              <a:buNone/>
            </a:pPr>
            <a:r>
              <a:rPr lang="uk-UA" sz="2800" dirty="0"/>
              <a:t>	В Азіатському регіоні важливе значення мають великі річки Інд, Ганг, Меконг, </a:t>
            </a:r>
            <a:r>
              <a:rPr lang="uk-UA" sz="2800" dirty="0" err="1"/>
              <a:t>Менам</a:t>
            </a:r>
            <a:r>
              <a:rPr lang="uk-UA" sz="2800" dirty="0"/>
              <a:t>. У Китаї надзвичайною популярністю користуються прогулянкові маршрути річкою </a:t>
            </a:r>
            <a:r>
              <a:rPr lang="uk-UA" sz="2800" dirty="0" err="1"/>
              <a:t>Ліцзян</a:t>
            </a:r>
            <a:r>
              <a:rPr lang="uk-UA" sz="2800" dirty="0"/>
              <a:t> та тур “Три ущелини річкою Янцзи. 	Широкого розповсюдження набули перевезення Великим каналом.</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664" y="3741106"/>
            <a:ext cx="6019800" cy="3124200"/>
          </a:xfrm>
          <a:prstGeom prst="rect">
            <a:avLst/>
          </a:prstGeom>
        </p:spPr>
      </p:pic>
    </p:spTree>
    <p:extLst>
      <p:ext uri="{BB962C8B-B14F-4D97-AF65-F5344CB8AC3E}">
        <p14:creationId xmlns:p14="http://schemas.microsoft.com/office/powerpoint/2010/main" val="28231731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39552" y="404664"/>
            <a:ext cx="6120680"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 name="Заголовок 1"/>
          <p:cNvSpPr>
            <a:spLocks noGrp="1"/>
          </p:cNvSpPr>
          <p:nvPr>
            <p:ph type="title"/>
          </p:nvPr>
        </p:nvSpPr>
        <p:spPr>
          <a:xfrm>
            <a:off x="457200" y="274638"/>
            <a:ext cx="8229600" cy="778098"/>
          </a:xfrm>
        </p:spPr>
        <p:txBody>
          <a:bodyPr/>
          <a:lstStyle/>
          <a:p>
            <a:pPr algn="l"/>
            <a:r>
              <a:rPr lang="uk-UA" sz="3200" b="1" dirty="0"/>
              <a:t>Річкове сполучення Європи</a:t>
            </a:r>
          </a:p>
        </p:txBody>
      </p:sp>
      <p:sp>
        <p:nvSpPr>
          <p:cNvPr id="3" name="Объект 2"/>
          <p:cNvSpPr>
            <a:spLocks noGrp="1"/>
          </p:cNvSpPr>
          <p:nvPr>
            <p:ph idx="1"/>
          </p:nvPr>
        </p:nvSpPr>
        <p:spPr>
          <a:xfrm>
            <a:off x="457200" y="1052736"/>
            <a:ext cx="8229600" cy="5073427"/>
          </a:xfrm>
        </p:spPr>
        <p:txBody>
          <a:bodyPr/>
          <a:lstStyle/>
          <a:p>
            <a:pPr marL="0" indent="0" algn="just">
              <a:buNone/>
            </a:pPr>
            <a:r>
              <a:rPr lang="uk-UA" sz="1800" dirty="0"/>
              <a:t>	Важливими внутрішніми артеріями Європи є система Рейну та його </a:t>
            </a:r>
            <a:r>
              <a:rPr lang="uk-UA" sz="1800" dirty="0" err="1"/>
              <a:t>приток</a:t>
            </a:r>
            <a:r>
              <a:rPr lang="uk-UA" sz="1800" dirty="0"/>
              <a:t> та каналів (Мозель, Майн, </a:t>
            </a:r>
            <a:r>
              <a:rPr lang="uk-UA" sz="1800" dirty="0" err="1"/>
              <a:t>Неккар</a:t>
            </a:r>
            <a:r>
              <a:rPr lang="uk-UA" sz="1800" dirty="0"/>
              <a:t>, </a:t>
            </a:r>
            <a:r>
              <a:rPr lang="uk-UA" sz="1800" dirty="0" err="1"/>
              <a:t>Везер</a:t>
            </a:r>
            <a:r>
              <a:rPr lang="uk-UA" sz="1800" dirty="0"/>
              <a:t>), Ельба, Дунай. 	Важливу транспортну </a:t>
            </a:r>
            <a:r>
              <a:rPr lang="uk-UA" sz="1800" dirty="0" err="1"/>
              <a:t>трансєвропейську</a:t>
            </a:r>
            <a:r>
              <a:rPr lang="uk-UA" sz="1800" dirty="0"/>
              <a:t> магістраль повинен створити </a:t>
            </a:r>
            <a:r>
              <a:rPr lang="uk-UA" sz="1800" dirty="0" err="1"/>
              <a:t>воднии</a:t>
            </a:r>
            <a:r>
              <a:rPr lang="uk-UA" sz="1800" dirty="0"/>
              <a:t> шлях Рейн - Майн - Дунай. Дві річкові магістралі Рейн та Дунай створюють єдиний водний шлях довжиною 3,5 тис. км від Балтики до Чорного моря.</a:t>
            </a:r>
          </a:p>
          <a:p>
            <a:pPr marL="0" indent="0" algn="just">
              <a:buNone/>
            </a:pPr>
            <a:r>
              <a:rPr lang="uk-UA" sz="1800" dirty="0"/>
              <a:t>	 Європа користується найбільшою популярністю на ринку річкових круїзів. Круїзні маршрути створені в Німеччині, Франції, Великобританії, Нідерландах Швейцарії, Австрії. </a:t>
            </a:r>
          </a:p>
          <a:p>
            <a:pPr marL="0" indent="0" algn="just">
              <a:buNone/>
            </a:pPr>
            <a:r>
              <a:rPr lang="uk-UA" sz="1800" dirty="0"/>
              <a:t>	Річкові круїзи здійснюються на ділянках: Амстердам -Базель, Амстердам - Страсбург, Страсбург - замки Рейну -Страсбург, </a:t>
            </a:r>
            <a:r>
              <a:rPr lang="uk-UA" sz="1800" dirty="0" err="1"/>
              <a:t>Пасау</a:t>
            </a:r>
            <a:r>
              <a:rPr lang="uk-UA" sz="1800" dirty="0"/>
              <a:t> - Будапешт, Амстердам - Бремен, Гамбург - Бремен, Гамбург - Щецин та ін. 	Виник круїзний маршрут “Романтичний Рейн”, що проходить через історичні міста Кельн, Бонн, Дюссельдорф, </a:t>
            </a:r>
            <a:r>
              <a:rPr lang="uk-UA" sz="1800" dirty="0" err="1"/>
              <a:t>Вісбаден</a:t>
            </a:r>
            <a:r>
              <a:rPr lang="uk-UA" sz="1800" dirty="0"/>
              <a:t>, </a:t>
            </a:r>
            <a:r>
              <a:rPr lang="uk-UA" sz="1800" dirty="0" err="1"/>
              <a:t>Майнц</a:t>
            </a:r>
            <a:endParaRPr lang="uk-UA" sz="1800" dirty="0"/>
          </a:p>
        </p:txBody>
      </p:sp>
    </p:spTree>
    <p:extLst>
      <p:ext uri="{BB962C8B-B14F-4D97-AF65-F5344CB8AC3E}">
        <p14:creationId xmlns:p14="http://schemas.microsoft.com/office/powerpoint/2010/main" val="510792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68313" y="115888"/>
            <a:ext cx="8229600" cy="777875"/>
          </a:xfrm>
        </p:spPr>
        <p:txBody>
          <a:bodyPr/>
          <a:lstStyle/>
          <a:p>
            <a:pPr eaLnBrk="1" hangingPunct="1">
              <a:defRPr/>
            </a:pPr>
            <a:r>
              <a:rPr lang="uk-UA" b="1" dirty="0">
                <a:solidFill>
                  <a:srgbClr val="FF0000"/>
                </a:solidFill>
                <a:effectLst>
                  <a:outerShdw blurRad="38100" dist="38100" dir="2700000" algn="tl">
                    <a:srgbClr val="000000"/>
                  </a:outerShdw>
                </a:effectLst>
              </a:rPr>
              <a:t>План лекції</a:t>
            </a:r>
            <a:endParaRPr lang="ru-RU" dirty="0">
              <a:solidFill>
                <a:srgbClr val="FF0000"/>
              </a:solidFill>
            </a:endParaRPr>
          </a:p>
        </p:txBody>
      </p:sp>
      <p:sp>
        <p:nvSpPr>
          <p:cNvPr id="61442" name="Rectangle 6"/>
          <p:cNvSpPr>
            <a:spLocks noGrp="1" noChangeArrowheads="1"/>
          </p:cNvSpPr>
          <p:nvPr>
            <p:ph type="body" idx="1"/>
          </p:nvPr>
        </p:nvSpPr>
        <p:spPr>
          <a:xfrm>
            <a:off x="519113" y="893762"/>
            <a:ext cx="8229600" cy="3327326"/>
          </a:xfrm>
        </p:spPr>
        <p:txBody>
          <a:bodyPr/>
          <a:lstStyle/>
          <a:p>
            <a:pPr marL="0" indent="0" algn="just">
              <a:buNone/>
            </a:pPr>
            <a:r>
              <a:rPr lang="uk-UA" sz="2400" b="1" dirty="0">
                <a:solidFill>
                  <a:srgbClr val="FF0000"/>
                </a:solidFill>
                <a:latin typeface="Times New Roman" panose="02020603050405020304" pitchFamily="18" charset="0"/>
                <a:cs typeface="Times New Roman" panose="02020603050405020304" pitchFamily="18" charset="0"/>
              </a:rPr>
              <a:t>1.</a:t>
            </a:r>
            <a:r>
              <a:rPr lang="ru-RU" sz="2400" b="1" dirty="0">
                <a:solidFill>
                  <a:srgbClr val="FF0000"/>
                </a:solidFill>
                <a:latin typeface="Times New Roman" panose="02020603050405020304" pitchFamily="18" charset="0"/>
                <a:cs typeface="Times New Roman" panose="02020603050405020304" pitchFamily="18" charset="0"/>
              </a:rPr>
              <a:t> </a:t>
            </a:r>
            <a:r>
              <a:rPr lang="ru-RU" sz="2400" b="1" i="0" dirty="0">
                <a:solidFill>
                  <a:srgbClr val="FF0000"/>
                </a:solidFill>
                <a:effectLst/>
                <a:latin typeface="Times New Roman" panose="02020603050405020304" pitchFamily="18" charset="0"/>
                <a:cs typeface="Times New Roman" panose="02020603050405020304" pitchFamily="18" charset="0"/>
              </a:rPr>
              <a:t>Нормативно-</a:t>
            </a:r>
            <a:r>
              <a:rPr lang="uk-UA" sz="2400" b="1" i="0" dirty="0">
                <a:solidFill>
                  <a:srgbClr val="FF0000"/>
                </a:solidFill>
                <a:effectLst/>
                <a:latin typeface="Times New Roman" panose="02020603050405020304" pitchFamily="18" charset="0"/>
                <a:cs typeface="Times New Roman" panose="02020603050405020304" pitchFamily="18" charset="0"/>
              </a:rPr>
              <a:t>правова</a:t>
            </a:r>
            <a:r>
              <a:rPr lang="ru-RU" sz="2400" b="1" i="0" dirty="0">
                <a:solidFill>
                  <a:srgbClr val="FF0000"/>
                </a:solidFill>
                <a:effectLst/>
                <a:latin typeface="Times New Roman" panose="02020603050405020304" pitchFamily="18" charset="0"/>
                <a:cs typeface="Times New Roman" panose="02020603050405020304" pitchFamily="18" charset="0"/>
              </a:rPr>
              <a:t> база організації водных перевезень</a:t>
            </a:r>
          </a:p>
          <a:p>
            <a:pPr marL="0" indent="0" algn="just">
              <a:buNone/>
            </a:pPr>
            <a:r>
              <a:rPr lang="uk-UA" sz="2400" b="1" dirty="0">
                <a:solidFill>
                  <a:srgbClr val="FF0000"/>
                </a:solidFill>
                <a:latin typeface="Times New Roman" panose="02020603050405020304" pitchFamily="18" charset="0"/>
                <a:cs typeface="Times New Roman" panose="02020603050405020304" pitchFamily="18" charset="0"/>
              </a:rPr>
              <a:t>2. </a:t>
            </a:r>
            <a:r>
              <a:rPr lang="ru-RU" sz="2400" b="1" i="0" dirty="0">
                <a:solidFill>
                  <a:srgbClr val="FF0000"/>
                </a:solidFill>
                <a:effectLst/>
                <a:latin typeface="Times New Roman" panose="02020603050405020304" pitchFamily="18" charset="0"/>
                <a:cs typeface="Times New Roman" panose="02020603050405020304" pitchFamily="18" charset="0"/>
              </a:rPr>
              <a:t>Організація обслуговування туристів при лінійному перевезенні</a:t>
            </a:r>
          </a:p>
          <a:p>
            <a:pPr marL="0" indent="0" algn="l">
              <a:buNone/>
            </a:pPr>
            <a:r>
              <a:rPr lang="ru-RU" sz="2400" b="1" dirty="0">
                <a:solidFill>
                  <a:srgbClr val="FF0000"/>
                </a:solidFill>
                <a:latin typeface="Times New Roman" panose="02020603050405020304" pitchFamily="18" charset="0"/>
                <a:cs typeface="Times New Roman" panose="02020603050405020304" pitchFamily="18" charset="0"/>
              </a:rPr>
              <a:t>3. </a:t>
            </a:r>
            <a:r>
              <a:rPr lang="ru-RU" sz="2400" b="1" i="0" dirty="0">
                <a:solidFill>
                  <a:srgbClr val="FF0000"/>
                </a:solidFill>
                <a:effectLst/>
                <a:latin typeface="Times New Roman" panose="02020603050405020304" pitchFamily="18" charset="0"/>
                <a:cs typeface="Times New Roman" panose="02020603050405020304" pitchFamily="18" charset="0"/>
              </a:rPr>
              <a:t> Особливості організації круїзного маршруту</a:t>
            </a:r>
            <a:endParaRPr lang="ru-RU" sz="2400" b="1" dirty="0">
              <a:solidFill>
                <a:srgbClr val="FF0000"/>
              </a:solidFill>
              <a:latin typeface="Times New Roman" panose="02020603050405020304" pitchFamily="18" charset="0"/>
              <a:cs typeface="Times New Roman" panose="02020603050405020304" pitchFamily="18" charset="0"/>
            </a:endParaRPr>
          </a:p>
          <a:p>
            <a:pPr marL="0" indent="0" algn="l">
              <a:buNone/>
            </a:pPr>
            <a:r>
              <a:rPr lang="uk-UA" sz="2400" b="1" dirty="0">
                <a:solidFill>
                  <a:srgbClr val="FF0000"/>
                </a:solidFill>
                <a:latin typeface="Times New Roman" panose="02020603050405020304" pitchFamily="18" charset="0"/>
                <a:cs typeface="Times New Roman" panose="02020603050405020304" pitchFamily="18" charset="0"/>
              </a:rPr>
              <a:t>4. </a:t>
            </a:r>
            <a:r>
              <a:rPr lang="ru-RU" sz="2400" b="1" i="0" dirty="0">
                <a:solidFill>
                  <a:srgbClr val="FF0000"/>
                </a:solidFill>
                <a:effectLst/>
                <a:latin typeface="Times New Roman" panose="02020603050405020304" pitchFamily="18" charset="0"/>
                <a:cs typeface="Times New Roman" panose="02020603050405020304" pitchFamily="18" charset="0"/>
              </a:rPr>
              <a:t>Організація обслуговування туристів </a:t>
            </a:r>
            <a:r>
              <a:rPr lang="ru-RU" sz="2400" b="1" i="0" dirty="0" err="1">
                <a:solidFill>
                  <a:srgbClr val="FF0000"/>
                </a:solidFill>
                <a:effectLst/>
                <a:latin typeface="Times New Roman" panose="02020603050405020304" pitchFamily="18" charset="0"/>
                <a:cs typeface="Times New Roman" panose="02020603050405020304" pitchFamily="18" charset="0"/>
              </a:rPr>
              <a:t>під</a:t>
            </a:r>
            <a:r>
              <a:rPr lang="ru-RU" sz="2400" b="1" i="0" dirty="0">
                <a:solidFill>
                  <a:srgbClr val="FF0000"/>
                </a:solidFill>
                <a:effectLst/>
                <a:latin typeface="Times New Roman" panose="02020603050405020304" pitchFamily="18" charset="0"/>
                <a:cs typeface="Times New Roman" panose="02020603050405020304" pitchFamily="18" charset="0"/>
              </a:rPr>
              <a:t> час </a:t>
            </a:r>
            <a:r>
              <a:rPr lang="ru-RU" sz="2400" b="1" i="0" dirty="0" err="1">
                <a:solidFill>
                  <a:srgbClr val="FF0000"/>
                </a:solidFill>
                <a:effectLst/>
                <a:latin typeface="Times New Roman" panose="02020603050405020304" pitchFamily="18" charset="0"/>
                <a:cs typeface="Times New Roman" panose="02020603050405020304" pitchFamily="18" charset="0"/>
              </a:rPr>
              <a:t>круїзу</a:t>
            </a:r>
            <a:endParaRPr lang="uk-UA" sz="2400" b="1" dirty="0">
              <a:solidFill>
                <a:srgbClr val="FF0000"/>
              </a:solidFill>
              <a:latin typeface="Times New Roman" panose="02020603050405020304" pitchFamily="18" charset="0"/>
              <a:cs typeface="Times New Roman" panose="02020603050405020304" pitchFamily="18" charset="0"/>
            </a:endParaRPr>
          </a:p>
          <a:p>
            <a:pPr marL="0" indent="0" algn="l">
              <a:buNone/>
            </a:pPr>
            <a:r>
              <a:rPr lang="uk-UA" sz="2400" b="1" dirty="0">
                <a:solidFill>
                  <a:srgbClr val="FF0000"/>
                </a:solidFill>
                <a:latin typeface="Times New Roman" panose="02020603050405020304" pitchFamily="18" charset="0"/>
                <a:cs typeface="Times New Roman" panose="02020603050405020304" pitchFamily="18" charset="0"/>
              </a:rPr>
              <a:t>5. </a:t>
            </a:r>
            <a:r>
              <a:rPr lang="ru-RU" sz="2400" b="1" i="0" dirty="0">
                <a:solidFill>
                  <a:srgbClr val="FF0000"/>
                </a:solidFill>
                <a:effectLst/>
                <a:latin typeface="Times New Roman" panose="02020603050405020304" pitchFamily="18" charset="0"/>
                <a:cs typeface="Times New Roman" panose="02020603050405020304" pitchFamily="18" charset="0"/>
              </a:rPr>
              <a:t>Забезпечення </a:t>
            </a:r>
            <a:r>
              <a:rPr lang="ru-RU" sz="2400" b="1" i="0" dirty="0" err="1">
                <a:solidFill>
                  <a:srgbClr val="FF0000"/>
                </a:solidFill>
                <a:effectLst/>
                <a:latin typeface="Times New Roman" panose="02020603050405020304" pitchFamily="18" charset="0"/>
                <a:cs typeface="Times New Roman" panose="02020603050405020304" pitchFamily="18" charset="0"/>
              </a:rPr>
              <a:t>безпеки</a:t>
            </a:r>
            <a:r>
              <a:rPr lang="ru-RU" sz="2400" b="1" i="0" dirty="0">
                <a:solidFill>
                  <a:srgbClr val="FF0000"/>
                </a:solidFill>
                <a:effectLst/>
                <a:latin typeface="Times New Roman" panose="02020603050405020304" pitchFamily="18" charset="0"/>
                <a:cs typeface="Times New Roman" panose="02020603050405020304" pitchFamily="18" charset="0"/>
              </a:rPr>
              <a:t> </a:t>
            </a:r>
            <a:r>
              <a:rPr lang="ru-RU" sz="2400" b="1" i="0" dirty="0" err="1">
                <a:solidFill>
                  <a:srgbClr val="FF0000"/>
                </a:solidFill>
                <a:effectLst/>
                <a:latin typeface="Times New Roman" panose="02020603050405020304" pitchFamily="18" charset="0"/>
                <a:cs typeface="Times New Roman" panose="02020603050405020304" pitchFamily="18" charset="0"/>
              </a:rPr>
              <a:t>пасажирів</a:t>
            </a:r>
            <a:r>
              <a:rPr lang="ru-RU" sz="2400" b="1" i="0" dirty="0">
                <a:solidFill>
                  <a:srgbClr val="FF0000"/>
                </a:solidFill>
                <a:effectLst/>
                <a:latin typeface="Times New Roman" panose="02020603050405020304" pitchFamily="18" charset="0"/>
                <a:cs typeface="Times New Roman" panose="02020603050405020304" pitchFamily="18" charset="0"/>
              </a:rPr>
              <a:t> </a:t>
            </a:r>
            <a:r>
              <a:rPr lang="ru-RU" sz="2400" b="1" i="0" dirty="0" err="1">
                <a:solidFill>
                  <a:srgbClr val="FF0000"/>
                </a:solidFill>
                <a:effectLst/>
                <a:latin typeface="Times New Roman" panose="02020603050405020304" pitchFamily="18" charset="0"/>
                <a:cs typeface="Times New Roman" panose="02020603050405020304" pitchFamily="18" charset="0"/>
              </a:rPr>
              <a:t>під</a:t>
            </a:r>
            <a:r>
              <a:rPr lang="ru-RU" sz="2400" b="1" i="0" dirty="0">
                <a:solidFill>
                  <a:srgbClr val="FF0000"/>
                </a:solidFill>
                <a:effectLst/>
                <a:latin typeface="Times New Roman" panose="02020603050405020304" pitchFamily="18" charset="0"/>
                <a:cs typeface="Times New Roman" panose="02020603050405020304" pitchFamily="18" charset="0"/>
              </a:rPr>
              <a:t> час водных маршрутов</a:t>
            </a:r>
          </a:p>
          <a:p>
            <a:pPr marL="0" indent="0" algn="just">
              <a:buFontTx/>
              <a:buNone/>
            </a:pPr>
            <a:endParaRPr lang="uk-UA" sz="1800" b="1" dirty="0">
              <a:solidFill>
                <a:srgbClr val="303030"/>
              </a:solidFill>
              <a:latin typeface="Verdana" pitchFamily="34" charset="0"/>
            </a:endParaRPr>
          </a:p>
          <a:p>
            <a:pPr marL="0" indent="0" algn="just">
              <a:buFontTx/>
              <a:buNone/>
            </a:pPr>
            <a:endParaRPr lang="uk-UA" sz="1600" b="1" dirty="0">
              <a:solidFill>
                <a:srgbClr val="303030"/>
              </a:solidFill>
              <a:latin typeface="Verdana" pitchFamily="34" charset="0"/>
            </a:endParaRPr>
          </a:p>
          <a:p>
            <a:pPr marL="0" indent="0" algn="just">
              <a:buFontTx/>
              <a:buNone/>
            </a:pPr>
            <a:endParaRPr lang="uk-UA" sz="1800" b="1" dirty="0">
              <a:solidFill>
                <a:srgbClr val="303030"/>
              </a:solidFill>
              <a:latin typeface="Verdana" pitchFamily="34" charset="0"/>
            </a:endParaRPr>
          </a:p>
          <a:p>
            <a:pPr marL="0" indent="0" algn="just">
              <a:buFontTx/>
              <a:buNone/>
            </a:pPr>
            <a:endParaRPr lang="ru-RU" sz="1800" b="1" dirty="0">
              <a:solidFill>
                <a:srgbClr val="303030"/>
              </a:solidFill>
              <a:latin typeface="Verdana" pitchFamily="34" charset="0"/>
            </a:endParaRPr>
          </a:p>
          <a:p>
            <a:pPr marL="0" indent="0" algn="just">
              <a:buFontTx/>
              <a:buNone/>
            </a:pPr>
            <a:endParaRPr lang="uk-UA" sz="2000" b="1" dirty="0">
              <a:solidFill>
                <a:srgbClr val="303030"/>
              </a:solidFill>
              <a:latin typeface="Verdana" pitchFamily="34" charset="0"/>
            </a:endParaRPr>
          </a:p>
        </p:txBody>
      </p:sp>
      <p:sp>
        <p:nvSpPr>
          <p:cNvPr id="61443" name="AutoShape 11" descr="Пов’язане зображення"/>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algn="ctr"/>
            <a:endParaRPr lang="en-US" dirty="0">
              <a:solidFill>
                <a:srgbClr val="000000"/>
              </a:solidFill>
            </a:endParaRPr>
          </a:p>
        </p:txBody>
      </p:sp>
      <p:sp>
        <p:nvSpPr>
          <p:cNvPr id="61444" name="AutoShape 13" descr="otlichie-menedzhmenta-ot-upravleniya"/>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algn="ctr"/>
            <a:endParaRPr lang="en-US" dirty="0">
              <a:solidFill>
                <a:srgbClr val="000000"/>
              </a:solidFill>
            </a:endParaRPr>
          </a:p>
        </p:txBody>
      </p:sp>
      <p:sp>
        <p:nvSpPr>
          <p:cNvPr id="61445" name="AutoShape 15" descr="otlichie-menedzhmenta-ot-upravleniya"/>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algn="ctr"/>
            <a:endParaRPr lang="en-US" dirty="0">
              <a:solidFill>
                <a:srgbClr val="000000"/>
              </a:solidFill>
            </a:endParaRPr>
          </a:p>
        </p:txBody>
      </p:sp>
      <p:sp>
        <p:nvSpPr>
          <p:cNvPr id="61446" name="AutoShape 17" descr="otlichie-menedzhmenta-ot-upravleniya"/>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algn="ctr"/>
            <a:endParaRPr lang="en-US" dirty="0">
              <a:solidFill>
                <a:srgbClr val="000000"/>
              </a:solidFill>
            </a:endParaRPr>
          </a:p>
        </p:txBody>
      </p:sp>
      <p:sp>
        <p:nvSpPr>
          <p:cNvPr id="61447" name="AutoShape 21" descr="Пов’язане зображення"/>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algn="ctr"/>
            <a:endParaRPr lang="en-US" dirty="0">
              <a:solidFill>
                <a:srgbClr val="000000"/>
              </a:solidFill>
            </a:endParaRPr>
          </a:p>
        </p:txBody>
      </p:sp>
      <p:sp>
        <p:nvSpPr>
          <p:cNvPr id="61448" name="AutoShape 23" descr="Пов’язане зображення"/>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algn="ctr"/>
            <a:endParaRPr lang="en-US" dirty="0">
              <a:solidFill>
                <a:srgbClr val="000000"/>
              </a:solidFill>
            </a:endParaRPr>
          </a:p>
        </p:txBody>
      </p:sp>
      <p:sp>
        <p:nvSpPr>
          <p:cNvPr id="61449" name="AutoShape 25" descr="Пов’язане зображення"/>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algn="ctr"/>
            <a:endParaRPr lang="en-US" dirty="0">
              <a:solidFill>
                <a:srgbClr val="000000"/>
              </a:solidFill>
            </a:endParaRP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688" y="4221088"/>
            <a:ext cx="6336704" cy="2473885"/>
          </a:xfrm>
          <a:prstGeom prst="rect">
            <a:avLst/>
          </a:prstGeom>
          <a:ln>
            <a:noFill/>
          </a:ln>
          <a:effectLst>
            <a:softEdge rad="112500"/>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620688"/>
            <a:ext cx="8219256" cy="5505475"/>
          </a:xfrm>
        </p:spPr>
        <p:txBody>
          <a:bodyPr/>
          <a:lstStyle/>
          <a:p>
            <a:pPr marL="0" indent="0" algn="just">
              <a:buNone/>
            </a:pPr>
            <a:r>
              <a:rPr lang="uk-UA" dirty="0"/>
              <a:t>	Розроблено багато </a:t>
            </a:r>
            <a:r>
              <a:rPr lang="uk-UA" dirty="0" err="1"/>
              <a:t>маршрутов</a:t>
            </a:r>
            <a:r>
              <a:rPr lang="uk-UA" dirty="0"/>
              <a:t> річкою Дунай (2588 км), що перетинає 7 країн Європи. Подорожі включають відвідання міст Німеччини, Угорщини, Словаччини, Австрії. Навігаційний період триває 7 місяців. </a:t>
            </a:r>
          </a:p>
          <a:p>
            <a:pPr marL="0" indent="0" algn="just">
              <a:buNone/>
            </a:pPr>
            <a:r>
              <a:rPr lang="uk-UA" dirty="0"/>
              <a:t>	Українські компанії “Дунайські лінії’ та “Вега тур” пропонують на вітчизняному ринку маршрут Будапешт-</a:t>
            </a:r>
            <a:r>
              <a:rPr lang="uk-UA" dirty="0" err="1"/>
              <a:t>Пасау</a:t>
            </a:r>
            <a:r>
              <a:rPr lang="uk-UA" dirty="0"/>
              <a:t>. </a:t>
            </a:r>
          </a:p>
        </p:txBody>
      </p:sp>
    </p:spTree>
    <p:extLst>
      <p:ext uri="{BB962C8B-B14F-4D97-AF65-F5344CB8AC3E}">
        <p14:creationId xmlns:p14="http://schemas.microsoft.com/office/powerpoint/2010/main" val="8956859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57200" y="476672"/>
            <a:ext cx="6635080" cy="9409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 name="Заголовок 1"/>
          <p:cNvSpPr>
            <a:spLocks noGrp="1"/>
          </p:cNvSpPr>
          <p:nvPr>
            <p:ph type="title"/>
          </p:nvPr>
        </p:nvSpPr>
        <p:spPr/>
        <p:txBody>
          <a:bodyPr/>
          <a:lstStyle/>
          <a:p>
            <a:pPr algn="l"/>
            <a:r>
              <a:rPr lang="uk-UA" dirty="0"/>
              <a:t>Річкові води України</a:t>
            </a:r>
          </a:p>
        </p:txBody>
      </p:sp>
      <p:sp>
        <p:nvSpPr>
          <p:cNvPr id="3" name="Объект 2"/>
          <p:cNvSpPr>
            <a:spLocks noGrp="1"/>
          </p:cNvSpPr>
          <p:nvPr>
            <p:ph idx="1"/>
          </p:nvPr>
        </p:nvSpPr>
        <p:spPr/>
        <p:txBody>
          <a:bodyPr/>
          <a:lstStyle/>
          <a:p>
            <a:pPr marL="0" indent="0" algn="just">
              <a:buNone/>
            </a:pPr>
            <a:r>
              <a:rPr lang="uk-UA" sz="2000" dirty="0"/>
              <a:t>	За офіційними даними Гідрометеослужби України (Департамент по гідрометеорології Міністерства екології і природних ресурсів) на території України нараховується майже 71 тис. річок. Близько 67 тис. річок або 94% належать до дуже малих (завдовжки не більше 10 км). Майже 11% усіх річок - середні. </a:t>
            </a:r>
          </a:p>
          <a:p>
            <a:pPr marL="0" indent="0" algn="just">
              <a:buNone/>
            </a:pPr>
            <a:r>
              <a:rPr lang="uk-UA" sz="2000" dirty="0"/>
              <a:t>	До великих річок, площа водозабору яких перевищує 50 тис. </a:t>
            </a:r>
            <a:r>
              <a:rPr lang="uk-UA" sz="2000" dirty="0" err="1"/>
              <a:t>кв</a:t>
            </a:r>
            <a:r>
              <a:rPr lang="uk-UA" sz="2000" dirty="0"/>
              <a:t>. км, відносять Дніпро (981 км) з його притокою Десна, Дністер (705 км), Сіверський Донець (672 км) та Південний Буг (806 км). </a:t>
            </a:r>
          </a:p>
          <a:p>
            <a:pPr marL="0" indent="0" algn="just">
              <a:buNone/>
            </a:pPr>
            <a:r>
              <a:rPr lang="uk-UA" sz="2000" dirty="0"/>
              <a:t>	Річка Дунай, довжиною 2900 км, на території України має ділянку від м. Рені до гирла довжиною 174 км. Загальна довжина судноплавних ділянок річок України становить близько 4,4 тис. км</a:t>
            </a:r>
          </a:p>
        </p:txBody>
      </p:sp>
    </p:spTree>
    <p:extLst>
      <p:ext uri="{BB962C8B-B14F-4D97-AF65-F5344CB8AC3E}">
        <p14:creationId xmlns:p14="http://schemas.microsoft.com/office/powerpoint/2010/main" val="10712581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457200" y="476672"/>
            <a:ext cx="3878766"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 name="Заголовок 1"/>
          <p:cNvSpPr>
            <a:spLocks noGrp="1"/>
          </p:cNvSpPr>
          <p:nvPr>
            <p:ph type="title"/>
          </p:nvPr>
        </p:nvSpPr>
        <p:spPr/>
        <p:txBody>
          <a:bodyPr/>
          <a:lstStyle/>
          <a:p>
            <a:pPr algn="l"/>
            <a:r>
              <a:rPr lang="uk-UA" sz="2400" b="1" dirty="0"/>
              <a:t>Річкові круїзи України</a:t>
            </a:r>
          </a:p>
        </p:txBody>
      </p:sp>
      <p:sp>
        <p:nvSpPr>
          <p:cNvPr id="3" name="Объект 2"/>
          <p:cNvSpPr>
            <a:spLocks noGrp="1"/>
          </p:cNvSpPr>
          <p:nvPr>
            <p:ph idx="1"/>
          </p:nvPr>
        </p:nvSpPr>
        <p:spPr>
          <a:xfrm>
            <a:off x="323528" y="980728"/>
            <a:ext cx="8229600" cy="4525963"/>
          </a:xfrm>
        </p:spPr>
        <p:txBody>
          <a:bodyPr/>
          <a:lstStyle/>
          <a:p>
            <a:pPr marL="0" indent="0" algn="just">
              <a:buNone/>
            </a:pPr>
            <a:r>
              <a:rPr lang="uk-UA" sz="2000" dirty="0"/>
              <a:t>	Популярними в Україні є круїзи рікою Дніпро на ділянці Київ - Херсон та змішані круїзи “ріка-море” (Київ - Севастополь - Одеса). Маршрути сезонні (травень-жовтень). </a:t>
            </a:r>
          </a:p>
          <a:p>
            <a:pPr marL="0" indent="0" algn="just">
              <a:buNone/>
            </a:pPr>
            <a:r>
              <a:rPr lang="uk-UA" sz="2000" dirty="0"/>
              <a:t>	Одним із лідерів змішаних круїзів по Дніпру та Чорному морю є створена у 1990 р. компанія “Червона Рута”. Компанія є туроператором </a:t>
            </a:r>
            <a:r>
              <a:rPr lang="uk-UA" sz="2000" dirty="0" err="1"/>
              <a:t>маршрутов</a:t>
            </a:r>
            <a:r>
              <a:rPr lang="uk-UA" sz="2000" dirty="0"/>
              <a:t> тривалістю 10-14 діб на чотирипалубних теплоходах “Академік Глушков”, “Генерал Ватутін”, “Маршал Рибалко”, що розраховані на 280-320 пасажирів. </a:t>
            </a:r>
          </a:p>
          <a:p>
            <a:pPr marL="0" indent="0" algn="just">
              <a:buNone/>
            </a:pPr>
            <a:r>
              <a:rPr lang="uk-UA" sz="2000" dirty="0"/>
              <a:t>	Основні маршрути: Київ - Севастополь - Одеса, Одеса -Севастополь - Київ, Київ - Севастополь - Одеса - Київ.</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707" y="4140161"/>
            <a:ext cx="3619103" cy="2710834"/>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5966" y="4653136"/>
            <a:ext cx="4350834" cy="2023336"/>
          </a:xfrm>
          <a:prstGeom prst="rect">
            <a:avLst/>
          </a:prstGeom>
        </p:spPr>
      </p:pic>
    </p:spTree>
    <p:extLst>
      <p:ext uri="{BB962C8B-B14F-4D97-AF65-F5344CB8AC3E}">
        <p14:creationId xmlns:p14="http://schemas.microsoft.com/office/powerpoint/2010/main" val="29505006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l"/>
            <a:r>
              <a:rPr lang="ru-RU" sz="2400" b="1" dirty="0"/>
              <a:t> Особливості </a:t>
            </a:r>
            <a:r>
              <a:rPr lang="ru-RU" sz="2400" b="1" dirty="0" err="1"/>
              <a:t>формування</a:t>
            </a:r>
            <a:r>
              <a:rPr lang="ru-RU" sz="2400" b="1" dirty="0"/>
              <a:t> </a:t>
            </a:r>
            <a:r>
              <a:rPr lang="ru-RU" sz="2400" b="1" dirty="0" err="1"/>
              <a:t>основних</a:t>
            </a:r>
            <a:r>
              <a:rPr lang="ru-RU" sz="2400" b="1" dirty="0"/>
              <a:t> </a:t>
            </a:r>
            <a:r>
              <a:rPr lang="ru-RU" sz="2400" b="1" dirty="0" err="1"/>
              <a:t>морських</a:t>
            </a:r>
            <a:r>
              <a:rPr lang="ru-RU" sz="2400" b="1" dirty="0"/>
              <a:t> </a:t>
            </a:r>
            <a:r>
              <a:rPr lang="ru-RU" sz="2400" b="1" dirty="0" err="1"/>
              <a:t>круїзних</a:t>
            </a:r>
            <a:r>
              <a:rPr lang="ru-RU" sz="2400" b="1" dirty="0"/>
              <a:t> </a:t>
            </a:r>
            <a:r>
              <a:rPr lang="ru-RU" sz="2400" b="1" dirty="0" err="1"/>
              <a:t>територій</a:t>
            </a:r>
            <a:endParaRPr lang="uk-UA" sz="2400" b="1" dirty="0"/>
          </a:p>
        </p:txBody>
      </p:sp>
      <p:sp>
        <p:nvSpPr>
          <p:cNvPr id="3" name="Объект 2"/>
          <p:cNvSpPr>
            <a:spLocks noGrp="1"/>
          </p:cNvSpPr>
          <p:nvPr>
            <p:ph idx="1"/>
          </p:nvPr>
        </p:nvSpPr>
        <p:spPr>
          <a:xfrm>
            <a:off x="395536" y="1600200"/>
            <a:ext cx="8229600" cy="4525963"/>
          </a:xfrm>
        </p:spPr>
        <p:txBody>
          <a:bodyPr/>
          <a:lstStyle/>
          <a:p>
            <a:pPr marL="0" indent="0">
              <a:buNone/>
            </a:pPr>
            <a:r>
              <a:rPr lang="ru-RU" dirty="0" err="1"/>
              <a:t>Поняття</a:t>
            </a:r>
            <a:r>
              <a:rPr lang="ru-RU" dirty="0"/>
              <a:t> “</a:t>
            </a:r>
            <a:r>
              <a:rPr lang="ru-RU" dirty="0" err="1"/>
              <a:t>морський</a:t>
            </a:r>
            <a:r>
              <a:rPr lang="ru-RU" dirty="0"/>
              <a:t> шлях” </a:t>
            </a:r>
            <a:r>
              <a:rPr lang="ru-RU" dirty="0" err="1"/>
              <a:t>дещо</a:t>
            </a:r>
            <a:r>
              <a:rPr lang="ru-RU" dirty="0"/>
              <a:t> </a:t>
            </a:r>
            <a:r>
              <a:rPr lang="ru-RU" dirty="0" err="1"/>
              <a:t>умовне</a:t>
            </a:r>
            <a:r>
              <a:rPr lang="ru-RU" dirty="0"/>
              <a:t>. </a:t>
            </a:r>
            <a:r>
              <a:rPr lang="ru-RU" dirty="0" err="1"/>
              <a:t>Географію</a:t>
            </a:r>
            <a:r>
              <a:rPr lang="ru-RU" dirty="0"/>
              <a:t> </a:t>
            </a:r>
            <a:r>
              <a:rPr lang="ru-RU" dirty="0" err="1"/>
              <a:t>морських</a:t>
            </a:r>
            <a:r>
              <a:rPr lang="ru-RU" dirty="0"/>
              <a:t> </a:t>
            </a:r>
            <a:r>
              <a:rPr lang="ru-RU" dirty="0" err="1"/>
              <a:t>шляхів</a:t>
            </a:r>
            <a:r>
              <a:rPr lang="ru-RU" dirty="0"/>
              <a:t> </a:t>
            </a:r>
            <a:r>
              <a:rPr lang="ru-RU" dirty="0" err="1"/>
              <a:t>визначає</a:t>
            </a:r>
            <a:r>
              <a:rPr lang="ru-RU" dirty="0"/>
              <a:t> мережа </a:t>
            </a:r>
            <a:r>
              <a:rPr lang="ru-RU" dirty="0" err="1"/>
              <a:t>портів</a:t>
            </a:r>
            <a:r>
              <a:rPr lang="ru-RU" dirty="0"/>
              <a:t>, </a:t>
            </a:r>
            <a:r>
              <a:rPr lang="ru-RU" dirty="0" err="1"/>
              <a:t>морських</a:t>
            </a:r>
            <a:r>
              <a:rPr lang="ru-RU" dirty="0"/>
              <a:t> </a:t>
            </a:r>
            <a:r>
              <a:rPr lang="ru-RU" dirty="0" err="1"/>
              <a:t>каналів</a:t>
            </a:r>
            <a:r>
              <a:rPr lang="ru-RU" dirty="0"/>
              <a:t>, </a:t>
            </a:r>
            <a:r>
              <a:rPr lang="ru-RU" dirty="0" err="1"/>
              <a:t>доступні</a:t>
            </a:r>
            <a:r>
              <a:rPr lang="ru-RU" dirty="0"/>
              <a:t> для </a:t>
            </a:r>
            <a:r>
              <a:rPr lang="ru-RU" dirty="0" err="1"/>
              <a:t>морських</a:t>
            </a:r>
            <a:r>
              <a:rPr lang="ru-RU" dirty="0"/>
              <a:t> суден </a:t>
            </a:r>
            <a:r>
              <a:rPr lang="ru-RU" dirty="0" err="1"/>
              <a:t>естуарії</a:t>
            </a:r>
            <a:r>
              <a:rPr lang="ru-RU" dirty="0"/>
              <a:t> та русла </a:t>
            </a:r>
            <a:r>
              <a:rPr lang="ru-RU" dirty="0" err="1"/>
              <a:t>судноплавних</a:t>
            </a:r>
            <a:r>
              <a:rPr lang="ru-RU" dirty="0"/>
              <a:t> </a:t>
            </a:r>
            <a:r>
              <a:rPr lang="ru-RU" dirty="0" err="1"/>
              <a:t>річок</a:t>
            </a:r>
            <a:r>
              <a:rPr lang="ru-RU" dirty="0"/>
              <a:t>.</a:t>
            </a:r>
            <a:endParaRPr lang="uk-UA"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4052085"/>
            <a:ext cx="7488832" cy="2805915"/>
          </a:xfrm>
          <a:prstGeom prst="rect">
            <a:avLst/>
          </a:prstGeom>
        </p:spPr>
      </p:pic>
      <p:sp>
        <p:nvSpPr>
          <p:cNvPr id="5" name="Прямоугольник 4"/>
          <p:cNvSpPr/>
          <p:nvPr/>
        </p:nvSpPr>
        <p:spPr>
          <a:xfrm>
            <a:off x="466954" y="472319"/>
            <a:ext cx="7931224"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err="1">
                <a:solidFill>
                  <a:schemeClr val="tx1"/>
                </a:solidFill>
              </a:rPr>
              <a:t>Поняття</a:t>
            </a:r>
            <a:r>
              <a:rPr lang="ru-RU" dirty="0">
                <a:solidFill>
                  <a:schemeClr val="tx1"/>
                </a:solidFill>
              </a:rPr>
              <a:t> “</a:t>
            </a:r>
            <a:r>
              <a:rPr lang="ru-RU" dirty="0" err="1">
                <a:solidFill>
                  <a:schemeClr val="tx1"/>
                </a:solidFill>
              </a:rPr>
              <a:t>морський</a:t>
            </a:r>
            <a:r>
              <a:rPr lang="ru-RU" dirty="0">
                <a:solidFill>
                  <a:schemeClr val="tx1"/>
                </a:solidFill>
              </a:rPr>
              <a:t> шлях” </a:t>
            </a:r>
            <a:r>
              <a:rPr lang="ru-RU" dirty="0" err="1">
                <a:solidFill>
                  <a:schemeClr val="tx1"/>
                </a:solidFill>
              </a:rPr>
              <a:t>дещо</a:t>
            </a:r>
            <a:r>
              <a:rPr lang="ru-RU" dirty="0">
                <a:solidFill>
                  <a:schemeClr val="tx1"/>
                </a:solidFill>
              </a:rPr>
              <a:t> </a:t>
            </a:r>
            <a:r>
              <a:rPr lang="ru-RU" dirty="0" err="1">
                <a:solidFill>
                  <a:schemeClr val="tx1"/>
                </a:solidFill>
              </a:rPr>
              <a:t>умовне</a:t>
            </a:r>
            <a:r>
              <a:rPr lang="ru-RU" dirty="0">
                <a:solidFill>
                  <a:schemeClr val="tx1"/>
                </a:solidFill>
              </a:rPr>
              <a:t>. </a:t>
            </a:r>
            <a:r>
              <a:rPr lang="ru-RU" dirty="0" err="1">
                <a:solidFill>
                  <a:schemeClr val="tx1"/>
                </a:solidFill>
              </a:rPr>
              <a:t>Географію</a:t>
            </a:r>
            <a:r>
              <a:rPr lang="ru-RU" dirty="0">
                <a:solidFill>
                  <a:schemeClr val="tx1"/>
                </a:solidFill>
              </a:rPr>
              <a:t> </a:t>
            </a:r>
            <a:r>
              <a:rPr lang="ru-RU" dirty="0" err="1">
                <a:solidFill>
                  <a:schemeClr val="tx1"/>
                </a:solidFill>
              </a:rPr>
              <a:t>морських</a:t>
            </a:r>
            <a:r>
              <a:rPr lang="ru-RU" dirty="0">
                <a:solidFill>
                  <a:schemeClr val="tx1"/>
                </a:solidFill>
              </a:rPr>
              <a:t> </a:t>
            </a:r>
            <a:r>
              <a:rPr lang="ru-RU" dirty="0" err="1">
                <a:solidFill>
                  <a:schemeClr val="tx1"/>
                </a:solidFill>
              </a:rPr>
              <a:t>шляхів</a:t>
            </a:r>
            <a:r>
              <a:rPr lang="ru-RU" dirty="0">
                <a:solidFill>
                  <a:schemeClr val="tx1"/>
                </a:solidFill>
              </a:rPr>
              <a:t> </a:t>
            </a:r>
            <a:r>
              <a:rPr lang="ru-RU" dirty="0" err="1">
                <a:solidFill>
                  <a:schemeClr val="tx1"/>
                </a:solidFill>
              </a:rPr>
              <a:t>визначає</a:t>
            </a:r>
            <a:r>
              <a:rPr lang="ru-RU" dirty="0">
                <a:solidFill>
                  <a:schemeClr val="tx1"/>
                </a:solidFill>
              </a:rPr>
              <a:t> мережа </a:t>
            </a:r>
            <a:r>
              <a:rPr lang="ru-RU" dirty="0" err="1">
                <a:solidFill>
                  <a:schemeClr val="tx1"/>
                </a:solidFill>
              </a:rPr>
              <a:t>портів</a:t>
            </a:r>
            <a:r>
              <a:rPr lang="ru-RU" dirty="0">
                <a:solidFill>
                  <a:schemeClr val="tx1"/>
                </a:solidFill>
              </a:rPr>
              <a:t>, </a:t>
            </a:r>
            <a:r>
              <a:rPr lang="ru-RU" dirty="0" err="1">
                <a:solidFill>
                  <a:schemeClr val="tx1"/>
                </a:solidFill>
              </a:rPr>
              <a:t>морських</a:t>
            </a:r>
            <a:r>
              <a:rPr lang="ru-RU" dirty="0">
                <a:solidFill>
                  <a:schemeClr val="tx1"/>
                </a:solidFill>
              </a:rPr>
              <a:t> </a:t>
            </a:r>
            <a:r>
              <a:rPr lang="ru-RU" dirty="0" err="1">
                <a:solidFill>
                  <a:schemeClr val="tx1"/>
                </a:solidFill>
              </a:rPr>
              <a:t>каналів</a:t>
            </a:r>
            <a:r>
              <a:rPr lang="ru-RU" dirty="0">
                <a:solidFill>
                  <a:schemeClr val="tx1"/>
                </a:solidFill>
              </a:rPr>
              <a:t>, </a:t>
            </a:r>
            <a:r>
              <a:rPr lang="ru-RU" dirty="0" err="1">
                <a:solidFill>
                  <a:schemeClr val="tx1"/>
                </a:solidFill>
              </a:rPr>
              <a:t>доступні</a:t>
            </a:r>
            <a:r>
              <a:rPr lang="ru-RU" dirty="0">
                <a:solidFill>
                  <a:schemeClr val="tx1"/>
                </a:solidFill>
              </a:rPr>
              <a:t> для </a:t>
            </a:r>
            <a:r>
              <a:rPr lang="ru-RU" dirty="0" err="1">
                <a:solidFill>
                  <a:schemeClr val="tx1"/>
                </a:solidFill>
              </a:rPr>
              <a:t>морських</a:t>
            </a:r>
            <a:r>
              <a:rPr lang="ru-RU" dirty="0">
                <a:solidFill>
                  <a:schemeClr val="tx1"/>
                </a:solidFill>
              </a:rPr>
              <a:t> суден </a:t>
            </a:r>
            <a:r>
              <a:rPr lang="ru-RU" dirty="0" err="1">
                <a:solidFill>
                  <a:schemeClr val="tx1"/>
                </a:solidFill>
              </a:rPr>
              <a:t>естуарії</a:t>
            </a:r>
            <a:r>
              <a:rPr lang="ru-RU" dirty="0">
                <a:solidFill>
                  <a:schemeClr val="tx1"/>
                </a:solidFill>
              </a:rPr>
              <a:t> та русла </a:t>
            </a:r>
            <a:r>
              <a:rPr lang="ru-RU" dirty="0" err="1">
                <a:solidFill>
                  <a:schemeClr val="tx1"/>
                </a:solidFill>
              </a:rPr>
              <a:t>судноплавних</a:t>
            </a:r>
            <a:r>
              <a:rPr lang="ru-RU" dirty="0">
                <a:solidFill>
                  <a:schemeClr val="tx1"/>
                </a:solidFill>
              </a:rPr>
              <a:t> </a:t>
            </a:r>
            <a:r>
              <a:rPr lang="ru-RU" dirty="0" err="1">
                <a:solidFill>
                  <a:schemeClr val="tx1"/>
                </a:solidFill>
              </a:rPr>
              <a:t>річок</a:t>
            </a:r>
            <a:r>
              <a:rPr lang="ru-RU" dirty="0">
                <a:solidFill>
                  <a:schemeClr val="tx1"/>
                </a:solidFill>
              </a:rPr>
              <a:t>.</a:t>
            </a:r>
            <a:endParaRPr lang="uk-UA" dirty="0">
              <a:solidFill>
                <a:schemeClr val="tx1"/>
              </a:solidFill>
            </a:endParaRPr>
          </a:p>
        </p:txBody>
      </p:sp>
    </p:spTree>
    <p:extLst>
      <p:ext uri="{BB962C8B-B14F-4D97-AF65-F5344CB8AC3E}">
        <p14:creationId xmlns:p14="http://schemas.microsoft.com/office/powerpoint/2010/main" val="29037006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0"/>
            <a:ext cx="3898776" cy="4525963"/>
          </a:xfrm>
        </p:spPr>
        <p:txBody>
          <a:bodyPr/>
          <a:lstStyle/>
          <a:p>
            <a:pPr marL="0" indent="0" algn="just">
              <a:buNone/>
            </a:pPr>
            <a:r>
              <a:rPr lang="uk-UA" sz="2000" dirty="0"/>
              <a:t>	Більшість морських </a:t>
            </a:r>
            <a:r>
              <a:rPr lang="uk-UA" sz="2000" dirty="0" err="1"/>
              <a:t>водных</a:t>
            </a:r>
            <a:r>
              <a:rPr lang="uk-UA" sz="2000" dirty="0"/>
              <a:t> шляхів належить Атлантичному океану (приблизно 50%). Тут сформувалось кілька напрямків морського судноплавства. </a:t>
            </a:r>
          </a:p>
          <a:p>
            <a:pPr marL="0" indent="0" algn="just">
              <a:buNone/>
            </a:pPr>
            <a:r>
              <a:rPr lang="uk-UA" sz="2000" dirty="0"/>
              <a:t>	Головним є Північно-Атлантичний, що з’єднав Європу з Північною Америкою. Він проходить в основному між 40 та 50 градусом північної широти. До середини 1950-х рр. саме тут була зосереджена найбільша кількість пасажирських ліній. 	</a:t>
            </a:r>
          </a:p>
          <a:p>
            <a:pPr marL="0" indent="0" algn="just">
              <a:buNone/>
            </a:pPr>
            <a:r>
              <a:rPr lang="uk-UA" sz="2000" dirty="0"/>
              <a:t>	Іншими важливими напрямками морського судноплавства в Атлантиці є Південна Атлантика (Європа - Південна Америка), Західна Атлантика (Африка - Європа). </a:t>
            </a:r>
          </a:p>
          <a:p>
            <a:pPr marL="0" indent="0">
              <a:buNone/>
            </a:pPr>
            <a:endParaRPr lang="uk-UA" sz="2000"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7639" y="15631"/>
            <a:ext cx="4717243" cy="6858000"/>
          </a:xfrm>
          <a:prstGeom prst="rect">
            <a:avLst/>
          </a:prstGeom>
        </p:spPr>
      </p:pic>
    </p:spTree>
    <p:extLst>
      <p:ext uri="{BB962C8B-B14F-4D97-AF65-F5344CB8AC3E}">
        <p14:creationId xmlns:p14="http://schemas.microsoft.com/office/powerpoint/2010/main" val="1747190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3699" y="476672"/>
            <a:ext cx="3902369" cy="2678379"/>
          </a:xfrm>
          <a:prstGeom prst="rect">
            <a:avLst/>
          </a:prstGeom>
        </p:spPr>
      </p:pic>
      <p:sp>
        <p:nvSpPr>
          <p:cNvPr id="3" name="Объект 2"/>
          <p:cNvSpPr>
            <a:spLocks noGrp="1"/>
          </p:cNvSpPr>
          <p:nvPr>
            <p:ph idx="1"/>
          </p:nvPr>
        </p:nvSpPr>
        <p:spPr>
          <a:xfrm>
            <a:off x="467544" y="476672"/>
            <a:ext cx="4608512" cy="5649491"/>
          </a:xfrm>
        </p:spPr>
        <p:txBody>
          <a:bodyPr/>
          <a:lstStyle/>
          <a:p>
            <a:pPr marL="0" indent="0" algn="just">
              <a:buNone/>
            </a:pPr>
            <a:r>
              <a:rPr lang="uk-UA" sz="2400" dirty="0"/>
              <a:t>	Тихий океан займає друге місце за обсягами морських перевезень (25%) пасажирів та вантажів. Швидкий економічний розвиток країн Азіатсько- Тихоокеанського регіону, в першу чергу “нових індустріальних” країн, їх інтеграція у світову торгівлю мають наслідком поступове переміщення потоків з Атлантики у Тихий океан. </a:t>
            </a:r>
          </a:p>
        </p:txBody>
      </p:sp>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9019" y="3313796"/>
            <a:ext cx="3902369" cy="3336466"/>
          </a:xfrm>
          <a:prstGeom prst="rect">
            <a:avLst/>
          </a:prstGeom>
        </p:spPr>
      </p:pic>
    </p:spTree>
    <p:extLst>
      <p:ext uri="{BB962C8B-B14F-4D97-AF65-F5344CB8AC3E}">
        <p14:creationId xmlns:p14="http://schemas.microsoft.com/office/powerpoint/2010/main" val="15940375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57200" y="404664"/>
            <a:ext cx="8003232" cy="10129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 name="Заголовок 1"/>
          <p:cNvSpPr>
            <a:spLocks noGrp="1"/>
          </p:cNvSpPr>
          <p:nvPr>
            <p:ph type="title"/>
          </p:nvPr>
        </p:nvSpPr>
        <p:spPr/>
        <p:txBody>
          <a:bodyPr/>
          <a:lstStyle/>
          <a:p>
            <a:pPr algn="l"/>
            <a:r>
              <a:rPr lang="ru-RU" sz="2800" dirty="0"/>
              <a:t>На ринку </a:t>
            </a:r>
            <a:r>
              <a:rPr lang="ru-RU" sz="2800" dirty="0" err="1"/>
              <a:t>морських</a:t>
            </a:r>
            <a:r>
              <a:rPr lang="ru-RU" sz="2800" dirty="0"/>
              <a:t> </a:t>
            </a:r>
            <a:r>
              <a:rPr lang="ru-RU" sz="2800" dirty="0" err="1"/>
              <a:t>круїзів</a:t>
            </a:r>
            <a:r>
              <a:rPr lang="ru-RU" sz="2800" dirty="0"/>
              <a:t> </a:t>
            </a:r>
            <a:r>
              <a:rPr lang="ru-RU" sz="2800" dirty="0" err="1"/>
              <a:t>виділяють</a:t>
            </a:r>
            <a:r>
              <a:rPr lang="ru-RU" sz="2800" dirty="0"/>
              <a:t> </a:t>
            </a:r>
            <a:r>
              <a:rPr lang="ru-RU" sz="2800" dirty="0" err="1"/>
              <a:t>декілька</a:t>
            </a:r>
            <a:r>
              <a:rPr lang="ru-RU" sz="2800" dirty="0"/>
              <a:t> </a:t>
            </a:r>
            <a:r>
              <a:rPr lang="ru-RU" sz="2800" dirty="0" err="1"/>
              <a:t>основних</a:t>
            </a:r>
            <a:r>
              <a:rPr lang="ru-RU" sz="2800" dirty="0"/>
              <a:t> </a:t>
            </a:r>
            <a:r>
              <a:rPr lang="ru-RU" sz="2800" dirty="0" err="1"/>
              <a:t>територій</a:t>
            </a:r>
            <a:r>
              <a:rPr lang="ru-RU" sz="2800" dirty="0"/>
              <a:t>: </a:t>
            </a:r>
            <a:endParaRPr lang="uk-UA" sz="2800" dirty="0"/>
          </a:p>
        </p:txBody>
      </p:sp>
      <p:sp>
        <p:nvSpPr>
          <p:cNvPr id="3" name="Объект 2"/>
          <p:cNvSpPr>
            <a:spLocks noGrp="1"/>
          </p:cNvSpPr>
          <p:nvPr>
            <p:ph idx="1"/>
          </p:nvPr>
        </p:nvSpPr>
        <p:spPr/>
        <p:txBody>
          <a:bodyPr/>
          <a:lstStyle/>
          <a:p>
            <a:pPr>
              <a:buFontTx/>
              <a:buChar char="-"/>
            </a:pPr>
            <a:r>
              <a:rPr lang="uk-UA" sz="2000" dirty="0"/>
              <a:t>Карибська; </a:t>
            </a:r>
          </a:p>
          <a:p>
            <a:pPr>
              <a:buFontTx/>
              <a:buChar char="-"/>
            </a:pPr>
            <a:r>
              <a:rPr lang="uk-UA" sz="2000" dirty="0"/>
              <a:t>Схід Північної Америки; </a:t>
            </a:r>
          </a:p>
          <a:p>
            <a:pPr>
              <a:buFontTx/>
              <a:buChar char="-"/>
            </a:pPr>
            <a:r>
              <a:rPr lang="uk-UA" sz="2000" dirty="0" err="1"/>
              <a:t>Алясько</a:t>
            </a:r>
            <a:r>
              <a:rPr lang="uk-UA" sz="2000" dirty="0"/>
              <a:t>-Канадська;</a:t>
            </a:r>
          </a:p>
          <a:p>
            <a:pPr>
              <a:buFontTx/>
              <a:buChar char="-"/>
            </a:pPr>
            <a:r>
              <a:rPr lang="uk-UA" sz="2000" dirty="0"/>
              <a:t> Мексиканська Рив’єра;</a:t>
            </a:r>
          </a:p>
          <a:p>
            <a:pPr>
              <a:buFontTx/>
              <a:buChar char="-"/>
            </a:pPr>
            <a:r>
              <a:rPr lang="uk-UA" sz="2000" dirty="0"/>
              <a:t> Гавайська;</a:t>
            </a:r>
          </a:p>
          <a:p>
            <a:pPr>
              <a:buFontTx/>
              <a:buChar char="-"/>
            </a:pPr>
            <a:r>
              <a:rPr lang="uk-UA" sz="2000" dirty="0"/>
              <a:t>Південноамериканська; </a:t>
            </a:r>
          </a:p>
          <a:p>
            <a:pPr>
              <a:buFontTx/>
              <a:buChar char="-"/>
            </a:pPr>
            <a:r>
              <a:rPr lang="uk-UA" sz="2000" dirty="0"/>
              <a:t>Південно-Тихоокеанська; </a:t>
            </a:r>
          </a:p>
          <a:p>
            <a:pPr>
              <a:buFontTx/>
              <a:buChar char="-"/>
            </a:pPr>
            <a:r>
              <a:rPr lang="uk-UA" sz="2000" dirty="0"/>
              <a:t>Антарктична; Атлантика; </a:t>
            </a:r>
          </a:p>
          <a:p>
            <a:pPr>
              <a:buFontTx/>
              <a:buChar char="-"/>
            </a:pPr>
            <a:r>
              <a:rPr lang="uk-UA" sz="2000" dirty="0"/>
              <a:t>Скандинавія (Балтія та Норвезькі фіорди);</a:t>
            </a:r>
          </a:p>
          <a:p>
            <a:pPr>
              <a:buFontTx/>
              <a:buChar char="-"/>
            </a:pPr>
            <a:r>
              <a:rPr lang="uk-UA" sz="2000" dirty="0"/>
              <a:t> Середземноморська; </a:t>
            </a:r>
          </a:p>
          <a:p>
            <a:pPr>
              <a:buFontTx/>
              <a:buChar char="-"/>
            </a:pPr>
            <a:r>
              <a:rPr lang="uk-UA" sz="2000" dirty="0" err="1"/>
              <a:t>Західно</a:t>
            </a:r>
            <a:r>
              <a:rPr lang="uk-UA" sz="2000" dirty="0"/>
              <a:t>-Африканська;</a:t>
            </a:r>
          </a:p>
          <a:p>
            <a:pPr>
              <a:buFontTx/>
              <a:buChar char="-"/>
            </a:pPr>
            <a:r>
              <a:rPr lang="uk-UA" sz="2000" dirty="0"/>
              <a:t> </a:t>
            </a:r>
            <a:r>
              <a:rPr lang="uk-UA" sz="2000" dirty="0" err="1"/>
              <a:t>Африкано</a:t>
            </a:r>
            <a:r>
              <a:rPr lang="uk-UA" sz="2000" dirty="0"/>
              <a:t>-Індійська;</a:t>
            </a:r>
          </a:p>
          <a:p>
            <a:pPr>
              <a:buFontTx/>
              <a:buChar char="-"/>
            </a:pPr>
            <a:r>
              <a:rPr lang="uk-UA" sz="2000" dirty="0"/>
              <a:t> Далекосхідна. </a:t>
            </a:r>
          </a:p>
        </p:txBody>
      </p:sp>
    </p:spTree>
    <p:extLst>
      <p:ext uri="{BB962C8B-B14F-4D97-AF65-F5344CB8AC3E}">
        <p14:creationId xmlns:p14="http://schemas.microsoft.com/office/powerpoint/2010/main" val="6443221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323528" y="332656"/>
            <a:ext cx="3600400" cy="7200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 name="Заголовок 1"/>
          <p:cNvSpPr>
            <a:spLocks noGrp="1"/>
          </p:cNvSpPr>
          <p:nvPr>
            <p:ph type="title"/>
          </p:nvPr>
        </p:nvSpPr>
        <p:spPr>
          <a:xfrm>
            <a:off x="443552" y="85299"/>
            <a:ext cx="8229600" cy="1143000"/>
          </a:xfrm>
        </p:spPr>
        <p:txBody>
          <a:bodyPr/>
          <a:lstStyle/>
          <a:p>
            <a:pPr algn="l"/>
            <a:r>
              <a:rPr lang="uk-UA" dirty="0" err="1"/>
              <a:t>Кариби</a:t>
            </a:r>
            <a:endParaRPr lang="uk-UA" dirty="0"/>
          </a:p>
        </p:txBody>
      </p:sp>
      <p:sp>
        <p:nvSpPr>
          <p:cNvPr id="3" name="Объект 2"/>
          <p:cNvSpPr>
            <a:spLocks noGrp="1"/>
          </p:cNvSpPr>
          <p:nvPr>
            <p:ph idx="1"/>
          </p:nvPr>
        </p:nvSpPr>
        <p:spPr>
          <a:xfrm>
            <a:off x="443552" y="1052737"/>
            <a:ext cx="8243248" cy="3168352"/>
          </a:xfrm>
        </p:spPr>
        <p:txBody>
          <a:bodyPr/>
          <a:lstStyle/>
          <a:p>
            <a:pPr marL="0" indent="0">
              <a:buNone/>
            </a:pPr>
            <a:r>
              <a:rPr lang="uk-UA" sz="2200" dirty="0"/>
              <a:t>Найбільш популярною у світі є Карибська круїзна територія. Клімат </a:t>
            </a:r>
            <a:r>
              <a:rPr lang="uk-UA" sz="2200" dirty="0" err="1"/>
              <a:t>Карибів</a:t>
            </a:r>
            <a:r>
              <a:rPr lang="uk-UA" sz="2200" dirty="0"/>
              <a:t> дозволяє проводити круїзи упродовж року, саме тому на кінець 1990- х рр. 75% ринку морських круїзів припадало на цей район.</a:t>
            </a:r>
          </a:p>
          <a:p>
            <a:pPr marL="0" indent="0">
              <a:buNone/>
            </a:pPr>
            <a:r>
              <a:rPr lang="uk-UA" sz="2200" dirty="0"/>
              <a:t> Пік навантаження у грудні - березні, деякий спад (до 50 %) відмічається у травні - вересні. Як правило, круїз комбінується з авіатранспортною доставкою у порт початку маршруту. Головний круїзний центр - порт </a:t>
            </a:r>
            <a:r>
              <a:rPr lang="uk-UA" sz="2200" dirty="0" err="1"/>
              <a:t>Майямі</a:t>
            </a:r>
            <a:r>
              <a:rPr lang="uk-UA" sz="2200" dirty="0"/>
              <a:t>.  </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4005064"/>
            <a:ext cx="3669400" cy="2794858"/>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4702" y="4005064"/>
            <a:ext cx="4238356" cy="2794858"/>
          </a:xfrm>
          <a:prstGeom prst="rect">
            <a:avLst/>
          </a:prstGeom>
        </p:spPr>
      </p:pic>
    </p:spTree>
    <p:extLst>
      <p:ext uri="{BB962C8B-B14F-4D97-AF65-F5344CB8AC3E}">
        <p14:creationId xmlns:p14="http://schemas.microsoft.com/office/powerpoint/2010/main" val="36770413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457200" y="188640"/>
            <a:ext cx="5338936" cy="7286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 name="Заголовок 1"/>
          <p:cNvSpPr>
            <a:spLocks noGrp="1"/>
          </p:cNvSpPr>
          <p:nvPr>
            <p:ph type="title"/>
          </p:nvPr>
        </p:nvSpPr>
        <p:spPr>
          <a:xfrm>
            <a:off x="457200" y="274638"/>
            <a:ext cx="8229600" cy="418058"/>
          </a:xfrm>
        </p:spPr>
        <p:txBody>
          <a:bodyPr/>
          <a:lstStyle/>
          <a:p>
            <a:pPr algn="l"/>
            <a:r>
              <a:rPr lang="uk-UA" dirty="0"/>
              <a:t>Середземномор'я </a:t>
            </a:r>
          </a:p>
        </p:txBody>
      </p:sp>
      <p:sp>
        <p:nvSpPr>
          <p:cNvPr id="3" name="Объект 2"/>
          <p:cNvSpPr>
            <a:spLocks noGrp="1"/>
          </p:cNvSpPr>
          <p:nvPr>
            <p:ph idx="1"/>
          </p:nvPr>
        </p:nvSpPr>
        <p:spPr>
          <a:xfrm>
            <a:off x="179512" y="727959"/>
            <a:ext cx="5616624" cy="4525963"/>
          </a:xfrm>
        </p:spPr>
        <p:txBody>
          <a:bodyPr/>
          <a:lstStyle/>
          <a:p>
            <a:pPr marL="0" indent="0" algn="just">
              <a:buNone/>
            </a:pPr>
            <a:r>
              <a:rPr lang="uk-UA" sz="2400" dirty="0"/>
              <a:t>	Середземноморська круїзна територія займає друге місце у світі за популярністю серед туристів.</a:t>
            </a:r>
          </a:p>
          <a:p>
            <a:pPr marL="0" indent="0" algn="just">
              <a:buNone/>
            </a:pPr>
            <a:r>
              <a:rPr lang="uk-UA" sz="2400" dirty="0"/>
              <a:t>	 Її характеризують: комфортні кліматичні умови, понад 40 портів в історичних містах з великою кількістю атракцій та можливість здійснювати автобусні поїздки до інших міст, розвинена інфраструктура. Круїзи 	Середземним морем організовують, як правило, у період з березня до жовтня, деякі закінчуються у грудні. Пік перевезень припадає на червень-серпень. Середня тривалість перебування туристів від 4 до 14 днів.</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3743" y="727959"/>
            <a:ext cx="3390257" cy="2008611"/>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4940" y="2736570"/>
            <a:ext cx="3390257" cy="2256062"/>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53743" y="4992632"/>
            <a:ext cx="3411454" cy="1819275"/>
          </a:xfrm>
          <a:prstGeom prst="rect">
            <a:avLst/>
          </a:prstGeom>
        </p:spPr>
      </p:pic>
    </p:spTree>
    <p:extLst>
      <p:ext uri="{BB962C8B-B14F-4D97-AF65-F5344CB8AC3E}">
        <p14:creationId xmlns:p14="http://schemas.microsoft.com/office/powerpoint/2010/main" val="35338827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57200" y="476672"/>
            <a:ext cx="7067128" cy="9409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 name="Заголовок 1"/>
          <p:cNvSpPr>
            <a:spLocks noGrp="1"/>
          </p:cNvSpPr>
          <p:nvPr>
            <p:ph type="title"/>
          </p:nvPr>
        </p:nvSpPr>
        <p:spPr/>
        <p:txBody>
          <a:bodyPr/>
          <a:lstStyle/>
          <a:p>
            <a:pPr algn="l"/>
            <a:r>
              <a:rPr lang="ru-RU" sz="2800" b="1" dirty="0" err="1"/>
              <a:t>Сучасний</a:t>
            </a:r>
            <a:r>
              <a:rPr lang="ru-RU" sz="2800" b="1" dirty="0"/>
              <a:t> стан </a:t>
            </a:r>
            <a:r>
              <a:rPr lang="ru-RU" sz="2800" b="1" dirty="0" err="1"/>
              <a:t>розвитку</a:t>
            </a:r>
            <a:r>
              <a:rPr lang="ru-RU" sz="2800" b="1" dirty="0"/>
              <a:t> ринку </a:t>
            </a:r>
            <a:r>
              <a:rPr lang="ru-RU" sz="2800" b="1" dirty="0" err="1"/>
              <a:t>круїзів</a:t>
            </a:r>
            <a:r>
              <a:rPr lang="ru-RU" sz="2800" b="1" dirty="0"/>
              <a:t>.</a:t>
            </a:r>
            <a:endParaRPr lang="uk-UA" sz="2800" b="1" dirty="0"/>
          </a:p>
        </p:txBody>
      </p:sp>
      <p:sp>
        <p:nvSpPr>
          <p:cNvPr id="3" name="Объект 2"/>
          <p:cNvSpPr>
            <a:spLocks noGrp="1"/>
          </p:cNvSpPr>
          <p:nvPr>
            <p:ph idx="1"/>
          </p:nvPr>
        </p:nvSpPr>
        <p:spPr/>
        <p:txBody>
          <a:bodyPr/>
          <a:lstStyle/>
          <a:p>
            <a:pPr marL="0" indent="0" algn="just">
              <a:buNone/>
            </a:pPr>
            <a:r>
              <a:rPr lang="uk-UA" sz="2800" b="1" dirty="0"/>
              <a:t>Сучасна круїзна індустрія </a:t>
            </a:r>
            <a:r>
              <a:rPr lang="uk-UA" sz="2800" dirty="0"/>
              <a:t>- це </a:t>
            </a:r>
            <a:r>
              <a:rPr lang="uk-UA" sz="2800" dirty="0" err="1"/>
              <a:t>глобально</a:t>
            </a:r>
            <a:r>
              <a:rPr lang="uk-UA" sz="2800" dirty="0"/>
              <a:t> інтегрована до світової економіки галузь, безпосередньо пов’язана практично з усіма базовими галузями (та секторами) світової економіки (від суднобудування до індустрії розваг). </a:t>
            </a:r>
          </a:p>
          <a:p>
            <a:pPr marL="0" indent="0" algn="just">
              <a:buNone/>
            </a:pPr>
            <a:r>
              <a:rPr lang="uk-UA" sz="2800" dirty="0"/>
              <a:t>У своєму сучасному варіанті круїзна індустрія сформувалася у 50-ті роки ХХ-го століття з трансатлантичних морських пасажирських перевезень.</a:t>
            </a:r>
          </a:p>
          <a:p>
            <a:pPr marL="0" indent="0">
              <a:buNone/>
            </a:pPr>
            <a:endParaRPr lang="uk-UA" sz="2800" dirty="0"/>
          </a:p>
        </p:txBody>
      </p:sp>
    </p:spTree>
    <p:extLst>
      <p:ext uri="{BB962C8B-B14F-4D97-AF65-F5344CB8AC3E}">
        <p14:creationId xmlns:p14="http://schemas.microsoft.com/office/powerpoint/2010/main" val="2596094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1"/>
          <p:cNvSpPr>
            <a:spLocks noChangeArrowheads="1"/>
          </p:cNvSpPr>
          <p:nvPr/>
        </p:nvSpPr>
        <p:spPr bwMode="auto">
          <a:xfrm>
            <a:off x="395288" y="1268760"/>
            <a:ext cx="8280400" cy="2232025"/>
          </a:xfrm>
          <a:prstGeom prst="rect">
            <a:avLst/>
          </a:prstGeom>
          <a:solidFill>
            <a:srgbClr val="CCFFCC"/>
          </a:solidFill>
          <a:ln w="9525">
            <a:noFill/>
            <a:miter lim="800000"/>
            <a:headEnd/>
            <a:tailEnd/>
          </a:ln>
        </p:spPr>
        <p:txBody>
          <a:bodyPr anchor="ctr"/>
          <a:lstStyle/>
          <a:p>
            <a:pPr indent="425450" algn="just" eaLnBrk="0" hangingPunct="0"/>
            <a:r>
              <a:rPr lang="ru-RU" sz="2000" dirty="0" err="1"/>
              <a:t>Найосновнішим</a:t>
            </a:r>
            <a:r>
              <a:rPr lang="ru-RU" sz="2000" dirty="0"/>
              <a:t> нормативно-</a:t>
            </a:r>
            <a:r>
              <a:rPr lang="ru-RU" sz="2000" dirty="0" err="1"/>
              <a:t>правовим</a:t>
            </a:r>
            <a:r>
              <a:rPr lang="ru-RU" sz="2000" dirty="0"/>
              <a:t> актом з туризму в </a:t>
            </a:r>
            <a:r>
              <a:rPr lang="ru-RU" sz="2000" dirty="0" err="1"/>
              <a:t>Україні</a:t>
            </a:r>
            <a:r>
              <a:rPr lang="ru-RU" sz="2000" dirty="0"/>
              <a:t> є Закон </a:t>
            </a:r>
            <a:r>
              <a:rPr lang="ru-RU" sz="2000" dirty="0" err="1"/>
              <a:t>України</a:t>
            </a:r>
            <a:r>
              <a:rPr lang="ru-RU" sz="2000" dirty="0"/>
              <a:t> ”Про туризм” </a:t>
            </a:r>
            <a:r>
              <a:rPr lang="ru-RU" sz="2000" dirty="0" err="1"/>
              <a:t>від</a:t>
            </a:r>
            <a:r>
              <a:rPr lang="ru-RU" sz="2000" dirty="0"/>
              <a:t> 15. 09. 1995 року, </a:t>
            </a:r>
            <a:r>
              <a:rPr lang="ru-RU" sz="2000" dirty="0" err="1"/>
              <a:t>який</a:t>
            </a:r>
            <a:r>
              <a:rPr lang="ru-RU" sz="2000" dirty="0"/>
              <a:t> </a:t>
            </a:r>
            <a:r>
              <a:rPr lang="ru-RU" sz="2000" dirty="0" err="1"/>
              <a:t>визначає</a:t>
            </a:r>
            <a:r>
              <a:rPr lang="ru-RU" sz="2000" dirty="0"/>
              <a:t> </a:t>
            </a:r>
            <a:r>
              <a:rPr lang="ru-RU" sz="2000" dirty="0" err="1"/>
              <a:t>загальні</a:t>
            </a:r>
            <a:r>
              <a:rPr lang="ru-RU" sz="2000" dirty="0"/>
              <a:t> </a:t>
            </a:r>
            <a:r>
              <a:rPr lang="ru-RU" sz="2000" dirty="0" err="1"/>
              <a:t>правові</a:t>
            </a:r>
            <a:r>
              <a:rPr lang="ru-RU" sz="2000" dirty="0"/>
              <a:t> </a:t>
            </a:r>
            <a:r>
              <a:rPr lang="ru-RU" sz="2000" dirty="0" err="1"/>
              <a:t>організаційні</a:t>
            </a:r>
            <a:r>
              <a:rPr lang="ru-RU" sz="2000" dirty="0"/>
              <a:t>, </a:t>
            </a:r>
            <a:r>
              <a:rPr lang="ru-RU" sz="2000" dirty="0" err="1"/>
              <a:t>виховні</a:t>
            </a:r>
            <a:r>
              <a:rPr lang="ru-RU" sz="2000" dirty="0"/>
              <a:t> та </a:t>
            </a:r>
            <a:r>
              <a:rPr lang="ru-RU" sz="2000" dirty="0" err="1"/>
              <a:t>соціально-економічні</a:t>
            </a:r>
            <a:r>
              <a:rPr lang="ru-RU" sz="2000" dirty="0"/>
              <a:t> засади </a:t>
            </a:r>
            <a:r>
              <a:rPr lang="ru-RU" sz="2000" dirty="0" err="1"/>
              <a:t>реалізації</a:t>
            </a:r>
            <a:r>
              <a:rPr lang="ru-RU" sz="2000" dirty="0"/>
              <a:t> </a:t>
            </a:r>
            <a:r>
              <a:rPr lang="ru-RU" sz="2000" dirty="0" err="1"/>
              <a:t>державної</a:t>
            </a:r>
            <a:r>
              <a:rPr lang="ru-RU" sz="2000" dirty="0"/>
              <a:t> </a:t>
            </a:r>
            <a:r>
              <a:rPr lang="ru-RU" sz="2000" dirty="0" err="1"/>
              <a:t>політики</a:t>
            </a:r>
            <a:r>
              <a:rPr lang="ru-RU" sz="2000" dirty="0"/>
              <a:t> </a:t>
            </a:r>
            <a:r>
              <a:rPr lang="ru-RU" sz="2000" dirty="0" err="1"/>
              <a:t>України</a:t>
            </a:r>
            <a:r>
              <a:rPr lang="ru-RU" sz="2000" dirty="0"/>
              <a:t> в </a:t>
            </a:r>
            <a:r>
              <a:rPr lang="ru-RU" sz="2000" dirty="0" err="1"/>
              <a:t>галузі</a:t>
            </a:r>
            <a:r>
              <a:rPr lang="ru-RU" sz="2000" dirty="0"/>
              <a:t> туризму </a:t>
            </a:r>
          </a:p>
        </p:txBody>
      </p:sp>
      <p:sp>
        <p:nvSpPr>
          <p:cNvPr id="10" name="Rectangle 3"/>
          <p:cNvSpPr txBox="1">
            <a:spLocks noChangeArrowheads="1"/>
          </p:cNvSpPr>
          <p:nvPr/>
        </p:nvSpPr>
        <p:spPr bwMode="auto">
          <a:xfrm>
            <a:off x="395288" y="549275"/>
            <a:ext cx="7958137" cy="457200"/>
          </a:xfrm>
          <a:prstGeom prst="rect">
            <a:avLst/>
          </a:prstGeom>
          <a:solidFill>
            <a:srgbClr val="CCFFCC"/>
          </a:solidFill>
          <a:ln w="9525">
            <a:noFill/>
            <a:miter lim="800000"/>
            <a:headEnd/>
            <a:tailEnd/>
          </a:ln>
        </p:spPr>
        <p:txBody>
          <a:bodyPr/>
          <a:lstStyle/>
          <a:p>
            <a:pPr marL="414338" indent="-342900">
              <a:spcBef>
                <a:spcPct val="20000"/>
              </a:spcBef>
            </a:pPr>
            <a:r>
              <a:rPr lang="ru-RU" sz="2000" b="1" dirty="0">
                <a:solidFill>
                  <a:schemeClr val="accent2"/>
                </a:solidFill>
              </a:rPr>
              <a:t>Нормативно- </a:t>
            </a:r>
            <a:r>
              <a:rPr lang="ru-RU" sz="2000" b="1" dirty="0" err="1">
                <a:solidFill>
                  <a:schemeClr val="accent2"/>
                </a:solidFill>
              </a:rPr>
              <a:t>правова</a:t>
            </a:r>
            <a:r>
              <a:rPr lang="ru-RU" sz="2000" b="1" dirty="0">
                <a:solidFill>
                  <a:schemeClr val="accent2"/>
                </a:solidFill>
              </a:rPr>
              <a:t> база.</a:t>
            </a: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3500785"/>
            <a:ext cx="2232248" cy="3097098"/>
          </a:xfrm>
          <a:prstGeom prst="rect">
            <a:avLst/>
          </a:prstGeom>
          <a:ln>
            <a:noFill/>
          </a:ln>
          <a:effectLst>
            <a:softEdge rad="112500"/>
          </a:effectLst>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1960" y="3694068"/>
            <a:ext cx="4347004" cy="2759268"/>
          </a:xfrm>
          <a:prstGeom prst="rect">
            <a:avLst/>
          </a:prstGeom>
          <a:ln>
            <a:noFill/>
          </a:ln>
          <a:effectLst>
            <a:softEdge rad="112500"/>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43608" y="548680"/>
            <a:ext cx="7128792" cy="10515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 name="Заголовок 1"/>
          <p:cNvSpPr>
            <a:spLocks noGrp="1"/>
          </p:cNvSpPr>
          <p:nvPr>
            <p:ph type="title"/>
          </p:nvPr>
        </p:nvSpPr>
        <p:spPr/>
        <p:txBody>
          <a:bodyPr/>
          <a:lstStyle/>
          <a:p>
            <a:r>
              <a:rPr lang="uk-UA" dirty="0"/>
              <a:t>Розвиток круїзної індустрії</a:t>
            </a:r>
          </a:p>
        </p:txBody>
      </p:sp>
      <p:sp>
        <p:nvSpPr>
          <p:cNvPr id="3" name="Объект 2"/>
          <p:cNvSpPr>
            <a:spLocks noGrp="1"/>
          </p:cNvSpPr>
          <p:nvPr>
            <p:ph idx="1"/>
          </p:nvPr>
        </p:nvSpPr>
        <p:spPr/>
        <p:txBody>
          <a:bodyPr/>
          <a:lstStyle/>
          <a:p>
            <a:pPr marL="0" indent="0">
              <a:buNone/>
            </a:pPr>
            <a:r>
              <a:rPr lang="uk-UA" sz="2400" dirty="0"/>
              <a:t>Протягом останніх 20 років щорічний приріст вартості круїзної індустрії у світі складає, у середньому, 7,4 %. Кількість круїзних туристів щорічно збільшується на 1 млн осіб.</a:t>
            </a:r>
          </a:p>
          <a:p>
            <a:pPr marL="0" indent="0">
              <a:buNone/>
            </a:pPr>
            <a:r>
              <a:rPr lang="uk-UA" sz="2400" dirty="0"/>
              <a:t> Проте, враховуючи кількість замовлень на будівництво нових суден, спеціалісти прогнозують певне уповільнення кількісного зростання круїзного туризму: кількість 195</a:t>
            </a:r>
          </a:p>
          <a:p>
            <a:pPr marL="0" indent="0">
              <a:buNone/>
            </a:pPr>
            <a:r>
              <a:rPr lang="uk-UA" sz="2400" dirty="0"/>
              <a:t>круїзних туристів зросте з 18,1 млн осіб, у 2011 р. до 21,4 млн осіб, у 2016 р., що означає зменшення середньорічного приросту до 3,4 %.</a:t>
            </a:r>
          </a:p>
          <a:p>
            <a:pPr marL="0" indent="0">
              <a:buNone/>
            </a:pPr>
            <a:endParaRPr lang="uk-UA" sz="2400" dirty="0"/>
          </a:p>
        </p:txBody>
      </p:sp>
    </p:spTree>
    <p:extLst>
      <p:ext uri="{BB962C8B-B14F-4D97-AF65-F5344CB8AC3E}">
        <p14:creationId xmlns:p14="http://schemas.microsoft.com/office/powerpoint/2010/main" val="342570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260648"/>
            <a:ext cx="8363272" cy="5865515"/>
          </a:xfrm>
        </p:spPr>
        <p:txBody>
          <a:bodyPr/>
          <a:lstStyle/>
          <a:p>
            <a:pPr marL="0" indent="0">
              <a:buNone/>
            </a:pPr>
            <a:r>
              <a:rPr lang="ru-RU" sz="2400" b="1" dirty="0" err="1"/>
              <a:t>Довідково</a:t>
            </a:r>
            <a:r>
              <a:rPr lang="ru-RU" sz="2400" b="1" dirty="0"/>
              <a:t>: </a:t>
            </a:r>
            <a:r>
              <a:rPr lang="ru-RU" sz="2400" dirty="0" err="1"/>
              <a:t>світовий</a:t>
            </a:r>
            <a:r>
              <a:rPr lang="ru-RU" sz="2400" dirty="0"/>
              <a:t> </a:t>
            </a:r>
            <a:r>
              <a:rPr lang="ru-RU" sz="2400" dirty="0" err="1"/>
              <a:t>круїзний</a:t>
            </a:r>
            <a:r>
              <a:rPr lang="ru-RU" sz="2400" dirty="0"/>
              <a:t> флот становить 512 суден. У </a:t>
            </a:r>
            <a:r>
              <a:rPr lang="ru-RU" sz="2400" dirty="0" err="1"/>
              <a:t>світі</a:t>
            </a:r>
            <a:r>
              <a:rPr lang="ru-RU" sz="2400" dirty="0"/>
              <a:t> </a:t>
            </a:r>
            <a:r>
              <a:rPr lang="ru-RU" sz="2400" dirty="0" err="1"/>
              <a:t>існує</a:t>
            </a:r>
            <a:r>
              <a:rPr lang="ru-RU" sz="2400" dirty="0"/>
              <a:t> 650 </a:t>
            </a:r>
            <a:r>
              <a:rPr lang="ru-RU" sz="2400" dirty="0" err="1"/>
              <a:t>круїзних</a:t>
            </a:r>
            <a:r>
              <a:rPr lang="ru-RU" sz="2400" dirty="0"/>
              <a:t> </a:t>
            </a:r>
            <a:r>
              <a:rPr lang="ru-RU" sz="2400" dirty="0" err="1"/>
              <a:t>портів</a:t>
            </a:r>
            <a:r>
              <a:rPr lang="ru-RU" sz="2400" dirty="0"/>
              <a:t>, з </a:t>
            </a:r>
            <a:r>
              <a:rPr lang="ru-RU" sz="2400" dirty="0" err="1"/>
              <a:t>яких</a:t>
            </a:r>
            <a:r>
              <a:rPr lang="ru-RU" sz="2400" dirty="0"/>
              <a:t> у </a:t>
            </a:r>
            <a:r>
              <a:rPr lang="ru-RU" sz="2400" dirty="0" err="1"/>
              <a:t>Середземному</a:t>
            </a:r>
            <a:r>
              <a:rPr lang="ru-RU" sz="2400" dirty="0"/>
              <a:t> </a:t>
            </a:r>
            <a:r>
              <a:rPr lang="ru-RU" sz="2400" dirty="0" err="1"/>
              <a:t>морі</a:t>
            </a:r>
            <a:r>
              <a:rPr lang="ru-RU" sz="2400" dirty="0"/>
              <a:t> - 158, у </a:t>
            </a:r>
            <a:r>
              <a:rPr lang="ru-RU" sz="2400" dirty="0" err="1"/>
              <a:t>Чорному</a:t>
            </a:r>
            <a:r>
              <a:rPr lang="ru-RU" sz="2400" dirty="0"/>
              <a:t> </a:t>
            </a:r>
            <a:r>
              <a:rPr lang="ru-RU" sz="2400" dirty="0" err="1"/>
              <a:t>морі</a:t>
            </a:r>
            <a:r>
              <a:rPr lang="ru-RU" sz="2400" dirty="0"/>
              <a:t> - 16 (з них на </a:t>
            </a:r>
            <a:r>
              <a:rPr lang="ru-RU" sz="2400" dirty="0" err="1"/>
              <a:t>території</a:t>
            </a:r>
            <a:r>
              <a:rPr lang="ru-RU" sz="2400" dirty="0"/>
              <a:t> </a:t>
            </a:r>
            <a:r>
              <a:rPr lang="ru-RU" sz="2400" dirty="0" err="1"/>
              <a:t>України</a:t>
            </a:r>
            <a:r>
              <a:rPr lang="ru-RU" sz="2400" dirty="0"/>
              <a:t> - 6, не </a:t>
            </a:r>
            <a:r>
              <a:rPr lang="ru-RU" sz="2400" dirty="0" err="1"/>
              <a:t>рахуючи</a:t>
            </a:r>
            <a:r>
              <a:rPr lang="ru-RU" sz="2400" dirty="0"/>
              <a:t> </a:t>
            </a:r>
            <a:r>
              <a:rPr lang="ru-RU" sz="2400" dirty="0" err="1"/>
              <a:t>портів</a:t>
            </a:r>
            <a:r>
              <a:rPr lang="ru-RU" sz="2400" dirty="0"/>
              <a:t> </a:t>
            </a:r>
            <a:r>
              <a:rPr lang="ru-RU" sz="2400" dirty="0" err="1"/>
              <a:t>басейну</a:t>
            </a:r>
            <a:r>
              <a:rPr lang="ru-RU" sz="2400" dirty="0"/>
              <a:t> </a:t>
            </a:r>
            <a:r>
              <a:rPr lang="ru-RU" sz="2400" dirty="0" err="1"/>
              <a:t>Азовського</a:t>
            </a:r>
            <a:r>
              <a:rPr lang="ru-RU" sz="2400" dirty="0"/>
              <a:t> моря та гирла </a:t>
            </a:r>
            <a:r>
              <a:rPr lang="ru-RU" sz="2400" dirty="0" err="1"/>
              <a:t>річки</a:t>
            </a:r>
            <a:r>
              <a:rPr lang="ru-RU" sz="2400" dirty="0"/>
              <a:t> Дунай).</a:t>
            </a:r>
          </a:p>
          <a:p>
            <a:pPr marL="0" indent="0">
              <a:buNone/>
            </a:pPr>
            <a:r>
              <a:rPr lang="uk-UA" sz="2400" dirty="0"/>
              <a:t>	Починаючи з середини 80-х років ХХ-го століття, розпочався процес горизонтальної інтеграції транснаціональних корпорацій у сфері круїзного бізнесу: “</a:t>
            </a:r>
            <a:r>
              <a:rPr lang="en-US" sz="2400" dirty="0"/>
              <a:t>Carnival </a:t>
            </a:r>
            <a:r>
              <a:rPr lang="en-US" sz="2400" dirty="0" err="1"/>
              <a:t>cruize</a:t>
            </a:r>
            <a:r>
              <a:rPr lang="en-US" sz="2400" dirty="0"/>
              <a:t> line</a:t>
            </a:r>
            <a:r>
              <a:rPr lang="uk-UA" sz="2400" dirty="0"/>
              <a:t>”, “</a:t>
            </a:r>
            <a:r>
              <a:rPr lang="en-US" sz="2400" dirty="0" err="1"/>
              <a:t>Koyar</a:t>
            </a:r>
            <a:r>
              <a:rPr lang="uk-UA" sz="2400" dirty="0"/>
              <a:t> </a:t>
            </a:r>
            <a:r>
              <a:rPr lang="uk-UA" sz="2400" dirty="0" err="1"/>
              <a:t>Са</a:t>
            </a:r>
            <a:r>
              <a:rPr lang="en-US" sz="2400" dirty="0" err="1"/>
              <a:t>nibbeal</a:t>
            </a:r>
            <a:r>
              <a:rPr lang="uk-UA" sz="2400" dirty="0"/>
              <a:t> І</a:t>
            </a:r>
            <a:r>
              <a:rPr lang="en-US" sz="2400" dirty="0" err="1"/>
              <a:t>nternational</a:t>
            </a:r>
            <a:r>
              <a:rPr lang="uk-UA" sz="2400" dirty="0"/>
              <a:t>” и “</a:t>
            </a:r>
            <a:r>
              <a:rPr lang="en-US" sz="2400" dirty="0"/>
              <a:t>Star </a:t>
            </a:r>
            <a:r>
              <a:rPr lang="uk-UA" sz="2400" dirty="0"/>
              <a:t>С</a:t>
            </a:r>
            <a:r>
              <a:rPr lang="en-US" sz="2400" dirty="0" err="1"/>
              <a:t>tuize</a:t>
            </a:r>
            <a:r>
              <a:rPr lang="uk-UA" sz="2400" dirty="0"/>
              <a:t>”. “</a:t>
            </a:r>
            <a:r>
              <a:rPr lang="en-US" sz="2400" dirty="0"/>
              <a:t>Mediterranean shipping company</a:t>
            </a:r>
            <a:r>
              <a:rPr lang="uk-UA" sz="2400" dirty="0"/>
              <a:t>” функціонує за іншою моделлю, не практикуючи злиття, проте за кількістю суден (14) посідає 4-те місце в світі.</a:t>
            </a:r>
          </a:p>
          <a:p>
            <a:pPr marL="0" indent="0">
              <a:buNone/>
            </a:pPr>
            <a:endParaRPr lang="uk-UA" sz="2400"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4797151"/>
            <a:ext cx="3640063" cy="2045253"/>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9615" y="4799652"/>
            <a:ext cx="4246735" cy="2042752"/>
          </a:xfrm>
          <a:prstGeom prst="rect">
            <a:avLst/>
          </a:prstGeom>
        </p:spPr>
      </p:pic>
    </p:spTree>
    <p:extLst>
      <p:ext uri="{BB962C8B-B14F-4D97-AF65-F5344CB8AC3E}">
        <p14:creationId xmlns:p14="http://schemas.microsoft.com/office/powerpoint/2010/main" val="34442717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332656"/>
            <a:ext cx="8291264" cy="5793507"/>
          </a:xfrm>
        </p:spPr>
        <p:txBody>
          <a:bodyPr/>
          <a:lstStyle/>
          <a:p>
            <a:pPr marL="0" indent="0" algn="just">
              <a:buNone/>
            </a:pPr>
            <a:r>
              <a:rPr lang="uk-UA" sz="2800" dirty="0"/>
              <a:t> </a:t>
            </a:r>
            <a:r>
              <a:rPr lang="en-US" sz="2800" dirty="0"/>
              <a:t>	</a:t>
            </a:r>
            <a:r>
              <a:rPr lang="uk-UA" sz="2800" dirty="0"/>
              <a:t>Круїзний ринок можна умовно поділити на два сегменти, що паралельно розвиваються: </a:t>
            </a:r>
            <a:r>
              <a:rPr lang="en-US" sz="2800" dirty="0"/>
              <a:t> </a:t>
            </a:r>
          </a:p>
          <a:p>
            <a:pPr algn="just">
              <a:buFontTx/>
              <a:buChar char="-"/>
            </a:pPr>
            <a:r>
              <a:rPr lang="uk-UA" sz="2800" dirty="0"/>
              <a:t>масовий (мега-лайнери, довжиною понад 300 м і </a:t>
            </a:r>
            <a:r>
              <a:rPr lang="uk-UA" sz="2800" dirty="0" err="1"/>
              <a:t>пасажиромісткістю</a:t>
            </a:r>
            <a:r>
              <a:rPr lang="uk-UA" sz="2800" dirty="0"/>
              <a:t> до 2000 осіб і більше) </a:t>
            </a:r>
            <a:endParaRPr lang="en-US" sz="2800" dirty="0"/>
          </a:p>
          <a:p>
            <a:pPr algn="just">
              <a:buFontTx/>
              <a:buChar char="-"/>
            </a:pPr>
            <a:r>
              <a:rPr lang="uk-UA" sz="2800" dirty="0"/>
              <a:t>та </a:t>
            </a:r>
            <a:r>
              <a:rPr lang="uk-UA" sz="2800" dirty="0" err="1"/>
              <a:t>нішовий</a:t>
            </a:r>
            <a:r>
              <a:rPr lang="uk-UA" sz="2800" dirty="0"/>
              <a:t> (індивідуальний туризм на суднах невеликого розміру, </a:t>
            </a:r>
            <a:r>
              <a:rPr lang="uk-UA" sz="2800" dirty="0" err="1"/>
              <a:t>пасажиромісткістю</a:t>
            </a:r>
            <a:r>
              <a:rPr lang="uk-UA" sz="2800" dirty="0"/>
              <a:t> до 500 осіб). </a:t>
            </a:r>
            <a:endParaRPr lang="en-US" sz="2800" dirty="0"/>
          </a:p>
          <a:p>
            <a:pPr marL="0" indent="0" algn="just">
              <a:buNone/>
            </a:pPr>
            <a:r>
              <a:rPr lang="en-US" sz="2800" dirty="0"/>
              <a:t>	</a:t>
            </a:r>
            <a:r>
              <a:rPr lang="uk-UA" sz="2800" dirty="0"/>
              <a:t>Існує також і проміжна категорія, до якої належать судна </a:t>
            </a:r>
            <a:r>
              <a:rPr lang="uk-UA" sz="2800" dirty="0" err="1"/>
              <a:t>пасажиромісткістю</a:t>
            </a:r>
            <a:r>
              <a:rPr lang="uk-UA" sz="2800" dirty="0"/>
              <a:t> від 500 до 1000 осіб (колишні великі лайнери), проте їх кількість з кожним роком зменшується через нерентабельність. </a:t>
            </a:r>
          </a:p>
        </p:txBody>
      </p:sp>
    </p:spTree>
    <p:extLst>
      <p:ext uri="{BB962C8B-B14F-4D97-AF65-F5344CB8AC3E}">
        <p14:creationId xmlns:p14="http://schemas.microsoft.com/office/powerpoint/2010/main" val="41031028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0"/>
            <a:ext cx="8229600" cy="6525344"/>
          </a:xfrm>
        </p:spPr>
        <p:style>
          <a:lnRef idx="2">
            <a:schemeClr val="accent1"/>
          </a:lnRef>
          <a:fillRef idx="1">
            <a:schemeClr val="lt1"/>
          </a:fillRef>
          <a:effectRef idx="0">
            <a:schemeClr val="accent1"/>
          </a:effectRef>
          <a:fontRef idx="minor">
            <a:schemeClr val="dk1"/>
          </a:fontRef>
        </p:style>
        <p:txBody>
          <a:bodyPr/>
          <a:lstStyle/>
          <a:p>
            <a:pPr marL="0" indent="0" algn="just">
              <a:buNone/>
            </a:pPr>
            <a:r>
              <a:rPr lang="en-US" sz="2800" dirty="0"/>
              <a:t>	</a:t>
            </a:r>
            <a:r>
              <a:rPr lang="uk-UA" sz="2800" dirty="0"/>
              <a:t>У 2010 р. світова цифра туристів (учасників круїзів) досягла 8 млн. чоловік, а кількість європейських круїзів до 2010 р. досягло 2 млн.</a:t>
            </a:r>
            <a:endParaRPr lang="en-US" sz="2800" dirty="0"/>
          </a:p>
          <a:p>
            <a:pPr marL="0" indent="0" algn="just">
              <a:buNone/>
            </a:pPr>
            <a:r>
              <a:rPr lang="en-US" sz="2800" dirty="0"/>
              <a:t>	</a:t>
            </a:r>
            <a:r>
              <a:rPr lang="uk-UA" sz="2800" dirty="0"/>
              <a:t>У наступні роки круїзний туризм буде одним із найважливіших видів туризму зі значними ринками в США, Великобританії й інших країнах Європи й Азії. Загальна кількість пасажирів у рік може досягти 10 млн. </a:t>
            </a:r>
            <a:endParaRPr lang="en-US" sz="2800" dirty="0"/>
          </a:p>
          <a:p>
            <a:pPr marL="0" indent="0" algn="just">
              <a:buNone/>
            </a:pPr>
            <a:r>
              <a:rPr lang="en-US" sz="2800" dirty="0"/>
              <a:t>	</a:t>
            </a:r>
            <a:r>
              <a:rPr lang="uk-UA" sz="2800" dirty="0"/>
              <a:t>Найбільшим ринком-</a:t>
            </a:r>
            <a:r>
              <a:rPr lang="uk-UA" sz="2800" dirty="0" err="1"/>
              <a:t>постачапьником</a:t>
            </a:r>
            <a:r>
              <a:rPr lang="uk-UA" sz="2800" dirty="0"/>
              <a:t> круїзних туристів є ринок США. Ріст числа круїзних туристів у США почався в 1980 р., і його темпи перевищать середньорічний показник темпів зростання туризму США в цілому. </a:t>
            </a:r>
          </a:p>
        </p:txBody>
      </p:sp>
    </p:spTree>
    <p:extLst>
      <p:ext uri="{BB962C8B-B14F-4D97-AF65-F5344CB8AC3E}">
        <p14:creationId xmlns:p14="http://schemas.microsoft.com/office/powerpoint/2010/main" val="38683212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1520" y="0"/>
            <a:ext cx="8496944" cy="6381328"/>
          </a:xfrm>
          <a:prstGeom prst="rect">
            <a:avLst/>
          </a:prstGeom>
          <a:solidFill>
            <a:schemeClr val="accent5"/>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uk-UA"/>
          </a:p>
        </p:txBody>
      </p:sp>
      <p:sp>
        <p:nvSpPr>
          <p:cNvPr id="3" name="Объект 2"/>
          <p:cNvSpPr>
            <a:spLocks noGrp="1"/>
          </p:cNvSpPr>
          <p:nvPr>
            <p:ph idx="1"/>
          </p:nvPr>
        </p:nvSpPr>
        <p:spPr>
          <a:xfrm>
            <a:off x="395536" y="188640"/>
            <a:ext cx="8229600" cy="4525963"/>
          </a:xfrm>
        </p:spPr>
        <p:txBody>
          <a:bodyPr/>
          <a:lstStyle/>
          <a:p>
            <a:pPr marL="0" indent="0" algn="just">
              <a:buNone/>
            </a:pPr>
            <a:r>
              <a:rPr lang="en-US" dirty="0"/>
              <a:t>	</a:t>
            </a:r>
            <a:r>
              <a:rPr lang="uk-UA" dirty="0"/>
              <a:t>Російські й українські круїзні фірми планують у найближчому майбутньому засвоїти Карибське море, океанські переходи до Американського континенту й інші екзотичні маршрути. </a:t>
            </a:r>
            <a:endParaRPr lang="en-US" dirty="0"/>
          </a:p>
          <a:p>
            <a:pPr marL="0" indent="0" algn="just">
              <a:buNone/>
            </a:pPr>
            <a:r>
              <a:rPr lang="en-US" dirty="0"/>
              <a:t>	</a:t>
            </a:r>
            <a:r>
              <a:rPr lang="uk-UA" dirty="0"/>
              <a:t>У їхні плани входить укладення агентських угод із найвідомішими у світі круїзними фірмами. </a:t>
            </a:r>
            <a:endParaRPr lang="en-US" dirty="0"/>
          </a:p>
          <a:p>
            <a:pPr marL="0" indent="0" algn="just">
              <a:buNone/>
            </a:pPr>
            <a:r>
              <a:rPr lang="en-US" dirty="0"/>
              <a:t>	</a:t>
            </a:r>
            <a:r>
              <a:rPr lang="uk-UA" dirty="0"/>
              <a:t>Український круїзний бізнес розвивається в рамках світового круїзного прямування на базі історичної його спадщини. </a:t>
            </a:r>
          </a:p>
        </p:txBody>
      </p:sp>
    </p:spTree>
    <p:extLst>
      <p:ext uri="{BB962C8B-B14F-4D97-AF65-F5344CB8AC3E}">
        <p14:creationId xmlns:p14="http://schemas.microsoft.com/office/powerpoint/2010/main" val="11102214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39552" y="332656"/>
            <a:ext cx="7920880" cy="10849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 name="Заголовок 1"/>
          <p:cNvSpPr>
            <a:spLocks noGrp="1"/>
          </p:cNvSpPr>
          <p:nvPr>
            <p:ph type="title"/>
          </p:nvPr>
        </p:nvSpPr>
        <p:spPr/>
        <p:txBody>
          <a:bodyPr/>
          <a:lstStyle/>
          <a:p>
            <a:r>
              <a:rPr lang="ru-RU" sz="2400" b="1" dirty="0"/>
              <a:t> Обслуговування туристів при лінійному перевезенні </a:t>
            </a:r>
            <a:r>
              <a:rPr lang="ru-RU" sz="2400" b="1" dirty="0" err="1"/>
              <a:t>водним</a:t>
            </a:r>
            <a:r>
              <a:rPr lang="ru-RU" sz="2400" b="1" dirty="0"/>
              <a:t> транспортом</a:t>
            </a:r>
            <a:endParaRPr lang="uk-UA" sz="2400" b="1" dirty="0"/>
          </a:p>
        </p:txBody>
      </p:sp>
      <p:sp>
        <p:nvSpPr>
          <p:cNvPr id="3" name="Объект 2"/>
          <p:cNvSpPr>
            <a:spLocks noGrp="1"/>
          </p:cNvSpPr>
          <p:nvPr>
            <p:ph idx="1"/>
          </p:nvPr>
        </p:nvSpPr>
        <p:spPr/>
        <p:txBody>
          <a:bodyPr/>
          <a:lstStyle/>
          <a:p>
            <a:pPr marL="0" indent="0" algn="just">
              <a:buNone/>
            </a:pPr>
            <a:r>
              <a:rPr lang="en-US" sz="2400" dirty="0"/>
              <a:t>	</a:t>
            </a:r>
            <a:r>
              <a:rPr lang="ru-RU" sz="2400" dirty="0" err="1"/>
              <a:t>Під</a:t>
            </a:r>
            <a:r>
              <a:rPr lang="ru-RU" sz="2400" dirty="0"/>
              <a:t> час </a:t>
            </a:r>
            <a:r>
              <a:rPr lang="ru-RU" sz="2400" dirty="0" err="1"/>
              <a:t>укладання</a:t>
            </a:r>
            <a:r>
              <a:rPr lang="ru-RU" sz="2400" dirty="0"/>
              <a:t> угоди </a:t>
            </a:r>
            <a:r>
              <a:rPr lang="ru-RU" sz="2400" dirty="0" err="1"/>
              <a:t>між</a:t>
            </a:r>
            <a:r>
              <a:rPr lang="ru-RU" sz="2400" dirty="0"/>
              <a:t> </a:t>
            </a:r>
            <a:r>
              <a:rPr lang="ru-RU" sz="2400" dirty="0" err="1"/>
              <a:t>пароплавством</a:t>
            </a:r>
            <a:r>
              <a:rPr lang="ru-RU" sz="2400" dirty="0"/>
              <a:t> та </a:t>
            </a:r>
            <a:r>
              <a:rPr lang="ru-RU" sz="2400" dirty="0" err="1"/>
              <a:t>туристичною</a:t>
            </a:r>
            <a:r>
              <a:rPr lang="ru-RU" sz="2400" dirty="0"/>
              <a:t> </a:t>
            </a:r>
            <a:r>
              <a:rPr lang="ru-RU" sz="2400" dirty="0" err="1"/>
              <a:t>фірмою</a:t>
            </a:r>
            <a:r>
              <a:rPr lang="ru-RU" sz="2400" dirty="0"/>
              <a:t> на </a:t>
            </a:r>
            <a:r>
              <a:rPr lang="ru-RU" sz="2400" dirty="0" err="1"/>
              <a:t>експлуатацію</a:t>
            </a:r>
            <a:r>
              <a:rPr lang="ru-RU" sz="2400" dirty="0"/>
              <a:t> маршруту детально </a:t>
            </a:r>
            <a:r>
              <a:rPr lang="ru-RU" sz="2400" dirty="0" err="1"/>
              <a:t>обумовлюється</a:t>
            </a:r>
            <a:r>
              <a:rPr lang="ru-RU" sz="2400" dirty="0"/>
              <a:t> </a:t>
            </a:r>
            <a:r>
              <a:rPr lang="ru-RU" sz="2400" dirty="0" err="1"/>
              <a:t>розклад</a:t>
            </a:r>
            <a:r>
              <a:rPr lang="ru-RU" sz="2400" dirty="0"/>
              <a:t> (</a:t>
            </a:r>
            <a:r>
              <a:rPr lang="ru-RU" sz="2400" dirty="0" err="1"/>
              <a:t>графік</a:t>
            </a:r>
            <a:r>
              <a:rPr lang="ru-RU" sz="2400" dirty="0"/>
              <a:t>) </a:t>
            </a:r>
            <a:r>
              <a:rPr lang="ru-RU" sz="2400" dirty="0" err="1"/>
              <a:t>руху</a:t>
            </a:r>
            <a:r>
              <a:rPr lang="ru-RU" sz="2400" dirty="0"/>
              <a:t> судна та </a:t>
            </a:r>
            <a:r>
              <a:rPr lang="ru-RU" sz="2400" dirty="0" err="1"/>
              <a:t>уточнюється</a:t>
            </a:r>
            <a:r>
              <a:rPr lang="ru-RU" sz="2400" dirty="0"/>
              <a:t> план-карта судна. </a:t>
            </a:r>
          </a:p>
          <a:p>
            <a:pPr marL="0" indent="0" algn="just">
              <a:buNone/>
            </a:pPr>
            <a:r>
              <a:rPr lang="en-US" sz="2400" dirty="0"/>
              <a:t>	</a:t>
            </a:r>
            <a:r>
              <a:rPr lang="ru-RU" sz="2400" b="1" dirty="0"/>
              <a:t>План-карта</a:t>
            </a:r>
            <a:r>
              <a:rPr lang="ru-RU" sz="2400" dirty="0"/>
              <a:t> - </a:t>
            </a:r>
            <a:r>
              <a:rPr lang="ru-RU" sz="2400" dirty="0" err="1"/>
              <a:t>розгорнута</a:t>
            </a:r>
            <a:r>
              <a:rPr lang="ru-RU" sz="2400" dirty="0"/>
              <a:t> детальна схема з </a:t>
            </a:r>
            <a:r>
              <a:rPr lang="ru-RU" sz="2400" dirty="0" err="1"/>
              <a:t>нанесеними</a:t>
            </a:r>
            <a:r>
              <a:rPr lang="ru-RU" sz="2400" dirty="0"/>
              <a:t> </a:t>
            </a:r>
            <a:r>
              <a:rPr lang="ru-RU" sz="2400" dirty="0" err="1"/>
              <a:t>пасажирськими</a:t>
            </a:r>
            <a:r>
              <a:rPr lang="ru-RU" sz="2400" dirty="0"/>
              <a:t> </a:t>
            </a:r>
            <a:r>
              <a:rPr lang="ru-RU" sz="2400" dirty="0" err="1"/>
              <a:t>приміщеннями</a:t>
            </a:r>
            <a:r>
              <a:rPr lang="ru-RU" sz="2400" dirty="0"/>
              <a:t> (</a:t>
            </a:r>
            <a:r>
              <a:rPr lang="ru-RU" sz="2400" dirty="0" err="1"/>
              <a:t>каюти</a:t>
            </a:r>
            <a:r>
              <a:rPr lang="ru-RU" sz="2400" dirty="0"/>
              <a:t>, </a:t>
            </a:r>
            <a:r>
              <a:rPr lang="ru-RU" sz="2400" dirty="0" err="1"/>
              <a:t>ресторани</a:t>
            </a:r>
            <a:r>
              <a:rPr lang="ru-RU" sz="2400" dirty="0"/>
              <a:t>, </a:t>
            </a:r>
            <a:r>
              <a:rPr lang="ru-RU" sz="2400" dirty="0" err="1"/>
              <a:t>торговельні</a:t>
            </a:r>
            <a:r>
              <a:rPr lang="ru-RU" sz="2400" dirty="0"/>
              <a:t> </a:t>
            </a:r>
            <a:r>
              <a:rPr lang="ru-RU" sz="2400" dirty="0" err="1"/>
              <a:t>басейни</a:t>
            </a:r>
            <a:r>
              <a:rPr lang="ru-RU" sz="2400" dirty="0"/>
              <a:t> </a:t>
            </a:r>
            <a:r>
              <a:rPr lang="ru-RU" sz="2400" dirty="0" err="1"/>
              <a:t>тощо</a:t>
            </a:r>
            <a:r>
              <a:rPr lang="ru-RU" sz="2400" dirty="0"/>
              <a:t>) по </a:t>
            </a:r>
            <a:r>
              <a:rPr lang="ru-RU" sz="2400" dirty="0" err="1"/>
              <a:t>кожній</a:t>
            </a:r>
            <a:r>
              <a:rPr lang="ru-RU" sz="2400" dirty="0"/>
              <a:t> </a:t>
            </a:r>
            <a:r>
              <a:rPr lang="ru-RU" sz="2400" dirty="0" err="1"/>
              <a:t>палубі</a:t>
            </a:r>
            <a:r>
              <a:rPr lang="ru-RU" sz="2400" dirty="0"/>
              <a:t> </a:t>
            </a:r>
            <a:r>
              <a:rPr lang="ru-RU" sz="2400" dirty="0" err="1"/>
              <a:t>окремо</a:t>
            </a:r>
            <a:r>
              <a:rPr lang="ru-RU" sz="2400" dirty="0"/>
              <a:t> за </a:t>
            </a:r>
            <a:r>
              <a:rPr lang="ru-RU" sz="2400" dirty="0" err="1"/>
              <a:t>допомогою</a:t>
            </a:r>
            <a:r>
              <a:rPr lang="ru-RU" sz="2400" dirty="0"/>
              <a:t> </a:t>
            </a:r>
            <a:r>
              <a:rPr lang="ru-RU" sz="2400" dirty="0" err="1"/>
              <a:t>умовних</a:t>
            </a:r>
            <a:r>
              <a:rPr lang="ru-RU" sz="2400" dirty="0"/>
              <a:t> </a:t>
            </a:r>
            <a:r>
              <a:rPr lang="ru-RU" sz="2400" dirty="0" err="1"/>
              <a:t>позначень</a:t>
            </a:r>
            <a:r>
              <a:rPr lang="ru-RU" sz="2400" dirty="0"/>
              <a:t>, </a:t>
            </a:r>
            <a:r>
              <a:rPr lang="ru-RU" sz="2400" dirty="0" err="1"/>
              <a:t>що</a:t>
            </a:r>
            <a:r>
              <a:rPr lang="ru-RU" sz="2400" dirty="0"/>
              <a:t> є </a:t>
            </a:r>
            <a:r>
              <a:rPr lang="ru-RU" sz="2400" dirty="0" err="1"/>
              <a:t>загальноприйнятими</a:t>
            </a:r>
            <a:r>
              <a:rPr lang="ru-RU" sz="2400" dirty="0"/>
              <a:t> у </a:t>
            </a:r>
            <a:r>
              <a:rPr lang="ru-RU" sz="2400" dirty="0" err="1"/>
              <a:t>народній</a:t>
            </a:r>
            <a:r>
              <a:rPr lang="ru-RU" sz="2400" dirty="0"/>
              <a:t> </a:t>
            </a:r>
            <a:r>
              <a:rPr lang="ru-RU" sz="2400" dirty="0" err="1"/>
              <a:t>практиці</a:t>
            </a:r>
            <a:r>
              <a:rPr lang="ru-RU" sz="2400" dirty="0"/>
              <a:t>. </a:t>
            </a:r>
            <a:endParaRPr lang="en-US" sz="2400" dirty="0"/>
          </a:p>
          <a:p>
            <a:pPr marL="0" indent="0" algn="just">
              <a:buNone/>
            </a:pPr>
            <a:r>
              <a:rPr lang="en-US" sz="2400" dirty="0"/>
              <a:t>	</a:t>
            </a:r>
            <a:r>
              <a:rPr lang="ru-RU" sz="2400" dirty="0"/>
              <a:t>План-карта </a:t>
            </a:r>
            <a:r>
              <a:rPr lang="ru-RU" sz="2400" dirty="0" err="1"/>
              <a:t>затверджується</a:t>
            </a:r>
            <a:r>
              <a:rPr lang="ru-RU" sz="2400" dirty="0"/>
              <a:t> </a:t>
            </a:r>
            <a:r>
              <a:rPr lang="ru-RU" sz="2400" dirty="0" err="1"/>
              <a:t>після</a:t>
            </a:r>
            <a:r>
              <a:rPr lang="ru-RU" sz="2400" dirty="0"/>
              <a:t> </a:t>
            </a:r>
            <a:r>
              <a:rPr lang="ru-RU" sz="2400" dirty="0" err="1"/>
              <a:t>виходу</a:t>
            </a:r>
            <a:r>
              <a:rPr lang="ru-RU" sz="2400" dirty="0"/>
              <a:t> судна з доку. </a:t>
            </a:r>
            <a:endParaRPr lang="uk-UA" sz="2400" dirty="0"/>
          </a:p>
        </p:txBody>
      </p:sp>
    </p:spTree>
    <p:extLst>
      <p:ext uri="{BB962C8B-B14F-4D97-AF65-F5344CB8AC3E}">
        <p14:creationId xmlns:p14="http://schemas.microsoft.com/office/powerpoint/2010/main" val="12807243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39552" y="548680"/>
            <a:ext cx="8147248" cy="5577483"/>
          </a:xfrm>
        </p:spPr>
        <p:txBody>
          <a:bodyPr/>
          <a:lstStyle/>
          <a:p>
            <a:pPr marL="0" indent="0" algn="just">
              <a:buNone/>
            </a:pPr>
            <a:r>
              <a:rPr lang="en-US" sz="2400" dirty="0"/>
              <a:t>	</a:t>
            </a:r>
            <a:r>
              <a:rPr lang="uk-UA" sz="2400" dirty="0"/>
              <a:t>Лише після укладання угоди туристичні організації отримують право почати реалізацію путівок. </a:t>
            </a:r>
            <a:r>
              <a:rPr lang="en-US" sz="2400" dirty="0"/>
              <a:t>	</a:t>
            </a:r>
            <a:r>
              <a:rPr lang="uk-UA" sz="2400" dirty="0"/>
              <a:t>Путівка є підставою туриста зайняти на судні вказане місце та отримати комплекс послуг. На путівці вказують прізвище пасажира, назву судна, номер каюти і місце, порт відправлення та призначення, тариф, дату та час підправлення судна. </a:t>
            </a:r>
          </a:p>
          <a:p>
            <a:pPr marL="0" indent="0" algn="just">
              <a:buNone/>
            </a:pPr>
            <a:r>
              <a:rPr lang="en-US" sz="2400" dirty="0"/>
              <a:t>	</a:t>
            </a:r>
            <a:r>
              <a:rPr lang="ru-RU" sz="2400" dirty="0" err="1"/>
              <a:t>Реєстрація</a:t>
            </a:r>
            <a:r>
              <a:rPr lang="ru-RU" sz="2400" dirty="0"/>
              <a:t> </a:t>
            </a:r>
            <a:r>
              <a:rPr lang="ru-RU" sz="2400" dirty="0" err="1"/>
              <a:t>туристів</a:t>
            </a:r>
            <a:r>
              <a:rPr lang="ru-RU" sz="2400" dirty="0"/>
              <a:t> </a:t>
            </a:r>
            <a:r>
              <a:rPr lang="ru-RU" sz="2400" dirty="0" err="1"/>
              <a:t>здійснюється</a:t>
            </a:r>
            <a:r>
              <a:rPr lang="ru-RU" sz="2400" dirty="0"/>
              <a:t> </a:t>
            </a:r>
            <a:r>
              <a:rPr lang="ru-RU" sz="2400" dirty="0" err="1"/>
              <a:t>керівником</a:t>
            </a:r>
            <a:r>
              <a:rPr lang="ru-RU" sz="2400" dirty="0"/>
              <a:t> </a:t>
            </a:r>
            <a:r>
              <a:rPr lang="ru-RU" sz="2400" dirty="0" err="1"/>
              <a:t>круїзу</a:t>
            </a:r>
            <a:r>
              <a:rPr lang="ru-RU" sz="2400" dirty="0"/>
              <a:t> перед початком посадки на судно у </a:t>
            </a:r>
            <a:r>
              <a:rPr lang="ru-RU" sz="2400" dirty="0" err="1"/>
              <a:t>приміщенні</a:t>
            </a:r>
            <a:r>
              <a:rPr lang="ru-RU" sz="2400" dirty="0"/>
              <a:t> </a:t>
            </a:r>
            <a:r>
              <a:rPr lang="ru-RU" sz="2400" dirty="0" err="1"/>
              <a:t>морського</a:t>
            </a:r>
            <a:r>
              <a:rPr lang="ru-RU" sz="2400" dirty="0"/>
              <a:t> вокзалу. При продажу туру турист </a:t>
            </a:r>
            <a:r>
              <a:rPr lang="ru-RU" sz="2400" dirty="0" err="1"/>
              <a:t>попереджається</a:t>
            </a:r>
            <a:r>
              <a:rPr lang="ru-RU" sz="2400" dirty="0"/>
              <a:t> про </a:t>
            </a:r>
            <a:r>
              <a:rPr lang="ru-RU" sz="2400" dirty="0" err="1"/>
              <a:t>закінчення</a:t>
            </a:r>
            <a:r>
              <a:rPr lang="ru-RU" sz="2400" dirty="0"/>
              <a:t> </a:t>
            </a:r>
            <a:r>
              <a:rPr lang="ru-RU" sz="2400" dirty="0" err="1"/>
              <a:t>реєстрації</a:t>
            </a:r>
            <a:r>
              <a:rPr lang="ru-RU" sz="2400" dirty="0"/>
              <a:t> (посадки) за ЗО </a:t>
            </a:r>
            <a:r>
              <a:rPr lang="ru-RU" sz="2400" dirty="0" err="1"/>
              <a:t>хв</a:t>
            </a:r>
            <a:r>
              <a:rPr lang="ru-RU" sz="2400" dirty="0"/>
              <a:t>. до </a:t>
            </a:r>
            <a:r>
              <a:rPr lang="ru-RU" sz="2400" dirty="0" err="1"/>
              <a:t>відправлення</a:t>
            </a:r>
            <a:r>
              <a:rPr lang="ru-RU" sz="2400" dirty="0"/>
              <a:t> судна. </a:t>
            </a:r>
            <a:endParaRPr lang="uk-UA" sz="2400" dirty="0"/>
          </a:p>
        </p:txBody>
      </p:sp>
    </p:spTree>
    <p:extLst>
      <p:ext uri="{BB962C8B-B14F-4D97-AF65-F5344CB8AC3E}">
        <p14:creationId xmlns:p14="http://schemas.microsoft.com/office/powerpoint/2010/main" val="38968716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548680"/>
            <a:ext cx="8291264" cy="6309320"/>
          </a:xfrm>
        </p:spPr>
        <p:txBody>
          <a:bodyPr/>
          <a:lstStyle/>
          <a:p>
            <a:pPr marL="0" indent="0" algn="just">
              <a:buNone/>
            </a:pPr>
            <a:r>
              <a:rPr lang="en-US" sz="2400" dirty="0"/>
              <a:t>	</a:t>
            </a:r>
            <a:r>
              <a:rPr lang="ru-RU" sz="2400" dirty="0"/>
              <a:t>При </a:t>
            </a:r>
            <a:r>
              <a:rPr lang="ru-RU" sz="2400" dirty="0" err="1"/>
              <a:t>реєстрації</a:t>
            </a:r>
            <a:r>
              <a:rPr lang="ru-RU" sz="2400" dirty="0"/>
              <a:t> в </a:t>
            </a:r>
            <a:r>
              <a:rPr lang="ru-RU" sz="2400" dirty="0" err="1"/>
              <a:t>обмін</a:t>
            </a:r>
            <a:r>
              <a:rPr lang="ru-RU" sz="2400" dirty="0"/>
              <a:t> на </a:t>
            </a:r>
            <a:r>
              <a:rPr lang="ru-RU" sz="2400" dirty="0" err="1"/>
              <a:t>туристичну</a:t>
            </a:r>
            <a:r>
              <a:rPr lang="ru-RU" sz="2400" dirty="0"/>
              <a:t> </a:t>
            </a:r>
            <a:r>
              <a:rPr lang="ru-RU" sz="2400" dirty="0" err="1"/>
              <a:t>путівку</a:t>
            </a:r>
            <a:r>
              <a:rPr lang="ru-RU" sz="2400" dirty="0"/>
              <a:t> туристу </a:t>
            </a:r>
            <a:r>
              <a:rPr lang="ru-RU" sz="2400" dirty="0" err="1"/>
              <a:t>вручають</a:t>
            </a:r>
            <a:r>
              <a:rPr lang="ru-RU" sz="2400" dirty="0"/>
              <a:t> </a:t>
            </a:r>
            <a:r>
              <a:rPr lang="ru-RU" sz="2400" dirty="0" err="1"/>
              <a:t>туристичну</a:t>
            </a:r>
            <a:r>
              <a:rPr lang="ru-RU" sz="2400" dirty="0"/>
              <a:t> книжку, де указано номер </a:t>
            </a:r>
            <a:r>
              <a:rPr lang="ru-RU" sz="2400" dirty="0" err="1"/>
              <a:t>каюти</a:t>
            </a:r>
            <a:r>
              <a:rPr lang="ru-RU" sz="2400" dirty="0"/>
              <a:t>, </a:t>
            </a:r>
            <a:r>
              <a:rPr lang="ru-RU" sz="2400" dirty="0" err="1"/>
              <a:t>місце</a:t>
            </a:r>
            <a:r>
              <a:rPr lang="ru-RU" sz="2400" dirty="0"/>
              <a:t> (верх, низ), </a:t>
            </a:r>
            <a:r>
              <a:rPr lang="ru-RU" sz="2400" dirty="0" err="1"/>
              <a:t>зміна</a:t>
            </a:r>
            <a:r>
              <a:rPr lang="ru-RU" sz="2400" dirty="0"/>
              <a:t> та час </a:t>
            </a:r>
            <a:r>
              <a:rPr lang="ru-RU" sz="2400" dirty="0" err="1"/>
              <a:t>харчування</a:t>
            </a:r>
            <a:r>
              <a:rPr lang="ru-RU" sz="2400" dirty="0"/>
              <a:t>, салон ресторану, номер столу, номер </a:t>
            </a:r>
            <a:r>
              <a:rPr lang="ru-RU" sz="2400" dirty="0" err="1"/>
              <a:t>екскурсійної</a:t>
            </a:r>
            <a:r>
              <a:rPr lang="ru-RU" sz="2400" dirty="0"/>
              <a:t> </a:t>
            </a:r>
            <a:r>
              <a:rPr lang="ru-RU" sz="2400" dirty="0" err="1"/>
              <a:t>групи</a:t>
            </a:r>
            <a:r>
              <a:rPr lang="ru-RU" sz="2400" dirty="0"/>
              <a:t>. </a:t>
            </a:r>
            <a:endParaRPr lang="en-US" sz="2400" dirty="0"/>
          </a:p>
          <a:p>
            <a:pPr marL="0" indent="0" algn="just">
              <a:buNone/>
            </a:pPr>
            <a:r>
              <a:rPr lang="en-US" sz="2400" dirty="0"/>
              <a:t>	</a:t>
            </a:r>
            <a:r>
              <a:rPr lang="ru-RU" sz="2400" dirty="0" err="1"/>
              <a:t>Потрібно</a:t>
            </a:r>
            <a:r>
              <a:rPr lang="ru-RU" sz="2400" dirty="0"/>
              <a:t> </a:t>
            </a:r>
            <a:r>
              <a:rPr lang="ru-RU" sz="2400" dirty="0" err="1"/>
              <a:t>попередити</a:t>
            </a:r>
            <a:r>
              <a:rPr lang="ru-RU" sz="2400" dirty="0"/>
              <a:t> туриста, </a:t>
            </a:r>
            <a:r>
              <a:rPr lang="ru-RU" sz="2400" dirty="0" err="1"/>
              <a:t>що</a:t>
            </a:r>
            <a:r>
              <a:rPr lang="ru-RU" sz="2400" dirty="0"/>
              <a:t> </a:t>
            </a:r>
            <a:r>
              <a:rPr lang="ru-RU" sz="2400" dirty="0" err="1"/>
              <a:t>ця</a:t>
            </a:r>
            <a:r>
              <a:rPr lang="ru-RU" sz="2400" dirty="0"/>
              <a:t> книжка є пропуском на судно і повинна бути </a:t>
            </a:r>
            <a:r>
              <a:rPr lang="ru-RU" sz="2400" dirty="0" err="1"/>
              <a:t>завжди</a:t>
            </a:r>
            <a:r>
              <a:rPr lang="ru-RU" sz="2400" dirty="0"/>
              <a:t> з туристом. У </a:t>
            </a:r>
            <a:r>
              <a:rPr lang="ru-RU" sz="2400" dirty="0" err="1"/>
              <a:t>службі</a:t>
            </a:r>
            <a:r>
              <a:rPr lang="ru-RU" sz="2400" dirty="0"/>
              <a:t> </a:t>
            </a:r>
            <a:r>
              <a:rPr lang="ru-RU" sz="2400" dirty="0" err="1"/>
              <a:t>рецепції</a:t>
            </a:r>
            <a:r>
              <a:rPr lang="ru-RU" sz="2400" dirty="0"/>
              <a:t> </a:t>
            </a:r>
            <a:r>
              <a:rPr lang="ru-RU" sz="2400" dirty="0" err="1"/>
              <a:t>адміністратори</a:t>
            </a:r>
            <a:r>
              <a:rPr lang="ru-RU" sz="2400" dirty="0"/>
              <a:t> </a:t>
            </a:r>
            <a:r>
              <a:rPr lang="ru-RU" sz="2400" dirty="0" err="1"/>
              <a:t>видають</a:t>
            </a:r>
            <a:r>
              <a:rPr lang="ru-RU" sz="2400" dirty="0"/>
              <a:t> </a:t>
            </a:r>
            <a:r>
              <a:rPr lang="ru-RU" sz="2400" dirty="0" err="1"/>
              <a:t>ключі</a:t>
            </a:r>
            <a:r>
              <a:rPr lang="ru-RU" sz="2400" dirty="0"/>
              <a:t> туристам. </a:t>
            </a:r>
            <a:endParaRPr lang="en-US" sz="2400" dirty="0"/>
          </a:p>
          <a:p>
            <a:pPr marL="0" indent="0" algn="just">
              <a:buNone/>
            </a:pPr>
            <a:r>
              <a:rPr lang="en-US" sz="2400" dirty="0"/>
              <a:t>	</a:t>
            </a:r>
            <a:r>
              <a:rPr lang="ru-RU" sz="2400" b="1" dirty="0" err="1"/>
              <a:t>Існують</a:t>
            </a:r>
            <a:r>
              <a:rPr lang="ru-RU" sz="2400" b="1" dirty="0"/>
              <a:t> три </a:t>
            </a:r>
            <a:r>
              <a:rPr lang="ru-RU" sz="2400" b="1" dirty="0" err="1"/>
              <a:t>види</a:t>
            </a:r>
            <a:r>
              <a:rPr lang="ru-RU" sz="2400" b="1" dirty="0"/>
              <a:t> </a:t>
            </a:r>
            <a:r>
              <a:rPr lang="ru-RU" sz="2400" b="1" dirty="0" err="1"/>
              <a:t>супроводу</a:t>
            </a:r>
            <a:r>
              <a:rPr lang="ru-RU" sz="2400" b="1" dirty="0"/>
              <a:t> </a:t>
            </a:r>
            <a:r>
              <a:rPr lang="ru-RU" sz="2400" b="1" dirty="0" err="1"/>
              <a:t>пасажирів</a:t>
            </a:r>
            <a:r>
              <a:rPr lang="ru-RU" sz="2400" b="1" dirty="0"/>
              <a:t> по каютах: </a:t>
            </a:r>
            <a:r>
              <a:rPr lang="ru-RU" sz="2400" dirty="0" err="1"/>
              <a:t>індивідуальний</a:t>
            </a:r>
            <a:r>
              <a:rPr lang="ru-RU" sz="2400" dirty="0"/>
              <a:t>, </a:t>
            </a:r>
            <a:r>
              <a:rPr lang="ru-RU" sz="2400" dirty="0" err="1"/>
              <a:t>естафетний</a:t>
            </a:r>
            <a:r>
              <a:rPr lang="ru-RU" sz="2400" dirty="0"/>
              <a:t> та </a:t>
            </a:r>
            <a:r>
              <a:rPr lang="ru-RU" sz="2400" dirty="0" err="1"/>
              <a:t>змішаний</a:t>
            </a:r>
            <a:r>
              <a:rPr lang="ru-RU" sz="2400" dirty="0"/>
              <a:t>. </a:t>
            </a:r>
            <a:endParaRPr lang="en-US" sz="2400" dirty="0"/>
          </a:p>
          <a:p>
            <a:pPr marL="0" indent="0" algn="just">
              <a:buNone/>
            </a:pPr>
            <a:r>
              <a:rPr lang="en-US" sz="2400" dirty="0"/>
              <a:t>	</a:t>
            </a:r>
            <a:r>
              <a:rPr lang="ru-RU" sz="2400" dirty="0" err="1"/>
              <a:t>Доцільність</a:t>
            </a:r>
            <a:r>
              <a:rPr lang="ru-RU" sz="2400" dirty="0"/>
              <a:t> </a:t>
            </a:r>
            <a:r>
              <a:rPr lang="ru-RU" sz="2400" dirty="0" err="1"/>
              <a:t>використання</a:t>
            </a:r>
            <a:r>
              <a:rPr lang="ru-RU" sz="2400" dirty="0"/>
              <a:t> кожного виду </a:t>
            </a:r>
            <a:r>
              <a:rPr lang="ru-RU" sz="2400" dirty="0" err="1"/>
              <a:t>залежить</a:t>
            </a:r>
            <a:r>
              <a:rPr lang="ru-RU" sz="2400" dirty="0"/>
              <a:t> </a:t>
            </a:r>
            <a:r>
              <a:rPr lang="ru-RU" sz="2400" dirty="0" err="1"/>
              <a:t>від</a:t>
            </a:r>
            <a:r>
              <a:rPr lang="ru-RU" sz="2400" dirty="0"/>
              <a:t> умов судна, </a:t>
            </a:r>
            <a:r>
              <a:rPr lang="ru-RU" sz="2400" dirty="0" err="1"/>
              <a:t>кількості</a:t>
            </a:r>
            <a:r>
              <a:rPr lang="ru-RU" sz="2400" dirty="0"/>
              <a:t> та складу </a:t>
            </a:r>
            <a:r>
              <a:rPr lang="ru-RU" sz="2400" dirty="0" err="1"/>
              <a:t>пасажирів</a:t>
            </a:r>
            <a:r>
              <a:rPr lang="ru-RU" sz="2400" dirty="0"/>
              <a:t>. </a:t>
            </a:r>
            <a:endParaRPr lang="uk-UA" sz="2400" dirty="0"/>
          </a:p>
        </p:txBody>
      </p:sp>
    </p:spTree>
    <p:extLst>
      <p:ext uri="{BB962C8B-B14F-4D97-AF65-F5344CB8AC3E}">
        <p14:creationId xmlns:p14="http://schemas.microsoft.com/office/powerpoint/2010/main" val="4811213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39552" y="404664"/>
            <a:ext cx="8147248" cy="5721499"/>
          </a:xfrm>
        </p:spPr>
        <p:txBody>
          <a:bodyPr/>
          <a:lstStyle/>
          <a:p>
            <a:pPr marL="0" indent="0" algn="just">
              <a:buNone/>
            </a:pPr>
            <a:r>
              <a:rPr lang="en-US" sz="2400" dirty="0"/>
              <a:t>	</a:t>
            </a:r>
            <a:r>
              <a:rPr lang="ru-RU" sz="2400" dirty="0"/>
              <a:t>На борту судна туристам </a:t>
            </a:r>
            <a:r>
              <a:rPr lang="ru-RU" sz="2400" dirty="0" err="1"/>
              <a:t>надають</a:t>
            </a:r>
            <a:r>
              <a:rPr lang="ru-RU" sz="2400" dirty="0"/>
              <a:t> </a:t>
            </a:r>
            <a:r>
              <a:rPr lang="ru-RU" sz="2400" dirty="0" err="1"/>
              <a:t>різноманітні</a:t>
            </a:r>
            <a:r>
              <a:rPr lang="ru-RU" sz="2400" dirty="0"/>
              <a:t> </a:t>
            </a:r>
            <a:r>
              <a:rPr lang="ru-RU" sz="2400" dirty="0" err="1"/>
              <a:t>послуги</a:t>
            </a:r>
            <a:r>
              <a:rPr lang="ru-RU" sz="2400" dirty="0"/>
              <a:t> - </a:t>
            </a:r>
            <a:r>
              <a:rPr lang="ru-RU" sz="2400" dirty="0" err="1"/>
              <a:t>основні</a:t>
            </a:r>
            <a:r>
              <a:rPr lang="ru-RU" sz="2400" dirty="0"/>
              <a:t> (</a:t>
            </a:r>
            <a:r>
              <a:rPr lang="ru-RU" sz="2400" dirty="0" err="1"/>
              <a:t>включені</a:t>
            </a:r>
            <a:r>
              <a:rPr lang="ru-RU" sz="2400" dirty="0"/>
              <a:t> у </a:t>
            </a:r>
            <a:r>
              <a:rPr lang="ru-RU" sz="2400" dirty="0" err="1"/>
              <a:t>вартість</a:t>
            </a:r>
            <a:r>
              <a:rPr lang="ru-RU" sz="2400" dirty="0"/>
              <a:t>) і </a:t>
            </a:r>
            <a:r>
              <a:rPr lang="ru-RU" sz="2400" dirty="0" err="1"/>
              <a:t>додаткові</a:t>
            </a:r>
            <a:r>
              <a:rPr lang="ru-RU" sz="2400" dirty="0"/>
              <a:t> (за плату).</a:t>
            </a:r>
            <a:endParaRPr lang="en-US" sz="2400" dirty="0"/>
          </a:p>
          <a:p>
            <a:pPr marL="0" indent="0" algn="just">
              <a:buNone/>
            </a:pPr>
            <a:r>
              <a:rPr lang="en-US" sz="2400" b="1" dirty="0"/>
              <a:t>	</a:t>
            </a:r>
            <a:r>
              <a:rPr lang="ru-RU" sz="2400" b="1" dirty="0"/>
              <a:t>До </a:t>
            </a:r>
            <a:r>
              <a:rPr lang="ru-RU" sz="2400" b="1" dirty="0" err="1"/>
              <a:t>основних</a:t>
            </a:r>
            <a:r>
              <a:rPr lang="ru-RU" sz="2400" b="1" dirty="0"/>
              <a:t>, </a:t>
            </a:r>
            <a:r>
              <a:rPr lang="ru-RU" sz="2400" dirty="0"/>
              <a:t>як правило, </a:t>
            </a:r>
            <a:r>
              <a:rPr lang="ru-RU" sz="2400" dirty="0" err="1"/>
              <a:t>відносять</a:t>
            </a:r>
            <a:r>
              <a:rPr lang="ru-RU" sz="2400" dirty="0"/>
              <a:t>: </a:t>
            </a:r>
            <a:endParaRPr lang="en-US" sz="2400" dirty="0"/>
          </a:p>
          <a:p>
            <a:pPr marL="0" indent="0" algn="just">
              <a:buNone/>
            </a:pPr>
            <a:r>
              <a:rPr lang="ru-RU" sz="2400" dirty="0" err="1"/>
              <a:t>користування</a:t>
            </a:r>
            <a:r>
              <a:rPr lang="ru-RU" sz="2400" dirty="0"/>
              <a:t> </a:t>
            </a:r>
            <a:r>
              <a:rPr lang="ru-RU" sz="2400" dirty="0" err="1"/>
              <a:t>музичним</a:t>
            </a:r>
            <a:r>
              <a:rPr lang="ru-RU" sz="2400" dirty="0"/>
              <a:t> салоном, </a:t>
            </a:r>
            <a:r>
              <a:rPr lang="ru-RU" sz="2400" dirty="0" err="1"/>
              <a:t>кінозалом</a:t>
            </a:r>
            <a:r>
              <a:rPr lang="ru-RU" sz="2400" dirty="0"/>
              <a:t> для </a:t>
            </a:r>
            <a:r>
              <a:rPr lang="ru-RU" sz="2400" dirty="0" err="1"/>
              <a:t>проведення</a:t>
            </a:r>
            <a:r>
              <a:rPr lang="ru-RU" sz="2400" dirty="0"/>
              <a:t> </a:t>
            </a:r>
            <a:r>
              <a:rPr lang="ru-RU" sz="2400" dirty="0" err="1"/>
              <a:t>лекцій</a:t>
            </a:r>
            <a:r>
              <a:rPr lang="ru-RU" sz="2400" dirty="0"/>
              <a:t>, </a:t>
            </a:r>
            <a:r>
              <a:rPr lang="ru-RU" sz="2400" dirty="0" err="1"/>
              <a:t>концертів</a:t>
            </a:r>
            <a:r>
              <a:rPr lang="ru-RU" sz="2400" dirty="0"/>
              <a:t>, шезлонгами, </a:t>
            </a:r>
            <a:r>
              <a:rPr lang="ru-RU" sz="2400" dirty="0" err="1"/>
              <a:t>басейном</a:t>
            </a:r>
            <a:r>
              <a:rPr lang="ru-RU" sz="2400" dirty="0"/>
              <a:t>. </a:t>
            </a:r>
            <a:r>
              <a:rPr lang="en-US" sz="2400" dirty="0"/>
              <a:t>	</a:t>
            </a:r>
          </a:p>
          <a:p>
            <a:pPr marL="0" indent="0" algn="just">
              <a:buNone/>
            </a:pPr>
            <a:r>
              <a:rPr lang="en-US" sz="2400" b="1" dirty="0"/>
              <a:t>	</a:t>
            </a:r>
            <a:r>
              <a:rPr lang="ru-RU" sz="2400" b="1" dirty="0"/>
              <a:t>До </a:t>
            </a:r>
            <a:r>
              <a:rPr lang="ru-RU" sz="2400" b="1" dirty="0" err="1"/>
              <a:t>додаткових</a:t>
            </a:r>
            <a:r>
              <a:rPr lang="ru-RU" sz="2400" b="1" dirty="0"/>
              <a:t> </a:t>
            </a:r>
            <a:r>
              <a:rPr lang="ru-RU" sz="2400" dirty="0" err="1"/>
              <a:t>платних</a:t>
            </a:r>
            <a:r>
              <a:rPr lang="ru-RU" sz="2400" dirty="0"/>
              <a:t> </a:t>
            </a:r>
            <a:r>
              <a:rPr lang="ru-RU" sz="2400" dirty="0" err="1"/>
              <a:t>послуг</a:t>
            </a:r>
            <a:r>
              <a:rPr lang="ru-RU" sz="2400" dirty="0"/>
              <a:t> </a:t>
            </a:r>
            <a:r>
              <a:rPr lang="ru-RU" sz="2400" dirty="0" err="1"/>
              <a:t>відносять</a:t>
            </a:r>
            <a:r>
              <a:rPr lang="ru-RU" sz="2400" dirty="0"/>
              <a:t>: </a:t>
            </a:r>
            <a:endParaRPr lang="en-US" sz="2400" dirty="0"/>
          </a:p>
          <a:p>
            <a:pPr marL="0" indent="0" algn="just">
              <a:buNone/>
            </a:pPr>
            <a:r>
              <a:rPr lang="ru-RU" sz="2400" dirty="0" err="1"/>
              <a:t>прийом</a:t>
            </a:r>
            <a:r>
              <a:rPr lang="ru-RU" sz="2400" dirty="0"/>
              <a:t> </a:t>
            </a:r>
            <a:r>
              <a:rPr lang="ru-RU" sz="2400" dirty="0" err="1"/>
              <a:t>замовлень</a:t>
            </a:r>
            <a:r>
              <a:rPr lang="ru-RU" sz="2400" dirty="0"/>
              <a:t> на </a:t>
            </a:r>
            <a:r>
              <a:rPr lang="ru-RU" sz="2400" dirty="0" err="1"/>
              <a:t>надання</a:t>
            </a:r>
            <a:r>
              <a:rPr lang="ru-RU" sz="2400" dirty="0"/>
              <a:t> </a:t>
            </a:r>
            <a:r>
              <a:rPr lang="ru-RU" sz="2400" dirty="0" err="1"/>
              <a:t>таксі</a:t>
            </a:r>
            <a:r>
              <a:rPr lang="ru-RU" sz="2400" dirty="0"/>
              <a:t> (</a:t>
            </a:r>
            <a:r>
              <a:rPr lang="ru-RU" sz="2400" dirty="0" err="1"/>
              <a:t>автомобіля</a:t>
            </a:r>
            <a:r>
              <a:rPr lang="ru-RU" sz="2400" dirty="0"/>
              <a:t>) до причалу, </a:t>
            </a:r>
            <a:r>
              <a:rPr lang="ru-RU" sz="2400" dirty="0" err="1"/>
              <a:t>бронювання</a:t>
            </a:r>
            <a:r>
              <a:rPr lang="ru-RU" sz="2400" dirty="0"/>
              <a:t> </a:t>
            </a:r>
            <a:r>
              <a:rPr lang="ru-RU" sz="2400" dirty="0" err="1"/>
              <a:t>місця</a:t>
            </a:r>
            <a:r>
              <a:rPr lang="ru-RU" sz="2400" dirty="0"/>
              <a:t> у </a:t>
            </a:r>
            <a:r>
              <a:rPr lang="ru-RU" sz="2400" dirty="0" err="1"/>
              <a:t>готелях</a:t>
            </a:r>
            <a:r>
              <a:rPr lang="ru-RU" sz="2400" dirty="0"/>
              <a:t>, </a:t>
            </a:r>
            <a:r>
              <a:rPr lang="ru-RU" sz="2400" dirty="0" err="1"/>
              <a:t>бронювання</a:t>
            </a:r>
            <a:r>
              <a:rPr lang="ru-RU" sz="2400" dirty="0"/>
              <a:t> </a:t>
            </a:r>
            <a:r>
              <a:rPr lang="ru-RU" sz="2400" dirty="0" err="1"/>
              <a:t>квитків</a:t>
            </a:r>
            <a:r>
              <a:rPr lang="ru-RU" sz="2400" dirty="0"/>
              <a:t> на </a:t>
            </a:r>
            <a:r>
              <a:rPr lang="ru-RU" sz="2400" dirty="0" err="1"/>
              <a:t>інші</a:t>
            </a:r>
            <a:r>
              <a:rPr lang="ru-RU" sz="2400" dirty="0"/>
              <a:t> </a:t>
            </a:r>
            <a:r>
              <a:rPr lang="ru-RU" sz="2400" dirty="0" err="1"/>
              <a:t>види</a:t>
            </a:r>
            <a:r>
              <a:rPr lang="ru-RU" sz="2400" dirty="0"/>
              <a:t> транспорту, </a:t>
            </a:r>
            <a:r>
              <a:rPr lang="ru-RU" sz="2400" dirty="0" err="1"/>
              <a:t>побутові</a:t>
            </a:r>
            <a:r>
              <a:rPr lang="ru-RU" sz="2400" dirty="0"/>
              <a:t> </a:t>
            </a:r>
            <a:r>
              <a:rPr lang="ru-RU" sz="2400" dirty="0" err="1"/>
              <a:t>послуги</a:t>
            </a:r>
            <a:r>
              <a:rPr lang="ru-RU" sz="2400" dirty="0"/>
              <a:t> (</a:t>
            </a:r>
            <a:r>
              <a:rPr lang="ru-RU" sz="2400" dirty="0" err="1"/>
              <a:t>перукарня</a:t>
            </a:r>
            <a:r>
              <a:rPr lang="ru-RU" sz="2400" dirty="0"/>
              <a:t>, </a:t>
            </a:r>
            <a:r>
              <a:rPr lang="ru-RU" sz="2400" dirty="0" err="1"/>
              <a:t>прання</a:t>
            </a:r>
            <a:r>
              <a:rPr lang="ru-RU" sz="2400" dirty="0"/>
              <a:t> </a:t>
            </a:r>
            <a:r>
              <a:rPr lang="ru-RU" sz="2400" dirty="0" err="1"/>
              <a:t>білизни</a:t>
            </a:r>
            <a:r>
              <a:rPr lang="ru-RU" sz="2400" dirty="0"/>
              <a:t> </a:t>
            </a:r>
            <a:r>
              <a:rPr lang="ru-RU" sz="2400" dirty="0" err="1"/>
              <a:t>тощо</a:t>
            </a:r>
            <a:r>
              <a:rPr lang="ru-RU" sz="2400" dirty="0"/>
              <a:t>). </a:t>
            </a:r>
            <a:endParaRPr lang="uk-UA" sz="2400" dirty="0"/>
          </a:p>
        </p:txBody>
      </p:sp>
    </p:spTree>
    <p:extLst>
      <p:ext uri="{BB962C8B-B14F-4D97-AF65-F5344CB8AC3E}">
        <p14:creationId xmlns:p14="http://schemas.microsoft.com/office/powerpoint/2010/main" val="31836690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55576" y="476672"/>
            <a:ext cx="7704856" cy="9409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 name="Заголовок 1"/>
          <p:cNvSpPr>
            <a:spLocks noGrp="1"/>
          </p:cNvSpPr>
          <p:nvPr>
            <p:ph type="title"/>
          </p:nvPr>
        </p:nvSpPr>
        <p:spPr/>
        <p:txBody>
          <a:bodyPr/>
          <a:lstStyle/>
          <a:p>
            <a:r>
              <a:rPr lang="ru-RU" sz="2400" dirty="0"/>
              <a:t> Організація </a:t>
            </a:r>
            <a:r>
              <a:rPr lang="ru-RU" sz="2400" dirty="0" err="1"/>
              <a:t>круїзних</a:t>
            </a:r>
            <a:r>
              <a:rPr lang="ru-RU" sz="2400" dirty="0"/>
              <a:t> </a:t>
            </a:r>
            <a:r>
              <a:rPr lang="ru-RU" sz="2400" dirty="0" err="1"/>
              <a:t>туристичних</a:t>
            </a:r>
            <a:r>
              <a:rPr lang="ru-RU" sz="2400" dirty="0"/>
              <a:t> маршрутов та </a:t>
            </a:r>
            <a:r>
              <a:rPr lang="ru-RU" sz="2400" dirty="0" err="1"/>
              <a:t>їх</a:t>
            </a:r>
            <a:r>
              <a:rPr lang="ru-RU" sz="2400" dirty="0"/>
              <a:t> </a:t>
            </a:r>
            <a:r>
              <a:rPr lang="ru-RU" sz="2400" dirty="0" err="1"/>
              <a:t>специфіка</a:t>
            </a:r>
            <a:r>
              <a:rPr lang="ru-RU" sz="2400" dirty="0"/>
              <a:t>. </a:t>
            </a:r>
            <a:endParaRPr lang="uk-UA" sz="2400" dirty="0"/>
          </a:p>
        </p:txBody>
      </p:sp>
      <p:sp>
        <p:nvSpPr>
          <p:cNvPr id="3" name="Объект 2"/>
          <p:cNvSpPr>
            <a:spLocks noGrp="1"/>
          </p:cNvSpPr>
          <p:nvPr>
            <p:ph idx="1"/>
          </p:nvPr>
        </p:nvSpPr>
        <p:spPr/>
        <p:txBody>
          <a:bodyPr/>
          <a:lstStyle/>
          <a:p>
            <a:pPr marL="0" indent="0" algn="just">
              <a:buNone/>
            </a:pPr>
            <a:r>
              <a:rPr lang="en-US" sz="2000" dirty="0"/>
              <a:t>	</a:t>
            </a:r>
            <a:r>
              <a:rPr lang="ru-RU" sz="2000" dirty="0"/>
              <a:t>При організації </a:t>
            </a:r>
            <a:r>
              <a:rPr lang="ru-RU" sz="2000" dirty="0" err="1"/>
              <a:t>круїзів</a:t>
            </a:r>
            <a:r>
              <a:rPr lang="ru-RU" sz="2000" dirty="0"/>
              <a:t> </a:t>
            </a:r>
            <a:r>
              <a:rPr lang="ru-RU" sz="2000" dirty="0" err="1"/>
              <a:t>відносини</a:t>
            </a:r>
            <a:r>
              <a:rPr lang="ru-RU" sz="2000" dirty="0"/>
              <a:t> </a:t>
            </a:r>
            <a:r>
              <a:rPr lang="ru-RU" sz="2000" dirty="0" err="1"/>
              <a:t>між</a:t>
            </a:r>
            <a:r>
              <a:rPr lang="ru-RU" sz="2000" dirty="0"/>
              <a:t> </a:t>
            </a:r>
            <a:r>
              <a:rPr lang="ru-RU" sz="2000" dirty="0" err="1"/>
              <a:t>фірмою</a:t>
            </a:r>
            <a:r>
              <a:rPr lang="ru-RU" sz="2000" dirty="0"/>
              <a:t>-оператором та </a:t>
            </a:r>
            <a:r>
              <a:rPr lang="ru-RU" sz="2000" dirty="0" err="1"/>
              <a:t>організаціями</a:t>
            </a:r>
            <a:r>
              <a:rPr lang="ru-RU" sz="2000" dirty="0"/>
              <a:t>, </a:t>
            </a:r>
            <a:r>
              <a:rPr lang="ru-RU" sz="2000" dirty="0" err="1"/>
              <a:t>що</a:t>
            </a:r>
            <a:r>
              <a:rPr lang="ru-RU" sz="2000" dirty="0"/>
              <a:t> </a:t>
            </a:r>
            <a:r>
              <a:rPr lang="ru-RU" sz="2000" dirty="0" err="1"/>
              <a:t>беруть</a:t>
            </a:r>
            <a:r>
              <a:rPr lang="ru-RU" sz="2000" dirty="0"/>
              <a:t> участь в </a:t>
            </a:r>
            <a:r>
              <a:rPr lang="ru-RU" sz="2000" dirty="0" err="1"/>
              <a:t>обслуговуванні</a:t>
            </a:r>
            <a:r>
              <a:rPr lang="ru-RU" sz="2000" dirty="0"/>
              <a:t> туристів, </a:t>
            </a:r>
            <a:r>
              <a:rPr lang="ru-RU" sz="2000" dirty="0" err="1"/>
              <a:t>оформлюються</a:t>
            </a:r>
            <a:r>
              <a:rPr lang="ru-RU" sz="2000" dirty="0"/>
              <a:t> договорами. </a:t>
            </a:r>
          </a:p>
          <a:p>
            <a:pPr marL="0" indent="0" algn="just">
              <a:buNone/>
            </a:pPr>
            <a:r>
              <a:rPr lang="ru-RU" sz="2000" b="1" dirty="0"/>
              <a:t>Як правило, </a:t>
            </a:r>
            <a:r>
              <a:rPr lang="ru-RU" sz="2000" b="1" dirty="0" err="1"/>
              <a:t>туристична</a:t>
            </a:r>
            <a:r>
              <a:rPr lang="ru-RU" sz="2000" b="1" dirty="0"/>
              <a:t> </a:t>
            </a:r>
            <a:r>
              <a:rPr lang="ru-RU" sz="2000" b="1" dirty="0" err="1"/>
              <a:t>фірма</a:t>
            </a:r>
            <a:r>
              <a:rPr lang="ru-RU" sz="2000" b="1" dirty="0"/>
              <a:t> </a:t>
            </a:r>
            <a:r>
              <a:rPr lang="ru-RU" sz="2000" b="1" dirty="0" err="1"/>
              <a:t>укладає</a:t>
            </a:r>
            <a:r>
              <a:rPr lang="ru-RU" sz="2000" b="1" dirty="0"/>
              <a:t>: </a:t>
            </a:r>
            <a:endParaRPr lang="en-US" sz="2000" b="1" dirty="0"/>
          </a:p>
          <a:p>
            <a:pPr marL="457200" indent="-457200" algn="just">
              <a:buAutoNum type="arabicPeriod"/>
            </a:pPr>
            <a:r>
              <a:rPr lang="ru-RU" sz="2000" dirty="0" err="1"/>
              <a:t>Договір</a:t>
            </a:r>
            <a:r>
              <a:rPr lang="ru-RU" sz="2000" dirty="0"/>
              <a:t> з </a:t>
            </a:r>
            <a:r>
              <a:rPr lang="ru-RU" sz="2000" dirty="0" err="1"/>
              <a:t>пароплавством</a:t>
            </a:r>
            <a:r>
              <a:rPr lang="ru-RU" sz="2000" dirty="0"/>
              <a:t> на </a:t>
            </a:r>
            <a:r>
              <a:rPr lang="ru-RU" sz="2000" dirty="0" err="1"/>
              <a:t>оренду</a:t>
            </a:r>
            <a:r>
              <a:rPr lang="ru-RU" sz="2000" dirty="0"/>
              <a:t> </a:t>
            </a:r>
            <a:r>
              <a:rPr lang="ru-RU" sz="2000" dirty="0" err="1"/>
              <a:t>теплоходів</a:t>
            </a:r>
            <a:r>
              <a:rPr lang="ru-RU" sz="2000" dirty="0"/>
              <a:t>, </a:t>
            </a:r>
            <a:r>
              <a:rPr lang="ru-RU" sz="2000" dirty="0" err="1"/>
              <a:t>що</a:t>
            </a:r>
            <a:r>
              <a:rPr lang="ru-RU" sz="2000" dirty="0"/>
              <a:t> </a:t>
            </a:r>
            <a:r>
              <a:rPr lang="ru-RU" sz="2000" dirty="0" err="1"/>
              <a:t>включає</a:t>
            </a:r>
            <a:r>
              <a:rPr lang="ru-RU" sz="2000" dirty="0"/>
              <a:t>:</a:t>
            </a:r>
            <a:endParaRPr lang="en-US" sz="2000" dirty="0"/>
          </a:p>
          <a:p>
            <a:pPr algn="just">
              <a:buFontTx/>
              <a:buChar char="-"/>
            </a:pPr>
            <a:r>
              <a:rPr lang="ru-RU" sz="2000" dirty="0" err="1"/>
              <a:t>кількість</a:t>
            </a:r>
            <a:r>
              <a:rPr lang="ru-RU" sz="2000" dirty="0"/>
              <a:t>, суден, </a:t>
            </a:r>
            <a:r>
              <a:rPr lang="ru-RU" sz="2000" dirty="0" err="1"/>
              <a:t>їх</a:t>
            </a:r>
            <a:r>
              <a:rPr lang="ru-RU" sz="2000" dirty="0"/>
              <a:t> </a:t>
            </a:r>
            <a:r>
              <a:rPr lang="ru-RU" sz="2000" dirty="0" err="1"/>
              <a:t>назви</a:t>
            </a:r>
            <a:r>
              <a:rPr lang="ru-RU" sz="2000" dirty="0"/>
              <a:t> та </a:t>
            </a:r>
            <a:r>
              <a:rPr lang="ru-RU" sz="2000" dirty="0" err="1"/>
              <a:t>кількість</a:t>
            </a:r>
            <a:r>
              <a:rPr lang="ru-RU" sz="2000" dirty="0"/>
              <a:t> </a:t>
            </a:r>
            <a:r>
              <a:rPr lang="ru-RU" sz="2000" dirty="0" err="1"/>
              <a:t>місць</a:t>
            </a:r>
            <a:r>
              <a:rPr lang="ru-RU" sz="2000" dirty="0"/>
              <a:t> по </a:t>
            </a:r>
            <a:r>
              <a:rPr lang="ru-RU" sz="2000" dirty="0" err="1"/>
              <a:t>категоріях</a:t>
            </a:r>
            <a:r>
              <a:rPr lang="ru-RU" sz="2000" dirty="0"/>
              <a:t>; </a:t>
            </a:r>
            <a:endParaRPr lang="en-US" sz="2000" dirty="0"/>
          </a:p>
          <a:p>
            <a:pPr algn="just">
              <a:buFontTx/>
              <a:buChar char="-"/>
            </a:pPr>
            <a:r>
              <a:rPr lang="ru-RU" sz="2000" dirty="0" err="1"/>
              <a:t>маршрути</a:t>
            </a:r>
            <a:r>
              <a:rPr lang="ru-RU" sz="2000" dirty="0"/>
              <a:t> </a:t>
            </a:r>
            <a:r>
              <a:rPr lang="ru-RU" sz="2000" dirty="0" err="1"/>
              <a:t>круїзів</a:t>
            </a:r>
            <a:r>
              <a:rPr lang="ru-RU" sz="2000" dirty="0"/>
              <a:t> та </a:t>
            </a:r>
            <a:r>
              <a:rPr lang="ru-RU" sz="2000" dirty="0" err="1"/>
              <a:t>їх</a:t>
            </a:r>
            <a:r>
              <a:rPr lang="ru-RU" sz="2000" dirty="0"/>
              <a:t> </a:t>
            </a:r>
            <a:r>
              <a:rPr lang="ru-RU" sz="2000" dirty="0" err="1"/>
              <a:t>терміни</a:t>
            </a:r>
            <a:r>
              <a:rPr lang="ru-RU" sz="2000" dirty="0"/>
              <a:t>; </a:t>
            </a:r>
            <a:endParaRPr lang="en-US" sz="2000" dirty="0"/>
          </a:p>
          <a:p>
            <a:pPr algn="just">
              <a:buFontTx/>
              <a:buChar char="-"/>
            </a:pPr>
            <a:r>
              <a:rPr lang="ru-RU" sz="2000" dirty="0" err="1"/>
              <a:t>кількість</a:t>
            </a:r>
            <a:r>
              <a:rPr lang="ru-RU" sz="2000" dirty="0"/>
              <a:t> </a:t>
            </a:r>
            <a:r>
              <a:rPr lang="ru-RU" sz="2000" dirty="0" err="1"/>
              <a:t>білизни</a:t>
            </a:r>
            <a:r>
              <a:rPr lang="ru-RU" sz="2000" dirty="0"/>
              <a:t> на один рейс для кожного судна та </a:t>
            </a:r>
            <a:r>
              <a:rPr lang="ru-RU" sz="2000" dirty="0" err="1"/>
              <a:t>їх</a:t>
            </a:r>
            <a:r>
              <a:rPr lang="ru-RU" sz="2000" dirty="0"/>
              <a:t> </a:t>
            </a:r>
            <a:r>
              <a:rPr lang="ru-RU" sz="2000" dirty="0" err="1"/>
              <a:t>вартість</a:t>
            </a:r>
            <a:r>
              <a:rPr lang="ru-RU" sz="2000" dirty="0"/>
              <a:t>; </a:t>
            </a:r>
            <a:endParaRPr lang="en-US" sz="2000" dirty="0"/>
          </a:p>
          <a:p>
            <a:pPr algn="just">
              <a:buFontTx/>
              <a:buChar char="-"/>
            </a:pPr>
            <a:r>
              <a:rPr lang="ru-RU" sz="2000" dirty="0" err="1"/>
              <a:t>вартість</a:t>
            </a:r>
            <a:r>
              <a:rPr lang="ru-RU" sz="2000" dirty="0"/>
              <a:t> оплати за </a:t>
            </a:r>
            <a:r>
              <a:rPr lang="ru-RU" sz="2000" dirty="0" err="1"/>
              <a:t>кожен</a:t>
            </a:r>
            <a:r>
              <a:rPr lang="ru-RU" sz="2000" dirty="0"/>
              <a:t> </a:t>
            </a:r>
            <a:r>
              <a:rPr lang="ru-RU" sz="2000" dirty="0" err="1"/>
              <a:t>рейсообіг</a:t>
            </a:r>
            <a:r>
              <a:rPr lang="ru-RU" sz="2000" dirty="0"/>
              <a:t>; </a:t>
            </a:r>
            <a:endParaRPr lang="en-US" sz="2000" dirty="0"/>
          </a:p>
          <a:p>
            <a:pPr algn="just">
              <a:buFontTx/>
              <a:buChar char="-"/>
            </a:pPr>
            <a:r>
              <a:rPr lang="ru-RU" sz="2000" dirty="0" err="1"/>
              <a:t>загальну</a:t>
            </a:r>
            <a:r>
              <a:rPr lang="ru-RU" sz="2000" dirty="0"/>
              <a:t> </a:t>
            </a:r>
            <a:r>
              <a:rPr lang="ru-RU" sz="2000" dirty="0" err="1"/>
              <a:t>вартість</a:t>
            </a:r>
            <a:r>
              <a:rPr lang="ru-RU" sz="2000" dirty="0"/>
              <a:t> за договором за </a:t>
            </a:r>
            <a:r>
              <a:rPr lang="ru-RU" sz="2000" dirty="0" err="1"/>
              <a:t>перевезення</a:t>
            </a:r>
            <a:r>
              <a:rPr lang="ru-RU" sz="2000" dirty="0"/>
              <a:t> </a:t>
            </a:r>
            <a:r>
              <a:rPr lang="ru-RU" sz="2000" dirty="0" err="1"/>
              <a:t>туристів</a:t>
            </a:r>
            <a:r>
              <a:rPr lang="ru-RU" sz="2000" dirty="0"/>
              <a:t>;</a:t>
            </a:r>
            <a:endParaRPr lang="en-US" sz="2000" dirty="0"/>
          </a:p>
          <a:p>
            <a:pPr algn="just">
              <a:buFontTx/>
              <a:buChar char="-"/>
            </a:pPr>
            <a:r>
              <a:rPr lang="ru-RU" sz="2000" dirty="0" err="1"/>
              <a:t>відповідальність</a:t>
            </a:r>
            <a:r>
              <a:rPr lang="ru-RU" sz="2000" dirty="0"/>
              <a:t> </a:t>
            </a:r>
            <a:r>
              <a:rPr lang="ru-RU" sz="2000" dirty="0" err="1"/>
              <a:t>сторін</a:t>
            </a:r>
            <a:r>
              <a:rPr lang="ru-RU" sz="2000" dirty="0"/>
              <a:t>. </a:t>
            </a:r>
            <a:endParaRPr lang="uk-UA" sz="2000" dirty="0"/>
          </a:p>
        </p:txBody>
      </p:sp>
    </p:spTree>
    <p:extLst>
      <p:ext uri="{BB962C8B-B14F-4D97-AF65-F5344CB8AC3E}">
        <p14:creationId xmlns:p14="http://schemas.microsoft.com/office/powerpoint/2010/main" val="114806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457200" y="274638"/>
            <a:ext cx="8435280" cy="1143000"/>
          </a:xfrm>
          <a:prstGeom prst="rect">
            <a:avLst/>
          </a:prstGeom>
          <a:solidFill>
            <a:schemeClr val="accent2">
              <a:lumMod val="40000"/>
              <a:lumOff val="60000"/>
            </a:schemeClr>
          </a:solidFill>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just">
              <a:lnSpc>
                <a:spcPct val="150000"/>
              </a:lnSpc>
              <a:spcAft>
                <a:spcPts val="0"/>
              </a:spcAft>
            </a:pPr>
            <a:endParaRPr lang="uk-UA" sz="1800" dirty="0">
              <a:effectLst/>
              <a:latin typeface="Times New Roman" panose="02020603050405020304" pitchFamily="18" charset="0"/>
              <a:ea typeface="Times New Roman" panose="02020603050405020304" pitchFamily="18" charset="0"/>
            </a:endParaRPr>
          </a:p>
        </p:txBody>
      </p:sp>
      <p:sp>
        <p:nvSpPr>
          <p:cNvPr id="2" name="Заголовок 1"/>
          <p:cNvSpPr>
            <a:spLocks noGrp="1"/>
          </p:cNvSpPr>
          <p:nvPr>
            <p:ph type="title"/>
          </p:nvPr>
        </p:nvSpPr>
        <p:spPr/>
        <p:txBody>
          <a:bodyPr/>
          <a:lstStyle/>
          <a:p>
            <a:pPr algn="l"/>
            <a:r>
              <a:rPr lang="ru-RU" sz="2400" b="1" dirty="0"/>
              <a:t>	До </a:t>
            </a:r>
            <a:r>
              <a:rPr lang="ru-RU" sz="2400" b="1" dirty="0" err="1"/>
              <a:t>міжнародних</a:t>
            </a:r>
            <a:r>
              <a:rPr lang="ru-RU" sz="2400" b="1" dirty="0"/>
              <a:t> </a:t>
            </a:r>
            <a:r>
              <a:rPr lang="ru-RU" sz="2400" b="1" dirty="0" err="1"/>
              <a:t>правових</a:t>
            </a:r>
            <a:r>
              <a:rPr lang="ru-RU" sz="2400" b="1" dirty="0"/>
              <a:t> </a:t>
            </a:r>
            <a:r>
              <a:rPr lang="ru-RU" sz="2400" b="1" dirty="0" err="1"/>
              <a:t>документів</a:t>
            </a:r>
            <a:r>
              <a:rPr lang="ru-RU" sz="2400" b="1" dirty="0"/>
              <a:t>, </a:t>
            </a:r>
            <a:r>
              <a:rPr lang="ru-RU" sz="2400" b="1" dirty="0" err="1"/>
              <a:t>що</a:t>
            </a:r>
            <a:r>
              <a:rPr lang="ru-RU" sz="2400" b="1" dirty="0"/>
              <a:t> </a:t>
            </a:r>
            <a:r>
              <a:rPr lang="ru-RU" sz="2400" b="1" dirty="0" err="1"/>
              <a:t>регламентують</a:t>
            </a:r>
            <a:r>
              <a:rPr lang="ru-RU" sz="2400" b="1" dirty="0"/>
              <a:t> </a:t>
            </a:r>
            <a:r>
              <a:rPr lang="ru-RU" sz="2400" b="1" dirty="0" err="1"/>
              <a:t>відносини</a:t>
            </a:r>
            <a:r>
              <a:rPr lang="ru-RU" sz="2400" b="1" dirty="0"/>
              <a:t> у </a:t>
            </a:r>
            <a:r>
              <a:rPr lang="ru-RU" sz="2400" b="1" dirty="0" err="1"/>
              <a:t>сфері</a:t>
            </a:r>
            <a:r>
              <a:rPr lang="ru-RU" sz="2400" b="1" dirty="0"/>
              <a:t> </a:t>
            </a:r>
            <a:r>
              <a:rPr lang="ru-RU" sz="2400" b="1" dirty="0" err="1"/>
              <a:t>морських</a:t>
            </a:r>
            <a:r>
              <a:rPr lang="ru-RU" sz="2400" b="1" dirty="0"/>
              <a:t> </a:t>
            </a:r>
            <a:r>
              <a:rPr lang="ru-RU" sz="2400" b="1" dirty="0" err="1"/>
              <a:t>перевезень</a:t>
            </a:r>
            <a:r>
              <a:rPr lang="ru-RU" sz="2400" b="1" dirty="0"/>
              <a:t>, </a:t>
            </a:r>
            <a:r>
              <a:rPr lang="ru-RU" sz="2400" b="1" dirty="0" err="1"/>
              <a:t>відносяться</a:t>
            </a:r>
            <a:r>
              <a:rPr lang="ru-RU" sz="2400" b="1" dirty="0"/>
              <a:t>:</a:t>
            </a:r>
            <a:endParaRPr lang="uk-UA" sz="2400" b="1" dirty="0"/>
          </a:p>
        </p:txBody>
      </p:sp>
      <p:sp>
        <p:nvSpPr>
          <p:cNvPr id="3" name="Объект 2"/>
          <p:cNvSpPr>
            <a:spLocks noGrp="1"/>
          </p:cNvSpPr>
          <p:nvPr>
            <p:ph idx="1"/>
          </p:nvPr>
        </p:nvSpPr>
        <p:spPr/>
        <p:txBody>
          <a:bodyPr/>
          <a:lstStyle/>
          <a:p>
            <a:r>
              <a:rPr lang="ru-RU" sz="2800" dirty="0" err="1"/>
              <a:t>Афінська</a:t>
            </a:r>
            <a:r>
              <a:rPr lang="ru-RU" sz="2800" dirty="0"/>
              <a:t> “</a:t>
            </a:r>
            <a:r>
              <a:rPr lang="ru-RU" sz="2800" dirty="0" err="1"/>
              <a:t>Конвенція</a:t>
            </a:r>
            <a:r>
              <a:rPr lang="ru-RU" sz="2800" dirty="0"/>
              <a:t> про </a:t>
            </a:r>
            <a:r>
              <a:rPr lang="ru-RU" sz="2800" dirty="0" err="1"/>
              <a:t>перевезення</a:t>
            </a:r>
            <a:r>
              <a:rPr lang="ru-RU" sz="2800" dirty="0"/>
              <a:t> морем </a:t>
            </a:r>
            <a:r>
              <a:rPr lang="ru-RU" sz="2800" dirty="0" err="1"/>
              <a:t>пасажирів</a:t>
            </a:r>
            <a:r>
              <a:rPr lang="ru-RU" sz="2800" dirty="0"/>
              <a:t> та </a:t>
            </a:r>
            <a:r>
              <a:rPr lang="ru-RU" sz="2800" dirty="0" err="1"/>
              <a:t>їх</a:t>
            </a:r>
            <a:r>
              <a:rPr lang="ru-RU" sz="2800" dirty="0"/>
              <a:t> багажу”,</a:t>
            </a:r>
          </a:p>
          <a:p>
            <a:r>
              <a:rPr lang="ru-RU" sz="2800" dirty="0" err="1"/>
              <a:t>Лондонська</a:t>
            </a:r>
            <a:r>
              <a:rPr lang="ru-RU" sz="2800" dirty="0"/>
              <a:t> “</a:t>
            </a:r>
            <a:r>
              <a:rPr lang="ru-RU" sz="2800" dirty="0" err="1"/>
              <a:t>Конвенція</a:t>
            </a:r>
            <a:r>
              <a:rPr lang="ru-RU" sz="2800" dirty="0"/>
              <a:t> про </a:t>
            </a:r>
            <a:r>
              <a:rPr lang="ru-RU" sz="2800" dirty="0" err="1"/>
              <a:t>охорону</a:t>
            </a:r>
            <a:r>
              <a:rPr lang="ru-RU" sz="2800" dirty="0"/>
              <a:t> </a:t>
            </a:r>
            <a:r>
              <a:rPr lang="ru-RU" sz="2800" dirty="0" err="1"/>
              <a:t>людського</a:t>
            </a:r>
            <a:r>
              <a:rPr lang="ru-RU" sz="2800" dirty="0"/>
              <a:t> </a:t>
            </a:r>
            <a:r>
              <a:rPr lang="ru-RU" sz="2800" dirty="0" err="1"/>
              <a:t>життя</a:t>
            </a:r>
            <a:r>
              <a:rPr lang="ru-RU" sz="2800" dirty="0"/>
              <a:t> на </a:t>
            </a:r>
            <a:r>
              <a:rPr lang="ru-RU" sz="2800" dirty="0" err="1"/>
              <a:t>морі</a:t>
            </a:r>
            <a:r>
              <a:rPr lang="ru-RU" sz="2800" dirty="0"/>
              <a:t>” (1974) </a:t>
            </a:r>
          </a:p>
          <a:p>
            <a:r>
              <a:rPr lang="ru-RU" sz="2800" dirty="0"/>
              <a:t>т </a:t>
            </a:r>
            <a:r>
              <a:rPr lang="ru-RU" sz="2800" dirty="0" err="1"/>
              <a:t>Брюссельська</a:t>
            </a:r>
            <a:r>
              <a:rPr lang="ru-RU" sz="2800" dirty="0"/>
              <a:t> “</a:t>
            </a:r>
            <a:r>
              <a:rPr lang="ru-RU" sz="2800" dirty="0" err="1"/>
              <a:t>Конвенція</a:t>
            </a:r>
            <a:r>
              <a:rPr lang="ru-RU" sz="2800" dirty="0"/>
              <a:t> про </a:t>
            </a:r>
            <a:r>
              <a:rPr lang="ru-RU" sz="2800" dirty="0" err="1"/>
              <a:t>уніфікацію</a:t>
            </a:r>
            <a:r>
              <a:rPr lang="ru-RU" sz="2800" dirty="0"/>
              <a:t> </a:t>
            </a:r>
            <a:r>
              <a:rPr lang="ru-RU" sz="2800" dirty="0" err="1"/>
              <a:t>деяких</a:t>
            </a:r>
            <a:r>
              <a:rPr lang="ru-RU" sz="2800" dirty="0"/>
              <a:t> правил </a:t>
            </a:r>
            <a:r>
              <a:rPr lang="ru-RU" sz="2800" dirty="0" err="1"/>
              <a:t>перевезення</a:t>
            </a:r>
            <a:r>
              <a:rPr lang="ru-RU" sz="2800" dirty="0"/>
              <a:t> морем </a:t>
            </a:r>
            <a:r>
              <a:rPr lang="ru-RU" sz="2800" dirty="0" err="1"/>
              <a:t>пасажирів</a:t>
            </a:r>
            <a:r>
              <a:rPr lang="ru-RU" sz="2800" dirty="0"/>
              <a:t> та </a:t>
            </a:r>
            <a:r>
              <a:rPr lang="ru-RU" sz="2800" dirty="0" err="1"/>
              <a:t>їх</a:t>
            </a:r>
            <a:r>
              <a:rPr lang="ru-RU" sz="2800" dirty="0"/>
              <a:t> багажу”, </a:t>
            </a:r>
            <a:r>
              <a:rPr lang="ru-RU" sz="2800" dirty="0" err="1"/>
              <a:t>міждержавні</a:t>
            </a:r>
            <a:r>
              <a:rPr lang="ru-RU" sz="2800" dirty="0"/>
              <a:t> угоди. </a:t>
            </a:r>
            <a:endParaRPr lang="uk-UA" sz="2800" dirty="0"/>
          </a:p>
        </p:txBody>
      </p:sp>
    </p:spTree>
    <p:extLst>
      <p:ext uri="{BB962C8B-B14F-4D97-AF65-F5344CB8AC3E}">
        <p14:creationId xmlns:p14="http://schemas.microsoft.com/office/powerpoint/2010/main" val="13669298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404664"/>
            <a:ext cx="8157592" cy="6453336"/>
          </a:xfrm>
        </p:spPr>
        <p:txBody>
          <a:bodyPr/>
          <a:lstStyle/>
          <a:p>
            <a:pPr marL="0" indent="0">
              <a:buNone/>
            </a:pPr>
            <a:r>
              <a:rPr lang="uk-UA" sz="1800" b="1" dirty="0"/>
              <a:t>2. </a:t>
            </a:r>
            <a:r>
              <a:rPr lang="uk-UA" sz="1800" dirty="0"/>
              <a:t>Договір з підприємством харчування (рестораном) на організацію харчування туристів на маршруті, що включає: </a:t>
            </a:r>
            <a:endParaRPr lang="en-US" sz="1800" dirty="0"/>
          </a:p>
          <a:p>
            <a:pPr>
              <a:buFontTx/>
              <a:buChar char="-"/>
            </a:pPr>
            <a:r>
              <a:rPr lang="uk-UA" sz="1800" dirty="0"/>
              <a:t>перелік суден, відомості про кількість рейсів, тривалість одного рейсу (у кількості діб), кількість туристів у рейсі, маршруті та вартість денного раціону харчування одного туриста із визначенням вартості набору продуктів; </a:t>
            </a:r>
            <a:endParaRPr lang="en-US" sz="1800" dirty="0"/>
          </a:p>
          <a:p>
            <a:pPr>
              <a:buFontTx/>
              <a:buChar char="-"/>
            </a:pPr>
            <a:r>
              <a:rPr lang="uk-UA" sz="1800" dirty="0"/>
              <a:t>обов’язки контори судових ресторанів (підприємства харчування) із виконання прийнятих договірних обов’язків; </a:t>
            </a:r>
            <a:endParaRPr lang="en-US" sz="1800" dirty="0"/>
          </a:p>
          <a:p>
            <a:pPr>
              <a:buFontTx/>
              <a:buChar char="-"/>
            </a:pPr>
            <a:r>
              <a:rPr lang="uk-UA" sz="1800" dirty="0"/>
              <a:t>обов’язки туристично-екскурсійної організації (забезпечення повної посадки туристів); </a:t>
            </a:r>
            <a:endParaRPr lang="en-US" sz="1800" dirty="0"/>
          </a:p>
          <a:p>
            <a:pPr>
              <a:buFontTx/>
              <a:buChar char="-"/>
            </a:pPr>
            <a:r>
              <a:rPr lang="uk-UA" sz="1800" dirty="0"/>
              <a:t>розробка тематики та проведення вечорів відпочинку; </a:t>
            </a:r>
            <a:endParaRPr lang="en-US" sz="1800" dirty="0"/>
          </a:p>
          <a:p>
            <a:pPr>
              <a:buFontTx/>
              <a:buChar char="-"/>
            </a:pPr>
            <a:r>
              <a:rPr lang="uk-UA" sz="1800" dirty="0"/>
              <a:t>порядок розрахунків за харчування; </a:t>
            </a:r>
            <a:endParaRPr lang="en-US" sz="1800" dirty="0"/>
          </a:p>
          <a:p>
            <a:pPr>
              <a:buFontTx/>
              <a:buChar char="-"/>
            </a:pPr>
            <a:r>
              <a:rPr lang="uk-UA" sz="1800" dirty="0"/>
              <a:t>відповідальність сторін.</a:t>
            </a:r>
            <a:endParaRPr lang="en-US" sz="1800" dirty="0"/>
          </a:p>
          <a:p>
            <a:pPr marL="0" indent="0">
              <a:buNone/>
            </a:pPr>
            <a:r>
              <a:rPr lang="uk-UA" sz="1800" b="1" dirty="0"/>
              <a:t> 3. </a:t>
            </a:r>
            <a:r>
              <a:rPr lang="uk-UA" sz="1800" dirty="0"/>
              <a:t>Договори з фірмами, що займаються екскурсійним обслуговуванням туристів на маршруті</a:t>
            </a:r>
            <a:r>
              <a:rPr lang="en-US" sz="1800" dirty="0"/>
              <a:t>/</a:t>
            </a:r>
          </a:p>
          <a:p>
            <a:pPr marL="0" indent="0">
              <a:buNone/>
            </a:pPr>
            <a:r>
              <a:rPr lang="en-US" sz="1800" dirty="0"/>
              <a:t>	</a:t>
            </a:r>
            <a:r>
              <a:rPr lang="uk-UA" sz="1800" dirty="0"/>
              <a:t> До цих договорів додаються графіки заходу теплоходів у порти міст прийому з наведенням дат та термінів прибуття; програми обслуговування туристів та калькуляції.</a:t>
            </a:r>
            <a:endParaRPr lang="en-US" sz="1800" dirty="0"/>
          </a:p>
          <a:p>
            <a:pPr marL="0" indent="0">
              <a:buNone/>
            </a:pPr>
            <a:r>
              <a:rPr lang="uk-UA" sz="1800" b="1" dirty="0"/>
              <a:t> 4. </a:t>
            </a:r>
            <a:r>
              <a:rPr lang="uk-UA" sz="1800" dirty="0"/>
              <a:t>Договір із музичним колективом, підприємством, що буде займатися організацією дозвілля.</a:t>
            </a:r>
          </a:p>
        </p:txBody>
      </p:sp>
    </p:spTree>
    <p:extLst>
      <p:ext uri="{BB962C8B-B14F-4D97-AF65-F5344CB8AC3E}">
        <p14:creationId xmlns:p14="http://schemas.microsoft.com/office/powerpoint/2010/main" val="28442711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39552" y="620688"/>
            <a:ext cx="7992888"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 name="Объект 2"/>
          <p:cNvSpPr>
            <a:spLocks noGrp="1"/>
          </p:cNvSpPr>
          <p:nvPr>
            <p:ph idx="1"/>
          </p:nvPr>
        </p:nvSpPr>
        <p:spPr>
          <a:xfrm>
            <a:off x="467544" y="764704"/>
            <a:ext cx="8219256" cy="5361459"/>
          </a:xfrm>
        </p:spPr>
        <p:txBody>
          <a:bodyPr/>
          <a:lstStyle/>
          <a:p>
            <a:pPr marL="0" indent="0">
              <a:buNone/>
            </a:pPr>
            <a:r>
              <a:rPr lang="ru-RU" sz="2000" b="1" dirty="0" err="1"/>
              <a:t>Екіпаж</a:t>
            </a:r>
            <a:r>
              <a:rPr lang="ru-RU" sz="2000" b="1" dirty="0"/>
              <a:t> круїзного судна </a:t>
            </a:r>
            <a:r>
              <a:rPr lang="ru-RU" sz="2000" b="1" dirty="0" err="1"/>
              <a:t>поділяється</a:t>
            </a:r>
            <a:r>
              <a:rPr lang="ru-RU" sz="2000" b="1" dirty="0"/>
              <a:t> на </a:t>
            </a:r>
            <a:r>
              <a:rPr lang="ru-RU" sz="2000" b="1" dirty="0" err="1"/>
              <a:t>дві</a:t>
            </a:r>
            <a:r>
              <a:rPr lang="ru-RU" sz="2000" b="1" dirty="0"/>
              <a:t> </a:t>
            </a:r>
            <a:r>
              <a:rPr lang="ru-RU" sz="2000" b="1" dirty="0" err="1"/>
              <a:t>основні</a:t>
            </a:r>
            <a:r>
              <a:rPr lang="ru-RU" sz="2000" b="1" dirty="0"/>
              <a:t> </a:t>
            </a:r>
            <a:r>
              <a:rPr lang="ru-RU" sz="2000" b="1" dirty="0" err="1"/>
              <a:t>частини</a:t>
            </a:r>
            <a:r>
              <a:rPr lang="ru-RU" sz="2000" b="1" dirty="0"/>
              <a:t>: </a:t>
            </a:r>
            <a:endParaRPr lang="en-US" sz="2000" b="1" dirty="0"/>
          </a:p>
          <a:p>
            <a:pPr marL="0" indent="0">
              <a:buNone/>
            </a:pPr>
            <a:r>
              <a:rPr lang="en-US" sz="2000" dirty="0"/>
              <a:t> -  </a:t>
            </a:r>
            <a:r>
              <a:rPr lang="ru-RU" sz="2000" dirty="0" err="1"/>
              <a:t>власне</a:t>
            </a:r>
            <a:r>
              <a:rPr lang="ru-RU" sz="2000" dirty="0"/>
              <a:t> команда судна</a:t>
            </a:r>
            <a:r>
              <a:rPr lang="en-US" sz="2000" dirty="0"/>
              <a:t>,</a:t>
            </a:r>
          </a:p>
          <a:p>
            <a:pPr marL="0" indent="0">
              <a:buNone/>
            </a:pPr>
            <a:r>
              <a:rPr lang="en-US" sz="2000" dirty="0"/>
              <a:t> -  </a:t>
            </a:r>
            <a:r>
              <a:rPr lang="ru-RU" sz="2000" dirty="0" err="1"/>
              <a:t>дирекція</a:t>
            </a:r>
            <a:r>
              <a:rPr lang="ru-RU" sz="2000" dirty="0"/>
              <a:t> </a:t>
            </a:r>
            <a:r>
              <a:rPr lang="ru-RU" sz="2000" dirty="0" err="1"/>
              <a:t>круїзу</a:t>
            </a:r>
            <a:r>
              <a:rPr lang="ru-RU" sz="2000" dirty="0"/>
              <a:t> та </a:t>
            </a:r>
            <a:r>
              <a:rPr lang="ru-RU" sz="2000" dirty="0" err="1"/>
              <a:t>служби</a:t>
            </a:r>
            <a:r>
              <a:rPr lang="ru-RU" sz="2000" dirty="0"/>
              <a:t> </a:t>
            </a:r>
            <a:r>
              <a:rPr lang="ru-RU" sz="2000" dirty="0" err="1"/>
              <a:t>туристичного</a:t>
            </a:r>
            <a:r>
              <a:rPr lang="ru-RU" sz="2000" dirty="0"/>
              <a:t> обслуговування. </a:t>
            </a:r>
            <a:endParaRPr lang="en-US" sz="2000" dirty="0"/>
          </a:p>
          <a:p>
            <a:pPr marL="0" indent="0">
              <a:buNone/>
            </a:pPr>
            <a:endParaRPr lang="en-US" sz="2000" dirty="0"/>
          </a:p>
          <a:p>
            <a:pPr marL="0" indent="0">
              <a:buNone/>
            </a:pPr>
            <a:r>
              <a:rPr lang="ru-RU" sz="2000" dirty="0"/>
              <a:t>Команда судна </a:t>
            </a:r>
            <a:r>
              <a:rPr lang="ru-RU" sz="2000" dirty="0" err="1"/>
              <a:t>забезпечує</a:t>
            </a:r>
            <a:r>
              <a:rPr lang="ru-RU" sz="2000" dirty="0"/>
              <a:t> </a:t>
            </a:r>
            <a:r>
              <a:rPr lang="ru-RU" sz="2000" dirty="0" err="1"/>
              <a:t>управління</a:t>
            </a:r>
            <a:r>
              <a:rPr lang="ru-RU" sz="2000" dirty="0"/>
              <a:t> судном, роботу </a:t>
            </a:r>
            <a:r>
              <a:rPr lang="ru-RU" sz="2000" dirty="0" err="1"/>
              <a:t>усіх</a:t>
            </a:r>
            <a:r>
              <a:rPr lang="ru-RU" sz="2000" dirty="0"/>
              <a:t> </a:t>
            </a:r>
            <a:r>
              <a:rPr lang="ru-RU" sz="2000" dirty="0" err="1"/>
              <a:t>пристроїв</a:t>
            </a:r>
            <a:r>
              <a:rPr lang="ru-RU" sz="2000" dirty="0"/>
              <a:t> та </a:t>
            </a:r>
            <a:r>
              <a:rPr lang="ru-RU" sz="2000" dirty="0" err="1"/>
              <a:t>механізмів</a:t>
            </a:r>
            <a:r>
              <a:rPr lang="ru-RU" sz="2000" dirty="0"/>
              <a:t> та </a:t>
            </a:r>
            <a:r>
              <a:rPr lang="ru-RU" sz="2000" dirty="0" err="1"/>
              <a:t>їх</a:t>
            </a:r>
            <a:r>
              <a:rPr lang="ru-RU" sz="2000" dirty="0"/>
              <a:t> </a:t>
            </a:r>
            <a:r>
              <a:rPr lang="ru-RU" sz="2000" dirty="0" err="1"/>
              <a:t>технічне</a:t>
            </a:r>
            <a:r>
              <a:rPr lang="ru-RU" sz="2000" dirty="0"/>
              <a:t> обслуговування. </a:t>
            </a:r>
            <a:endParaRPr lang="en-US" sz="2000" dirty="0"/>
          </a:p>
          <a:p>
            <a:pPr marL="0" indent="0">
              <a:buNone/>
            </a:pPr>
            <a:r>
              <a:rPr lang="ru-RU" sz="2000" dirty="0" err="1"/>
              <a:t>Працівники</a:t>
            </a:r>
            <a:r>
              <a:rPr lang="ru-RU" sz="2000" dirty="0"/>
              <a:t> служб </a:t>
            </a:r>
            <a:r>
              <a:rPr lang="ru-RU" sz="2000" dirty="0" err="1"/>
              <a:t>туристичного</a:t>
            </a:r>
            <a:r>
              <a:rPr lang="ru-RU" sz="2000" dirty="0"/>
              <a:t> обслуговування </a:t>
            </a:r>
            <a:r>
              <a:rPr lang="ru-RU" sz="2000" dirty="0" err="1"/>
              <a:t>виконують</a:t>
            </a:r>
            <a:r>
              <a:rPr lang="ru-RU" sz="2000" dirty="0"/>
              <a:t> роботу з </a:t>
            </a:r>
            <a:r>
              <a:rPr lang="ru-RU" sz="2000" dirty="0" err="1"/>
              <a:t>безпосереднього</a:t>
            </a:r>
            <a:r>
              <a:rPr lang="ru-RU" sz="2000" dirty="0"/>
              <a:t> обслуговування туристів.</a:t>
            </a:r>
            <a:endParaRPr lang="en-US" sz="2000" dirty="0"/>
          </a:p>
          <a:p>
            <a:pPr marL="0" indent="0">
              <a:buNone/>
            </a:pPr>
            <a:r>
              <a:rPr lang="ru-RU" sz="2000" dirty="0"/>
              <a:t> </a:t>
            </a:r>
            <a:r>
              <a:rPr lang="ru-RU" sz="2000" dirty="0" err="1"/>
              <a:t>Працівники</a:t>
            </a:r>
            <a:r>
              <a:rPr lang="ru-RU" sz="2000" dirty="0"/>
              <a:t> </a:t>
            </a:r>
            <a:r>
              <a:rPr lang="ru-RU" sz="2000" dirty="0" err="1"/>
              <a:t>теплохідного</a:t>
            </a:r>
            <a:r>
              <a:rPr lang="ru-RU" sz="2000" dirty="0"/>
              <a:t> </a:t>
            </a:r>
            <a:r>
              <a:rPr lang="ru-RU" sz="2000" dirty="0" err="1"/>
              <a:t>круїзу</a:t>
            </a:r>
            <a:r>
              <a:rPr lang="ru-RU" sz="2000" dirty="0"/>
              <a:t>, як правило, </a:t>
            </a:r>
            <a:r>
              <a:rPr lang="ru-RU" sz="2000" dirty="0" err="1"/>
              <a:t>сезонні</a:t>
            </a:r>
            <a:r>
              <a:rPr lang="ru-RU" sz="2000" dirty="0"/>
              <a:t>.</a:t>
            </a:r>
            <a:endParaRPr lang="uk-UA" sz="2000"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4091182"/>
            <a:ext cx="4455344" cy="2498605"/>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8912" y="4091181"/>
            <a:ext cx="3747908" cy="2498605"/>
          </a:xfrm>
          <a:prstGeom prst="rect">
            <a:avLst/>
          </a:prstGeom>
        </p:spPr>
      </p:pic>
    </p:spTree>
    <p:extLst>
      <p:ext uri="{BB962C8B-B14F-4D97-AF65-F5344CB8AC3E}">
        <p14:creationId xmlns:p14="http://schemas.microsoft.com/office/powerpoint/2010/main" val="11211617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39552" y="764704"/>
            <a:ext cx="799288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 name="Объект 2"/>
          <p:cNvSpPr>
            <a:spLocks noGrp="1"/>
          </p:cNvSpPr>
          <p:nvPr>
            <p:ph idx="1"/>
          </p:nvPr>
        </p:nvSpPr>
        <p:spPr>
          <a:xfrm>
            <a:off x="467544" y="764704"/>
            <a:ext cx="8219256" cy="5361459"/>
          </a:xfrm>
        </p:spPr>
        <p:txBody>
          <a:bodyPr/>
          <a:lstStyle/>
          <a:p>
            <a:pPr marL="0" indent="0">
              <a:buNone/>
            </a:pPr>
            <a:r>
              <a:rPr lang="uk-UA" sz="2000" b="1" dirty="0"/>
              <a:t>До обов’язків служб туристичного обслуговування відносять:</a:t>
            </a:r>
          </a:p>
          <a:p>
            <a:pPr marL="0" indent="0">
              <a:buNone/>
            </a:pPr>
            <a:r>
              <a:rPr lang="uk-UA" sz="2000" dirty="0"/>
              <a:t> - організацію і проведення посадки та висадки туристів; </a:t>
            </a:r>
          </a:p>
          <a:p>
            <a:pPr>
              <a:buFontTx/>
              <a:buChar char="-"/>
            </a:pPr>
            <a:r>
              <a:rPr lang="uk-UA" sz="2000" dirty="0"/>
              <a:t>розміщення туристів на судні;</a:t>
            </a:r>
          </a:p>
          <a:p>
            <a:pPr>
              <a:buFontTx/>
              <a:buChar char="-"/>
            </a:pPr>
            <a:r>
              <a:rPr lang="uk-UA" sz="2000" dirty="0"/>
              <a:t>організацію доставки багажу туристів; </a:t>
            </a:r>
          </a:p>
          <a:p>
            <a:pPr>
              <a:buFontTx/>
              <a:buChar char="-"/>
            </a:pPr>
            <a:r>
              <a:rPr lang="uk-UA" sz="2000" dirty="0"/>
              <a:t> забезпечення зберігання цінних речей туристів у сейфах;  </a:t>
            </a:r>
          </a:p>
          <a:p>
            <a:pPr>
              <a:buFontTx/>
              <a:buChar char="-"/>
            </a:pPr>
            <a:r>
              <a:rPr lang="uk-UA" sz="2000" dirty="0"/>
              <a:t>організацію харчування туристів на судні; </a:t>
            </a:r>
          </a:p>
          <a:p>
            <a:pPr>
              <a:buFontTx/>
              <a:buChar char="-"/>
            </a:pPr>
            <a:r>
              <a:rPr lang="uk-UA" sz="2000" dirty="0"/>
              <a:t> організацію роботи суднових крамниць та кіосків; </a:t>
            </a:r>
          </a:p>
          <a:p>
            <a:pPr>
              <a:buFontTx/>
              <a:buChar char="-"/>
            </a:pPr>
            <a:r>
              <a:rPr lang="uk-UA" sz="2000" dirty="0"/>
              <a:t> проведення </a:t>
            </a:r>
            <a:r>
              <a:rPr lang="uk-UA" sz="2000" dirty="0" err="1"/>
              <a:t>дозвіллєвих</a:t>
            </a:r>
            <a:r>
              <a:rPr lang="uk-UA" sz="2000" dirty="0"/>
              <a:t> заходів з туристами;</a:t>
            </a:r>
          </a:p>
          <a:p>
            <a:pPr>
              <a:buFontTx/>
              <a:buChar char="-"/>
            </a:pPr>
            <a:r>
              <a:rPr lang="uk-UA" sz="2000" dirty="0"/>
              <a:t>надання туристам побутових послуг; </a:t>
            </a:r>
          </a:p>
          <a:p>
            <a:pPr>
              <a:buFontTx/>
              <a:buChar char="-"/>
            </a:pPr>
            <a:r>
              <a:rPr lang="uk-UA" sz="2000" dirty="0"/>
              <a:t> організацію прибирання суднових приміщень, в яких розташовуються туристи; </a:t>
            </a:r>
          </a:p>
          <a:p>
            <a:pPr>
              <a:buFontTx/>
              <a:buChar char="-"/>
            </a:pPr>
            <a:r>
              <a:rPr lang="uk-UA" sz="2000" dirty="0"/>
              <a:t> ведення документації, пов’язаної з перебуванням на борту туристів.</a:t>
            </a:r>
          </a:p>
        </p:txBody>
      </p:sp>
    </p:spTree>
    <p:extLst>
      <p:ext uri="{BB962C8B-B14F-4D97-AF65-F5344CB8AC3E}">
        <p14:creationId xmlns:p14="http://schemas.microsoft.com/office/powerpoint/2010/main" val="27721387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11560" y="692696"/>
            <a:ext cx="7704856"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 name="Объект 2"/>
          <p:cNvSpPr>
            <a:spLocks noGrp="1"/>
          </p:cNvSpPr>
          <p:nvPr>
            <p:ph idx="1"/>
          </p:nvPr>
        </p:nvSpPr>
        <p:spPr>
          <a:xfrm>
            <a:off x="611560" y="908720"/>
            <a:ext cx="8075240" cy="5217443"/>
          </a:xfrm>
        </p:spPr>
        <p:txBody>
          <a:bodyPr/>
          <a:lstStyle/>
          <a:p>
            <a:pPr marL="0" indent="0">
              <a:buNone/>
            </a:pPr>
            <a:r>
              <a:rPr lang="uk-UA" sz="2000" dirty="0"/>
              <a:t>Під час проведення теплохідного круїзу керівник повинен мати: </a:t>
            </a:r>
          </a:p>
          <a:p>
            <a:pPr>
              <a:buFontTx/>
              <a:buChar char="-"/>
            </a:pPr>
            <a:r>
              <a:rPr lang="uk-UA" sz="2000" dirty="0"/>
              <a:t>копії усіх угод на комплексне обслуговування туристів на борту;</a:t>
            </a:r>
          </a:p>
          <a:p>
            <a:pPr>
              <a:buFontTx/>
              <a:buChar char="-"/>
            </a:pPr>
            <a:r>
              <a:rPr lang="uk-UA" sz="2000" dirty="0"/>
              <a:t>програми обслуговування та калькуляції у містах, де надається берегове обслуговування;</a:t>
            </a:r>
          </a:p>
          <a:p>
            <a:pPr>
              <a:buFontTx/>
              <a:buChar char="-"/>
            </a:pPr>
            <a:r>
              <a:rPr lang="uk-UA" sz="2000" dirty="0"/>
              <a:t>адреси та телефони фірм-партнерів; </a:t>
            </a:r>
          </a:p>
          <a:p>
            <a:pPr>
              <a:buFontTx/>
              <a:buChar char="-"/>
            </a:pPr>
            <a:r>
              <a:rPr lang="uk-UA" sz="2000" dirty="0"/>
              <a:t> розрахунки вартості путівок за категоріями кают;</a:t>
            </a:r>
          </a:p>
          <a:p>
            <a:pPr>
              <a:buFontTx/>
              <a:buChar char="-"/>
            </a:pPr>
            <a:r>
              <a:rPr lang="uk-UA" sz="2000" dirty="0"/>
              <a:t> посадові обов’язки працівників дирекції круїзу; </a:t>
            </a:r>
          </a:p>
          <a:p>
            <a:pPr>
              <a:buFontTx/>
              <a:buChar char="-"/>
            </a:pPr>
            <a:r>
              <a:rPr lang="uk-UA" sz="2000" dirty="0"/>
              <a:t>комплексний план обслуговування туристів; </a:t>
            </a:r>
          </a:p>
          <a:p>
            <a:pPr>
              <a:buFontTx/>
              <a:buChar char="-"/>
            </a:pPr>
            <a:r>
              <a:rPr lang="uk-UA" sz="2000" dirty="0"/>
              <a:t>шляхову інформацію;</a:t>
            </a:r>
          </a:p>
          <a:p>
            <a:pPr>
              <a:buFontTx/>
              <a:buChar char="-"/>
            </a:pPr>
            <a:r>
              <a:rPr lang="uk-UA" sz="2000" dirty="0"/>
              <a:t> сценарії вечорів відпочинку, свят, матеріали проведення вікторин тощо; </a:t>
            </a:r>
          </a:p>
          <a:p>
            <a:pPr>
              <a:buFontTx/>
              <a:buChar char="-"/>
            </a:pPr>
            <a:r>
              <a:rPr lang="uk-UA" sz="2000" dirty="0"/>
              <a:t>доручення на підписання актів обслуговування у містах прийому; </a:t>
            </a:r>
          </a:p>
          <a:p>
            <a:pPr>
              <a:buFontTx/>
              <a:buChar char="-"/>
            </a:pPr>
            <a:r>
              <a:rPr lang="uk-UA" sz="2000" dirty="0"/>
              <a:t>туристичні книжки;</a:t>
            </a:r>
          </a:p>
          <a:p>
            <a:pPr>
              <a:buFontTx/>
              <a:buChar char="-"/>
            </a:pPr>
            <a:r>
              <a:rPr lang="uk-UA" sz="2000" dirty="0"/>
              <a:t> схему розташування кают даного судна; </a:t>
            </a:r>
          </a:p>
          <a:p>
            <a:pPr>
              <a:buFontTx/>
              <a:buChar char="-"/>
            </a:pPr>
            <a:r>
              <a:rPr lang="uk-UA" sz="2000" dirty="0"/>
              <a:t>розклад руху теплоходу</a:t>
            </a:r>
          </a:p>
        </p:txBody>
      </p:sp>
    </p:spTree>
    <p:extLst>
      <p:ext uri="{BB962C8B-B14F-4D97-AF65-F5344CB8AC3E}">
        <p14:creationId xmlns:p14="http://schemas.microsoft.com/office/powerpoint/2010/main" val="4435577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67544" y="404664"/>
            <a:ext cx="7632848"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 name="Объект 2"/>
          <p:cNvSpPr>
            <a:spLocks noGrp="1"/>
          </p:cNvSpPr>
          <p:nvPr>
            <p:ph idx="1"/>
          </p:nvPr>
        </p:nvSpPr>
        <p:spPr>
          <a:xfrm>
            <a:off x="395536" y="404664"/>
            <a:ext cx="8291264" cy="5721499"/>
          </a:xfrm>
        </p:spPr>
        <p:txBody>
          <a:bodyPr/>
          <a:lstStyle/>
          <a:p>
            <a:pPr marL="0" indent="0">
              <a:buNone/>
            </a:pPr>
            <a:r>
              <a:rPr lang="uk-UA" sz="2000" dirty="0"/>
              <a:t>Послуги, що надаються туристам під час здійснення маршруту, поділяють на кілька груп:</a:t>
            </a:r>
          </a:p>
          <a:p>
            <a:pPr marL="0" indent="0">
              <a:buNone/>
            </a:pPr>
            <a:r>
              <a:rPr lang="uk-UA" sz="2000" dirty="0"/>
              <a:t> - послуги розміщення;</a:t>
            </a:r>
          </a:p>
          <a:p>
            <a:pPr marL="0" indent="0">
              <a:buNone/>
            </a:pPr>
            <a:r>
              <a:rPr lang="uk-UA" sz="2000" dirty="0"/>
              <a:t> - побутові послуги;</a:t>
            </a:r>
          </a:p>
          <a:p>
            <a:pPr marL="0" indent="0">
              <a:buNone/>
            </a:pPr>
            <a:r>
              <a:rPr lang="uk-UA" sz="2000" dirty="0"/>
              <a:t> - послуги харчування; </a:t>
            </a:r>
          </a:p>
          <a:p>
            <a:pPr>
              <a:buFontTx/>
              <a:buChar char="-"/>
            </a:pPr>
            <a:r>
              <a:rPr lang="uk-UA" sz="2000" dirty="0"/>
              <a:t>послуги з організації дозвілля; </a:t>
            </a:r>
          </a:p>
          <a:p>
            <a:pPr>
              <a:buFontTx/>
              <a:buChar char="-"/>
            </a:pPr>
            <a:r>
              <a:rPr lang="uk-UA" sz="2000" dirty="0"/>
              <a:t>інформаційні послуги;</a:t>
            </a:r>
          </a:p>
          <a:p>
            <a:pPr>
              <a:buFontTx/>
              <a:buChar char="-"/>
            </a:pPr>
            <a:r>
              <a:rPr lang="uk-UA" sz="2000" dirty="0"/>
              <a:t>берегове обслуговування. </a:t>
            </a:r>
          </a:p>
          <a:p>
            <a:pPr marL="0" indent="0">
              <a:buNone/>
            </a:pPr>
            <a:r>
              <a:rPr lang="uk-UA" sz="2000" dirty="0"/>
              <a:t>	Послуги на круїзному судні поділяються на </a:t>
            </a:r>
            <a:r>
              <a:rPr lang="uk-UA" sz="2000" b="1" dirty="0"/>
              <a:t>платні та безплатні. </a:t>
            </a:r>
          </a:p>
          <a:p>
            <a:pPr marL="0" indent="0">
              <a:buNone/>
            </a:pPr>
            <a:r>
              <a:rPr lang="uk-UA" sz="2000" dirty="0"/>
              <a:t>До </a:t>
            </a:r>
            <a:r>
              <a:rPr lang="uk-UA" sz="2000" b="1" dirty="0"/>
              <a:t>безплатних послуг належать</a:t>
            </a:r>
            <a:r>
              <a:rPr lang="uk-UA" sz="2000" dirty="0"/>
              <a:t>: перша медична допомога, користування басейном, вечори відпочинку, лекції для туристів, різноманітні ігри. </a:t>
            </a:r>
          </a:p>
        </p:txBody>
      </p:sp>
    </p:spTree>
    <p:extLst>
      <p:ext uri="{BB962C8B-B14F-4D97-AF65-F5344CB8AC3E}">
        <p14:creationId xmlns:p14="http://schemas.microsoft.com/office/powerpoint/2010/main" val="29314017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731837"/>
            <a:ext cx="8219256" cy="5505475"/>
          </a:xfrm>
        </p:spPr>
        <p:txBody>
          <a:bodyPr/>
          <a:lstStyle/>
          <a:p>
            <a:pPr marL="0" indent="0">
              <a:buNone/>
            </a:pPr>
            <a:r>
              <a:rPr lang="uk-UA" sz="2000" b="1" dirty="0"/>
              <a:t>За умовами і рівнем обслуговування </a:t>
            </a:r>
            <a:r>
              <a:rPr lang="uk-UA" sz="2000" dirty="0"/>
              <a:t>морські подорожі відносяться до категорії “Супер </a:t>
            </a:r>
            <a:r>
              <a:rPr lang="uk-UA" sz="2000" dirty="0" err="1"/>
              <a:t>Делюкс</a:t>
            </a:r>
            <a:r>
              <a:rPr lang="uk-UA" sz="2000" dirty="0"/>
              <a:t>”, “</a:t>
            </a:r>
            <a:r>
              <a:rPr lang="uk-UA" sz="2000" dirty="0" err="1"/>
              <a:t>Делюкс</a:t>
            </a:r>
            <a:r>
              <a:rPr lang="uk-UA" sz="2000" dirty="0"/>
              <a:t> плюс”, “</a:t>
            </a:r>
            <a:r>
              <a:rPr lang="uk-UA" sz="2000" dirty="0" err="1"/>
              <a:t>Делюкс</a:t>
            </a:r>
            <a:r>
              <a:rPr lang="uk-UA" sz="2000" dirty="0"/>
              <a:t>”, “Стандарт”, “Економічна”.</a:t>
            </a:r>
          </a:p>
          <a:p>
            <a:pPr marL="0" indent="0">
              <a:buNone/>
            </a:pPr>
            <a:r>
              <a:rPr lang="uk-UA" sz="2000" dirty="0"/>
              <a:t>	 Однакові категорії, на жаль, не гарантують рівних умов. Сервіс, комфорт, якість та різноманітність страв, розважальні програми - все це залежить, в цілому, від різних операторів та різних лайнерів. </a:t>
            </a:r>
          </a:p>
          <a:p>
            <a:pPr marL="0" indent="0">
              <a:buNone/>
            </a:pPr>
            <a:r>
              <a:rPr lang="uk-UA" sz="2000" b="1" dirty="0"/>
              <a:t>Класифікація кают (кабін-клас)</a:t>
            </a:r>
            <a:r>
              <a:rPr lang="uk-UA" sz="2000" dirty="0"/>
              <a:t> на круїзному теплоході позначена наступним чином: </a:t>
            </a:r>
          </a:p>
          <a:p>
            <a:pPr>
              <a:buFontTx/>
              <a:buChar char="-"/>
            </a:pPr>
            <a:r>
              <a:rPr lang="uk-UA" sz="2000" dirty="0"/>
              <a:t>преміум - Р-1 (2-3-місне розміщення з усіма атрибутами комфорту: ванна, туалет, міні-бар тощо); </a:t>
            </a:r>
          </a:p>
          <a:p>
            <a:pPr>
              <a:buFontTx/>
              <a:buChar char="-"/>
            </a:pPr>
            <a:r>
              <a:rPr lang="uk-UA" sz="2000" dirty="0"/>
              <a:t>преміум - Р-2 (2-місне розміщення з усіма атрибутами комфорту);</a:t>
            </a:r>
          </a:p>
          <a:p>
            <a:pPr>
              <a:buFontTx/>
              <a:buChar char="-"/>
            </a:pPr>
            <a:r>
              <a:rPr lang="uk-UA" sz="2000" dirty="0"/>
              <a:t>стандарт - 8-1 (2-3-місне розміщення з частковими зручностями); </a:t>
            </a:r>
          </a:p>
          <a:p>
            <a:pPr>
              <a:buFontTx/>
              <a:buChar char="-"/>
            </a:pPr>
            <a:r>
              <a:rPr lang="uk-UA" sz="2000" dirty="0"/>
              <a:t>стандарт - 8-2 (2-4-місне розміщення з частковими зручностями);</a:t>
            </a:r>
          </a:p>
          <a:p>
            <a:pPr>
              <a:buFontTx/>
              <a:buChar char="-"/>
            </a:pPr>
            <a:r>
              <a:rPr lang="uk-UA" sz="2000" dirty="0"/>
              <a:t> економічний - Е (економічний клас з 2-4-6-місним розміщенням та частковими зручностями).</a:t>
            </a:r>
          </a:p>
        </p:txBody>
      </p:sp>
    </p:spTree>
    <p:extLst>
      <p:ext uri="{BB962C8B-B14F-4D97-AF65-F5344CB8AC3E}">
        <p14:creationId xmlns:p14="http://schemas.microsoft.com/office/powerpoint/2010/main" val="29655995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11560" y="692696"/>
            <a:ext cx="7560840"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 name="Объект 2"/>
          <p:cNvSpPr>
            <a:spLocks noGrp="1"/>
          </p:cNvSpPr>
          <p:nvPr>
            <p:ph idx="1"/>
          </p:nvPr>
        </p:nvSpPr>
        <p:spPr>
          <a:xfrm>
            <a:off x="539552" y="692696"/>
            <a:ext cx="8147248" cy="5433467"/>
          </a:xfrm>
        </p:spPr>
        <p:txBody>
          <a:bodyPr/>
          <a:lstStyle/>
          <a:p>
            <a:pPr marL="0" indent="0">
              <a:buNone/>
            </a:pPr>
            <a:r>
              <a:rPr lang="ru-RU" sz="2000" b="1" dirty="0" err="1"/>
              <a:t>Взагалі</a:t>
            </a:r>
            <a:r>
              <a:rPr lang="ru-RU" sz="2000" b="1" dirty="0"/>
              <a:t> </a:t>
            </a:r>
            <a:r>
              <a:rPr lang="ru-RU" sz="2000" b="1" dirty="0" err="1"/>
              <a:t>інформацію</a:t>
            </a:r>
            <a:r>
              <a:rPr lang="ru-RU" sz="2000" b="1" dirty="0"/>
              <a:t>, </a:t>
            </a:r>
            <a:r>
              <a:rPr lang="ru-RU" sz="2000" b="1" dirty="0" err="1"/>
              <a:t>що</a:t>
            </a:r>
            <a:r>
              <a:rPr lang="ru-RU" sz="2000" b="1" dirty="0"/>
              <a:t> </a:t>
            </a:r>
            <a:r>
              <a:rPr lang="ru-RU" sz="2000" b="1" dirty="0" err="1"/>
              <a:t>надається</a:t>
            </a:r>
            <a:r>
              <a:rPr lang="ru-RU" sz="2000" b="1" dirty="0"/>
              <a:t> туристам </a:t>
            </a:r>
            <a:r>
              <a:rPr lang="ru-RU" sz="2000" b="1" dirty="0" err="1"/>
              <a:t>під</a:t>
            </a:r>
            <a:r>
              <a:rPr lang="ru-RU" sz="2000" b="1" dirty="0"/>
              <a:t> час </a:t>
            </a:r>
            <a:r>
              <a:rPr lang="ru-RU" sz="2000" b="1" dirty="0" err="1"/>
              <a:t>круїзу</a:t>
            </a:r>
            <a:r>
              <a:rPr lang="ru-RU" sz="2000" b="1" dirty="0"/>
              <a:t>, </a:t>
            </a:r>
            <a:r>
              <a:rPr lang="ru-RU" sz="2000" b="1" dirty="0" err="1"/>
              <a:t>можна</a:t>
            </a:r>
            <a:r>
              <a:rPr lang="ru-RU" sz="2000" b="1" dirty="0"/>
              <a:t> </a:t>
            </a:r>
            <a:r>
              <a:rPr lang="ru-RU" sz="2000" b="1" dirty="0" err="1"/>
              <a:t>поділити</a:t>
            </a:r>
            <a:r>
              <a:rPr lang="ru-RU" sz="2000" b="1" dirty="0"/>
              <a:t> на три </a:t>
            </a:r>
            <a:r>
              <a:rPr lang="ru-RU" sz="2000" b="1" dirty="0" err="1"/>
              <a:t>види</a:t>
            </a:r>
            <a:r>
              <a:rPr lang="ru-RU" sz="2000" b="1" dirty="0"/>
              <a:t>:</a:t>
            </a:r>
          </a:p>
          <a:p>
            <a:pPr marL="0" indent="0">
              <a:buNone/>
            </a:pPr>
            <a:r>
              <a:rPr lang="ru-RU" sz="2000" dirty="0"/>
              <a:t> - </a:t>
            </a:r>
            <a:r>
              <a:rPr lang="ru-RU" sz="2000" dirty="0" err="1"/>
              <a:t>інформацію</a:t>
            </a:r>
            <a:r>
              <a:rPr lang="ru-RU" sz="2000" dirty="0"/>
              <a:t> по </a:t>
            </a:r>
            <a:r>
              <a:rPr lang="ru-RU" sz="2000" dirty="0" err="1"/>
              <a:t>радіомережі</a:t>
            </a:r>
            <a:r>
              <a:rPr lang="ru-RU" sz="2000" dirty="0"/>
              <a:t>;</a:t>
            </a:r>
          </a:p>
          <a:p>
            <a:pPr marL="0" indent="0">
              <a:buNone/>
            </a:pPr>
            <a:r>
              <a:rPr lang="ru-RU" sz="2000" dirty="0"/>
              <a:t> - </a:t>
            </a:r>
            <a:r>
              <a:rPr lang="ru-RU" sz="2000" dirty="0" err="1"/>
              <a:t>друковану</a:t>
            </a:r>
            <a:r>
              <a:rPr lang="ru-RU" sz="2000" dirty="0"/>
              <a:t> </a:t>
            </a:r>
            <a:r>
              <a:rPr lang="ru-RU" sz="2000" dirty="0" err="1"/>
              <a:t>інформацію</a:t>
            </a:r>
            <a:r>
              <a:rPr lang="ru-RU" sz="2000" dirty="0"/>
              <a:t>;</a:t>
            </a:r>
          </a:p>
          <a:p>
            <a:pPr marL="0" indent="0">
              <a:buNone/>
            </a:pPr>
            <a:r>
              <a:rPr lang="ru-RU" sz="2000" dirty="0"/>
              <a:t> - </a:t>
            </a:r>
            <a:r>
              <a:rPr lang="ru-RU" sz="2000" dirty="0" err="1"/>
              <a:t>наочну</a:t>
            </a:r>
            <a:r>
              <a:rPr lang="ru-RU" sz="2000" dirty="0"/>
              <a:t> </a:t>
            </a:r>
            <a:r>
              <a:rPr lang="ru-RU" sz="2000" dirty="0" err="1"/>
              <a:t>інформацію</a:t>
            </a:r>
            <a:r>
              <a:rPr lang="ru-RU" sz="2000" dirty="0"/>
              <a:t>. </a:t>
            </a:r>
          </a:p>
          <a:p>
            <a:pPr marL="0" indent="0" algn="just">
              <a:buNone/>
            </a:pPr>
            <a:r>
              <a:rPr lang="ru-RU" sz="2000" dirty="0"/>
              <a:t>	</a:t>
            </a:r>
            <a:r>
              <a:rPr lang="ru-RU" sz="2000" dirty="0" err="1"/>
              <a:t>Радіомережею</a:t>
            </a:r>
            <a:r>
              <a:rPr lang="ru-RU" sz="2000" dirty="0"/>
              <a:t> </a:t>
            </a:r>
            <a:r>
              <a:rPr lang="ru-RU" sz="2000" dirty="0" err="1"/>
              <a:t>передаються</a:t>
            </a:r>
            <a:r>
              <a:rPr lang="ru-RU" sz="2000" dirty="0"/>
              <a:t> </a:t>
            </a:r>
            <a:r>
              <a:rPr lang="ru-RU" sz="2000" dirty="0" err="1"/>
              <a:t>повідомлення</a:t>
            </a:r>
            <a:r>
              <a:rPr lang="ru-RU" sz="2000" dirty="0"/>
              <a:t> про </a:t>
            </a:r>
            <a:r>
              <a:rPr lang="ru-RU" sz="2000" dirty="0" err="1"/>
              <a:t>розклад</a:t>
            </a:r>
            <a:r>
              <a:rPr lang="ru-RU" sz="2000" dirty="0"/>
              <a:t> дня, прогноз погоди, </a:t>
            </a:r>
            <a:r>
              <a:rPr lang="ru-RU" sz="2000" dirty="0" err="1"/>
              <a:t>зміни</a:t>
            </a:r>
            <a:r>
              <a:rPr lang="ru-RU" sz="2000" dirty="0"/>
              <a:t> у </a:t>
            </a:r>
            <a:r>
              <a:rPr lang="ru-RU" sz="2000" dirty="0" err="1"/>
              <a:t>програмі</a:t>
            </a:r>
            <a:r>
              <a:rPr lang="ru-RU" sz="2000" dirty="0"/>
              <a:t>, проводиться </a:t>
            </a:r>
            <a:r>
              <a:rPr lang="ru-RU" sz="2000" dirty="0" err="1"/>
              <a:t>шляхова</a:t>
            </a:r>
            <a:r>
              <a:rPr lang="ru-RU" sz="2000" dirty="0"/>
              <a:t> </a:t>
            </a:r>
            <a:r>
              <a:rPr lang="ru-RU" sz="2000" dirty="0" err="1"/>
              <a:t>інформація</a:t>
            </a:r>
            <a:r>
              <a:rPr lang="ru-RU" sz="2000" dirty="0"/>
              <a:t> (</a:t>
            </a:r>
            <a:r>
              <a:rPr lang="ru-RU" sz="2000" dirty="0" err="1"/>
              <a:t>документальні</a:t>
            </a:r>
            <a:r>
              <a:rPr lang="ru-RU" sz="2000" dirty="0"/>
              <a:t> </a:t>
            </a:r>
            <a:r>
              <a:rPr lang="ru-RU" sz="2000" dirty="0" err="1"/>
              <a:t>довідки</a:t>
            </a:r>
            <a:r>
              <a:rPr lang="ru-RU" sz="2000" dirty="0"/>
              <a:t> про </a:t>
            </a:r>
            <a:r>
              <a:rPr lang="ru-RU" sz="2000" dirty="0" err="1"/>
              <a:t>об’єкти</a:t>
            </a:r>
            <a:r>
              <a:rPr lang="ru-RU" sz="2000" dirty="0"/>
              <a:t>, </a:t>
            </a:r>
            <a:r>
              <a:rPr lang="ru-RU" sz="2000" dirty="0" err="1"/>
              <a:t>що</a:t>
            </a:r>
            <a:r>
              <a:rPr lang="ru-RU" sz="2000" dirty="0"/>
              <a:t> </a:t>
            </a:r>
            <a:r>
              <a:rPr lang="ru-RU" sz="2000" dirty="0" err="1"/>
              <a:t>зустрічаються</a:t>
            </a:r>
            <a:r>
              <a:rPr lang="ru-RU" sz="2000" dirty="0"/>
              <a:t> на шляху </a:t>
            </a:r>
            <a:r>
              <a:rPr lang="ru-RU" sz="2000" dirty="0" err="1"/>
              <a:t>прямування</a:t>
            </a:r>
            <a:r>
              <a:rPr lang="ru-RU" sz="2000" dirty="0"/>
              <a:t> теплоходу, </a:t>
            </a:r>
            <a:r>
              <a:rPr lang="ru-RU" sz="2000" dirty="0" err="1"/>
              <a:t>міста</a:t>
            </a:r>
            <a:r>
              <a:rPr lang="ru-RU" sz="2000" dirty="0"/>
              <a:t> та </a:t>
            </a:r>
            <a:r>
              <a:rPr lang="ru-RU" sz="2000" dirty="0" err="1"/>
              <a:t>населені</a:t>
            </a:r>
            <a:r>
              <a:rPr lang="ru-RU" sz="2000" dirty="0"/>
              <a:t> </a:t>
            </a:r>
            <a:r>
              <a:rPr lang="ru-RU" sz="2000" dirty="0" err="1"/>
              <a:t>пункти</a:t>
            </a:r>
            <a:r>
              <a:rPr lang="ru-RU" sz="2000" dirty="0"/>
              <a:t>, </a:t>
            </a:r>
            <a:r>
              <a:rPr lang="ru-RU" sz="2000" dirty="0" err="1"/>
              <a:t>пам’ятки</a:t>
            </a:r>
            <a:r>
              <a:rPr lang="ru-RU" sz="2000" dirty="0"/>
              <a:t> </a:t>
            </a:r>
            <a:r>
              <a:rPr lang="ru-RU" sz="2000" dirty="0" err="1"/>
              <a:t>історії</a:t>
            </a:r>
            <a:r>
              <a:rPr lang="ru-RU" sz="2000" dirty="0"/>
              <a:t> та </a:t>
            </a:r>
            <a:r>
              <a:rPr lang="ru-RU" sz="2000" dirty="0" err="1"/>
              <a:t>культури</a:t>
            </a:r>
            <a:r>
              <a:rPr lang="ru-RU" sz="2000" dirty="0"/>
              <a:t>).</a:t>
            </a:r>
          </a:p>
          <a:p>
            <a:pPr marL="0" indent="0" algn="just">
              <a:buNone/>
            </a:pPr>
            <a:r>
              <a:rPr lang="ru-RU" sz="2000" dirty="0"/>
              <a:t> 	</a:t>
            </a:r>
            <a:r>
              <a:rPr lang="ru-RU" sz="2000" dirty="0" err="1"/>
              <a:t>Основним</a:t>
            </a:r>
            <a:r>
              <a:rPr lang="ru-RU" sz="2000" dirty="0"/>
              <a:t> </a:t>
            </a:r>
            <a:r>
              <a:rPr lang="ru-RU" sz="2000" dirty="0" err="1"/>
              <a:t>друкованим</a:t>
            </a:r>
            <a:r>
              <a:rPr lang="ru-RU" sz="2000" dirty="0"/>
              <a:t> </a:t>
            </a:r>
            <a:r>
              <a:rPr lang="ru-RU" sz="2000" dirty="0" err="1"/>
              <a:t>джерелом</a:t>
            </a:r>
            <a:r>
              <a:rPr lang="ru-RU" sz="2000" dirty="0"/>
              <a:t> </a:t>
            </a:r>
            <a:r>
              <a:rPr lang="ru-RU" sz="2000" dirty="0" err="1"/>
              <a:t>поточної</a:t>
            </a:r>
            <a:r>
              <a:rPr lang="ru-RU" sz="2000" dirty="0"/>
              <a:t> </a:t>
            </a:r>
            <a:r>
              <a:rPr lang="ru-RU" sz="2000" dirty="0" err="1"/>
              <a:t>інформації</a:t>
            </a:r>
            <a:r>
              <a:rPr lang="ru-RU" sz="2000" dirty="0"/>
              <a:t> для </a:t>
            </a:r>
            <a:r>
              <a:rPr lang="ru-RU" sz="2000" dirty="0" err="1"/>
              <a:t>туристів</a:t>
            </a:r>
            <a:r>
              <a:rPr lang="ru-RU" sz="2000" dirty="0"/>
              <a:t> є </a:t>
            </a:r>
            <a:r>
              <a:rPr lang="ru-RU" sz="2000" dirty="0" err="1"/>
              <a:t>програма</a:t>
            </a:r>
            <a:r>
              <a:rPr lang="ru-RU" sz="2000" dirty="0"/>
              <a:t> на день. Вона </a:t>
            </a:r>
            <a:r>
              <a:rPr lang="ru-RU" sz="2000" dirty="0" err="1"/>
              <a:t>включає</a:t>
            </a:r>
            <a:r>
              <a:rPr lang="ru-RU" sz="2000" dirty="0"/>
              <a:t> </a:t>
            </a:r>
            <a:r>
              <a:rPr lang="ru-RU" sz="2000" dirty="0" err="1"/>
              <a:t>розпорядок</a:t>
            </a:r>
            <a:r>
              <a:rPr lang="ru-RU" sz="2000" dirty="0"/>
              <a:t> дня, час </a:t>
            </a:r>
            <a:r>
              <a:rPr lang="ru-RU" sz="2000" dirty="0" err="1"/>
              <a:t>роботи</a:t>
            </a:r>
            <a:r>
              <a:rPr lang="ru-RU" sz="2000" dirty="0"/>
              <a:t> </a:t>
            </a:r>
            <a:r>
              <a:rPr lang="ru-RU" sz="2000" dirty="0" err="1"/>
              <a:t>барів</a:t>
            </a:r>
            <a:r>
              <a:rPr lang="ru-RU" sz="2000" dirty="0"/>
              <a:t>, </a:t>
            </a:r>
            <a:r>
              <a:rPr lang="ru-RU" sz="2000" dirty="0" err="1"/>
              <a:t>крамниць</a:t>
            </a:r>
            <a:r>
              <a:rPr lang="ru-RU" sz="2000" dirty="0"/>
              <a:t>, </a:t>
            </a:r>
            <a:r>
              <a:rPr lang="ru-RU" sz="2000" dirty="0" err="1"/>
              <a:t>перукарень</a:t>
            </a:r>
            <a:r>
              <a:rPr lang="ru-RU" sz="2000" dirty="0"/>
              <a:t>. Вона </a:t>
            </a:r>
            <a:r>
              <a:rPr lang="ru-RU" sz="2000" dirty="0" err="1"/>
              <a:t>розташована</a:t>
            </a:r>
            <a:r>
              <a:rPr lang="ru-RU" sz="2000" dirty="0"/>
              <a:t> на </a:t>
            </a:r>
            <a:r>
              <a:rPr lang="ru-RU" sz="2000" dirty="0" err="1"/>
              <a:t>інформаційній</a:t>
            </a:r>
            <a:r>
              <a:rPr lang="ru-RU" sz="2000" dirty="0"/>
              <a:t> </a:t>
            </a:r>
            <a:r>
              <a:rPr lang="ru-RU" sz="2000" dirty="0" err="1"/>
              <a:t>дошці</a:t>
            </a:r>
            <a:r>
              <a:rPr lang="ru-RU" sz="2000" dirty="0"/>
              <a:t>, де </a:t>
            </a:r>
            <a:r>
              <a:rPr lang="ru-RU" sz="2000" dirty="0" err="1"/>
              <a:t>також</a:t>
            </a:r>
            <a:r>
              <a:rPr lang="ru-RU" sz="2000" dirty="0"/>
              <a:t> представлено </a:t>
            </a:r>
            <a:r>
              <a:rPr lang="ru-RU" sz="2000" dirty="0" err="1"/>
              <a:t>інформацію</a:t>
            </a:r>
            <a:r>
              <a:rPr lang="ru-RU" sz="2000" dirty="0"/>
              <a:t> рекламного характеру </a:t>
            </a:r>
            <a:r>
              <a:rPr lang="ru-RU" sz="2000" dirty="0" err="1"/>
              <a:t>щодо</a:t>
            </a:r>
            <a:r>
              <a:rPr lang="ru-RU" sz="2000" dirty="0"/>
              <a:t> </a:t>
            </a:r>
            <a:r>
              <a:rPr lang="ru-RU" sz="2000" dirty="0" err="1"/>
              <a:t>додаткових</a:t>
            </a:r>
            <a:r>
              <a:rPr lang="ru-RU" sz="2000" dirty="0"/>
              <a:t> </a:t>
            </a:r>
            <a:r>
              <a:rPr lang="ru-RU" sz="2000" dirty="0" err="1"/>
              <a:t>екскурсій</a:t>
            </a:r>
            <a:r>
              <a:rPr lang="ru-RU" sz="2000" dirty="0"/>
              <a:t>. </a:t>
            </a:r>
            <a:endParaRPr lang="uk-UA" sz="2000" dirty="0"/>
          </a:p>
        </p:txBody>
      </p:sp>
    </p:spTree>
    <p:extLst>
      <p:ext uri="{BB962C8B-B14F-4D97-AF65-F5344CB8AC3E}">
        <p14:creationId xmlns:p14="http://schemas.microsoft.com/office/powerpoint/2010/main" val="38165877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548680"/>
            <a:ext cx="8291264" cy="5577483"/>
          </a:xfrm>
        </p:spPr>
        <p:txBody>
          <a:bodyPr/>
          <a:lstStyle/>
          <a:p>
            <a:pPr marL="0" indent="0">
              <a:buNone/>
            </a:pPr>
            <a:r>
              <a:rPr lang="uk-UA" sz="2000" dirty="0"/>
              <a:t>Річкові подорожі завдяки наявності берегового обзору більш інформативні, до того ж є можливість значної кількості стоянок. </a:t>
            </a:r>
          </a:p>
          <a:p>
            <a:pPr marL="0" indent="0">
              <a:buNone/>
            </a:pPr>
            <a:r>
              <a:rPr lang="uk-UA" sz="2000" dirty="0"/>
              <a:t>	</a:t>
            </a:r>
            <a:r>
              <a:rPr lang="uk-UA" sz="2000" b="1" dirty="0"/>
              <a:t>Річкові подорожі включають: </a:t>
            </a:r>
          </a:p>
          <a:p>
            <a:pPr>
              <a:buFontTx/>
              <a:buChar char="-"/>
            </a:pPr>
            <a:r>
              <a:rPr lang="uk-UA" sz="2000" dirty="0"/>
              <a:t>перевезення регулярними рейсами;</a:t>
            </a:r>
          </a:p>
          <a:p>
            <a:pPr>
              <a:buFontTx/>
              <a:buChar char="-"/>
            </a:pPr>
            <a:r>
              <a:rPr lang="uk-UA" sz="2000" dirty="0"/>
              <a:t>перевезення чартерними рейсами; </a:t>
            </a:r>
          </a:p>
          <a:p>
            <a:pPr>
              <a:buFontTx/>
              <a:buChar char="-"/>
            </a:pPr>
            <a:r>
              <a:rPr lang="uk-UA" sz="2000" dirty="0"/>
              <a:t>перевезення швидкісними та експресними лініями; </a:t>
            </a:r>
          </a:p>
          <a:p>
            <a:pPr>
              <a:buFontTx/>
              <a:buChar char="-"/>
            </a:pPr>
            <a:r>
              <a:rPr lang="uk-UA" sz="2000" dirty="0"/>
              <a:t>поромні переправи; </a:t>
            </a:r>
          </a:p>
          <a:p>
            <a:pPr>
              <a:buFontTx/>
              <a:buChar char="-"/>
            </a:pPr>
            <a:r>
              <a:rPr lang="uk-UA" sz="2000" dirty="0"/>
              <a:t>прогулянкові та екскурсійні рейси; перевезення самодіяльних туристів; </a:t>
            </a:r>
          </a:p>
          <a:p>
            <a:pPr>
              <a:buFontTx/>
              <a:buChar char="-"/>
            </a:pPr>
            <a:r>
              <a:rPr lang="uk-UA" sz="2000" dirty="0"/>
              <a:t>короткострокові (1-3 дні) та тривалі (25-30 днів) круїзи; </a:t>
            </a:r>
          </a:p>
          <a:p>
            <a:pPr>
              <a:buFontTx/>
              <a:buChar char="-"/>
            </a:pPr>
            <a:r>
              <a:rPr lang="uk-UA" sz="2000" dirty="0"/>
              <a:t>спеціальні круїзи (конгрес, бізнес, учбові та ін.);</a:t>
            </a:r>
          </a:p>
          <a:p>
            <a:pPr>
              <a:buFontTx/>
              <a:buChar char="-"/>
            </a:pPr>
            <a:r>
              <a:rPr lang="uk-UA" sz="2000" dirty="0"/>
              <a:t>використання плаваючих засобів у формі “плавучих готелів” та ін.</a:t>
            </a:r>
          </a:p>
          <a:p>
            <a:pPr marL="0" indent="0">
              <a:buNone/>
            </a:pPr>
            <a:r>
              <a:rPr lang="uk-UA" sz="2000" dirty="0"/>
              <a:t>	Річкові круїзи найбільш популярні в країнах, які мають потужні річкові та озерні системи, а також системи каналів (США, Канада - Великі озера (загальна протяжність траси по річках, озерах і каналах - понад 40 тис. км). </a:t>
            </a:r>
          </a:p>
        </p:txBody>
      </p:sp>
    </p:spTree>
    <p:extLst>
      <p:ext uri="{BB962C8B-B14F-4D97-AF65-F5344CB8AC3E}">
        <p14:creationId xmlns:p14="http://schemas.microsoft.com/office/powerpoint/2010/main" val="40906094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39552" y="620688"/>
            <a:ext cx="4104456"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 name="Объект 2"/>
          <p:cNvSpPr>
            <a:spLocks noGrp="1"/>
          </p:cNvSpPr>
          <p:nvPr>
            <p:ph idx="1"/>
          </p:nvPr>
        </p:nvSpPr>
        <p:spPr>
          <a:xfrm>
            <a:off x="467544" y="620688"/>
            <a:ext cx="8219256" cy="5505475"/>
          </a:xfrm>
        </p:spPr>
        <p:txBody>
          <a:bodyPr/>
          <a:lstStyle/>
          <a:p>
            <a:pPr marL="0" indent="0">
              <a:buNone/>
            </a:pPr>
            <a:r>
              <a:rPr lang="ru-RU" sz="2000" dirty="0" err="1"/>
              <a:t>Вартість</a:t>
            </a:r>
            <a:r>
              <a:rPr lang="ru-RU" sz="2000" dirty="0"/>
              <a:t> </a:t>
            </a:r>
            <a:r>
              <a:rPr lang="ru-RU" sz="2000" dirty="0" err="1"/>
              <a:t>круїзів</a:t>
            </a:r>
            <a:r>
              <a:rPr lang="ru-RU" sz="2000" dirty="0"/>
              <a:t> </a:t>
            </a:r>
            <a:r>
              <a:rPr lang="ru-RU" sz="2000" dirty="0" err="1"/>
              <a:t>визначається</a:t>
            </a:r>
            <a:r>
              <a:rPr lang="ru-RU" sz="2000" dirty="0"/>
              <a:t>:</a:t>
            </a:r>
          </a:p>
          <a:p>
            <a:pPr marL="0" indent="0">
              <a:buNone/>
            </a:pPr>
            <a:r>
              <a:rPr lang="ru-RU" sz="2000" dirty="0"/>
              <a:t> - величиною фрахту; </a:t>
            </a:r>
          </a:p>
          <a:p>
            <a:pPr>
              <a:buFontTx/>
              <a:buChar char="-"/>
            </a:pPr>
            <a:r>
              <a:rPr lang="ru-RU" sz="2000" dirty="0" err="1"/>
              <a:t>рівнем</a:t>
            </a:r>
            <a:r>
              <a:rPr lang="ru-RU" sz="2000" dirty="0"/>
              <a:t> </a:t>
            </a:r>
            <a:r>
              <a:rPr lang="ru-RU" sz="2000" dirty="0" err="1"/>
              <a:t>комфортабельності</a:t>
            </a:r>
            <a:r>
              <a:rPr lang="ru-RU" sz="2000" dirty="0"/>
              <a:t> судна;</a:t>
            </a:r>
          </a:p>
          <a:p>
            <a:pPr>
              <a:buFontTx/>
              <a:buChar char="-"/>
            </a:pPr>
            <a:r>
              <a:rPr lang="ru-RU" sz="2000" dirty="0" err="1"/>
              <a:t>зборами</a:t>
            </a:r>
            <a:r>
              <a:rPr lang="ru-RU" sz="2000" dirty="0"/>
              <a:t> за </a:t>
            </a:r>
            <a:r>
              <a:rPr lang="ru-RU" sz="2000" dirty="0" err="1"/>
              <a:t>прохід</a:t>
            </a:r>
            <a:r>
              <a:rPr lang="ru-RU" sz="2000" dirty="0"/>
              <a:t> </a:t>
            </a:r>
            <a:r>
              <a:rPr lang="ru-RU" sz="2000" dirty="0" err="1"/>
              <a:t>каналів</a:t>
            </a:r>
            <a:r>
              <a:rPr lang="ru-RU" sz="2000" dirty="0"/>
              <a:t>;</a:t>
            </a:r>
          </a:p>
          <a:p>
            <a:pPr>
              <a:buFontTx/>
              <a:buChar char="-"/>
            </a:pPr>
            <a:r>
              <a:rPr lang="ru-RU" sz="2000" dirty="0" err="1"/>
              <a:t>експлуатаційними</a:t>
            </a:r>
            <a:r>
              <a:rPr lang="ru-RU" sz="2000" dirty="0"/>
              <a:t> </a:t>
            </a:r>
            <a:r>
              <a:rPr lang="ru-RU" sz="2000" dirty="0" err="1"/>
              <a:t>витратами</a:t>
            </a:r>
            <a:r>
              <a:rPr lang="ru-RU" sz="2000" dirty="0"/>
              <a:t>; </a:t>
            </a:r>
          </a:p>
          <a:p>
            <a:pPr>
              <a:buFontTx/>
              <a:buChar char="-"/>
            </a:pPr>
            <a:r>
              <a:rPr lang="ru-RU" sz="2000" dirty="0" err="1"/>
              <a:t>вартістю</a:t>
            </a:r>
            <a:r>
              <a:rPr lang="ru-RU" sz="2000" dirty="0"/>
              <a:t> </a:t>
            </a:r>
            <a:r>
              <a:rPr lang="ru-RU" sz="2000" dirty="0" err="1"/>
              <a:t>берегових</a:t>
            </a:r>
            <a:r>
              <a:rPr lang="ru-RU" sz="2000" dirty="0"/>
              <a:t> </a:t>
            </a:r>
            <a:r>
              <a:rPr lang="ru-RU" sz="2000" dirty="0" err="1"/>
              <a:t>послуг</a:t>
            </a:r>
            <a:r>
              <a:rPr lang="ru-RU" sz="2000" dirty="0"/>
              <a:t>;</a:t>
            </a:r>
          </a:p>
          <a:p>
            <a:pPr>
              <a:buFontTx/>
              <a:buChar char="-"/>
            </a:pPr>
            <a:r>
              <a:rPr lang="ru-RU" sz="2000" dirty="0" err="1"/>
              <a:t>податками</a:t>
            </a:r>
            <a:r>
              <a:rPr lang="ru-RU" sz="2000" dirty="0"/>
              <a:t> та </a:t>
            </a:r>
            <a:r>
              <a:rPr lang="ru-RU" sz="2000" dirty="0" err="1"/>
              <a:t>ін</a:t>
            </a:r>
            <a:r>
              <a:rPr lang="ru-RU" sz="2000" dirty="0"/>
              <a:t>. </a:t>
            </a:r>
          </a:p>
          <a:p>
            <a:pPr marL="0" indent="0" algn="just">
              <a:buNone/>
            </a:pPr>
            <a:r>
              <a:rPr lang="ru-RU" sz="2000" dirty="0"/>
              <a:t>	</a:t>
            </a:r>
            <a:r>
              <a:rPr lang="ru-RU" sz="2000" dirty="0" err="1"/>
              <a:t>Особливої</a:t>
            </a:r>
            <a:r>
              <a:rPr lang="ru-RU" sz="2000" dirty="0"/>
              <a:t> </a:t>
            </a:r>
            <a:r>
              <a:rPr lang="ru-RU" sz="2000" dirty="0" err="1"/>
              <a:t>уваги</a:t>
            </a:r>
            <a:r>
              <a:rPr lang="ru-RU" sz="2000" dirty="0"/>
              <a:t> </a:t>
            </a:r>
            <a:r>
              <a:rPr lang="ru-RU" sz="2000" dirty="0" err="1"/>
              <a:t>під</a:t>
            </a:r>
            <a:r>
              <a:rPr lang="ru-RU" sz="2000" dirty="0"/>
              <a:t> час </a:t>
            </a:r>
            <a:r>
              <a:rPr lang="ru-RU" sz="2000" dirty="0" err="1"/>
              <a:t>подорожей</a:t>
            </a:r>
            <a:r>
              <a:rPr lang="ru-RU" sz="2000" dirty="0"/>
              <a:t> по </a:t>
            </a:r>
            <a:r>
              <a:rPr lang="ru-RU" sz="2000" dirty="0" err="1"/>
              <a:t>воді</a:t>
            </a:r>
            <a:r>
              <a:rPr lang="ru-RU" sz="2000" dirty="0"/>
              <a:t> </a:t>
            </a:r>
            <a:r>
              <a:rPr lang="ru-RU" sz="2000" dirty="0" err="1"/>
              <a:t>вимагає</a:t>
            </a:r>
            <a:r>
              <a:rPr lang="ru-RU" sz="2000" dirty="0"/>
              <a:t> </a:t>
            </a:r>
            <a:r>
              <a:rPr lang="ru-RU" sz="2000" dirty="0" err="1"/>
              <a:t>планування</a:t>
            </a:r>
            <a:r>
              <a:rPr lang="ru-RU" sz="2000" dirty="0"/>
              <a:t> і </a:t>
            </a:r>
            <a:r>
              <a:rPr lang="ru-RU" sz="2000" dirty="0" err="1"/>
              <a:t>організація</a:t>
            </a:r>
            <a:r>
              <a:rPr lang="ru-RU" sz="2000" dirty="0"/>
              <a:t> </a:t>
            </a:r>
            <a:r>
              <a:rPr lang="ru-RU" sz="2000" dirty="0" err="1"/>
              <a:t>програми</a:t>
            </a:r>
            <a:r>
              <a:rPr lang="ru-RU" sz="2000" dirty="0"/>
              <a:t> </a:t>
            </a:r>
            <a:r>
              <a:rPr lang="ru-RU" sz="2000" dirty="0" err="1"/>
              <a:t>відпочинку</a:t>
            </a:r>
            <a:r>
              <a:rPr lang="ru-RU" sz="2000" dirty="0"/>
              <a:t> на </a:t>
            </a:r>
            <a:r>
              <a:rPr lang="ru-RU" sz="2000" dirty="0" err="1"/>
              <a:t>зупинках</a:t>
            </a:r>
            <a:r>
              <a:rPr lang="ru-RU" sz="2000" dirty="0"/>
              <a:t>, </a:t>
            </a:r>
            <a:r>
              <a:rPr lang="ru-RU" sz="2000" dirty="0" err="1"/>
              <a:t>розваг</a:t>
            </a:r>
            <a:r>
              <a:rPr lang="ru-RU" sz="2000" dirty="0"/>
              <a:t> та </a:t>
            </a:r>
            <a:r>
              <a:rPr lang="ru-RU" sz="2000" dirty="0" err="1"/>
              <a:t>заходів</a:t>
            </a:r>
            <a:r>
              <a:rPr lang="ru-RU" sz="2000" dirty="0"/>
              <a:t>, </a:t>
            </a:r>
            <a:r>
              <a:rPr lang="ru-RU" sz="2000" dirty="0" err="1"/>
              <a:t>які</a:t>
            </a:r>
            <a:r>
              <a:rPr lang="ru-RU" sz="2000" dirty="0"/>
              <a:t> </a:t>
            </a:r>
            <a:r>
              <a:rPr lang="ru-RU" sz="2000" dirty="0" err="1"/>
              <a:t>дозволяють</a:t>
            </a:r>
            <a:r>
              <a:rPr lang="ru-RU" sz="2000" dirty="0"/>
              <a:t> </a:t>
            </a:r>
            <a:r>
              <a:rPr lang="ru-RU" sz="2000" dirty="0" err="1"/>
              <a:t>подолати</a:t>
            </a:r>
            <a:r>
              <a:rPr lang="ru-RU" sz="2000" dirty="0"/>
              <a:t> </a:t>
            </a:r>
            <a:r>
              <a:rPr lang="ru-RU" sz="2000" dirty="0" err="1"/>
              <a:t>відчуття</a:t>
            </a:r>
            <a:r>
              <a:rPr lang="ru-RU" sz="2000" dirty="0"/>
              <a:t> </a:t>
            </a:r>
            <a:r>
              <a:rPr lang="ru-RU" sz="2000" dirty="0" err="1"/>
              <a:t>ізольованості</a:t>
            </a:r>
            <a:r>
              <a:rPr lang="ru-RU" sz="2000" dirty="0"/>
              <a:t> </a:t>
            </a:r>
            <a:r>
              <a:rPr lang="ru-RU" sz="2000" dirty="0" err="1"/>
              <a:t>під</a:t>
            </a:r>
            <a:r>
              <a:rPr lang="ru-RU" sz="2000" dirty="0"/>
              <a:t> час </a:t>
            </a:r>
            <a:r>
              <a:rPr lang="ru-RU" sz="2000" dirty="0" err="1"/>
              <a:t>вимушеного</a:t>
            </a:r>
            <a:r>
              <a:rPr lang="ru-RU" sz="2000" dirty="0"/>
              <a:t> </a:t>
            </a:r>
            <a:r>
              <a:rPr lang="ru-RU" sz="2000" dirty="0" err="1"/>
              <a:t>тривалого</a:t>
            </a:r>
            <a:r>
              <a:rPr lang="ru-RU" sz="2000" dirty="0"/>
              <a:t> </a:t>
            </a:r>
            <a:r>
              <a:rPr lang="ru-RU" sz="2000" dirty="0" err="1"/>
              <a:t>просторового</a:t>
            </a:r>
            <a:r>
              <a:rPr lang="ru-RU" sz="2000" dirty="0"/>
              <a:t> </a:t>
            </a:r>
            <a:r>
              <a:rPr lang="ru-RU" sz="2000" dirty="0" err="1"/>
              <a:t>обмеження</a:t>
            </a:r>
            <a:r>
              <a:rPr lang="ru-RU" sz="2000" dirty="0"/>
              <a:t> на </a:t>
            </a:r>
            <a:r>
              <a:rPr lang="ru-RU" sz="2000" dirty="0" err="1"/>
              <a:t>плавальному</a:t>
            </a:r>
            <a:r>
              <a:rPr lang="ru-RU" sz="2000" dirty="0"/>
              <a:t> </a:t>
            </a:r>
            <a:r>
              <a:rPr lang="ru-RU" sz="2000" dirty="0" err="1"/>
              <a:t>засобі</a:t>
            </a:r>
            <a:r>
              <a:rPr lang="ru-RU" sz="2000" dirty="0"/>
              <a:t>.</a:t>
            </a:r>
          </a:p>
          <a:p>
            <a:endParaRPr lang="uk-UA" sz="2000" dirty="0"/>
          </a:p>
        </p:txBody>
      </p:sp>
    </p:spTree>
    <p:extLst>
      <p:ext uri="{BB962C8B-B14F-4D97-AF65-F5344CB8AC3E}">
        <p14:creationId xmlns:p14="http://schemas.microsoft.com/office/powerpoint/2010/main" val="39966774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algn="ctr"/>
            <a:br>
              <a:rPr lang="uk-UA" altLang="uk-UA" sz="4000" b="1"/>
            </a:br>
            <a:br>
              <a:rPr lang="uk-UA" altLang="uk-UA" sz="4000" b="1"/>
            </a:br>
            <a:br>
              <a:rPr lang="uk-UA" altLang="uk-UA" sz="4000" b="1"/>
            </a:br>
            <a:br>
              <a:rPr lang="uk-UA" altLang="uk-UA" sz="4000" b="1"/>
            </a:br>
            <a:r>
              <a:rPr lang="uk-UA" altLang="uk-UA" sz="2800" b="1"/>
              <a:t>Відповіді на запитання</a:t>
            </a:r>
            <a:br>
              <a:rPr lang="ru-RU" altLang="uk-UA" sz="4000" b="1"/>
            </a:br>
            <a:endParaRPr lang="uk-UA" altLang="uk-UA" sz="4000"/>
          </a:p>
        </p:txBody>
      </p:sp>
      <p:sp>
        <p:nvSpPr>
          <p:cNvPr id="68611" name="Rectangle 3"/>
          <p:cNvSpPr>
            <a:spLocks noGrp="1" noChangeArrowheads="1"/>
          </p:cNvSpPr>
          <p:nvPr>
            <p:ph type="body" sz="half" idx="1"/>
          </p:nvPr>
        </p:nvSpPr>
        <p:spPr>
          <a:xfrm>
            <a:off x="990600" y="1828800"/>
            <a:ext cx="3814763" cy="4114800"/>
          </a:xfrm>
        </p:spPr>
        <p:txBody>
          <a:bodyPr/>
          <a:lstStyle/>
          <a:p>
            <a:pPr algn="ctr"/>
            <a:endParaRPr lang="uk-UA" altLang="uk-UA" b="1"/>
          </a:p>
        </p:txBody>
      </p:sp>
      <p:pic>
        <p:nvPicPr>
          <p:cNvPr id="68612" name="Picture 4" descr="22833255_questionmarks"/>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8313" y="1125538"/>
            <a:ext cx="8567737" cy="5543550"/>
          </a:xfrm>
        </p:spPr>
      </p:pic>
    </p:spTree>
    <p:extLst>
      <p:ext uri="{BB962C8B-B14F-4D97-AF65-F5344CB8AC3E}">
        <p14:creationId xmlns:p14="http://schemas.microsoft.com/office/powerpoint/2010/main" val="1799480640"/>
      </p:ext>
    </p:extLst>
  </p:cSld>
  <p:clrMapOvr>
    <a:masterClrMapping/>
  </p:clrMapOvr>
  <p:transition>
    <p:comb/>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476672"/>
            <a:ext cx="8229600" cy="4525963"/>
          </a:xfrm>
        </p:spPr>
        <p:txBody>
          <a:bodyPr/>
          <a:lstStyle/>
          <a:p>
            <a:pPr marL="0" indent="0" algn="just">
              <a:buNone/>
            </a:pPr>
            <a:r>
              <a:rPr lang="ru-RU" dirty="0"/>
              <a:t>	</a:t>
            </a:r>
            <a:r>
              <a:rPr lang="ru-RU" dirty="0" err="1"/>
              <a:t>Важливим</a:t>
            </a:r>
            <a:r>
              <a:rPr lang="ru-RU" dirty="0"/>
              <a:t> документом, </a:t>
            </a:r>
            <a:r>
              <a:rPr lang="ru-RU" dirty="0" err="1"/>
              <a:t>що</a:t>
            </a:r>
            <a:r>
              <a:rPr lang="ru-RU" dirty="0"/>
              <a:t> </a:t>
            </a:r>
            <a:r>
              <a:rPr lang="ru-RU" dirty="0" err="1"/>
              <a:t>регламентує</a:t>
            </a:r>
            <a:r>
              <a:rPr lang="ru-RU" dirty="0"/>
              <a:t> порядок </a:t>
            </a:r>
            <a:r>
              <a:rPr lang="ru-RU" dirty="0" err="1"/>
              <a:t>морського</a:t>
            </a:r>
            <a:r>
              <a:rPr lang="ru-RU" dirty="0"/>
              <a:t> </a:t>
            </a:r>
            <a:r>
              <a:rPr lang="ru-RU" dirty="0" err="1"/>
              <a:t>перевезення</a:t>
            </a:r>
            <a:r>
              <a:rPr lang="ru-RU" dirty="0"/>
              <a:t> </a:t>
            </a:r>
            <a:r>
              <a:rPr lang="ru-RU" dirty="0" err="1"/>
              <a:t>пасажирів</a:t>
            </a:r>
            <a:r>
              <a:rPr lang="ru-RU" dirty="0"/>
              <a:t> на </a:t>
            </a:r>
            <a:r>
              <a:rPr lang="ru-RU" dirty="0" err="1"/>
              <a:t>лінійних</a:t>
            </a:r>
            <a:r>
              <a:rPr lang="ru-RU" dirty="0"/>
              <a:t> </a:t>
            </a:r>
            <a:r>
              <a:rPr lang="ru-RU" dirty="0" err="1"/>
              <a:t>лініях</a:t>
            </a:r>
            <a:r>
              <a:rPr lang="ru-RU" dirty="0"/>
              <a:t>, </a:t>
            </a:r>
            <a:r>
              <a:rPr lang="ru-RU" dirty="0" err="1"/>
              <a:t>здійснення</a:t>
            </a:r>
            <a:r>
              <a:rPr lang="ru-RU" dirty="0"/>
              <a:t> </a:t>
            </a:r>
            <a:r>
              <a:rPr lang="ru-RU" dirty="0" err="1"/>
              <a:t>фрахтування</a:t>
            </a:r>
            <a:r>
              <a:rPr lang="ru-RU" dirty="0"/>
              <a:t> суден на </a:t>
            </a:r>
            <a:r>
              <a:rPr lang="ru-RU" dirty="0" err="1"/>
              <a:t>визначений</a:t>
            </a:r>
            <a:r>
              <a:rPr lang="ru-RU" dirty="0"/>
              <a:t> час, </a:t>
            </a:r>
            <a:r>
              <a:rPr lang="ru-RU" dirty="0" err="1"/>
              <a:t>організацію</a:t>
            </a:r>
            <a:r>
              <a:rPr lang="ru-RU" dirty="0"/>
              <a:t> </a:t>
            </a:r>
            <a:r>
              <a:rPr lang="ru-RU" dirty="0" err="1"/>
              <a:t>круїзів</a:t>
            </a:r>
            <a:r>
              <a:rPr lang="ru-RU" dirty="0"/>
              <a:t> на </a:t>
            </a:r>
            <a:r>
              <a:rPr lang="ru-RU" dirty="0" err="1"/>
              <a:t>території</a:t>
            </a:r>
            <a:r>
              <a:rPr lang="ru-RU" dirty="0"/>
              <a:t> </a:t>
            </a:r>
            <a:r>
              <a:rPr lang="ru-RU" dirty="0" err="1"/>
              <a:t>України</a:t>
            </a:r>
            <a:r>
              <a:rPr lang="ru-RU" dirty="0"/>
              <a:t>, є Кодекс </a:t>
            </a:r>
            <a:r>
              <a:rPr lang="ru-RU" dirty="0" err="1"/>
              <a:t>торговельного</a:t>
            </a:r>
            <a:r>
              <a:rPr lang="ru-RU" dirty="0"/>
              <a:t> </a:t>
            </a:r>
            <a:r>
              <a:rPr lang="ru-RU" dirty="0" err="1"/>
              <a:t>мореплавства</a:t>
            </a:r>
            <a:r>
              <a:rPr lang="ru-RU" dirty="0"/>
              <a:t> </a:t>
            </a:r>
            <a:r>
              <a:rPr lang="ru-RU" dirty="0" err="1"/>
              <a:t>України</a:t>
            </a:r>
            <a:r>
              <a:rPr lang="ru-RU" dirty="0"/>
              <a:t> (1995 р.). </a:t>
            </a:r>
            <a:endParaRPr lang="uk-UA"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4005064"/>
            <a:ext cx="1819275" cy="2505075"/>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1372" y="3940776"/>
            <a:ext cx="4566617" cy="2557305"/>
          </a:xfrm>
          <a:prstGeom prst="rect">
            <a:avLst/>
          </a:prstGeom>
          <a:ln>
            <a:noFill/>
          </a:ln>
          <a:effectLst>
            <a:softEdge rad="112500"/>
          </a:effectLst>
        </p:spPr>
      </p:pic>
    </p:spTree>
    <p:extLst>
      <p:ext uri="{BB962C8B-B14F-4D97-AF65-F5344CB8AC3E}">
        <p14:creationId xmlns:p14="http://schemas.microsoft.com/office/powerpoint/2010/main" val="6827482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3F0ED"/>
        </a:solidFill>
        <a:effectLst/>
      </p:bgPr>
    </p:bg>
    <p:spTree>
      <p:nvGrpSpPr>
        <p:cNvPr id="1" name=""/>
        <p:cNvGrpSpPr/>
        <p:nvPr/>
      </p:nvGrpSpPr>
      <p:grpSpPr>
        <a:xfrm>
          <a:off x="0" y="0"/>
          <a:ext cx="0" cy="0"/>
          <a:chOff x="0" y="0"/>
          <a:chExt cx="0" cy="0"/>
        </a:xfrm>
      </p:grpSpPr>
      <p:pic>
        <p:nvPicPr>
          <p:cNvPr id="25" name="Picture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7999"/>
          </a:xfrm>
          <a:prstGeom prst="rect">
            <a:avLst/>
          </a:prstGeom>
          <a:noFill/>
          <a:ln>
            <a:noFill/>
          </a:ln>
        </p:spPr>
      </p:pic>
      <p:sp>
        <p:nvSpPr>
          <p:cNvPr id="19" name="Title 1"/>
          <p:cNvSpPr txBox="1">
            <a:spLocks/>
          </p:cNvSpPr>
          <p:nvPr/>
        </p:nvSpPr>
        <p:spPr>
          <a:xfrm>
            <a:off x="2024109" y="1880246"/>
            <a:ext cx="5319046" cy="309750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uk-UA" sz="11500" b="1" i="0" u="none" strike="noStrike" kern="1200" cap="none" spc="0" normalizeH="0" baseline="0" noProof="0" dirty="0">
                <a:ln/>
                <a:solidFill>
                  <a:srgbClr val="1A356C"/>
                </a:solidFill>
                <a:effectLst>
                  <a:glow rad="127000">
                    <a:prstClr val="white"/>
                  </a:glow>
                </a:effectLst>
                <a:uLnTx/>
                <a:uFillTx/>
                <a:latin typeface="Calibri"/>
                <a:ea typeface="+mj-ea"/>
                <a:cs typeface="+mj-cs"/>
              </a:rPr>
              <a:t>Дякую за увагу</a:t>
            </a:r>
            <a:endParaRPr kumimoji="0" lang="en-US" sz="11500" b="1" i="0" u="none" strike="noStrike" kern="1200" cap="none" spc="0" normalizeH="0" baseline="0" noProof="0" dirty="0">
              <a:ln/>
              <a:solidFill>
                <a:srgbClr val="1A356C"/>
              </a:solidFill>
              <a:effectLst>
                <a:glow rad="127000">
                  <a:prstClr val="white"/>
                </a:glow>
              </a:effectLst>
              <a:uLnTx/>
              <a:uFillTx/>
              <a:latin typeface="Calibri"/>
              <a:ea typeface="+mj-ea"/>
              <a:cs typeface="+mj-cs"/>
            </a:endParaRPr>
          </a:p>
        </p:txBody>
      </p:sp>
    </p:spTree>
    <p:extLst>
      <p:ext uri="{BB962C8B-B14F-4D97-AF65-F5344CB8AC3E}">
        <p14:creationId xmlns:p14="http://schemas.microsoft.com/office/powerpoint/2010/main" val="3787132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57200" y="332656"/>
            <a:ext cx="7355160" cy="12675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 name="Заголовок 1"/>
          <p:cNvSpPr>
            <a:spLocks noGrp="1"/>
          </p:cNvSpPr>
          <p:nvPr>
            <p:ph type="title"/>
          </p:nvPr>
        </p:nvSpPr>
        <p:spPr>
          <a:xfrm>
            <a:off x="457200" y="332656"/>
            <a:ext cx="8229600" cy="1143000"/>
          </a:xfrm>
        </p:spPr>
        <p:txBody>
          <a:bodyPr/>
          <a:lstStyle/>
          <a:p>
            <a:pPr algn="l"/>
            <a:r>
              <a:rPr lang="uk-UA" b="1" dirty="0"/>
              <a:t>Клієнтами морського транспорту виступають:</a:t>
            </a:r>
          </a:p>
        </p:txBody>
      </p:sp>
      <p:sp>
        <p:nvSpPr>
          <p:cNvPr id="3" name="Объект 2"/>
          <p:cNvSpPr>
            <a:spLocks noGrp="1"/>
          </p:cNvSpPr>
          <p:nvPr>
            <p:ph idx="1"/>
          </p:nvPr>
        </p:nvSpPr>
        <p:spPr>
          <a:xfrm>
            <a:off x="457200" y="1639341"/>
            <a:ext cx="8229600" cy="4525963"/>
          </a:xfrm>
        </p:spPr>
        <p:txBody>
          <a:bodyPr/>
          <a:lstStyle/>
          <a:p>
            <a:pPr>
              <a:buFontTx/>
              <a:buChar char="-"/>
            </a:pPr>
            <a:r>
              <a:rPr lang="uk-UA" dirty="0"/>
              <a:t>туристичні організації, що фрахтують пасажирські судна організації круїзних рейсів або бронюють квитки на лінійні перевезення; </a:t>
            </a:r>
          </a:p>
          <a:p>
            <a:pPr>
              <a:buFontTx/>
              <a:buChar char="-"/>
            </a:pPr>
            <a:r>
              <a:rPr lang="uk-UA" dirty="0"/>
              <a:t>- індивідуальні пасажири, що купують квитки на лінійні перевезення та тим самим укладають договори морського перевезення. </a:t>
            </a:r>
          </a:p>
        </p:txBody>
      </p:sp>
    </p:spTree>
    <p:extLst>
      <p:ext uri="{BB962C8B-B14F-4D97-AF65-F5344CB8AC3E}">
        <p14:creationId xmlns:p14="http://schemas.microsoft.com/office/powerpoint/2010/main" val="3688520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332656"/>
            <a:ext cx="8291264" cy="5793507"/>
          </a:xfrm>
        </p:spPr>
        <p:txBody>
          <a:bodyPr/>
          <a:lstStyle/>
          <a:p>
            <a:pPr marL="0" indent="0" algn="just">
              <a:buNone/>
            </a:pPr>
            <a:r>
              <a:rPr lang="ru-RU" sz="2000" dirty="0"/>
              <a:t>	</a:t>
            </a:r>
            <a:r>
              <a:rPr lang="ru-RU" sz="2000" dirty="0" err="1"/>
              <a:t>Круїзне</a:t>
            </a:r>
            <a:r>
              <a:rPr lang="ru-RU" sz="2000" dirty="0"/>
              <a:t> </a:t>
            </a:r>
            <a:r>
              <a:rPr lang="ru-RU" sz="2000" dirty="0" err="1"/>
              <a:t>плавання</a:t>
            </a:r>
            <a:r>
              <a:rPr lang="ru-RU" sz="2000" dirty="0"/>
              <a:t> </a:t>
            </a:r>
            <a:r>
              <a:rPr lang="ru-RU" sz="2000" dirty="0" err="1"/>
              <a:t>передбачає</a:t>
            </a:r>
            <a:r>
              <a:rPr lang="ru-RU" sz="2000" dirty="0"/>
              <a:t> </a:t>
            </a:r>
            <a:r>
              <a:rPr lang="ru-RU" sz="2000" dirty="0" err="1"/>
              <a:t>організацію</a:t>
            </a:r>
            <a:r>
              <a:rPr lang="ru-RU" sz="2000" dirty="0"/>
              <a:t> </a:t>
            </a:r>
            <a:r>
              <a:rPr lang="ru-RU" sz="2000" dirty="0" err="1"/>
              <a:t>роботи</a:t>
            </a:r>
            <a:r>
              <a:rPr lang="ru-RU" sz="2000" dirty="0"/>
              <a:t> кожного </a:t>
            </a:r>
            <a:r>
              <a:rPr lang="ru-RU" sz="2000" dirty="0" err="1"/>
              <a:t>окремого</a:t>
            </a:r>
            <a:r>
              <a:rPr lang="ru-RU" sz="2000" dirty="0"/>
              <a:t> судна на </a:t>
            </a:r>
            <a:r>
              <a:rPr lang="ru-RU" sz="2000" dirty="0" err="1"/>
              <a:t>оренді</a:t>
            </a:r>
            <a:r>
              <a:rPr lang="ru-RU" sz="2000" dirty="0"/>
              <a:t> у </a:t>
            </a:r>
            <a:r>
              <a:rPr lang="ru-RU" sz="2000" dirty="0" err="1"/>
              <a:t>фрахтівника</a:t>
            </a:r>
            <a:r>
              <a:rPr lang="ru-RU" sz="2000" dirty="0"/>
              <a:t> </a:t>
            </a:r>
            <a:r>
              <a:rPr lang="ru-RU" sz="2000" dirty="0" err="1"/>
              <a:t>або</a:t>
            </a:r>
            <a:r>
              <a:rPr lang="ru-RU" sz="2000" dirty="0"/>
              <a:t> за </a:t>
            </a:r>
            <a:r>
              <a:rPr lang="ru-RU" sz="2000" dirty="0" err="1"/>
              <a:t>програмою</a:t>
            </a:r>
            <a:r>
              <a:rPr lang="ru-RU" sz="2000" dirty="0"/>
              <a:t>, </a:t>
            </a:r>
            <a:r>
              <a:rPr lang="ru-RU" sz="2000" dirty="0" err="1"/>
              <a:t>узгодженою</a:t>
            </a:r>
            <a:r>
              <a:rPr lang="ru-RU" sz="2000" dirty="0"/>
              <a:t> з </a:t>
            </a:r>
            <a:r>
              <a:rPr lang="ru-RU" sz="2000" dirty="0" err="1"/>
              <a:t>туропе</a:t>
            </a:r>
            <a:r>
              <a:rPr lang="ru-RU" sz="2000" dirty="0"/>
              <a:t>- </a:t>
            </a:r>
            <a:r>
              <a:rPr lang="ru-RU" sz="2000" dirty="0" err="1"/>
              <a:t>ратором</a:t>
            </a:r>
            <a:r>
              <a:rPr lang="ru-RU" sz="2000" dirty="0"/>
              <a:t> на </a:t>
            </a:r>
            <a:r>
              <a:rPr lang="ru-RU" sz="2000" dirty="0" err="1"/>
              <a:t>основі</a:t>
            </a:r>
            <a:r>
              <a:rPr lang="ru-RU" sz="2000" dirty="0"/>
              <a:t> договору </a:t>
            </a:r>
            <a:r>
              <a:rPr lang="ru-RU" sz="2000" dirty="0" err="1"/>
              <a:t>фрахтування</a:t>
            </a:r>
            <a:r>
              <a:rPr lang="ru-RU" sz="2000" dirty="0"/>
              <a:t>, </a:t>
            </a:r>
            <a:r>
              <a:rPr lang="ru-RU" sz="2000" dirty="0" err="1"/>
              <a:t>або</a:t>
            </a:r>
            <a:r>
              <a:rPr lang="ru-RU" sz="2000" dirty="0"/>
              <a:t> </a:t>
            </a:r>
            <a:r>
              <a:rPr lang="ru-RU" sz="2000" dirty="0" err="1"/>
              <a:t>агентської</a:t>
            </a:r>
            <a:r>
              <a:rPr lang="ru-RU" sz="2000" dirty="0"/>
              <a:t> угоди за </a:t>
            </a:r>
            <a:r>
              <a:rPr lang="ru-RU" sz="2000" dirty="0" err="1"/>
              <a:t>визначеним</a:t>
            </a:r>
            <a:r>
              <a:rPr lang="ru-RU" sz="2000" dirty="0"/>
              <a:t> </a:t>
            </a:r>
            <a:r>
              <a:rPr lang="ru-RU" sz="2000" dirty="0" err="1"/>
              <a:t>круїзним</a:t>
            </a:r>
            <a:r>
              <a:rPr lang="ru-RU" sz="2000" dirty="0"/>
              <a:t> маршрутом. У </a:t>
            </a:r>
            <a:r>
              <a:rPr lang="ru-RU" sz="2000" dirty="0" err="1"/>
              <a:t>випадку</a:t>
            </a:r>
            <a:r>
              <a:rPr lang="ru-RU" sz="2000" dirty="0"/>
              <a:t> </a:t>
            </a:r>
            <a:r>
              <a:rPr lang="ru-RU" sz="2000" dirty="0" err="1"/>
              <a:t>оренди</a:t>
            </a:r>
            <a:r>
              <a:rPr lang="ru-RU" sz="2000" dirty="0"/>
              <a:t> </a:t>
            </a:r>
            <a:r>
              <a:rPr lang="ru-RU" sz="2000" dirty="0" err="1"/>
              <a:t>фрахтівником</a:t>
            </a:r>
            <a:r>
              <a:rPr lang="ru-RU" sz="2000" dirty="0"/>
              <a:t> судна </a:t>
            </a:r>
            <a:r>
              <a:rPr lang="ru-RU" sz="2000" dirty="0" err="1"/>
              <a:t>його</a:t>
            </a:r>
            <a:r>
              <a:rPr lang="ru-RU" sz="2000" dirty="0"/>
              <a:t> </a:t>
            </a:r>
            <a:r>
              <a:rPr lang="ru-RU" sz="2000" dirty="0" err="1"/>
              <a:t>власник</a:t>
            </a:r>
            <a:r>
              <a:rPr lang="ru-RU" sz="2000" dirty="0"/>
              <a:t> (</a:t>
            </a:r>
            <a:r>
              <a:rPr lang="ru-RU" sz="2000" dirty="0" err="1"/>
              <a:t>пароплавство</a:t>
            </a:r>
            <a:r>
              <a:rPr lang="ru-RU" sz="2000" dirty="0"/>
              <a:t>, </a:t>
            </a:r>
            <a:r>
              <a:rPr lang="ru-RU" sz="2000" dirty="0" err="1"/>
              <a:t>мореплавна</a:t>
            </a:r>
            <a:r>
              <a:rPr lang="ru-RU" sz="2000" dirty="0"/>
              <a:t> </a:t>
            </a:r>
            <a:r>
              <a:rPr lang="ru-RU" sz="2000" dirty="0" err="1"/>
              <a:t>компанія</a:t>
            </a:r>
            <a:r>
              <a:rPr lang="ru-RU" sz="2000" dirty="0"/>
              <a:t>) </a:t>
            </a:r>
            <a:r>
              <a:rPr lang="ru-RU" sz="2000" dirty="0" err="1"/>
              <a:t>отримує</a:t>
            </a:r>
            <a:r>
              <a:rPr lang="ru-RU" sz="2000" dirty="0"/>
              <a:t> </a:t>
            </a:r>
            <a:r>
              <a:rPr lang="ru-RU" sz="2000" dirty="0" err="1"/>
              <a:t>обумовлену</a:t>
            </a:r>
            <a:r>
              <a:rPr lang="ru-RU" sz="2000" dirty="0"/>
              <a:t> </a:t>
            </a:r>
            <a:r>
              <a:rPr lang="ru-RU" sz="2000" dirty="0" err="1"/>
              <a:t>угодою</a:t>
            </a:r>
            <a:r>
              <a:rPr lang="ru-RU" sz="2000" dirty="0"/>
              <a:t> суму фрахту, а </a:t>
            </a:r>
            <a:r>
              <a:rPr lang="ru-RU" sz="2000" dirty="0" err="1"/>
              <a:t>комерційний</a:t>
            </a:r>
            <a:r>
              <a:rPr lang="ru-RU" sz="2000" dirty="0"/>
              <a:t> </a:t>
            </a:r>
            <a:r>
              <a:rPr lang="ru-RU" sz="2000" dirty="0" err="1"/>
              <a:t>ризик</a:t>
            </a:r>
            <a:r>
              <a:rPr lang="ru-RU" sz="2000" dirty="0"/>
              <a:t> </a:t>
            </a:r>
            <a:r>
              <a:rPr lang="ru-RU" sz="2000" dirty="0" err="1"/>
              <a:t>від</a:t>
            </a:r>
            <a:r>
              <a:rPr lang="ru-RU" sz="2000" dirty="0"/>
              <a:t> </a:t>
            </a:r>
            <a:r>
              <a:rPr lang="ru-RU" sz="2000" dirty="0" err="1"/>
              <a:t>реалізації</a:t>
            </a:r>
            <a:r>
              <a:rPr lang="ru-RU" sz="2000" dirty="0"/>
              <a:t> </a:t>
            </a:r>
            <a:r>
              <a:rPr lang="ru-RU" sz="2000" dirty="0" err="1"/>
              <a:t>пасажирських</a:t>
            </a:r>
            <a:r>
              <a:rPr lang="ru-RU" sz="2000" dirty="0"/>
              <a:t> </a:t>
            </a:r>
            <a:r>
              <a:rPr lang="ru-RU" sz="2000" dirty="0" err="1"/>
              <a:t>місць</a:t>
            </a:r>
            <a:r>
              <a:rPr lang="ru-RU" sz="2000" dirty="0"/>
              <a:t> </a:t>
            </a:r>
            <a:r>
              <a:rPr lang="ru-RU" sz="2000" dirty="0" err="1"/>
              <a:t>несе</a:t>
            </a:r>
            <a:r>
              <a:rPr lang="ru-RU" sz="2000" dirty="0"/>
              <a:t> </a:t>
            </a:r>
            <a:r>
              <a:rPr lang="ru-RU" sz="2000" dirty="0" err="1"/>
              <a:t>фрахтівник</a:t>
            </a:r>
            <a:r>
              <a:rPr lang="ru-RU" sz="2000" dirty="0"/>
              <a:t>.</a:t>
            </a:r>
            <a:endParaRPr lang="uk-UA" sz="2000"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2981255"/>
            <a:ext cx="6899684" cy="3876745"/>
          </a:xfrm>
          <a:prstGeom prst="rect">
            <a:avLst/>
          </a:prstGeom>
          <a:ln>
            <a:noFill/>
          </a:ln>
          <a:effectLst>
            <a:softEdge rad="112500"/>
          </a:effectLst>
        </p:spPr>
      </p:pic>
    </p:spTree>
    <p:extLst>
      <p:ext uri="{BB962C8B-B14F-4D97-AF65-F5344CB8AC3E}">
        <p14:creationId xmlns:p14="http://schemas.microsoft.com/office/powerpoint/2010/main" val="2611815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57200" y="274638"/>
            <a:ext cx="82296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 name="Заголовок 1"/>
          <p:cNvSpPr>
            <a:spLocks noGrp="1"/>
          </p:cNvSpPr>
          <p:nvPr>
            <p:ph type="title"/>
          </p:nvPr>
        </p:nvSpPr>
        <p:spPr/>
        <p:txBody>
          <a:bodyPr/>
          <a:lstStyle/>
          <a:p>
            <a:r>
              <a:rPr lang="ru-RU" sz="2400" b="1" dirty="0" err="1"/>
              <a:t>Основні</a:t>
            </a:r>
            <a:r>
              <a:rPr lang="ru-RU" sz="2400" b="1" dirty="0"/>
              <a:t> </a:t>
            </a:r>
            <a:r>
              <a:rPr lang="ru-RU" sz="2400" b="1" dirty="0" err="1"/>
              <a:t>комерційно-правові</a:t>
            </a:r>
            <a:r>
              <a:rPr lang="ru-RU" sz="2400" b="1" dirty="0"/>
              <a:t> </a:t>
            </a:r>
            <a:r>
              <a:rPr lang="ru-RU" sz="2400" b="1" dirty="0" err="1"/>
              <a:t>умови</a:t>
            </a:r>
            <a:r>
              <a:rPr lang="ru-RU" sz="2400" b="1" dirty="0"/>
              <a:t> договору </a:t>
            </a:r>
            <a:r>
              <a:rPr lang="ru-RU" sz="2400" b="1" dirty="0" err="1"/>
              <a:t>фрахтування</a:t>
            </a:r>
            <a:r>
              <a:rPr lang="ru-RU" sz="2400" b="1" dirty="0"/>
              <a:t> судна на рейс, </a:t>
            </a:r>
            <a:r>
              <a:rPr lang="ru-RU" sz="2400" b="1" dirty="0" err="1"/>
              <a:t>можна</a:t>
            </a:r>
            <a:r>
              <a:rPr lang="ru-RU" sz="2400" b="1" dirty="0"/>
              <a:t> </a:t>
            </a:r>
            <a:r>
              <a:rPr lang="ru-RU" sz="2400" b="1" dirty="0" err="1"/>
              <a:t>звести</a:t>
            </a:r>
            <a:r>
              <a:rPr lang="ru-RU" sz="2400" b="1" dirty="0"/>
              <a:t> до шести </a:t>
            </a:r>
            <a:r>
              <a:rPr lang="ru-RU" sz="2400" b="1" dirty="0" err="1"/>
              <a:t>груп</a:t>
            </a:r>
            <a:r>
              <a:rPr lang="ru-RU" sz="2400" b="1" dirty="0"/>
              <a:t>:</a:t>
            </a:r>
            <a:endParaRPr lang="uk-UA" sz="2400" b="1" dirty="0"/>
          </a:p>
        </p:txBody>
      </p:sp>
      <p:sp>
        <p:nvSpPr>
          <p:cNvPr id="3" name="Объект 2"/>
          <p:cNvSpPr>
            <a:spLocks noGrp="1"/>
          </p:cNvSpPr>
          <p:nvPr>
            <p:ph idx="1"/>
          </p:nvPr>
        </p:nvSpPr>
        <p:spPr>
          <a:xfrm>
            <a:off x="457200" y="1672208"/>
            <a:ext cx="8229600" cy="5069160"/>
          </a:xfrm>
        </p:spPr>
        <p:txBody>
          <a:bodyPr/>
          <a:lstStyle/>
          <a:p>
            <a:pPr algn="just">
              <a:buAutoNum type="arabicPeriod"/>
            </a:pPr>
            <a:r>
              <a:rPr lang="ru-RU" sz="1600" dirty="0"/>
              <a:t>Судно. </a:t>
            </a:r>
            <a:r>
              <a:rPr lang="ru-RU" sz="1600" dirty="0" err="1"/>
              <a:t>Судновласник</a:t>
            </a:r>
            <a:r>
              <a:rPr lang="ru-RU" sz="1600" dirty="0"/>
              <a:t> </a:t>
            </a:r>
            <a:r>
              <a:rPr lang="ru-RU" sz="1600" dirty="0" err="1"/>
              <a:t>надає</a:t>
            </a:r>
            <a:r>
              <a:rPr lang="ru-RU" sz="1600" dirty="0"/>
              <a:t> </a:t>
            </a:r>
            <a:r>
              <a:rPr lang="ru-RU" sz="1600" dirty="0" err="1"/>
              <a:t>фрахтівнику</a:t>
            </a:r>
            <a:r>
              <a:rPr lang="ru-RU" sz="1600" dirty="0"/>
              <a:t> </a:t>
            </a:r>
            <a:r>
              <a:rPr lang="ru-RU" sz="1600" dirty="0" err="1"/>
              <a:t>пасажирське</a:t>
            </a:r>
            <a:r>
              <a:rPr lang="ru-RU" sz="1600" dirty="0"/>
              <a:t> судно </a:t>
            </a:r>
            <a:r>
              <a:rPr lang="ru-RU" sz="1600" dirty="0" err="1"/>
              <a:t>із</a:t>
            </a:r>
            <a:r>
              <a:rPr lang="ru-RU" sz="1600" dirty="0"/>
              <a:t> </a:t>
            </a:r>
            <a:r>
              <a:rPr lang="ru-RU" sz="1600" dirty="0" err="1"/>
              <a:t>зафіксованими</a:t>
            </a:r>
            <a:r>
              <a:rPr lang="ru-RU" sz="1600" dirty="0"/>
              <a:t> в </a:t>
            </a:r>
            <a:r>
              <a:rPr lang="ru-RU" sz="1600" dirty="0" err="1"/>
              <a:t>угоді</a:t>
            </a:r>
            <a:r>
              <a:rPr lang="ru-RU" sz="1600" dirty="0"/>
              <a:t> </a:t>
            </a:r>
            <a:r>
              <a:rPr lang="ru-RU" sz="1600" dirty="0" err="1"/>
              <a:t>пасажиромісткістю</a:t>
            </a:r>
            <a:r>
              <a:rPr lang="ru-RU" sz="1600" dirty="0"/>
              <a:t> та </a:t>
            </a:r>
            <a:r>
              <a:rPr lang="ru-RU" sz="1600" dirty="0" err="1"/>
              <a:t>розбивкою</a:t>
            </a:r>
            <a:r>
              <a:rPr lang="ru-RU" sz="1600" dirty="0"/>
              <a:t> по </a:t>
            </a:r>
            <a:r>
              <a:rPr lang="ru-RU" sz="1600" dirty="0" err="1"/>
              <a:t>окремих</a:t>
            </a:r>
            <a:r>
              <a:rPr lang="ru-RU" sz="1600" dirty="0"/>
              <a:t> </a:t>
            </a:r>
            <a:r>
              <a:rPr lang="ru-RU" sz="1600" dirty="0" err="1"/>
              <a:t>класах</a:t>
            </a:r>
            <a:r>
              <a:rPr lang="ru-RU" sz="1600" dirty="0"/>
              <a:t>. До угоди </a:t>
            </a:r>
            <a:r>
              <a:rPr lang="ru-RU" sz="1600" dirty="0" err="1"/>
              <a:t>додаються</a:t>
            </a:r>
            <a:r>
              <a:rPr lang="ru-RU" sz="1600" dirty="0"/>
              <a:t> план </a:t>
            </a:r>
            <a:r>
              <a:rPr lang="ru-RU" sz="1600" dirty="0" err="1"/>
              <a:t>розміщення</a:t>
            </a:r>
            <a:r>
              <a:rPr lang="ru-RU" sz="1600" dirty="0"/>
              <a:t> </a:t>
            </a:r>
            <a:r>
              <a:rPr lang="ru-RU" sz="1600" dirty="0" err="1"/>
              <a:t>пасажирських</a:t>
            </a:r>
            <a:r>
              <a:rPr lang="ru-RU" sz="1600" dirty="0"/>
              <a:t> кают.</a:t>
            </a:r>
          </a:p>
          <a:p>
            <a:pPr algn="just">
              <a:buAutoNum type="arabicPeriod"/>
            </a:pPr>
            <a:r>
              <a:rPr lang="ru-RU" sz="1600" dirty="0"/>
              <a:t> </a:t>
            </a:r>
            <a:r>
              <a:rPr lang="ru-RU" sz="1600" dirty="0" err="1"/>
              <a:t>Період</a:t>
            </a:r>
            <a:r>
              <a:rPr lang="ru-RU" sz="1600" dirty="0"/>
              <a:t> </a:t>
            </a:r>
            <a:r>
              <a:rPr lang="ru-RU" sz="1600" dirty="0" err="1"/>
              <a:t>перебування</a:t>
            </a:r>
            <a:r>
              <a:rPr lang="ru-RU" sz="1600" dirty="0"/>
              <a:t> судна у </a:t>
            </a:r>
            <a:r>
              <a:rPr lang="ru-RU" sz="1600" dirty="0" err="1"/>
              <a:t>фрахтівника</a:t>
            </a:r>
            <a:r>
              <a:rPr lang="ru-RU" sz="1600" dirty="0"/>
              <a:t> та </a:t>
            </a:r>
            <a:r>
              <a:rPr lang="ru-RU" sz="1600" dirty="0" err="1"/>
              <a:t>орнаментація</a:t>
            </a:r>
            <a:r>
              <a:rPr lang="ru-RU" sz="1600" dirty="0"/>
              <a:t> </a:t>
            </a:r>
            <a:r>
              <a:rPr lang="ru-RU" sz="1600" dirty="0" err="1"/>
              <a:t>його</a:t>
            </a:r>
            <a:r>
              <a:rPr lang="ru-RU" sz="1600" dirty="0"/>
              <a:t> </a:t>
            </a:r>
            <a:r>
              <a:rPr lang="ru-RU" sz="1600" dirty="0" err="1"/>
              <a:t>роботи</a:t>
            </a:r>
            <a:r>
              <a:rPr lang="ru-RU" sz="1600" dirty="0"/>
              <a:t>. </a:t>
            </a:r>
            <a:r>
              <a:rPr lang="ru-RU" sz="1600" dirty="0" err="1"/>
              <a:t>Фрахтівник</a:t>
            </a:r>
            <a:r>
              <a:rPr lang="ru-RU" sz="1600" dirty="0"/>
              <a:t> </a:t>
            </a:r>
            <a:r>
              <a:rPr lang="ru-RU" sz="1600" dirty="0" err="1"/>
              <a:t>орендує</a:t>
            </a:r>
            <a:r>
              <a:rPr lang="ru-RU" sz="1600" dirty="0"/>
              <a:t> судно на </a:t>
            </a:r>
            <a:r>
              <a:rPr lang="ru-RU" sz="1600" dirty="0" err="1"/>
              <a:t>визначений</a:t>
            </a:r>
            <a:r>
              <a:rPr lang="ru-RU" sz="1600" dirty="0"/>
              <a:t> </a:t>
            </a:r>
            <a:r>
              <a:rPr lang="ru-RU" sz="1600" dirty="0" err="1"/>
              <a:t>термін</a:t>
            </a:r>
            <a:r>
              <a:rPr lang="ru-RU" sz="1600" dirty="0"/>
              <a:t>, </a:t>
            </a:r>
            <a:r>
              <a:rPr lang="ru-RU" sz="1600" dirty="0" err="1"/>
              <a:t>що</a:t>
            </a:r>
            <a:r>
              <a:rPr lang="ru-RU" sz="1600" dirty="0"/>
              <a:t> </a:t>
            </a:r>
            <a:r>
              <a:rPr lang="ru-RU" sz="1600" dirty="0" err="1"/>
              <a:t>визначається</a:t>
            </a:r>
            <a:r>
              <a:rPr lang="ru-RU" sz="1600" dirty="0"/>
              <a:t> </a:t>
            </a:r>
            <a:r>
              <a:rPr lang="ru-RU" sz="1600" dirty="0" err="1"/>
              <a:t>кількістю</a:t>
            </a:r>
            <a:r>
              <a:rPr lang="ru-RU" sz="1600" dirty="0"/>
              <a:t> </a:t>
            </a:r>
            <a:r>
              <a:rPr lang="ru-RU" sz="1600" dirty="0" err="1"/>
              <a:t>діб</a:t>
            </a:r>
            <a:r>
              <a:rPr lang="ru-RU" sz="1600" dirty="0"/>
              <a:t>.</a:t>
            </a:r>
          </a:p>
          <a:p>
            <a:pPr algn="just">
              <a:buAutoNum type="arabicPeriod"/>
            </a:pPr>
            <a:r>
              <a:rPr lang="uk-UA" sz="1600" dirty="0"/>
              <a:t>Розподіл витрат між судновласником та фрахтівником. Судновласник несе усі експлуатаційні витрати з використання судна під час круїзу. Як правило, на фрахтівника покладаються такі статті витрат: </a:t>
            </a:r>
          </a:p>
          <a:p>
            <a:pPr algn="just">
              <a:buFontTx/>
              <a:buChar char="-"/>
            </a:pPr>
            <a:r>
              <a:rPr lang="uk-UA" sz="1600" dirty="0"/>
              <a:t>збори за посадку і висадку пасажирів у портах;</a:t>
            </a:r>
          </a:p>
          <a:p>
            <a:pPr algn="just">
              <a:buFontTx/>
              <a:buChar char="-"/>
            </a:pPr>
            <a:r>
              <a:rPr lang="uk-UA" sz="1600" dirty="0"/>
              <a:t> - оплата різниці між фактичною сумою портових зборів та сумою цих зборів, розрахованих за пільговими тарифами.</a:t>
            </a:r>
          </a:p>
          <a:p>
            <a:pPr marL="0" indent="0" algn="just">
              <a:buNone/>
            </a:pPr>
            <a:r>
              <a:rPr lang="ru-RU" sz="1600" dirty="0"/>
              <a:t>4.    Ставка фрахту та порядок оплати. Ставка фрахту </a:t>
            </a:r>
            <a:r>
              <a:rPr lang="ru-RU" sz="1600" dirty="0" err="1"/>
              <a:t>встановлюється</a:t>
            </a:r>
            <a:r>
              <a:rPr lang="ru-RU" sz="1600" dirty="0"/>
              <a:t> на все судно за </a:t>
            </a:r>
            <a:r>
              <a:rPr lang="ru-RU" sz="1600" dirty="0" err="1"/>
              <a:t>добу</a:t>
            </a:r>
            <a:r>
              <a:rPr lang="ru-RU" sz="1600" dirty="0"/>
              <a:t> </a:t>
            </a:r>
            <a:r>
              <a:rPr lang="ru-RU" sz="1600" dirty="0" err="1"/>
              <a:t>або</a:t>
            </a:r>
            <a:r>
              <a:rPr lang="ru-RU" sz="1600" dirty="0"/>
              <a:t>    за весь </a:t>
            </a:r>
            <a:r>
              <a:rPr lang="ru-RU" sz="1600" dirty="0" err="1"/>
              <a:t>період</a:t>
            </a:r>
            <a:r>
              <a:rPr lang="ru-RU" sz="1600" dirty="0"/>
              <a:t> </a:t>
            </a:r>
            <a:r>
              <a:rPr lang="ru-RU" sz="1600" dirty="0" err="1"/>
              <a:t>перебування</a:t>
            </a:r>
            <a:r>
              <a:rPr lang="ru-RU" sz="1600" dirty="0"/>
              <a:t> судна у </a:t>
            </a:r>
            <a:r>
              <a:rPr lang="ru-RU" sz="1600" dirty="0" err="1"/>
              <a:t>фрахтівника</a:t>
            </a:r>
            <a:r>
              <a:rPr lang="ru-RU" sz="1600" dirty="0"/>
              <a:t>.</a:t>
            </a:r>
          </a:p>
          <a:p>
            <a:pPr algn="just">
              <a:buAutoNum type="arabicPeriod" startAt="5"/>
            </a:pPr>
            <a:r>
              <a:rPr lang="ru-RU" sz="1600" dirty="0" err="1"/>
              <a:t>Харчування</a:t>
            </a:r>
            <a:r>
              <a:rPr lang="ru-RU" sz="1600" dirty="0"/>
              <a:t> </a:t>
            </a:r>
            <a:r>
              <a:rPr lang="ru-RU" sz="1600" dirty="0" err="1"/>
              <a:t>пасажирів</a:t>
            </a:r>
            <a:r>
              <a:rPr lang="ru-RU" sz="1600" dirty="0"/>
              <a:t>. </a:t>
            </a:r>
            <a:r>
              <a:rPr lang="ru-RU" sz="1600" dirty="0" err="1"/>
              <a:t>Вартість</a:t>
            </a:r>
            <a:r>
              <a:rPr lang="ru-RU" sz="1600" dirty="0"/>
              <a:t> </a:t>
            </a:r>
            <a:r>
              <a:rPr lang="ru-RU" sz="1600" dirty="0" err="1"/>
              <a:t>харчування</a:t>
            </a:r>
            <a:r>
              <a:rPr lang="ru-RU" sz="1600" dirty="0"/>
              <a:t> </a:t>
            </a:r>
            <a:r>
              <a:rPr lang="ru-RU" sz="1600" dirty="0" err="1"/>
              <a:t>фрахтівник</a:t>
            </a:r>
            <a:r>
              <a:rPr lang="ru-RU" sz="1600" dirty="0"/>
              <a:t> </a:t>
            </a:r>
            <a:r>
              <a:rPr lang="ru-RU" sz="1600" dirty="0" err="1"/>
              <a:t>оплачує</a:t>
            </a:r>
            <a:r>
              <a:rPr lang="ru-RU" sz="1600" dirty="0"/>
              <a:t> </a:t>
            </a:r>
            <a:r>
              <a:rPr lang="ru-RU" sz="1600" dirty="0" err="1"/>
              <a:t>додатково</a:t>
            </a:r>
            <a:r>
              <a:rPr lang="ru-RU" sz="1600" dirty="0"/>
              <a:t>, в </a:t>
            </a:r>
            <a:r>
              <a:rPr lang="ru-RU" sz="1600" dirty="0" err="1"/>
              <a:t>залежності</a:t>
            </a:r>
            <a:r>
              <a:rPr lang="ru-RU" sz="1600" dirty="0"/>
              <a:t> </a:t>
            </a:r>
            <a:r>
              <a:rPr lang="ru-RU" sz="1600" dirty="0" err="1"/>
              <a:t>від</a:t>
            </a:r>
            <a:r>
              <a:rPr lang="ru-RU" sz="1600" dirty="0"/>
              <a:t> </a:t>
            </a:r>
            <a:r>
              <a:rPr lang="ru-RU" sz="1600" dirty="0" err="1"/>
              <a:t>фактичної</a:t>
            </a:r>
            <a:r>
              <a:rPr lang="ru-RU" sz="1600" dirty="0"/>
              <a:t> </a:t>
            </a:r>
            <a:r>
              <a:rPr lang="ru-RU" sz="1600" dirty="0" err="1"/>
              <a:t>наявності</a:t>
            </a:r>
            <a:r>
              <a:rPr lang="ru-RU" sz="1600" dirty="0"/>
              <a:t> </a:t>
            </a:r>
            <a:r>
              <a:rPr lang="ru-RU" sz="1600" dirty="0" err="1"/>
              <a:t>туристів</a:t>
            </a:r>
            <a:r>
              <a:rPr lang="ru-RU" sz="1600" dirty="0"/>
              <a:t> на </a:t>
            </a:r>
            <a:r>
              <a:rPr lang="ru-RU" sz="1600" dirty="0" err="1"/>
              <a:t>судні</a:t>
            </a:r>
            <a:r>
              <a:rPr lang="ru-RU" sz="1600" dirty="0"/>
              <a:t>. В </a:t>
            </a:r>
            <a:r>
              <a:rPr lang="ru-RU" sz="1600" dirty="0" err="1"/>
              <a:t>угоді</a:t>
            </a:r>
            <a:r>
              <a:rPr lang="ru-RU" sz="1600" dirty="0"/>
              <a:t> </a:t>
            </a:r>
            <a:r>
              <a:rPr lang="ru-RU" sz="1600" dirty="0" err="1"/>
              <a:t>фіксується</a:t>
            </a:r>
            <a:r>
              <a:rPr lang="ru-RU" sz="1600" dirty="0"/>
              <a:t> </a:t>
            </a:r>
            <a:r>
              <a:rPr lang="ru-RU" sz="1600" dirty="0" err="1"/>
              <a:t>вартість</a:t>
            </a:r>
            <a:r>
              <a:rPr lang="ru-RU" sz="1600" dirty="0"/>
              <a:t> </a:t>
            </a:r>
            <a:r>
              <a:rPr lang="ru-RU" sz="1600" dirty="0" err="1"/>
              <a:t>добового</a:t>
            </a:r>
            <a:r>
              <a:rPr lang="ru-RU" sz="1600" dirty="0"/>
              <a:t> </a:t>
            </a:r>
            <a:r>
              <a:rPr lang="ru-RU" sz="1600" dirty="0" err="1"/>
              <a:t>раціону</a:t>
            </a:r>
            <a:r>
              <a:rPr lang="ru-RU" sz="1600" dirty="0"/>
              <a:t> одного </a:t>
            </a:r>
            <a:r>
              <a:rPr lang="ru-RU" sz="1600" dirty="0" err="1"/>
              <a:t>пасажира</a:t>
            </a:r>
            <a:r>
              <a:rPr lang="ru-RU" sz="1600" dirty="0"/>
              <a:t>. </a:t>
            </a:r>
          </a:p>
          <a:p>
            <a:pPr algn="just">
              <a:buAutoNum type="arabicPeriod" startAt="5"/>
            </a:pPr>
            <a:r>
              <a:rPr lang="ru-RU" sz="1600" dirty="0" err="1"/>
              <a:t>Правові</a:t>
            </a:r>
            <a:r>
              <a:rPr lang="ru-RU" sz="1600" dirty="0"/>
              <a:t> </a:t>
            </a:r>
            <a:r>
              <a:rPr lang="ru-RU" sz="1600" dirty="0" err="1"/>
              <a:t>положення</a:t>
            </a:r>
            <a:r>
              <a:rPr lang="ru-RU" sz="1600" dirty="0"/>
              <a:t>. </a:t>
            </a:r>
            <a:r>
              <a:rPr lang="ru-RU" sz="1600" dirty="0" err="1"/>
              <a:t>Окрему</a:t>
            </a:r>
            <a:r>
              <a:rPr lang="ru-RU" sz="1600" dirty="0"/>
              <a:t> </a:t>
            </a:r>
            <a:r>
              <a:rPr lang="ru-RU" sz="1600" dirty="0" err="1"/>
              <a:t>групу</a:t>
            </a:r>
            <a:r>
              <a:rPr lang="ru-RU" sz="1600" dirty="0"/>
              <a:t> </a:t>
            </a:r>
            <a:r>
              <a:rPr lang="ru-RU" sz="1600" dirty="0" err="1"/>
              <a:t>складають</a:t>
            </a:r>
            <a:r>
              <a:rPr lang="ru-RU" sz="1600" dirty="0"/>
              <a:t> </a:t>
            </a:r>
            <a:r>
              <a:rPr lang="ru-RU" sz="1600" dirty="0" err="1"/>
              <a:t>питання</a:t>
            </a:r>
            <a:r>
              <a:rPr lang="ru-RU" sz="1600" dirty="0"/>
              <a:t>, </a:t>
            </a:r>
            <a:r>
              <a:rPr lang="ru-RU" sz="1600" dirty="0" err="1"/>
              <a:t>пов’язані</a:t>
            </a:r>
            <a:r>
              <a:rPr lang="ru-RU" sz="1600" dirty="0"/>
              <a:t> </a:t>
            </a:r>
            <a:r>
              <a:rPr lang="ru-RU" sz="1600" dirty="0" err="1"/>
              <a:t>із</a:t>
            </a:r>
            <a:r>
              <a:rPr lang="ru-RU" sz="1600" dirty="0"/>
              <a:t> </a:t>
            </a:r>
            <a:r>
              <a:rPr lang="ru-RU" sz="1600" dirty="0" err="1"/>
              <a:t>припиненням</a:t>
            </a:r>
            <a:r>
              <a:rPr lang="ru-RU" sz="1600" dirty="0"/>
              <a:t> </a:t>
            </a:r>
            <a:r>
              <a:rPr lang="ru-RU" sz="1600" dirty="0" err="1"/>
              <a:t>дії</a:t>
            </a:r>
            <a:r>
              <a:rPr lang="ru-RU" sz="1600" dirty="0"/>
              <a:t> договору, </a:t>
            </a:r>
            <a:r>
              <a:rPr lang="ru-RU" sz="1600" dirty="0" err="1"/>
              <a:t>що</a:t>
            </a:r>
            <a:r>
              <a:rPr lang="ru-RU" sz="1600" dirty="0"/>
              <a:t> </a:t>
            </a:r>
            <a:r>
              <a:rPr lang="ru-RU" sz="1600" dirty="0" err="1"/>
              <a:t>може</a:t>
            </a:r>
            <a:r>
              <a:rPr lang="ru-RU" sz="1600" dirty="0"/>
              <a:t> </a:t>
            </a:r>
            <a:r>
              <a:rPr lang="ru-RU" sz="1600" dirty="0" err="1"/>
              <a:t>виникнути</a:t>
            </a:r>
            <a:r>
              <a:rPr lang="ru-RU" sz="1600" dirty="0"/>
              <a:t> у </a:t>
            </a:r>
            <a:r>
              <a:rPr lang="ru-RU" sz="1600" dirty="0" err="1"/>
              <a:t>випадку</a:t>
            </a:r>
            <a:r>
              <a:rPr lang="ru-RU" sz="1600" dirty="0"/>
              <a:t> </a:t>
            </a:r>
            <a:r>
              <a:rPr lang="ru-RU" sz="1600" dirty="0" err="1"/>
              <a:t>непередбачених</a:t>
            </a:r>
            <a:r>
              <a:rPr lang="ru-RU" sz="1600" dirty="0"/>
              <a:t> </a:t>
            </a:r>
            <a:r>
              <a:rPr lang="ru-RU" sz="1600" dirty="0" err="1"/>
              <a:t>обставин</a:t>
            </a:r>
            <a:r>
              <a:rPr lang="ru-RU" sz="1600" dirty="0"/>
              <a:t>, </a:t>
            </a:r>
            <a:r>
              <a:rPr lang="ru-RU" sz="1600" dirty="0" err="1"/>
              <a:t>що</a:t>
            </a:r>
            <a:r>
              <a:rPr lang="ru-RU" sz="1600" dirty="0"/>
              <a:t> не </a:t>
            </a:r>
            <a:r>
              <a:rPr lang="ru-RU" sz="1600" dirty="0" err="1"/>
              <a:t>залежать</a:t>
            </a:r>
            <a:r>
              <a:rPr lang="ru-RU" sz="1600" dirty="0"/>
              <a:t> </a:t>
            </a:r>
            <a:r>
              <a:rPr lang="ru-RU" sz="1600" dirty="0" err="1"/>
              <a:t>від</a:t>
            </a:r>
            <a:r>
              <a:rPr lang="ru-RU" sz="1600" dirty="0"/>
              <a:t> </a:t>
            </a:r>
            <a:r>
              <a:rPr lang="ru-RU" sz="1600" dirty="0" err="1"/>
              <a:t>судновласника</a:t>
            </a:r>
            <a:r>
              <a:rPr lang="ru-RU" sz="1600" dirty="0"/>
              <a:t> та </a:t>
            </a:r>
            <a:r>
              <a:rPr lang="ru-RU" sz="1600" dirty="0" err="1"/>
              <a:t>фрахтівника</a:t>
            </a:r>
            <a:r>
              <a:rPr lang="ru-RU" sz="1600" dirty="0"/>
              <a:t> </a:t>
            </a:r>
            <a:endParaRPr lang="uk-UA" sz="1600" dirty="0"/>
          </a:p>
        </p:txBody>
      </p:sp>
    </p:spTree>
    <p:extLst>
      <p:ext uri="{BB962C8B-B14F-4D97-AF65-F5344CB8AC3E}">
        <p14:creationId xmlns:p14="http://schemas.microsoft.com/office/powerpoint/2010/main" val="3859199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pPr marL="0" indent="0" algn="just">
              <a:buNone/>
            </a:pPr>
            <a:r>
              <a:rPr lang="ru-RU" dirty="0"/>
              <a:t>	</a:t>
            </a:r>
            <a:r>
              <a:rPr lang="ru-RU" dirty="0" err="1"/>
              <a:t>Згідно</a:t>
            </a:r>
            <a:r>
              <a:rPr lang="ru-RU" dirty="0"/>
              <a:t> Договору </a:t>
            </a:r>
            <a:r>
              <a:rPr lang="ru-RU" dirty="0" err="1"/>
              <a:t>морського</a:t>
            </a:r>
            <a:r>
              <a:rPr lang="ru-RU" dirty="0"/>
              <a:t> </a:t>
            </a:r>
            <a:r>
              <a:rPr lang="ru-RU" dirty="0" err="1"/>
              <a:t>круїзу</a:t>
            </a:r>
            <a:r>
              <a:rPr lang="ru-RU" dirty="0"/>
              <a:t> (ст. 199) турист </a:t>
            </a:r>
            <a:r>
              <a:rPr lang="ru-RU" dirty="0" err="1"/>
              <a:t>має</a:t>
            </a:r>
            <a:r>
              <a:rPr lang="ru-RU" dirty="0"/>
              <a:t> право у будь- </a:t>
            </a:r>
            <a:r>
              <a:rPr lang="ru-RU" dirty="0" err="1"/>
              <a:t>який</a:t>
            </a:r>
            <a:r>
              <a:rPr lang="ru-RU" dirty="0"/>
              <a:t> час до початку </a:t>
            </a:r>
            <a:r>
              <a:rPr lang="ru-RU" dirty="0" err="1"/>
              <a:t>круїзу</a:t>
            </a:r>
            <a:r>
              <a:rPr lang="ru-RU" dirty="0"/>
              <a:t> </a:t>
            </a:r>
            <a:r>
              <a:rPr lang="ru-RU" dirty="0" err="1"/>
              <a:t>відмовитись</a:t>
            </a:r>
            <a:r>
              <a:rPr lang="ru-RU" dirty="0"/>
              <a:t> </a:t>
            </a:r>
            <a:r>
              <a:rPr lang="ru-RU" dirty="0" err="1"/>
              <a:t>від</a:t>
            </a:r>
            <a:r>
              <a:rPr lang="ru-RU" dirty="0"/>
              <a:t> </a:t>
            </a:r>
            <a:r>
              <a:rPr lang="ru-RU" dirty="0" err="1"/>
              <a:t>здійснення</a:t>
            </a:r>
            <a:r>
              <a:rPr lang="ru-RU" dirty="0"/>
              <a:t> </a:t>
            </a:r>
            <a:r>
              <a:rPr lang="ru-RU" dirty="0" err="1"/>
              <a:t>подорожі</a:t>
            </a:r>
            <a:r>
              <a:rPr lang="ru-RU" dirty="0"/>
              <a:t>. </a:t>
            </a:r>
            <a:r>
              <a:rPr lang="ru-RU" dirty="0" err="1"/>
              <a:t>Учасник</a:t>
            </a:r>
            <a:r>
              <a:rPr lang="ru-RU" dirty="0"/>
              <a:t> </a:t>
            </a:r>
            <a:r>
              <a:rPr lang="ru-RU" dirty="0" err="1"/>
              <a:t>круїзу</a:t>
            </a:r>
            <a:r>
              <a:rPr lang="ru-RU" dirty="0"/>
              <a:t> </a:t>
            </a:r>
            <a:r>
              <a:rPr lang="ru-RU" dirty="0" err="1"/>
              <a:t>має</a:t>
            </a:r>
            <a:r>
              <a:rPr lang="ru-RU" dirty="0"/>
              <a:t> право </a:t>
            </a:r>
            <a:r>
              <a:rPr lang="ru-RU" dirty="0" err="1"/>
              <a:t>отримати</a:t>
            </a:r>
            <a:r>
              <a:rPr lang="ru-RU" dirty="0"/>
              <a:t> назад плату за </a:t>
            </a:r>
            <a:r>
              <a:rPr lang="ru-RU" dirty="0" err="1"/>
              <a:t>круїз</a:t>
            </a:r>
            <a:r>
              <a:rPr lang="ru-RU" dirty="0"/>
              <a:t> у порядку, </a:t>
            </a:r>
            <a:r>
              <a:rPr lang="ru-RU" dirty="0" err="1"/>
              <a:t>розмірах</a:t>
            </a:r>
            <a:r>
              <a:rPr lang="ru-RU" dirty="0"/>
              <a:t> та в </a:t>
            </a:r>
            <a:r>
              <a:rPr lang="ru-RU" dirty="0" err="1"/>
              <a:t>терміни</a:t>
            </a:r>
            <a:r>
              <a:rPr lang="ru-RU" dirty="0"/>
              <a:t>, </a:t>
            </a:r>
            <a:r>
              <a:rPr lang="ru-RU" dirty="0" err="1"/>
              <a:t>встановлені</a:t>
            </a:r>
            <a:r>
              <a:rPr lang="ru-RU" dirty="0"/>
              <a:t> договором. </a:t>
            </a:r>
            <a:endParaRPr lang="uk-UA" dirty="0"/>
          </a:p>
        </p:txBody>
      </p:sp>
    </p:spTree>
    <p:extLst>
      <p:ext uri="{BB962C8B-B14F-4D97-AF65-F5344CB8AC3E}">
        <p14:creationId xmlns:p14="http://schemas.microsoft.com/office/powerpoint/2010/main" val="2276102761"/>
      </p:ext>
    </p:extLst>
  </p:cSld>
  <p:clrMapOvr>
    <a:masterClrMapping/>
  </p:clrMapOvr>
</p:sld>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a:spAutoFit/>
      </a:bodyPr>
      <a:lstStyle>
        <a:defPPr algn="just">
          <a:lnSpc>
            <a:spcPct val="150000"/>
          </a:lnSpc>
          <a:spcAft>
            <a:spcPts val="0"/>
          </a:spcAft>
          <a:defRPr sz="1800" dirty="0" smtClean="0">
            <a:effectLst/>
            <a:latin typeface="Times New Roman" panose="02020603050405020304" pitchFamily="18" charset="0"/>
            <a:ea typeface="Times New Roman" panose="02020603050405020304" pitchFamily="18" charset="0"/>
          </a:defRPr>
        </a:defPPr>
      </a:lstStyle>
    </a:spDef>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otalTime>3876</TotalTime>
  <Words>4056</Words>
  <Application>Microsoft Office PowerPoint</Application>
  <PresentationFormat>Экран (4:3)</PresentationFormat>
  <Paragraphs>236</Paragraphs>
  <Slides>50</Slides>
  <Notes>1</Notes>
  <HiddenSlides>0</HiddenSlides>
  <MMClips>0</MMClips>
  <ScaleCrop>false</ScaleCrop>
  <HeadingPairs>
    <vt:vector size="6" baseType="variant">
      <vt:variant>
        <vt:lpstr>Использованные шрифты</vt:lpstr>
      </vt:variant>
      <vt:variant>
        <vt:i4>6</vt:i4>
      </vt:variant>
      <vt:variant>
        <vt:lpstr>Тема</vt:lpstr>
      </vt:variant>
      <vt:variant>
        <vt:i4>4</vt:i4>
      </vt:variant>
      <vt:variant>
        <vt:lpstr>Заголовки слайдов</vt:lpstr>
      </vt:variant>
      <vt:variant>
        <vt:i4>50</vt:i4>
      </vt:variant>
    </vt:vector>
  </HeadingPairs>
  <TitlesOfParts>
    <vt:vector size="60" baseType="lpstr">
      <vt:lpstr>Arial</vt:lpstr>
      <vt:lpstr>Calibri</vt:lpstr>
      <vt:lpstr>Constantia</vt:lpstr>
      <vt:lpstr>Times New Roman</vt:lpstr>
      <vt:lpstr>Verdana</vt:lpstr>
      <vt:lpstr>Wingdings 2</vt:lpstr>
      <vt:lpstr>Оформление по умолчанию</vt:lpstr>
      <vt:lpstr>1_Оформление по умолчанию</vt:lpstr>
      <vt:lpstr>1_Office Theme</vt:lpstr>
      <vt:lpstr>Поток</vt:lpstr>
      <vt:lpstr> Морські та річкові перевезення і круїзи</vt:lpstr>
      <vt:lpstr>План лекції</vt:lpstr>
      <vt:lpstr>Презентация PowerPoint</vt:lpstr>
      <vt:lpstr> До міжнародних правових документів, що регламентують відносини у сфері морських перевезень, відносяться:</vt:lpstr>
      <vt:lpstr>Презентация PowerPoint</vt:lpstr>
      <vt:lpstr>Клієнтами морського транспорту виступають:</vt:lpstr>
      <vt:lpstr>Презентация PowerPoint</vt:lpstr>
      <vt:lpstr>Основні комерційно-правові умови договору фрахтування судна на рейс, можна звести до шести груп:</vt:lpstr>
      <vt:lpstr>Презентация PowerPoint</vt:lpstr>
      <vt:lpstr>Презентация PowerPoint</vt:lpstr>
      <vt:lpstr>Презентация PowerPoint</vt:lpstr>
      <vt:lpstr>За метою та видом організації рейси поділяються на: </vt:lpstr>
      <vt:lpstr>За дальністю плавання та географією портів заходу пасажирські перевезення поділяються на: </vt:lpstr>
      <vt:lpstr>У залежності від форми сполучення лінії поділяються на: </vt:lpstr>
      <vt:lpstr>2. Формування основних річкових круїзних територій.</vt:lpstr>
      <vt:lpstr>Презентация PowerPoint</vt:lpstr>
      <vt:lpstr>Річковий транспорт Америки.</vt:lpstr>
      <vt:lpstr>Річкове сполучення Азії</vt:lpstr>
      <vt:lpstr>Річкове сполучення Європи</vt:lpstr>
      <vt:lpstr>Презентация PowerPoint</vt:lpstr>
      <vt:lpstr>Річкові води України</vt:lpstr>
      <vt:lpstr>Річкові круїзи України</vt:lpstr>
      <vt:lpstr> Особливості формування основних морських круїзних територій</vt:lpstr>
      <vt:lpstr>Презентация PowerPoint</vt:lpstr>
      <vt:lpstr>Презентация PowerPoint</vt:lpstr>
      <vt:lpstr>На ринку морських круїзів виділяють декілька основних територій: </vt:lpstr>
      <vt:lpstr>Кариби</vt:lpstr>
      <vt:lpstr>Середземномор'я </vt:lpstr>
      <vt:lpstr>Сучасний стан розвитку ринку круїзів.</vt:lpstr>
      <vt:lpstr>Розвиток круїзної індустрії</vt:lpstr>
      <vt:lpstr>Презентация PowerPoint</vt:lpstr>
      <vt:lpstr>Презентация PowerPoint</vt:lpstr>
      <vt:lpstr>Презентация PowerPoint</vt:lpstr>
      <vt:lpstr>Презентация PowerPoint</vt:lpstr>
      <vt:lpstr> Обслуговування туристів при лінійному перевезенні водним транспортом</vt:lpstr>
      <vt:lpstr>Презентация PowerPoint</vt:lpstr>
      <vt:lpstr>Презентация PowerPoint</vt:lpstr>
      <vt:lpstr>Презентация PowerPoint</vt:lpstr>
      <vt:lpstr> Організація круїзних туристичних маршрутов та їх специфіка.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Відповіді на запитання </vt:lpstr>
      <vt:lpstr>Презентация PowerPoint</vt:lpstr>
    </vt:vector>
  </TitlesOfParts>
  <Company>nauu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Маркетингова товарна політика</dc:title>
  <dc:creator>Kot</dc:creator>
  <cp:lastModifiedBy>Владелец</cp:lastModifiedBy>
  <cp:revision>233</cp:revision>
  <dcterms:created xsi:type="dcterms:W3CDTF">2007-01-23T15:41:40Z</dcterms:created>
  <dcterms:modified xsi:type="dcterms:W3CDTF">2022-10-12T18:58:51Z</dcterms:modified>
</cp:coreProperties>
</file>