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3" r:id="rId2"/>
    <p:sldId id="264" r:id="rId3"/>
    <p:sldId id="265" r:id="rId4"/>
    <p:sldId id="300" r:id="rId5"/>
    <p:sldId id="268" r:id="rId6"/>
    <p:sldId id="285" r:id="rId7"/>
    <p:sldId id="302" r:id="rId8"/>
    <p:sldId id="301" r:id="rId9"/>
    <p:sldId id="303" r:id="rId10"/>
    <p:sldId id="304" r:id="rId11"/>
    <p:sldId id="305" r:id="rId12"/>
    <p:sldId id="306" r:id="rId13"/>
    <p:sldId id="279" r:id="rId14"/>
  </p:sldIdLst>
  <p:sldSz cx="9144000" cy="6858000" type="screen4x3"/>
  <p:notesSz cx="6810375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DA8"/>
    <a:srgbClr val="FFCCCC"/>
    <a:srgbClr val="CCFFCC"/>
    <a:srgbClr val="FFFF99"/>
    <a:srgbClr val="CC0000"/>
    <a:srgbClr val="8E0000"/>
    <a:srgbClr val="000066"/>
    <a:srgbClr val="090D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718" autoAdjust="0"/>
  </p:normalViewPr>
  <p:slideViewPr>
    <p:cSldViewPr>
      <p:cViewPr varScale="1">
        <p:scale>
          <a:sx n="54" d="100"/>
          <a:sy n="54" d="100"/>
        </p:scale>
        <p:origin x="-105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54" y="-84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D3CB592-5069-49BF-94B8-3D1A20595BDD}" type="datetimeFigureOut">
              <a:rPr lang="uk-UA"/>
              <a:pPr>
                <a:defRPr/>
              </a:pPr>
              <a:t>31.10.2017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455031-8F9C-4181-AC83-9EABF0B07F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83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noProof="0" smtClean="0"/>
              <a:t>Образец текста</a:t>
            </a:r>
          </a:p>
          <a:p>
            <a:pPr lvl="1"/>
            <a:r>
              <a:rPr lang="uk-UA" altLang="uk-UA" noProof="0" smtClean="0"/>
              <a:t>Второй уровень</a:t>
            </a:r>
          </a:p>
          <a:p>
            <a:pPr lvl="2"/>
            <a:r>
              <a:rPr lang="uk-UA" altLang="uk-UA" noProof="0" smtClean="0"/>
              <a:t>Третий уровень</a:t>
            </a:r>
          </a:p>
          <a:p>
            <a:pPr lvl="3"/>
            <a:r>
              <a:rPr lang="uk-UA" altLang="uk-UA" noProof="0" smtClean="0"/>
              <a:t>Четвертый уровень</a:t>
            </a:r>
          </a:p>
          <a:p>
            <a:pPr lvl="4"/>
            <a:r>
              <a:rPr lang="uk-UA" altLang="uk-UA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179CB30-2CDC-437B-86A8-69FFAF1E6BC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10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8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9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9620-9FA0-42ED-A91E-12C5DE98D72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B727-172F-4AA3-8B9F-818E63BADFB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1F2C9-D97A-4CCE-ADAC-F1B6BA25FE6F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52BC2-2CF8-4E29-BA7E-9B344442A67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10355-E05D-45B7-B954-9819036AA576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59E7-2C6B-48A7-A799-21F4A8248B7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8858-34FF-4326-B02F-1123D0D99FD8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1542-E4CC-47EB-80C6-131EF78C99D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56-F894-4738-B9C7-E59AEAE35D3E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D704-BCEF-4C74-BB5E-EB74F44BA05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527F-7B27-480E-B5FD-CAAD00C0FE65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A5860-979B-4BBD-BDFC-8F9A5B4B28A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41E13-7BA6-406A-B76D-419A314F0A9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AF979648-67BF-4F78-970E-40075C94D90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462118"/>
            <a:ext cx="777686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МОДУЛЬ 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lang="uk-UA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поточним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функціонуванням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системи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6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Виробнича стратегія і конкурентоспроможність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підприємства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9335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 виробничої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9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4282" y="1142984"/>
            <a:ext cx="8786874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2400"/>
              </a:spcBef>
            </a:pPr>
            <a:r>
              <a:rPr lang="uk-UA" sz="2600" b="1" i="1" dirty="0" smtClean="0"/>
              <a:t>Виробнича стратегія</a:t>
            </a:r>
            <a:r>
              <a:rPr lang="uk-UA" sz="2600" dirty="0" smtClean="0"/>
              <a:t> </a:t>
            </a:r>
            <a:r>
              <a:rPr lang="uk-UA" sz="2300" dirty="0" smtClean="0"/>
              <a:t>– полягає в розробленні загальної політики і планів використання ресурсів фірми, націлених на максимально ефективну підтримку її довгострокової конкурентної стратегії</a:t>
            </a:r>
            <a:r>
              <a:rPr lang="uk-UA" sz="2300" dirty="0" smtClean="0"/>
              <a:t>.</a:t>
            </a: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57158" y="3000372"/>
            <a:ext cx="8429684" cy="857256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Стратегічні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питання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які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вирішуються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в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операційному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менеджменті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cxnSp>
        <p:nvCxnSpPr>
          <p:cNvPr id="37891" name="AutoShape 3"/>
          <p:cNvCxnSpPr>
            <a:cxnSpLocks noChangeShapeType="1"/>
          </p:cNvCxnSpPr>
          <p:nvPr/>
        </p:nvCxnSpPr>
        <p:spPr bwMode="auto">
          <a:xfrm rot="10800000" flipV="1">
            <a:off x="2285984" y="3857628"/>
            <a:ext cx="717552" cy="50006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7892" name="AutoShape 4"/>
          <p:cNvCxnSpPr>
            <a:cxnSpLocks noChangeShapeType="1"/>
          </p:cNvCxnSpPr>
          <p:nvPr/>
        </p:nvCxnSpPr>
        <p:spPr bwMode="auto">
          <a:xfrm>
            <a:off x="6072198" y="3857628"/>
            <a:ext cx="714380" cy="50006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571472" y="4071942"/>
            <a:ext cx="1714512" cy="10202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Як?</a:t>
            </a:r>
            <a:endParaRPr kumimoji="0" lang="ru-RU" sz="5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3786182" y="4071942"/>
            <a:ext cx="1564492" cy="7143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Коли?</a:t>
            </a:r>
            <a:endParaRPr kumimoji="0" lang="ru-RU" sz="4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6786578" y="4071942"/>
            <a:ext cx="1785950" cy="100013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Де?</a:t>
            </a: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>
            <a:off x="2000232" y="5643578"/>
            <a:ext cx="5143536" cy="928694"/>
          </a:xfrm>
          <a:prstGeom prst="flowChartAlternateProcess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Виробляти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товари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та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надавати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послуги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cxnSp>
        <p:nvCxnSpPr>
          <p:cNvPr id="37897" name="AutoShape 9"/>
          <p:cNvCxnSpPr>
            <a:cxnSpLocks noChangeShapeType="1"/>
          </p:cNvCxnSpPr>
          <p:nvPr/>
        </p:nvCxnSpPr>
        <p:spPr bwMode="auto">
          <a:xfrm>
            <a:off x="2285984" y="5000636"/>
            <a:ext cx="857256" cy="6429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7898" name="AutoShape 10"/>
          <p:cNvCxnSpPr>
            <a:cxnSpLocks noChangeShapeType="1"/>
          </p:cNvCxnSpPr>
          <p:nvPr/>
        </p:nvCxnSpPr>
        <p:spPr bwMode="auto">
          <a:xfrm rot="10800000" flipV="1">
            <a:off x="5929322" y="5000636"/>
            <a:ext cx="896940" cy="6429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7901" name="AutoShape 13"/>
          <p:cNvCxnSpPr>
            <a:cxnSpLocks noChangeShapeType="1"/>
          </p:cNvCxnSpPr>
          <p:nvPr/>
        </p:nvCxnSpPr>
        <p:spPr bwMode="auto">
          <a:xfrm>
            <a:off x="4572000" y="3857628"/>
            <a:ext cx="0" cy="1984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9335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 виробничої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стратегії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10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14282" y="857232"/>
            <a:ext cx="878687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2400"/>
              </a:spcBef>
            </a:pPr>
            <a:r>
              <a:rPr lang="uk-UA" sz="2600" b="1" i="1" dirty="0" smtClean="0"/>
              <a:t>Виробнича </a:t>
            </a:r>
            <a:r>
              <a:rPr lang="uk-UA" sz="2600" b="1" i="1" dirty="0" smtClean="0"/>
              <a:t>стратегія </a:t>
            </a:r>
            <a:r>
              <a:rPr lang="uk-UA" sz="2300" dirty="0" smtClean="0"/>
              <a:t>– це підсистема корпоративної стратегії , представлена у вигляді довгострокової програми конкретних дій зі створення і реалізації продукту організації.</a:t>
            </a:r>
          </a:p>
        </p:txBody>
      </p:sp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357158" y="3786190"/>
            <a:ext cx="2857520" cy="928694"/>
          </a:xfrm>
          <a:prstGeom prst="flowChartAlternateProcess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latin typeface="+mn-lt"/>
                <a:cs typeface="Arial" pitchFamily="34" charset="0"/>
              </a:rPr>
              <a:t>2. </a:t>
            </a:r>
            <a:r>
              <a:rPr lang="ru-RU" sz="1600" b="1" dirty="0" err="1" smtClean="0">
                <a:latin typeface="+mn-lt"/>
                <a:cs typeface="Arial" pitchFamily="34" charset="0"/>
              </a:rPr>
              <a:t>Процедури</a:t>
            </a:r>
            <a:r>
              <a:rPr lang="ru-RU" sz="1600" b="1" dirty="0" smtClean="0">
                <a:latin typeface="+mn-lt"/>
                <a:cs typeface="Arial" pitchFamily="34" charset="0"/>
              </a:rPr>
              <a:t> </a:t>
            </a:r>
            <a:r>
              <a:rPr lang="ru-RU" sz="1600" b="1" dirty="0" err="1" smtClean="0">
                <a:latin typeface="+mn-lt"/>
                <a:cs typeface="Arial" pitchFamily="34" charset="0"/>
              </a:rPr>
              <a:t>формування</a:t>
            </a:r>
            <a:r>
              <a:rPr lang="ru-RU" sz="1600" b="1" dirty="0" smtClean="0">
                <a:latin typeface="+mn-lt"/>
                <a:cs typeface="Arial" pitchFamily="34" charset="0"/>
              </a:rPr>
              <a:t> </a:t>
            </a:r>
            <a:r>
              <a:rPr lang="ru-RU" sz="1600" b="1" dirty="0" err="1" smtClean="0">
                <a:latin typeface="+mn-lt"/>
                <a:cs typeface="Arial" pitchFamily="34" charset="0"/>
              </a:rPr>
              <a:t>стратегічних</a:t>
            </a:r>
            <a:r>
              <a:rPr lang="ru-RU" sz="1600" b="1" dirty="0" smtClean="0">
                <a:latin typeface="+mn-lt"/>
                <a:cs typeface="Arial" pitchFamily="34" charset="0"/>
              </a:rPr>
              <a:t> </a:t>
            </a:r>
            <a:r>
              <a:rPr lang="ru-RU" sz="1600" b="1" dirty="0" err="1" smtClean="0">
                <a:latin typeface="+mn-lt"/>
                <a:cs typeface="Arial" pitchFamily="34" charset="0"/>
              </a:rPr>
              <a:t>пріоритетів</a:t>
            </a:r>
            <a:endParaRPr lang="ru-RU" sz="1600" b="1" dirty="0" smtClean="0">
              <a:latin typeface="+mn-lt"/>
              <a:cs typeface="Arial" pitchFamily="34" charset="0"/>
            </a:endParaRPr>
          </a:p>
        </p:txBody>
      </p:sp>
      <p:sp>
        <p:nvSpPr>
          <p:cNvPr id="38915" name="AutoShape 3"/>
          <p:cNvSpPr>
            <a:spLocks noChangeArrowheads="1"/>
          </p:cNvSpPr>
          <p:nvPr/>
        </p:nvSpPr>
        <p:spPr bwMode="auto">
          <a:xfrm>
            <a:off x="3571868" y="3786190"/>
            <a:ext cx="2000264" cy="928694"/>
          </a:xfrm>
          <a:prstGeom prst="flowChartAlternateProcess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+mn-lt"/>
                <a:cs typeface="Arial" pitchFamily="34" charset="0"/>
              </a:rPr>
              <a:t>1. </a:t>
            </a:r>
            <a:r>
              <a:rPr lang="ru-RU" b="1" dirty="0" err="1" smtClean="0">
                <a:latin typeface="+mn-lt"/>
                <a:cs typeface="Arial" pitchFamily="34" charset="0"/>
              </a:rPr>
              <a:t>Об’єкта</a:t>
            </a:r>
            <a:r>
              <a:rPr lang="ru-RU" b="1" dirty="0" smtClean="0">
                <a:latin typeface="+mn-lt"/>
                <a:cs typeface="Arial" pitchFamily="34" charset="0"/>
              </a:rPr>
              <a:t> </a:t>
            </a:r>
            <a:r>
              <a:rPr lang="ru-RU" b="1" dirty="0" err="1" smtClean="0">
                <a:latin typeface="+mn-lt"/>
                <a:cs typeface="Arial" pitchFamily="34" charset="0"/>
              </a:rPr>
              <a:t>управління</a:t>
            </a:r>
            <a:endParaRPr lang="ru-RU" b="1" dirty="0" smtClean="0">
              <a:latin typeface="+mn-lt"/>
              <a:cs typeface="Arial" pitchFamily="34" charset="0"/>
            </a:endParaRP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5929322" y="3786190"/>
            <a:ext cx="2857520" cy="928694"/>
          </a:xfrm>
          <a:prstGeom prst="flowChartAlternateProcess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3.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Організаційної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побудови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стратегії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операційної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системи</a:t>
            </a: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cxnSp>
        <p:nvCxnSpPr>
          <p:cNvPr id="38917" name="AutoShape 5"/>
          <p:cNvCxnSpPr>
            <a:cxnSpLocks noChangeShapeType="1"/>
          </p:cNvCxnSpPr>
          <p:nvPr/>
        </p:nvCxnSpPr>
        <p:spPr bwMode="auto">
          <a:xfrm rot="10800000" flipV="1">
            <a:off x="2428860" y="3286124"/>
            <a:ext cx="703262" cy="42862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8918" name="AutoShape 6"/>
          <p:cNvCxnSpPr>
            <a:cxnSpLocks noChangeShapeType="1"/>
          </p:cNvCxnSpPr>
          <p:nvPr/>
        </p:nvCxnSpPr>
        <p:spPr bwMode="auto">
          <a:xfrm rot="5400000">
            <a:off x="4214810" y="3500438"/>
            <a:ext cx="428628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38919" name="AutoShape 7"/>
          <p:cNvCxnSpPr>
            <a:cxnSpLocks noChangeShapeType="1"/>
          </p:cNvCxnSpPr>
          <p:nvPr/>
        </p:nvCxnSpPr>
        <p:spPr bwMode="auto">
          <a:xfrm>
            <a:off x="5500694" y="3143248"/>
            <a:ext cx="1071570" cy="57150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</p:cxn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1071538" y="4929198"/>
            <a:ext cx="6715172" cy="1000132"/>
          </a:xfrm>
          <a:prstGeom prst="flowChartAlternateProcess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7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Особлива роль операційної стратегії</a:t>
            </a:r>
            <a:r>
              <a:rPr kumimoji="0" lang="ru-RU" sz="1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полягає в тому, що стабільність функціонування операційної стратегії є необхідною умовою </a:t>
            </a:r>
            <a:r>
              <a:rPr kumimoji="0" lang="ru-RU" sz="17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побудови загальної стратегії</a:t>
            </a:r>
            <a:endParaRPr kumimoji="0" lang="ru-RU" sz="1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1666856" y="2428868"/>
            <a:ext cx="5691226" cy="857256"/>
          </a:xfrm>
          <a:prstGeom prst="flowChartPunchedTap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Стратегії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операційної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системи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складаються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з: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0475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Склад стратегії і тактики операційного </a:t>
            </a:r>
            <a:r>
              <a:rPr lang="uk-UA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менеджменту</a:t>
            </a:r>
            <a:endParaRPr lang="uk-UA" sz="2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11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285720" y="928670"/>
            <a:ext cx="2643206" cy="1143008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Сфера стратегічних рішень</a:t>
            </a:r>
            <a:endParaRPr kumimoji="0" lang="ru-RU" sz="4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85721" y="3571876"/>
            <a:ext cx="2643206" cy="785818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Вибір місця розташування</a:t>
            </a:r>
            <a:endParaRPr kumimoji="0" lang="ru-RU" sz="3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285720" y="2786058"/>
            <a:ext cx="2640023" cy="785818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Структура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зміст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процесу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285720" y="4357694"/>
            <a:ext cx="2643206" cy="642942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Людські ресурси</a:t>
            </a:r>
            <a:endParaRPr kumimoji="0" lang="ru-RU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285720" y="2071678"/>
            <a:ext cx="2643206" cy="71438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Конструкція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товару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285720" y="5000636"/>
            <a:ext cx="2643206" cy="785818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Постачання</a:t>
            </a:r>
            <a:endParaRPr kumimoji="0" lang="ru-RU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3071802" y="5572140"/>
            <a:ext cx="2928958" cy="642942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Операційний</a:t>
            </a:r>
            <a:r>
              <a:rPr lang="ru-RU" b="1" dirty="0" smtClean="0"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менеджмент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6215074" y="5072074"/>
            <a:ext cx="2643206" cy="71438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Надійність і ремонт обладнання</a:t>
            </a:r>
            <a:endParaRPr kumimoji="0" lang="ru-RU" sz="3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6215074" y="4429132"/>
            <a:ext cx="2643206" cy="642942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Технологія</a:t>
            </a:r>
            <a:endParaRPr kumimoji="0" lang="ru-RU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6215074" y="3571876"/>
            <a:ext cx="2643206" cy="857256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Управління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якістю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8" name="Rectangle 12"/>
          <p:cNvSpPr>
            <a:spLocks noChangeArrowheads="1"/>
          </p:cNvSpPr>
          <p:nvPr/>
        </p:nvSpPr>
        <p:spPr bwMode="auto">
          <a:xfrm>
            <a:off x="6215074" y="2786058"/>
            <a:ext cx="2643206" cy="785818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Упорядкування розкладів</a:t>
            </a:r>
            <a:endParaRPr kumimoji="0" lang="ru-RU" sz="3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6215074" y="2071678"/>
            <a:ext cx="2643206" cy="71438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0"/>
              </a:spcAft>
            </a:pPr>
            <a:endParaRPr lang="ru-RU" sz="900" b="1" dirty="0" smtClean="0">
              <a:latin typeface="Calibri" pitchFamily="34" charset="0"/>
              <a:cs typeface="Arial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 smtClean="0">
                <a:latin typeface="Calibri" pitchFamily="34" charset="0"/>
                <a:cs typeface="Arial" pitchFamily="34" charset="0"/>
              </a:rPr>
              <a:t>Запаси</a:t>
            </a:r>
            <a:endParaRPr lang="ru-RU" b="1" dirty="0" smtClean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6215074" y="928670"/>
            <a:ext cx="2643206" cy="1143008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Сфера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Тактичних</a:t>
            </a:r>
            <a:endParaRPr lang="ru-RU" sz="2400" b="1" dirty="0" smtClean="0"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рішень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51" name="AutoShape 15"/>
          <p:cNvSpPr>
            <a:spLocks noChangeArrowheads="1"/>
          </p:cNvSpPr>
          <p:nvPr/>
        </p:nvSpPr>
        <p:spPr bwMode="auto">
          <a:xfrm>
            <a:off x="3428992" y="928670"/>
            <a:ext cx="1265240" cy="4572032"/>
          </a:xfrm>
          <a:prstGeom prst="flowChartInputOutpu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С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Р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Г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І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Я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952" name="AutoShape 16"/>
          <p:cNvSpPr>
            <a:spLocks noChangeArrowheads="1"/>
          </p:cNvSpPr>
          <p:nvPr/>
        </p:nvSpPr>
        <p:spPr bwMode="auto">
          <a:xfrm>
            <a:off x="4572000" y="928670"/>
            <a:ext cx="1357322" cy="4572032"/>
          </a:xfrm>
          <a:prstGeom prst="flowChartInputOutpu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К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К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953" name="AutoShape 17"/>
          <p:cNvSpPr>
            <a:spLocks noChangeArrowheads="1"/>
          </p:cNvSpPr>
          <p:nvPr/>
        </p:nvSpPr>
        <p:spPr bwMode="auto">
          <a:xfrm>
            <a:off x="2928926" y="2000240"/>
            <a:ext cx="675554" cy="785818"/>
          </a:xfrm>
          <a:prstGeom prst="rightArrow">
            <a:avLst>
              <a:gd name="adj1" fmla="val 50000"/>
              <a:gd name="adj2" fmla="val 47283"/>
            </a:avLst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54" name="AutoShape 18"/>
          <p:cNvSpPr>
            <a:spLocks noChangeArrowheads="1"/>
          </p:cNvSpPr>
          <p:nvPr/>
        </p:nvSpPr>
        <p:spPr bwMode="auto">
          <a:xfrm>
            <a:off x="5700027" y="4572008"/>
            <a:ext cx="515047" cy="588965"/>
          </a:xfrm>
          <a:prstGeom prst="leftArrow">
            <a:avLst>
              <a:gd name="adj1" fmla="val 50000"/>
              <a:gd name="adj2" fmla="val 42466"/>
            </a:avLst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55" name="AutoShape 19"/>
          <p:cNvSpPr>
            <a:spLocks noChangeArrowheads="1"/>
          </p:cNvSpPr>
          <p:nvPr/>
        </p:nvSpPr>
        <p:spPr bwMode="auto">
          <a:xfrm>
            <a:off x="1714480" y="6286520"/>
            <a:ext cx="5572164" cy="428628"/>
          </a:xfrm>
          <a:prstGeom prst="flowChartAlternateProcess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Забезпечення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місії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організації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86035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Дякую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за </a:t>
            </a:r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uk-UA" sz="4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331753"/>
            <a:ext cx="892797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Виробнича стратегія і конкурентоспроможність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підприємства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8596" y="2033927"/>
            <a:ext cx="8464454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Економічна стратегія організації та особливості її 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розроблення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2. 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Моделі вибору варіантів економічної стратегії 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Сутність виробничої стратегії. 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Стратегія і тактика в управлінні операційною 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системою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180000" lvl="2">
              <a:spcBef>
                <a:spcPts val="3000"/>
              </a:spcBef>
            </a:pP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57188" lvl="2" indent="-357188">
              <a:lnSpc>
                <a:spcPct val="150000"/>
              </a:lnSpc>
              <a:buAutoNum type="arabicPeriod"/>
            </a:pP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71414"/>
            <a:ext cx="8927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Економічна стратегія організації та особливості її </a:t>
            </a:r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розроблення</a:t>
            </a:r>
            <a:endParaRPr lang="uk-UA" sz="3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85720" y="1142984"/>
            <a:ext cx="8572560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71463" lvl="0">
              <a:spcBef>
                <a:spcPts val="1800"/>
              </a:spcBef>
            </a:pPr>
            <a:r>
              <a:rPr lang="uk-UA" sz="2100" b="1" i="1" dirty="0" smtClean="0"/>
              <a:t>Відпрацювання </a:t>
            </a:r>
            <a:r>
              <a:rPr lang="uk-UA" sz="2100" b="1" i="1" dirty="0" smtClean="0"/>
              <a:t>стратегії здійснюється у кілька стадій:</a:t>
            </a:r>
            <a:endParaRPr lang="ru-RU" sz="2100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2000" dirty="0" smtClean="0"/>
              <a:t> процес </a:t>
            </a:r>
            <a:r>
              <a:rPr lang="uk-UA" sz="2000" dirty="0" smtClean="0"/>
              <a:t>розроблення плану;</a:t>
            </a:r>
            <a:endParaRPr lang="ru-RU" sz="2000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2000" dirty="0" smtClean="0"/>
              <a:t> коригування </a:t>
            </a:r>
            <a:r>
              <a:rPr lang="uk-UA" sz="2000" dirty="0" smtClean="0"/>
              <a:t>планових завдань;</a:t>
            </a:r>
            <a:endParaRPr lang="ru-RU" sz="2000" dirty="0" smtClean="0"/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2000" dirty="0" smtClean="0"/>
              <a:t> внесення </a:t>
            </a:r>
            <a:r>
              <a:rPr lang="uk-UA" sz="2000" dirty="0" smtClean="0"/>
              <a:t>змін і доповнень</a:t>
            </a:r>
            <a:r>
              <a:rPr lang="uk-UA" sz="2000" dirty="0" smtClean="0"/>
              <a:t>.</a:t>
            </a:r>
          </a:p>
          <a:p>
            <a:pPr algn="ctr">
              <a:spcBef>
                <a:spcPts val="2400"/>
              </a:spcBef>
            </a:pPr>
            <a:r>
              <a:rPr lang="uk-UA" sz="2400" b="1" dirty="0" smtClean="0"/>
              <a:t>Процес </a:t>
            </a:r>
            <a:r>
              <a:rPr lang="uk-UA" sz="2400" b="1" dirty="0" smtClean="0"/>
              <a:t>стратегічного планування</a:t>
            </a:r>
            <a:endParaRPr lang="ru-RU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285720" y="3714752"/>
            <a:ext cx="8572560" cy="2786082"/>
            <a:chOff x="1417" y="11626"/>
            <a:chExt cx="9720" cy="1964"/>
          </a:xfrm>
        </p:grpSpPr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1417" y="11626"/>
              <a:ext cx="1620" cy="8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Місія організації</a:t>
              </a: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3427" y="11626"/>
              <a:ext cx="1620" cy="8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Цілі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організації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17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5377" y="11626"/>
              <a:ext cx="2393" cy="8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Оцінка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і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аналіз</a:t>
              </a:r>
              <a:r>
                <a:rPr lang="ru-RU" sz="1700" b="1" dirty="0" smtClean="0">
                  <a:latin typeface="+mn-lt"/>
                  <a:cs typeface="Arial" pitchFamily="34" charset="0"/>
                </a:rPr>
                <a:t> </a:t>
              </a:r>
              <a:r>
                <a:rPr lang="ru-RU" sz="1700" b="1" dirty="0" err="1" smtClean="0">
                  <a:latin typeface="+mn-lt"/>
                  <a:cs typeface="Arial" pitchFamily="34" charset="0"/>
                </a:rPr>
                <a:t>з</a:t>
              </a: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овнішнього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середовища</a:t>
              </a:r>
              <a:endPara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8257" y="11626"/>
              <a:ext cx="2880" cy="86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Управлінське обстеження сильних та слабких сторін організації</a:t>
              </a:r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3037" y="12208"/>
              <a:ext cx="3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1700" b="1">
                <a:latin typeface="+mn-lt"/>
              </a:endParaRPr>
            </a:p>
          </p:txBody>
        </p:sp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>
              <a:off x="5047" y="12208"/>
              <a:ext cx="3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1700" b="1">
                <a:latin typeface="+mn-lt"/>
              </a:endParaRPr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7770" y="12208"/>
              <a:ext cx="4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1700" b="1">
                <a:latin typeface="+mn-lt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1417" y="12868"/>
              <a:ext cx="1800" cy="72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Оцінювання стратегії</a:t>
              </a: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577" y="12868"/>
              <a:ext cx="1800" cy="72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Реалізація стратегії</a:t>
              </a: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5737" y="12868"/>
              <a:ext cx="1980" cy="72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Вибір стратегії</a:t>
              </a: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8257" y="12868"/>
              <a:ext cx="2880" cy="72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Аналіз стратегічних альтернатив</a:t>
              </a:r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 flipH="1">
              <a:off x="7717" y="13228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1700" b="1">
                <a:latin typeface="+mn-lt"/>
              </a:endParaRPr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>
              <a:off x="9517" y="12492"/>
              <a:ext cx="0" cy="3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1700" b="1">
                <a:latin typeface="+mn-lt"/>
              </a:endParaRPr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 flipH="1">
              <a:off x="5377" y="13228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1700" b="1">
                <a:latin typeface="+mn-lt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H="1">
              <a:off x="3217" y="13228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1700" b="1">
                <a:latin typeface="+mn-lt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142852"/>
            <a:ext cx="892797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Етапи стратегічного </a:t>
            </a:r>
            <a:r>
              <a:rPr lang="uk-UA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планування</a:t>
            </a:r>
            <a:endParaRPr lang="uk-UA" sz="2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285720" y="642918"/>
            <a:ext cx="8501122" cy="6000792"/>
            <a:chOff x="1688" y="3398"/>
            <a:chExt cx="9428" cy="5715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1688" y="3752"/>
              <a:ext cx="4538" cy="69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Стадія 2</a:t>
              </a:r>
            </a:p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Оцінювання існуючого становища</a:t>
              </a:r>
              <a:endParaRPr kumimoji="0" lang="ru-RU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1688" y="4442"/>
              <a:ext cx="2363" cy="72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Оцінювання діяльності</a:t>
              </a:r>
              <a:endParaRPr kumimoji="0" lang="ru-RU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1688" y="5162"/>
              <a:ext cx="2363" cy="340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Плюси і мінуси: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система управління;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діяльність персоналу;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виробництво продукції;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стан ринку;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техніка і обладнання;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політика розподілу;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фінансова система;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  виробничі системи;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дослідження та розробки;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структура капіталу;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податкові системи</a:t>
              </a:r>
              <a:endParaRPr kumimoji="0" lang="ru-RU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4051" y="4451"/>
              <a:ext cx="2175" cy="72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Оцінювання ситуації та прогноз</a:t>
              </a:r>
              <a:endParaRPr kumimoji="0" lang="ru-RU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 rot="10800000" flipV="1">
              <a:off x="4051" y="5162"/>
              <a:ext cx="2175" cy="3397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Можливості</a:t>
              </a: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та </a:t>
              </a:r>
              <a:r>
                <a:rPr kumimoji="0" lang="ru-RU" sz="2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пастки</a:t>
              </a: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(</a:t>
              </a:r>
              <a:r>
                <a:rPr kumimoji="0" lang="ru-RU" sz="2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сфери</a:t>
              </a: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);</a:t>
              </a:r>
            </a:p>
            <a:p>
              <a:pPr marL="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</a:t>
              </a:r>
              <a:r>
                <a:rPr kumimoji="0" lang="ru-RU" sz="16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соціальна</a:t>
              </a: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;</a:t>
              </a:r>
            </a:p>
            <a:p>
              <a:pPr marL="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</a:t>
              </a:r>
              <a:r>
                <a:rPr kumimoji="0" lang="ru-RU" sz="16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політична</a:t>
              </a: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;</a:t>
              </a:r>
            </a:p>
            <a:p>
              <a:pPr marL="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</a:t>
              </a:r>
              <a:r>
                <a:rPr kumimoji="0" lang="ru-RU" sz="16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економічна</a:t>
              </a: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;</a:t>
              </a:r>
            </a:p>
            <a:p>
              <a:pPr marL="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</a:t>
              </a:r>
              <a:r>
                <a:rPr kumimoji="0" lang="ru-RU" sz="16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технологічна</a:t>
              </a: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;</a:t>
              </a:r>
            </a:p>
            <a:p>
              <a:pPr marL="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</a:t>
              </a:r>
              <a:r>
                <a:rPr kumimoji="0" lang="ru-RU" sz="16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юридична</a:t>
              </a: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.</a:t>
              </a:r>
              <a:endPara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1688" y="8553"/>
              <a:ext cx="4538" cy="540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Створення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програми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забезпечення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прибутку</a:t>
              </a:r>
              <a:endPara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6356" y="3767"/>
              <a:ext cx="2160" cy="69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Стадія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3</a:t>
              </a:r>
            </a:p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Вибір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стратегії</a:t>
              </a:r>
              <a:endPara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8696" y="3713"/>
              <a:ext cx="2420" cy="69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Стадія 1</a:t>
              </a:r>
            </a:p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Постановка цілей</a:t>
              </a:r>
              <a:endParaRPr kumimoji="0" lang="ru-RU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6368" y="4418"/>
              <a:ext cx="2148" cy="145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Методи</a:t>
              </a:r>
              <a:r>
                <a:rPr kumimoji="0" lang="ru-RU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вибору</a:t>
              </a:r>
              <a:r>
                <a:rPr kumimoji="0" lang="ru-RU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: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</a:t>
              </a:r>
              <a:r>
                <a:rPr kumimoji="0" lang="ru-RU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креативне</a:t>
              </a:r>
              <a:r>
                <a:rPr kumimoji="0" lang="ru-RU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мислення</a:t>
              </a:r>
              <a:r>
                <a:rPr kumimoji="0" lang="ru-RU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</a:t>
              </a:r>
              <a:r>
                <a:rPr kumimoji="0" lang="ru-RU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моделювання</a:t>
              </a:r>
              <a:r>
                <a:rPr kumimoji="0" lang="ru-RU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</a:t>
              </a:r>
              <a:r>
                <a:rPr kumimoji="0" lang="ru-RU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емпіричні</a:t>
              </a:r>
              <a:r>
                <a:rPr kumimoji="0" lang="ru-RU" sz="15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шляхи.</a:t>
              </a: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8708" y="4403"/>
              <a:ext cx="2408" cy="2520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Визначення: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продукція, прибуток, якість;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одиниці виміру;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кількість;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часові обмеження.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Характер цілей: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групові;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по підрозділах;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фінансова сторона.</a:t>
              </a:r>
              <a:endParaRPr kumimoji="0" lang="ru-RU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6548" y="6443"/>
              <a:ext cx="1968" cy="88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Стадія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4а</a:t>
              </a:r>
            </a:p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Розроблення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плану</a:t>
              </a: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6548" y="7328"/>
              <a:ext cx="1968" cy="67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Стадія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4б</a:t>
              </a:r>
            </a:p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Внесення</a:t>
              </a:r>
              <a:r>
                <a:rPr kumimoji="0" lang="ru-RU" sz="17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 </a:t>
              </a:r>
              <a:r>
                <a:rPr kumimoji="0" lang="ru-RU" sz="17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змін</a:t>
              </a:r>
              <a:endPara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8734" y="7509"/>
              <a:ext cx="2370" cy="1604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Стадія 5</a:t>
              </a:r>
            </a:p>
            <a:p>
              <a:pPr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Коригуючи дії: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у кінці року;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у кінці періоду;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залежно від ситуації;</a:t>
              </a:r>
            </a:p>
            <a:p>
              <a:pPr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Arial" pitchFamily="34" charset="0"/>
                </a:rPr>
                <a:t>– безперервно</a:t>
              </a:r>
              <a:endParaRPr kumimoji="0" lang="ru-RU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 flipV="1">
              <a:off x="3668" y="3398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  <p:sp>
          <p:nvSpPr>
            <p:cNvPr id="2066" name="Line 18"/>
            <p:cNvSpPr>
              <a:spLocks noChangeShapeType="1"/>
            </p:cNvSpPr>
            <p:nvPr/>
          </p:nvSpPr>
          <p:spPr bwMode="auto">
            <a:xfrm>
              <a:off x="3668" y="3398"/>
              <a:ext cx="3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6908" y="3398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  <p:sp>
          <p:nvSpPr>
            <p:cNvPr id="2068" name="Line 20"/>
            <p:cNvSpPr>
              <a:spLocks noChangeShapeType="1"/>
            </p:cNvSpPr>
            <p:nvPr/>
          </p:nvSpPr>
          <p:spPr bwMode="auto">
            <a:xfrm flipV="1">
              <a:off x="10148" y="3398"/>
              <a:ext cx="0" cy="3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  <p:sp>
          <p:nvSpPr>
            <p:cNvPr id="2069" name="Line 21"/>
            <p:cNvSpPr>
              <a:spLocks noChangeShapeType="1"/>
            </p:cNvSpPr>
            <p:nvPr/>
          </p:nvSpPr>
          <p:spPr bwMode="auto">
            <a:xfrm flipH="1">
              <a:off x="7808" y="3398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  <p:sp>
          <p:nvSpPr>
            <p:cNvPr id="2070" name="Line 22"/>
            <p:cNvSpPr>
              <a:spLocks noChangeShapeType="1"/>
            </p:cNvSpPr>
            <p:nvPr/>
          </p:nvSpPr>
          <p:spPr bwMode="auto">
            <a:xfrm>
              <a:off x="7808" y="3398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>
              <a:off x="7448" y="5873"/>
              <a:ext cx="0" cy="5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  <p:sp>
          <p:nvSpPr>
            <p:cNvPr id="2072" name="Line 24"/>
            <p:cNvSpPr>
              <a:spLocks noChangeShapeType="1"/>
            </p:cNvSpPr>
            <p:nvPr/>
          </p:nvSpPr>
          <p:spPr bwMode="auto">
            <a:xfrm>
              <a:off x="7448" y="7989"/>
              <a:ext cx="0" cy="6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  <p:sp>
          <p:nvSpPr>
            <p:cNvPr id="2073" name="Line 25"/>
            <p:cNvSpPr>
              <a:spLocks noChangeShapeType="1"/>
            </p:cNvSpPr>
            <p:nvPr/>
          </p:nvSpPr>
          <p:spPr bwMode="auto">
            <a:xfrm>
              <a:off x="7459" y="8678"/>
              <a:ext cx="12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  <p:sp>
          <p:nvSpPr>
            <p:cNvPr id="2074" name="Line 26"/>
            <p:cNvSpPr>
              <a:spLocks noChangeShapeType="1"/>
            </p:cNvSpPr>
            <p:nvPr/>
          </p:nvSpPr>
          <p:spPr bwMode="auto">
            <a:xfrm>
              <a:off x="6226" y="8903"/>
              <a:ext cx="250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0"/>
                </a:spcAft>
              </a:pPr>
              <a:endParaRPr lang="ru-RU" sz="3200" b="1">
                <a:latin typeface="+mn-lt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08520" y="150475"/>
            <a:ext cx="892797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Матриця Бостонської консультативної групи (</a:t>
            </a:r>
            <a:r>
              <a:rPr lang="uk-UA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БКГ)</a:t>
            </a:r>
            <a:endParaRPr lang="uk-UA" sz="2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85720" y="993893"/>
            <a:ext cx="857256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2400"/>
              </a:spcBef>
            </a:pPr>
            <a:r>
              <a:rPr lang="uk-UA" sz="2400" b="1" dirty="0" smtClean="0"/>
              <a:t>Матриця БКГ виконує дві функції:</a:t>
            </a:r>
            <a:endParaRPr lang="ru-RU" sz="2400" b="1" dirty="0" smtClean="0"/>
          </a:p>
          <a:p>
            <a:pPr>
              <a:spcBef>
                <a:spcPts val="2400"/>
              </a:spcBef>
              <a:buFont typeface="Wingdings" pitchFamily="2" charset="2"/>
              <a:buChar char="Ø"/>
            </a:pPr>
            <a:r>
              <a:rPr lang="uk-UA" sz="2200" dirty="0" smtClean="0"/>
              <a:t> </a:t>
            </a:r>
            <a:r>
              <a:rPr lang="uk-UA" sz="2200" dirty="0" smtClean="0"/>
              <a:t>дає </a:t>
            </a:r>
            <a:r>
              <a:rPr lang="uk-UA" sz="2200" dirty="0" smtClean="0"/>
              <a:t>змогу розподілити стратегічні фінансові кошти між стратегічними зонами господарювання в </a:t>
            </a:r>
            <a:r>
              <a:rPr lang="uk-UA" sz="2200" dirty="0" smtClean="0"/>
              <a:t>майбутньому;</a:t>
            </a:r>
          </a:p>
          <a:p>
            <a:pPr>
              <a:spcBef>
                <a:spcPts val="2400"/>
              </a:spcBef>
              <a:buFont typeface="Wingdings" pitchFamily="2" charset="2"/>
              <a:buChar char="Ø"/>
            </a:pPr>
            <a:r>
              <a:rPr lang="uk-UA" sz="2200" dirty="0" smtClean="0"/>
              <a:t> </a:t>
            </a:r>
            <a:r>
              <a:rPr lang="uk-UA" sz="2200" dirty="0" smtClean="0"/>
              <a:t>дає </a:t>
            </a:r>
            <a:r>
              <a:rPr lang="uk-UA" sz="2200" dirty="0" smtClean="0"/>
              <a:t>змогу прийняти рішення щодо досягнення бажаних позицій на ринку на підставі аналізу Загроз, Можливостей, Слабкості й </a:t>
            </a:r>
            <a:r>
              <a:rPr lang="uk-UA" sz="2200" dirty="0" smtClean="0"/>
              <a:t>Сили.</a:t>
            </a:r>
            <a:endParaRPr lang="ru-RU" sz="2200" dirty="0" smtClean="0"/>
          </a:p>
          <a:p>
            <a:pPr algn="ctr">
              <a:spcBef>
                <a:spcPts val="2400"/>
              </a:spcBef>
            </a:pPr>
            <a:r>
              <a:rPr lang="uk-UA" sz="2400" b="1" dirty="0" smtClean="0"/>
              <a:t>Матриця будується на основі двох показників</a:t>
            </a:r>
            <a:r>
              <a:rPr lang="uk-UA" sz="2400" b="1" dirty="0" smtClean="0"/>
              <a:t>:</a:t>
            </a:r>
          </a:p>
          <a:p>
            <a:pPr lvl="0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200" b="1" i="1" dirty="0" smtClean="0"/>
              <a:t> обсяг </a:t>
            </a:r>
            <a:r>
              <a:rPr lang="uk-UA" sz="2200" b="1" i="1" dirty="0" smtClean="0"/>
              <a:t>попиту</a:t>
            </a:r>
            <a:r>
              <a:rPr lang="uk-UA" sz="2200" dirty="0" smtClean="0"/>
              <a:t> </a:t>
            </a:r>
            <a:r>
              <a:rPr lang="uk-UA" sz="2200" dirty="0" smtClean="0"/>
              <a:t>(темпи </a:t>
            </a:r>
            <a:r>
              <a:rPr lang="uk-UA" sz="2200" dirty="0" smtClean="0"/>
              <a:t>зростання </a:t>
            </a:r>
            <a:r>
              <a:rPr lang="uk-UA" sz="2200" dirty="0" smtClean="0"/>
              <a:t>виробництва);</a:t>
            </a:r>
          </a:p>
          <a:p>
            <a:pPr lvl="0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200" dirty="0" smtClean="0"/>
              <a:t> </a:t>
            </a:r>
            <a:r>
              <a:rPr lang="uk-UA" sz="2200" b="1" i="1" dirty="0" smtClean="0"/>
              <a:t>частка </a:t>
            </a:r>
            <a:r>
              <a:rPr lang="uk-UA" sz="2200" b="1" i="1" dirty="0" smtClean="0"/>
              <a:t>ринку підприємства</a:t>
            </a:r>
            <a:r>
              <a:rPr lang="uk-UA" sz="2200" dirty="0" smtClean="0"/>
              <a:t> відносно його головного конкурента в </a:t>
            </a:r>
            <a:r>
              <a:rPr lang="uk-UA" sz="2200" dirty="0" smtClean="0"/>
              <a:t>галузі.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405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Матриця Бостонської консультативної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групи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57158" y="1489741"/>
          <a:ext cx="8426055" cy="4296713"/>
        </p:xfrm>
        <a:graphic>
          <a:graphicData uri="http://schemas.openxmlformats.org/drawingml/2006/table">
            <a:tbl>
              <a:tblPr/>
              <a:tblGrid>
                <a:gridCol w="2740465"/>
                <a:gridCol w="1974442"/>
                <a:gridCol w="831511"/>
                <a:gridCol w="954439"/>
                <a:gridCol w="1925198"/>
              </a:tblGrid>
              <a:tr h="4409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/>
                          </a:solidFill>
                          <a:latin typeface="Times New Roman"/>
                          <a:ea typeface="Times New Roman"/>
                        </a:rPr>
                        <a:t>високий</a:t>
                      </a:r>
                      <a:endParaRPr lang="ru-RU" sz="3000" b="1" dirty="0">
                        <a:solidFill>
                          <a:schemeClr val="accent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uk-UA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Дикі </a:t>
                      </a:r>
                      <a:r>
                        <a:rPr lang="uk-UA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кішки або знаки запитання»</a:t>
                      </a:r>
                      <a:endParaRPr lang="ru-RU" sz="3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1</a:t>
                      </a:r>
                      <a:endParaRPr lang="ru-RU" sz="3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«Зірки»</a:t>
                      </a:r>
                      <a:endParaRPr lang="ru-RU" sz="3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5446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800" b="1" i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2800" b="1" i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i="1" dirty="0" smtClean="0">
                          <a:latin typeface="Times New Roman"/>
                          <a:ea typeface="Times New Roman"/>
                        </a:rPr>
                        <a:t>Обсяг </a:t>
                      </a:r>
                      <a:r>
                        <a:rPr lang="uk-UA" sz="2800" b="1" i="1" dirty="0">
                          <a:latin typeface="Times New Roman"/>
                          <a:ea typeface="Times New Roman"/>
                        </a:rPr>
                        <a:t>продаж</a:t>
                      </a:r>
                      <a:endParaRPr lang="ru-RU" sz="3000" b="1" i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latin typeface="Times New Roman"/>
                          <a:ea typeface="Times New Roman"/>
                        </a:rPr>
                        <a:t>(темпи зростання)</a:t>
                      </a:r>
                      <a:endParaRPr lang="ru-RU" sz="2400" b="1" i="1" dirty="0"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39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«Собаки»</a:t>
                      </a:r>
                      <a:endParaRPr lang="ru-RU" sz="3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4</a:t>
                      </a:r>
                      <a:endParaRPr lang="ru-RU" sz="3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«Дійні корови»</a:t>
                      </a:r>
                      <a:endParaRPr lang="ru-RU" sz="3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</a:rPr>
                        <a:t>3</a:t>
                      </a:r>
                      <a:endParaRPr lang="ru-RU" sz="3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482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низький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600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3000"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низька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i="1" dirty="0">
                          <a:latin typeface="Times New Roman"/>
                          <a:ea typeface="Times New Roman"/>
                        </a:rPr>
                        <a:t>Частка ринку</a:t>
                      </a:r>
                      <a:endParaRPr lang="ru-RU" sz="3000" b="1" i="1" dirty="0"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2800" b="1" dirty="0">
                          <a:solidFill>
                            <a:schemeClr val="accent2"/>
                          </a:solidFill>
                          <a:latin typeface="Times New Roman"/>
                          <a:ea typeface="Times New Roman"/>
                        </a:rPr>
                        <a:t>висока</a:t>
                      </a:r>
                      <a:endParaRPr lang="ru-RU" sz="3000" b="1" dirty="0">
                        <a:solidFill>
                          <a:schemeClr val="accent2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169319" marR="16931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9335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Матриця Бостонської консультативної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групи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6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85720" y="1117003"/>
            <a:ext cx="857256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400" b="1" i="1" dirty="0" smtClean="0"/>
              <a:t> </a:t>
            </a:r>
            <a:r>
              <a:rPr lang="uk-UA" sz="2800" b="1" i="1" dirty="0" smtClean="0"/>
              <a:t>Зона </a:t>
            </a:r>
            <a:r>
              <a:rPr lang="uk-UA" sz="2800" b="1" i="1" dirty="0" smtClean="0"/>
              <a:t>«диких кішок»</a:t>
            </a:r>
            <a:r>
              <a:rPr lang="uk-UA" sz="2800" b="1" dirty="0" smtClean="0"/>
              <a:t> </a:t>
            </a:r>
            <a:r>
              <a:rPr lang="uk-UA" sz="2800" dirty="0" smtClean="0"/>
              <a:t> </a:t>
            </a:r>
            <a:r>
              <a:rPr lang="uk-UA" sz="2400" dirty="0" smtClean="0"/>
              <a:t>характеризується високим попитом і низькою часткою ринку порівняно з основним конкурентом</a:t>
            </a:r>
            <a:r>
              <a:rPr lang="uk-UA" sz="2400" dirty="0" smtClean="0"/>
              <a:t>.</a:t>
            </a:r>
          </a:p>
          <a:p>
            <a:pPr algn="just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400" dirty="0" smtClean="0"/>
              <a:t> </a:t>
            </a:r>
            <a:r>
              <a:rPr lang="uk-UA" sz="2800" b="1" i="1" dirty="0" smtClean="0"/>
              <a:t>Зона «зірок» </a:t>
            </a:r>
            <a:r>
              <a:rPr lang="uk-UA" sz="2400" dirty="0" smtClean="0"/>
              <a:t>об’єднує  підприємства з високим обсягом попиту, що контролюють значну ринкову частку</a:t>
            </a:r>
            <a:r>
              <a:rPr lang="uk-UA" sz="2400" dirty="0" smtClean="0"/>
              <a:t>.</a:t>
            </a:r>
          </a:p>
          <a:p>
            <a:pPr algn="just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400" dirty="0" smtClean="0"/>
              <a:t> </a:t>
            </a:r>
            <a:r>
              <a:rPr lang="uk-UA" sz="2800" b="1" i="1" dirty="0" smtClean="0"/>
              <a:t>Зона «дійних корів»  </a:t>
            </a:r>
            <a:r>
              <a:rPr lang="uk-UA" sz="2400" dirty="0" smtClean="0"/>
              <a:t>має низький обсяг попиту, високу частку ринку продавця порівняно з головним конкурентом</a:t>
            </a:r>
            <a:r>
              <a:rPr lang="uk-UA" sz="2400" dirty="0" smtClean="0"/>
              <a:t>.</a:t>
            </a:r>
          </a:p>
          <a:p>
            <a:pPr algn="just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400" dirty="0" smtClean="0"/>
              <a:t> </a:t>
            </a:r>
            <a:r>
              <a:rPr lang="uk-UA" sz="2800" b="1" i="1" dirty="0" smtClean="0"/>
              <a:t>Зона «собак» </a:t>
            </a:r>
            <a:r>
              <a:rPr lang="uk-UA" sz="2400" dirty="0" smtClean="0"/>
              <a:t>охоплює групу підприємств із низьким обсягом попиту та низькою ринковою часткою.</a:t>
            </a:r>
            <a:endParaRPr lang="uk-UA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9335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Модель конкурентної стратегії за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Портером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57158" y="928670"/>
            <a:ext cx="4000528" cy="1500198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10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Мета: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знання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мети конкурента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показує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якою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мірою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він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задоволений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своїм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станом (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лідерство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на ринку,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технологічні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позиції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соціальний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статус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тощо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214942" y="928670"/>
            <a:ext cx="3525261" cy="1500198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10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i="1" dirty="0" err="1" smtClean="0">
                <a:latin typeface="+mn-lt"/>
                <a:cs typeface="Arial" pitchFamily="34" charset="0"/>
              </a:rPr>
              <a:t>Поточна</a:t>
            </a:r>
            <a:r>
              <a:rPr lang="ru-RU" sz="2000" b="1" i="1" dirty="0" smtClean="0">
                <a:latin typeface="+mn-lt"/>
                <a:cs typeface="Arial" pitchFamily="34" charset="0"/>
              </a:rPr>
              <a:t> </a:t>
            </a:r>
            <a:r>
              <a:rPr lang="ru-RU" sz="2000" b="1" i="1" dirty="0" err="1" smtClean="0">
                <a:latin typeface="+mn-lt"/>
                <a:cs typeface="Arial" pitchFamily="34" charset="0"/>
              </a:rPr>
              <a:t>стратегія</a:t>
            </a:r>
            <a:r>
              <a:rPr lang="ru-RU" sz="2000" b="1" i="1" dirty="0" smtClean="0">
                <a:latin typeface="+mn-lt"/>
                <a:cs typeface="Arial" pitchFamily="34" charset="0"/>
              </a:rPr>
              <a:t>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dirty="0" err="1" smtClean="0">
                <a:latin typeface="+mn-lt"/>
                <a:cs typeface="Arial" pitchFamily="34" charset="0"/>
              </a:rPr>
              <a:t>поточна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стратегія</a:t>
            </a:r>
            <a:r>
              <a:rPr lang="ru-RU" sz="1600" dirty="0" smtClean="0">
                <a:latin typeface="+mn-lt"/>
                <a:cs typeface="Arial" pitchFamily="34" charset="0"/>
              </a:rPr>
              <a:t> конкурента </a:t>
            </a:r>
            <a:r>
              <a:rPr lang="ru-RU" sz="1600" dirty="0" err="1" smtClean="0">
                <a:latin typeface="+mn-lt"/>
                <a:cs typeface="Arial" pitchFamily="34" charset="0"/>
              </a:rPr>
              <a:t>визначається</a:t>
            </a:r>
            <a:r>
              <a:rPr lang="ru-RU" sz="1600" dirty="0" smtClean="0">
                <a:latin typeface="+mn-lt"/>
                <a:cs typeface="Arial" pitchFamily="34" charset="0"/>
              </a:rPr>
              <a:t> як оперативна </a:t>
            </a:r>
            <a:r>
              <a:rPr lang="ru-RU" sz="1600" dirty="0" err="1" smtClean="0">
                <a:latin typeface="+mn-lt"/>
                <a:cs typeface="Arial" pitchFamily="34" charset="0"/>
              </a:rPr>
              <a:t>програма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функціональних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підрозділів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компанії</a:t>
            </a:r>
            <a:endParaRPr lang="ru-RU" sz="1600" dirty="0" smtClean="0">
              <a:latin typeface="+mn-lt"/>
              <a:cs typeface="Arial" pitchFamily="34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000232" y="2428868"/>
            <a:ext cx="5630911" cy="1643074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latin typeface="+mn-lt"/>
                <a:cs typeface="Arial" pitchFamily="34" charset="0"/>
              </a:rPr>
              <a:t>Характер </a:t>
            </a:r>
            <a:r>
              <a:rPr lang="ru-RU" sz="2000" b="1" i="1" dirty="0" err="1" smtClean="0">
                <a:latin typeface="+mn-lt"/>
                <a:cs typeface="Arial" pitchFamily="34" charset="0"/>
              </a:rPr>
              <a:t>реакції</a:t>
            </a:r>
            <a:r>
              <a:rPr lang="ru-RU" sz="2000" b="1" i="1" dirty="0" smtClean="0">
                <a:latin typeface="+mn-lt"/>
                <a:cs typeface="Arial" pitchFamily="34" charset="0"/>
              </a:rPr>
              <a:t> конкурента:</a:t>
            </a:r>
          </a:p>
          <a:p>
            <a:pPr marL="176213" marR="0" lvl="1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itchFamily="18" charset="0"/>
              <a:buChar char="−"/>
              <a:tabLst/>
            </a:pP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задоволення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своїм</a:t>
            </a:r>
            <a:r>
              <a:rPr lang="ru-RU" sz="1600" dirty="0" smtClean="0">
                <a:latin typeface="+mn-lt"/>
                <a:cs typeface="Arial" pitchFamily="34" charset="0"/>
              </a:rPr>
              <a:t> станом;</a:t>
            </a:r>
          </a:p>
          <a:p>
            <a:pPr marL="176213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itchFamily="18" charset="0"/>
              <a:buChar char="−"/>
              <a:tabLst/>
            </a:pPr>
            <a:r>
              <a:rPr lang="ru-RU" sz="1600" dirty="0" smtClean="0">
                <a:latin typeface="+mn-lt"/>
                <a:cs typeface="Arial" pitchFamily="34" charset="0"/>
              </a:rPr>
              <a:t> на </a:t>
            </a:r>
            <a:r>
              <a:rPr lang="ru-RU" sz="1600" dirty="0" err="1" smtClean="0">
                <a:latin typeface="+mn-lt"/>
                <a:cs typeface="Arial" pitchFamily="34" charset="0"/>
              </a:rPr>
              <a:t>які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дії</a:t>
            </a:r>
            <a:r>
              <a:rPr lang="ru-RU" sz="1600" dirty="0" smtClean="0">
                <a:latin typeface="+mn-lt"/>
                <a:cs typeface="Arial" pitchFamily="34" charset="0"/>
              </a:rPr>
              <a:t> у </a:t>
            </a:r>
            <a:r>
              <a:rPr lang="ru-RU" sz="1600" dirty="0" err="1" smtClean="0">
                <a:latin typeface="+mn-lt"/>
                <a:cs typeface="Arial" pitchFamily="34" charset="0"/>
              </a:rPr>
              <a:t>стратегії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може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він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піти</a:t>
            </a:r>
            <a:r>
              <a:rPr lang="ru-RU" sz="1600" dirty="0" smtClean="0">
                <a:latin typeface="+mn-lt"/>
                <a:cs typeface="Arial" pitchFamily="34" charset="0"/>
              </a:rPr>
              <a:t>;</a:t>
            </a:r>
          </a:p>
          <a:p>
            <a:pPr marL="176213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itchFamily="18" charset="0"/>
              <a:buChar char="−"/>
              <a:tabLst/>
            </a:pP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які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слабкі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сторони</a:t>
            </a:r>
            <a:r>
              <a:rPr lang="ru-RU" sz="1600" dirty="0" smtClean="0">
                <a:latin typeface="+mn-lt"/>
                <a:cs typeface="Arial" pitchFamily="34" charset="0"/>
              </a:rPr>
              <a:t> конкурента;</a:t>
            </a:r>
          </a:p>
          <a:p>
            <a:pPr marL="176213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itchFamily="18" charset="0"/>
              <a:buChar char="−"/>
              <a:tabLst/>
            </a:pP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які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сильні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зворотні</a:t>
            </a:r>
            <a:r>
              <a:rPr lang="ru-RU" sz="1600" dirty="0" smtClean="0">
                <a:latin typeface="+mn-lt"/>
                <a:cs typeface="Arial" pitchFamily="34" charset="0"/>
              </a:rPr>
              <a:t> заходи </a:t>
            </a:r>
            <a:r>
              <a:rPr lang="ru-RU" sz="1600" dirty="0" err="1" smtClean="0">
                <a:latin typeface="+mn-lt"/>
                <a:cs typeface="Arial" pitchFamily="34" charset="0"/>
              </a:rPr>
              <a:t>може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вжити</a:t>
            </a:r>
            <a:r>
              <a:rPr lang="ru-RU" sz="1600" dirty="0" smtClean="0">
                <a:latin typeface="+mn-lt"/>
                <a:cs typeface="Arial" pitchFamily="34" charset="0"/>
              </a:rPr>
              <a:t> конкурент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57159" y="4071942"/>
            <a:ext cx="4071966" cy="1725635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i="1" dirty="0" err="1" smtClean="0">
                <a:latin typeface="+mn-lt"/>
                <a:cs typeface="Arial" pitchFamily="34" charset="0"/>
              </a:rPr>
              <a:t>Передбачення</a:t>
            </a:r>
            <a:r>
              <a:rPr lang="ru-RU" sz="2000" b="1" i="1" dirty="0" smtClean="0">
                <a:latin typeface="+mn-lt"/>
                <a:cs typeface="Arial" pitchFamily="34" charset="0"/>
              </a:rPr>
              <a:t>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+mn-lt"/>
                <a:cs typeface="Arial" pitchFamily="34" charset="0"/>
              </a:rPr>
              <a:t>1.самооцінка </a:t>
            </a:r>
            <a:r>
              <a:rPr lang="ru-RU" sz="1600" dirty="0" smtClean="0">
                <a:latin typeface="+mn-lt"/>
                <a:cs typeface="Arial" pitchFamily="34" charset="0"/>
              </a:rPr>
              <a:t>конкурента;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+mn-lt"/>
                <a:cs typeface="Arial" pitchFamily="34" charset="0"/>
              </a:rPr>
              <a:t>2. </a:t>
            </a:r>
            <a:r>
              <a:rPr lang="ru-RU" sz="1600" dirty="0" err="1" smtClean="0">
                <a:latin typeface="+mn-lt"/>
                <a:cs typeface="Arial" pitchFamily="34" charset="0"/>
              </a:rPr>
              <a:t>його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передбачення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відносно</a:t>
            </a:r>
            <a:r>
              <a:rPr lang="ru-RU" sz="1600" dirty="0" smtClean="0">
                <a:latin typeface="+mn-lt"/>
                <a:cs typeface="Arial" pitchFamily="34" charset="0"/>
              </a:rPr>
              <a:t> перспектив у </a:t>
            </a:r>
            <a:r>
              <a:rPr lang="ru-RU" sz="1600" dirty="0" err="1" smtClean="0">
                <a:latin typeface="+mn-lt"/>
                <a:cs typeface="Arial" pitchFamily="34" charset="0"/>
              </a:rPr>
              <a:t>галузі</a:t>
            </a:r>
            <a:r>
              <a:rPr lang="ru-RU" sz="1600" dirty="0" smtClean="0">
                <a:latin typeface="+mn-lt"/>
                <a:cs typeface="Arial" pitchFamily="34" charset="0"/>
              </a:rPr>
              <a:t>, </a:t>
            </a:r>
            <a:r>
              <a:rPr lang="ru-RU" sz="1600" dirty="0" err="1" smtClean="0">
                <a:latin typeface="+mn-lt"/>
                <a:cs typeface="Arial" pitchFamily="34" charset="0"/>
              </a:rPr>
              <a:t>діючих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у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ній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компаній</a:t>
            </a:r>
            <a:endParaRPr lang="ru-RU" sz="1600" dirty="0" smtClean="0">
              <a:latin typeface="+mn-lt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214942" y="4071942"/>
            <a:ext cx="3541331" cy="1714512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b="1" i="1" dirty="0" err="1" smtClean="0">
                <a:latin typeface="+mn-lt"/>
                <a:cs typeface="Arial" pitchFamily="34" charset="0"/>
              </a:rPr>
              <a:t>Можливості</a:t>
            </a:r>
            <a:r>
              <a:rPr lang="ru-RU" sz="2000" b="1" i="1" dirty="0" smtClean="0">
                <a:latin typeface="+mn-lt"/>
                <a:cs typeface="Arial" pitchFamily="34" charset="0"/>
              </a:rPr>
              <a:t>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dirty="0" err="1" smtClean="0">
                <a:latin typeface="+mn-lt"/>
                <a:cs typeface="Arial" pitchFamily="34" charset="0"/>
              </a:rPr>
              <a:t>сильні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й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слабкі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сторони</a:t>
            </a:r>
            <a:r>
              <a:rPr lang="ru-RU" sz="1600" dirty="0" smtClean="0">
                <a:latin typeface="+mn-lt"/>
                <a:cs typeface="Arial" pitchFamily="34" charset="0"/>
              </a:rPr>
              <a:t> </a:t>
            </a:r>
            <a:r>
              <a:rPr lang="ru-RU" sz="1600" dirty="0" err="1" smtClean="0">
                <a:latin typeface="+mn-lt"/>
                <a:cs typeface="Arial" pitchFamily="34" charset="0"/>
              </a:rPr>
              <a:t>конкурентів</a:t>
            </a:r>
            <a:endParaRPr lang="ru-RU" sz="1600" dirty="0" smtClean="0">
              <a:latin typeface="+mn-lt"/>
              <a:cs typeface="Arial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5929330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000" b="1" i="1" dirty="0" smtClean="0"/>
              <a:t>Визначення компонентів аналізу за </a:t>
            </a:r>
            <a:r>
              <a:rPr lang="uk-UA" sz="2000" b="1" i="1" dirty="0" smtClean="0"/>
              <a:t>Портером</a:t>
            </a:r>
            <a:endParaRPr lang="uk-UA" sz="2000" b="1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7141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Модель вибору стратегії за </a:t>
            </a:r>
            <a:r>
              <a:rPr lang="uk-UA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Мінцбергом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642918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000" b="1" i="1" dirty="0" smtClean="0"/>
              <a:t>Аналіз стратегії за </a:t>
            </a:r>
            <a:r>
              <a:rPr lang="uk-UA" sz="2000" b="1" i="1" dirty="0" err="1" smtClean="0"/>
              <a:t>Мінцбергом</a:t>
            </a:r>
            <a:endParaRPr lang="uk-UA" sz="2000" b="1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1071547"/>
          <a:ext cx="8643998" cy="5758834"/>
        </p:xfrm>
        <a:graphic>
          <a:graphicData uri="http://schemas.openxmlformats.org/drawingml/2006/table">
            <a:tbl>
              <a:tblPr/>
              <a:tblGrid>
                <a:gridCol w="2581883"/>
                <a:gridCol w="3181075"/>
                <a:gridCol w="2881040"/>
              </a:tblGrid>
              <a:tr h="4691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+mn-lt"/>
                          <a:ea typeface="Times New Roman"/>
                        </a:rPr>
                        <a:t>Планова модель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+mn-lt"/>
                          <a:ea typeface="Times New Roman"/>
                        </a:rPr>
                        <a:t>Модель підприємницького типу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+mn-lt"/>
                          <a:ea typeface="Times New Roman"/>
                        </a:rPr>
                        <a:t>Модель навчання на досвіді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</a:rPr>
                        <a:t>Визначення стратегії – обдуманий, усвідомлений, контрольований процес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</a:rPr>
                        <a:t>Стратегія визначається інтуїтивно залежної від задуму підприємця</a:t>
                      </a:r>
                      <a:endParaRPr lang="ru-RU" sz="240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</a:rPr>
                        <a:t>Процес визначення стратегії розвивається та повторюється</a:t>
                      </a:r>
                      <a:endParaRPr lang="ru-RU" sz="240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00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</a:rPr>
                        <a:t>Стратегія розглядається як процес планування, результат якого стандартизовано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</a:rPr>
                        <a:t>Об’єктивний характер приймається на підставі вивчення динаміки, тенденцій та логіки.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</a:rPr>
                        <a:t>Стратегія формується під дією зовнішніх неконтрольованих факторів</a:t>
                      </a:r>
                      <a:endParaRPr lang="ru-RU" sz="240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0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</a:rPr>
                        <a:t>Модель розробляється та підтримується штатом плановиків, а виконавець є архітектором її розробки</a:t>
                      </a:r>
                      <a:endParaRPr lang="ru-RU" sz="240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</a:rPr>
                        <a:t>Модель стратегії – це щит, під яким ухвалюються управлінські рішення та виконуються дії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</a:rPr>
                        <a:t>Стратегія видозмінюється в міру розвитку: уточнюється, конкретизується</a:t>
                      </a:r>
                      <a:endParaRPr lang="ru-RU" sz="240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0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</a:rPr>
                        <a:t>Модель потребує, щоб після її розвитку настала стадія реалізації</a:t>
                      </a:r>
                      <a:endParaRPr lang="ru-RU" sz="240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</a:rPr>
                        <a:t>Для успішної реалізації моделі підприємець постійно зважає на фактори , які потребують коригування стратегії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</a:rPr>
                        <a:t>Стратегія виростає з динаміки організації  </a:t>
                      </a:r>
                      <a:r>
                        <a:rPr lang="uk-UA" sz="1600" dirty="0" smtClean="0">
                          <a:latin typeface="+mn-lt"/>
                          <a:ea typeface="Times New Roman"/>
                        </a:rPr>
                        <a:t>(її похідна) </a:t>
                      </a:r>
                      <a:r>
                        <a:rPr lang="uk-UA" sz="1600" dirty="0">
                          <a:latin typeface="+mn-lt"/>
                          <a:ea typeface="Times New Roman"/>
                        </a:rPr>
                        <a:t>ї справою багатьох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0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+mn-lt"/>
                          <a:ea typeface="Times New Roman"/>
                        </a:rPr>
                        <a:t>Процес планування дає можливість розробляти досконалі стратегії</a:t>
                      </a:r>
                      <a:endParaRPr lang="ru-RU" sz="240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6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+mn-lt"/>
                          <a:ea typeface="Times New Roman"/>
                        </a:rPr>
                        <a:t>Процес носить спонтанний характер або може керуватися</a:t>
                      </a:r>
                      <a:endParaRPr lang="ru-RU" sz="2400" dirty="0">
                        <a:latin typeface="+mn-lt"/>
                        <a:ea typeface="Times New Roman"/>
                      </a:endParaRPr>
                    </a:p>
                  </a:txBody>
                  <a:tcPr marL="66819" marR="66819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7577</TotalTime>
  <Words>1553</Words>
  <Application>Microsoft Office PowerPoint</Application>
  <PresentationFormat>Экран (4:3)</PresentationFormat>
  <Paragraphs>313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Vitaliy Lutskov</cp:lastModifiedBy>
  <cp:revision>631</cp:revision>
  <cp:lastPrinted>2015-04-09T11:06:06Z</cp:lastPrinted>
  <dcterms:created xsi:type="dcterms:W3CDTF">2011-08-18T09:20:44Z</dcterms:created>
  <dcterms:modified xsi:type="dcterms:W3CDTF">2017-10-31T19:31:00Z</dcterms:modified>
</cp:coreProperties>
</file>