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7"/>
  </p:notesMasterIdLst>
  <p:sldIdLst>
    <p:sldId id="256" r:id="rId2"/>
    <p:sldId id="257" r:id="rId3"/>
    <p:sldId id="260" r:id="rId4"/>
    <p:sldId id="258" r:id="rId5"/>
    <p:sldId id="263" r:id="rId6"/>
    <p:sldId id="295" r:id="rId7"/>
    <p:sldId id="296" r:id="rId8"/>
    <p:sldId id="297" r:id="rId9"/>
    <p:sldId id="265" r:id="rId10"/>
    <p:sldId id="298" r:id="rId11"/>
    <p:sldId id="269" r:id="rId12"/>
    <p:sldId id="299" r:id="rId13"/>
    <p:sldId id="300" r:id="rId14"/>
    <p:sldId id="266" r:id="rId15"/>
    <p:sldId id="301" r:id="rId16"/>
    <p:sldId id="302" r:id="rId17"/>
    <p:sldId id="303" r:id="rId18"/>
    <p:sldId id="304" r:id="rId19"/>
    <p:sldId id="261" r:id="rId20"/>
    <p:sldId id="264" r:id="rId21"/>
    <p:sldId id="262" r:id="rId22"/>
    <p:sldId id="270" r:id="rId23"/>
    <p:sldId id="267" r:id="rId24"/>
    <p:sldId id="305" r:id="rId25"/>
    <p:sldId id="273" r:id="rId26"/>
    <p:sldId id="271" r:id="rId27"/>
    <p:sldId id="272" r:id="rId28"/>
    <p:sldId id="279" r:id="rId29"/>
    <p:sldId id="276" r:id="rId30"/>
    <p:sldId id="274" r:id="rId31"/>
    <p:sldId id="277" r:id="rId32"/>
    <p:sldId id="306" r:id="rId33"/>
    <p:sldId id="278" r:id="rId34"/>
    <p:sldId id="280" r:id="rId35"/>
    <p:sldId id="294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C20DAD-6E19-4DFE-91C3-B4DCF2D714D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710B292-2779-4817-AB62-7D5C17722DA4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1-й - з моменту виникнення товарно-грошових відносин до кінця XVIII ст.;</a:t>
          </a:r>
          <a:endParaRPr lang="ru-RU" dirty="0">
            <a:solidFill>
              <a:schemeClr val="bg1"/>
            </a:solidFill>
          </a:endParaRPr>
        </a:p>
      </dgm:t>
    </dgm:pt>
    <dgm:pt modelId="{4EE16AA6-0A65-43FD-9346-52BF6AB0C8EE}" type="parTrans" cxnId="{6968BE59-2F6F-4764-AA57-0673DFF1473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B0B1D09-86EB-4B4F-8181-E90E5FEB7F91}" type="sibTrans" cxnId="{6968BE59-2F6F-4764-AA57-0673DFF1473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C79CBE4-9190-467A-97BE-83A3BBD5FB47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2-й - з кінця XVIII ст. до кінця XIX ст.;</a:t>
          </a:r>
          <a:endParaRPr lang="ru-RU" dirty="0">
            <a:solidFill>
              <a:schemeClr val="tx1"/>
            </a:solidFill>
          </a:endParaRPr>
        </a:p>
      </dgm:t>
    </dgm:pt>
    <dgm:pt modelId="{455F8903-501F-4886-870F-E2C8D66F1BBC}" type="parTrans" cxnId="{DD62C283-6791-4CD4-A453-06DE9312FF7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73C4ED-429C-4FFE-9FB1-CFBBC19C07FD}" type="sibTrans" cxnId="{DD62C283-6791-4CD4-A453-06DE9312FF7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49440D5-BAB4-4282-89F9-BE840AF9F65C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3-й - кінець XIX і початок XX ст.;</a:t>
          </a:r>
          <a:endParaRPr lang="ru-RU" dirty="0">
            <a:solidFill>
              <a:schemeClr val="tx1"/>
            </a:solidFill>
          </a:endParaRPr>
        </a:p>
      </dgm:t>
    </dgm:pt>
    <dgm:pt modelId="{B3840304-2754-496B-83AE-D4D22317EECF}" type="parTrans" cxnId="{B82FF099-466A-418E-94C6-4930A536057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50ADE25-3142-4FEA-8DA3-9ADD46CBB08E}" type="sibTrans" cxnId="{B82FF099-466A-418E-94C6-4930A536057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83D41E5-B6E7-43BF-83ED-41B11D0C3CC9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4-й - з початку XX ст. і до наших днів.</a:t>
          </a:r>
          <a:endParaRPr lang="ru-RU" dirty="0">
            <a:solidFill>
              <a:schemeClr val="tx1"/>
            </a:solidFill>
          </a:endParaRPr>
        </a:p>
      </dgm:t>
    </dgm:pt>
    <dgm:pt modelId="{07AEC764-644F-4855-96B3-326EBCA7AFB9}" type="parTrans" cxnId="{F4C7F953-CD00-4B33-8906-BF4E57DA09C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642D39B-745C-431B-BE8C-D76DEF92B5BF}" type="sibTrans" cxnId="{F4C7F953-CD00-4B33-8906-BF4E57DA09C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2E15243-95EA-48C8-80CD-A8C234A1ADE0}" type="pres">
      <dgm:prSet presAssocID="{C2C20DAD-6E19-4DFE-91C3-B4DCF2D714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91EB88-793C-4D61-B7D6-8F781541C7D7}" type="pres">
      <dgm:prSet presAssocID="{C2C20DAD-6E19-4DFE-91C3-B4DCF2D714D1}" presName="Name1" presStyleCnt="0"/>
      <dgm:spPr/>
    </dgm:pt>
    <dgm:pt modelId="{3F0A3717-E062-4F4E-9CE7-A87F672B40F0}" type="pres">
      <dgm:prSet presAssocID="{C2C20DAD-6E19-4DFE-91C3-B4DCF2D714D1}" presName="cycle" presStyleCnt="0"/>
      <dgm:spPr/>
    </dgm:pt>
    <dgm:pt modelId="{C64EEBFA-4193-408F-B889-4ECD98125D53}" type="pres">
      <dgm:prSet presAssocID="{C2C20DAD-6E19-4DFE-91C3-B4DCF2D714D1}" presName="srcNode" presStyleLbl="node1" presStyleIdx="0" presStyleCnt="4"/>
      <dgm:spPr/>
    </dgm:pt>
    <dgm:pt modelId="{D9C73191-D139-40FC-A915-E32F48811ABE}" type="pres">
      <dgm:prSet presAssocID="{C2C20DAD-6E19-4DFE-91C3-B4DCF2D714D1}" presName="conn" presStyleLbl="parChTrans1D2" presStyleIdx="0" presStyleCnt="1"/>
      <dgm:spPr/>
      <dgm:t>
        <a:bodyPr/>
        <a:lstStyle/>
        <a:p>
          <a:endParaRPr lang="ru-RU"/>
        </a:p>
      </dgm:t>
    </dgm:pt>
    <dgm:pt modelId="{3CAB4478-1912-4A50-B0DF-2794E1378F7C}" type="pres">
      <dgm:prSet presAssocID="{C2C20DAD-6E19-4DFE-91C3-B4DCF2D714D1}" presName="extraNode" presStyleLbl="node1" presStyleIdx="0" presStyleCnt="4"/>
      <dgm:spPr/>
    </dgm:pt>
    <dgm:pt modelId="{AC4E494E-9EA1-4A23-ABDA-6F4C5C58B02D}" type="pres">
      <dgm:prSet presAssocID="{C2C20DAD-6E19-4DFE-91C3-B4DCF2D714D1}" presName="dstNode" presStyleLbl="node1" presStyleIdx="0" presStyleCnt="4"/>
      <dgm:spPr/>
    </dgm:pt>
    <dgm:pt modelId="{8DD8477F-8131-477F-BD7D-85F6A5851E6E}" type="pres">
      <dgm:prSet presAssocID="{1710B292-2779-4817-AB62-7D5C17722DA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D3575-3EE1-4CF1-8B47-FE0D99639640}" type="pres">
      <dgm:prSet presAssocID="{1710B292-2779-4817-AB62-7D5C17722DA4}" presName="accent_1" presStyleCnt="0"/>
      <dgm:spPr/>
    </dgm:pt>
    <dgm:pt modelId="{2C0C51EC-910D-462C-8364-03B9FA9AF8C1}" type="pres">
      <dgm:prSet presAssocID="{1710B292-2779-4817-AB62-7D5C17722DA4}" presName="accentRepeatNode" presStyleLbl="solidFgAcc1" presStyleIdx="0" presStyleCnt="4"/>
      <dgm:spPr/>
    </dgm:pt>
    <dgm:pt modelId="{250E3200-7A7B-407E-AA7F-5906B99381CC}" type="pres">
      <dgm:prSet presAssocID="{1C79CBE4-9190-467A-97BE-83A3BBD5FB4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39B28-296A-4C7F-8F38-2A54C0B3DD3E}" type="pres">
      <dgm:prSet presAssocID="{1C79CBE4-9190-467A-97BE-83A3BBD5FB47}" presName="accent_2" presStyleCnt="0"/>
      <dgm:spPr/>
    </dgm:pt>
    <dgm:pt modelId="{873B830F-AC32-4B79-9983-2B759F24F83F}" type="pres">
      <dgm:prSet presAssocID="{1C79CBE4-9190-467A-97BE-83A3BBD5FB47}" presName="accentRepeatNode" presStyleLbl="solidFgAcc1" presStyleIdx="1" presStyleCnt="4"/>
      <dgm:spPr/>
    </dgm:pt>
    <dgm:pt modelId="{4FBE446F-5ABC-4687-95FF-21DF2B85D2C9}" type="pres">
      <dgm:prSet presAssocID="{D49440D5-BAB4-4282-89F9-BE840AF9F65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9856C-C853-4D2D-BDF5-533F43255D2F}" type="pres">
      <dgm:prSet presAssocID="{D49440D5-BAB4-4282-89F9-BE840AF9F65C}" presName="accent_3" presStyleCnt="0"/>
      <dgm:spPr/>
    </dgm:pt>
    <dgm:pt modelId="{9BFE0390-1398-49DD-845D-F7F23FCFC582}" type="pres">
      <dgm:prSet presAssocID="{D49440D5-BAB4-4282-89F9-BE840AF9F65C}" presName="accentRepeatNode" presStyleLbl="solidFgAcc1" presStyleIdx="2" presStyleCnt="4"/>
      <dgm:spPr/>
    </dgm:pt>
    <dgm:pt modelId="{911D4DF8-8548-4BEE-BB62-B9F1866B5A69}" type="pres">
      <dgm:prSet presAssocID="{083D41E5-B6E7-43BF-83ED-41B11D0C3CC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A2E6B-E4C6-41C1-95CB-DDD934D161E7}" type="pres">
      <dgm:prSet presAssocID="{083D41E5-B6E7-43BF-83ED-41B11D0C3CC9}" presName="accent_4" presStyleCnt="0"/>
      <dgm:spPr/>
    </dgm:pt>
    <dgm:pt modelId="{1BEA57C5-BB16-480D-B289-37BFE2F15774}" type="pres">
      <dgm:prSet presAssocID="{083D41E5-B6E7-43BF-83ED-41B11D0C3CC9}" presName="accentRepeatNode" presStyleLbl="solidFgAcc1" presStyleIdx="3" presStyleCnt="4"/>
      <dgm:spPr/>
    </dgm:pt>
  </dgm:ptLst>
  <dgm:cxnLst>
    <dgm:cxn modelId="{DD62C283-6791-4CD4-A453-06DE9312FF7C}" srcId="{C2C20DAD-6E19-4DFE-91C3-B4DCF2D714D1}" destId="{1C79CBE4-9190-467A-97BE-83A3BBD5FB47}" srcOrd="1" destOrd="0" parTransId="{455F8903-501F-4886-870F-E2C8D66F1BBC}" sibTransId="{0773C4ED-429C-4FFE-9FB1-CFBBC19C07FD}"/>
    <dgm:cxn modelId="{E09BE4B6-AB4B-4FD6-BDE8-66EF7520D4D1}" type="presOf" srcId="{1C79CBE4-9190-467A-97BE-83A3BBD5FB47}" destId="{250E3200-7A7B-407E-AA7F-5906B99381CC}" srcOrd="0" destOrd="0" presId="urn:microsoft.com/office/officeart/2008/layout/VerticalCurvedList"/>
    <dgm:cxn modelId="{6968BE59-2F6F-4764-AA57-0673DFF1473E}" srcId="{C2C20DAD-6E19-4DFE-91C3-B4DCF2D714D1}" destId="{1710B292-2779-4817-AB62-7D5C17722DA4}" srcOrd="0" destOrd="0" parTransId="{4EE16AA6-0A65-43FD-9346-52BF6AB0C8EE}" sibTransId="{5B0B1D09-86EB-4B4F-8181-E90E5FEB7F91}"/>
    <dgm:cxn modelId="{040CD177-50FD-4601-B80A-1721E64368BA}" type="presOf" srcId="{D49440D5-BAB4-4282-89F9-BE840AF9F65C}" destId="{4FBE446F-5ABC-4687-95FF-21DF2B85D2C9}" srcOrd="0" destOrd="0" presId="urn:microsoft.com/office/officeart/2008/layout/VerticalCurvedList"/>
    <dgm:cxn modelId="{F4C7F953-CD00-4B33-8906-BF4E57DA09CD}" srcId="{C2C20DAD-6E19-4DFE-91C3-B4DCF2D714D1}" destId="{083D41E5-B6E7-43BF-83ED-41B11D0C3CC9}" srcOrd="3" destOrd="0" parTransId="{07AEC764-644F-4855-96B3-326EBCA7AFB9}" sibTransId="{3642D39B-745C-431B-BE8C-D76DEF92B5BF}"/>
    <dgm:cxn modelId="{B82FF099-466A-418E-94C6-4930A5360577}" srcId="{C2C20DAD-6E19-4DFE-91C3-B4DCF2D714D1}" destId="{D49440D5-BAB4-4282-89F9-BE840AF9F65C}" srcOrd="2" destOrd="0" parTransId="{B3840304-2754-496B-83AE-D4D22317EECF}" sibTransId="{B50ADE25-3142-4FEA-8DA3-9ADD46CBB08E}"/>
    <dgm:cxn modelId="{F97AB176-6AD9-4CB7-8190-5CB342A5E160}" type="presOf" srcId="{083D41E5-B6E7-43BF-83ED-41B11D0C3CC9}" destId="{911D4DF8-8548-4BEE-BB62-B9F1866B5A69}" srcOrd="0" destOrd="0" presId="urn:microsoft.com/office/officeart/2008/layout/VerticalCurvedList"/>
    <dgm:cxn modelId="{8E84D92A-A67D-4C80-BB3A-9D2B1AC7B0C7}" type="presOf" srcId="{5B0B1D09-86EB-4B4F-8181-E90E5FEB7F91}" destId="{D9C73191-D139-40FC-A915-E32F48811ABE}" srcOrd="0" destOrd="0" presId="urn:microsoft.com/office/officeart/2008/layout/VerticalCurvedList"/>
    <dgm:cxn modelId="{884CC303-3B8A-465C-BAD4-0DA0D174D421}" type="presOf" srcId="{1710B292-2779-4817-AB62-7D5C17722DA4}" destId="{8DD8477F-8131-477F-BD7D-85F6A5851E6E}" srcOrd="0" destOrd="0" presId="urn:microsoft.com/office/officeart/2008/layout/VerticalCurvedList"/>
    <dgm:cxn modelId="{D494B457-2445-4A5A-88FB-A55A9D991848}" type="presOf" srcId="{C2C20DAD-6E19-4DFE-91C3-B4DCF2D714D1}" destId="{C2E15243-95EA-48C8-80CD-A8C234A1ADE0}" srcOrd="0" destOrd="0" presId="urn:microsoft.com/office/officeart/2008/layout/VerticalCurvedList"/>
    <dgm:cxn modelId="{34B386DD-A8B4-48A3-876E-37467C013C04}" type="presParOf" srcId="{C2E15243-95EA-48C8-80CD-A8C234A1ADE0}" destId="{0B91EB88-793C-4D61-B7D6-8F781541C7D7}" srcOrd="0" destOrd="0" presId="urn:microsoft.com/office/officeart/2008/layout/VerticalCurvedList"/>
    <dgm:cxn modelId="{37C5C68B-675B-4904-80AB-0AE370738AEE}" type="presParOf" srcId="{0B91EB88-793C-4D61-B7D6-8F781541C7D7}" destId="{3F0A3717-E062-4F4E-9CE7-A87F672B40F0}" srcOrd="0" destOrd="0" presId="urn:microsoft.com/office/officeart/2008/layout/VerticalCurvedList"/>
    <dgm:cxn modelId="{14E05DB0-0350-454D-BE8B-5081154224BC}" type="presParOf" srcId="{3F0A3717-E062-4F4E-9CE7-A87F672B40F0}" destId="{C64EEBFA-4193-408F-B889-4ECD98125D53}" srcOrd="0" destOrd="0" presId="urn:microsoft.com/office/officeart/2008/layout/VerticalCurvedList"/>
    <dgm:cxn modelId="{3B098AC7-2FD1-43C5-ADF2-C58D5E1E3AE6}" type="presParOf" srcId="{3F0A3717-E062-4F4E-9CE7-A87F672B40F0}" destId="{D9C73191-D139-40FC-A915-E32F48811ABE}" srcOrd="1" destOrd="0" presId="urn:microsoft.com/office/officeart/2008/layout/VerticalCurvedList"/>
    <dgm:cxn modelId="{893A263B-9F14-409D-9E62-81615EF1CE61}" type="presParOf" srcId="{3F0A3717-E062-4F4E-9CE7-A87F672B40F0}" destId="{3CAB4478-1912-4A50-B0DF-2794E1378F7C}" srcOrd="2" destOrd="0" presId="urn:microsoft.com/office/officeart/2008/layout/VerticalCurvedList"/>
    <dgm:cxn modelId="{E2A62B13-43CF-4D84-A04D-037C3879D061}" type="presParOf" srcId="{3F0A3717-E062-4F4E-9CE7-A87F672B40F0}" destId="{AC4E494E-9EA1-4A23-ABDA-6F4C5C58B02D}" srcOrd="3" destOrd="0" presId="urn:microsoft.com/office/officeart/2008/layout/VerticalCurvedList"/>
    <dgm:cxn modelId="{4796B74F-287C-41A8-81D2-F1422E6D48DD}" type="presParOf" srcId="{0B91EB88-793C-4D61-B7D6-8F781541C7D7}" destId="{8DD8477F-8131-477F-BD7D-85F6A5851E6E}" srcOrd="1" destOrd="0" presId="urn:microsoft.com/office/officeart/2008/layout/VerticalCurvedList"/>
    <dgm:cxn modelId="{815E9F7D-7486-4B7B-9ADE-8370809BE592}" type="presParOf" srcId="{0B91EB88-793C-4D61-B7D6-8F781541C7D7}" destId="{ECDD3575-3EE1-4CF1-8B47-FE0D99639640}" srcOrd="2" destOrd="0" presId="urn:microsoft.com/office/officeart/2008/layout/VerticalCurvedList"/>
    <dgm:cxn modelId="{52E14CCC-D641-4697-BE89-31E3F0F9432A}" type="presParOf" srcId="{ECDD3575-3EE1-4CF1-8B47-FE0D99639640}" destId="{2C0C51EC-910D-462C-8364-03B9FA9AF8C1}" srcOrd="0" destOrd="0" presId="urn:microsoft.com/office/officeart/2008/layout/VerticalCurvedList"/>
    <dgm:cxn modelId="{05DF108F-85E1-4AE9-B522-75EDC61E3804}" type="presParOf" srcId="{0B91EB88-793C-4D61-B7D6-8F781541C7D7}" destId="{250E3200-7A7B-407E-AA7F-5906B99381CC}" srcOrd="3" destOrd="0" presId="urn:microsoft.com/office/officeart/2008/layout/VerticalCurvedList"/>
    <dgm:cxn modelId="{253451EE-F961-497C-9B08-51AFA7ABE9A5}" type="presParOf" srcId="{0B91EB88-793C-4D61-B7D6-8F781541C7D7}" destId="{68539B28-296A-4C7F-8F38-2A54C0B3DD3E}" srcOrd="4" destOrd="0" presId="urn:microsoft.com/office/officeart/2008/layout/VerticalCurvedList"/>
    <dgm:cxn modelId="{FE93CD2B-512C-4534-91FE-9498A5A74E25}" type="presParOf" srcId="{68539B28-296A-4C7F-8F38-2A54C0B3DD3E}" destId="{873B830F-AC32-4B79-9983-2B759F24F83F}" srcOrd="0" destOrd="0" presId="urn:microsoft.com/office/officeart/2008/layout/VerticalCurvedList"/>
    <dgm:cxn modelId="{E140D867-D8BC-4334-9846-DF28BF347579}" type="presParOf" srcId="{0B91EB88-793C-4D61-B7D6-8F781541C7D7}" destId="{4FBE446F-5ABC-4687-95FF-21DF2B85D2C9}" srcOrd="5" destOrd="0" presId="urn:microsoft.com/office/officeart/2008/layout/VerticalCurvedList"/>
    <dgm:cxn modelId="{0A52E8EA-42A3-4E3A-AC57-6B55ADDD5D2F}" type="presParOf" srcId="{0B91EB88-793C-4D61-B7D6-8F781541C7D7}" destId="{D7A9856C-C853-4D2D-BDF5-533F43255D2F}" srcOrd="6" destOrd="0" presId="urn:microsoft.com/office/officeart/2008/layout/VerticalCurvedList"/>
    <dgm:cxn modelId="{C40339E4-0D72-4C39-A954-3B444FC1E917}" type="presParOf" srcId="{D7A9856C-C853-4D2D-BDF5-533F43255D2F}" destId="{9BFE0390-1398-49DD-845D-F7F23FCFC582}" srcOrd="0" destOrd="0" presId="urn:microsoft.com/office/officeart/2008/layout/VerticalCurvedList"/>
    <dgm:cxn modelId="{351C23A5-E764-4798-B4CB-3A57F920345E}" type="presParOf" srcId="{0B91EB88-793C-4D61-B7D6-8F781541C7D7}" destId="{911D4DF8-8548-4BEE-BB62-B9F1866B5A69}" srcOrd="7" destOrd="0" presId="urn:microsoft.com/office/officeart/2008/layout/VerticalCurvedList"/>
    <dgm:cxn modelId="{C059C029-672A-4E9B-B334-8CC69788A8A6}" type="presParOf" srcId="{0B91EB88-793C-4D61-B7D6-8F781541C7D7}" destId="{D76A2E6B-E4C6-41C1-95CB-DDD934D161E7}" srcOrd="8" destOrd="0" presId="urn:microsoft.com/office/officeart/2008/layout/VerticalCurvedList"/>
    <dgm:cxn modelId="{7363267F-411C-42B5-BCD5-C6455488264B}" type="presParOf" srcId="{D76A2E6B-E4C6-41C1-95CB-DDD934D161E7}" destId="{1BEA57C5-BB16-480D-B289-37BFE2F157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09DE20-A9E0-4A16-B087-09235A2E4F4B}" type="doc">
      <dgm:prSet loTypeId="urn:microsoft.com/office/officeart/2005/8/layout/list1" loCatId="list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3985A1B-5BCC-4D61-91E2-27B65C3088DA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ХІ ст. : посада обліковця-рахівника</a:t>
          </a:r>
          <a:endParaRPr lang="ru-RU" dirty="0"/>
        </a:p>
      </dgm:t>
    </dgm:pt>
    <dgm:pt modelId="{2EA1F2B5-7CA1-4350-9CB6-BC7700FD5FA4}" type="parTrans" cxnId="{6DF34101-1FBF-4838-B413-DAFE2B909683}">
      <dgm:prSet/>
      <dgm:spPr/>
      <dgm:t>
        <a:bodyPr/>
        <a:lstStyle/>
        <a:p>
          <a:endParaRPr lang="ru-RU"/>
        </a:p>
      </dgm:t>
    </dgm:pt>
    <dgm:pt modelId="{01A20947-57EF-45DF-B6BA-AA7987FE0160}" type="sibTrans" cxnId="{6DF34101-1FBF-4838-B413-DAFE2B909683}">
      <dgm:prSet/>
      <dgm:spPr/>
      <dgm:t>
        <a:bodyPr/>
        <a:lstStyle/>
        <a:p>
          <a:endParaRPr lang="ru-RU"/>
        </a:p>
      </dgm:t>
    </dgm:pt>
    <dgm:pt modelId="{92641DDA-7AC5-4946-8571-72D77A7D6320}">
      <dgm:prSet phldrT="[Текст]" custT="1"/>
      <dgm:spPr/>
      <dgm:t>
        <a:bodyPr/>
        <a:lstStyle/>
        <a:p>
          <a:pPr algn="just"/>
          <a:r>
            <a:rPr lang="uk-UA" sz="2400" dirty="0" smtClean="0"/>
            <a:t>до обов’язків якого входили спостереження за організацією і веденням обліку папських багатств, а також перевірка звітності, яка надходила з провінцій.</a:t>
          </a:r>
          <a:endParaRPr lang="ru-RU" sz="2400" dirty="0"/>
        </a:p>
      </dgm:t>
    </dgm:pt>
    <dgm:pt modelId="{A972A236-050E-44F4-8E53-D309468E8396}" type="parTrans" cxnId="{1345F12A-80FC-4553-BB3F-4F19847AE0A4}">
      <dgm:prSet/>
      <dgm:spPr/>
      <dgm:t>
        <a:bodyPr/>
        <a:lstStyle/>
        <a:p>
          <a:endParaRPr lang="ru-RU"/>
        </a:p>
      </dgm:t>
    </dgm:pt>
    <dgm:pt modelId="{F26F197E-CAAF-40C3-884F-FC7E221C5506}" type="sibTrans" cxnId="{1345F12A-80FC-4553-BB3F-4F19847AE0A4}">
      <dgm:prSet/>
      <dgm:spPr/>
      <dgm:t>
        <a:bodyPr/>
        <a:lstStyle/>
        <a:p>
          <a:endParaRPr lang="ru-RU"/>
        </a:p>
      </dgm:t>
    </dgm:pt>
    <dgm:pt modelId="{030F5AF3-0863-493A-98BC-30E37585140E}">
      <dgm:prSet phldrT="[Текст]" custT="1"/>
      <dgm:spPr/>
      <dgm:t>
        <a:bodyPr/>
        <a:lstStyle/>
        <a:p>
          <a:pPr algn="just"/>
          <a:r>
            <a:rPr lang="uk-UA" sz="2400" dirty="0" smtClean="0"/>
            <a:t>до обов’язків якої належали управління всім майном і фінансами папського двору, ведення обліку та звітності.</a:t>
          </a:r>
          <a:endParaRPr lang="ru-RU" sz="2400" dirty="0"/>
        </a:p>
      </dgm:t>
    </dgm:pt>
    <dgm:pt modelId="{69C4DA1B-1150-4C5A-B80B-32893865C95C}" type="parTrans" cxnId="{D6489FC6-C7F1-4096-A654-89160810364E}">
      <dgm:prSet/>
      <dgm:spPr/>
      <dgm:t>
        <a:bodyPr/>
        <a:lstStyle/>
        <a:p>
          <a:endParaRPr lang="ru-RU"/>
        </a:p>
      </dgm:t>
    </dgm:pt>
    <dgm:pt modelId="{A9A7DF5F-065B-409A-807B-E72C7A266AE6}" type="sibTrans" cxnId="{D6489FC6-C7F1-4096-A654-89160810364E}">
      <dgm:prSet/>
      <dgm:spPr/>
      <dgm:t>
        <a:bodyPr/>
        <a:lstStyle/>
        <a:p>
          <a:endParaRPr lang="ru-RU"/>
        </a:p>
      </dgm:t>
    </dgm:pt>
    <dgm:pt modelId="{DD398C38-F122-463A-B378-D3DFD12BE176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У ХІ</a:t>
          </a:r>
          <a:r>
            <a:rPr lang="en-US" dirty="0" smtClean="0"/>
            <a:t>V</a:t>
          </a:r>
          <a:r>
            <a:rPr lang="uk-UA" dirty="0" smtClean="0"/>
            <a:t> ст. - «апостольську камеру» з 12 членів</a:t>
          </a:r>
          <a:endParaRPr lang="ru-RU" dirty="0"/>
        </a:p>
      </dgm:t>
    </dgm:pt>
    <dgm:pt modelId="{3E751CBC-1AE4-407C-92E3-F51581BA9264}" type="sibTrans" cxnId="{3FC482D4-D9FE-4E6B-A3B6-6BEF42000700}">
      <dgm:prSet/>
      <dgm:spPr/>
      <dgm:t>
        <a:bodyPr/>
        <a:lstStyle/>
        <a:p>
          <a:endParaRPr lang="ru-RU"/>
        </a:p>
      </dgm:t>
    </dgm:pt>
    <dgm:pt modelId="{E6C32FE4-8EC6-4B16-AAC2-A2AFDDB9BEB3}" type="parTrans" cxnId="{3FC482D4-D9FE-4E6B-A3B6-6BEF42000700}">
      <dgm:prSet/>
      <dgm:spPr/>
      <dgm:t>
        <a:bodyPr/>
        <a:lstStyle/>
        <a:p>
          <a:endParaRPr lang="ru-RU"/>
        </a:p>
      </dgm:t>
    </dgm:pt>
    <dgm:pt modelId="{10080BC4-FD9A-4290-9E34-4CF4C5ED4FCD}" type="pres">
      <dgm:prSet presAssocID="{7509DE20-A9E0-4A16-B087-09235A2E4F4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93A14E-AF86-4F60-BC4D-29950DE3C6E1}" type="pres">
      <dgm:prSet presAssocID="{B3985A1B-5BCC-4D61-91E2-27B65C3088DA}" presName="parentLin" presStyleCnt="0"/>
      <dgm:spPr/>
    </dgm:pt>
    <dgm:pt modelId="{7F58ECFB-89DE-434E-A4E8-884B98181FE6}" type="pres">
      <dgm:prSet presAssocID="{B3985A1B-5BCC-4D61-91E2-27B65C3088D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09E6564-9528-4652-9A18-3A9E600E573E}" type="pres">
      <dgm:prSet presAssocID="{B3985A1B-5BCC-4D61-91E2-27B65C3088DA}" presName="parentText" presStyleLbl="node1" presStyleIdx="0" presStyleCnt="2" custScaleX="1192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8F9C1-0A1D-4321-91FE-EC89BF02C766}" type="pres">
      <dgm:prSet presAssocID="{B3985A1B-5BCC-4D61-91E2-27B65C3088DA}" presName="negativeSpace" presStyleCnt="0"/>
      <dgm:spPr/>
    </dgm:pt>
    <dgm:pt modelId="{CD6B0177-D412-4A67-B901-F891ABAD368F}" type="pres">
      <dgm:prSet presAssocID="{B3985A1B-5BCC-4D61-91E2-27B65C3088D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ECC1E-74BF-4BA8-93D9-2A7A56644E73}" type="pres">
      <dgm:prSet presAssocID="{01A20947-57EF-45DF-B6BA-AA7987FE0160}" presName="spaceBetweenRectangles" presStyleCnt="0"/>
      <dgm:spPr/>
    </dgm:pt>
    <dgm:pt modelId="{D4886F5E-D2C6-4AC7-9B86-2A5E8DD020B8}" type="pres">
      <dgm:prSet presAssocID="{DD398C38-F122-463A-B378-D3DFD12BE176}" presName="parentLin" presStyleCnt="0"/>
      <dgm:spPr/>
    </dgm:pt>
    <dgm:pt modelId="{F99FF205-BCB7-4F85-A603-D00A5915B9AC}" type="pres">
      <dgm:prSet presAssocID="{DD398C38-F122-463A-B378-D3DFD12BE17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CAA9F97-54E8-4F77-B3F3-49A0647E8C6A}" type="pres">
      <dgm:prSet presAssocID="{DD398C38-F122-463A-B378-D3DFD12BE17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D5B6A-BF3F-4608-BFD3-41A954B520CA}" type="pres">
      <dgm:prSet presAssocID="{DD398C38-F122-463A-B378-D3DFD12BE176}" presName="negativeSpace" presStyleCnt="0"/>
      <dgm:spPr/>
    </dgm:pt>
    <dgm:pt modelId="{27577199-34CC-4592-99C6-16C9A0939915}" type="pres">
      <dgm:prSet presAssocID="{DD398C38-F122-463A-B378-D3DFD12BE176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489FC6-C7F1-4096-A654-89160810364E}" srcId="{DD398C38-F122-463A-B378-D3DFD12BE176}" destId="{030F5AF3-0863-493A-98BC-30E37585140E}" srcOrd="0" destOrd="0" parTransId="{69C4DA1B-1150-4C5A-B80B-32893865C95C}" sibTransId="{A9A7DF5F-065B-409A-807B-E72C7A266AE6}"/>
    <dgm:cxn modelId="{C0E71D4A-BF6F-46A1-8FB8-574E87705493}" type="presOf" srcId="{7509DE20-A9E0-4A16-B087-09235A2E4F4B}" destId="{10080BC4-FD9A-4290-9E34-4CF4C5ED4FCD}" srcOrd="0" destOrd="0" presId="urn:microsoft.com/office/officeart/2005/8/layout/list1"/>
    <dgm:cxn modelId="{64345F0E-21C0-4963-99AC-77258FE2623C}" type="presOf" srcId="{B3985A1B-5BCC-4D61-91E2-27B65C3088DA}" destId="{A09E6564-9528-4652-9A18-3A9E600E573E}" srcOrd="1" destOrd="0" presId="urn:microsoft.com/office/officeart/2005/8/layout/list1"/>
    <dgm:cxn modelId="{FFF0C741-0911-4ADF-9783-2B0507433979}" type="presOf" srcId="{DD398C38-F122-463A-B378-D3DFD12BE176}" destId="{BCAA9F97-54E8-4F77-B3F3-49A0647E8C6A}" srcOrd="1" destOrd="0" presId="urn:microsoft.com/office/officeart/2005/8/layout/list1"/>
    <dgm:cxn modelId="{DEC89E0D-971B-49DD-9D9C-66ABD3B2AFA8}" type="presOf" srcId="{B3985A1B-5BCC-4D61-91E2-27B65C3088DA}" destId="{7F58ECFB-89DE-434E-A4E8-884B98181FE6}" srcOrd="0" destOrd="0" presId="urn:microsoft.com/office/officeart/2005/8/layout/list1"/>
    <dgm:cxn modelId="{6DF34101-1FBF-4838-B413-DAFE2B909683}" srcId="{7509DE20-A9E0-4A16-B087-09235A2E4F4B}" destId="{B3985A1B-5BCC-4D61-91E2-27B65C3088DA}" srcOrd="0" destOrd="0" parTransId="{2EA1F2B5-7CA1-4350-9CB6-BC7700FD5FA4}" sibTransId="{01A20947-57EF-45DF-B6BA-AA7987FE0160}"/>
    <dgm:cxn modelId="{3FC482D4-D9FE-4E6B-A3B6-6BEF42000700}" srcId="{7509DE20-A9E0-4A16-B087-09235A2E4F4B}" destId="{DD398C38-F122-463A-B378-D3DFD12BE176}" srcOrd="1" destOrd="0" parTransId="{E6C32FE4-8EC6-4B16-AAC2-A2AFDDB9BEB3}" sibTransId="{3E751CBC-1AE4-407C-92E3-F51581BA9264}"/>
    <dgm:cxn modelId="{DACE3003-3E50-415E-AB42-23A53754E585}" type="presOf" srcId="{92641DDA-7AC5-4946-8571-72D77A7D6320}" destId="{CD6B0177-D412-4A67-B901-F891ABAD368F}" srcOrd="0" destOrd="0" presId="urn:microsoft.com/office/officeart/2005/8/layout/list1"/>
    <dgm:cxn modelId="{CF34568D-6F37-40B5-8CCC-6768B8C445E4}" type="presOf" srcId="{DD398C38-F122-463A-B378-D3DFD12BE176}" destId="{F99FF205-BCB7-4F85-A603-D00A5915B9AC}" srcOrd="0" destOrd="0" presId="urn:microsoft.com/office/officeart/2005/8/layout/list1"/>
    <dgm:cxn modelId="{1345F12A-80FC-4553-BB3F-4F19847AE0A4}" srcId="{B3985A1B-5BCC-4D61-91E2-27B65C3088DA}" destId="{92641DDA-7AC5-4946-8571-72D77A7D6320}" srcOrd="0" destOrd="0" parTransId="{A972A236-050E-44F4-8E53-D309468E8396}" sibTransId="{F26F197E-CAAF-40C3-884F-FC7E221C5506}"/>
    <dgm:cxn modelId="{CCF0CED3-DF6F-4AA8-B669-01AA5AC10E0E}" type="presOf" srcId="{030F5AF3-0863-493A-98BC-30E37585140E}" destId="{27577199-34CC-4592-99C6-16C9A0939915}" srcOrd="0" destOrd="0" presId="urn:microsoft.com/office/officeart/2005/8/layout/list1"/>
    <dgm:cxn modelId="{2D70C86D-B93E-47F4-83E5-072DD4ABE761}" type="presParOf" srcId="{10080BC4-FD9A-4290-9E34-4CF4C5ED4FCD}" destId="{C593A14E-AF86-4F60-BC4D-29950DE3C6E1}" srcOrd="0" destOrd="0" presId="urn:microsoft.com/office/officeart/2005/8/layout/list1"/>
    <dgm:cxn modelId="{463DC84A-815B-472F-82BE-7FAA85922333}" type="presParOf" srcId="{C593A14E-AF86-4F60-BC4D-29950DE3C6E1}" destId="{7F58ECFB-89DE-434E-A4E8-884B98181FE6}" srcOrd="0" destOrd="0" presId="urn:microsoft.com/office/officeart/2005/8/layout/list1"/>
    <dgm:cxn modelId="{A0FCFD9B-B39B-46FE-8858-C475B1805EDA}" type="presParOf" srcId="{C593A14E-AF86-4F60-BC4D-29950DE3C6E1}" destId="{A09E6564-9528-4652-9A18-3A9E600E573E}" srcOrd="1" destOrd="0" presId="urn:microsoft.com/office/officeart/2005/8/layout/list1"/>
    <dgm:cxn modelId="{CE4B6470-13FE-49E9-A1A8-D11C3E85658A}" type="presParOf" srcId="{10080BC4-FD9A-4290-9E34-4CF4C5ED4FCD}" destId="{E408F9C1-0A1D-4321-91FE-EC89BF02C766}" srcOrd="1" destOrd="0" presId="urn:microsoft.com/office/officeart/2005/8/layout/list1"/>
    <dgm:cxn modelId="{CA8635DE-06FC-4C76-B9F3-A13F188F8708}" type="presParOf" srcId="{10080BC4-FD9A-4290-9E34-4CF4C5ED4FCD}" destId="{CD6B0177-D412-4A67-B901-F891ABAD368F}" srcOrd="2" destOrd="0" presId="urn:microsoft.com/office/officeart/2005/8/layout/list1"/>
    <dgm:cxn modelId="{B7F9F152-A7AB-40C6-B4AB-1F1A27BC47A0}" type="presParOf" srcId="{10080BC4-FD9A-4290-9E34-4CF4C5ED4FCD}" destId="{B0CECC1E-74BF-4BA8-93D9-2A7A56644E73}" srcOrd="3" destOrd="0" presId="urn:microsoft.com/office/officeart/2005/8/layout/list1"/>
    <dgm:cxn modelId="{54F80435-F7FB-4961-A219-8AF1F2D279A8}" type="presParOf" srcId="{10080BC4-FD9A-4290-9E34-4CF4C5ED4FCD}" destId="{D4886F5E-D2C6-4AC7-9B86-2A5E8DD020B8}" srcOrd="4" destOrd="0" presId="urn:microsoft.com/office/officeart/2005/8/layout/list1"/>
    <dgm:cxn modelId="{3213078E-A958-4968-9099-8F03F448544D}" type="presParOf" srcId="{D4886F5E-D2C6-4AC7-9B86-2A5E8DD020B8}" destId="{F99FF205-BCB7-4F85-A603-D00A5915B9AC}" srcOrd="0" destOrd="0" presId="urn:microsoft.com/office/officeart/2005/8/layout/list1"/>
    <dgm:cxn modelId="{0CAE0E6C-D653-4884-9B8E-D9B10BEFDAC1}" type="presParOf" srcId="{D4886F5E-D2C6-4AC7-9B86-2A5E8DD020B8}" destId="{BCAA9F97-54E8-4F77-B3F3-49A0647E8C6A}" srcOrd="1" destOrd="0" presId="urn:microsoft.com/office/officeart/2005/8/layout/list1"/>
    <dgm:cxn modelId="{B2FDF156-DEBB-4D90-BE96-9EBC6BDB0F49}" type="presParOf" srcId="{10080BC4-FD9A-4290-9E34-4CF4C5ED4FCD}" destId="{E08D5B6A-BF3F-4608-BFD3-41A954B520CA}" srcOrd="5" destOrd="0" presId="urn:microsoft.com/office/officeart/2005/8/layout/list1"/>
    <dgm:cxn modelId="{F359F08D-99AB-4C2A-A0C3-B6F43A6CDDC6}" type="presParOf" srcId="{10080BC4-FD9A-4290-9E34-4CF4C5ED4FCD}" destId="{27577199-34CC-4592-99C6-16C9A093991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D7AFBC-A9D2-42CC-B77C-47F9DABC8E4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B2D9D81-D541-4B50-9D48-9D69B2AFECCA}">
      <dgm:prSet phldrT="[Текст]" custT="1"/>
      <dgm:spPr/>
      <dgm:t>
        <a:bodyPr/>
        <a:lstStyle/>
        <a:p>
          <a:r>
            <a:rPr lang="uk-UA" sz="2000" b="1" dirty="0" smtClean="0"/>
            <a:t>Передумови виникнення подвійного запису за А.Ч.</a:t>
          </a:r>
          <a:r>
            <a:rPr lang="uk-UA" sz="2000" b="1" dirty="0" err="1" smtClean="0"/>
            <a:t>Літтлтоном</a:t>
          </a:r>
          <a:endParaRPr lang="ru-RU" sz="2000" dirty="0"/>
        </a:p>
      </dgm:t>
    </dgm:pt>
    <dgm:pt modelId="{09E645E6-B1B7-483C-951E-A06D5FBD49E1}" type="parTrans" cxnId="{154E23BB-D07A-47A6-892C-5E88FC754D34}">
      <dgm:prSet/>
      <dgm:spPr/>
      <dgm:t>
        <a:bodyPr/>
        <a:lstStyle/>
        <a:p>
          <a:endParaRPr lang="ru-RU" sz="2000"/>
        </a:p>
      </dgm:t>
    </dgm:pt>
    <dgm:pt modelId="{5816CBA9-C947-48D5-9464-F5F074EE614A}" type="sibTrans" cxnId="{154E23BB-D07A-47A6-892C-5E88FC754D34}">
      <dgm:prSet/>
      <dgm:spPr/>
      <dgm:t>
        <a:bodyPr/>
        <a:lstStyle/>
        <a:p>
          <a:endParaRPr lang="ru-RU" sz="2000"/>
        </a:p>
      </dgm:t>
    </dgm:pt>
    <dgm:pt modelId="{6E85FE48-5CFC-45C2-8DA8-D8B37C6A8C8A}">
      <dgm:prSet phldrT="[Текст]" custT="1"/>
      <dgm:spPr/>
      <dgm:t>
        <a:bodyPr/>
        <a:lstStyle/>
        <a:p>
          <a:r>
            <a:rPr lang="uk-UA" sz="2000" dirty="0" smtClean="0"/>
            <a:t>Об'єкт </a:t>
          </a:r>
          <a:endParaRPr lang="ru-RU" sz="2000" dirty="0"/>
        </a:p>
      </dgm:t>
    </dgm:pt>
    <dgm:pt modelId="{6114D6BE-4127-46C4-8889-1A170334C076}" type="parTrans" cxnId="{4A2FC3AD-D1E3-4CE9-84E1-14837AA30916}">
      <dgm:prSet custT="1"/>
      <dgm:spPr/>
      <dgm:t>
        <a:bodyPr/>
        <a:lstStyle/>
        <a:p>
          <a:endParaRPr lang="ru-RU" sz="2000"/>
        </a:p>
      </dgm:t>
    </dgm:pt>
    <dgm:pt modelId="{A1917747-76B4-44D2-8186-6B8E59F5595B}" type="sibTrans" cxnId="{4A2FC3AD-D1E3-4CE9-84E1-14837AA30916}">
      <dgm:prSet/>
      <dgm:spPr/>
      <dgm:t>
        <a:bodyPr/>
        <a:lstStyle/>
        <a:p>
          <a:endParaRPr lang="ru-RU" sz="2000"/>
        </a:p>
      </dgm:t>
    </dgm:pt>
    <dgm:pt modelId="{C7EA8D8C-384A-449C-B138-CC08C1843B2F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</a:rPr>
            <a:t>Засоби</a:t>
          </a:r>
          <a:endParaRPr lang="ru-RU" sz="2000" dirty="0">
            <a:solidFill>
              <a:schemeClr val="tx1"/>
            </a:solidFill>
          </a:endParaRPr>
        </a:p>
      </dgm:t>
    </dgm:pt>
    <dgm:pt modelId="{C968E1BC-7AE5-4874-94A2-E3E07189D486}" type="parTrans" cxnId="{D6E3B08A-E552-4899-9966-88402AA73B8B}">
      <dgm:prSet custT="1"/>
      <dgm:spPr/>
      <dgm:t>
        <a:bodyPr/>
        <a:lstStyle/>
        <a:p>
          <a:endParaRPr lang="ru-RU" sz="2000"/>
        </a:p>
      </dgm:t>
    </dgm:pt>
    <dgm:pt modelId="{7BD91A43-E09A-4F18-B470-34F381DB2BF2}" type="sibTrans" cxnId="{D6E3B08A-E552-4899-9966-88402AA73B8B}">
      <dgm:prSet/>
      <dgm:spPr/>
      <dgm:t>
        <a:bodyPr/>
        <a:lstStyle/>
        <a:p>
          <a:endParaRPr lang="ru-RU" sz="2000"/>
        </a:p>
      </dgm:t>
    </dgm:pt>
    <dgm:pt modelId="{C4EC7180-F91B-4A52-B615-456032CCCC8C}">
      <dgm:prSet phldrT="[Текст]" custT="1"/>
      <dgm:spPr/>
      <dgm:t>
        <a:bodyPr/>
        <a:lstStyle/>
        <a:p>
          <a:r>
            <a:rPr lang="ru-RU" sz="2000" dirty="0" smtClean="0"/>
            <a:t>Методолог</a:t>
          </a:r>
          <a:r>
            <a:rPr lang="uk-UA" sz="2000" dirty="0" err="1" smtClean="0"/>
            <a:t>ія</a:t>
          </a:r>
          <a:endParaRPr lang="ru-RU" sz="2000" dirty="0"/>
        </a:p>
      </dgm:t>
    </dgm:pt>
    <dgm:pt modelId="{EFA8144C-2484-425E-9104-89425D1B4B66}" type="parTrans" cxnId="{DB51D446-BE4B-4F6C-B3F5-C572D49B0B19}">
      <dgm:prSet custT="1"/>
      <dgm:spPr/>
      <dgm:t>
        <a:bodyPr/>
        <a:lstStyle/>
        <a:p>
          <a:endParaRPr lang="ru-RU" sz="2000"/>
        </a:p>
      </dgm:t>
    </dgm:pt>
    <dgm:pt modelId="{FA2D0486-B202-4579-9054-2BF8E6BD946A}" type="sibTrans" cxnId="{DB51D446-BE4B-4F6C-B3F5-C572D49B0B19}">
      <dgm:prSet/>
      <dgm:spPr/>
      <dgm:t>
        <a:bodyPr/>
        <a:lstStyle/>
        <a:p>
          <a:endParaRPr lang="ru-RU" sz="2000"/>
        </a:p>
      </dgm:t>
    </dgm:pt>
    <dgm:pt modelId="{CF1C93BB-E51A-4A8C-B35E-E6436213E88B}">
      <dgm:prSet custT="1"/>
      <dgm:spPr/>
      <dgm:t>
        <a:bodyPr/>
        <a:lstStyle/>
        <a:p>
          <a:r>
            <a:rPr lang="uk-UA" sz="2000" dirty="0" smtClean="0"/>
            <a:t>1. </a:t>
          </a:r>
          <a:r>
            <a:rPr lang="uk-UA" sz="2000" i="1" dirty="0" smtClean="0"/>
            <a:t>Приватна власність (право передачі власності);</a:t>
          </a:r>
          <a:endParaRPr lang="ru-RU" sz="2000" dirty="0" smtClean="0"/>
        </a:p>
        <a:p>
          <a:r>
            <a:rPr lang="uk-UA" sz="2000" i="1" dirty="0" smtClean="0"/>
            <a:t>2. Капітал (продуктивність передачі багатства);</a:t>
          </a:r>
          <a:endParaRPr lang="ru-RU" sz="2000" dirty="0" smtClean="0"/>
        </a:p>
        <a:p>
          <a:r>
            <a:rPr lang="uk-UA" sz="2000" i="1" dirty="0" smtClean="0"/>
            <a:t>3. Торгівля (обмін товарами);</a:t>
          </a:r>
          <a:endParaRPr lang="ru-RU" sz="2000" dirty="0" smtClean="0"/>
        </a:p>
        <a:p>
          <a:r>
            <a:rPr lang="uk-UA" sz="2000" i="1" dirty="0" smtClean="0"/>
            <a:t>4. Кредит (використання майбутніх благ).</a:t>
          </a:r>
          <a:endParaRPr lang="ru-RU" sz="2000" dirty="0"/>
        </a:p>
      </dgm:t>
    </dgm:pt>
    <dgm:pt modelId="{346E4BEC-2789-4C7C-AD65-0B9214348FA1}" type="parTrans" cxnId="{2C45AB80-BCE5-4D3F-B4F5-CEEE68D36F22}">
      <dgm:prSet custT="1"/>
      <dgm:spPr/>
      <dgm:t>
        <a:bodyPr/>
        <a:lstStyle/>
        <a:p>
          <a:endParaRPr lang="ru-RU" sz="2000"/>
        </a:p>
      </dgm:t>
    </dgm:pt>
    <dgm:pt modelId="{F2B9AA68-D58B-4A1B-8437-2009B11C7D34}" type="sibTrans" cxnId="{2C45AB80-BCE5-4D3F-B4F5-CEEE68D36F22}">
      <dgm:prSet/>
      <dgm:spPr/>
      <dgm:t>
        <a:bodyPr/>
        <a:lstStyle/>
        <a:p>
          <a:endParaRPr lang="ru-RU" sz="2000"/>
        </a:p>
      </dgm:t>
    </dgm:pt>
    <dgm:pt modelId="{7DC2415D-8726-4EF0-BA2F-3D20D52D1310}">
      <dgm:prSet custT="1"/>
      <dgm:spPr/>
      <dgm:t>
        <a:bodyPr/>
        <a:lstStyle/>
        <a:p>
          <a:r>
            <a:rPr lang="uk-UA" sz="2000" dirty="0" smtClean="0"/>
            <a:t>1</a:t>
          </a:r>
          <a:r>
            <a:rPr lang="uk-UA" sz="2000" i="1" dirty="0" smtClean="0"/>
            <a:t>. Писемність (засоби ведення постійних записів);</a:t>
          </a:r>
          <a:endParaRPr lang="ru-RU" sz="2000" dirty="0" smtClean="0"/>
        </a:p>
        <a:p>
          <a:r>
            <a:rPr lang="uk-UA" sz="2000" i="1" dirty="0" smtClean="0"/>
            <a:t>2. Гроші («спільний знаменник» при обміні);</a:t>
          </a:r>
          <a:endParaRPr lang="ru-RU" sz="2000" dirty="0" smtClean="0"/>
        </a:p>
        <a:p>
          <a:r>
            <a:rPr lang="uk-UA" sz="2000" i="1" dirty="0" smtClean="0"/>
            <a:t>3. Арифметика (засоби обчислень)</a:t>
          </a:r>
          <a:endParaRPr lang="ru-RU" sz="2000" dirty="0"/>
        </a:p>
      </dgm:t>
    </dgm:pt>
    <dgm:pt modelId="{8DA04934-CEEA-42EA-9AFF-EC36CA8EF172}" type="parTrans" cxnId="{79D1FD3D-D142-443C-AC30-A715FDCEB970}">
      <dgm:prSet custT="1"/>
      <dgm:spPr/>
      <dgm:t>
        <a:bodyPr/>
        <a:lstStyle/>
        <a:p>
          <a:endParaRPr lang="ru-RU" sz="2000"/>
        </a:p>
      </dgm:t>
    </dgm:pt>
    <dgm:pt modelId="{1B78DA27-C0C9-4963-AC1D-0D122DEAFA23}" type="sibTrans" cxnId="{79D1FD3D-D142-443C-AC30-A715FDCEB970}">
      <dgm:prSet/>
      <dgm:spPr/>
      <dgm:t>
        <a:bodyPr/>
        <a:lstStyle/>
        <a:p>
          <a:endParaRPr lang="ru-RU" sz="2000"/>
        </a:p>
      </dgm:t>
    </dgm:pt>
    <dgm:pt modelId="{714E2340-2CC5-4089-BB36-708EC831FA35}" type="pres">
      <dgm:prSet presAssocID="{3BD7AFBC-A9D2-42CC-B77C-47F9DABC8E4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91A4DA-9C76-43E0-9193-03838D5A7FD1}" type="pres">
      <dgm:prSet presAssocID="{AB2D9D81-D541-4B50-9D48-9D69B2AFECCA}" presName="root1" presStyleCnt="0"/>
      <dgm:spPr/>
    </dgm:pt>
    <dgm:pt modelId="{9AA8521A-B7FA-46F9-A61F-7CD1234C9013}" type="pres">
      <dgm:prSet presAssocID="{AB2D9D81-D541-4B50-9D48-9D69B2AFECCA}" presName="LevelOneTextNode" presStyleLbl="node0" presStyleIdx="0" presStyleCnt="1" custLinFactNeighborX="1786" custLinFactNeighborY="-166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67CB1F-4DC3-44D8-8A2D-109D23CB1645}" type="pres">
      <dgm:prSet presAssocID="{AB2D9D81-D541-4B50-9D48-9D69B2AFECCA}" presName="level2hierChild" presStyleCnt="0"/>
      <dgm:spPr/>
    </dgm:pt>
    <dgm:pt modelId="{3DC7AC57-D692-43D1-AFF9-213C8C37BA2E}" type="pres">
      <dgm:prSet presAssocID="{6114D6BE-4127-46C4-8889-1A170334C076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D749A9C7-08FF-420E-82C5-00B0994DEA1C}" type="pres">
      <dgm:prSet presAssocID="{6114D6BE-4127-46C4-8889-1A170334C076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3F83EC3-91BA-4FCD-B66D-FD733B3DD62B}" type="pres">
      <dgm:prSet presAssocID="{6E85FE48-5CFC-45C2-8DA8-D8B37C6A8C8A}" presName="root2" presStyleCnt="0"/>
      <dgm:spPr/>
    </dgm:pt>
    <dgm:pt modelId="{F2DC5B76-8741-4EEB-AC25-89A530331F30}" type="pres">
      <dgm:prSet presAssocID="{6E85FE48-5CFC-45C2-8DA8-D8B37C6A8C8A}" presName="LevelTwoTextNode" presStyleLbl="node2" presStyleIdx="0" presStyleCnt="3" custScaleX="602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BFFB05-4312-464C-8E57-E7B67F6D61DE}" type="pres">
      <dgm:prSet presAssocID="{6E85FE48-5CFC-45C2-8DA8-D8B37C6A8C8A}" presName="level3hierChild" presStyleCnt="0"/>
      <dgm:spPr/>
    </dgm:pt>
    <dgm:pt modelId="{5C406925-0B27-43EE-ABAE-D3BEF6BAFD85}" type="pres">
      <dgm:prSet presAssocID="{346E4BEC-2789-4C7C-AD65-0B9214348FA1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7ABBB939-5DD0-4044-82B1-A6BAE7AE5E5F}" type="pres">
      <dgm:prSet presAssocID="{346E4BEC-2789-4C7C-AD65-0B9214348FA1}" presName="connTx" presStyleLbl="parChTrans1D3" presStyleIdx="0" presStyleCnt="2"/>
      <dgm:spPr/>
      <dgm:t>
        <a:bodyPr/>
        <a:lstStyle/>
        <a:p>
          <a:endParaRPr lang="ru-RU"/>
        </a:p>
      </dgm:t>
    </dgm:pt>
    <dgm:pt modelId="{F0F7873D-0A23-4464-91FE-94C78585668F}" type="pres">
      <dgm:prSet presAssocID="{CF1C93BB-E51A-4A8C-B35E-E6436213E88B}" presName="root2" presStyleCnt="0"/>
      <dgm:spPr/>
    </dgm:pt>
    <dgm:pt modelId="{550A7194-8F63-4052-AE9B-E1A8BF21F05E}" type="pres">
      <dgm:prSet presAssocID="{CF1C93BB-E51A-4A8C-B35E-E6436213E88B}" presName="LevelTwoTextNode" presStyleLbl="node3" presStyleIdx="0" presStyleCnt="2" custScaleX="148339" custScaleY="3554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1FA615-E7A1-4226-9A30-1FC26078E748}" type="pres">
      <dgm:prSet presAssocID="{CF1C93BB-E51A-4A8C-B35E-E6436213E88B}" presName="level3hierChild" presStyleCnt="0"/>
      <dgm:spPr/>
    </dgm:pt>
    <dgm:pt modelId="{53B825FA-90EA-4258-A0B6-5B2ADA76D1FA}" type="pres">
      <dgm:prSet presAssocID="{C968E1BC-7AE5-4874-94A2-E3E07189D48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3AA033F-5D6F-40C1-A02B-843AADB0433F}" type="pres">
      <dgm:prSet presAssocID="{C968E1BC-7AE5-4874-94A2-E3E07189D48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874F510E-8539-4715-A18F-9365B25DE7E3}" type="pres">
      <dgm:prSet presAssocID="{C7EA8D8C-384A-449C-B138-CC08C1843B2F}" presName="root2" presStyleCnt="0"/>
      <dgm:spPr/>
    </dgm:pt>
    <dgm:pt modelId="{44F3924A-4661-4C7B-BECF-77761569197A}" type="pres">
      <dgm:prSet presAssocID="{C7EA8D8C-384A-449C-B138-CC08C1843B2F}" presName="LevelTwoTextNode" presStyleLbl="node2" presStyleIdx="1" presStyleCnt="3" custScaleX="595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43A655-7830-4491-8961-D7CEB710A9EA}" type="pres">
      <dgm:prSet presAssocID="{C7EA8D8C-384A-449C-B138-CC08C1843B2F}" presName="level3hierChild" presStyleCnt="0"/>
      <dgm:spPr/>
    </dgm:pt>
    <dgm:pt modelId="{A5A8F6A5-125E-4680-909A-8EF9FACBD018}" type="pres">
      <dgm:prSet presAssocID="{8DA04934-CEEA-42EA-9AFF-EC36CA8EF172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177FD7E1-8F5E-4124-BA54-D0421EB9A55D}" type="pres">
      <dgm:prSet presAssocID="{8DA04934-CEEA-42EA-9AFF-EC36CA8EF172}" presName="connTx" presStyleLbl="parChTrans1D3" presStyleIdx="1" presStyleCnt="2"/>
      <dgm:spPr/>
      <dgm:t>
        <a:bodyPr/>
        <a:lstStyle/>
        <a:p>
          <a:endParaRPr lang="ru-RU"/>
        </a:p>
      </dgm:t>
    </dgm:pt>
    <dgm:pt modelId="{90D3CF74-D3DF-4990-A063-C8B24E9A7003}" type="pres">
      <dgm:prSet presAssocID="{7DC2415D-8726-4EF0-BA2F-3D20D52D1310}" presName="root2" presStyleCnt="0"/>
      <dgm:spPr/>
    </dgm:pt>
    <dgm:pt modelId="{B18B99FB-E4D0-4040-847C-F2F1165FACBD}" type="pres">
      <dgm:prSet presAssocID="{7DC2415D-8726-4EF0-BA2F-3D20D52D1310}" presName="LevelTwoTextNode" presStyleLbl="node3" presStyleIdx="1" presStyleCnt="2" custScaleX="149227" custScaleY="2636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D999E0-4B6B-40A3-88DE-1616979446F2}" type="pres">
      <dgm:prSet presAssocID="{7DC2415D-8726-4EF0-BA2F-3D20D52D1310}" presName="level3hierChild" presStyleCnt="0"/>
      <dgm:spPr/>
    </dgm:pt>
    <dgm:pt modelId="{31AD891E-5C8E-4419-A2D6-3882BCE6A2F0}" type="pres">
      <dgm:prSet presAssocID="{EFA8144C-2484-425E-9104-89425D1B4B66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A9B8BA0D-6A59-432B-BF64-0EE6846B8608}" type="pres">
      <dgm:prSet presAssocID="{EFA8144C-2484-425E-9104-89425D1B4B66}" presName="connTx" presStyleLbl="parChTrans1D2" presStyleIdx="2" presStyleCnt="3"/>
      <dgm:spPr/>
      <dgm:t>
        <a:bodyPr/>
        <a:lstStyle/>
        <a:p>
          <a:endParaRPr lang="ru-RU"/>
        </a:p>
      </dgm:t>
    </dgm:pt>
    <dgm:pt modelId="{F3E4099A-95B2-4E82-9029-D18F5E2BB1FA}" type="pres">
      <dgm:prSet presAssocID="{C4EC7180-F91B-4A52-B615-456032CCCC8C}" presName="root2" presStyleCnt="0"/>
      <dgm:spPr/>
    </dgm:pt>
    <dgm:pt modelId="{06B9D467-DADE-490F-A845-42D80F5674A8}" type="pres">
      <dgm:prSet presAssocID="{C4EC7180-F91B-4A52-B615-456032CCCC8C}" presName="LevelTwoTextNode" presStyleLbl="node2" presStyleIdx="2" presStyleCnt="3" custScaleX="607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4BC579-509B-4845-8060-B81943712034}" type="pres">
      <dgm:prSet presAssocID="{C4EC7180-F91B-4A52-B615-456032CCCC8C}" presName="level3hierChild" presStyleCnt="0"/>
      <dgm:spPr/>
    </dgm:pt>
  </dgm:ptLst>
  <dgm:cxnLst>
    <dgm:cxn modelId="{6DBF5C0F-421F-4A37-9EC1-9582A820AFBB}" type="presOf" srcId="{346E4BEC-2789-4C7C-AD65-0B9214348FA1}" destId="{5C406925-0B27-43EE-ABAE-D3BEF6BAFD85}" srcOrd="0" destOrd="0" presId="urn:microsoft.com/office/officeart/2008/layout/HorizontalMultiLevelHierarchy"/>
    <dgm:cxn modelId="{DFA06A89-B717-4BC5-8F1E-2D2090BE8D0A}" type="presOf" srcId="{C968E1BC-7AE5-4874-94A2-E3E07189D486}" destId="{43AA033F-5D6F-40C1-A02B-843AADB0433F}" srcOrd="1" destOrd="0" presId="urn:microsoft.com/office/officeart/2008/layout/HorizontalMultiLevelHierarchy"/>
    <dgm:cxn modelId="{8B0F027B-EA69-4BDA-ABA7-A12CF8E9A498}" type="presOf" srcId="{C7EA8D8C-384A-449C-B138-CC08C1843B2F}" destId="{44F3924A-4661-4C7B-BECF-77761569197A}" srcOrd="0" destOrd="0" presId="urn:microsoft.com/office/officeart/2008/layout/HorizontalMultiLevelHierarchy"/>
    <dgm:cxn modelId="{64176251-D990-405B-BB69-D2DC368D1FB6}" type="presOf" srcId="{3BD7AFBC-A9D2-42CC-B77C-47F9DABC8E47}" destId="{714E2340-2CC5-4089-BB36-708EC831FA35}" srcOrd="0" destOrd="0" presId="urn:microsoft.com/office/officeart/2008/layout/HorizontalMultiLevelHierarchy"/>
    <dgm:cxn modelId="{FB065F1B-9E50-4A3C-BCDC-62BEBA2FA3AC}" type="presOf" srcId="{AB2D9D81-D541-4B50-9D48-9D69B2AFECCA}" destId="{9AA8521A-B7FA-46F9-A61F-7CD1234C9013}" srcOrd="0" destOrd="0" presId="urn:microsoft.com/office/officeart/2008/layout/HorizontalMultiLevelHierarchy"/>
    <dgm:cxn modelId="{2C45AB80-BCE5-4D3F-B4F5-CEEE68D36F22}" srcId="{6E85FE48-5CFC-45C2-8DA8-D8B37C6A8C8A}" destId="{CF1C93BB-E51A-4A8C-B35E-E6436213E88B}" srcOrd="0" destOrd="0" parTransId="{346E4BEC-2789-4C7C-AD65-0B9214348FA1}" sibTransId="{F2B9AA68-D58B-4A1B-8437-2009B11C7D34}"/>
    <dgm:cxn modelId="{113445AA-6B90-4703-AC75-97C377F8FA79}" type="presOf" srcId="{6114D6BE-4127-46C4-8889-1A170334C076}" destId="{D749A9C7-08FF-420E-82C5-00B0994DEA1C}" srcOrd="1" destOrd="0" presId="urn:microsoft.com/office/officeart/2008/layout/HorizontalMultiLevelHierarchy"/>
    <dgm:cxn modelId="{154E23BB-D07A-47A6-892C-5E88FC754D34}" srcId="{3BD7AFBC-A9D2-42CC-B77C-47F9DABC8E47}" destId="{AB2D9D81-D541-4B50-9D48-9D69B2AFECCA}" srcOrd="0" destOrd="0" parTransId="{09E645E6-B1B7-483C-951E-A06D5FBD49E1}" sibTransId="{5816CBA9-C947-48D5-9464-F5F074EE614A}"/>
    <dgm:cxn modelId="{9B7FDF13-0747-4773-BF29-1D4FBC8CDC0D}" type="presOf" srcId="{C4EC7180-F91B-4A52-B615-456032CCCC8C}" destId="{06B9D467-DADE-490F-A845-42D80F5674A8}" srcOrd="0" destOrd="0" presId="urn:microsoft.com/office/officeart/2008/layout/HorizontalMultiLevelHierarchy"/>
    <dgm:cxn modelId="{77CAEF3A-721F-4B18-B3DA-ABA53412B7E0}" type="presOf" srcId="{346E4BEC-2789-4C7C-AD65-0B9214348FA1}" destId="{7ABBB939-5DD0-4044-82B1-A6BAE7AE5E5F}" srcOrd="1" destOrd="0" presId="urn:microsoft.com/office/officeart/2008/layout/HorizontalMultiLevelHierarchy"/>
    <dgm:cxn modelId="{EE93C400-FC69-4988-B66F-970197C8B6C0}" type="presOf" srcId="{8DA04934-CEEA-42EA-9AFF-EC36CA8EF172}" destId="{A5A8F6A5-125E-4680-909A-8EF9FACBD018}" srcOrd="0" destOrd="0" presId="urn:microsoft.com/office/officeart/2008/layout/HorizontalMultiLevelHierarchy"/>
    <dgm:cxn modelId="{7D46857B-247E-4E6D-BA8E-DDC70D4CC4D1}" type="presOf" srcId="{C968E1BC-7AE5-4874-94A2-E3E07189D486}" destId="{53B825FA-90EA-4258-A0B6-5B2ADA76D1FA}" srcOrd="0" destOrd="0" presId="urn:microsoft.com/office/officeart/2008/layout/HorizontalMultiLevelHierarchy"/>
    <dgm:cxn modelId="{13110D5B-3FFB-44C1-9376-A655B4FF88FB}" type="presOf" srcId="{7DC2415D-8726-4EF0-BA2F-3D20D52D1310}" destId="{B18B99FB-E4D0-4040-847C-F2F1165FACBD}" srcOrd="0" destOrd="0" presId="urn:microsoft.com/office/officeart/2008/layout/HorizontalMultiLevelHierarchy"/>
    <dgm:cxn modelId="{59FAE075-CDA9-421F-BF97-AB9E2A5B997C}" type="presOf" srcId="{6114D6BE-4127-46C4-8889-1A170334C076}" destId="{3DC7AC57-D692-43D1-AFF9-213C8C37BA2E}" srcOrd="0" destOrd="0" presId="urn:microsoft.com/office/officeart/2008/layout/HorizontalMultiLevelHierarchy"/>
    <dgm:cxn modelId="{3DBA8826-6F9F-4919-906C-B336B1BF1738}" type="presOf" srcId="{6E85FE48-5CFC-45C2-8DA8-D8B37C6A8C8A}" destId="{F2DC5B76-8741-4EEB-AC25-89A530331F30}" srcOrd="0" destOrd="0" presId="urn:microsoft.com/office/officeart/2008/layout/HorizontalMultiLevelHierarchy"/>
    <dgm:cxn modelId="{9A0923E9-FEF3-40CD-A811-18E9C8C31362}" type="presOf" srcId="{8DA04934-CEEA-42EA-9AFF-EC36CA8EF172}" destId="{177FD7E1-8F5E-4124-BA54-D0421EB9A55D}" srcOrd="1" destOrd="0" presId="urn:microsoft.com/office/officeart/2008/layout/HorizontalMultiLevelHierarchy"/>
    <dgm:cxn modelId="{DB51D446-BE4B-4F6C-B3F5-C572D49B0B19}" srcId="{AB2D9D81-D541-4B50-9D48-9D69B2AFECCA}" destId="{C4EC7180-F91B-4A52-B615-456032CCCC8C}" srcOrd="2" destOrd="0" parTransId="{EFA8144C-2484-425E-9104-89425D1B4B66}" sibTransId="{FA2D0486-B202-4579-9054-2BF8E6BD946A}"/>
    <dgm:cxn modelId="{FB6930E3-8B22-414C-8CF1-E62F7A3F7984}" type="presOf" srcId="{EFA8144C-2484-425E-9104-89425D1B4B66}" destId="{31AD891E-5C8E-4419-A2D6-3882BCE6A2F0}" srcOrd="0" destOrd="0" presId="urn:microsoft.com/office/officeart/2008/layout/HorizontalMultiLevelHierarchy"/>
    <dgm:cxn modelId="{79D1FD3D-D142-443C-AC30-A715FDCEB970}" srcId="{C7EA8D8C-384A-449C-B138-CC08C1843B2F}" destId="{7DC2415D-8726-4EF0-BA2F-3D20D52D1310}" srcOrd="0" destOrd="0" parTransId="{8DA04934-CEEA-42EA-9AFF-EC36CA8EF172}" sibTransId="{1B78DA27-C0C9-4963-AC1D-0D122DEAFA23}"/>
    <dgm:cxn modelId="{D9E33806-EDB3-42EB-BADB-36CCD9945162}" type="presOf" srcId="{EFA8144C-2484-425E-9104-89425D1B4B66}" destId="{A9B8BA0D-6A59-432B-BF64-0EE6846B8608}" srcOrd="1" destOrd="0" presId="urn:microsoft.com/office/officeart/2008/layout/HorizontalMultiLevelHierarchy"/>
    <dgm:cxn modelId="{18C98F9F-444F-4BAF-A0BD-9E0E5FC75B8A}" type="presOf" srcId="{CF1C93BB-E51A-4A8C-B35E-E6436213E88B}" destId="{550A7194-8F63-4052-AE9B-E1A8BF21F05E}" srcOrd="0" destOrd="0" presId="urn:microsoft.com/office/officeart/2008/layout/HorizontalMultiLevelHierarchy"/>
    <dgm:cxn modelId="{D6E3B08A-E552-4899-9966-88402AA73B8B}" srcId="{AB2D9D81-D541-4B50-9D48-9D69B2AFECCA}" destId="{C7EA8D8C-384A-449C-B138-CC08C1843B2F}" srcOrd="1" destOrd="0" parTransId="{C968E1BC-7AE5-4874-94A2-E3E07189D486}" sibTransId="{7BD91A43-E09A-4F18-B470-34F381DB2BF2}"/>
    <dgm:cxn modelId="{4A2FC3AD-D1E3-4CE9-84E1-14837AA30916}" srcId="{AB2D9D81-D541-4B50-9D48-9D69B2AFECCA}" destId="{6E85FE48-5CFC-45C2-8DA8-D8B37C6A8C8A}" srcOrd="0" destOrd="0" parTransId="{6114D6BE-4127-46C4-8889-1A170334C076}" sibTransId="{A1917747-76B4-44D2-8186-6B8E59F5595B}"/>
    <dgm:cxn modelId="{85AE6D53-BBCE-4E67-B482-A6F861887164}" type="presParOf" srcId="{714E2340-2CC5-4089-BB36-708EC831FA35}" destId="{0F91A4DA-9C76-43E0-9193-03838D5A7FD1}" srcOrd="0" destOrd="0" presId="urn:microsoft.com/office/officeart/2008/layout/HorizontalMultiLevelHierarchy"/>
    <dgm:cxn modelId="{4048586F-925B-494E-A6EF-EDAB06421CA1}" type="presParOf" srcId="{0F91A4DA-9C76-43E0-9193-03838D5A7FD1}" destId="{9AA8521A-B7FA-46F9-A61F-7CD1234C9013}" srcOrd="0" destOrd="0" presId="urn:microsoft.com/office/officeart/2008/layout/HorizontalMultiLevelHierarchy"/>
    <dgm:cxn modelId="{D2EBE537-70DD-4405-B778-82849318A568}" type="presParOf" srcId="{0F91A4DA-9C76-43E0-9193-03838D5A7FD1}" destId="{3B67CB1F-4DC3-44D8-8A2D-109D23CB1645}" srcOrd="1" destOrd="0" presId="urn:microsoft.com/office/officeart/2008/layout/HorizontalMultiLevelHierarchy"/>
    <dgm:cxn modelId="{3CB147B3-60B6-44AC-AD52-CC267B5B6E50}" type="presParOf" srcId="{3B67CB1F-4DC3-44D8-8A2D-109D23CB1645}" destId="{3DC7AC57-D692-43D1-AFF9-213C8C37BA2E}" srcOrd="0" destOrd="0" presId="urn:microsoft.com/office/officeart/2008/layout/HorizontalMultiLevelHierarchy"/>
    <dgm:cxn modelId="{51BEAA8F-567C-4FB3-A2D8-AA2173207B31}" type="presParOf" srcId="{3DC7AC57-D692-43D1-AFF9-213C8C37BA2E}" destId="{D749A9C7-08FF-420E-82C5-00B0994DEA1C}" srcOrd="0" destOrd="0" presId="urn:microsoft.com/office/officeart/2008/layout/HorizontalMultiLevelHierarchy"/>
    <dgm:cxn modelId="{CD9D3DB2-3532-446E-A962-DBFC710FF2D9}" type="presParOf" srcId="{3B67CB1F-4DC3-44D8-8A2D-109D23CB1645}" destId="{43F83EC3-91BA-4FCD-B66D-FD733B3DD62B}" srcOrd="1" destOrd="0" presId="urn:microsoft.com/office/officeart/2008/layout/HorizontalMultiLevelHierarchy"/>
    <dgm:cxn modelId="{165863AD-9007-4B21-9B6C-97B99D62C919}" type="presParOf" srcId="{43F83EC3-91BA-4FCD-B66D-FD733B3DD62B}" destId="{F2DC5B76-8741-4EEB-AC25-89A530331F30}" srcOrd="0" destOrd="0" presId="urn:microsoft.com/office/officeart/2008/layout/HorizontalMultiLevelHierarchy"/>
    <dgm:cxn modelId="{E1925EC8-BC17-4735-8E60-52FF48DB9FA2}" type="presParOf" srcId="{43F83EC3-91BA-4FCD-B66D-FD733B3DD62B}" destId="{68BFFB05-4312-464C-8E57-E7B67F6D61DE}" srcOrd="1" destOrd="0" presId="urn:microsoft.com/office/officeart/2008/layout/HorizontalMultiLevelHierarchy"/>
    <dgm:cxn modelId="{A4C2A0BE-EE8E-4945-9855-4DA969E1782A}" type="presParOf" srcId="{68BFFB05-4312-464C-8E57-E7B67F6D61DE}" destId="{5C406925-0B27-43EE-ABAE-D3BEF6BAFD85}" srcOrd="0" destOrd="0" presId="urn:microsoft.com/office/officeart/2008/layout/HorizontalMultiLevelHierarchy"/>
    <dgm:cxn modelId="{F0EEB98A-2AE8-4835-BC85-47FC0A048469}" type="presParOf" srcId="{5C406925-0B27-43EE-ABAE-D3BEF6BAFD85}" destId="{7ABBB939-5DD0-4044-82B1-A6BAE7AE5E5F}" srcOrd="0" destOrd="0" presId="urn:microsoft.com/office/officeart/2008/layout/HorizontalMultiLevelHierarchy"/>
    <dgm:cxn modelId="{F30BED4C-9465-48F4-A7BB-9D77A28152BB}" type="presParOf" srcId="{68BFFB05-4312-464C-8E57-E7B67F6D61DE}" destId="{F0F7873D-0A23-4464-91FE-94C78585668F}" srcOrd="1" destOrd="0" presId="urn:microsoft.com/office/officeart/2008/layout/HorizontalMultiLevelHierarchy"/>
    <dgm:cxn modelId="{2CC5A895-2E79-4E9D-A990-4543470E60CB}" type="presParOf" srcId="{F0F7873D-0A23-4464-91FE-94C78585668F}" destId="{550A7194-8F63-4052-AE9B-E1A8BF21F05E}" srcOrd="0" destOrd="0" presId="urn:microsoft.com/office/officeart/2008/layout/HorizontalMultiLevelHierarchy"/>
    <dgm:cxn modelId="{5A9FDC49-1422-442D-B629-7CFD5DE42946}" type="presParOf" srcId="{F0F7873D-0A23-4464-91FE-94C78585668F}" destId="{851FA615-E7A1-4226-9A30-1FC26078E748}" srcOrd="1" destOrd="0" presId="urn:microsoft.com/office/officeart/2008/layout/HorizontalMultiLevelHierarchy"/>
    <dgm:cxn modelId="{0316BF9D-0D30-4916-B19D-3A8D168513F4}" type="presParOf" srcId="{3B67CB1F-4DC3-44D8-8A2D-109D23CB1645}" destId="{53B825FA-90EA-4258-A0B6-5B2ADA76D1FA}" srcOrd="2" destOrd="0" presId="urn:microsoft.com/office/officeart/2008/layout/HorizontalMultiLevelHierarchy"/>
    <dgm:cxn modelId="{461B6F9D-B962-4318-B2CF-3611BD8D779A}" type="presParOf" srcId="{53B825FA-90EA-4258-A0B6-5B2ADA76D1FA}" destId="{43AA033F-5D6F-40C1-A02B-843AADB0433F}" srcOrd="0" destOrd="0" presId="urn:microsoft.com/office/officeart/2008/layout/HorizontalMultiLevelHierarchy"/>
    <dgm:cxn modelId="{F3C63D10-0A7E-4094-8DFA-489393D578E9}" type="presParOf" srcId="{3B67CB1F-4DC3-44D8-8A2D-109D23CB1645}" destId="{874F510E-8539-4715-A18F-9365B25DE7E3}" srcOrd="3" destOrd="0" presId="urn:microsoft.com/office/officeart/2008/layout/HorizontalMultiLevelHierarchy"/>
    <dgm:cxn modelId="{7D7BD230-BC47-4ABA-A705-52710882F156}" type="presParOf" srcId="{874F510E-8539-4715-A18F-9365B25DE7E3}" destId="{44F3924A-4661-4C7B-BECF-77761569197A}" srcOrd="0" destOrd="0" presId="urn:microsoft.com/office/officeart/2008/layout/HorizontalMultiLevelHierarchy"/>
    <dgm:cxn modelId="{BD8C1E01-079A-4EA8-9AD6-5706968B78CC}" type="presParOf" srcId="{874F510E-8539-4715-A18F-9365B25DE7E3}" destId="{9C43A655-7830-4491-8961-D7CEB710A9EA}" srcOrd="1" destOrd="0" presId="urn:microsoft.com/office/officeart/2008/layout/HorizontalMultiLevelHierarchy"/>
    <dgm:cxn modelId="{2B2EB52B-CE82-4A93-AD3D-A05F2F10740B}" type="presParOf" srcId="{9C43A655-7830-4491-8961-D7CEB710A9EA}" destId="{A5A8F6A5-125E-4680-909A-8EF9FACBD018}" srcOrd="0" destOrd="0" presId="urn:microsoft.com/office/officeart/2008/layout/HorizontalMultiLevelHierarchy"/>
    <dgm:cxn modelId="{F5FF80EF-EDA9-4676-9E81-52CD48259EC1}" type="presParOf" srcId="{A5A8F6A5-125E-4680-909A-8EF9FACBD018}" destId="{177FD7E1-8F5E-4124-BA54-D0421EB9A55D}" srcOrd="0" destOrd="0" presId="urn:microsoft.com/office/officeart/2008/layout/HorizontalMultiLevelHierarchy"/>
    <dgm:cxn modelId="{E583D3B7-A83B-44C9-8A99-1A8AE4D92423}" type="presParOf" srcId="{9C43A655-7830-4491-8961-D7CEB710A9EA}" destId="{90D3CF74-D3DF-4990-A063-C8B24E9A7003}" srcOrd="1" destOrd="0" presId="urn:microsoft.com/office/officeart/2008/layout/HorizontalMultiLevelHierarchy"/>
    <dgm:cxn modelId="{B21CC51F-AC68-437E-89C2-61D825EAD448}" type="presParOf" srcId="{90D3CF74-D3DF-4990-A063-C8B24E9A7003}" destId="{B18B99FB-E4D0-4040-847C-F2F1165FACBD}" srcOrd="0" destOrd="0" presId="urn:microsoft.com/office/officeart/2008/layout/HorizontalMultiLevelHierarchy"/>
    <dgm:cxn modelId="{BFE4B069-C605-4B4F-ADCB-F330DBF68486}" type="presParOf" srcId="{90D3CF74-D3DF-4990-A063-C8B24E9A7003}" destId="{77D999E0-4B6B-40A3-88DE-1616979446F2}" srcOrd="1" destOrd="0" presId="urn:microsoft.com/office/officeart/2008/layout/HorizontalMultiLevelHierarchy"/>
    <dgm:cxn modelId="{1F0F40EB-1A0E-4E74-A0A0-16B033F89A94}" type="presParOf" srcId="{3B67CB1F-4DC3-44D8-8A2D-109D23CB1645}" destId="{31AD891E-5C8E-4419-A2D6-3882BCE6A2F0}" srcOrd="4" destOrd="0" presId="urn:microsoft.com/office/officeart/2008/layout/HorizontalMultiLevelHierarchy"/>
    <dgm:cxn modelId="{C058626D-2FD1-4259-A7C5-0AC58D3CD864}" type="presParOf" srcId="{31AD891E-5C8E-4419-A2D6-3882BCE6A2F0}" destId="{A9B8BA0D-6A59-432B-BF64-0EE6846B8608}" srcOrd="0" destOrd="0" presId="urn:microsoft.com/office/officeart/2008/layout/HorizontalMultiLevelHierarchy"/>
    <dgm:cxn modelId="{C6194891-6250-4EB5-B035-C637F583521D}" type="presParOf" srcId="{3B67CB1F-4DC3-44D8-8A2D-109D23CB1645}" destId="{F3E4099A-95B2-4E82-9029-D18F5E2BB1FA}" srcOrd="5" destOrd="0" presId="urn:microsoft.com/office/officeart/2008/layout/HorizontalMultiLevelHierarchy"/>
    <dgm:cxn modelId="{B42A8F81-A3BF-4DB2-A962-9E9F6B4BE757}" type="presParOf" srcId="{F3E4099A-95B2-4E82-9029-D18F5E2BB1FA}" destId="{06B9D467-DADE-490F-A845-42D80F5674A8}" srcOrd="0" destOrd="0" presId="urn:microsoft.com/office/officeart/2008/layout/HorizontalMultiLevelHierarchy"/>
    <dgm:cxn modelId="{A3DA55BB-FD54-4FA0-A597-D1134D794DBE}" type="presParOf" srcId="{F3E4099A-95B2-4E82-9029-D18F5E2BB1FA}" destId="{F84BC579-509B-4845-8060-B8194371203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EC4963-C0A3-4A8C-9E45-7EE797C43B0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E6EFA0A-FD27-41F2-8773-4730AE7F8AD7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а) готівка</a:t>
          </a:r>
          <a:endParaRPr lang="ru-RU" dirty="0">
            <a:solidFill>
              <a:schemeClr val="tx1"/>
            </a:solidFill>
          </a:endParaRPr>
        </a:p>
      </dgm:t>
    </dgm:pt>
    <dgm:pt modelId="{397DAB14-1759-4399-B8F1-7A1D66C8F63F}" type="parTrans" cxnId="{0F7BB4EE-8898-46C9-9CDC-CD4F58A2ABA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0D6DAD-724B-497E-A87B-4835F4728EB8}" type="sibTrans" cxnId="{0F7BB4EE-8898-46C9-9CDC-CD4F58A2ABA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3DCE32E-7BF8-4484-B848-177DBB6A5FFF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в) обмін товарів на товари</a:t>
          </a:r>
          <a:endParaRPr lang="ru-RU" dirty="0">
            <a:solidFill>
              <a:schemeClr val="tx1"/>
            </a:solidFill>
          </a:endParaRPr>
        </a:p>
      </dgm:t>
    </dgm:pt>
    <dgm:pt modelId="{E7DED33F-EE4F-4E3A-9286-1C2A157FA03F}" type="parTrans" cxnId="{6A592A64-4756-42A3-8C00-3E04AB01B1D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2E2820E-24AF-457D-8D82-81665D4A46FF}" type="sibTrans" cxnId="{6A592A64-4756-42A3-8C00-3E04AB01B1D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32C5D76-59E8-4AF0-A6C9-2BC69A827EB7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г) взаємозалік, тобто погашення дебіторської заборгованості кредиторською. </a:t>
          </a:r>
          <a:endParaRPr lang="ru-RU" dirty="0">
            <a:solidFill>
              <a:schemeClr val="tx1"/>
            </a:solidFill>
          </a:endParaRPr>
        </a:p>
      </dgm:t>
    </dgm:pt>
    <dgm:pt modelId="{C8C8494C-4548-4597-9568-25822E69E8BD}" type="parTrans" cxnId="{5D444334-DCED-441F-B68F-F90B406F2EA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0D217D5-A9EB-4CC6-8F29-9557BE8EE045}" type="sibTrans" cxnId="{5D444334-DCED-441F-B68F-F90B406F2EA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9D15141-6880-4234-B585-80128862BB7C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б) кредит</a:t>
          </a:r>
          <a:endParaRPr lang="ru-RU" dirty="0">
            <a:solidFill>
              <a:schemeClr val="tx1"/>
            </a:solidFill>
          </a:endParaRPr>
        </a:p>
      </dgm:t>
    </dgm:pt>
    <dgm:pt modelId="{9A3F2BE0-DD2E-4E1F-A86A-75DDAC94C401}" type="parTrans" cxnId="{2753944D-3910-4BF3-B157-6C2A19C32BE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167E075-F169-4933-883F-DFA136F27A48}" type="sibTrans" cxnId="{2753944D-3910-4BF3-B157-6C2A19C32BE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70751BD-F9B3-4F96-84D5-D556930F75B1}" type="pres">
      <dgm:prSet presAssocID="{D0EC4963-C0A3-4A8C-9E45-7EE797C43B0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9FAE312-D12D-4917-AAD0-E919D4645BDF}" type="pres">
      <dgm:prSet presAssocID="{D0EC4963-C0A3-4A8C-9E45-7EE797C43B01}" presName="Name1" presStyleCnt="0"/>
      <dgm:spPr/>
    </dgm:pt>
    <dgm:pt modelId="{E55CAFBA-6A12-4452-B69A-8988035C8583}" type="pres">
      <dgm:prSet presAssocID="{D0EC4963-C0A3-4A8C-9E45-7EE797C43B01}" presName="cycle" presStyleCnt="0"/>
      <dgm:spPr/>
    </dgm:pt>
    <dgm:pt modelId="{DDF22857-2F84-4F54-95DA-BF74F7AD077D}" type="pres">
      <dgm:prSet presAssocID="{D0EC4963-C0A3-4A8C-9E45-7EE797C43B01}" presName="srcNode" presStyleLbl="node1" presStyleIdx="0" presStyleCnt="4"/>
      <dgm:spPr/>
    </dgm:pt>
    <dgm:pt modelId="{E3B0182C-422E-4888-876C-EBCDA24E7F32}" type="pres">
      <dgm:prSet presAssocID="{D0EC4963-C0A3-4A8C-9E45-7EE797C43B01}" presName="conn" presStyleLbl="parChTrans1D2" presStyleIdx="0" presStyleCnt="1"/>
      <dgm:spPr/>
      <dgm:t>
        <a:bodyPr/>
        <a:lstStyle/>
        <a:p>
          <a:endParaRPr lang="ru-RU"/>
        </a:p>
      </dgm:t>
    </dgm:pt>
    <dgm:pt modelId="{94F38FB7-54E1-4CAF-ABBE-1C2BEF0162DC}" type="pres">
      <dgm:prSet presAssocID="{D0EC4963-C0A3-4A8C-9E45-7EE797C43B01}" presName="extraNode" presStyleLbl="node1" presStyleIdx="0" presStyleCnt="4"/>
      <dgm:spPr/>
    </dgm:pt>
    <dgm:pt modelId="{FE4695A9-1272-4485-AE6A-5C7506ABAE80}" type="pres">
      <dgm:prSet presAssocID="{D0EC4963-C0A3-4A8C-9E45-7EE797C43B01}" presName="dstNode" presStyleLbl="node1" presStyleIdx="0" presStyleCnt="4"/>
      <dgm:spPr/>
    </dgm:pt>
    <dgm:pt modelId="{16EA6F60-A54E-40CC-837B-9D4F19EDE0BC}" type="pres">
      <dgm:prSet presAssocID="{7E6EFA0A-FD27-41F2-8773-4730AE7F8AD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C46B3-CDD1-4BA7-A2BF-C8750B7303D2}" type="pres">
      <dgm:prSet presAssocID="{7E6EFA0A-FD27-41F2-8773-4730AE7F8AD7}" presName="accent_1" presStyleCnt="0"/>
      <dgm:spPr/>
    </dgm:pt>
    <dgm:pt modelId="{97D4B3A9-C974-4C79-8004-FD6DA0DEB986}" type="pres">
      <dgm:prSet presAssocID="{7E6EFA0A-FD27-41F2-8773-4730AE7F8AD7}" presName="accentRepeatNode" presStyleLbl="solidFgAcc1" presStyleIdx="0" presStyleCnt="4"/>
      <dgm:spPr/>
    </dgm:pt>
    <dgm:pt modelId="{71FBEE8D-EC93-453D-9918-7B3575105CC4}" type="pres">
      <dgm:prSet presAssocID="{B9D15141-6880-4234-B585-80128862BB7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56010-014B-4568-AF64-9B7961CE45AC}" type="pres">
      <dgm:prSet presAssocID="{B9D15141-6880-4234-B585-80128862BB7C}" presName="accent_2" presStyleCnt="0"/>
      <dgm:spPr/>
    </dgm:pt>
    <dgm:pt modelId="{16801415-7FB1-4D14-9536-5E5617AEED5B}" type="pres">
      <dgm:prSet presAssocID="{B9D15141-6880-4234-B585-80128862BB7C}" presName="accentRepeatNode" presStyleLbl="solidFgAcc1" presStyleIdx="1" presStyleCnt="4"/>
      <dgm:spPr/>
    </dgm:pt>
    <dgm:pt modelId="{3FEAEB3D-1B64-4B5B-8ABB-73F9B23D6D9B}" type="pres">
      <dgm:prSet presAssocID="{23DCE32E-7BF8-4484-B848-177DBB6A5FF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F01A0-4E73-43D1-82C2-1DB420C1CBE5}" type="pres">
      <dgm:prSet presAssocID="{23DCE32E-7BF8-4484-B848-177DBB6A5FFF}" presName="accent_3" presStyleCnt="0"/>
      <dgm:spPr/>
    </dgm:pt>
    <dgm:pt modelId="{52170B54-35CB-4529-8FF2-69FADAF60B96}" type="pres">
      <dgm:prSet presAssocID="{23DCE32E-7BF8-4484-B848-177DBB6A5FFF}" presName="accentRepeatNode" presStyleLbl="solidFgAcc1" presStyleIdx="2" presStyleCnt="4"/>
      <dgm:spPr/>
    </dgm:pt>
    <dgm:pt modelId="{D8F8500F-7D2B-44B8-A606-FB42126B9415}" type="pres">
      <dgm:prSet presAssocID="{132C5D76-59E8-4AF0-A6C9-2BC69A827EB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4375A-8BE3-4D72-866E-4FA2BF11CA7D}" type="pres">
      <dgm:prSet presAssocID="{132C5D76-59E8-4AF0-A6C9-2BC69A827EB7}" presName="accent_4" presStyleCnt="0"/>
      <dgm:spPr/>
    </dgm:pt>
    <dgm:pt modelId="{DC415BBE-35F4-45AA-9EBF-099276730156}" type="pres">
      <dgm:prSet presAssocID="{132C5D76-59E8-4AF0-A6C9-2BC69A827EB7}" presName="accentRepeatNode" presStyleLbl="solidFgAcc1" presStyleIdx="3" presStyleCnt="4"/>
      <dgm:spPr/>
    </dgm:pt>
  </dgm:ptLst>
  <dgm:cxnLst>
    <dgm:cxn modelId="{4344EE62-AD82-4DDB-A331-0E81BCCA3654}" type="presOf" srcId="{1F0D6DAD-724B-497E-A87B-4835F4728EB8}" destId="{E3B0182C-422E-4888-876C-EBCDA24E7F32}" srcOrd="0" destOrd="0" presId="urn:microsoft.com/office/officeart/2008/layout/VerticalCurvedList"/>
    <dgm:cxn modelId="{5D444334-DCED-441F-B68F-F90B406F2EA8}" srcId="{D0EC4963-C0A3-4A8C-9E45-7EE797C43B01}" destId="{132C5D76-59E8-4AF0-A6C9-2BC69A827EB7}" srcOrd="3" destOrd="0" parTransId="{C8C8494C-4548-4597-9568-25822E69E8BD}" sibTransId="{B0D217D5-A9EB-4CC6-8F29-9557BE8EE045}"/>
    <dgm:cxn modelId="{B9599EC9-D08C-4D43-8D0D-5C34379BC119}" type="presOf" srcId="{B9D15141-6880-4234-B585-80128862BB7C}" destId="{71FBEE8D-EC93-453D-9918-7B3575105CC4}" srcOrd="0" destOrd="0" presId="urn:microsoft.com/office/officeart/2008/layout/VerticalCurvedList"/>
    <dgm:cxn modelId="{2753944D-3910-4BF3-B157-6C2A19C32BEB}" srcId="{D0EC4963-C0A3-4A8C-9E45-7EE797C43B01}" destId="{B9D15141-6880-4234-B585-80128862BB7C}" srcOrd="1" destOrd="0" parTransId="{9A3F2BE0-DD2E-4E1F-A86A-75DDAC94C401}" sibTransId="{B167E075-F169-4933-883F-DFA136F27A48}"/>
    <dgm:cxn modelId="{01DBEA30-E14C-4F5B-824A-8618150B5D36}" type="presOf" srcId="{D0EC4963-C0A3-4A8C-9E45-7EE797C43B01}" destId="{870751BD-F9B3-4F96-84D5-D556930F75B1}" srcOrd="0" destOrd="0" presId="urn:microsoft.com/office/officeart/2008/layout/VerticalCurvedList"/>
    <dgm:cxn modelId="{487AC49E-0B8D-4445-A92E-2164F6D3F87C}" type="presOf" srcId="{132C5D76-59E8-4AF0-A6C9-2BC69A827EB7}" destId="{D8F8500F-7D2B-44B8-A606-FB42126B9415}" srcOrd="0" destOrd="0" presId="urn:microsoft.com/office/officeart/2008/layout/VerticalCurvedList"/>
    <dgm:cxn modelId="{562471C2-7A8A-429C-9034-2B7BD3F45F75}" type="presOf" srcId="{7E6EFA0A-FD27-41F2-8773-4730AE7F8AD7}" destId="{16EA6F60-A54E-40CC-837B-9D4F19EDE0BC}" srcOrd="0" destOrd="0" presId="urn:microsoft.com/office/officeart/2008/layout/VerticalCurvedList"/>
    <dgm:cxn modelId="{58776218-FF99-4342-90DF-FB7CDFD93FD3}" type="presOf" srcId="{23DCE32E-7BF8-4484-B848-177DBB6A5FFF}" destId="{3FEAEB3D-1B64-4B5B-8ABB-73F9B23D6D9B}" srcOrd="0" destOrd="0" presId="urn:microsoft.com/office/officeart/2008/layout/VerticalCurvedList"/>
    <dgm:cxn modelId="{0F7BB4EE-8898-46C9-9CDC-CD4F58A2ABA6}" srcId="{D0EC4963-C0A3-4A8C-9E45-7EE797C43B01}" destId="{7E6EFA0A-FD27-41F2-8773-4730AE7F8AD7}" srcOrd="0" destOrd="0" parTransId="{397DAB14-1759-4399-B8F1-7A1D66C8F63F}" sibTransId="{1F0D6DAD-724B-497E-A87B-4835F4728EB8}"/>
    <dgm:cxn modelId="{6A592A64-4756-42A3-8C00-3E04AB01B1DC}" srcId="{D0EC4963-C0A3-4A8C-9E45-7EE797C43B01}" destId="{23DCE32E-7BF8-4484-B848-177DBB6A5FFF}" srcOrd="2" destOrd="0" parTransId="{E7DED33F-EE4F-4E3A-9286-1C2A157FA03F}" sibTransId="{A2E2820E-24AF-457D-8D82-81665D4A46FF}"/>
    <dgm:cxn modelId="{9D78012C-6797-484A-8C2C-7601E3367488}" type="presParOf" srcId="{870751BD-F9B3-4F96-84D5-D556930F75B1}" destId="{D9FAE312-D12D-4917-AAD0-E919D4645BDF}" srcOrd="0" destOrd="0" presId="urn:microsoft.com/office/officeart/2008/layout/VerticalCurvedList"/>
    <dgm:cxn modelId="{06A4D0EA-8229-4A9E-A533-BCEEC414EDD6}" type="presParOf" srcId="{D9FAE312-D12D-4917-AAD0-E919D4645BDF}" destId="{E55CAFBA-6A12-4452-B69A-8988035C8583}" srcOrd="0" destOrd="0" presId="urn:microsoft.com/office/officeart/2008/layout/VerticalCurvedList"/>
    <dgm:cxn modelId="{A7B995B5-DBC8-45BC-B685-228C841A5961}" type="presParOf" srcId="{E55CAFBA-6A12-4452-B69A-8988035C8583}" destId="{DDF22857-2F84-4F54-95DA-BF74F7AD077D}" srcOrd="0" destOrd="0" presId="urn:microsoft.com/office/officeart/2008/layout/VerticalCurvedList"/>
    <dgm:cxn modelId="{AE4335ED-28B5-4A08-9669-663EAA0655C6}" type="presParOf" srcId="{E55CAFBA-6A12-4452-B69A-8988035C8583}" destId="{E3B0182C-422E-4888-876C-EBCDA24E7F32}" srcOrd="1" destOrd="0" presId="urn:microsoft.com/office/officeart/2008/layout/VerticalCurvedList"/>
    <dgm:cxn modelId="{6B299561-C741-4750-BABC-722355C352D5}" type="presParOf" srcId="{E55CAFBA-6A12-4452-B69A-8988035C8583}" destId="{94F38FB7-54E1-4CAF-ABBE-1C2BEF0162DC}" srcOrd="2" destOrd="0" presId="urn:microsoft.com/office/officeart/2008/layout/VerticalCurvedList"/>
    <dgm:cxn modelId="{1EE5E3B1-AF2C-4EAF-8999-02710D314C9E}" type="presParOf" srcId="{E55CAFBA-6A12-4452-B69A-8988035C8583}" destId="{FE4695A9-1272-4485-AE6A-5C7506ABAE80}" srcOrd="3" destOrd="0" presId="urn:microsoft.com/office/officeart/2008/layout/VerticalCurvedList"/>
    <dgm:cxn modelId="{AE2CA4A4-344D-4BF6-8115-CD54727F7036}" type="presParOf" srcId="{D9FAE312-D12D-4917-AAD0-E919D4645BDF}" destId="{16EA6F60-A54E-40CC-837B-9D4F19EDE0BC}" srcOrd="1" destOrd="0" presId="urn:microsoft.com/office/officeart/2008/layout/VerticalCurvedList"/>
    <dgm:cxn modelId="{EFDCB099-4920-441E-88D7-AE78FB9FD806}" type="presParOf" srcId="{D9FAE312-D12D-4917-AAD0-E919D4645BDF}" destId="{2A8C46B3-CDD1-4BA7-A2BF-C8750B7303D2}" srcOrd="2" destOrd="0" presId="urn:microsoft.com/office/officeart/2008/layout/VerticalCurvedList"/>
    <dgm:cxn modelId="{8B9F575F-4C28-4381-9A54-8581AFBFFDB6}" type="presParOf" srcId="{2A8C46B3-CDD1-4BA7-A2BF-C8750B7303D2}" destId="{97D4B3A9-C974-4C79-8004-FD6DA0DEB986}" srcOrd="0" destOrd="0" presId="urn:microsoft.com/office/officeart/2008/layout/VerticalCurvedList"/>
    <dgm:cxn modelId="{122153DF-EF86-458A-985F-D7320FF9AAB4}" type="presParOf" srcId="{D9FAE312-D12D-4917-AAD0-E919D4645BDF}" destId="{71FBEE8D-EC93-453D-9918-7B3575105CC4}" srcOrd="3" destOrd="0" presId="urn:microsoft.com/office/officeart/2008/layout/VerticalCurvedList"/>
    <dgm:cxn modelId="{D114CF50-0D96-4765-A954-BE02467BA87E}" type="presParOf" srcId="{D9FAE312-D12D-4917-AAD0-E919D4645BDF}" destId="{D1D56010-014B-4568-AF64-9B7961CE45AC}" srcOrd="4" destOrd="0" presId="urn:microsoft.com/office/officeart/2008/layout/VerticalCurvedList"/>
    <dgm:cxn modelId="{D4BB0DFC-7906-4A21-82AD-16242060A257}" type="presParOf" srcId="{D1D56010-014B-4568-AF64-9B7961CE45AC}" destId="{16801415-7FB1-4D14-9536-5E5617AEED5B}" srcOrd="0" destOrd="0" presId="urn:microsoft.com/office/officeart/2008/layout/VerticalCurvedList"/>
    <dgm:cxn modelId="{27B1F38E-A88E-486B-A115-E45E9B360C34}" type="presParOf" srcId="{D9FAE312-D12D-4917-AAD0-E919D4645BDF}" destId="{3FEAEB3D-1B64-4B5B-8ABB-73F9B23D6D9B}" srcOrd="5" destOrd="0" presId="urn:microsoft.com/office/officeart/2008/layout/VerticalCurvedList"/>
    <dgm:cxn modelId="{6D3136DE-4475-4BC9-AA8D-AB2CD3F7A025}" type="presParOf" srcId="{D9FAE312-D12D-4917-AAD0-E919D4645BDF}" destId="{BD2F01A0-4E73-43D1-82C2-1DB420C1CBE5}" srcOrd="6" destOrd="0" presId="urn:microsoft.com/office/officeart/2008/layout/VerticalCurvedList"/>
    <dgm:cxn modelId="{44B4EA5B-72BE-4A22-9E10-9F6BA0A6BA67}" type="presParOf" srcId="{BD2F01A0-4E73-43D1-82C2-1DB420C1CBE5}" destId="{52170B54-35CB-4529-8FF2-69FADAF60B96}" srcOrd="0" destOrd="0" presId="urn:microsoft.com/office/officeart/2008/layout/VerticalCurvedList"/>
    <dgm:cxn modelId="{22B04265-DC86-4323-87E7-92BE4275F880}" type="presParOf" srcId="{D9FAE312-D12D-4917-AAD0-E919D4645BDF}" destId="{D8F8500F-7D2B-44B8-A606-FB42126B9415}" srcOrd="7" destOrd="0" presId="urn:microsoft.com/office/officeart/2008/layout/VerticalCurvedList"/>
    <dgm:cxn modelId="{06B4FB56-A1DF-4590-9313-F1B331E41954}" type="presParOf" srcId="{D9FAE312-D12D-4917-AAD0-E919D4645BDF}" destId="{5574375A-8BE3-4D72-866E-4FA2BF11CA7D}" srcOrd="8" destOrd="0" presId="urn:microsoft.com/office/officeart/2008/layout/VerticalCurvedList"/>
    <dgm:cxn modelId="{15731611-8822-44CC-A8A0-7F3057B1536E}" type="presParOf" srcId="{5574375A-8BE3-4D72-866E-4FA2BF11CA7D}" destId="{DC415BBE-35F4-45AA-9EBF-0992767301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73191-D139-40FC-A915-E32F48811ABE}">
      <dsp:nvSpPr>
        <dsp:cNvPr id="0" name=""/>
        <dsp:cNvSpPr/>
      </dsp:nvSpPr>
      <dsp:spPr>
        <a:xfrm>
          <a:off x="-6211190" y="-950212"/>
          <a:ext cx="7393522" cy="7393522"/>
        </a:xfrm>
        <a:prstGeom prst="blockArc">
          <a:avLst>
            <a:gd name="adj1" fmla="val 18900000"/>
            <a:gd name="adj2" fmla="val 2700000"/>
            <a:gd name="adj3" fmla="val 29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D8477F-8131-477F-BD7D-85F6A5851E6E}">
      <dsp:nvSpPr>
        <dsp:cNvPr id="0" name=""/>
        <dsp:cNvSpPr/>
      </dsp:nvSpPr>
      <dsp:spPr>
        <a:xfrm>
          <a:off x="618767" y="422309"/>
          <a:ext cx="7522731" cy="8450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76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bg1"/>
              </a:solidFill>
            </a:rPr>
            <a:t>1-й - з моменту виникнення товарно-грошових відносин до кінця XVIII ст.;</a:t>
          </a:r>
          <a:endParaRPr lang="ru-RU" sz="2500" kern="1200" dirty="0">
            <a:solidFill>
              <a:schemeClr val="bg1"/>
            </a:solidFill>
          </a:endParaRPr>
        </a:p>
      </dsp:txBody>
      <dsp:txXfrm>
        <a:off x="618767" y="422309"/>
        <a:ext cx="7522731" cy="845058"/>
      </dsp:txXfrm>
    </dsp:sp>
    <dsp:sp modelId="{2C0C51EC-910D-462C-8364-03B9FA9AF8C1}">
      <dsp:nvSpPr>
        <dsp:cNvPr id="0" name=""/>
        <dsp:cNvSpPr/>
      </dsp:nvSpPr>
      <dsp:spPr>
        <a:xfrm>
          <a:off x="90605" y="316677"/>
          <a:ext cx="1056322" cy="10563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E3200-7A7B-407E-AA7F-5906B99381CC}">
      <dsp:nvSpPr>
        <dsp:cNvPr id="0" name=""/>
        <dsp:cNvSpPr/>
      </dsp:nvSpPr>
      <dsp:spPr>
        <a:xfrm>
          <a:off x="1103258" y="1690116"/>
          <a:ext cx="7038240" cy="845058"/>
        </a:xfrm>
        <a:prstGeom prst="rect">
          <a:avLst/>
        </a:prstGeom>
        <a:solidFill>
          <a:schemeClr val="accent3">
            <a:hueOff val="791790"/>
            <a:satOff val="4265"/>
            <a:lumOff val="58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76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/>
              </a:solidFill>
            </a:rPr>
            <a:t>2-й - з кінця XVIII ст. до кінця XIX ст.;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1103258" y="1690116"/>
        <a:ext cx="7038240" cy="845058"/>
      </dsp:txXfrm>
    </dsp:sp>
    <dsp:sp modelId="{873B830F-AC32-4B79-9983-2B759F24F83F}">
      <dsp:nvSpPr>
        <dsp:cNvPr id="0" name=""/>
        <dsp:cNvSpPr/>
      </dsp:nvSpPr>
      <dsp:spPr>
        <a:xfrm>
          <a:off x="575096" y="1584483"/>
          <a:ext cx="1056322" cy="10563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91790"/>
              <a:satOff val="4265"/>
              <a:lumOff val="58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E446F-5ABC-4687-95FF-21DF2B85D2C9}">
      <dsp:nvSpPr>
        <dsp:cNvPr id="0" name=""/>
        <dsp:cNvSpPr/>
      </dsp:nvSpPr>
      <dsp:spPr>
        <a:xfrm>
          <a:off x="1103258" y="2957922"/>
          <a:ext cx="7038240" cy="845058"/>
        </a:xfrm>
        <a:prstGeom prst="rect">
          <a:avLst/>
        </a:prstGeom>
        <a:solidFill>
          <a:schemeClr val="accent3">
            <a:hueOff val="1583581"/>
            <a:satOff val="8529"/>
            <a:lumOff val="116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76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/>
              </a:solidFill>
            </a:rPr>
            <a:t>3-й - кінець XIX і початок XX ст.;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1103258" y="2957922"/>
        <a:ext cx="7038240" cy="845058"/>
      </dsp:txXfrm>
    </dsp:sp>
    <dsp:sp modelId="{9BFE0390-1398-49DD-845D-F7F23FCFC582}">
      <dsp:nvSpPr>
        <dsp:cNvPr id="0" name=""/>
        <dsp:cNvSpPr/>
      </dsp:nvSpPr>
      <dsp:spPr>
        <a:xfrm>
          <a:off x="575096" y="2852290"/>
          <a:ext cx="1056322" cy="10563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583581"/>
              <a:satOff val="8529"/>
              <a:lumOff val="116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D4DF8-8548-4BEE-BB62-B9F1866B5A69}">
      <dsp:nvSpPr>
        <dsp:cNvPr id="0" name=""/>
        <dsp:cNvSpPr/>
      </dsp:nvSpPr>
      <dsp:spPr>
        <a:xfrm>
          <a:off x="618767" y="4225729"/>
          <a:ext cx="7522731" cy="845058"/>
        </a:xfrm>
        <a:prstGeom prst="rect">
          <a:avLst/>
        </a:prstGeom>
        <a:solidFill>
          <a:schemeClr val="accent3">
            <a:hueOff val="2375371"/>
            <a:satOff val="12794"/>
            <a:lumOff val="174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76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/>
              </a:solidFill>
            </a:rPr>
            <a:t>4-й - з початку XX ст. і до наших днів.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618767" y="4225729"/>
        <a:ext cx="7522731" cy="845058"/>
      </dsp:txXfrm>
    </dsp:sp>
    <dsp:sp modelId="{1BEA57C5-BB16-480D-B289-37BFE2F15774}">
      <dsp:nvSpPr>
        <dsp:cNvPr id="0" name=""/>
        <dsp:cNvSpPr/>
      </dsp:nvSpPr>
      <dsp:spPr>
        <a:xfrm>
          <a:off x="90605" y="4120097"/>
          <a:ext cx="1056322" cy="10563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375371"/>
              <a:satOff val="12794"/>
              <a:lumOff val="1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B0177-D412-4A67-B901-F891ABAD368F}">
      <dsp:nvSpPr>
        <dsp:cNvPr id="0" name=""/>
        <dsp:cNvSpPr/>
      </dsp:nvSpPr>
      <dsp:spPr>
        <a:xfrm>
          <a:off x="0" y="782141"/>
          <a:ext cx="7488832" cy="219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217" tIns="354076" rIns="581217" bIns="170688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до обов’язків якого входили спостереження за організацією і веденням обліку папських багатств, а також перевірка звітності, яка надходила з провінцій.</a:t>
          </a:r>
          <a:endParaRPr lang="ru-RU" sz="2400" kern="1200" dirty="0"/>
        </a:p>
      </dsp:txBody>
      <dsp:txXfrm>
        <a:off x="0" y="782141"/>
        <a:ext cx="7488832" cy="2195550"/>
      </dsp:txXfrm>
    </dsp:sp>
    <dsp:sp modelId="{A09E6564-9528-4652-9A18-3A9E600E573E}">
      <dsp:nvSpPr>
        <dsp:cNvPr id="0" name=""/>
        <dsp:cNvSpPr/>
      </dsp:nvSpPr>
      <dsp:spPr>
        <a:xfrm>
          <a:off x="374441" y="531221"/>
          <a:ext cx="6250306" cy="501840"/>
        </a:xfrm>
        <a:prstGeom prst="roundRect">
          <a:avLst/>
        </a:prstGeom>
        <a:gradFill rotWithShape="1">
          <a:gsLst>
            <a:gs pos="0">
              <a:schemeClr val="accent4">
                <a:tint val="35000"/>
                <a:satMod val="260000"/>
              </a:schemeClr>
            </a:gs>
            <a:gs pos="30000">
              <a:schemeClr val="accent4">
                <a:tint val="38000"/>
                <a:satMod val="260000"/>
              </a:schemeClr>
            </a:gs>
            <a:gs pos="75000">
              <a:schemeClr val="accent4">
                <a:tint val="55000"/>
                <a:satMod val="255000"/>
              </a:schemeClr>
            </a:gs>
            <a:gs pos="100000">
              <a:schemeClr val="accent4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4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ХІ ст. : посада обліковця-рахівника</a:t>
          </a:r>
          <a:endParaRPr lang="ru-RU" sz="1700" kern="1200" dirty="0"/>
        </a:p>
      </dsp:txBody>
      <dsp:txXfrm>
        <a:off x="398939" y="555719"/>
        <a:ext cx="6201310" cy="452844"/>
      </dsp:txXfrm>
    </dsp:sp>
    <dsp:sp modelId="{27577199-34CC-4592-99C6-16C9A0939915}">
      <dsp:nvSpPr>
        <dsp:cNvPr id="0" name=""/>
        <dsp:cNvSpPr/>
      </dsp:nvSpPr>
      <dsp:spPr>
        <a:xfrm>
          <a:off x="0" y="3320411"/>
          <a:ext cx="7488832" cy="1526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217" tIns="354076" rIns="581217" bIns="170688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до обов’язків якої належали управління всім майном і фінансами папського двору, ведення обліку та звітності.</a:t>
          </a:r>
          <a:endParaRPr lang="ru-RU" sz="2400" kern="1200" dirty="0"/>
        </a:p>
      </dsp:txBody>
      <dsp:txXfrm>
        <a:off x="0" y="3320411"/>
        <a:ext cx="7488832" cy="1526175"/>
      </dsp:txXfrm>
    </dsp:sp>
    <dsp:sp modelId="{BCAA9F97-54E8-4F77-B3F3-49A0647E8C6A}">
      <dsp:nvSpPr>
        <dsp:cNvPr id="0" name=""/>
        <dsp:cNvSpPr/>
      </dsp:nvSpPr>
      <dsp:spPr>
        <a:xfrm>
          <a:off x="374441" y="3069491"/>
          <a:ext cx="5242182" cy="501840"/>
        </a:xfrm>
        <a:prstGeom prst="roundRect">
          <a:avLst/>
        </a:prstGeom>
        <a:gradFill rotWithShape="1">
          <a:gsLst>
            <a:gs pos="0">
              <a:schemeClr val="accent5">
                <a:tint val="35000"/>
                <a:satMod val="260000"/>
              </a:schemeClr>
            </a:gs>
            <a:gs pos="30000">
              <a:schemeClr val="accent5">
                <a:tint val="38000"/>
                <a:satMod val="260000"/>
              </a:schemeClr>
            </a:gs>
            <a:gs pos="75000">
              <a:schemeClr val="accent5">
                <a:tint val="55000"/>
                <a:satMod val="255000"/>
              </a:schemeClr>
            </a:gs>
            <a:gs pos="100000">
              <a:schemeClr val="accent5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У ХІ</a:t>
          </a:r>
          <a:r>
            <a:rPr lang="en-US" sz="1700" kern="1200" dirty="0" smtClean="0"/>
            <a:t>V</a:t>
          </a:r>
          <a:r>
            <a:rPr lang="uk-UA" sz="1700" kern="1200" dirty="0" smtClean="0"/>
            <a:t> ст. - «апостольську камеру» з 12 членів</a:t>
          </a:r>
          <a:endParaRPr lang="ru-RU" sz="1700" kern="1200" dirty="0"/>
        </a:p>
      </dsp:txBody>
      <dsp:txXfrm>
        <a:off x="398939" y="3093989"/>
        <a:ext cx="5193186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D891E-5C8E-4419-A2D6-3882BCE6A2F0}">
      <dsp:nvSpPr>
        <dsp:cNvPr id="0" name=""/>
        <dsp:cNvSpPr/>
      </dsp:nvSpPr>
      <dsp:spPr>
        <a:xfrm>
          <a:off x="903492" y="2825370"/>
          <a:ext cx="561410" cy="2792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705" y="0"/>
              </a:lnTo>
              <a:lnTo>
                <a:pt x="280705" y="2792300"/>
              </a:lnTo>
              <a:lnTo>
                <a:pt x="561410" y="27923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112992" y="4150316"/>
        <a:ext cx="142408" cy="142408"/>
      </dsp:txXfrm>
    </dsp:sp>
    <dsp:sp modelId="{A5A8F6A5-125E-4680-909A-8EF9FACBD018}">
      <dsp:nvSpPr>
        <dsp:cNvPr id="0" name=""/>
        <dsp:cNvSpPr/>
      </dsp:nvSpPr>
      <dsp:spPr>
        <a:xfrm>
          <a:off x="3183979" y="4472249"/>
          <a:ext cx="5771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7123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458113" y="4503541"/>
        <a:ext cx="28856" cy="28856"/>
      </dsp:txXfrm>
    </dsp:sp>
    <dsp:sp modelId="{53B825FA-90EA-4258-A0B6-5B2ADA76D1FA}">
      <dsp:nvSpPr>
        <dsp:cNvPr id="0" name=""/>
        <dsp:cNvSpPr/>
      </dsp:nvSpPr>
      <dsp:spPr>
        <a:xfrm>
          <a:off x="903492" y="2825370"/>
          <a:ext cx="561410" cy="1692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705" y="0"/>
              </a:lnTo>
              <a:lnTo>
                <a:pt x="280705" y="1692599"/>
              </a:lnTo>
              <a:lnTo>
                <a:pt x="561410" y="16925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139615" y="3627088"/>
        <a:ext cx="89163" cy="89163"/>
      </dsp:txXfrm>
    </dsp:sp>
    <dsp:sp modelId="{5C406925-0B27-43EE-ABAE-D3BEF6BAFD85}">
      <dsp:nvSpPr>
        <dsp:cNvPr id="0" name=""/>
        <dsp:cNvSpPr/>
      </dsp:nvSpPr>
      <dsp:spPr>
        <a:xfrm>
          <a:off x="3202245" y="1529246"/>
          <a:ext cx="5771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7123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476379" y="1560538"/>
        <a:ext cx="28856" cy="28856"/>
      </dsp:txXfrm>
    </dsp:sp>
    <dsp:sp modelId="{3DC7AC57-D692-43D1-AFF9-213C8C37BA2E}">
      <dsp:nvSpPr>
        <dsp:cNvPr id="0" name=""/>
        <dsp:cNvSpPr/>
      </dsp:nvSpPr>
      <dsp:spPr>
        <a:xfrm>
          <a:off x="903492" y="1574966"/>
          <a:ext cx="561410" cy="1250403"/>
        </a:xfrm>
        <a:custGeom>
          <a:avLst/>
          <a:gdLst/>
          <a:ahLst/>
          <a:cxnLst/>
          <a:rect l="0" t="0" r="0" b="0"/>
          <a:pathLst>
            <a:path>
              <a:moveTo>
                <a:pt x="0" y="1250403"/>
              </a:moveTo>
              <a:lnTo>
                <a:pt x="280705" y="1250403"/>
              </a:lnTo>
              <a:lnTo>
                <a:pt x="280705" y="0"/>
              </a:lnTo>
              <a:lnTo>
                <a:pt x="56141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149931" y="2165902"/>
        <a:ext cx="68532" cy="68532"/>
      </dsp:txXfrm>
    </dsp:sp>
    <dsp:sp modelId="{9AA8521A-B7FA-46F9-A61F-7CD1234C9013}">
      <dsp:nvSpPr>
        <dsp:cNvPr id="0" name=""/>
        <dsp:cNvSpPr/>
      </dsp:nvSpPr>
      <dsp:spPr>
        <a:xfrm rot="16200000">
          <a:off x="-1851549" y="2385489"/>
          <a:ext cx="4630321" cy="8797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Передумови виникнення подвійного запису за А.Ч.</a:t>
          </a:r>
          <a:r>
            <a:rPr lang="uk-UA" sz="2000" b="1" kern="1200" dirty="0" err="1" smtClean="0"/>
            <a:t>Літтлтоном</a:t>
          </a:r>
          <a:endParaRPr lang="ru-RU" sz="2000" kern="1200" dirty="0"/>
        </a:p>
      </dsp:txBody>
      <dsp:txXfrm>
        <a:off x="-1851549" y="2385489"/>
        <a:ext cx="4630321" cy="879761"/>
      </dsp:txXfrm>
    </dsp:sp>
    <dsp:sp modelId="{F2DC5B76-8741-4EEB-AC25-89A530331F30}">
      <dsp:nvSpPr>
        <dsp:cNvPr id="0" name=""/>
        <dsp:cNvSpPr/>
      </dsp:nvSpPr>
      <dsp:spPr>
        <a:xfrm>
          <a:off x="1464902" y="1135086"/>
          <a:ext cx="1737342" cy="8797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Об'єкт </a:t>
          </a:r>
          <a:endParaRPr lang="ru-RU" sz="2000" kern="1200" dirty="0"/>
        </a:p>
      </dsp:txBody>
      <dsp:txXfrm>
        <a:off x="1464902" y="1135086"/>
        <a:ext cx="1737342" cy="879761"/>
      </dsp:txXfrm>
    </dsp:sp>
    <dsp:sp modelId="{550A7194-8F63-4052-AE9B-E1A8BF21F05E}">
      <dsp:nvSpPr>
        <dsp:cNvPr id="0" name=""/>
        <dsp:cNvSpPr/>
      </dsp:nvSpPr>
      <dsp:spPr>
        <a:xfrm>
          <a:off x="3779368" y="11609"/>
          <a:ext cx="4280494" cy="31267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1. </a:t>
          </a:r>
          <a:r>
            <a:rPr lang="uk-UA" sz="2000" i="1" kern="1200" dirty="0" smtClean="0"/>
            <a:t>Приватна власність (право передачі власності);</a:t>
          </a: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/>
            <a:t>2. Капітал (продуктивність передачі багатства);</a:t>
          </a: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/>
            <a:t>3. Торгівля (обмін товарами);</a:t>
          </a: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/>
            <a:t>4. Кредит (використання майбутніх благ).</a:t>
          </a:r>
          <a:endParaRPr lang="ru-RU" sz="2000" kern="1200" dirty="0"/>
        </a:p>
      </dsp:txBody>
      <dsp:txXfrm>
        <a:off x="3779368" y="11609"/>
        <a:ext cx="4280494" cy="3126714"/>
      </dsp:txXfrm>
    </dsp:sp>
    <dsp:sp modelId="{44F3924A-4661-4C7B-BECF-77761569197A}">
      <dsp:nvSpPr>
        <dsp:cNvPr id="0" name=""/>
        <dsp:cNvSpPr/>
      </dsp:nvSpPr>
      <dsp:spPr>
        <a:xfrm>
          <a:off x="1464902" y="4078089"/>
          <a:ext cx="1719077" cy="8797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</a:rPr>
            <a:t>Засоби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464902" y="4078089"/>
        <a:ext cx="1719077" cy="879761"/>
      </dsp:txXfrm>
    </dsp:sp>
    <dsp:sp modelId="{B18B99FB-E4D0-4040-847C-F2F1165FACBD}">
      <dsp:nvSpPr>
        <dsp:cNvPr id="0" name=""/>
        <dsp:cNvSpPr/>
      </dsp:nvSpPr>
      <dsp:spPr>
        <a:xfrm>
          <a:off x="3761103" y="3358264"/>
          <a:ext cx="4306118" cy="2319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1</a:t>
          </a:r>
          <a:r>
            <a:rPr lang="uk-UA" sz="2000" i="1" kern="1200" dirty="0" smtClean="0"/>
            <a:t>. Писемність (засоби ведення постійних записів);</a:t>
          </a: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/>
            <a:t>2. Гроші («спільний знаменник» при обміні);</a:t>
          </a: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/>
            <a:t>3. Арифметика (засоби обчислень)</a:t>
          </a:r>
          <a:endParaRPr lang="ru-RU" sz="2000" kern="1200" dirty="0"/>
        </a:p>
      </dsp:txBody>
      <dsp:txXfrm>
        <a:off x="3761103" y="3358264"/>
        <a:ext cx="4306118" cy="2319410"/>
      </dsp:txXfrm>
    </dsp:sp>
    <dsp:sp modelId="{06B9D467-DADE-490F-A845-42D80F5674A8}">
      <dsp:nvSpPr>
        <dsp:cNvPr id="0" name=""/>
        <dsp:cNvSpPr/>
      </dsp:nvSpPr>
      <dsp:spPr>
        <a:xfrm>
          <a:off x="1464902" y="5177790"/>
          <a:ext cx="1752925" cy="8797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Методолог</a:t>
          </a:r>
          <a:r>
            <a:rPr lang="uk-UA" sz="2000" kern="1200" dirty="0" err="1" smtClean="0"/>
            <a:t>ія</a:t>
          </a:r>
          <a:endParaRPr lang="ru-RU" sz="2000" kern="1200" dirty="0"/>
        </a:p>
      </dsp:txBody>
      <dsp:txXfrm>
        <a:off x="1464902" y="5177790"/>
        <a:ext cx="1752925" cy="8797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0182C-422E-4888-876C-EBCDA24E7F32}">
      <dsp:nvSpPr>
        <dsp:cNvPr id="0" name=""/>
        <dsp:cNvSpPr/>
      </dsp:nvSpPr>
      <dsp:spPr>
        <a:xfrm>
          <a:off x="-6401433" y="-979134"/>
          <a:ext cx="7619517" cy="7619517"/>
        </a:xfrm>
        <a:prstGeom prst="blockArc">
          <a:avLst>
            <a:gd name="adj1" fmla="val 18900000"/>
            <a:gd name="adj2" fmla="val 2700000"/>
            <a:gd name="adj3" fmla="val 283"/>
          </a:avLst>
        </a:pr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A6F60-A54E-40CC-837B-9D4F19EDE0BC}">
      <dsp:nvSpPr>
        <dsp:cNvPr id="0" name=""/>
        <dsp:cNvSpPr/>
      </dsp:nvSpPr>
      <dsp:spPr>
        <a:xfrm>
          <a:off x="637432" y="435236"/>
          <a:ext cx="7779097" cy="87092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1298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tx1"/>
              </a:solidFill>
            </a:rPr>
            <a:t>а) готівка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637432" y="435236"/>
        <a:ext cx="7779097" cy="870926"/>
      </dsp:txXfrm>
    </dsp:sp>
    <dsp:sp modelId="{97D4B3A9-C974-4C79-8004-FD6DA0DEB986}">
      <dsp:nvSpPr>
        <dsp:cNvPr id="0" name=""/>
        <dsp:cNvSpPr/>
      </dsp:nvSpPr>
      <dsp:spPr>
        <a:xfrm>
          <a:off x="93103" y="326370"/>
          <a:ext cx="1088657" cy="1088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FBEE8D-EC93-453D-9918-7B3575105CC4}">
      <dsp:nvSpPr>
        <dsp:cNvPr id="0" name=""/>
        <dsp:cNvSpPr/>
      </dsp:nvSpPr>
      <dsp:spPr>
        <a:xfrm>
          <a:off x="1136754" y="1741852"/>
          <a:ext cx="7279775" cy="870926"/>
        </a:xfrm>
        <a:prstGeom prst="rect">
          <a:avLst/>
        </a:prstGeom>
        <a:solidFill>
          <a:schemeClr val="accent1">
            <a:shade val="80000"/>
            <a:hueOff val="-150060"/>
            <a:satOff val="6697"/>
            <a:lumOff val="84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1298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tx1"/>
              </a:solidFill>
            </a:rPr>
            <a:t>б) кредит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1136754" y="1741852"/>
        <a:ext cx="7279775" cy="870926"/>
      </dsp:txXfrm>
    </dsp:sp>
    <dsp:sp modelId="{16801415-7FB1-4D14-9536-5E5617AEED5B}">
      <dsp:nvSpPr>
        <dsp:cNvPr id="0" name=""/>
        <dsp:cNvSpPr/>
      </dsp:nvSpPr>
      <dsp:spPr>
        <a:xfrm>
          <a:off x="592425" y="1632986"/>
          <a:ext cx="1088657" cy="1088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-150060"/>
              <a:satOff val="6697"/>
              <a:lumOff val="84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AEB3D-1B64-4B5B-8ABB-73F9B23D6D9B}">
      <dsp:nvSpPr>
        <dsp:cNvPr id="0" name=""/>
        <dsp:cNvSpPr/>
      </dsp:nvSpPr>
      <dsp:spPr>
        <a:xfrm>
          <a:off x="1136754" y="3048468"/>
          <a:ext cx="7279775" cy="870926"/>
        </a:xfrm>
        <a:prstGeom prst="rect">
          <a:avLst/>
        </a:prstGeom>
        <a:solidFill>
          <a:schemeClr val="accent1">
            <a:shade val="80000"/>
            <a:hueOff val="-300119"/>
            <a:satOff val="13393"/>
            <a:lumOff val="169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1298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tx1"/>
              </a:solidFill>
            </a:rPr>
            <a:t>в) обмін товарів на товари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1136754" y="3048468"/>
        <a:ext cx="7279775" cy="870926"/>
      </dsp:txXfrm>
    </dsp:sp>
    <dsp:sp modelId="{52170B54-35CB-4529-8FF2-69FADAF60B96}">
      <dsp:nvSpPr>
        <dsp:cNvPr id="0" name=""/>
        <dsp:cNvSpPr/>
      </dsp:nvSpPr>
      <dsp:spPr>
        <a:xfrm>
          <a:off x="592425" y="2939603"/>
          <a:ext cx="1088657" cy="1088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-300119"/>
              <a:satOff val="13393"/>
              <a:lumOff val="169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8500F-7D2B-44B8-A606-FB42126B9415}">
      <dsp:nvSpPr>
        <dsp:cNvPr id="0" name=""/>
        <dsp:cNvSpPr/>
      </dsp:nvSpPr>
      <dsp:spPr>
        <a:xfrm>
          <a:off x="637432" y="4355084"/>
          <a:ext cx="7779097" cy="870926"/>
        </a:xfrm>
        <a:prstGeom prst="rect">
          <a:avLst/>
        </a:prstGeom>
        <a:solidFill>
          <a:schemeClr val="accent1">
            <a:shade val="80000"/>
            <a:hueOff val="-450179"/>
            <a:satOff val="20090"/>
            <a:lumOff val="25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1298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tx1"/>
              </a:solidFill>
            </a:rPr>
            <a:t>г) взаємозалік, тобто погашення дебіторської заборгованості кредиторською. 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637432" y="4355084"/>
        <a:ext cx="7779097" cy="870926"/>
      </dsp:txXfrm>
    </dsp:sp>
    <dsp:sp modelId="{DC415BBE-35F4-45AA-9EBF-099276730156}">
      <dsp:nvSpPr>
        <dsp:cNvPr id="0" name=""/>
        <dsp:cNvSpPr/>
      </dsp:nvSpPr>
      <dsp:spPr>
        <a:xfrm>
          <a:off x="93103" y="4246219"/>
          <a:ext cx="1088657" cy="1088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-450179"/>
              <a:satOff val="20090"/>
              <a:lumOff val="25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9A082-5FB4-4310-B8F0-C2C76917BCF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C7DB2-5DBB-4A73-93B3-0C9EB668C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31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42979-5430-4B43-B463-CA49E8CDE5F2}" type="datetime1">
              <a:rPr lang="ru-RU" smtClean="0"/>
              <a:t>25.01.2021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65676-D653-458D-B234-78167A01A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F0822-6C55-40B7-9BB0-C238164AFC27}" type="datetime1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DF48E-D19C-4E93-977A-1D88A0B3A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FDAD3-6934-45A6-AA3C-0FA219F1A523}" type="datetime1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1076-0EA7-41DE-9F4A-8513C786A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937EB31-1454-4E6B-B18B-D694BFE73A92}" type="datetime1">
              <a:rPr lang="ru-RU" smtClean="0"/>
              <a:t>25.01.2021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02B421-7259-430E-B24C-871C355B8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4FAC1-6504-4E54-A924-A0C9CF8FAE20}" type="datetime1">
              <a:rPr lang="ru-RU" smtClean="0"/>
              <a:t>25.01.2021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74CBA-CA2C-4AE1-86CB-5AC6C809E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01B2D-3537-485D-8E39-6BD88012BA8C}" type="datetime1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93416-31BB-42CF-8C13-BBD0CAB0A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FB0BD-D694-452A-9E68-3443EFA9F02E}" type="datetime1">
              <a:rPr lang="ru-RU" smtClean="0"/>
              <a:t>25.01.2021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AC048-5975-4755-939A-4AE6FCC77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6F82BB-EDD0-4036-89EA-852281C78F1B}" type="datetime1">
              <a:rPr lang="ru-RU" smtClean="0"/>
              <a:t>25.01.2021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D597F6D-05C7-4C8C-A9B0-F49A47F77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000AE-D069-49C2-A934-1F0DCA8D6C6C}" type="datetime1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CEF00-07BA-4798-AE8F-D03ED49CD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58BA5A-8342-420E-8591-371DA671B152}" type="datetime1">
              <a:rPr lang="ru-RU" smtClean="0"/>
              <a:t>25.01.2021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853753-B153-4E06-BAC7-C2BEF7DC7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6FD2784-DF8B-4DBB-9C27-611F9384AB28}" type="datetime1">
              <a:rPr lang="ru-RU" smtClean="0"/>
              <a:t>25.01.2021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8D3BCB-47AB-459A-86A7-C2D34D89A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B39E030-3C4B-4084-A5F0-F0ECCF607E9F}" type="datetime1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B8B3F1A-108F-43EC-A990-E08C67494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3" r:id="rId4"/>
    <p:sldLayoutId id="2147483862" r:id="rId5"/>
    <p:sldLayoutId id="2147483867" r:id="rId6"/>
    <p:sldLayoutId id="2147483861" r:id="rId7"/>
    <p:sldLayoutId id="2147483868" r:id="rId8"/>
    <p:sldLayoutId id="2147483869" r:id="rId9"/>
    <p:sldLayoutId id="2147483860" r:id="rId10"/>
    <p:sldLayoutId id="21474838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1517" TargetMode="External"/><Relationship Id="rId2" Type="http://schemas.openxmlformats.org/officeDocument/2006/relationships/hyperlink" Target="https://uk.wikipedia.org/wiki/144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uk.wikipedia.org/wiki/%D0%A7%D0%B5%D1%80%D0%BD%D0%B5%D1%86%D1%82%D0%B2%D0%B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1655" TargetMode="External"/><Relationship Id="rId2" Type="http://schemas.openxmlformats.org/officeDocument/2006/relationships/hyperlink" Target="https://uk.wikipedia.org/wiki/6_%D1%81%D1%96%D1%87%D0%BD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403648" y="332656"/>
            <a:ext cx="7524328" cy="461342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uk-UA" sz="4000" cap="none" dirty="0" smtClean="0"/>
              <a:t>Бухгалтерський облік: періоди та </a:t>
            </a:r>
            <a:r>
              <a:rPr lang="uk-UA" sz="4000" cap="none" smtClean="0"/>
              <a:t>концептуальні засади розвитку</a:t>
            </a:r>
            <a:endParaRPr lang="ru-RU" sz="4000" cap="none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65676-D653-458D-B234-78167A01ADD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5229200"/>
            <a:ext cx="8352928" cy="1368152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Лука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Пачолі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фра Лука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Бартоломея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Пачолі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Fra Luca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Bartolomeo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Pacioli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 tooltip="1445"/>
              </a:rPr>
              <a:t>1445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3" tooltip="1517"/>
              </a:rPr>
              <a:t>1517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 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італійський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  <a:hlinkClick r:id="rId4" tooltip="Чернецтво"/>
              </a:rPr>
              <a:t>чернець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математик,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засновник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бухгалтерского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4098" name="Picture 2" descr="D:\марчук у.о\Історія\800px-Paciol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6930769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30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350"/>
            <a:ext cx="7786688" cy="6213475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uk-UA" b="1" dirty="0"/>
              <a:t>Підходи різних авторів до вивчення історії бухгалтерського обліку</a:t>
            </a:r>
            <a:endParaRPr lang="ru-RU" dirty="0"/>
          </a:p>
          <a:p>
            <a:pPr marL="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262890"/>
              </p:ext>
            </p:extLst>
          </p:nvPr>
        </p:nvGraphicFramePr>
        <p:xfrm>
          <a:off x="395536" y="1052736"/>
          <a:ext cx="7992888" cy="6169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2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0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820">
                <a:tc>
                  <a:txBody>
                    <a:bodyPr/>
                    <a:lstStyle/>
                    <a:p>
                      <a:pPr indent="304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Підходи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Суть підходу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08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Філософський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Авторинамагались обґрунтувати хід історичного розвитку і дослідити, які закони ним управляють. Найбільш видатними представниками цього підходу були: в Росії – Ф.В. Єзерський, Я.М. Гельперін, на Заході – А. Хаар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60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Документальний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На відміну від філософського, прихильники цього підходу замість висновків і теорій, схем еволюції надали перевагу викладенню фактів. До них належали: О.О. Бауер, В.Ф. Широкий, Б. </a:t>
                      </a:r>
                      <a:r>
                        <a:rPr lang="uk-UA" sz="1600" dirty="0" err="1">
                          <a:effectLst/>
                        </a:rPr>
                        <a:t>Пенндорф</a:t>
                      </a:r>
                      <a:r>
                        <a:rPr lang="uk-UA" sz="1600" dirty="0">
                          <a:effectLst/>
                        </a:rPr>
                        <a:t>, Ф. Меліс, Р. де </a:t>
                      </a:r>
                      <a:r>
                        <a:rPr lang="uk-UA" sz="1600" dirty="0" err="1">
                          <a:effectLst/>
                        </a:rPr>
                        <a:t>Рувер</a:t>
                      </a:r>
                      <a:r>
                        <a:rPr lang="uk-UA" sz="1600" dirty="0">
                          <a:effectLst/>
                        </a:rPr>
                        <a:t>, Г. де </a:t>
                      </a:r>
                      <a:r>
                        <a:rPr lang="uk-UA" sz="1600" dirty="0" err="1">
                          <a:effectLst/>
                        </a:rPr>
                        <a:t>Кройкс</a:t>
                      </a:r>
                      <a:r>
                        <a:rPr lang="uk-UA" sz="1600" dirty="0">
                          <a:effectLst/>
                        </a:rPr>
                        <a:t>, Е. </a:t>
                      </a:r>
                      <a:r>
                        <a:rPr lang="uk-UA" sz="1600" dirty="0" err="1">
                          <a:effectLst/>
                        </a:rPr>
                        <a:t>Стевелінк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180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Синтетичний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Автори узагальнювали фактичний матеріал за допомогою будь-якої філософської концепції. </a:t>
                      </a:r>
                      <a:r>
                        <a:rPr lang="uk-UA" sz="1600" dirty="0" err="1">
                          <a:effectLst/>
                        </a:rPr>
                        <a:t>ЦЙей</a:t>
                      </a:r>
                      <a:r>
                        <a:rPr lang="uk-UA" sz="1600" dirty="0">
                          <a:effectLst/>
                        </a:rPr>
                        <a:t> напрямок наче синтезував два попередніх – документальний і філософський. Викладення фактів обліку подається на фоні історії розвитку суспільства. В цьому плані працювали: із вітчизняних авторів – О.М. </a:t>
                      </a:r>
                      <a:r>
                        <a:rPr lang="uk-UA" sz="1600" dirty="0" err="1">
                          <a:effectLst/>
                        </a:rPr>
                        <a:t>галаган</a:t>
                      </a:r>
                      <a:r>
                        <a:rPr lang="uk-UA" sz="1600" dirty="0">
                          <a:effectLst/>
                        </a:rPr>
                        <a:t>. М.С. </a:t>
                      </a:r>
                      <a:r>
                        <a:rPr lang="uk-UA" sz="1600" dirty="0" err="1">
                          <a:effectLst/>
                        </a:rPr>
                        <a:t>Помазков</a:t>
                      </a:r>
                      <a:r>
                        <a:rPr lang="uk-UA" sz="1600" dirty="0">
                          <a:effectLst/>
                        </a:rPr>
                        <a:t>, А.І. Лозинський. Із закордонних – К.П. </a:t>
                      </a:r>
                      <a:r>
                        <a:rPr lang="uk-UA" sz="1600" dirty="0" err="1">
                          <a:effectLst/>
                        </a:rPr>
                        <a:t>Кейль</a:t>
                      </a:r>
                      <a:r>
                        <a:rPr lang="uk-UA" sz="1600" dirty="0">
                          <a:effectLst/>
                        </a:rPr>
                        <a:t>, Г.Д. </a:t>
                      </a:r>
                      <a:r>
                        <a:rPr lang="uk-UA" sz="1600" dirty="0" err="1">
                          <a:effectLst/>
                        </a:rPr>
                        <a:t>Елрідж</a:t>
                      </a:r>
                      <a:r>
                        <a:rPr lang="uk-UA" sz="1600" dirty="0">
                          <a:effectLst/>
                        </a:rPr>
                        <a:t>, Е. </a:t>
                      </a:r>
                      <a:r>
                        <a:rPr lang="uk-UA" sz="1600" dirty="0" err="1">
                          <a:effectLst/>
                        </a:rPr>
                        <a:t>перагелло</a:t>
                      </a:r>
                      <a:r>
                        <a:rPr lang="uk-UA" sz="1600" dirty="0">
                          <a:effectLst/>
                        </a:rPr>
                        <a:t>, К.Г. </a:t>
                      </a:r>
                      <a:r>
                        <a:rPr lang="uk-UA" sz="1600" dirty="0" err="1">
                          <a:effectLst/>
                        </a:rPr>
                        <a:t>Деметреску</a:t>
                      </a:r>
                      <a:r>
                        <a:rPr lang="uk-UA" sz="1600" dirty="0">
                          <a:effectLst/>
                        </a:rPr>
                        <a:t>, Р. Теофанович, Ф. </a:t>
                      </a:r>
                      <a:r>
                        <a:rPr lang="uk-UA" sz="1600" dirty="0" err="1">
                          <a:effectLst/>
                        </a:rPr>
                        <a:t>Гертц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13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Аналітичний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Автор цього напрямку виклали історію не всього обліку. А окремих його категорій. На Заході відомими представниками такого підходу є: А.Ч. </a:t>
                      </a:r>
                      <a:r>
                        <a:rPr lang="uk-UA" sz="1600" dirty="0" err="1">
                          <a:effectLst/>
                        </a:rPr>
                        <a:t>Літтлтон</a:t>
                      </a:r>
                      <a:r>
                        <a:rPr lang="uk-UA" sz="1600" dirty="0">
                          <a:effectLst/>
                        </a:rPr>
                        <a:t>, Б.С. </a:t>
                      </a:r>
                      <a:r>
                        <a:rPr lang="uk-UA" sz="1600" dirty="0" err="1">
                          <a:effectLst/>
                        </a:rPr>
                        <a:t>Ямей</a:t>
                      </a:r>
                      <a:r>
                        <a:rPr lang="uk-UA" sz="1600" dirty="0">
                          <a:effectLst/>
                        </a:rPr>
                        <a:t>, В Росії – Н.Р. </a:t>
                      </a:r>
                      <a:r>
                        <a:rPr lang="uk-UA" sz="1600" dirty="0" err="1">
                          <a:effectLst/>
                        </a:rPr>
                        <a:t>Вейцман</a:t>
                      </a:r>
                      <a:r>
                        <a:rPr lang="uk-UA" sz="1600" dirty="0">
                          <a:effectLst/>
                        </a:rPr>
                        <a:t>, Я.В. Соколов.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виділяють чотири основних періоди розвитку бухгалтерського обліку: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66797276"/>
              </p:ext>
            </p:extLst>
          </p:nvPr>
        </p:nvGraphicFramePr>
        <p:xfrm>
          <a:off x="457200" y="980728"/>
          <a:ext cx="8219256" cy="549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54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/>
              <a:t>Четвертий період</a:t>
            </a:r>
            <a:r>
              <a:rPr lang="uk-UA" b="1" dirty="0"/>
              <a:t> доцільно поділити на дві основні стадії</a:t>
            </a:r>
            <a:r>
              <a:rPr lang="uk-UA" b="1" dirty="0" smtClean="0"/>
              <a:t>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147248" cy="5421216"/>
          </a:xfrm>
        </p:spPr>
        <p:txBody>
          <a:bodyPr/>
          <a:lstStyle/>
          <a:p>
            <a:pPr algn="just"/>
            <a:r>
              <a:rPr lang="uk-UA" b="1" dirty="0"/>
              <a:t>Перша стадія, що охоплює період до середини XX ст., </a:t>
            </a:r>
            <a:r>
              <a:rPr lang="uk-UA" dirty="0"/>
              <a:t>характеризується розробкою базових принципів об'єктивної оцінки майново-правового стану самостійно господарюючого суб'єкту, галузевого напрямку в побудові системи бухгалтерського обліку, розширенням державної регламентації національних систем і звітності бухгалтерського обліку</a:t>
            </a:r>
            <a:r>
              <a:rPr lang="uk-UA" dirty="0" smtClean="0"/>
              <a:t>.</a:t>
            </a:r>
          </a:p>
          <a:p>
            <a:pPr algn="just"/>
            <a:r>
              <a:rPr lang="uk-UA" b="1" dirty="0"/>
              <a:t>Друга стадія - з середини XX ст. до наших днів</a:t>
            </a:r>
            <a:r>
              <a:rPr lang="uk-UA" dirty="0"/>
              <a:t> </a:t>
            </a:r>
            <a:r>
              <a:rPr lang="en-US" dirty="0"/>
              <a:t>-</a:t>
            </a:r>
            <a:r>
              <a:rPr lang="uk-UA" dirty="0"/>
              <a:t>характеризується розробкою принципів оцінки майново-правового стану господарюючих суб'єктів в умовах зовнішнього ринкового середовища і у зв'язку з прийняттям ефективних господарських рішень для отримання майбутньої економічної вигоди</a:t>
            </a:r>
            <a:r>
              <a:rPr lang="uk-UA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15672" cy="50405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1" dirty="0"/>
              <a:t>2. Облікове мистецтво раннього </a:t>
            </a:r>
            <a:r>
              <a:rPr lang="uk-UA" sz="2800" b="1" dirty="0" smtClean="0"/>
              <a:t>Середньовіччя</a:t>
            </a:r>
            <a:endParaRPr lang="ru-RU" sz="2800" dirty="0"/>
          </a:p>
        </p:txBody>
      </p:sp>
      <p:pic>
        <p:nvPicPr>
          <p:cNvPr id="2867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4941168"/>
            <a:ext cx="1656853" cy="165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08720"/>
            <a:ext cx="7704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Серед основних факторів, які відчутно вплинули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розвиток облікового мистецтва в епоху раннього Середньовіччя, можна назвати наступні: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1)масове переселення народів з Азії в Європу;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2) значний вплив арабської культури на культуру народів Європи;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3) зростаюче значення церкви та її збагачення;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4) хрестові походи;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5) господарський устрій та побут населення раннього Середньовіччя.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7170" name="Picture 2" descr="D:\марчук у.о\Історія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75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8194" name="Picture 2" descr="D:\марчук у.о\Історія\public-1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" y="6942"/>
            <a:ext cx="9134836" cy="685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9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9218" name="Picture 2" descr="D:\марчук у.о\Історія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0219"/>
            <a:ext cx="8568952" cy="642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7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10242" name="Picture 2" descr="D:\марчук у.о\Історія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" y="0"/>
            <a:ext cx="9132565" cy="693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86407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dirty="0"/>
              <a:t>Римі </a:t>
            </a:r>
            <a:r>
              <a:rPr lang="uk-UA" sz="3200" dirty="0" smtClean="0"/>
              <a:t>встановлені </a:t>
            </a:r>
            <a:r>
              <a:rPr lang="uk-UA" sz="3200" dirty="0"/>
              <a:t>та </a:t>
            </a:r>
            <a:r>
              <a:rPr lang="uk-UA" sz="3200" dirty="0" smtClean="0"/>
              <a:t>затверджені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0218691"/>
              </p:ext>
            </p:extLst>
          </p:nvPr>
        </p:nvGraphicFramePr>
        <p:xfrm>
          <a:off x="755576" y="1052736"/>
          <a:ext cx="7488832" cy="5377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4213" y="549275"/>
            <a:ext cx="7715250" cy="5472113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uk-UA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1. Періодизація розвитку бухгалтерського обліку в обліковій літературі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2. Облікове мистецтво раннього Середньовіччя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3. Початок наукової розробки бухгалтерського обліку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4751652"/>
            <a:ext cx="1655762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Объект 2"/>
          <p:cNvSpPr>
            <a:spLocks noGrp="1"/>
          </p:cNvSpPr>
          <p:nvPr>
            <p:ph sz="quarter" idx="1"/>
          </p:nvPr>
        </p:nvSpPr>
        <p:spPr>
          <a:xfrm>
            <a:off x="827088" y="476251"/>
            <a:ext cx="7467600" cy="3816846"/>
          </a:xfrm>
        </p:spPr>
        <p:txBody>
          <a:bodyPr/>
          <a:lstStyle/>
          <a:p>
            <a:pPr algn="just"/>
            <a:r>
              <a:rPr lang="uk-UA" sz="2600" dirty="0"/>
              <a:t>Появу терміна </a:t>
            </a:r>
            <a:r>
              <a:rPr lang="uk-UA" sz="2600" b="1" u="sng" dirty="0"/>
              <a:t>«бухгалтер»</a:t>
            </a:r>
            <a:r>
              <a:rPr lang="uk-UA" sz="2600" dirty="0"/>
              <a:t>, а звідси – і </a:t>
            </a:r>
            <a:r>
              <a:rPr lang="uk-UA" sz="2600" b="1" u="sng" dirty="0"/>
              <a:t>«бухгалтерія»</a:t>
            </a:r>
            <a:r>
              <a:rPr lang="uk-UA" sz="2600" dirty="0"/>
              <a:t>, історики датують середніми віками. </a:t>
            </a:r>
            <a:endParaRPr lang="uk-UA" sz="2600" dirty="0" smtClean="0"/>
          </a:p>
          <a:p>
            <a:pPr algn="just"/>
            <a:r>
              <a:rPr lang="uk-UA" sz="2600" dirty="0" smtClean="0"/>
              <a:t>Імператор </a:t>
            </a:r>
            <a:r>
              <a:rPr lang="uk-UA" sz="2600" b="1" dirty="0"/>
              <a:t>Максиміліан у 1498 р. </a:t>
            </a:r>
            <a:r>
              <a:rPr lang="uk-UA" sz="2600" dirty="0"/>
              <a:t>наказав, щоб у його камері (казначействі) в </a:t>
            </a:r>
            <a:r>
              <a:rPr lang="uk-UA" sz="2600" dirty="0" err="1"/>
              <a:t>Інсбруку</a:t>
            </a:r>
            <a:r>
              <a:rPr lang="uk-UA" sz="2600" dirty="0"/>
              <a:t> був надійний та акуратний писар, який би міг належно вести книги і називався «бухгалтером». </a:t>
            </a:r>
            <a:endParaRPr lang="uk-UA" sz="2600" dirty="0" smtClean="0"/>
          </a:p>
          <a:p>
            <a:pPr algn="just"/>
            <a:r>
              <a:rPr lang="uk-UA" sz="2600" dirty="0" smtClean="0"/>
              <a:t>В </a:t>
            </a:r>
            <a:r>
              <a:rPr lang="uk-UA" sz="2600" dirty="0"/>
              <a:t>історичних екскурсах відзначається, що вперше бухгалтером був названий </a:t>
            </a:r>
            <a:r>
              <a:rPr lang="uk-UA" sz="2600" b="1" u="sng" dirty="0"/>
              <a:t>Х. </a:t>
            </a:r>
            <a:r>
              <a:rPr lang="uk-UA" sz="2600" b="1" u="sng" dirty="0" err="1"/>
              <a:t>Штехер</a:t>
            </a:r>
            <a:r>
              <a:rPr lang="uk-UA" sz="2600" b="1" u="sng" dirty="0"/>
              <a:t>.</a:t>
            </a:r>
            <a:endParaRPr lang="ru-RU" sz="2600" b="1" u="sng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260350"/>
            <a:ext cx="7931150" cy="79238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dirty="0"/>
              <a:t>Як організована система бухгалтерський облік у Х</a:t>
            </a:r>
            <a:r>
              <a:rPr lang="en-US" sz="2400" dirty="0"/>
              <a:t>V</a:t>
            </a:r>
            <a:r>
              <a:rPr lang="uk-UA" sz="2400" dirty="0"/>
              <a:t> ст.. набув і документального підтвердження.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539750" y="1628775"/>
            <a:ext cx="3527425" cy="42481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sz="20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uk-UA" sz="2000" dirty="0"/>
              <a:t>Першою публічно-оприлюдненою працею з бухгалтерського обліку вважають роботу, розроблену в </a:t>
            </a:r>
            <a:r>
              <a:rPr lang="uk-UA" sz="2000" b="1" dirty="0" err="1"/>
              <a:t>Дубровнику</a:t>
            </a:r>
            <a:r>
              <a:rPr lang="uk-UA" sz="2000" b="1" dirty="0"/>
              <a:t> і Неаполі у 1458 р. </a:t>
            </a:r>
            <a:r>
              <a:rPr lang="uk-UA" sz="2000" dirty="0"/>
              <a:t>Б</a:t>
            </a:r>
            <a:r>
              <a:rPr lang="uk-UA" sz="2000" dirty="0" smtClean="0"/>
              <a:t>енедиктом </a:t>
            </a:r>
            <a:r>
              <a:rPr lang="uk-UA" sz="2000" dirty="0" err="1"/>
              <a:t>Котрульї</a:t>
            </a:r>
            <a:r>
              <a:rPr lang="uk-UA" sz="2000" dirty="0"/>
              <a:t> </a:t>
            </a:r>
            <a:r>
              <a:rPr lang="uk-UA" sz="2000" b="1" dirty="0"/>
              <a:t>«Про торгівлю і досконалого купця». </a:t>
            </a: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572000" y="1628775"/>
            <a:ext cx="3455988" cy="42767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sz="20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uk-UA" sz="2000" dirty="0"/>
              <a:t>вийшла друком ця праця лише </a:t>
            </a:r>
            <a:r>
              <a:rPr lang="uk-UA" sz="2000" b="1" dirty="0"/>
              <a:t>в 1573 р. </a:t>
            </a:r>
            <a:endParaRPr lang="uk-UA" sz="2000" b="1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uk-UA" sz="2000" b="1" dirty="0" smtClean="0"/>
              <a:t>У </a:t>
            </a:r>
            <a:r>
              <a:rPr lang="uk-UA" sz="2000" b="1" dirty="0"/>
              <a:t>1602 р </a:t>
            </a:r>
            <a:r>
              <a:rPr lang="uk-UA" sz="2000" dirty="0"/>
              <a:t>її було видано повторно, а раніше – в 1582 р. – перекладено французькою мовою та видано в Ліоні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93416-31BB-42CF-8C13-BBD0CAB0AFB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750" y="333375"/>
            <a:ext cx="7632700" cy="61912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3000" b="1" dirty="0" err="1" smtClean="0"/>
              <a:t>Подвійний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запис</a:t>
            </a:r>
            <a:endParaRPr lang="ru-RU" sz="3000" b="1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sz="2600" dirty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sz="26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sz="2600" dirty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sz="26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sz="2600" dirty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26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sz="26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sz="2600" dirty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26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109" y="1412776"/>
            <a:ext cx="7776864" cy="2754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74320" indent="-274320" algn="just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uk-UA" sz="2400" dirty="0"/>
              <a:t>дата його виникнення не встановлена й до теперішнього часу. </a:t>
            </a:r>
            <a:endParaRPr lang="uk-UA" sz="2400" dirty="0" smtClean="0"/>
          </a:p>
          <a:p>
            <a:pPr marL="274320" indent="-274320" algn="just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uk-UA" sz="2400" dirty="0" smtClean="0"/>
              <a:t>Професор </a:t>
            </a:r>
            <a:r>
              <a:rPr lang="uk-UA" sz="2400" b="1" dirty="0"/>
              <a:t>Р. де </a:t>
            </a:r>
            <a:r>
              <a:rPr lang="uk-UA" sz="2400" b="1" dirty="0" err="1"/>
              <a:t>Рувер</a:t>
            </a:r>
            <a:r>
              <a:rPr lang="uk-UA" sz="2400" b="1" dirty="0"/>
              <a:t> у </a:t>
            </a:r>
            <a:r>
              <a:rPr lang="uk-UA" sz="2400" dirty="0"/>
              <a:t>роботі </a:t>
            </a:r>
            <a:r>
              <a:rPr lang="uk-UA" sz="2400" b="1" dirty="0"/>
              <a:t>«Як виникла подвійна бухгалтерія»</a:t>
            </a:r>
            <a:r>
              <a:rPr lang="uk-UA" sz="2400" dirty="0"/>
              <a:t>, перекладеній російською мовою і виданій у Росії </a:t>
            </a:r>
            <a:r>
              <a:rPr lang="uk-UA" sz="2400" u="sng" dirty="0"/>
              <a:t>в 1958 р</a:t>
            </a:r>
            <a:r>
              <a:rPr lang="uk-UA" sz="2400" dirty="0"/>
              <a:t>., стверджує, що </a:t>
            </a:r>
            <a:r>
              <a:rPr lang="uk-UA" sz="2400" b="1" i="1" u="sng" dirty="0"/>
              <a:t>подвійна бухгалтерія зародилася в Італії між 1250-1350 роками.</a:t>
            </a:r>
            <a:endParaRPr lang="ru-RU" sz="2400" b="1" i="1" u="sng" dirty="0">
              <a:solidFill>
                <a:prstClr val="black"/>
              </a:solidFill>
            </a:endParaRPr>
          </a:p>
        </p:txBody>
      </p:sp>
      <p:pic>
        <p:nvPicPr>
          <p:cNvPr id="2458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813" y="4267200"/>
            <a:ext cx="4213225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7"/>
            <a:ext cx="7467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500" dirty="0" smtClean="0"/>
              <a:t>3. Початок </a:t>
            </a:r>
            <a:r>
              <a:rPr lang="uk-UA" sz="3500" dirty="0"/>
              <a:t>наукової розробки бухгалтерського обліку</a:t>
            </a:r>
            <a:endParaRPr lang="ru-RU" sz="3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09779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+mj-lt"/>
              </a:rPr>
              <a:t>Першою посадовою особою,</a:t>
            </a:r>
            <a:r>
              <a:rPr lang="uk-UA" sz="2000" b="1" dirty="0">
                <a:latin typeface="+mj-lt"/>
              </a:rPr>
              <a:t> </a:t>
            </a:r>
            <a:r>
              <a:rPr lang="uk-UA" sz="2000" dirty="0">
                <a:latin typeface="+mj-lt"/>
              </a:rPr>
              <a:t>яка отримала звання бух­галтера, був </a:t>
            </a:r>
            <a:r>
              <a:rPr lang="uk-UA" sz="2000" b="1" dirty="0">
                <a:latin typeface="+mj-lt"/>
              </a:rPr>
              <a:t>Христофор </a:t>
            </a:r>
            <a:r>
              <a:rPr lang="uk-UA" sz="2000" b="1" dirty="0" err="1">
                <a:latin typeface="+mj-lt"/>
              </a:rPr>
              <a:t>Штехер</a:t>
            </a:r>
            <a:r>
              <a:rPr lang="uk-UA" sz="2000" dirty="0">
                <a:latin typeface="+mj-lt"/>
              </a:rPr>
              <a:t>. діловод </a:t>
            </a:r>
            <a:r>
              <a:rPr lang="uk-UA" sz="2000" b="1" dirty="0" err="1">
                <a:latin typeface="+mj-lt"/>
              </a:rPr>
              <a:t>Інсбрукської</a:t>
            </a:r>
            <a:r>
              <a:rPr lang="uk-UA" sz="2000" b="1" dirty="0">
                <a:latin typeface="+mj-lt"/>
              </a:rPr>
              <a:t> облікової палати</a:t>
            </a:r>
            <a:r>
              <a:rPr lang="uk-UA" sz="2000" dirty="0">
                <a:latin typeface="+mj-lt"/>
              </a:rPr>
              <a:t>. </a:t>
            </a:r>
            <a:endParaRPr lang="ru-RU" sz="2000" dirty="0">
              <a:latin typeface="+mj-lt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395536" y="2060848"/>
            <a:ext cx="8280920" cy="4608512"/>
          </a:xfrm>
          <a:prstGeom prst="foldedCorne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2400" dirty="0" smtClean="0"/>
          </a:p>
          <a:p>
            <a:pPr algn="just"/>
            <a:r>
              <a:rPr lang="uk-UA" sz="2400" dirty="0" smtClean="0"/>
              <a:t>В </a:t>
            </a:r>
            <a:r>
              <a:rPr lang="uk-UA" sz="2400" dirty="0"/>
              <a:t>Же­невському державному музеї зберігається Указ імператора Максиміліана І від 13 лютого 1498 р. Стаття 5 цього Указу передбачала</a:t>
            </a:r>
            <a:r>
              <a:rPr lang="uk-UA" sz="2400" dirty="0" smtClean="0"/>
              <a:t>:</a:t>
            </a:r>
          </a:p>
          <a:p>
            <a:endParaRPr lang="ru-RU" sz="2400" dirty="0" smtClean="0"/>
          </a:p>
          <a:p>
            <a:pPr algn="just"/>
            <a:r>
              <a:rPr lang="ru-RU" sz="2400" dirty="0" smtClean="0"/>
              <a:t>«</a:t>
            </a:r>
            <a:r>
              <a:rPr lang="uk-UA" sz="2400" b="1" i="1" dirty="0" smtClean="0"/>
              <a:t>Наказуємо </a:t>
            </a:r>
            <a:r>
              <a:rPr lang="uk-UA" sz="2400" b="1" i="1" dirty="0"/>
              <a:t>діловода нашої палати, довіреного і старанного писця, який веде книги, віднині називати бухгалтером, яким повинен тепер бути Христофор </a:t>
            </a:r>
            <a:r>
              <a:rPr lang="uk-UA" sz="2400" b="1" i="1" dirty="0" err="1"/>
              <a:t>Штехер</a:t>
            </a:r>
            <a:r>
              <a:rPr lang="uk-UA" sz="2400" b="1" i="1" dirty="0"/>
              <a:t>, а до нього в допомогу дати писця палати, на ім'я. </a:t>
            </a:r>
            <a:r>
              <a:rPr lang="uk-UA" sz="2400" b="1" i="1" dirty="0" err="1"/>
              <a:t>Ульрих</a:t>
            </a:r>
            <a:r>
              <a:rPr lang="uk-UA" sz="2400" b="1" i="1" dirty="0"/>
              <a:t> </a:t>
            </a:r>
            <a:r>
              <a:rPr lang="uk-UA" sz="2400" b="1" i="1" dirty="0" err="1"/>
              <a:t>Мерингер</a:t>
            </a:r>
            <a:r>
              <a:rPr lang="uk-UA" sz="2400" b="1" i="1" dirty="0"/>
              <a:t>, який повинен також бути присутнім на всіх нарадах що стосуються </a:t>
            </a:r>
            <a:r>
              <a:rPr lang="uk-UA" sz="2400" b="1" i="1" dirty="0" smtClean="0"/>
              <a:t>рахівництва»</a:t>
            </a:r>
            <a:endParaRPr lang="ru-RU" sz="2400" b="1" i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04985334"/>
              </p:ext>
            </p:extLst>
          </p:nvPr>
        </p:nvGraphicFramePr>
        <p:xfrm>
          <a:off x="457200" y="404664"/>
          <a:ext cx="8075240" cy="6069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9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sz="quarter" idx="1"/>
          </p:nvPr>
        </p:nvSpPr>
        <p:spPr>
          <a:xfrm>
            <a:off x="1619671" y="765175"/>
            <a:ext cx="6779791" cy="4873625"/>
          </a:xfrm>
        </p:spPr>
        <p:txBody>
          <a:bodyPr/>
          <a:lstStyle/>
          <a:p>
            <a:pPr marL="0" indent="0" algn="ctr">
              <a:buNone/>
            </a:pPr>
            <a:r>
              <a:rPr lang="uk-UA" b="1" u="sng" dirty="0" smtClean="0"/>
              <a:t>А.Ч.</a:t>
            </a:r>
            <a:r>
              <a:rPr lang="uk-UA" b="1" u="sng" dirty="0" err="1" smtClean="0"/>
              <a:t>Літтлтон</a:t>
            </a:r>
            <a:r>
              <a:rPr lang="uk-UA" b="1" u="sng" dirty="0" smtClean="0"/>
              <a:t> робить висновок: </a:t>
            </a:r>
            <a:r>
              <a:rPr lang="ru-RU" b="1" u="sng" dirty="0" smtClean="0"/>
              <a:t>    </a:t>
            </a:r>
          </a:p>
          <a:p>
            <a:pPr algn="ctr"/>
            <a:r>
              <a:rPr lang="ru-RU" dirty="0" smtClean="0"/>
              <a:t>  </a:t>
            </a:r>
            <a:r>
              <a:rPr lang="uk-UA" i="1" dirty="0"/>
              <a:t>умови розвитку торгівлі, капіталу і кредиту в середні віки суттєво відрізнялись від тих, що були в часи античності. І стає все більш очевидним, що ці супутні умови настільки змінили масштаби розповсюдження торгівлі і цілі використання капіталу та кредиту, що ці елементи (торгівля, капітал, кредит) вперше змогли стати плідним підґрунтям для розвитку рахівництва. Тепер вони прямо призводили до розвитку подвійного запису.</a:t>
            </a:r>
            <a:endParaRPr lang="ru-RU" i="1" dirty="0"/>
          </a:p>
        </p:txBody>
      </p:sp>
      <p:pic>
        <p:nvPicPr>
          <p:cNvPr id="2765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367213"/>
            <a:ext cx="246062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750" y="692151"/>
            <a:ext cx="7467600" cy="2376810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uk-UA" dirty="0" smtClean="0"/>
              <a:t>     </a:t>
            </a:r>
            <a:r>
              <a:rPr lang="uk-UA" dirty="0"/>
              <a:t>Прості позначки римлян вже не задовольняли нових потреб торгівлі: у бан­ках почали з'являтись </a:t>
            </a:r>
            <a:r>
              <a:rPr lang="uk-UA" u="sng" dirty="0"/>
              <a:t>нові форми рахунків</a:t>
            </a:r>
            <a:r>
              <a:rPr lang="uk-UA" dirty="0"/>
              <a:t>, до записів застосовувались </a:t>
            </a:r>
            <a:r>
              <a:rPr lang="uk-UA" u="sng" dirty="0"/>
              <a:t>нові комбінації</a:t>
            </a:r>
            <a:r>
              <a:rPr lang="uk-UA" dirty="0"/>
              <a:t>, що сприяло виникненню та розвитку системи подвійної бухгалтерії.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140968"/>
            <a:ext cx="7056562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Подібний запис, датований 1382 р., знаходиться у державному архіві Флоренції</a:t>
            </a:r>
            <a:r>
              <a:rPr lang="uk-UA" sz="2400" dirty="0" smtClean="0"/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У міському архіві у Гамбурзі зберігається Меморіал Віко Іоганна </a:t>
            </a:r>
            <a:r>
              <a:rPr lang="uk-UA" sz="2400" dirty="0" err="1"/>
              <a:t>Гелдерна</a:t>
            </a:r>
            <a:r>
              <a:rPr lang="uk-UA" sz="2400" dirty="0"/>
              <a:t>, що відноситься до 1367 р., а в </a:t>
            </a:r>
            <a:r>
              <a:rPr lang="uk-UA" sz="2400" dirty="0" err="1"/>
              <a:t>Аугсбурзькій</a:t>
            </a:r>
            <a:r>
              <a:rPr lang="uk-UA" sz="2400" dirty="0"/>
              <a:t> бібліотеці - Головна книга Антона </a:t>
            </a:r>
            <a:r>
              <a:rPr lang="uk-UA" sz="2400" dirty="0" err="1"/>
              <a:t>Фугера</a:t>
            </a:r>
            <a:r>
              <a:rPr lang="uk-UA" sz="2400" dirty="0"/>
              <a:t> за 1413-1427 рр.</a:t>
            </a:r>
            <a:endParaRPr lang="ru-RU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/>
              <a:t> </a:t>
            </a:r>
            <a:endParaRPr lang="uk-UA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0825" y="1019637"/>
            <a:ext cx="8208963" cy="1401251"/>
          </a:xfrm>
        </p:spPr>
        <p:txBody>
          <a:bodyPr>
            <a:normAutofit fontScale="925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uk-UA" dirty="0"/>
              <a:t>саме в муніципальних записах Генуї знайдено перше свідоцтво повної системи подвійної бухгалтерії (1340). До Італії приїздили вчитися рахівництву з-за кордону.</a:t>
            </a:r>
            <a:endParaRPr lang="ru-RU" dirty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1763713" y="3306763"/>
            <a:ext cx="5741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2200" y="2564904"/>
            <a:ext cx="8064896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/>
              <a:t>Видатний німецький філософ </a:t>
            </a:r>
            <a:r>
              <a:rPr lang="uk-UA" sz="2800" b="1" dirty="0"/>
              <a:t>О. Шпенглер</a:t>
            </a:r>
            <a:r>
              <a:rPr lang="uk-UA" sz="2800" dirty="0"/>
              <a:t> відзначав, що три великих генія змінили світ: </a:t>
            </a:r>
            <a:endParaRPr lang="uk-UA" sz="28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/>
              <a:t>X</a:t>
            </a:r>
            <a:r>
              <a:rPr lang="uk-UA" sz="2800" b="1" dirty="0"/>
              <a:t>. Колумб (1451-1506), </a:t>
            </a:r>
            <a:endParaRPr lang="uk-UA" sz="28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/>
              <a:t>М</a:t>
            </a:r>
            <a:r>
              <a:rPr lang="uk-UA" sz="2800" b="1" dirty="0"/>
              <a:t>. </a:t>
            </a:r>
            <a:r>
              <a:rPr lang="uk-UA" sz="2800" b="1" dirty="0" err="1"/>
              <a:t>Копернік</a:t>
            </a:r>
            <a:r>
              <a:rPr lang="uk-UA" sz="2800" b="1" dirty="0"/>
              <a:t> (</a:t>
            </a:r>
            <a:r>
              <a:rPr lang="uk-UA" sz="2800" b="1" dirty="0" smtClean="0"/>
              <a:t>1473-1534),</a:t>
            </a:r>
            <a:r>
              <a:rPr lang="uk-UA" sz="2800" dirty="0" smtClean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/>
              <a:t>Л</a:t>
            </a:r>
            <a:r>
              <a:rPr lang="uk-UA" sz="2800" b="1" dirty="0"/>
              <a:t>. </a:t>
            </a:r>
            <a:r>
              <a:rPr lang="uk-UA" sz="2800" b="1" dirty="0" err="1"/>
              <a:t>Пачолі</a:t>
            </a:r>
            <a:r>
              <a:rPr lang="uk-UA" sz="2800" b="1" dirty="0"/>
              <a:t> (1445-1517</a:t>
            </a:r>
            <a:r>
              <a:rPr lang="uk-UA" sz="2800" b="1" dirty="0" smtClean="0"/>
              <a:t>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smtClean="0"/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smtClean="0"/>
              <a:t>Всі </a:t>
            </a:r>
            <a:r>
              <a:rPr lang="uk-UA" sz="2800" dirty="0"/>
              <a:t>вони - представники однієї епохи, до того ж двоє з них – італійці.</a:t>
            </a:r>
            <a:endParaRPr lang="ru-RU" sz="28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864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/>
              <a:t>Подвійна бухгалтерія в працях італійських авторів</a:t>
            </a:r>
            <a:r>
              <a:rPr lang="uk-UA" sz="2400" dirty="0"/>
              <a:t> </a:t>
            </a:r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548680"/>
            <a:ext cx="7467600" cy="1800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uk-UA" dirty="0"/>
              <a:t>Першим літературним твором з бухгалтерії стала праця, написана в Неаполі в 1458 р. Венедиктом </a:t>
            </a:r>
            <a:r>
              <a:rPr lang="uk-UA" dirty="0" err="1"/>
              <a:t>Котрулі</a:t>
            </a:r>
            <a:r>
              <a:rPr lang="uk-UA" dirty="0"/>
              <a:t> </a:t>
            </a:r>
            <a:r>
              <a:rPr lang="uk-UA" b="1" i="1" u="sng" dirty="0"/>
              <a:t>"Про торгівлю і досконалого купця", </a:t>
            </a:r>
            <a:r>
              <a:rPr lang="uk-UA" dirty="0"/>
              <a:t>хоча надрукована вона була лише в 1573 р.</a:t>
            </a:r>
            <a:endParaRPr lang="ru-RU" dirty="0"/>
          </a:p>
        </p:txBody>
      </p:sp>
      <p:sp>
        <p:nvSpPr>
          <p:cNvPr id="35844" name="Прямоугольник 3"/>
          <p:cNvSpPr>
            <a:spLocks noChangeArrowheads="1"/>
          </p:cNvSpPr>
          <p:nvPr/>
        </p:nvSpPr>
        <p:spPr bwMode="auto">
          <a:xfrm>
            <a:off x="474663" y="2708275"/>
            <a:ext cx="79216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000" dirty="0"/>
              <a:t>В. </a:t>
            </a:r>
            <a:r>
              <a:rPr lang="uk-UA" sz="2000" dirty="0" err="1"/>
              <a:t>Котрулі</a:t>
            </a:r>
            <a:r>
              <a:rPr lang="uk-UA" sz="2000" dirty="0"/>
              <a:t> рекомендував вести </a:t>
            </a:r>
            <a:r>
              <a:rPr lang="uk-UA" sz="2000" b="1" u="sng" dirty="0"/>
              <a:t>три книги для запису операцій</a:t>
            </a:r>
            <a:r>
              <a:rPr lang="uk-UA" sz="2000" dirty="0"/>
              <a:t>, які здій</a:t>
            </a:r>
            <a:r>
              <a:rPr lang="ru-RU" sz="2000" dirty="0"/>
              <a:t>­</a:t>
            </a:r>
            <a:r>
              <a:rPr lang="uk-UA" sz="2000" dirty="0" err="1"/>
              <a:t>снюються</a:t>
            </a:r>
            <a:r>
              <a:rPr lang="uk-UA" sz="2000" dirty="0"/>
              <a:t> купцем, а саме: </a:t>
            </a:r>
            <a:r>
              <a:rPr lang="uk-UA" sz="2000" b="1" i="1" u="sng" dirty="0"/>
              <a:t>Головну книгу, Журнал та Меморіал. </a:t>
            </a:r>
            <a:endParaRPr lang="uk-UA" sz="2000" b="1" i="1" u="sng" dirty="0" smtClean="0"/>
          </a:p>
          <a:p>
            <a:pPr algn="just"/>
            <a:endParaRPr lang="uk-UA" sz="2000" b="1" i="1" u="sng" dirty="0">
              <a:latin typeface="Century Schoolbook" pitchFamily="18" charset="0"/>
            </a:endParaRPr>
          </a:p>
          <a:p>
            <a:pPr algn="just"/>
            <a:r>
              <a:rPr lang="uk-UA" sz="2000" dirty="0"/>
              <a:t>Крім Головної книги, Меморіалу та чорнової пам'ятної книги, купець повинен був вести ще </a:t>
            </a:r>
            <a:r>
              <a:rPr lang="uk-UA" sz="2000" b="1" dirty="0"/>
              <a:t>дві-три книги</a:t>
            </a:r>
            <a:r>
              <a:rPr lang="uk-UA" sz="2000" dirty="0"/>
              <a:t>, а саме</a:t>
            </a:r>
            <a:r>
              <a:rPr lang="uk-UA" sz="2000" i="1" u="sng" dirty="0"/>
              <a:t>: книгу для реєстрації рахунків-фактур, що відправляються, книгу для копій всіх ділових листів та ще будь-яку книгу, якщо у ній виникне потреба. </a:t>
            </a:r>
            <a:endParaRPr lang="ru-RU" sz="2000" b="1" i="1" u="sng" dirty="0">
              <a:latin typeface="Century Schoolbook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850" y="260350"/>
            <a:ext cx="8208963" cy="5113338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Хоч </a:t>
            </a:r>
            <a:r>
              <a:rPr lang="uk-UA" b="1" dirty="0"/>
              <a:t>Лука </a:t>
            </a:r>
            <a:r>
              <a:rPr lang="uk-UA" b="1" dirty="0" err="1"/>
              <a:t>Пачолі</a:t>
            </a:r>
            <a:r>
              <a:rPr lang="uk-UA" b="1" dirty="0"/>
              <a:t> </a:t>
            </a:r>
            <a:r>
              <a:rPr lang="uk-UA" dirty="0"/>
              <a:t>і не був винахідником подвійної бухгалтерії, він справедливо вважається </a:t>
            </a:r>
            <a:r>
              <a:rPr lang="uk-UA" b="1" dirty="0"/>
              <a:t>першим автором</a:t>
            </a:r>
            <a:r>
              <a:rPr lang="uk-UA" dirty="0"/>
              <a:t>, </a:t>
            </a:r>
            <a:r>
              <a:rPr lang="uk-UA" b="1" u="sng" dirty="0"/>
              <a:t>який виклав основні прийоми подвійного запису господарських операцій</a:t>
            </a:r>
            <a:r>
              <a:rPr lang="uk-UA" b="1" u="sng" dirty="0" smtClean="0"/>
              <a:t>.</a:t>
            </a:r>
            <a:endParaRPr lang="uk-UA" sz="2800" b="1" u="sng" dirty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2800" dirty="0"/>
          </a:p>
        </p:txBody>
      </p:sp>
      <p:pic>
        <p:nvPicPr>
          <p:cNvPr id="3072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2204" y="2592388"/>
            <a:ext cx="12287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1992312"/>
            <a:ext cx="6296627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defRPr/>
            </a:pPr>
            <a:r>
              <a:rPr lang="uk-UA" sz="2400" dirty="0"/>
              <a:t>В своїй праці Л. </a:t>
            </a:r>
            <a:r>
              <a:rPr lang="uk-UA" sz="2400" dirty="0" err="1"/>
              <a:t>Пачолі</a:t>
            </a:r>
            <a:r>
              <a:rPr lang="uk-UA" sz="2400" dirty="0"/>
              <a:t> </a:t>
            </a:r>
            <a:r>
              <a:rPr lang="uk-UA" sz="2400" b="1" dirty="0"/>
              <a:t>дослідив замкнену систему рахунків з рахунком Капіталу в центрі</a:t>
            </a:r>
            <a:r>
              <a:rPr lang="uk-UA" sz="2400" dirty="0"/>
              <a:t>, яскраво відобразив в структурі бухгалтерського обліку нові виробничі відносини, що стали результатом розкладу феодального суспільства. Л. </a:t>
            </a:r>
            <a:r>
              <a:rPr lang="uk-UA" sz="2400" dirty="0" err="1"/>
              <a:t>Пачолі</a:t>
            </a:r>
            <a:r>
              <a:rPr lang="uk-UA" sz="2400" dirty="0"/>
              <a:t> </a:t>
            </a:r>
            <a:r>
              <a:rPr lang="uk-UA" sz="2400" b="1" dirty="0"/>
              <a:t>боровся проти феодалізму</a:t>
            </a:r>
            <a:r>
              <a:rPr lang="uk-UA" sz="2400" dirty="0"/>
              <a:t>, який розкладався і підвищував роль торгового капіталу. </a:t>
            </a:r>
            <a:endParaRPr lang="ru-RU" sz="2400" u="sng" dirty="0">
              <a:solidFill>
                <a:prstClr val="black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476250"/>
            <a:ext cx="7467600" cy="151258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b="1" u="sng" dirty="0" smtClean="0"/>
              <a:t>1. Періодизація </a:t>
            </a:r>
            <a:r>
              <a:rPr lang="uk-UA" sz="3200" b="1" u="sng" dirty="0"/>
              <a:t>розвитку бухгалтерського обліку в обліковій літературі</a:t>
            </a:r>
            <a:endParaRPr lang="ru-RU" u="sng" dirty="0"/>
          </a:p>
        </p:txBody>
      </p:sp>
      <p:sp>
        <p:nvSpPr>
          <p:cNvPr id="16386" name="Объект 2"/>
          <p:cNvSpPr>
            <a:spLocks noGrp="1"/>
          </p:cNvSpPr>
          <p:nvPr>
            <p:ph sz="quarter" idx="1"/>
          </p:nvPr>
        </p:nvSpPr>
        <p:spPr>
          <a:xfrm>
            <a:off x="683568" y="2204864"/>
            <a:ext cx="7827020" cy="3621261"/>
          </a:xfrm>
        </p:spPr>
        <p:txBody>
          <a:bodyPr/>
          <a:lstStyle/>
          <a:p>
            <a:pPr algn="ctr"/>
            <a:r>
              <a:rPr lang="uk-UA" sz="3500" dirty="0" smtClean="0"/>
              <a:t>Що </a:t>
            </a:r>
            <a:r>
              <a:rPr lang="uk-UA" sz="3500" dirty="0"/>
              <a:t>таке бухгалтерський облік і чому сьогодні, при переході до ринкових відносин, зростає інтерес до цієї науки</a:t>
            </a:r>
            <a:r>
              <a:rPr lang="uk-UA" sz="3500" b="1" dirty="0"/>
              <a:t> </a:t>
            </a:r>
            <a:r>
              <a:rPr lang="uk-UA" sz="3500" dirty="0"/>
              <a:t>з боку облікових працівників, підприємців та інших учасників ринку?</a:t>
            </a:r>
            <a:endParaRPr lang="ru-RU" sz="3500" dirty="0"/>
          </a:p>
          <a:p>
            <a:pPr marL="0" indent="0" algn="ctr" eaLnBrk="1" hangingPunct="1">
              <a:buNone/>
            </a:pPr>
            <a:endParaRPr lang="ru-RU" sz="35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ъект 2"/>
          <p:cNvSpPr>
            <a:spLocks noGrp="1"/>
          </p:cNvSpPr>
          <p:nvPr>
            <p:ph sz="quarter" idx="1"/>
          </p:nvPr>
        </p:nvSpPr>
        <p:spPr>
          <a:xfrm>
            <a:off x="582613" y="2492896"/>
            <a:ext cx="7467600" cy="316835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uk-UA" sz="2500" dirty="0" smtClean="0"/>
              <a:t>Облік </a:t>
            </a:r>
            <a:r>
              <a:rPr lang="uk-UA" sz="2500" dirty="0"/>
              <a:t>валютних операцій за часів Л. </a:t>
            </a:r>
            <a:r>
              <a:rPr lang="uk-UA" sz="2500" dirty="0" err="1"/>
              <a:t>Пачолі</a:t>
            </a:r>
            <a:r>
              <a:rPr lang="uk-UA" sz="2500" dirty="0"/>
              <a:t> був не менш актуальним, ніж в наші часи. За таких умов виникало два питання:</a:t>
            </a:r>
            <a:endParaRPr lang="ru-RU" sz="2500" dirty="0"/>
          </a:p>
          <a:p>
            <a:pPr algn="just"/>
            <a:r>
              <a:rPr lang="uk-UA" sz="2500" dirty="0"/>
              <a:t>1) як перевести одну грошову одиницю в іншу; </a:t>
            </a:r>
            <a:endParaRPr lang="ru-RU" sz="2500" dirty="0"/>
          </a:p>
          <a:p>
            <a:pPr algn="just"/>
            <a:r>
              <a:rPr lang="uk-UA" sz="2500" dirty="0"/>
              <a:t>2) як відобразити прибуток або збиток, які при цьому виникають.</a:t>
            </a:r>
            <a:endParaRPr lang="ru-RU" sz="2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764704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dirty="0"/>
              <a:t>Крім цих трьох книг венеціанські купці вели </a:t>
            </a:r>
            <a:r>
              <a:rPr lang="uk-UA" sz="2500" b="1" u="sng" dirty="0"/>
              <a:t>копіювальну книгу (для копій листів) та інвентарну книгу</a:t>
            </a:r>
            <a:r>
              <a:rPr lang="uk-UA" sz="2500" dirty="0"/>
              <a:t>, яка містила докладний перепис всього майна</a:t>
            </a:r>
            <a:r>
              <a:rPr lang="uk-UA" sz="2500" dirty="0" smtClean="0"/>
              <a:t>.</a:t>
            </a:r>
            <a:endParaRPr lang="ru-RU" sz="25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2"/>
          <p:cNvSpPr>
            <a:spLocks noGrp="1"/>
          </p:cNvSpPr>
          <p:nvPr>
            <p:ph sz="quarter" idx="1"/>
          </p:nvPr>
        </p:nvSpPr>
        <p:spPr>
          <a:xfrm>
            <a:off x="179512" y="548679"/>
            <a:ext cx="8424738" cy="5616625"/>
          </a:xfrm>
        </p:spPr>
        <p:txBody>
          <a:bodyPr/>
          <a:lstStyle/>
          <a:p>
            <a:pPr algn="just"/>
            <a:r>
              <a:rPr lang="uk-UA" sz="2800" dirty="0"/>
              <a:t>Результат від реалізації визначався окремо по кожному товару. Для цього по дебету аналітичних рахунків товарів обліковувалась купівельна вартість товарів разом з витратами по перевезенню, а по кредиту продажна вартість. </a:t>
            </a:r>
            <a:r>
              <a:rPr lang="uk-UA" sz="2800" dirty="0" smtClean="0"/>
              <a:t>Результати </a:t>
            </a:r>
            <a:r>
              <a:rPr lang="uk-UA" sz="2800" dirty="0"/>
              <a:t>від реалізації (Р) визначались за формулою:</a:t>
            </a:r>
            <a:endParaRPr lang="ru-RU" sz="2800" dirty="0"/>
          </a:p>
          <a:p>
            <a:pPr algn="ctr"/>
            <a:r>
              <a:rPr lang="uk-UA" sz="2800" dirty="0" err="1"/>
              <a:t>Р=К</a:t>
            </a:r>
            <a:r>
              <a:rPr lang="uk-UA" sz="2800" baseline="-25000" dirty="0" err="1"/>
              <a:t>о</a:t>
            </a:r>
            <a:r>
              <a:rPr lang="uk-UA" sz="2800" dirty="0" err="1"/>
              <a:t>-</a:t>
            </a:r>
            <a:r>
              <a:rPr lang="uk-UA" sz="2800" dirty="0"/>
              <a:t>(</a:t>
            </a:r>
            <a:r>
              <a:rPr lang="uk-UA" sz="2800" dirty="0" err="1"/>
              <a:t>П</a:t>
            </a:r>
            <a:r>
              <a:rPr lang="uk-UA" sz="2800" baseline="-25000" dirty="0" err="1"/>
              <a:t>с</a:t>
            </a:r>
            <a:r>
              <a:rPr lang="uk-UA" sz="2800" dirty="0" err="1"/>
              <a:t>+До-К</a:t>
            </a:r>
            <a:r>
              <a:rPr lang="uk-UA" sz="2800" baseline="-25000" dirty="0" err="1"/>
              <a:t>с</a:t>
            </a:r>
            <a:r>
              <a:rPr lang="uk-UA" sz="2800" dirty="0" smtClean="0"/>
              <a:t>),</a:t>
            </a:r>
          </a:p>
          <a:p>
            <a:pPr algn="ctr"/>
            <a:endParaRPr lang="ru-RU" sz="2800" dirty="0"/>
          </a:p>
          <a:p>
            <a:pPr algn="just"/>
            <a:r>
              <a:rPr lang="uk-UA" sz="2800" dirty="0"/>
              <a:t>де: </a:t>
            </a:r>
            <a:r>
              <a:rPr lang="uk-UA" sz="2800" dirty="0" err="1"/>
              <a:t>К</a:t>
            </a:r>
            <a:r>
              <a:rPr lang="uk-UA" sz="2800" baseline="-25000" dirty="0" err="1"/>
              <a:t>о</a:t>
            </a:r>
            <a:r>
              <a:rPr lang="uk-UA" sz="2800" dirty="0"/>
              <a:t> - кредитовий оборот; </a:t>
            </a:r>
            <a:r>
              <a:rPr lang="uk-UA" sz="2800" dirty="0" err="1"/>
              <a:t>Пс</a:t>
            </a:r>
            <a:r>
              <a:rPr lang="uk-UA" sz="2800" dirty="0"/>
              <a:t> - початкове сальдо; До - дебетовий оборот; </a:t>
            </a:r>
            <a:r>
              <a:rPr lang="uk-UA" sz="2800" dirty="0" err="1"/>
              <a:t>Кс</a:t>
            </a:r>
            <a:r>
              <a:rPr lang="uk-UA" sz="2800" dirty="0"/>
              <a:t> - кінцеве сальдо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45531819"/>
              </p:ext>
            </p:extLst>
          </p:nvPr>
        </p:nvGraphicFramePr>
        <p:xfrm>
          <a:off x="251520" y="1196752"/>
          <a:ext cx="849694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8640"/>
            <a:ext cx="835292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Значним досягненням Л. </a:t>
            </a:r>
            <a:r>
              <a:rPr lang="uk-UA" sz="2500" dirty="0" err="1">
                <a:latin typeface="Times New Roman" pitchFamily="18" charset="0"/>
                <a:cs typeface="Times New Roman" pitchFamily="18" charset="0"/>
              </a:rPr>
              <a:t>Пачолі</a:t>
            </a:r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 була наведена в главі 9 Трактату перша класифікація розрахунків за товари, виходячи з джерел покриття заборгованості: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307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sz="quarter" idx="1"/>
          </p:nvPr>
        </p:nvSpPr>
        <p:spPr>
          <a:xfrm>
            <a:off x="395288" y="620687"/>
            <a:ext cx="8147050" cy="5903937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uk-UA" sz="2800" dirty="0" smtClean="0"/>
              <a:t>Цікавий </a:t>
            </a:r>
            <a:r>
              <a:rPr lang="uk-UA" sz="2800" dirty="0"/>
              <a:t>підхід Л.</a:t>
            </a:r>
            <a:r>
              <a:rPr lang="uk-UA" sz="2800" dirty="0" err="1"/>
              <a:t>Пачолі</a:t>
            </a:r>
            <a:r>
              <a:rPr lang="uk-UA" sz="2800" dirty="0"/>
              <a:t> до класифікації витрат обігу з виділенням трьох ознак: </a:t>
            </a:r>
            <a:endParaRPr lang="uk-UA" sz="2800" dirty="0" smtClean="0"/>
          </a:p>
          <a:p>
            <a:pPr algn="just" eaLnBrk="1" hangingPunct="1"/>
            <a:r>
              <a:rPr lang="uk-UA" sz="2800" dirty="0" smtClean="0"/>
              <a:t>по </a:t>
            </a:r>
            <a:r>
              <a:rPr lang="uk-UA" sz="2800" dirty="0"/>
              <a:t>відношенню до підприємства, </a:t>
            </a:r>
            <a:endParaRPr lang="uk-UA" sz="2800" dirty="0" smtClean="0"/>
          </a:p>
          <a:p>
            <a:pPr algn="just" eaLnBrk="1" hangingPunct="1"/>
            <a:r>
              <a:rPr lang="uk-UA" sz="2800" dirty="0" smtClean="0"/>
              <a:t>товару </a:t>
            </a:r>
            <a:r>
              <a:rPr lang="uk-UA" sz="2800" dirty="0"/>
              <a:t>і </a:t>
            </a:r>
            <a:endParaRPr lang="uk-UA" sz="2800" dirty="0" smtClean="0"/>
          </a:p>
          <a:p>
            <a:pPr algn="just" eaLnBrk="1" hangingPunct="1"/>
            <a:r>
              <a:rPr lang="uk-UA" sz="2800" dirty="0" smtClean="0"/>
              <a:t>господарського </a:t>
            </a:r>
            <a:r>
              <a:rPr lang="uk-UA" sz="2800" dirty="0"/>
              <a:t>процесу. </a:t>
            </a:r>
            <a:endParaRPr lang="uk-UA" sz="2800" dirty="0" smtClean="0"/>
          </a:p>
          <a:p>
            <a:pPr algn="just" eaLnBrk="1" hangingPunct="1"/>
            <a:endParaRPr lang="uk-UA" sz="2800" dirty="0"/>
          </a:p>
          <a:p>
            <a:pPr marL="0" indent="0" algn="just" eaLnBrk="1" hangingPunct="1">
              <a:buNone/>
            </a:pPr>
            <a:r>
              <a:rPr lang="uk-UA" sz="2800" dirty="0" smtClean="0"/>
              <a:t>Виходячи </a:t>
            </a:r>
            <a:r>
              <a:rPr lang="uk-UA" sz="2800" dirty="0"/>
              <a:t>з такого поділу, всі витрати поділялись </a:t>
            </a:r>
            <a:r>
              <a:rPr lang="uk-UA" sz="2800" dirty="0" smtClean="0"/>
              <a:t>на</a:t>
            </a:r>
          </a:p>
          <a:p>
            <a:pPr algn="just" eaLnBrk="1" hangingPunct="1"/>
            <a:r>
              <a:rPr lang="uk-UA" sz="2800" dirty="0" smtClean="0"/>
              <a:t> </a:t>
            </a:r>
            <a:r>
              <a:rPr lang="uk-UA" sz="2800" dirty="0"/>
              <a:t>торгові і домашні, </a:t>
            </a:r>
            <a:endParaRPr lang="uk-UA" sz="2800" dirty="0" smtClean="0"/>
          </a:p>
          <a:p>
            <a:pPr algn="just" eaLnBrk="1" hangingPunct="1"/>
            <a:r>
              <a:rPr lang="uk-UA" sz="2800" dirty="0" smtClean="0"/>
              <a:t>прямі </a:t>
            </a:r>
            <a:r>
              <a:rPr lang="uk-UA" sz="2800" dirty="0"/>
              <a:t>і непрямі, </a:t>
            </a:r>
            <a:endParaRPr lang="uk-UA" sz="2800" dirty="0" smtClean="0"/>
          </a:p>
          <a:p>
            <a:pPr algn="just" eaLnBrk="1" hangingPunct="1"/>
            <a:r>
              <a:rPr lang="uk-UA" sz="2800" dirty="0" smtClean="0"/>
              <a:t>звичайні </a:t>
            </a:r>
            <a:r>
              <a:rPr lang="uk-UA" sz="2800" dirty="0"/>
              <a:t>і надзвичайні. </a:t>
            </a:r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4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2465" y="1268760"/>
            <a:ext cx="173355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ъект 2"/>
          <p:cNvSpPr>
            <a:spLocks noGrp="1"/>
          </p:cNvSpPr>
          <p:nvPr>
            <p:ph sz="quarter" idx="1"/>
          </p:nvPr>
        </p:nvSpPr>
        <p:spPr>
          <a:xfrm>
            <a:off x="395288" y="715963"/>
            <a:ext cx="8220075" cy="5449341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uk-UA" dirty="0" smtClean="0"/>
              <a:t>В </a:t>
            </a:r>
            <a:r>
              <a:rPr lang="uk-UA" dirty="0"/>
              <a:t>трактаті іншого італійського вченого - </a:t>
            </a:r>
            <a:r>
              <a:rPr lang="uk-UA" b="1" u="sng" dirty="0"/>
              <a:t>Л. Флорі</a:t>
            </a:r>
            <a:r>
              <a:rPr lang="uk-UA" dirty="0"/>
              <a:t> - знаходимо першу спробу господарської класифікації і певні удосконалення порядку ведення бухгалтерських записів</a:t>
            </a:r>
            <a:r>
              <a:rPr lang="uk-UA" dirty="0" smtClean="0"/>
              <a:t>.</a:t>
            </a:r>
          </a:p>
          <a:p>
            <a:pPr marL="0" indent="0" algn="just" eaLnBrk="1" hangingPunct="1">
              <a:buNone/>
            </a:pPr>
            <a:endParaRPr lang="uk-UA" dirty="0"/>
          </a:p>
          <a:p>
            <a:pPr marL="0" indent="0" algn="just" eaLnBrk="1" hangingPunct="1">
              <a:buNone/>
            </a:pPr>
            <a:r>
              <a:rPr lang="uk-UA" dirty="0" smtClean="0"/>
              <a:t>Пізніше</a:t>
            </a:r>
            <a:r>
              <a:rPr lang="uk-UA" dirty="0"/>
              <a:t>, вже в XVII ст., Італія збагатила світову облікову думку значними дослідженнями вчених цієї країни. </a:t>
            </a:r>
            <a:endParaRPr lang="uk-UA" dirty="0" smtClean="0"/>
          </a:p>
          <a:p>
            <a:pPr marL="0" indent="0" algn="just" eaLnBrk="1" hangingPunct="1">
              <a:buNone/>
            </a:pPr>
            <a:r>
              <a:rPr lang="uk-UA" dirty="0" smtClean="0"/>
              <a:t>Серед </a:t>
            </a:r>
            <a:r>
              <a:rPr lang="uk-UA" dirty="0"/>
              <a:t>них можна назвати </a:t>
            </a:r>
            <a:r>
              <a:rPr lang="uk-UA" b="1" dirty="0" err="1"/>
              <a:t>Антоніо</a:t>
            </a:r>
            <a:r>
              <a:rPr lang="uk-UA" b="1" dirty="0"/>
              <a:t> </a:t>
            </a:r>
            <a:r>
              <a:rPr lang="uk-UA" b="1" dirty="0" err="1"/>
              <a:t>Маскетгі</a:t>
            </a:r>
            <a:r>
              <a:rPr lang="uk-UA" b="1" dirty="0"/>
              <a:t> із Венеції</a:t>
            </a:r>
            <a:r>
              <a:rPr lang="uk-UA" dirty="0"/>
              <a:t>, який досліджував взаємозв'язок рахунку Збитків і прибутків з рахунком Капіталу, </a:t>
            </a:r>
            <a:endParaRPr lang="uk-UA" dirty="0" smtClean="0"/>
          </a:p>
          <a:p>
            <a:pPr marL="0" indent="0" algn="just" eaLnBrk="1" hangingPunct="1">
              <a:buNone/>
            </a:pPr>
            <a:r>
              <a:rPr lang="uk-UA" dirty="0" smtClean="0"/>
              <a:t>а </a:t>
            </a:r>
            <a:r>
              <a:rPr lang="uk-UA" dirty="0"/>
              <a:t>також </a:t>
            </a:r>
            <a:r>
              <a:rPr lang="uk-UA" b="1" dirty="0" err="1"/>
              <a:t>Маттео</a:t>
            </a:r>
            <a:r>
              <a:rPr lang="uk-UA" b="1" dirty="0"/>
              <a:t> </a:t>
            </a:r>
            <a:r>
              <a:rPr lang="uk-UA" b="1" dirty="0" err="1"/>
              <a:t>Майнарді</a:t>
            </a:r>
            <a:r>
              <a:rPr lang="uk-UA" b="1" dirty="0"/>
              <a:t> із Болоньї, </a:t>
            </a:r>
            <a:r>
              <a:rPr lang="uk-UA" dirty="0"/>
              <a:t>який ввів у практику спеціальну копіювальну книгу, що стала джерелом для складання статей Меморіалу.</a:t>
            </a:r>
            <a:endParaRPr lang="ru-RU" dirty="0"/>
          </a:p>
          <a:p>
            <a:pPr marL="0" indent="0" algn="just" eaLnBrk="1" hangingPunct="1">
              <a:buNone/>
            </a:pPr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ъект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6948264" cy="3793778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uk-UA" sz="8800" b="1" i="1" dirty="0" smtClean="0">
                <a:solidFill>
                  <a:srgbClr val="FF0000"/>
                </a:solidFill>
              </a:rPr>
              <a:t>Дякую </a:t>
            </a:r>
            <a:r>
              <a:rPr lang="uk-UA" sz="8800" b="1" i="1" dirty="0" smtClean="0">
                <a:solidFill>
                  <a:srgbClr val="92D050"/>
                </a:solidFill>
              </a:rPr>
              <a:t>за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uk-UA" sz="8800" b="1" i="1" dirty="0">
                <a:solidFill>
                  <a:srgbClr val="FF0000"/>
                </a:solidFill>
              </a:rPr>
              <a:t>у</a:t>
            </a:r>
            <a:r>
              <a:rPr lang="uk-UA" sz="8800" b="1" i="1" dirty="0" smtClean="0">
                <a:solidFill>
                  <a:srgbClr val="FF0000"/>
                </a:solidFill>
              </a:rPr>
              <a:t>вагу</a:t>
            </a:r>
            <a:endParaRPr lang="ru-RU" sz="8800" b="1" i="1" dirty="0" smtClean="0">
              <a:solidFill>
                <a:srgbClr val="FF0000"/>
              </a:solidFill>
            </a:endParaRPr>
          </a:p>
        </p:txBody>
      </p:sp>
      <p:pic>
        <p:nvPicPr>
          <p:cNvPr id="5120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2420888"/>
            <a:ext cx="316865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sz="quarter" idx="1"/>
          </p:nvPr>
        </p:nvSpPr>
        <p:spPr>
          <a:xfrm>
            <a:off x="611188" y="404664"/>
            <a:ext cx="7705725" cy="5616624"/>
          </a:xfrm>
        </p:spPr>
        <p:txBody>
          <a:bodyPr/>
          <a:lstStyle/>
          <a:p>
            <a:pPr algn="just" eaLnBrk="1" hangingPunct="1"/>
            <a:r>
              <a:rPr lang="uk-UA" dirty="0" smtClean="0"/>
              <a:t>Скільки </a:t>
            </a:r>
            <a:r>
              <a:rPr lang="uk-UA" dirty="0"/>
              <a:t>існує процес обміну (бартерного або грошового) — стільки існує облік. </a:t>
            </a:r>
            <a:endParaRPr lang="uk-UA" dirty="0" smtClean="0"/>
          </a:p>
          <a:p>
            <a:pPr algn="just" eaLnBrk="1" hangingPunct="1"/>
            <a:r>
              <a:rPr lang="uk-UA" dirty="0"/>
              <a:t>С</a:t>
            </a:r>
            <a:r>
              <a:rPr lang="uk-UA" dirty="0" smtClean="0"/>
              <a:t>истема </a:t>
            </a:r>
            <a:r>
              <a:rPr lang="uk-UA" b="1" u="sng" dirty="0"/>
              <a:t>подвійного запису бере свій початок </a:t>
            </a:r>
            <a:r>
              <a:rPr lang="uk-UA" dirty="0"/>
              <a:t>в окремих торговельних центрах </a:t>
            </a:r>
            <a:r>
              <a:rPr lang="uk-UA" b="1" u="sng" dirty="0"/>
              <a:t>Північної Італії в XIII-XIV ст. </a:t>
            </a:r>
            <a:endParaRPr lang="uk-UA" b="1" u="sng" dirty="0" smtClean="0"/>
          </a:p>
          <a:p>
            <a:pPr algn="just" eaLnBrk="1" hangingPunct="1"/>
            <a:r>
              <a:rPr lang="uk-UA" dirty="0" smtClean="0"/>
              <a:t>Перше </a:t>
            </a:r>
            <a:r>
              <a:rPr lang="uk-UA" dirty="0"/>
              <a:t>свідоцтво повної системи подвійної бухгалтерії знайдено в муніципальних записах Генуї, датованих </a:t>
            </a:r>
            <a:r>
              <a:rPr lang="uk-UA" b="1" u="sng" dirty="0"/>
              <a:t>1340 роком. </a:t>
            </a:r>
            <a:endParaRPr lang="uk-UA" b="1" u="sng" dirty="0" smtClean="0"/>
          </a:p>
          <a:p>
            <a:pPr algn="just" eaLnBrk="1" hangingPunct="1"/>
            <a:r>
              <a:rPr lang="uk-UA" dirty="0" smtClean="0"/>
              <a:t>Фрагментарні </a:t>
            </a:r>
            <a:r>
              <a:rPr lang="uk-UA" dirty="0"/>
              <a:t>записи більш раннього періоду були знайдені в рахунках </a:t>
            </a:r>
            <a:r>
              <a:rPr lang="en-US" b="1" dirty="0"/>
              <a:t>G</a:t>
            </a:r>
            <a:r>
              <a:rPr lang="uk-UA" b="1" dirty="0" err="1"/>
              <a:t>іо</a:t>
            </a:r>
            <a:r>
              <a:rPr lang="en-US" b="1" dirty="0"/>
              <a:t>v</a:t>
            </a:r>
            <a:r>
              <a:rPr lang="uk-UA" b="1" dirty="0"/>
              <a:t>а</a:t>
            </a:r>
            <a:r>
              <a:rPr lang="en-US" b="1" dirty="0" err="1"/>
              <a:t>nn</a:t>
            </a:r>
            <a:r>
              <a:rPr lang="uk-UA" b="1" dirty="0"/>
              <a:t>а </a:t>
            </a:r>
            <a:r>
              <a:rPr lang="en-US" b="1" dirty="0"/>
              <a:t>F</a:t>
            </a:r>
            <a:r>
              <a:rPr lang="uk-UA" b="1" dirty="0" err="1"/>
              <a:t>аго</a:t>
            </a:r>
            <a:r>
              <a:rPr lang="en-US" b="1" dirty="0"/>
              <a:t>lf</a:t>
            </a:r>
            <a:r>
              <a:rPr lang="uk-UA" b="1" dirty="0"/>
              <a:t>і &amp; </a:t>
            </a:r>
            <a:r>
              <a:rPr lang="uk-UA" b="1" dirty="0" err="1"/>
              <a:t>Со</a:t>
            </a:r>
            <a:r>
              <a:rPr lang="en-US" b="1" dirty="0"/>
              <a:t>m</a:t>
            </a:r>
            <a:r>
              <a:rPr lang="uk-UA" b="1" dirty="0" err="1"/>
              <a:t>ра</a:t>
            </a:r>
            <a:r>
              <a:rPr lang="en-US" b="1" dirty="0"/>
              <a:t>n</a:t>
            </a:r>
            <a:r>
              <a:rPr lang="uk-UA" b="1" dirty="0"/>
              <a:t>у, флорентійської торговельної фірми (1299-1300), </a:t>
            </a:r>
            <a:r>
              <a:rPr lang="uk-UA" dirty="0"/>
              <a:t>а також фірми </a:t>
            </a:r>
            <a:r>
              <a:rPr lang="en-US" b="1" dirty="0" err="1"/>
              <a:t>Rinier</a:t>
            </a:r>
            <a:r>
              <a:rPr lang="uk-UA" b="1" dirty="0"/>
              <a:t>і </a:t>
            </a:r>
            <a:r>
              <a:rPr lang="en-US" b="1" dirty="0"/>
              <a:t>F</a:t>
            </a:r>
            <a:r>
              <a:rPr lang="uk-UA" b="1" dirty="0"/>
              <a:t>і</a:t>
            </a:r>
            <a:r>
              <a:rPr lang="en-US" b="1" dirty="0"/>
              <a:t>n</a:t>
            </a:r>
            <a:r>
              <a:rPr lang="uk-UA" b="1" dirty="0"/>
              <a:t>і &amp; </a:t>
            </a:r>
            <a:r>
              <a:rPr lang="uk-UA" b="1" dirty="0" err="1"/>
              <a:t>Вго</a:t>
            </a:r>
            <a:r>
              <a:rPr lang="en-US" b="1" dirty="0" err="1"/>
              <a:t>th</a:t>
            </a:r>
            <a:r>
              <a:rPr lang="uk-UA" b="1" dirty="0" err="1"/>
              <a:t>ег</a:t>
            </a:r>
            <a:r>
              <a:rPr lang="en-US" b="1" dirty="0"/>
              <a:t>s</a:t>
            </a:r>
            <a:r>
              <a:rPr lang="uk-UA" dirty="0"/>
              <a:t>, яка торгувала на відомому в той час ярмарку провінції </a:t>
            </a:r>
            <a:r>
              <a:rPr lang="uk-UA" dirty="0" err="1"/>
              <a:t>Шампань</a:t>
            </a:r>
            <a:r>
              <a:rPr lang="uk-UA" dirty="0"/>
              <a:t> у Франції.</a:t>
            </a:r>
            <a:endParaRPr lang="ru-RU" dirty="0"/>
          </a:p>
          <a:p>
            <a:pPr algn="just" eaLnBrk="1" hangingPunct="1"/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53301" cy="100841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uk-UA" b="1" dirty="0"/>
              <a:t>коли все ж таки виникла бухгалтерія, вчені дають наступні відповіді: </a:t>
            </a:r>
            <a:endParaRPr lang="ru-RU" b="1" dirty="0"/>
          </a:p>
        </p:txBody>
      </p:sp>
      <p:sp>
        <p:nvSpPr>
          <p:cNvPr id="20482" name="Объект 5"/>
          <p:cNvSpPr>
            <a:spLocks noGrp="1"/>
          </p:cNvSpPr>
          <p:nvPr>
            <p:ph sz="quarter" idx="1"/>
          </p:nvPr>
        </p:nvSpPr>
        <p:spPr>
          <a:xfrm>
            <a:off x="539552" y="1989138"/>
            <a:ext cx="7848872" cy="4536206"/>
          </a:xfrm>
        </p:spPr>
        <p:txBody>
          <a:bodyPr/>
          <a:lstStyle/>
          <a:p>
            <a:pPr lvl="0" algn="just"/>
            <a:r>
              <a:rPr lang="uk-UA" sz="3000" b="1" u="sng" dirty="0" smtClean="0"/>
              <a:t>6 </a:t>
            </a:r>
            <a:r>
              <a:rPr lang="uk-UA" sz="3000" b="1" u="sng" dirty="0"/>
              <a:t>тис. років тому</a:t>
            </a:r>
            <a:r>
              <a:rPr lang="uk-UA" sz="3000" dirty="0"/>
              <a:t>, тобто тоді, коли почалася цілеспрямована реєстрація фактів господарського життя; </a:t>
            </a:r>
            <a:endParaRPr lang="ru-RU" sz="3000" dirty="0"/>
          </a:p>
          <a:p>
            <a:pPr lvl="0" algn="just"/>
            <a:r>
              <a:rPr lang="uk-UA" sz="3000" b="1" u="sng" dirty="0"/>
              <a:t>500 років тому</a:t>
            </a:r>
            <a:r>
              <a:rPr lang="uk-UA" sz="3000" dirty="0"/>
              <a:t>, коли вийшла відома в усьому світі праця Луки </a:t>
            </a:r>
            <a:r>
              <a:rPr lang="uk-UA" sz="3000" dirty="0" err="1"/>
              <a:t>Пачолі</a:t>
            </a:r>
            <a:r>
              <a:rPr lang="uk-UA" sz="3000" dirty="0"/>
              <a:t> і почалося письмове обґрунтування </a:t>
            </a:r>
            <a:r>
              <a:rPr lang="uk-UA" sz="3000" dirty="0" smtClean="0"/>
              <a:t>обліку;</a:t>
            </a:r>
            <a:endParaRPr lang="ru-RU" sz="3000" dirty="0"/>
          </a:p>
          <a:p>
            <a:pPr lvl="0" algn="just"/>
            <a:r>
              <a:rPr lang="uk-UA" sz="3000" dirty="0"/>
              <a:t> і, нарешті, </a:t>
            </a:r>
            <a:r>
              <a:rPr lang="uk-UA" sz="3000" b="1" u="sng" dirty="0"/>
              <a:t>100 років тому</a:t>
            </a:r>
            <a:r>
              <a:rPr lang="uk-UA" sz="3000" dirty="0"/>
              <a:t>, коли з'явилися перші теоретичні розробки. </a:t>
            </a:r>
            <a:endParaRPr lang="ru-RU" sz="3000" dirty="0"/>
          </a:p>
          <a:p>
            <a:pPr algn="just" eaLnBrk="1" hangingPunct="1"/>
            <a:endParaRPr lang="uk-UA" sz="3000" dirty="0" smtClean="0"/>
          </a:p>
          <a:p>
            <a:pPr algn="just" eaLnBrk="1" hangingPunct="1"/>
            <a:endParaRPr lang="ru-RU" sz="30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Визначення рахівництва в обліковій літературі кінця </a:t>
            </a:r>
            <a:r>
              <a:rPr lang="uk-UA" b="1" dirty="0" err="1"/>
              <a:t>ХІХ-початку</a:t>
            </a:r>
            <a:r>
              <a:rPr lang="uk-UA" b="1" dirty="0"/>
              <a:t> ХХ </a:t>
            </a:r>
            <a:r>
              <a:rPr lang="uk-UA" b="1" dirty="0" smtClean="0"/>
              <a:t>століття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56456006"/>
              </p:ext>
            </p:extLst>
          </p:nvPr>
        </p:nvGraphicFramePr>
        <p:xfrm>
          <a:off x="179512" y="908720"/>
          <a:ext cx="8496944" cy="57289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0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99" marR="53899" marT="0" marB="0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99" marR="53899" marT="0" marB="0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Визначення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99" marR="5389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449">
                <a:tc>
                  <a:txBody>
                    <a:bodyPr/>
                    <a:lstStyle/>
                    <a:p>
                      <a:pPr marL="0" indent="88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99" marR="53899" marT="0" marB="0"/>
                </a:tc>
                <a:tc>
                  <a:txBody>
                    <a:bodyPr/>
                    <a:lstStyle/>
                    <a:p>
                      <a:pPr marL="0" indent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Вілла Ф.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(1801-1884)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99" marR="53899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Рахівництво включає в себе ряд економічних і адміністративних знань, необхідних для мистецтва вести книги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99" marR="5389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841">
                <a:tc>
                  <a:txBody>
                    <a:bodyPr/>
                    <a:lstStyle/>
                    <a:p>
                      <a:pPr marL="0" indent="88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99" marR="53899" marT="0" marB="0"/>
                </a:tc>
                <a:tc>
                  <a:txBody>
                    <a:bodyPr/>
                    <a:lstStyle/>
                    <a:p>
                      <a:pPr marL="0" indent="88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Маса Д. (1850-1918)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99" marR="53899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Рахівництво є галуззю науки про управління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99" marR="5389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0113">
                <a:tc>
                  <a:txBody>
                    <a:bodyPr/>
                    <a:lstStyle/>
                    <a:p>
                      <a:pPr marL="0" indent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99" marR="53899" marT="0" marB="0"/>
                </a:tc>
                <a:tc>
                  <a:txBody>
                    <a:bodyPr/>
                    <a:lstStyle/>
                    <a:p>
                      <a:pPr marL="0" indent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Чербоні</a:t>
                      </a: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Дж. 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(1827-1917)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99" marR="53899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Рахівництво, як наука, розпадається на окремі чотири частини: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Вивчення господарських операцій та дій по управлінню господарством; воно виконується з метою з’ясувати ті закони, якими регулюється діяльність господарства та діяльність його керівних органів;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Вивчення структури господарства і порядку його роботи;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Вивчення прикладної математики з метою мати можливість представити роботу у цифровому вимірі;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Вивчення </a:t>
                      </a:r>
                      <a:r>
                        <a:rPr lang="uk-UA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логісмографії</a:t>
                      </a: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розуміючи під останньою метод і порядок дій. За допомогою яких операції господарства кореспондують між собою, при цьому виявляються юридичні, економічні та господарські наслідки цих операцій, їх взаємовідносини та взаємний вплив.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99" marR="5389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1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Визначення рахівництва в обліковій літературі кінця </a:t>
            </a:r>
            <a:r>
              <a:rPr lang="uk-UA" b="1" dirty="0" err="1"/>
              <a:t>ХІХ-початку</a:t>
            </a:r>
            <a:r>
              <a:rPr lang="uk-UA" b="1" dirty="0"/>
              <a:t> ХХ </a:t>
            </a:r>
            <a:r>
              <a:rPr lang="uk-UA" b="1" dirty="0" smtClean="0"/>
              <a:t>століття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83360520"/>
              </p:ext>
            </p:extLst>
          </p:nvPr>
        </p:nvGraphicFramePr>
        <p:xfrm>
          <a:off x="179512" y="908720"/>
          <a:ext cx="8496944" cy="5632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0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6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244"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99" marR="53899" marT="0" marB="0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99" marR="53899" marT="0" marB="0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Визначення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99" marR="5389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648">
                <a:tc>
                  <a:txBody>
                    <a:bodyPr/>
                    <a:lstStyle/>
                    <a:p>
                      <a:pPr marL="0" indent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88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err="1">
                          <a:effectLst/>
                          <a:latin typeface="Times New Roman"/>
                          <a:ea typeface="Times New Roman"/>
                        </a:rPr>
                        <a:t>Беста</a:t>
                      </a: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</a:rPr>
                        <a:t> Ф. (1845-1923)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Times New Roman"/>
                          <a:ea typeface="Times New Roman"/>
                        </a:rPr>
                        <a:t>Рахівництво вивчає і встановлює закони господарського контролю на підприємствах всіх видів і виробляє такі норми діяльності, при яких цей контроль стає дієвим і фактично здійсненим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648">
                <a:tc>
                  <a:txBody>
                    <a:bodyPr/>
                    <a:lstStyle/>
                    <a:p>
                      <a:pPr marL="0" indent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88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err="1">
                          <a:effectLst/>
                          <a:latin typeface="Times New Roman"/>
                          <a:ea typeface="Times New Roman"/>
                        </a:rPr>
                        <a:t>Пізані</a:t>
                      </a: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</a:rPr>
                        <a:t> Е. (1845-1915)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Times New Roman"/>
                          <a:ea typeface="Times New Roman"/>
                        </a:rPr>
                        <a:t>Рахівництво користується основами економіки. Юриспруденції і математики, організовує роботу господарства так, щоб здійснювався принцип взаємовимірності прибутків і витрат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324">
                <a:tc>
                  <a:txBody>
                    <a:bodyPr/>
                    <a:lstStyle/>
                    <a:p>
                      <a:pPr marL="0" indent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88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err="1">
                          <a:effectLst/>
                          <a:latin typeface="Times New Roman"/>
                          <a:ea typeface="Times New Roman"/>
                        </a:rPr>
                        <a:t>Шротт</a:t>
                      </a: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</a:rPr>
                        <a:t> І.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</a:rPr>
                        <a:t>Рахівництво є наукою про систематичний запис господарських операцій та їх контроль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292">
                <a:tc>
                  <a:txBody>
                    <a:bodyPr/>
                    <a:lstStyle/>
                    <a:p>
                      <a:pPr marL="0" indent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88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err="1">
                          <a:effectLst/>
                          <a:latin typeface="Times New Roman"/>
                          <a:ea typeface="Times New Roman"/>
                        </a:rPr>
                        <a:t>Шер</a:t>
                      </a: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</a:rPr>
                        <a:t> І.Ф. (1846-1924)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</a:rPr>
                        <a:t>Рахівництво (яке він називав бухгалтерією) є історіографія, що має предметом створення установи, виробництво промислу і ліквідацію окремого господарства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2179">
                <a:tc>
                  <a:txBody>
                    <a:bodyPr/>
                    <a:lstStyle/>
                    <a:p>
                      <a:pPr marL="0" indent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88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err="1">
                          <a:effectLst/>
                          <a:latin typeface="Times New Roman"/>
                          <a:ea typeface="Times New Roman"/>
                        </a:rPr>
                        <a:t>Леоте</a:t>
                      </a: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</a:rPr>
                        <a:t> Е. і </a:t>
                      </a:r>
                      <a:r>
                        <a:rPr lang="uk-UA" sz="1300" dirty="0" err="1">
                          <a:effectLst/>
                          <a:latin typeface="Times New Roman"/>
                          <a:ea typeface="Times New Roman"/>
                        </a:rPr>
                        <a:t>Гільбо</a:t>
                      </a: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</a:rPr>
                        <a:t> А.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</a:rPr>
                        <a:t>Рахівництво – наука, яка має за мету дати знання того, яким чином ввести істинний порядок в реєстрацію фактів виробництва. Споживання і управління господарськими благами і як визначити результати, що випливають з тих фактичних дій, які повинні базуватись не лише на даних емпіричного мистецтва. Що представляє до цього часу картину вельми суперечливих прийомів. Але на законах добре встановлених, а також на принципах правильно виведених і раціональних, теоретично і практично обґрунтованих правил.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974">
                <a:tc>
                  <a:txBody>
                    <a:bodyPr/>
                    <a:lstStyle/>
                    <a:p>
                      <a:pPr marL="0" indent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88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err="1">
                          <a:effectLst/>
                          <a:latin typeface="Times New Roman"/>
                          <a:ea typeface="Times New Roman"/>
                        </a:rPr>
                        <a:t>Рудановський</a:t>
                      </a: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</a:rPr>
                        <a:t> О.П. (1863-1934)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</a:rPr>
                        <a:t>Рахівництво – це наука. Предметом якої є специфічне обчислення або облік маси господарських явищ і встановлення законів їх господарського обороту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829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88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</a:rPr>
                        <a:t>Американська асоціація бухгалтерів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</a:rPr>
                        <a:t>Бухгалтерський облік – це процес ідентифікації інформації. Підрахунку і оцінки показників та надання даних користувачам інформації для вироблення. Обґрунтування і прийняття рішень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80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268760"/>
            <a:ext cx="3219128" cy="1215008"/>
          </a:xfrm>
        </p:spPr>
        <p:txBody>
          <a:bodyPr>
            <a:normAutofit fontScale="90000"/>
          </a:bodyPr>
          <a:lstStyle/>
          <a:p>
            <a:r>
              <a:rPr lang="ru-RU" sz="25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Я́коб</a:t>
            </a:r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Берну́ллі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6 січня"/>
              </a:rPr>
              <a:t>6 </a:t>
            </a:r>
            <a:r>
              <a:rPr lang="ru-RU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6 січня"/>
              </a:rPr>
              <a:t>січня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1655"/>
              </a:rPr>
              <a:t>1655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1654 ст. с.)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3074" name="Picture 2" descr="D:\марчук у.о\Історія\Jakob_Bernoull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752528" cy="53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73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125538"/>
            <a:ext cx="7467600" cy="42481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050" name="Picture 2" descr="D:\марчук у.о\Історія\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518"/>
            <a:ext cx="4320480" cy="46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арчук у.о\Історія\герб бухгалтерии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71228"/>
            <a:ext cx="3665139" cy="426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661248"/>
            <a:ext cx="5976664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"Наука, довіра, незалежність".</a:t>
            </a:r>
            <a:endParaRPr lang="ru-RU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934</TotalTime>
  <Words>2287</Words>
  <Application>Microsoft Office PowerPoint</Application>
  <PresentationFormat>Экран (4:3)</PresentationFormat>
  <Paragraphs>219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Бухгалтерський облік: періоди та концептуальні засади розвитку</vt:lpstr>
      <vt:lpstr>Презентация PowerPoint</vt:lpstr>
      <vt:lpstr>1. Періодизація розвитку бухгалтерського обліку в обліковій літературі</vt:lpstr>
      <vt:lpstr>Презентация PowerPoint</vt:lpstr>
      <vt:lpstr>     коли все ж таки виникла бухгалтерія, вчені дають наступні відповіді: </vt:lpstr>
      <vt:lpstr>Визначення рахівництва в обліковій літературі кінця ХІХ-початку ХХ століття</vt:lpstr>
      <vt:lpstr>Визначення рахівництва в обліковій літературі кінця ХІХ-початку ХХ століття</vt:lpstr>
      <vt:lpstr>Я́коб Берну́ллі  (6 січня 1655  (27 грудня 1654 ст. с.)</vt:lpstr>
      <vt:lpstr>  </vt:lpstr>
      <vt:lpstr>Презентация PowerPoint</vt:lpstr>
      <vt:lpstr>Презентация PowerPoint</vt:lpstr>
      <vt:lpstr>виділяють чотири основних періоди розвитку бухгалтерського обліку: </vt:lpstr>
      <vt:lpstr>Четвертий період доцільно поділити на дві основні стадії.</vt:lpstr>
      <vt:lpstr>2. Облікове мистецтво раннього Середньовіччя</vt:lpstr>
      <vt:lpstr>Презентация PowerPoint</vt:lpstr>
      <vt:lpstr>Презентация PowerPoint</vt:lpstr>
      <vt:lpstr> </vt:lpstr>
      <vt:lpstr>Презентация PowerPoint</vt:lpstr>
      <vt:lpstr>Римі встановлені та затверджені</vt:lpstr>
      <vt:lpstr>Презентация PowerPoint</vt:lpstr>
      <vt:lpstr>Як організована система бухгалтерський облік у ХV ст.. набув і документального підтвердження.</vt:lpstr>
      <vt:lpstr>Презентация PowerPoint</vt:lpstr>
      <vt:lpstr>3. Початок наукової розробки бухгалтерського обліку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Облік основних засобів</dc:title>
  <dc:creator>2013</dc:creator>
  <cp:lastModifiedBy>User</cp:lastModifiedBy>
  <cp:revision>58</cp:revision>
  <dcterms:created xsi:type="dcterms:W3CDTF">2015-11-27T14:50:08Z</dcterms:created>
  <dcterms:modified xsi:type="dcterms:W3CDTF">2021-01-25T15:41:00Z</dcterms:modified>
</cp:coreProperties>
</file>