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/>
              <a:t>СУТНІСТЬ, ЗМІСТ І ВИДИ РИЗИКУ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360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6632"/>
            <a:ext cx="8856984" cy="662473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/>
              <a:t>До </a:t>
            </a:r>
            <a:r>
              <a:rPr lang="ru-RU" dirty="0" err="1"/>
              <a:t>ризиків</a:t>
            </a:r>
            <a:r>
              <a:rPr lang="ru-RU" dirty="0"/>
              <a:t>, </a:t>
            </a:r>
            <a:r>
              <a:rPr lang="ru-RU" dirty="0" err="1"/>
              <a:t>зв’язаних</a:t>
            </a:r>
            <a:r>
              <a:rPr lang="ru-RU" dirty="0"/>
              <a:t> з </a:t>
            </a:r>
            <a:r>
              <a:rPr lang="ru-RU" dirty="0" err="1"/>
              <a:t>купівельною</a:t>
            </a:r>
            <a:r>
              <a:rPr lang="ru-RU" dirty="0"/>
              <a:t> </a:t>
            </a:r>
            <a:r>
              <a:rPr lang="ru-RU" dirty="0" err="1"/>
              <a:t>спроможністю</a:t>
            </a:r>
            <a:r>
              <a:rPr lang="ru-RU" dirty="0"/>
              <a:t> грошей, </a:t>
            </a:r>
            <a:r>
              <a:rPr lang="ru-RU" dirty="0" err="1"/>
              <a:t>відносяться</a:t>
            </a:r>
            <a:r>
              <a:rPr lang="ru-RU" dirty="0"/>
              <a:t> </a:t>
            </a:r>
            <a:r>
              <a:rPr lang="ru-RU" dirty="0" err="1"/>
              <a:t>наступні</a:t>
            </a:r>
            <a:r>
              <a:rPr lang="ru-RU" dirty="0"/>
              <a:t> </a:t>
            </a:r>
            <a:r>
              <a:rPr lang="ru-RU" dirty="0" err="1"/>
              <a:t>різновиди</a:t>
            </a:r>
            <a:r>
              <a:rPr lang="ru-RU" dirty="0"/>
              <a:t> </a:t>
            </a:r>
            <a:r>
              <a:rPr lang="ru-RU" dirty="0" err="1"/>
              <a:t>ризиків</a:t>
            </a:r>
            <a:r>
              <a:rPr lang="ru-RU" dirty="0"/>
              <a:t>: </a:t>
            </a:r>
            <a:r>
              <a:rPr lang="ru-RU" dirty="0" err="1"/>
              <a:t>інфляційні</a:t>
            </a:r>
            <a:r>
              <a:rPr lang="ru-RU" dirty="0"/>
              <a:t> і </a:t>
            </a:r>
            <a:r>
              <a:rPr lang="ru-RU" dirty="0" err="1"/>
              <a:t>дефляційнні</a:t>
            </a:r>
            <a:r>
              <a:rPr lang="ru-RU" dirty="0"/>
              <a:t>, </a:t>
            </a:r>
            <a:r>
              <a:rPr lang="ru-RU" dirty="0" err="1"/>
              <a:t>валютні</a:t>
            </a:r>
            <a:r>
              <a:rPr lang="ru-RU" dirty="0"/>
              <a:t>, </a:t>
            </a:r>
            <a:r>
              <a:rPr lang="ru-RU" dirty="0" err="1"/>
              <a:t>ризики</a:t>
            </a:r>
            <a:r>
              <a:rPr lang="ru-RU" dirty="0"/>
              <a:t> </a:t>
            </a:r>
            <a:r>
              <a:rPr lang="ru-RU" dirty="0" err="1"/>
              <a:t>ліквідності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i="1" dirty="0" err="1"/>
              <a:t>Інфляційний</a:t>
            </a:r>
            <a:r>
              <a:rPr lang="ru-RU" i="1" dirty="0"/>
              <a:t> </a:t>
            </a:r>
            <a:r>
              <a:rPr lang="ru-RU" i="1" dirty="0" err="1"/>
              <a:t>ризик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ризик</a:t>
            </a:r>
            <a:r>
              <a:rPr lang="ru-RU" dirty="0"/>
              <a:t> того, </a:t>
            </a:r>
            <a:r>
              <a:rPr lang="ru-RU" dirty="0" err="1"/>
              <a:t>що</a:t>
            </a:r>
            <a:r>
              <a:rPr lang="ru-RU" dirty="0"/>
              <a:t> при </a:t>
            </a:r>
            <a:r>
              <a:rPr lang="ru-RU" dirty="0" err="1"/>
              <a:t>зростанні</a:t>
            </a:r>
            <a:r>
              <a:rPr lang="ru-RU" dirty="0"/>
              <a:t> </a:t>
            </a:r>
            <a:r>
              <a:rPr lang="ru-RU" dirty="0" err="1"/>
              <a:t>інфляції</a:t>
            </a:r>
            <a:r>
              <a:rPr lang="ru-RU" dirty="0"/>
              <a:t> </a:t>
            </a:r>
            <a:r>
              <a:rPr lang="ru-RU" dirty="0" err="1"/>
              <a:t>одержувані</a:t>
            </a:r>
            <a:r>
              <a:rPr lang="ru-RU" dirty="0"/>
              <a:t> </a:t>
            </a:r>
            <a:r>
              <a:rPr lang="ru-RU" dirty="0" err="1"/>
              <a:t>грошові</a:t>
            </a:r>
            <a:r>
              <a:rPr lang="ru-RU" dirty="0"/>
              <a:t> доходи </a:t>
            </a:r>
            <a:r>
              <a:rPr lang="ru-RU" dirty="0" err="1"/>
              <a:t>знецінюються</a:t>
            </a:r>
            <a:r>
              <a:rPr lang="ru-RU" dirty="0"/>
              <a:t> з </a:t>
            </a:r>
            <a:r>
              <a:rPr lang="ru-RU" dirty="0" err="1"/>
              <a:t>погляду</a:t>
            </a:r>
            <a:r>
              <a:rPr lang="ru-RU" dirty="0"/>
              <a:t> </a:t>
            </a:r>
            <a:r>
              <a:rPr lang="ru-RU" dirty="0" err="1"/>
              <a:t>реальної</a:t>
            </a:r>
            <a:r>
              <a:rPr lang="ru-RU" dirty="0"/>
              <a:t> </a:t>
            </a:r>
            <a:r>
              <a:rPr lang="ru-RU" dirty="0" err="1"/>
              <a:t>купівельної</a:t>
            </a:r>
            <a:r>
              <a:rPr lang="ru-RU" dirty="0"/>
              <a:t> </a:t>
            </a:r>
            <a:r>
              <a:rPr lang="ru-RU" dirty="0" err="1"/>
              <a:t>спроможності</a:t>
            </a:r>
            <a:r>
              <a:rPr lang="ru-RU" dirty="0"/>
              <a:t> </a:t>
            </a:r>
            <a:r>
              <a:rPr lang="ru-RU" dirty="0" err="1"/>
              <a:t>швидше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вони </a:t>
            </a:r>
            <a:r>
              <a:rPr lang="ru-RU" dirty="0" err="1"/>
              <a:t>зростають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i="1" dirty="0" err="1"/>
              <a:t>Дефляційний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ризик</a:t>
            </a:r>
            <a:r>
              <a:rPr lang="ru-RU" dirty="0"/>
              <a:t> того, </a:t>
            </a:r>
            <a:r>
              <a:rPr lang="ru-RU" dirty="0" err="1"/>
              <a:t>що</a:t>
            </a:r>
            <a:r>
              <a:rPr lang="ru-RU" dirty="0"/>
              <a:t> при </a:t>
            </a:r>
            <a:r>
              <a:rPr lang="ru-RU" dirty="0" err="1"/>
              <a:t>дефляції</a:t>
            </a:r>
            <a:r>
              <a:rPr lang="ru-RU" dirty="0"/>
              <a:t> </a:t>
            </a:r>
            <a:r>
              <a:rPr lang="ru-RU" dirty="0" err="1"/>
              <a:t>відбувається</a:t>
            </a:r>
            <a:r>
              <a:rPr lang="ru-RU" dirty="0"/>
              <a:t> </a:t>
            </a:r>
            <a:r>
              <a:rPr lang="ru-RU" dirty="0" err="1"/>
              <a:t>падіння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цін</a:t>
            </a:r>
            <a:r>
              <a:rPr lang="ru-RU" dirty="0"/>
              <a:t>, </a:t>
            </a:r>
            <a:r>
              <a:rPr lang="ru-RU" dirty="0" err="1"/>
              <a:t>погіршення</a:t>
            </a:r>
            <a:r>
              <a:rPr lang="ru-RU" dirty="0"/>
              <a:t> </a:t>
            </a:r>
            <a:r>
              <a:rPr lang="ru-RU" dirty="0" err="1"/>
              <a:t>економічних</a:t>
            </a:r>
            <a:r>
              <a:rPr lang="ru-RU" dirty="0"/>
              <a:t> умов </a:t>
            </a:r>
            <a:r>
              <a:rPr lang="ru-RU" dirty="0" err="1"/>
              <a:t>підприємництва</a:t>
            </a:r>
            <a:r>
              <a:rPr lang="ru-RU" dirty="0"/>
              <a:t> і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i="1" dirty="0" err="1"/>
              <a:t>Валютні</a:t>
            </a:r>
            <a:r>
              <a:rPr lang="ru-RU" i="1" dirty="0"/>
              <a:t> </a:t>
            </a:r>
            <a:r>
              <a:rPr lang="ru-RU" i="1" dirty="0" err="1"/>
              <a:t>ризики</a:t>
            </a:r>
            <a:r>
              <a:rPr lang="ru-RU" dirty="0"/>
              <a:t> – </a:t>
            </a:r>
            <a:r>
              <a:rPr lang="ru-RU" dirty="0" err="1"/>
              <a:t>являють</a:t>
            </a:r>
            <a:r>
              <a:rPr lang="ru-RU" dirty="0"/>
              <a:t> собою </a:t>
            </a:r>
            <a:r>
              <a:rPr lang="ru-RU" dirty="0" err="1"/>
              <a:t>небезпека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втрат</a:t>
            </a:r>
            <a:r>
              <a:rPr lang="ru-RU" dirty="0"/>
              <a:t>, </a:t>
            </a:r>
            <a:r>
              <a:rPr lang="ru-RU" dirty="0" err="1"/>
              <a:t>зв’язаних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зміною</a:t>
            </a:r>
            <a:r>
              <a:rPr lang="ru-RU" dirty="0"/>
              <a:t> курсу </a:t>
            </a:r>
            <a:r>
              <a:rPr lang="ru-RU" dirty="0" err="1"/>
              <a:t>однієї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</a:t>
            </a:r>
            <a:r>
              <a:rPr lang="ru-RU" dirty="0" err="1"/>
              <a:t>стосовно</a:t>
            </a:r>
            <a:r>
              <a:rPr lang="ru-RU" dirty="0"/>
              <a:t> </a:t>
            </a:r>
            <a:r>
              <a:rPr lang="ru-RU" dirty="0" err="1"/>
              <a:t>іншої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i="1" dirty="0" err="1"/>
              <a:t>Ризики</a:t>
            </a:r>
            <a:r>
              <a:rPr lang="ru-RU" i="1" dirty="0"/>
              <a:t> </a:t>
            </a:r>
            <a:r>
              <a:rPr lang="ru-RU" i="1" dirty="0" err="1"/>
              <a:t>ліквідності</a:t>
            </a:r>
            <a:r>
              <a:rPr lang="ru-RU" dirty="0"/>
              <a:t> – </a:t>
            </a:r>
            <a:r>
              <a:rPr lang="ru-RU" dirty="0" err="1"/>
              <a:t>зв’язані</a:t>
            </a:r>
            <a:r>
              <a:rPr lang="ru-RU" dirty="0"/>
              <a:t> з </a:t>
            </a:r>
            <a:r>
              <a:rPr lang="ru-RU" dirty="0" err="1"/>
              <a:t>можливістю</a:t>
            </a:r>
            <a:r>
              <a:rPr lang="ru-RU" dirty="0"/>
              <a:t> </a:t>
            </a:r>
            <a:r>
              <a:rPr lang="ru-RU" dirty="0" err="1"/>
              <a:t>втрат</a:t>
            </a:r>
            <a:r>
              <a:rPr lang="ru-RU" dirty="0"/>
              <a:t> при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цінних</a:t>
            </a:r>
            <a:r>
              <a:rPr lang="ru-RU" dirty="0"/>
              <a:t> </a:t>
            </a:r>
            <a:r>
              <a:rPr lang="ru-RU" dirty="0" err="1"/>
              <a:t>паперів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через </a:t>
            </a:r>
            <a:r>
              <a:rPr lang="ru-RU" dirty="0" err="1"/>
              <a:t>зміну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 </a:t>
            </a:r>
            <a:r>
              <a:rPr lang="ru-RU" dirty="0" err="1"/>
              <a:t>їхньої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і </a:t>
            </a:r>
            <a:r>
              <a:rPr lang="ru-RU" dirty="0" err="1"/>
              <a:t>споживчої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31505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6632"/>
            <a:ext cx="8856984" cy="662473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err="1" smtClean="0"/>
              <a:t>Інвестиційні</a:t>
            </a:r>
            <a:r>
              <a:rPr lang="ru-RU" dirty="0" smtClean="0"/>
              <a:t> </a:t>
            </a:r>
            <a:r>
              <a:rPr lang="ru-RU" dirty="0" err="1"/>
              <a:t>містять</a:t>
            </a:r>
            <a:r>
              <a:rPr lang="ru-RU" dirty="0"/>
              <a:t> у </a:t>
            </a:r>
            <a:r>
              <a:rPr lang="ru-RU" dirty="0" err="1"/>
              <a:t>собі</a:t>
            </a:r>
            <a:r>
              <a:rPr lang="ru-RU" dirty="0"/>
              <a:t> </a:t>
            </a:r>
            <a:r>
              <a:rPr lang="ru-RU" dirty="0" err="1"/>
              <a:t>наступні</a:t>
            </a:r>
            <a:r>
              <a:rPr lang="ru-RU" dirty="0"/>
              <a:t> </a:t>
            </a:r>
            <a:r>
              <a:rPr lang="ru-RU" dirty="0" err="1"/>
              <a:t>підвиди</a:t>
            </a:r>
            <a:r>
              <a:rPr lang="ru-RU" dirty="0"/>
              <a:t> </a:t>
            </a:r>
            <a:r>
              <a:rPr lang="ru-RU" dirty="0" err="1"/>
              <a:t>ризиків</a:t>
            </a:r>
            <a:r>
              <a:rPr lang="ru-RU" dirty="0"/>
              <a:t> – </a:t>
            </a:r>
            <a:r>
              <a:rPr lang="ru-RU" dirty="0" err="1"/>
              <a:t>ризики</a:t>
            </a:r>
            <a:r>
              <a:rPr lang="ru-RU" dirty="0"/>
              <a:t> </a:t>
            </a:r>
            <a:r>
              <a:rPr lang="ru-RU" dirty="0" err="1"/>
              <a:t>втраченої</a:t>
            </a:r>
            <a:r>
              <a:rPr lang="ru-RU" dirty="0"/>
              <a:t> </a:t>
            </a:r>
            <a:r>
              <a:rPr lang="ru-RU" dirty="0" err="1"/>
              <a:t>вигоди</a:t>
            </a:r>
            <a:r>
              <a:rPr lang="ru-RU" dirty="0"/>
              <a:t>,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прибутковості</a:t>
            </a:r>
            <a:r>
              <a:rPr lang="ru-RU" dirty="0"/>
              <a:t>, </a:t>
            </a:r>
            <a:r>
              <a:rPr lang="ru-RU" dirty="0" err="1"/>
              <a:t>прямих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втрат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i="1" dirty="0" err="1"/>
              <a:t>Ризик</a:t>
            </a:r>
            <a:r>
              <a:rPr lang="ru-RU" i="1" dirty="0"/>
              <a:t> </a:t>
            </a:r>
            <a:r>
              <a:rPr lang="ru-RU" i="1" dirty="0" err="1"/>
              <a:t>втраченої</a:t>
            </a:r>
            <a:r>
              <a:rPr lang="ru-RU" i="1" dirty="0"/>
              <a:t> </a:t>
            </a:r>
            <a:r>
              <a:rPr lang="ru-RU" i="1" dirty="0" err="1"/>
              <a:t>вигоди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ризик</a:t>
            </a:r>
            <a:r>
              <a:rPr lang="ru-RU" dirty="0"/>
              <a:t> </a:t>
            </a:r>
            <a:r>
              <a:rPr lang="ru-RU" dirty="0" err="1"/>
              <a:t>настання</a:t>
            </a:r>
            <a:r>
              <a:rPr lang="ru-RU" dirty="0"/>
              <a:t> непрямого (</a:t>
            </a:r>
            <a:r>
              <a:rPr lang="ru-RU" dirty="0" err="1"/>
              <a:t>побічного</a:t>
            </a:r>
            <a:r>
              <a:rPr lang="ru-RU" dirty="0"/>
              <a:t>) </a:t>
            </a:r>
            <a:r>
              <a:rPr lang="ru-RU" dirty="0" err="1"/>
              <a:t>фінансового</a:t>
            </a:r>
            <a:r>
              <a:rPr lang="ru-RU" dirty="0"/>
              <a:t> </a:t>
            </a:r>
            <a:r>
              <a:rPr lang="ru-RU" dirty="0" err="1"/>
              <a:t>збитку</a:t>
            </a:r>
            <a:r>
              <a:rPr lang="ru-RU" dirty="0"/>
              <a:t> (</a:t>
            </a:r>
            <a:r>
              <a:rPr lang="ru-RU" dirty="0" err="1"/>
              <a:t>неотриманий</a:t>
            </a:r>
            <a:r>
              <a:rPr lang="ru-RU" dirty="0"/>
              <a:t> </a:t>
            </a:r>
            <a:r>
              <a:rPr lang="ru-RU" dirty="0" err="1"/>
              <a:t>прибуток</a:t>
            </a:r>
            <a:r>
              <a:rPr lang="ru-RU" dirty="0"/>
              <a:t>) у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нездійснення</a:t>
            </a:r>
            <a:r>
              <a:rPr lang="ru-RU" dirty="0"/>
              <a:t> </a:t>
            </a:r>
            <a:r>
              <a:rPr lang="ru-RU" dirty="0" err="1"/>
              <a:t>якого-небудь</a:t>
            </a:r>
            <a:r>
              <a:rPr lang="ru-RU" dirty="0"/>
              <a:t> заходу (</a:t>
            </a:r>
            <a:r>
              <a:rPr lang="ru-RU" dirty="0" err="1"/>
              <a:t>страхування</a:t>
            </a:r>
            <a:r>
              <a:rPr lang="ru-RU" dirty="0"/>
              <a:t>, </a:t>
            </a:r>
            <a:r>
              <a:rPr lang="ru-RU" dirty="0" err="1"/>
              <a:t>інвестування</a:t>
            </a:r>
            <a:r>
              <a:rPr lang="ru-RU" dirty="0"/>
              <a:t>, </a:t>
            </a:r>
            <a:r>
              <a:rPr lang="ru-RU" dirty="0" err="1"/>
              <a:t>хеджування</a:t>
            </a:r>
            <a:r>
              <a:rPr lang="ru-RU" dirty="0" smtClean="0"/>
              <a:t>).</a:t>
            </a:r>
          </a:p>
          <a:p>
            <a:pPr marL="0" indent="0">
              <a:buNone/>
            </a:pPr>
            <a:r>
              <a:rPr lang="ru-RU" i="1" dirty="0" err="1" smtClean="0"/>
              <a:t>Ризик</a:t>
            </a:r>
            <a:r>
              <a:rPr lang="ru-RU" i="1" dirty="0" smtClean="0"/>
              <a:t> </a:t>
            </a:r>
            <a:r>
              <a:rPr lang="ru-RU" i="1" dirty="0" err="1"/>
              <a:t>зниження</a:t>
            </a:r>
            <a:r>
              <a:rPr lang="ru-RU" i="1" dirty="0"/>
              <a:t> </a:t>
            </a:r>
            <a:r>
              <a:rPr lang="ru-RU" i="1" dirty="0" err="1"/>
              <a:t>прибутковості</a:t>
            </a:r>
            <a:r>
              <a:rPr lang="ru-RU" dirty="0"/>
              <a:t> –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виникнути</a:t>
            </a:r>
            <a:r>
              <a:rPr lang="ru-RU" dirty="0"/>
              <a:t> в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зменшення</a:t>
            </a:r>
            <a:r>
              <a:rPr lang="ru-RU" dirty="0"/>
              <a:t> </a:t>
            </a:r>
            <a:r>
              <a:rPr lang="ru-RU" dirty="0" err="1"/>
              <a:t>розміру</a:t>
            </a:r>
            <a:r>
              <a:rPr lang="ru-RU" dirty="0"/>
              <a:t> </a:t>
            </a:r>
            <a:r>
              <a:rPr lang="ru-RU" dirty="0" err="1"/>
              <a:t>відсотків</a:t>
            </a:r>
            <a:r>
              <a:rPr lang="ru-RU" dirty="0"/>
              <a:t> і </a:t>
            </a:r>
            <a:r>
              <a:rPr lang="ru-RU" dirty="0" err="1"/>
              <a:t>дивідендів</a:t>
            </a:r>
            <a:r>
              <a:rPr lang="ru-RU" dirty="0"/>
              <a:t> з </a:t>
            </a:r>
            <a:r>
              <a:rPr lang="ru-RU" dirty="0" err="1"/>
              <a:t>портфельних</a:t>
            </a:r>
            <a:r>
              <a:rPr lang="ru-RU" dirty="0"/>
              <a:t> </a:t>
            </a:r>
            <a:r>
              <a:rPr lang="ru-RU" dirty="0" err="1"/>
              <a:t>інвестиціях</a:t>
            </a:r>
            <a:r>
              <a:rPr lang="ru-RU" dirty="0"/>
              <a:t>, </a:t>
            </a:r>
            <a:r>
              <a:rPr lang="ru-RU" dirty="0" err="1"/>
              <a:t>внесків</a:t>
            </a:r>
            <a:r>
              <a:rPr lang="ru-RU" dirty="0"/>
              <a:t> і </a:t>
            </a:r>
            <a:r>
              <a:rPr lang="ru-RU" dirty="0" err="1"/>
              <a:t>кредитів</a:t>
            </a:r>
            <a:r>
              <a:rPr lang="ru-RU" dirty="0"/>
              <a:t>. </a:t>
            </a:r>
            <a:r>
              <a:rPr lang="ru-RU" dirty="0" err="1"/>
              <a:t>Ризик</a:t>
            </a:r>
            <a:r>
              <a:rPr lang="ru-RU" dirty="0"/>
              <a:t>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прибутковості</a:t>
            </a:r>
            <a:r>
              <a:rPr lang="ru-RU" dirty="0"/>
              <a:t> </a:t>
            </a:r>
            <a:r>
              <a:rPr lang="ru-RU" dirty="0" err="1"/>
              <a:t>включає</a:t>
            </a:r>
            <a:r>
              <a:rPr lang="ru-RU" dirty="0"/>
              <a:t> </a:t>
            </a:r>
            <a:r>
              <a:rPr lang="ru-RU" dirty="0" err="1"/>
              <a:t>наступні</a:t>
            </a:r>
            <a:r>
              <a:rPr lang="ru-RU" dirty="0"/>
              <a:t> </a:t>
            </a:r>
            <a:r>
              <a:rPr lang="ru-RU" dirty="0" err="1"/>
              <a:t>різновиди</a:t>
            </a:r>
            <a:r>
              <a:rPr lang="ru-RU" dirty="0"/>
              <a:t>: </a:t>
            </a:r>
            <a:r>
              <a:rPr lang="ru-RU" dirty="0" err="1"/>
              <a:t>процентні</a:t>
            </a:r>
            <a:r>
              <a:rPr lang="ru-RU" dirty="0"/>
              <a:t> і </a:t>
            </a:r>
            <a:r>
              <a:rPr lang="ru-RU" dirty="0" err="1"/>
              <a:t>кредитні</a:t>
            </a:r>
            <a:r>
              <a:rPr lang="ru-RU" dirty="0"/>
              <a:t> </a:t>
            </a:r>
            <a:r>
              <a:rPr lang="ru-RU" dirty="0" err="1"/>
              <a:t>ризики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14272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6632"/>
            <a:ext cx="8856984" cy="66247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До </a:t>
            </a:r>
            <a:r>
              <a:rPr lang="ru-RU" i="1" dirty="0" err="1"/>
              <a:t>процентних</a:t>
            </a:r>
            <a:r>
              <a:rPr lang="ru-RU" i="1" dirty="0"/>
              <a:t> </a:t>
            </a:r>
            <a:r>
              <a:rPr lang="ru-RU" i="1" dirty="0" err="1"/>
              <a:t>ризикі</a:t>
            </a:r>
            <a:r>
              <a:rPr lang="ru-RU" dirty="0" err="1"/>
              <a:t>в</a:t>
            </a:r>
            <a:r>
              <a:rPr lang="ru-RU" dirty="0"/>
              <a:t> </a:t>
            </a:r>
            <a:r>
              <a:rPr lang="ru-RU" dirty="0" err="1"/>
              <a:t>відноситься</a:t>
            </a:r>
            <a:r>
              <a:rPr lang="ru-RU" dirty="0"/>
              <a:t> </a:t>
            </a:r>
            <a:r>
              <a:rPr lang="ru-RU" dirty="0" err="1"/>
              <a:t>небезпека</a:t>
            </a:r>
            <a:r>
              <a:rPr lang="ru-RU" dirty="0"/>
              <a:t> </a:t>
            </a:r>
            <a:r>
              <a:rPr lang="ru-RU" dirty="0" err="1"/>
              <a:t>втрат</a:t>
            </a:r>
            <a:r>
              <a:rPr lang="ru-RU" dirty="0"/>
              <a:t> </a:t>
            </a:r>
            <a:r>
              <a:rPr lang="ru-RU" dirty="0" err="1"/>
              <a:t>комерційними</a:t>
            </a:r>
            <a:r>
              <a:rPr lang="ru-RU" dirty="0"/>
              <a:t> банками, </a:t>
            </a:r>
            <a:r>
              <a:rPr lang="ru-RU" dirty="0" err="1"/>
              <a:t>кредитними</a:t>
            </a:r>
            <a:r>
              <a:rPr lang="ru-RU" dirty="0"/>
              <a:t> </a:t>
            </a:r>
            <a:r>
              <a:rPr lang="ru-RU" dirty="0" err="1"/>
              <a:t>установами</a:t>
            </a:r>
            <a:r>
              <a:rPr lang="ru-RU" dirty="0"/>
              <a:t>, в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перевищення</a:t>
            </a:r>
            <a:r>
              <a:rPr lang="ru-RU" dirty="0"/>
              <a:t> </a:t>
            </a:r>
            <a:r>
              <a:rPr lang="ru-RU" dirty="0" err="1"/>
              <a:t>процентних</a:t>
            </a:r>
            <a:r>
              <a:rPr lang="ru-RU" dirty="0"/>
              <a:t> ставок, </a:t>
            </a:r>
            <a:r>
              <a:rPr lang="ru-RU" dirty="0" err="1"/>
              <a:t>виплачуваних</a:t>
            </a:r>
            <a:r>
              <a:rPr lang="ru-RU" dirty="0"/>
              <a:t> ними по депозитах, над ставками по </a:t>
            </a:r>
            <a:r>
              <a:rPr lang="ru-RU" dirty="0" err="1"/>
              <a:t>наданих</a:t>
            </a:r>
            <a:r>
              <a:rPr lang="ru-RU" dirty="0"/>
              <a:t> кредитах. </a:t>
            </a:r>
          </a:p>
          <a:p>
            <a:pPr marL="0" indent="0">
              <a:buNone/>
            </a:pPr>
            <a:r>
              <a:rPr lang="ru-RU" dirty="0"/>
              <a:t>До </a:t>
            </a:r>
            <a:r>
              <a:rPr lang="ru-RU" dirty="0" err="1"/>
              <a:t>процентних</a:t>
            </a:r>
            <a:r>
              <a:rPr lang="ru-RU" dirty="0"/>
              <a:t> </a:t>
            </a:r>
            <a:r>
              <a:rPr lang="ru-RU" dirty="0" err="1"/>
              <a:t>ризиків</a:t>
            </a:r>
            <a:r>
              <a:rPr lang="ru-RU" dirty="0"/>
              <a:t> </a:t>
            </a:r>
            <a:r>
              <a:rPr lang="ru-RU" dirty="0" err="1"/>
              <a:t>відносяться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ризики</a:t>
            </a:r>
            <a:r>
              <a:rPr lang="ru-RU" dirty="0"/>
              <a:t> </a:t>
            </a:r>
            <a:r>
              <a:rPr lang="ru-RU" dirty="0" err="1"/>
              <a:t>втрат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понести </a:t>
            </a:r>
            <a:r>
              <a:rPr lang="ru-RU" dirty="0" err="1"/>
              <a:t>інвестори</a:t>
            </a:r>
            <a:r>
              <a:rPr lang="ru-RU" dirty="0"/>
              <a:t> в </a:t>
            </a:r>
            <a:r>
              <a:rPr lang="ru-RU" dirty="0" err="1"/>
              <a:t>зв’язку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зміною</a:t>
            </a:r>
            <a:r>
              <a:rPr lang="ru-RU" dirty="0"/>
              <a:t> </a:t>
            </a:r>
            <a:r>
              <a:rPr lang="ru-RU" dirty="0" err="1"/>
              <a:t>дивідендів</a:t>
            </a:r>
            <a:r>
              <a:rPr lang="ru-RU" dirty="0"/>
              <a:t> по </a:t>
            </a:r>
            <a:r>
              <a:rPr lang="ru-RU" dirty="0" err="1"/>
              <a:t>акціях</a:t>
            </a:r>
            <a:r>
              <a:rPr lang="ru-RU" dirty="0"/>
              <a:t>, </a:t>
            </a:r>
            <a:r>
              <a:rPr lang="ru-RU" dirty="0" err="1"/>
              <a:t>процентних</a:t>
            </a:r>
            <a:r>
              <a:rPr lang="ru-RU" dirty="0"/>
              <a:t> ставок на ринку по </a:t>
            </a:r>
            <a:r>
              <a:rPr lang="ru-RU" dirty="0" err="1"/>
              <a:t>облігаціях</a:t>
            </a:r>
            <a:r>
              <a:rPr lang="ru-RU" dirty="0"/>
              <a:t>, </a:t>
            </a:r>
            <a:r>
              <a:rPr lang="ru-RU" dirty="0" err="1"/>
              <a:t>сертифікатам</a:t>
            </a:r>
            <a:r>
              <a:rPr lang="ru-RU" dirty="0"/>
              <a:t> і </a:t>
            </a:r>
            <a:r>
              <a:rPr lang="ru-RU" dirty="0" err="1"/>
              <a:t>іншим</a:t>
            </a:r>
            <a:r>
              <a:rPr lang="ru-RU" dirty="0"/>
              <a:t> </a:t>
            </a:r>
            <a:r>
              <a:rPr lang="ru-RU" dirty="0" err="1"/>
              <a:t>цінним</a:t>
            </a:r>
            <a:r>
              <a:rPr lang="ru-RU" dirty="0"/>
              <a:t> </a:t>
            </a:r>
            <a:r>
              <a:rPr lang="ru-RU" dirty="0" err="1"/>
              <a:t>паперам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30729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6632"/>
            <a:ext cx="8856984" cy="662473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i="1" dirty="0" err="1"/>
              <a:t>Кредитний</a:t>
            </a:r>
            <a:r>
              <a:rPr lang="ru-RU" i="1" dirty="0"/>
              <a:t> </a:t>
            </a:r>
            <a:r>
              <a:rPr lang="ru-RU" i="1" dirty="0" err="1"/>
              <a:t>ризик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небезпека</a:t>
            </a:r>
            <a:r>
              <a:rPr lang="ru-RU" dirty="0"/>
              <a:t> </a:t>
            </a:r>
            <a:r>
              <a:rPr lang="ru-RU" dirty="0" err="1"/>
              <a:t>несплати</a:t>
            </a:r>
            <a:r>
              <a:rPr lang="ru-RU" dirty="0"/>
              <a:t> </a:t>
            </a:r>
            <a:r>
              <a:rPr lang="ru-RU" dirty="0" err="1"/>
              <a:t>позичальником</a:t>
            </a:r>
            <a:r>
              <a:rPr lang="ru-RU" dirty="0"/>
              <a:t> основного боргу і </a:t>
            </a:r>
            <a:r>
              <a:rPr lang="ru-RU" dirty="0" err="1"/>
              <a:t>відсотків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приєднуються</a:t>
            </a:r>
            <a:r>
              <a:rPr lang="ru-RU" dirty="0"/>
              <a:t> </a:t>
            </a:r>
            <a:r>
              <a:rPr lang="ru-RU" dirty="0" err="1"/>
              <a:t>кредиторові</a:t>
            </a:r>
            <a:r>
              <a:rPr lang="ru-RU" dirty="0"/>
              <a:t>. </a:t>
            </a:r>
            <a:r>
              <a:rPr lang="ru-RU" dirty="0" err="1"/>
              <a:t>Кредитний</a:t>
            </a:r>
            <a:r>
              <a:rPr lang="ru-RU" dirty="0"/>
              <a:t> </a:t>
            </a:r>
            <a:r>
              <a:rPr lang="ru-RU" dirty="0" err="1"/>
              <a:t>ризик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різновидом</a:t>
            </a:r>
            <a:r>
              <a:rPr lang="ru-RU" dirty="0"/>
              <a:t> </a:t>
            </a:r>
            <a:r>
              <a:rPr lang="ru-RU" dirty="0" err="1"/>
              <a:t>ризиків</a:t>
            </a:r>
            <a:r>
              <a:rPr lang="ru-RU" dirty="0"/>
              <a:t> </a:t>
            </a:r>
            <a:r>
              <a:rPr lang="ru-RU" dirty="0" err="1"/>
              <a:t>прямих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втрат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включають</a:t>
            </a:r>
            <a:r>
              <a:rPr lang="ru-RU" dirty="0"/>
              <a:t> </a:t>
            </a:r>
            <a:r>
              <a:rPr lang="ru-RU" dirty="0" err="1"/>
              <a:t>наступні</a:t>
            </a:r>
            <a:r>
              <a:rPr lang="ru-RU" dirty="0"/>
              <a:t> </a:t>
            </a:r>
            <a:r>
              <a:rPr lang="ru-RU" dirty="0" err="1"/>
              <a:t>різновиди</a:t>
            </a:r>
            <a:r>
              <a:rPr lang="ru-RU" dirty="0"/>
              <a:t>: </a:t>
            </a:r>
            <a:r>
              <a:rPr lang="ru-RU" dirty="0" err="1"/>
              <a:t>біржовий</a:t>
            </a:r>
            <a:r>
              <a:rPr lang="ru-RU" dirty="0"/>
              <a:t>, </a:t>
            </a:r>
            <a:r>
              <a:rPr lang="ru-RU" dirty="0" err="1"/>
              <a:t>ризик</a:t>
            </a:r>
            <a:r>
              <a:rPr lang="ru-RU" dirty="0"/>
              <a:t> </a:t>
            </a:r>
            <a:r>
              <a:rPr lang="ru-RU" dirty="0" err="1"/>
              <a:t>банкрутства</a:t>
            </a:r>
            <a:r>
              <a:rPr lang="ru-RU" dirty="0"/>
              <a:t> і </a:t>
            </a:r>
            <a:r>
              <a:rPr lang="ru-RU" dirty="0" err="1"/>
              <a:t>селективний</a:t>
            </a:r>
            <a:r>
              <a:rPr lang="ru-RU" dirty="0"/>
              <a:t> </a:t>
            </a:r>
            <a:r>
              <a:rPr lang="ru-RU" dirty="0" err="1"/>
              <a:t>ризик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i="1" dirty="0" err="1"/>
              <a:t>Біржові</a:t>
            </a:r>
            <a:r>
              <a:rPr lang="ru-RU" i="1" dirty="0"/>
              <a:t> </a:t>
            </a:r>
            <a:r>
              <a:rPr lang="ru-RU" i="1" dirty="0" err="1"/>
              <a:t>ризики</a:t>
            </a:r>
            <a:r>
              <a:rPr lang="ru-RU" dirty="0"/>
              <a:t> </a:t>
            </a:r>
            <a:r>
              <a:rPr lang="ru-RU" dirty="0" err="1"/>
              <a:t>являють</a:t>
            </a:r>
            <a:r>
              <a:rPr lang="ru-RU" dirty="0"/>
              <a:t> собою </a:t>
            </a:r>
            <a:r>
              <a:rPr lang="ru-RU" dirty="0" err="1"/>
              <a:t>небезпеку</a:t>
            </a:r>
            <a:r>
              <a:rPr lang="ru-RU" dirty="0"/>
              <a:t> </a:t>
            </a:r>
            <a:r>
              <a:rPr lang="ru-RU" dirty="0" err="1"/>
              <a:t>втрат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біржових</a:t>
            </a:r>
            <a:r>
              <a:rPr lang="ru-RU" dirty="0"/>
              <a:t> </a:t>
            </a:r>
            <a:r>
              <a:rPr lang="ru-RU" dirty="0" err="1"/>
              <a:t>угод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i="1" dirty="0" err="1"/>
              <a:t>Селективні</a:t>
            </a:r>
            <a:r>
              <a:rPr lang="ru-RU" i="1" dirty="0"/>
              <a:t> </a:t>
            </a:r>
            <a:r>
              <a:rPr lang="ru-RU" i="1" dirty="0" err="1"/>
              <a:t>ризики</a:t>
            </a:r>
            <a:r>
              <a:rPr lang="ru-RU" dirty="0"/>
              <a:t> (</a:t>
            </a:r>
            <a:r>
              <a:rPr lang="ru-RU" dirty="0" err="1"/>
              <a:t>вибір</a:t>
            </a:r>
            <a:r>
              <a:rPr lang="ru-RU" dirty="0"/>
              <a:t>)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ризик</a:t>
            </a:r>
            <a:r>
              <a:rPr lang="ru-RU" dirty="0"/>
              <a:t> неправильного </a:t>
            </a:r>
            <a:r>
              <a:rPr lang="ru-RU" dirty="0" err="1"/>
              <a:t>вибору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вкладення</a:t>
            </a:r>
            <a:r>
              <a:rPr lang="ru-RU" dirty="0"/>
              <a:t> </a:t>
            </a:r>
            <a:r>
              <a:rPr lang="ru-RU" dirty="0" err="1"/>
              <a:t>капіталу</a:t>
            </a:r>
            <a:r>
              <a:rPr lang="ru-RU" dirty="0"/>
              <a:t>, виду </a:t>
            </a:r>
            <a:r>
              <a:rPr lang="ru-RU" dirty="0" err="1"/>
              <a:t>цінних</a:t>
            </a:r>
            <a:r>
              <a:rPr lang="ru-RU" dirty="0"/>
              <a:t> </a:t>
            </a:r>
            <a:r>
              <a:rPr lang="ru-RU" dirty="0" err="1"/>
              <a:t>паперів</a:t>
            </a:r>
            <a:r>
              <a:rPr lang="ru-RU" dirty="0"/>
              <a:t> для </a:t>
            </a:r>
            <a:r>
              <a:rPr lang="ru-RU" dirty="0" err="1"/>
              <a:t>інвестування</a:t>
            </a:r>
            <a:r>
              <a:rPr lang="ru-RU" dirty="0"/>
              <a:t> в </a:t>
            </a:r>
            <a:r>
              <a:rPr lang="ru-RU" dirty="0" err="1"/>
              <a:t>порівнянні</a:t>
            </a:r>
            <a:r>
              <a:rPr lang="ru-RU" dirty="0"/>
              <a:t> з </a:t>
            </a:r>
            <a:r>
              <a:rPr lang="ru-RU" dirty="0" err="1"/>
              <a:t>іншими</a:t>
            </a:r>
            <a:r>
              <a:rPr lang="ru-RU" dirty="0"/>
              <a:t> видами </a:t>
            </a:r>
            <a:r>
              <a:rPr lang="ru-RU" dirty="0" err="1"/>
              <a:t>цінних</a:t>
            </a:r>
            <a:r>
              <a:rPr lang="ru-RU" dirty="0"/>
              <a:t> </a:t>
            </a:r>
            <a:r>
              <a:rPr lang="ru-RU" dirty="0" err="1"/>
              <a:t>паперів</a:t>
            </a:r>
            <a:r>
              <a:rPr lang="ru-RU" dirty="0"/>
              <a:t> при </a:t>
            </a:r>
            <a:r>
              <a:rPr lang="ru-RU" dirty="0" err="1"/>
              <a:t>формуванні</a:t>
            </a:r>
            <a:r>
              <a:rPr lang="ru-RU" dirty="0"/>
              <a:t> </a:t>
            </a:r>
            <a:r>
              <a:rPr lang="ru-RU" dirty="0" err="1"/>
              <a:t>інвестиційного</a:t>
            </a:r>
            <a:r>
              <a:rPr lang="ru-RU" dirty="0"/>
              <a:t> портфеля.</a:t>
            </a:r>
          </a:p>
          <a:p>
            <a:pPr marL="0" indent="0">
              <a:buNone/>
            </a:pPr>
            <a:r>
              <a:rPr lang="ru-RU" i="1" dirty="0" err="1"/>
              <a:t>Ризик</a:t>
            </a:r>
            <a:r>
              <a:rPr lang="ru-RU" i="1" dirty="0"/>
              <a:t> </a:t>
            </a:r>
            <a:r>
              <a:rPr lang="ru-RU" i="1" dirty="0" err="1"/>
              <a:t>банкру</a:t>
            </a:r>
            <a:r>
              <a:rPr lang="ru-RU" dirty="0" err="1"/>
              <a:t>тства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небезпека</a:t>
            </a:r>
            <a:r>
              <a:rPr lang="ru-RU" dirty="0"/>
              <a:t> в </a:t>
            </a:r>
            <a:r>
              <a:rPr lang="ru-RU" dirty="0" err="1"/>
              <a:t>результаті</a:t>
            </a:r>
            <a:r>
              <a:rPr lang="ru-RU" dirty="0"/>
              <a:t> неправильного </a:t>
            </a:r>
            <a:r>
              <a:rPr lang="ru-RU" dirty="0" err="1"/>
              <a:t>вибору</a:t>
            </a:r>
            <a:r>
              <a:rPr lang="ru-RU" dirty="0"/>
              <a:t> </a:t>
            </a:r>
            <a:r>
              <a:rPr lang="ru-RU" dirty="0" err="1"/>
              <a:t>вкладення</a:t>
            </a:r>
            <a:r>
              <a:rPr lang="ru-RU" dirty="0"/>
              <a:t> </a:t>
            </a:r>
            <a:r>
              <a:rPr lang="ru-RU" dirty="0" err="1"/>
              <a:t>капіталу</a:t>
            </a:r>
            <a:r>
              <a:rPr lang="ru-RU" dirty="0"/>
              <a:t>, </a:t>
            </a:r>
            <a:r>
              <a:rPr lang="ru-RU" dirty="0" err="1"/>
              <a:t>повної</a:t>
            </a:r>
            <a:r>
              <a:rPr lang="ru-RU" dirty="0"/>
              <a:t> </a:t>
            </a:r>
            <a:r>
              <a:rPr lang="ru-RU" dirty="0" err="1"/>
              <a:t>втрати</a:t>
            </a:r>
            <a:r>
              <a:rPr lang="ru-RU" dirty="0"/>
              <a:t> </a:t>
            </a:r>
            <a:r>
              <a:rPr lang="ru-RU" dirty="0" err="1"/>
              <a:t>підприємцем</a:t>
            </a:r>
            <a:r>
              <a:rPr lang="ru-RU" dirty="0"/>
              <a:t> </a:t>
            </a:r>
            <a:r>
              <a:rPr lang="ru-RU" dirty="0" err="1"/>
              <a:t>власного</a:t>
            </a:r>
            <a:r>
              <a:rPr lang="ru-RU" dirty="0"/>
              <a:t> </a:t>
            </a:r>
            <a:r>
              <a:rPr lang="ru-RU" dirty="0" err="1"/>
              <a:t>капіталу</a:t>
            </a:r>
            <a:r>
              <a:rPr lang="ru-RU" dirty="0"/>
              <a:t> і </a:t>
            </a:r>
            <a:r>
              <a:rPr lang="ru-RU" dirty="0" err="1"/>
              <a:t>нездатності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розраховуватися</a:t>
            </a:r>
            <a:r>
              <a:rPr lang="ru-RU" dirty="0"/>
              <a:t> по </a:t>
            </a:r>
            <a:r>
              <a:rPr lang="ru-RU" dirty="0" err="1"/>
              <a:t>узятим</a:t>
            </a:r>
            <a:r>
              <a:rPr lang="ru-RU" dirty="0"/>
              <a:t> на себе </a:t>
            </a:r>
            <a:r>
              <a:rPr lang="ru-RU" dirty="0" err="1"/>
              <a:t>зобов’язанням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24213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6632"/>
            <a:ext cx="8856984" cy="662473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 err="1"/>
              <a:t>Класифікація</a:t>
            </a:r>
            <a:r>
              <a:rPr lang="ru-RU" b="1" dirty="0"/>
              <a:t> </a:t>
            </a:r>
            <a:r>
              <a:rPr lang="ru-RU" b="1" dirty="0" err="1"/>
              <a:t>ризику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в </a:t>
            </a:r>
            <a:r>
              <a:rPr lang="ru-RU" dirty="0" err="1"/>
              <a:t>такий</a:t>
            </a:r>
            <a:r>
              <a:rPr lang="ru-RU" dirty="0"/>
              <a:t> </a:t>
            </a:r>
            <a:r>
              <a:rPr lang="ru-RU" dirty="0" err="1"/>
              <a:t>спосіб</a:t>
            </a:r>
            <a:r>
              <a:rPr lang="ru-RU" dirty="0"/>
              <a:t>, 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 smtClean="0"/>
              <a:t>обраної</a:t>
            </a:r>
            <a:r>
              <a:rPr lang="ru-RU" dirty="0" smtClean="0"/>
              <a:t> </a:t>
            </a:r>
            <a:r>
              <a:rPr lang="ru-RU" dirty="0" err="1" smtClean="0"/>
              <a:t>ознаки</a:t>
            </a:r>
            <a:r>
              <a:rPr lang="ru-RU" dirty="0"/>
              <a:t>: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1) </a:t>
            </a:r>
            <a:r>
              <a:rPr lang="ru-RU" i="1" dirty="0" smtClean="0"/>
              <a:t>За </a:t>
            </a:r>
            <a:r>
              <a:rPr lang="ru-RU" i="1" dirty="0"/>
              <a:t>масштабами і </a:t>
            </a:r>
            <a:r>
              <a:rPr lang="ru-RU" i="1" dirty="0" err="1"/>
              <a:t>розмірами</a:t>
            </a:r>
            <a:r>
              <a:rPr lang="ru-RU" i="1" dirty="0"/>
              <a:t>: </a:t>
            </a:r>
            <a:endParaRPr lang="ru-RU" i="1" dirty="0" smtClean="0"/>
          </a:p>
          <a:p>
            <a:pPr marL="0" indent="0">
              <a:buNone/>
            </a:pPr>
            <a:r>
              <a:rPr lang="ru-RU" dirty="0" smtClean="0"/>
              <a:t>— </a:t>
            </a:r>
            <a:r>
              <a:rPr lang="ru-RU" dirty="0" err="1"/>
              <a:t>глобальний</a:t>
            </a:r>
            <a:r>
              <a:rPr lang="ru-RU" dirty="0"/>
              <a:t>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— </a:t>
            </a:r>
            <a:r>
              <a:rPr lang="ru-RU" dirty="0" err="1"/>
              <a:t>локальний</a:t>
            </a:r>
            <a:r>
              <a:rPr lang="ru-RU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2</a:t>
            </a:r>
            <a:r>
              <a:rPr lang="ru-RU" dirty="0"/>
              <a:t>) </a:t>
            </a:r>
            <a:r>
              <a:rPr lang="ru-RU" i="1" dirty="0"/>
              <a:t>За аспектами: </a:t>
            </a:r>
            <a:endParaRPr lang="ru-RU" i="1" dirty="0" smtClean="0"/>
          </a:p>
          <a:p>
            <a:pPr marL="0" indent="0">
              <a:buNone/>
            </a:pPr>
            <a:r>
              <a:rPr lang="ru-RU" dirty="0" smtClean="0"/>
              <a:t>— </a:t>
            </a:r>
            <a:r>
              <a:rPr lang="ru-RU" dirty="0" err="1"/>
              <a:t>психологічний</a:t>
            </a:r>
            <a:r>
              <a:rPr lang="ru-RU" dirty="0" smtClean="0"/>
              <a:t>;</a:t>
            </a:r>
          </a:p>
          <a:p>
            <a:pPr marL="0" indent="0">
              <a:buNone/>
            </a:pPr>
            <a:r>
              <a:rPr lang="ru-RU" dirty="0" smtClean="0"/>
              <a:t>— </a:t>
            </a:r>
            <a:r>
              <a:rPr lang="ru-RU" dirty="0" err="1"/>
              <a:t>соціальний</a:t>
            </a:r>
            <a:r>
              <a:rPr lang="ru-RU" dirty="0"/>
              <a:t>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— </a:t>
            </a:r>
            <a:r>
              <a:rPr lang="ru-RU" dirty="0" err="1"/>
              <a:t>юридичний</a:t>
            </a:r>
            <a:r>
              <a:rPr lang="ru-RU" dirty="0"/>
              <a:t>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— </a:t>
            </a:r>
            <a:r>
              <a:rPr lang="ru-RU" dirty="0" err="1"/>
              <a:t>політичний</a:t>
            </a:r>
            <a:r>
              <a:rPr lang="ru-RU" dirty="0"/>
              <a:t>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— </a:t>
            </a:r>
            <a:r>
              <a:rPr lang="ru-RU" dirty="0"/>
              <a:t>медико-</a:t>
            </a:r>
            <a:r>
              <a:rPr lang="ru-RU" dirty="0" err="1"/>
              <a:t>біологічний</a:t>
            </a:r>
            <a:r>
              <a:rPr lang="ru-RU" dirty="0"/>
              <a:t>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— </a:t>
            </a:r>
            <a:r>
              <a:rPr lang="ru-RU" dirty="0" err="1"/>
              <a:t>комбінований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57747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6632"/>
            <a:ext cx="8856984" cy="66247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3) </a:t>
            </a:r>
            <a:r>
              <a:rPr lang="ru-RU" i="1" dirty="0"/>
              <a:t>За </a:t>
            </a:r>
            <a:r>
              <a:rPr lang="ru-RU" i="1" dirty="0" err="1"/>
              <a:t>ступенем</a:t>
            </a:r>
            <a:r>
              <a:rPr lang="ru-RU" i="1" dirty="0"/>
              <a:t> </a:t>
            </a:r>
            <a:r>
              <a:rPr lang="ru-RU" i="1" dirty="0" err="1"/>
              <a:t>об’єктивності</a:t>
            </a:r>
            <a:r>
              <a:rPr lang="ru-RU" i="1" dirty="0"/>
              <a:t> й </a:t>
            </a:r>
            <a:r>
              <a:rPr lang="ru-RU" i="1" dirty="0" err="1"/>
              <a:t>суб’єктивності</a:t>
            </a:r>
            <a:r>
              <a:rPr lang="ru-RU" i="1" dirty="0"/>
              <a:t> </a:t>
            </a:r>
            <a:r>
              <a:rPr lang="ru-RU" i="1" dirty="0" err="1"/>
              <a:t>рішень</a:t>
            </a:r>
            <a:r>
              <a:rPr lang="ru-RU" i="1" dirty="0"/>
              <a:t>: </a:t>
            </a:r>
            <a:endParaRPr lang="ru-RU" i="1" dirty="0" smtClean="0"/>
          </a:p>
          <a:p>
            <a:pPr marL="0" indent="0">
              <a:buNone/>
            </a:pPr>
            <a:r>
              <a:rPr lang="ru-RU" dirty="0" smtClean="0"/>
              <a:t>— </a:t>
            </a:r>
            <a:r>
              <a:rPr lang="ru-RU" dirty="0"/>
              <a:t>з </a:t>
            </a:r>
            <a:r>
              <a:rPr lang="ru-RU" dirty="0" err="1"/>
              <a:t>об’єктивною</a:t>
            </a:r>
            <a:r>
              <a:rPr lang="ru-RU" dirty="0"/>
              <a:t> </a:t>
            </a:r>
            <a:r>
              <a:rPr lang="ru-RU" dirty="0" err="1"/>
              <a:t>ймовірністю</a:t>
            </a:r>
            <a:r>
              <a:rPr lang="ru-RU" dirty="0"/>
              <a:t>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— </a:t>
            </a:r>
            <a:r>
              <a:rPr lang="ru-RU" dirty="0"/>
              <a:t>з </a:t>
            </a:r>
            <a:r>
              <a:rPr lang="ru-RU" dirty="0" err="1"/>
              <a:t>суб’єктивною</a:t>
            </a:r>
            <a:r>
              <a:rPr lang="ru-RU" dirty="0"/>
              <a:t> </a:t>
            </a:r>
            <a:r>
              <a:rPr lang="ru-RU" dirty="0" err="1"/>
              <a:t>ймовірністю</a:t>
            </a:r>
            <a:r>
              <a:rPr lang="ru-RU" dirty="0"/>
              <a:t>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— </a:t>
            </a:r>
            <a:r>
              <a:rPr lang="ru-RU" dirty="0"/>
              <a:t>з </a:t>
            </a:r>
            <a:r>
              <a:rPr lang="ru-RU" dirty="0" err="1"/>
              <a:t>об’єктивно-суб’єктивною</a:t>
            </a:r>
            <a:r>
              <a:rPr lang="ru-RU" dirty="0"/>
              <a:t> </a:t>
            </a:r>
            <a:r>
              <a:rPr lang="ru-RU" dirty="0" err="1"/>
              <a:t>ймовірністю</a:t>
            </a:r>
            <a:r>
              <a:rPr lang="ru-RU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4</a:t>
            </a:r>
            <a:r>
              <a:rPr lang="ru-RU" dirty="0"/>
              <a:t>) </a:t>
            </a:r>
            <a:r>
              <a:rPr lang="ru-RU" i="1" dirty="0"/>
              <a:t>За </a:t>
            </a:r>
            <a:r>
              <a:rPr lang="ru-RU" i="1" dirty="0" err="1"/>
              <a:t>ступенем</a:t>
            </a:r>
            <a:r>
              <a:rPr lang="ru-RU" i="1" dirty="0"/>
              <a:t> </a:t>
            </a:r>
            <a:r>
              <a:rPr lang="ru-RU" i="1" dirty="0" err="1"/>
              <a:t>ризикованості</a:t>
            </a:r>
            <a:r>
              <a:rPr lang="ru-RU" i="1" dirty="0"/>
              <a:t> </a:t>
            </a:r>
            <a:r>
              <a:rPr lang="ru-RU" i="1" dirty="0" err="1"/>
              <a:t>рішень</a:t>
            </a:r>
            <a:r>
              <a:rPr lang="ru-RU" i="1" dirty="0"/>
              <a:t>: </a:t>
            </a:r>
            <a:endParaRPr lang="ru-RU" i="1" dirty="0" smtClean="0"/>
          </a:p>
          <a:p>
            <a:pPr marL="0" indent="0">
              <a:buNone/>
            </a:pPr>
            <a:r>
              <a:rPr lang="ru-RU" dirty="0" smtClean="0"/>
              <a:t>— </a:t>
            </a:r>
            <a:r>
              <a:rPr lang="ru-RU" dirty="0" err="1"/>
              <a:t>мінімальний</a:t>
            </a:r>
            <a:r>
              <a:rPr lang="ru-RU" dirty="0"/>
              <a:t>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— </a:t>
            </a:r>
            <a:r>
              <a:rPr lang="ru-RU" dirty="0" err="1"/>
              <a:t>припустимий</a:t>
            </a:r>
            <a:r>
              <a:rPr lang="ru-RU" dirty="0"/>
              <a:t>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— </a:t>
            </a:r>
            <a:r>
              <a:rPr lang="ru-RU" dirty="0" err="1"/>
              <a:t>критичний</a:t>
            </a:r>
            <a:r>
              <a:rPr lang="ru-RU" dirty="0"/>
              <a:t>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— </a:t>
            </a:r>
            <a:r>
              <a:rPr lang="ru-RU" dirty="0" err="1"/>
              <a:t>катастрофічний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20757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6632"/>
            <a:ext cx="8856984" cy="662473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/>
              <a:t>5) </a:t>
            </a:r>
            <a:r>
              <a:rPr lang="ru-RU" i="1" dirty="0"/>
              <a:t>За типами </a:t>
            </a:r>
            <a:r>
              <a:rPr lang="ru-RU" i="1" dirty="0" err="1"/>
              <a:t>ризику</a:t>
            </a:r>
            <a:r>
              <a:rPr lang="ru-RU" i="1" dirty="0"/>
              <a:t>: </a:t>
            </a:r>
            <a:endParaRPr lang="ru-RU" i="1" dirty="0" smtClean="0"/>
          </a:p>
          <a:p>
            <a:pPr marL="0" indent="0">
              <a:buNone/>
            </a:pPr>
            <a:r>
              <a:rPr lang="ru-RU" dirty="0" smtClean="0"/>
              <a:t>— </a:t>
            </a:r>
            <a:r>
              <a:rPr lang="ru-RU" dirty="0" err="1" smtClean="0"/>
              <a:t>динамічний</a:t>
            </a:r>
            <a:r>
              <a:rPr lang="ru-RU" dirty="0" smtClean="0"/>
              <a:t> – </a:t>
            </a:r>
            <a:r>
              <a:rPr lang="ru-RU" dirty="0" err="1"/>
              <a:t>ризик</a:t>
            </a:r>
            <a:r>
              <a:rPr lang="ru-RU" dirty="0"/>
              <a:t> </a:t>
            </a:r>
            <a:r>
              <a:rPr lang="ru-RU" dirty="0" err="1"/>
              <a:t>непередбачених</a:t>
            </a:r>
            <a:r>
              <a:rPr lang="ru-RU" dirty="0"/>
              <a:t> </a:t>
            </a:r>
            <a:r>
              <a:rPr lang="ru-RU" dirty="0" err="1"/>
              <a:t>змін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основного </a:t>
            </a:r>
            <a:r>
              <a:rPr lang="ru-RU" dirty="0" err="1"/>
              <a:t>капіталу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управлінських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, </a:t>
            </a:r>
            <a:r>
              <a:rPr lang="ru-RU" dirty="0" err="1"/>
              <a:t>непередбачених</a:t>
            </a:r>
            <a:r>
              <a:rPr lang="ru-RU" dirty="0"/>
              <a:t> </a:t>
            </a:r>
            <a:r>
              <a:rPr lang="ru-RU" dirty="0" err="1"/>
              <a:t>обставин</a:t>
            </a:r>
            <a:r>
              <a:rPr lang="ru-RU" dirty="0"/>
              <a:t> (</a:t>
            </a:r>
            <a:r>
              <a:rPr lang="ru-RU" dirty="0" err="1"/>
              <a:t>можливі</a:t>
            </a:r>
            <a:r>
              <a:rPr lang="ru-RU" dirty="0"/>
              <a:t> не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збитки</a:t>
            </a:r>
            <a:r>
              <a:rPr lang="ru-RU" dirty="0"/>
              <a:t>, а й </a:t>
            </a:r>
            <a:r>
              <a:rPr lang="ru-RU" dirty="0" err="1"/>
              <a:t>одержання</a:t>
            </a:r>
            <a:r>
              <a:rPr lang="ru-RU" dirty="0"/>
              <a:t> </a:t>
            </a:r>
            <a:r>
              <a:rPr lang="ru-RU" dirty="0" err="1"/>
              <a:t>прибутку</a:t>
            </a:r>
            <a:r>
              <a:rPr lang="ru-RU" dirty="0"/>
              <a:t>);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— </a:t>
            </a:r>
            <a:r>
              <a:rPr lang="ru-RU" dirty="0" err="1"/>
              <a:t>статичний</a:t>
            </a:r>
            <a:r>
              <a:rPr lang="ru-RU" dirty="0"/>
              <a:t> – </a:t>
            </a:r>
            <a:r>
              <a:rPr lang="ru-RU" dirty="0" err="1"/>
              <a:t>ризик</a:t>
            </a:r>
            <a:r>
              <a:rPr lang="ru-RU" dirty="0"/>
              <a:t> </a:t>
            </a:r>
            <a:r>
              <a:rPr lang="ru-RU" dirty="0" err="1"/>
              <a:t>втрати</a:t>
            </a:r>
            <a:r>
              <a:rPr lang="ru-RU" dirty="0"/>
              <a:t> </a:t>
            </a:r>
            <a:r>
              <a:rPr lang="ru-RU" dirty="0" err="1"/>
              <a:t>реальних</a:t>
            </a:r>
            <a:r>
              <a:rPr lang="ru-RU" dirty="0"/>
              <a:t> </a:t>
            </a:r>
            <a:r>
              <a:rPr lang="ru-RU" dirty="0" err="1"/>
              <a:t>активів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нанесення</a:t>
            </a:r>
            <a:r>
              <a:rPr lang="ru-RU" dirty="0"/>
              <a:t> </a:t>
            </a:r>
            <a:r>
              <a:rPr lang="ru-RU" dirty="0" err="1"/>
              <a:t>збитків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втрати</a:t>
            </a:r>
            <a:r>
              <a:rPr lang="ru-RU" dirty="0"/>
              <a:t> доходу у </a:t>
            </a:r>
            <a:r>
              <a:rPr lang="ru-RU" dirty="0" err="1"/>
              <a:t>зв’язку</a:t>
            </a:r>
            <a:r>
              <a:rPr lang="ru-RU" dirty="0"/>
              <a:t> з </a:t>
            </a:r>
            <a:r>
              <a:rPr lang="ru-RU" dirty="0" err="1"/>
              <a:t>недієздатністю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(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збитки</a:t>
            </a:r>
            <a:r>
              <a:rPr lang="ru-RU" dirty="0"/>
              <a:t>).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6</a:t>
            </a:r>
            <a:r>
              <a:rPr lang="ru-RU" dirty="0"/>
              <a:t>) </a:t>
            </a:r>
            <a:r>
              <a:rPr lang="ru-RU" i="1" dirty="0" err="1"/>
              <a:t>Щодо</a:t>
            </a:r>
            <a:r>
              <a:rPr lang="ru-RU" i="1" dirty="0"/>
              <a:t> часу </a:t>
            </a:r>
            <a:r>
              <a:rPr lang="ru-RU" i="1" dirty="0" err="1"/>
              <a:t>прийняття</a:t>
            </a:r>
            <a:r>
              <a:rPr lang="ru-RU" i="1" dirty="0"/>
              <a:t> </a:t>
            </a:r>
            <a:r>
              <a:rPr lang="ru-RU" i="1" dirty="0" err="1"/>
              <a:t>ризикових</a:t>
            </a:r>
            <a:r>
              <a:rPr lang="ru-RU" i="1" dirty="0"/>
              <a:t> </a:t>
            </a:r>
            <a:r>
              <a:rPr lang="ru-RU" i="1" dirty="0" err="1"/>
              <a:t>рішень</a:t>
            </a:r>
            <a:r>
              <a:rPr lang="ru-RU" i="1" dirty="0"/>
              <a:t>: </a:t>
            </a:r>
            <a:endParaRPr lang="ru-RU" i="1" dirty="0" smtClean="0"/>
          </a:p>
          <a:p>
            <a:pPr marL="0" indent="0">
              <a:buNone/>
            </a:pPr>
            <a:r>
              <a:rPr lang="ru-RU" dirty="0" smtClean="0"/>
              <a:t>— </a:t>
            </a:r>
            <a:r>
              <a:rPr lang="ru-RU" dirty="0" err="1"/>
              <a:t>своєчасний</a:t>
            </a:r>
            <a:r>
              <a:rPr lang="ru-RU" dirty="0"/>
              <a:t>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— </a:t>
            </a:r>
            <a:r>
              <a:rPr lang="ru-RU" dirty="0" err="1"/>
              <a:t>запізнілий</a:t>
            </a:r>
            <a:r>
              <a:rPr lang="ru-RU" dirty="0"/>
              <a:t>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— </a:t>
            </a:r>
            <a:r>
              <a:rPr lang="ru-RU" dirty="0" err="1"/>
              <a:t>випереджальний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70339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6632"/>
            <a:ext cx="8856984" cy="66247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7) </a:t>
            </a:r>
            <a:r>
              <a:rPr lang="ru-RU" i="1" dirty="0"/>
              <a:t>За </a:t>
            </a:r>
            <a:r>
              <a:rPr lang="ru-RU" i="1" dirty="0" err="1"/>
              <a:t>кількістю</a:t>
            </a:r>
            <a:r>
              <a:rPr lang="ru-RU" i="1" dirty="0"/>
              <a:t> </a:t>
            </a:r>
            <a:r>
              <a:rPr lang="ru-RU" i="1" dirty="0" err="1"/>
              <a:t>осіб</a:t>
            </a:r>
            <a:r>
              <a:rPr lang="ru-RU" i="1" dirty="0"/>
              <a:t>, </a:t>
            </a:r>
            <a:r>
              <a:rPr lang="ru-RU" i="1" dirty="0" err="1"/>
              <a:t>які</a:t>
            </a:r>
            <a:r>
              <a:rPr lang="ru-RU" i="1" dirty="0"/>
              <a:t> </a:t>
            </a:r>
            <a:r>
              <a:rPr lang="ru-RU" i="1" dirty="0" err="1"/>
              <a:t>приймають</a:t>
            </a:r>
            <a:r>
              <a:rPr lang="ru-RU" i="1" dirty="0"/>
              <a:t> </a:t>
            </a:r>
            <a:r>
              <a:rPr lang="ru-RU" i="1" dirty="0" err="1"/>
              <a:t>рішення</a:t>
            </a:r>
            <a:r>
              <a:rPr lang="ru-RU" i="1" dirty="0"/>
              <a:t>: </a:t>
            </a:r>
            <a:endParaRPr lang="ru-RU" i="1" dirty="0" smtClean="0"/>
          </a:p>
          <a:p>
            <a:pPr marL="0" indent="0">
              <a:buNone/>
            </a:pPr>
            <a:r>
              <a:rPr lang="ru-RU" dirty="0" smtClean="0"/>
              <a:t>— </a:t>
            </a:r>
            <a:r>
              <a:rPr lang="ru-RU" dirty="0" err="1"/>
              <a:t>індивідуальний</a:t>
            </a:r>
            <a:r>
              <a:rPr lang="ru-RU" dirty="0"/>
              <a:t>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— </a:t>
            </a:r>
            <a:r>
              <a:rPr lang="ru-RU" dirty="0" err="1"/>
              <a:t>колективний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smtClean="0"/>
              <a:t>8</a:t>
            </a:r>
            <a:r>
              <a:rPr lang="ru-RU" dirty="0"/>
              <a:t>)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: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— </a:t>
            </a:r>
            <a:r>
              <a:rPr lang="ru-RU" dirty="0" err="1"/>
              <a:t>стохастичний</a:t>
            </a:r>
            <a:r>
              <a:rPr lang="ru-RU" dirty="0"/>
              <a:t> (в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невизначеності</a:t>
            </a:r>
            <a:r>
              <a:rPr lang="ru-RU" dirty="0"/>
              <a:t>);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— </a:t>
            </a:r>
            <a:r>
              <a:rPr lang="ru-RU" dirty="0" err="1"/>
              <a:t>конкуруючий</a:t>
            </a:r>
            <a:r>
              <a:rPr lang="ru-RU" dirty="0"/>
              <a:t> (в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конфлікту</a:t>
            </a:r>
            <a:r>
              <a:rPr lang="ru-RU" dirty="0" smtClean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80138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6632"/>
            <a:ext cx="8856984" cy="662473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/>
              <a:t>9) </a:t>
            </a:r>
            <a:r>
              <a:rPr lang="ru-RU" i="1" dirty="0" err="1"/>
              <a:t>Відносно</a:t>
            </a:r>
            <a:r>
              <a:rPr lang="ru-RU" i="1" dirty="0"/>
              <a:t> </a:t>
            </a:r>
            <a:r>
              <a:rPr lang="ru-RU" i="1" dirty="0" err="1"/>
              <a:t>діяльності</a:t>
            </a:r>
            <a:r>
              <a:rPr lang="ru-RU" i="1" dirty="0"/>
              <a:t> </a:t>
            </a:r>
            <a:r>
              <a:rPr lang="ru-RU" i="1" dirty="0" err="1"/>
              <a:t>економічних</a:t>
            </a:r>
            <a:r>
              <a:rPr lang="ru-RU" i="1" dirty="0"/>
              <a:t> </a:t>
            </a:r>
            <a:r>
              <a:rPr lang="ru-RU" i="1" dirty="0" err="1"/>
              <a:t>суб’єктів</a:t>
            </a:r>
            <a:r>
              <a:rPr lang="ru-RU" i="1" dirty="0"/>
              <a:t>: </a:t>
            </a:r>
            <a:endParaRPr lang="ru-RU" i="1" dirty="0" smtClean="0"/>
          </a:p>
          <a:p>
            <a:pPr marL="0" indent="0">
              <a:buNone/>
            </a:pPr>
            <a:r>
              <a:rPr lang="ru-RU" dirty="0" smtClean="0"/>
              <a:t>— </a:t>
            </a:r>
            <a:r>
              <a:rPr lang="ru-RU" dirty="0" err="1"/>
              <a:t>виробничий</a:t>
            </a:r>
            <a:r>
              <a:rPr lang="ru-RU" dirty="0"/>
              <a:t> — </a:t>
            </a:r>
            <a:r>
              <a:rPr lang="ru-RU" dirty="0" err="1"/>
              <a:t>ризик</a:t>
            </a:r>
            <a:r>
              <a:rPr lang="ru-RU" dirty="0"/>
              <a:t>, </a:t>
            </a:r>
            <a:r>
              <a:rPr lang="ru-RU" dirty="0" err="1"/>
              <a:t>пов’язаний</a:t>
            </a:r>
            <a:r>
              <a:rPr lang="ru-RU" dirty="0"/>
              <a:t> з </a:t>
            </a:r>
            <a:r>
              <a:rPr lang="ru-RU" dirty="0" err="1"/>
              <a:t>можливістю</a:t>
            </a:r>
            <a:r>
              <a:rPr lang="ru-RU" dirty="0"/>
              <a:t> </a:t>
            </a:r>
            <a:r>
              <a:rPr lang="ru-RU" dirty="0" err="1"/>
              <a:t>невиконання</a:t>
            </a:r>
            <a:r>
              <a:rPr lang="ru-RU" dirty="0"/>
              <a:t> </a:t>
            </a:r>
            <a:r>
              <a:rPr lang="ru-RU" dirty="0" err="1"/>
              <a:t>фірмою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зобов’язань</a:t>
            </a:r>
            <a:r>
              <a:rPr lang="ru-RU" dirty="0"/>
              <a:t> за договором </a:t>
            </a:r>
            <a:r>
              <a:rPr lang="ru-RU" dirty="0" err="1"/>
              <a:t>або</a:t>
            </a:r>
            <a:r>
              <a:rPr lang="ru-RU" dirty="0"/>
              <a:t> контрактом з </a:t>
            </a:r>
            <a:r>
              <a:rPr lang="ru-RU" dirty="0" err="1"/>
              <a:t>іншим</a:t>
            </a:r>
            <a:r>
              <a:rPr lang="ru-RU" dirty="0"/>
              <a:t> </a:t>
            </a:r>
            <a:r>
              <a:rPr lang="ru-RU" dirty="0" err="1"/>
              <a:t>суб’єктом</a:t>
            </a:r>
            <a:r>
              <a:rPr lang="ru-RU" dirty="0"/>
              <a:t> </a:t>
            </a:r>
            <a:r>
              <a:rPr lang="ru-RU" dirty="0" err="1"/>
              <a:t>господарської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виробничої</a:t>
            </a:r>
            <a:r>
              <a:rPr lang="ru-RU" dirty="0"/>
              <a:t> </a:t>
            </a:r>
            <a:r>
              <a:rPr lang="ru-RU" dirty="0" err="1"/>
              <a:t>господарської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— </a:t>
            </a:r>
            <a:r>
              <a:rPr lang="ru-RU" dirty="0" err="1"/>
              <a:t>фінансовий</a:t>
            </a:r>
            <a:r>
              <a:rPr lang="ru-RU" dirty="0"/>
              <a:t> (</a:t>
            </a:r>
            <a:r>
              <a:rPr lang="ru-RU" dirty="0" err="1"/>
              <a:t>кредитний</a:t>
            </a:r>
            <a:r>
              <a:rPr lang="ru-RU" dirty="0"/>
              <a:t>) — </a:t>
            </a:r>
            <a:r>
              <a:rPr lang="ru-RU" dirty="0" err="1"/>
              <a:t>ризик</a:t>
            </a:r>
            <a:r>
              <a:rPr lang="ru-RU" dirty="0"/>
              <a:t> </a:t>
            </a:r>
            <a:r>
              <a:rPr lang="ru-RU" dirty="0" err="1"/>
              <a:t>невиконання</a:t>
            </a:r>
            <a:r>
              <a:rPr lang="ru-RU" dirty="0"/>
              <a:t> </a:t>
            </a:r>
            <a:r>
              <a:rPr lang="ru-RU" dirty="0" err="1"/>
              <a:t>фірмою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зобов’язань</a:t>
            </a:r>
            <a:r>
              <a:rPr lang="ru-RU" dirty="0"/>
              <a:t> перед </a:t>
            </a:r>
            <a:r>
              <a:rPr lang="ru-RU" dirty="0" err="1"/>
              <a:t>інвестором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кредиту для </a:t>
            </a:r>
            <a:r>
              <a:rPr lang="ru-RU" dirty="0" err="1"/>
              <a:t>фінансування</a:t>
            </a:r>
            <a:r>
              <a:rPr lang="ru-RU" dirty="0"/>
              <a:t> </a:t>
            </a:r>
            <a:r>
              <a:rPr lang="ru-RU" dirty="0" err="1"/>
              <a:t>своєї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— </a:t>
            </a:r>
            <a:r>
              <a:rPr lang="ru-RU" dirty="0" err="1"/>
              <a:t>інвестиційний</a:t>
            </a:r>
            <a:r>
              <a:rPr lang="ru-RU" dirty="0"/>
              <a:t> (</a:t>
            </a:r>
            <a:r>
              <a:rPr lang="ru-RU" dirty="0" err="1"/>
              <a:t>портфельний</a:t>
            </a:r>
            <a:r>
              <a:rPr lang="ru-RU" dirty="0"/>
              <a:t>) — </a:t>
            </a:r>
            <a:r>
              <a:rPr lang="ru-RU" dirty="0" err="1"/>
              <a:t>ризик</a:t>
            </a:r>
            <a:r>
              <a:rPr lang="ru-RU" dirty="0"/>
              <a:t> </a:t>
            </a:r>
            <a:r>
              <a:rPr lang="ru-RU" dirty="0" err="1"/>
              <a:t>пов’язаний</a:t>
            </a:r>
            <a:r>
              <a:rPr lang="ru-RU" dirty="0"/>
              <a:t> з </a:t>
            </a:r>
            <a:r>
              <a:rPr lang="ru-RU" dirty="0" err="1"/>
              <a:t>можливим</a:t>
            </a:r>
            <a:r>
              <a:rPr lang="ru-RU" dirty="0"/>
              <a:t> </a:t>
            </a:r>
            <a:r>
              <a:rPr lang="ru-RU" dirty="0" err="1"/>
              <a:t>знецінюванням</a:t>
            </a:r>
            <a:r>
              <a:rPr lang="ru-RU" dirty="0"/>
              <a:t> </a:t>
            </a:r>
            <a:r>
              <a:rPr lang="ru-RU" dirty="0" err="1"/>
              <a:t>інвестиційно-фінансового</a:t>
            </a:r>
            <a:r>
              <a:rPr lang="ru-RU" dirty="0"/>
              <a:t> портфеля,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складається</a:t>
            </a:r>
            <a:r>
              <a:rPr lang="ru-RU" dirty="0"/>
              <a:t> як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власних</a:t>
            </a:r>
            <a:r>
              <a:rPr lang="ru-RU" dirty="0"/>
              <a:t> </a:t>
            </a:r>
            <a:r>
              <a:rPr lang="ru-RU" dirty="0" err="1"/>
              <a:t>цінних</a:t>
            </a:r>
            <a:r>
              <a:rPr lang="ru-RU" dirty="0"/>
              <a:t> </a:t>
            </a:r>
            <a:r>
              <a:rPr lang="ru-RU" dirty="0" err="1"/>
              <a:t>паперів</a:t>
            </a:r>
            <a:r>
              <a:rPr lang="ru-RU" dirty="0"/>
              <a:t>, так і </a:t>
            </a:r>
            <a:r>
              <a:rPr lang="ru-RU" dirty="0" err="1"/>
              <a:t>придбаних</a:t>
            </a:r>
            <a:r>
              <a:rPr lang="ru-RU" dirty="0"/>
              <a:t>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— </a:t>
            </a:r>
            <a:r>
              <a:rPr lang="ru-RU" dirty="0" err="1"/>
              <a:t>ринковий</a:t>
            </a:r>
            <a:r>
              <a:rPr lang="ru-RU" dirty="0"/>
              <a:t> — </a:t>
            </a:r>
            <a:r>
              <a:rPr lang="ru-RU" dirty="0" err="1"/>
              <a:t>ризик</a:t>
            </a:r>
            <a:r>
              <a:rPr lang="ru-RU" dirty="0"/>
              <a:t> </a:t>
            </a:r>
            <a:r>
              <a:rPr lang="ru-RU" dirty="0" err="1"/>
              <a:t>пов’язаний</a:t>
            </a:r>
            <a:r>
              <a:rPr lang="ru-RU" dirty="0"/>
              <a:t> з </a:t>
            </a:r>
            <a:r>
              <a:rPr lang="ru-RU" dirty="0" err="1"/>
              <a:t>можливим</a:t>
            </a:r>
            <a:r>
              <a:rPr lang="ru-RU" dirty="0"/>
              <a:t> </a:t>
            </a:r>
            <a:r>
              <a:rPr lang="ru-RU" dirty="0" err="1"/>
              <a:t>коливанням</a:t>
            </a:r>
            <a:r>
              <a:rPr lang="ru-RU" dirty="0"/>
              <a:t> </a:t>
            </a:r>
            <a:r>
              <a:rPr lang="ru-RU" dirty="0" err="1"/>
              <a:t>ринкових</a:t>
            </a:r>
            <a:r>
              <a:rPr lang="ru-RU" dirty="0"/>
              <a:t> </a:t>
            </a:r>
            <a:r>
              <a:rPr lang="ru-RU" dirty="0" err="1"/>
              <a:t>процентних</a:t>
            </a:r>
            <a:r>
              <a:rPr lang="ru-RU" dirty="0"/>
              <a:t> ставок, як </a:t>
            </a:r>
            <a:r>
              <a:rPr lang="ru-RU" dirty="0" err="1"/>
              <a:t>власних</a:t>
            </a:r>
            <a:r>
              <a:rPr lang="ru-RU" dirty="0"/>
              <a:t> </a:t>
            </a:r>
            <a:r>
              <a:rPr lang="ru-RU" dirty="0" err="1"/>
              <a:t>національних</a:t>
            </a:r>
            <a:r>
              <a:rPr lang="ru-RU" dirty="0"/>
              <a:t> </a:t>
            </a:r>
            <a:r>
              <a:rPr lang="ru-RU" dirty="0" err="1"/>
              <a:t>грошових</a:t>
            </a:r>
            <a:r>
              <a:rPr lang="ru-RU" dirty="0"/>
              <a:t> </a:t>
            </a:r>
            <a:r>
              <a:rPr lang="ru-RU" dirty="0" err="1"/>
              <a:t>одиниць</a:t>
            </a:r>
            <a:r>
              <a:rPr lang="ru-RU" dirty="0"/>
              <a:t>, так і </a:t>
            </a:r>
            <a:r>
              <a:rPr lang="ru-RU" dirty="0" err="1"/>
              <a:t>закордонних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0975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6632"/>
            <a:ext cx="8856984" cy="66247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ризиком</a:t>
            </a:r>
            <a:r>
              <a:rPr lang="ru-RU" dirty="0"/>
              <a:t> </a:t>
            </a:r>
            <a:r>
              <a:rPr lang="ru-RU" dirty="0" err="1"/>
              <a:t>розуміється</a:t>
            </a:r>
            <a:r>
              <a:rPr lang="ru-RU" dirty="0"/>
              <a:t> </a:t>
            </a:r>
            <a:r>
              <a:rPr lang="ru-RU" dirty="0" err="1"/>
              <a:t>можлива</a:t>
            </a:r>
            <a:r>
              <a:rPr lang="ru-RU" dirty="0"/>
              <a:t> </a:t>
            </a:r>
            <a:r>
              <a:rPr lang="ru-RU" dirty="0" err="1"/>
              <a:t>небезпека</a:t>
            </a:r>
            <a:r>
              <a:rPr lang="ru-RU" dirty="0"/>
              <a:t> </a:t>
            </a:r>
            <a:r>
              <a:rPr lang="ru-RU" dirty="0" err="1"/>
              <a:t>втрат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випливає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специфіки</a:t>
            </a:r>
            <a:r>
              <a:rPr lang="ru-RU" dirty="0"/>
              <a:t> тих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явищ</a:t>
            </a:r>
            <a:r>
              <a:rPr lang="ru-RU" dirty="0"/>
              <a:t> </a:t>
            </a:r>
            <a:r>
              <a:rPr lang="ru-RU" dirty="0" err="1"/>
              <a:t>природи</a:t>
            </a:r>
            <a:r>
              <a:rPr lang="ru-RU" dirty="0"/>
              <a:t> і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людського</a:t>
            </a:r>
            <a:r>
              <a:rPr lang="ru-RU" dirty="0"/>
              <a:t> </a:t>
            </a:r>
            <a:r>
              <a:rPr lang="ru-RU" dirty="0" err="1"/>
              <a:t>суспільства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b="1" dirty="0" err="1"/>
              <a:t>Ризик</a:t>
            </a:r>
            <a:r>
              <a:rPr lang="ru-RU" dirty="0"/>
              <a:t> – </a:t>
            </a:r>
            <a:r>
              <a:rPr lang="ru-RU" dirty="0" err="1"/>
              <a:t>імовірність</a:t>
            </a:r>
            <a:r>
              <a:rPr lang="ru-RU" dirty="0"/>
              <a:t> </a:t>
            </a:r>
            <a:r>
              <a:rPr lang="ru-RU" dirty="0" err="1"/>
              <a:t>події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споріднених</a:t>
            </a:r>
            <a:r>
              <a:rPr lang="ru-RU" dirty="0"/>
              <a:t> </a:t>
            </a:r>
            <a:r>
              <a:rPr lang="ru-RU" dirty="0" err="1"/>
              <a:t>випадкових</a:t>
            </a:r>
            <a:r>
              <a:rPr lang="ru-RU" dirty="0"/>
              <a:t> </a:t>
            </a:r>
            <a:r>
              <a:rPr lang="ru-RU" dirty="0" err="1"/>
              <a:t>подій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спричиняють</a:t>
            </a:r>
            <a:r>
              <a:rPr lang="ru-RU" dirty="0"/>
              <a:t> </a:t>
            </a:r>
            <a:r>
              <a:rPr lang="ru-RU" dirty="0" err="1"/>
              <a:t>збитки</a:t>
            </a:r>
            <a:r>
              <a:rPr lang="ru-RU" dirty="0"/>
              <a:t> </a:t>
            </a:r>
            <a:r>
              <a:rPr lang="ru-RU" dirty="0" err="1"/>
              <a:t>об’єкту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володіє</a:t>
            </a:r>
            <a:r>
              <a:rPr lang="ru-RU" dirty="0"/>
              <a:t> </a:t>
            </a:r>
            <a:r>
              <a:rPr lang="ru-RU" dirty="0" err="1"/>
              <a:t>даним</a:t>
            </a:r>
            <a:r>
              <a:rPr lang="ru-RU" dirty="0"/>
              <a:t> </a:t>
            </a:r>
            <a:r>
              <a:rPr lang="ru-RU" dirty="0" err="1"/>
              <a:t>ризиком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9974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6632"/>
            <a:ext cx="8856984" cy="66247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i="1" dirty="0" err="1" smtClean="0"/>
              <a:t>Економічний</a:t>
            </a:r>
            <a:r>
              <a:rPr lang="ru-RU" b="1" i="1" dirty="0" smtClean="0"/>
              <a:t> </a:t>
            </a:r>
            <a:r>
              <a:rPr lang="ru-RU" b="1" i="1" dirty="0" err="1"/>
              <a:t>ризик</a:t>
            </a:r>
            <a:r>
              <a:rPr lang="ru-RU" b="1" dirty="0"/>
              <a:t> </a:t>
            </a:r>
            <a:r>
              <a:rPr lang="ru-RU" dirty="0"/>
              <a:t>– </a:t>
            </a:r>
            <a:r>
              <a:rPr lang="ru-RU" dirty="0" err="1"/>
              <a:t>об’єктивно-суб’єктивна</a:t>
            </a:r>
            <a:r>
              <a:rPr lang="ru-RU" dirty="0"/>
              <a:t> </a:t>
            </a:r>
            <a:r>
              <a:rPr lang="ru-RU" dirty="0" err="1"/>
              <a:t>категорія</a:t>
            </a:r>
            <a:r>
              <a:rPr lang="ru-RU" dirty="0"/>
              <a:t> </a:t>
            </a:r>
            <a:r>
              <a:rPr lang="ru-RU" dirty="0" err="1"/>
              <a:t>подолання</a:t>
            </a:r>
            <a:r>
              <a:rPr lang="ru-RU" dirty="0"/>
              <a:t> </a:t>
            </a:r>
            <a:r>
              <a:rPr lang="ru-RU" dirty="0" err="1"/>
              <a:t>конфліктності</a:t>
            </a:r>
            <a:r>
              <a:rPr lang="ru-RU" dirty="0"/>
              <a:t> й </a:t>
            </a:r>
            <a:r>
              <a:rPr lang="ru-RU" dirty="0" err="1"/>
              <a:t>невизначеності</a:t>
            </a:r>
            <a:r>
              <a:rPr lang="ru-RU" dirty="0"/>
              <a:t> в </a:t>
            </a:r>
            <a:r>
              <a:rPr lang="ru-RU" dirty="0" err="1"/>
              <a:t>ситуації</a:t>
            </a:r>
            <a:r>
              <a:rPr lang="ru-RU" dirty="0"/>
              <a:t> </a:t>
            </a:r>
            <a:r>
              <a:rPr lang="ru-RU" dirty="0" err="1"/>
              <a:t>неминучого</a:t>
            </a:r>
            <a:r>
              <a:rPr lang="ru-RU" dirty="0"/>
              <a:t> </a:t>
            </a:r>
            <a:r>
              <a:rPr lang="ru-RU" dirty="0" err="1"/>
              <a:t>вибору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відображає</a:t>
            </a:r>
            <a:r>
              <a:rPr lang="ru-RU" dirty="0"/>
              <a:t> </a:t>
            </a:r>
            <a:r>
              <a:rPr lang="ru-RU" dirty="0" err="1"/>
              <a:t>ступінь</a:t>
            </a:r>
            <a:r>
              <a:rPr lang="ru-RU" dirty="0"/>
              <a:t>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очікуваного</a:t>
            </a:r>
            <a:r>
              <a:rPr lang="ru-RU" dirty="0"/>
              <a:t> результату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контрольованих</a:t>
            </a:r>
            <a:r>
              <a:rPr lang="ru-RU" dirty="0"/>
              <a:t> і </a:t>
            </a:r>
            <a:r>
              <a:rPr lang="ru-RU" dirty="0" err="1" smtClean="0"/>
              <a:t>неконтрольованих</a:t>
            </a:r>
            <a:r>
              <a:rPr lang="ru-RU" dirty="0" smtClean="0"/>
              <a:t> </a:t>
            </a:r>
            <a:r>
              <a:rPr lang="ru-RU" dirty="0" err="1"/>
              <a:t>факторів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b="1" dirty="0" err="1"/>
              <a:t>Ризик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імовірність</a:t>
            </a:r>
            <a:r>
              <a:rPr lang="ru-RU" dirty="0"/>
              <a:t> </a:t>
            </a:r>
            <a:r>
              <a:rPr lang="ru-RU" dirty="0" err="1"/>
              <a:t>виникнення</a:t>
            </a:r>
            <a:r>
              <a:rPr lang="ru-RU" dirty="0"/>
              <a:t> </a:t>
            </a:r>
            <a:r>
              <a:rPr lang="ru-RU" dirty="0" err="1"/>
              <a:t>збитків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недоодержання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порівняно</a:t>
            </a:r>
            <a:r>
              <a:rPr lang="ru-RU" dirty="0"/>
              <a:t> з </a:t>
            </a:r>
            <a:r>
              <a:rPr lang="ru-RU" dirty="0" err="1"/>
              <a:t>прогнозованим</a:t>
            </a:r>
            <a:r>
              <a:rPr lang="ru-RU" dirty="0"/>
              <a:t> </a:t>
            </a:r>
            <a:r>
              <a:rPr lang="ru-RU" dirty="0" err="1"/>
              <a:t>варіантом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31605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6632"/>
            <a:ext cx="8856984" cy="66247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Для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повної</a:t>
            </a:r>
            <a:r>
              <a:rPr lang="ru-RU" dirty="0"/>
              <a:t> характеристики </a:t>
            </a:r>
            <a:r>
              <a:rPr lang="ru-RU" dirty="0" err="1"/>
              <a:t>визначення</a:t>
            </a:r>
            <a:r>
              <a:rPr lang="ru-RU" dirty="0"/>
              <a:t> “</a:t>
            </a:r>
            <a:r>
              <a:rPr lang="ru-RU" dirty="0" err="1"/>
              <a:t>ризик</a:t>
            </a:r>
            <a:r>
              <a:rPr lang="ru-RU" dirty="0"/>
              <a:t>” </a:t>
            </a:r>
            <a:r>
              <a:rPr lang="ru-RU" dirty="0" err="1"/>
              <a:t>доцільно</a:t>
            </a:r>
            <a:r>
              <a:rPr lang="ru-RU" dirty="0"/>
              <a:t> </a:t>
            </a:r>
            <a:r>
              <a:rPr lang="ru-RU" dirty="0" err="1"/>
              <a:t>виявити</a:t>
            </a:r>
            <a:r>
              <a:rPr lang="ru-RU" dirty="0"/>
              <a:t> </a:t>
            </a:r>
            <a:r>
              <a:rPr lang="ru-RU" dirty="0" err="1"/>
              <a:t>поняття</a:t>
            </a:r>
            <a:r>
              <a:rPr lang="ru-RU" dirty="0"/>
              <a:t> “</a:t>
            </a:r>
            <a:r>
              <a:rPr lang="ru-RU" dirty="0" err="1"/>
              <a:t>ризикова</a:t>
            </a:r>
            <a:r>
              <a:rPr lang="ru-RU" dirty="0"/>
              <a:t> </a:t>
            </a:r>
            <a:r>
              <a:rPr lang="ru-RU" dirty="0" err="1"/>
              <a:t>ситуація</a:t>
            </a:r>
            <a:r>
              <a:rPr lang="ru-RU" dirty="0"/>
              <a:t>”,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воно</a:t>
            </a:r>
            <a:r>
              <a:rPr lang="ru-RU" dirty="0"/>
              <a:t> </a:t>
            </a:r>
            <a:r>
              <a:rPr lang="ru-RU" dirty="0" err="1"/>
              <a:t>безпосередньо</a:t>
            </a:r>
            <a:r>
              <a:rPr lang="ru-RU" dirty="0"/>
              <a:t> </a:t>
            </a:r>
            <a:r>
              <a:rPr lang="ru-RU" dirty="0" err="1"/>
              <a:t>поєднане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змістом</a:t>
            </a:r>
            <a:r>
              <a:rPr lang="ru-RU" dirty="0"/>
              <a:t> </a:t>
            </a:r>
            <a:r>
              <a:rPr lang="ru-RU" dirty="0" err="1"/>
              <a:t>терміна</a:t>
            </a:r>
            <a:r>
              <a:rPr lang="ru-RU" dirty="0"/>
              <a:t> “</a:t>
            </a:r>
            <a:r>
              <a:rPr lang="ru-RU" dirty="0" err="1"/>
              <a:t>ризик</a:t>
            </a:r>
            <a:r>
              <a:rPr lang="ru-RU" dirty="0"/>
              <a:t>”.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err="1" smtClean="0"/>
              <a:t>Поняття</a:t>
            </a:r>
            <a:r>
              <a:rPr lang="ru-RU" dirty="0" smtClean="0"/>
              <a:t> </a:t>
            </a:r>
            <a:r>
              <a:rPr lang="ru-RU" b="1" dirty="0" err="1"/>
              <a:t>ризикової</a:t>
            </a:r>
            <a:r>
              <a:rPr lang="ru-RU" b="1" dirty="0"/>
              <a:t> </a:t>
            </a:r>
            <a:r>
              <a:rPr lang="ru-RU" b="1" dirty="0" err="1"/>
              <a:t>ситуації</a:t>
            </a:r>
            <a:r>
              <a:rPr lang="ru-RU" b="1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визначити</a:t>
            </a:r>
            <a:r>
              <a:rPr lang="ru-RU" dirty="0"/>
              <a:t> як </a:t>
            </a:r>
            <a:r>
              <a:rPr lang="ru-RU" dirty="0" err="1"/>
              <a:t>поєднання</a:t>
            </a:r>
            <a:r>
              <a:rPr lang="ru-RU" dirty="0"/>
              <a:t>, </a:t>
            </a:r>
            <a:r>
              <a:rPr lang="ru-RU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обставин</a:t>
            </a:r>
            <a:r>
              <a:rPr lang="ru-RU" dirty="0"/>
              <a:t> і умов,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створюють</a:t>
            </a:r>
            <a:r>
              <a:rPr lang="ru-RU" dirty="0"/>
              <a:t> </a:t>
            </a:r>
            <a:r>
              <a:rPr lang="ru-RU" dirty="0" err="1"/>
              <a:t>певну</a:t>
            </a:r>
            <a:r>
              <a:rPr lang="ru-RU" dirty="0"/>
              <a:t> обстановку для того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іншого</a:t>
            </a:r>
            <a:r>
              <a:rPr lang="ru-RU" dirty="0"/>
              <a:t> виду </a:t>
            </a:r>
            <a:r>
              <a:rPr lang="ru-RU" dirty="0" err="1"/>
              <a:t>діяльності</a:t>
            </a:r>
            <a:r>
              <a:rPr lang="ru-RU" dirty="0"/>
              <a:t>. </a:t>
            </a:r>
            <a:r>
              <a:rPr lang="ru-RU" dirty="0" err="1"/>
              <a:t>Іншими</a:t>
            </a:r>
            <a:r>
              <a:rPr lang="ru-RU" dirty="0"/>
              <a:t> словами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сукупність</a:t>
            </a:r>
            <a:r>
              <a:rPr lang="ru-RU" dirty="0"/>
              <a:t> умов і </a:t>
            </a:r>
            <a:r>
              <a:rPr lang="ru-RU" dirty="0" err="1"/>
              <a:t>обставин</a:t>
            </a:r>
            <a:r>
              <a:rPr lang="ru-RU" dirty="0"/>
              <a:t> </a:t>
            </a:r>
            <a:r>
              <a:rPr lang="ru-RU" dirty="0" err="1"/>
              <a:t>створюють</a:t>
            </a:r>
            <a:r>
              <a:rPr lang="ru-RU" dirty="0"/>
              <a:t> </a:t>
            </a:r>
            <a:r>
              <a:rPr lang="ru-RU" dirty="0" err="1"/>
              <a:t>ризикову</a:t>
            </a:r>
            <a:r>
              <a:rPr lang="ru-RU" dirty="0"/>
              <a:t> </a:t>
            </a:r>
            <a:r>
              <a:rPr lang="ru-RU" dirty="0" err="1"/>
              <a:t>ситуацію</a:t>
            </a:r>
            <a:r>
              <a:rPr lang="ru-RU" dirty="0"/>
              <a:t> і </a:t>
            </a:r>
            <a:r>
              <a:rPr lang="ru-RU" dirty="0" err="1"/>
              <a:t>виступають</a:t>
            </a:r>
            <a:r>
              <a:rPr lang="ru-RU" dirty="0"/>
              <a:t> причинами </a:t>
            </a:r>
            <a:r>
              <a:rPr lang="ru-RU" dirty="0" err="1"/>
              <a:t>ризику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68281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6632"/>
            <a:ext cx="8856984" cy="66247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err="1"/>
              <a:t>Ризикова</a:t>
            </a:r>
            <a:r>
              <a:rPr lang="ru-RU" dirty="0"/>
              <a:t> </a:t>
            </a:r>
            <a:r>
              <a:rPr lang="ru-RU" dirty="0" err="1"/>
              <a:t>ситуація</a:t>
            </a:r>
            <a:r>
              <a:rPr lang="ru-RU" dirty="0"/>
              <a:t> повязана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статичними</a:t>
            </a:r>
            <a:r>
              <a:rPr lang="ru-RU" dirty="0"/>
              <a:t> </a:t>
            </a:r>
            <a:r>
              <a:rPr lang="ru-RU" dirty="0" err="1"/>
              <a:t>процесами</a:t>
            </a:r>
            <a:r>
              <a:rPr lang="ru-RU" dirty="0"/>
              <a:t>;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супроводжують</a:t>
            </a:r>
            <a:r>
              <a:rPr lang="ru-RU" dirty="0"/>
              <a:t> три </a:t>
            </a:r>
            <a:r>
              <a:rPr lang="ru-RU" dirty="0" err="1"/>
              <a:t>одночасних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: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- </a:t>
            </a:r>
            <a:r>
              <a:rPr lang="ru-RU" dirty="0" err="1" smtClean="0"/>
              <a:t>наявність</a:t>
            </a:r>
            <a:r>
              <a:rPr lang="ru-RU" dirty="0" smtClean="0"/>
              <a:t> </a:t>
            </a:r>
            <a:r>
              <a:rPr lang="ru-RU" dirty="0" err="1"/>
              <a:t>невизначеності</a:t>
            </a:r>
            <a:r>
              <a:rPr lang="ru-RU" dirty="0"/>
              <a:t>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- </a:t>
            </a:r>
            <a:r>
              <a:rPr lang="ru-RU" dirty="0" err="1" smtClean="0"/>
              <a:t>необхідність</a:t>
            </a:r>
            <a:r>
              <a:rPr lang="ru-RU" dirty="0" smtClean="0"/>
              <a:t> </a:t>
            </a:r>
            <a:r>
              <a:rPr lang="ru-RU" dirty="0" err="1"/>
              <a:t>вибору</a:t>
            </a:r>
            <a:r>
              <a:rPr lang="ru-RU" dirty="0"/>
              <a:t> </a:t>
            </a:r>
            <a:r>
              <a:rPr lang="ru-RU" dirty="0" err="1"/>
              <a:t>альтернативи</a:t>
            </a:r>
            <a:r>
              <a:rPr lang="ru-RU" dirty="0"/>
              <a:t> (при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варто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на </a:t>
            </a:r>
            <a:r>
              <a:rPr lang="ru-RU" dirty="0" err="1"/>
              <a:t>увазі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відмова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вибору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є </a:t>
            </a:r>
            <a:r>
              <a:rPr lang="ru-RU" dirty="0" err="1"/>
              <a:t>різновидом</a:t>
            </a:r>
            <a:r>
              <a:rPr lang="ru-RU" dirty="0"/>
              <a:t> </a:t>
            </a:r>
            <a:r>
              <a:rPr lang="ru-RU" dirty="0" err="1"/>
              <a:t>вибору</a:t>
            </a:r>
            <a:r>
              <a:rPr lang="ru-RU" dirty="0"/>
              <a:t>);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-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оцінити</a:t>
            </a:r>
            <a:r>
              <a:rPr lang="ru-RU" dirty="0"/>
              <a:t> </a:t>
            </a:r>
            <a:r>
              <a:rPr lang="ru-RU" dirty="0" err="1"/>
              <a:t>ймовірність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вибраних</a:t>
            </a:r>
            <a:r>
              <a:rPr lang="ru-RU" dirty="0"/>
              <a:t> альтернатив.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32317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6632"/>
            <a:ext cx="8856984" cy="66247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ризикової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 </a:t>
            </a:r>
            <a:r>
              <a:rPr lang="ru-RU" dirty="0" err="1"/>
              <a:t>обумовлено</a:t>
            </a:r>
            <a:r>
              <a:rPr lang="ru-RU" dirty="0"/>
              <a:t> </a:t>
            </a:r>
            <a:r>
              <a:rPr lang="ru-RU" dirty="0" err="1"/>
              <a:t>наступними</a:t>
            </a:r>
            <a:r>
              <a:rPr lang="ru-RU" dirty="0"/>
              <a:t> </a:t>
            </a:r>
            <a:r>
              <a:rPr lang="ru-RU" i="1" dirty="0" err="1"/>
              <a:t>чинниками</a:t>
            </a:r>
            <a:r>
              <a:rPr lang="ru-RU" i="1" dirty="0"/>
              <a:t>: </a:t>
            </a:r>
            <a:endParaRPr lang="ru-RU" i="1" dirty="0" smtClean="0"/>
          </a:p>
          <a:p>
            <a:pPr marL="0" indent="0">
              <a:buNone/>
            </a:pPr>
            <a:r>
              <a:rPr lang="ru-RU" dirty="0" smtClean="0"/>
              <a:t>- </a:t>
            </a:r>
            <a:r>
              <a:rPr lang="ru-RU" dirty="0" err="1" smtClean="0"/>
              <a:t>непередбачені</a:t>
            </a:r>
            <a:r>
              <a:rPr lang="ru-RU" dirty="0" smtClean="0"/>
              <a:t> </a:t>
            </a:r>
            <a:r>
              <a:rPr lang="ru-RU" dirty="0" err="1"/>
              <a:t>зміни</a:t>
            </a:r>
            <a:r>
              <a:rPr lang="ru-RU" dirty="0"/>
              <a:t> у </a:t>
            </a:r>
            <a:r>
              <a:rPr lang="ru-RU" dirty="0" err="1"/>
              <a:t>внутрішніх</a:t>
            </a:r>
            <a:r>
              <a:rPr lang="ru-RU" dirty="0"/>
              <a:t> і </a:t>
            </a:r>
            <a:r>
              <a:rPr lang="ru-RU" dirty="0" err="1"/>
              <a:t>зовнішніх</a:t>
            </a:r>
            <a:r>
              <a:rPr lang="ru-RU" dirty="0"/>
              <a:t>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- </a:t>
            </a:r>
            <a:r>
              <a:rPr lang="ru-RU" dirty="0" err="1" smtClean="0"/>
              <a:t>наявність</a:t>
            </a:r>
            <a:r>
              <a:rPr lang="ru-RU" dirty="0" smtClean="0"/>
              <a:t> </a:t>
            </a:r>
            <a:r>
              <a:rPr lang="ru-RU" dirty="0" err="1"/>
              <a:t>альтернативних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- </a:t>
            </a:r>
            <a:r>
              <a:rPr lang="ru-RU" dirty="0" err="1" smtClean="0"/>
              <a:t>імовірність</a:t>
            </a:r>
            <a:r>
              <a:rPr lang="ru-RU" dirty="0" smtClean="0"/>
              <a:t> </a:t>
            </a:r>
            <a:r>
              <a:rPr lang="ru-RU" dirty="0" err="1"/>
              <a:t>виникнення</a:t>
            </a:r>
            <a:r>
              <a:rPr lang="ru-RU" dirty="0"/>
              <a:t> </a:t>
            </a:r>
            <a:r>
              <a:rPr lang="ru-RU" dirty="0" err="1"/>
              <a:t>збитків</a:t>
            </a:r>
            <a:r>
              <a:rPr lang="ru-RU" dirty="0"/>
              <a:t>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- </a:t>
            </a:r>
            <a:r>
              <a:rPr lang="ru-RU" dirty="0" err="1"/>
              <a:t>імовірність</a:t>
            </a:r>
            <a:r>
              <a:rPr lang="ru-RU" dirty="0"/>
              <a:t> </a:t>
            </a:r>
            <a:r>
              <a:rPr lang="ru-RU" dirty="0" err="1"/>
              <a:t>одержання</a:t>
            </a:r>
            <a:r>
              <a:rPr lang="ru-RU" dirty="0"/>
              <a:t> </a:t>
            </a:r>
            <a:r>
              <a:rPr lang="ru-RU" dirty="0" err="1"/>
              <a:t>додаткового</a:t>
            </a:r>
            <a:r>
              <a:rPr lang="ru-RU" dirty="0"/>
              <a:t> </a:t>
            </a:r>
            <a:r>
              <a:rPr lang="ru-RU" dirty="0" err="1"/>
              <a:t>прибутку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38994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6632"/>
            <a:ext cx="8856984" cy="66247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У </a:t>
            </a:r>
            <a:r>
              <a:rPr lang="ru-RU" dirty="0" err="1"/>
              <a:t>залежності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можливого</a:t>
            </a:r>
            <a:r>
              <a:rPr lang="ru-RU" dirty="0"/>
              <a:t> результату, </a:t>
            </a:r>
            <a:r>
              <a:rPr lang="ru-RU" dirty="0" err="1"/>
              <a:t>ризики</a:t>
            </a:r>
            <a:r>
              <a:rPr lang="ru-RU" dirty="0"/>
              <a:t> </a:t>
            </a:r>
            <a:r>
              <a:rPr lang="ru-RU" dirty="0" err="1"/>
              <a:t>поділяють</a:t>
            </a:r>
            <a:r>
              <a:rPr lang="ru-RU" dirty="0"/>
              <a:t> на </a:t>
            </a:r>
            <a:r>
              <a:rPr lang="ru-RU" dirty="0" err="1"/>
              <a:t>дві</a:t>
            </a:r>
            <a:r>
              <a:rPr lang="ru-RU" dirty="0"/>
              <a:t> </a:t>
            </a:r>
            <a:r>
              <a:rPr lang="ru-RU" dirty="0" err="1"/>
              <a:t>великі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– </a:t>
            </a:r>
            <a:r>
              <a:rPr lang="ru-RU" dirty="0" err="1"/>
              <a:t>чисті</a:t>
            </a:r>
            <a:r>
              <a:rPr lang="ru-RU" dirty="0"/>
              <a:t> і </a:t>
            </a:r>
            <a:r>
              <a:rPr lang="ru-RU" dirty="0" err="1"/>
              <a:t>спекулятивні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i="1" dirty="0" err="1"/>
              <a:t>Чисті</a:t>
            </a:r>
            <a:r>
              <a:rPr lang="ru-RU" i="1" dirty="0"/>
              <a:t> </a:t>
            </a:r>
            <a:r>
              <a:rPr lang="ru-RU" i="1" dirty="0" err="1"/>
              <a:t>ризики</a:t>
            </a:r>
            <a:r>
              <a:rPr lang="ru-RU" dirty="0"/>
              <a:t> </a:t>
            </a:r>
            <a:r>
              <a:rPr lang="ru-RU" dirty="0" err="1"/>
              <a:t>означають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одержання</a:t>
            </a:r>
            <a:r>
              <a:rPr lang="ru-RU" dirty="0"/>
              <a:t> негативного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нульового</a:t>
            </a:r>
            <a:r>
              <a:rPr lang="ru-RU" dirty="0"/>
              <a:t> результату.</a:t>
            </a:r>
          </a:p>
          <a:p>
            <a:pPr marL="0" indent="0">
              <a:buNone/>
            </a:pPr>
            <a:r>
              <a:rPr lang="ru-RU" i="1" dirty="0" err="1"/>
              <a:t>Спекулятивні</a:t>
            </a:r>
            <a:r>
              <a:rPr lang="ru-RU" i="1" dirty="0"/>
              <a:t> </a:t>
            </a:r>
            <a:r>
              <a:rPr lang="ru-RU" i="1" dirty="0" err="1"/>
              <a:t>ризики</a:t>
            </a:r>
            <a:r>
              <a:rPr lang="ru-RU" dirty="0"/>
              <a:t> </a:t>
            </a:r>
            <a:r>
              <a:rPr lang="ru-RU" dirty="0" err="1"/>
              <a:t>виражаються</a:t>
            </a:r>
            <a:r>
              <a:rPr lang="ru-RU" dirty="0"/>
              <a:t> в </a:t>
            </a:r>
            <a:r>
              <a:rPr lang="ru-RU" dirty="0" err="1"/>
              <a:t>можливості</a:t>
            </a:r>
            <a:r>
              <a:rPr lang="ru-RU" dirty="0"/>
              <a:t> </a:t>
            </a:r>
            <a:r>
              <a:rPr lang="ru-RU" dirty="0" err="1"/>
              <a:t>одержання</a:t>
            </a:r>
            <a:r>
              <a:rPr lang="ru-RU" dirty="0"/>
              <a:t> як позитивного, так і негативного результату.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141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6632"/>
            <a:ext cx="8856984" cy="662473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У </a:t>
            </a:r>
            <a:r>
              <a:rPr lang="ru-RU" dirty="0" err="1"/>
              <a:t>залежності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основної</a:t>
            </a:r>
            <a:r>
              <a:rPr lang="ru-RU" dirty="0"/>
              <a:t> причини </a:t>
            </a:r>
            <a:r>
              <a:rPr lang="ru-RU" dirty="0" err="1"/>
              <a:t>виникнення</a:t>
            </a:r>
            <a:r>
              <a:rPr lang="ru-RU" dirty="0"/>
              <a:t> </a:t>
            </a:r>
            <a:r>
              <a:rPr lang="ru-RU" dirty="0" err="1"/>
              <a:t>ризиків</a:t>
            </a:r>
            <a:r>
              <a:rPr lang="ru-RU" dirty="0"/>
              <a:t> (</a:t>
            </a:r>
            <a:r>
              <a:rPr lang="ru-RU" dirty="0" err="1"/>
              <a:t>базисний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природний</a:t>
            </a:r>
            <a:r>
              <a:rPr lang="ru-RU" dirty="0"/>
              <a:t> </a:t>
            </a:r>
            <a:r>
              <a:rPr lang="ru-RU" dirty="0" err="1"/>
              <a:t>ризик</a:t>
            </a:r>
            <a:r>
              <a:rPr lang="ru-RU" dirty="0"/>
              <a:t>), вони </a:t>
            </a:r>
            <a:r>
              <a:rPr lang="ru-RU" dirty="0" err="1"/>
              <a:t>поділяються</a:t>
            </a:r>
            <a:r>
              <a:rPr lang="ru-RU" dirty="0"/>
              <a:t> на </a:t>
            </a:r>
            <a:r>
              <a:rPr lang="ru-RU" dirty="0" err="1"/>
              <a:t>наступні</a:t>
            </a:r>
            <a:r>
              <a:rPr lang="ru-RU" dirty="0"/>
              <a:t> </a:t>
            </a:r>
            <a:r>
              <a:rPr lang="ru-RU" dirty="0" err="1"/>
              <a:t>категорії</a:t>
            </a:r>
            <a:r>
              <a:rPr lang="ru-RU" dirty="0"/>
              <a:t>: </a:t>
            </a:r>
            <a:r>
              <a:rPr lang="ru-RU" dirty="0" err="1"/>
              <a:t>природні</a:t>
            </a:r>
            <a:r>
              <a:rPr lang="ru-RU" dirty="0"/>
              <a:t>, </a:t>
            </a:r>
            <a:r>
              <a:rPr lang="ru-RU" dirty="0" err="1"/>
              <a:t>екологічні</a:t>
            </a:r>
            <a:r>
              <a:rPr lang="ru-RU" dirty="0"/>
              <a:t>, </a:t>
            </a:r>
            <a:r>
              <a:rPr lang="ru-RU" dirty="0" err="1"/>
              <a:t>політичні</a:t>
            </a:r>
            <a:r>
              <a:rPr lang="ru-RU" dirty="0"/>
              <a:t>, </a:t>
            </a:r>
            <a:r>
              <a:rPr lang="ru-RU" dirty="0" err="1"/>
              <a:t>транспортні</a:t>
            </a:r>
            <a:r>
              <a:rPr lang="ru-RU" dirty="0"/>
              <a:t>, </a:t>
            </a:r>
            <a:r>
              <a:rPr lang="ru-RU" dirty="0" err="1"/>
              <a:t>комерційні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До </a:t>
            </a:r>
            <a:r>
              <a:rPr lang="ru-RU" dirty="0" err="1"/>
              <a:t>природніх</a:t>
            </a:r>
            <a:r>
              <a:rPr lang="ru-RU" dirty="0"/>
              <a:t> </a:t>
            </a:r>
            <a:r>
              <a:rPr lang="ru-RU" dirty="0" err="1"/>
              <a:t>відносяться</a:t>
            </a:r>
            <a:r>
              <a:rPr lang="ru-RU" dirty="0"/>
              <a:t> </a:t>
            </a:r>
            <a:r>
              <a:rPr lang="ru-RU" dirty="0" err="1"/>
              <a:t>ризики</a:t>
            </a:r>
            <a:r>
              <a:rPr lang="ru-RU" dirty="0"/>
              <a:t>, </a:t>
            </a:r>
            <a:r>
              <a:rPr lang="ru-RU" dirty="0" err="1"/>
              <a:t>зв’язані</a:t>
            </a:r>
            <a:r>
              <a:rPr lang="ru-RU" dirty="0"/>
              <a:t> з </a:t>
            </a:r>
            <a:r>
              <a:rPr lang="ru-RU" dirty="0" err="1"/>
              <a:t>проявом</a:t>
            </a:r>
            <a:r>
              <a:rPr lang="ru-RU" dirty="0"/>
              <a:t> </a:t>
            </a:r>
            <a:r>
              <a:rPr lang="ru-RU" dirty="0" err="1"/>
              <a:t>стихійних</a:t>
            </a:r>
            <a:r>
              <a:rPr lang="ru-RU" dirty="0"/>
              <a:t> сил </a:t>
            </a:r>
            <a:r>
              <a:rPr lang="ru-RU" dirty="0" err="1"/>
              <a:t>природи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i="1" dirty="0" err="1"/>
              <a:t>Екологічні</a:t>
            </a:r>
            <a:r>
              <a:rPr lang="ru-RU" i="1" dirty="0"/>
              <a:t> </a:t>
            </a:r>
            <a:r>
              <a:rPr lang="ru-RU" i="1" dirty="0" err="1"/>
              <a:t>ризики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ризики</a:t>
            </a:r>
            <a:r>
              <a:rPr lang="ru-RU" dirty="0"/>
              <a:t>, </a:t>
            </a:r>
            <a:r>
              <a:rPr lang="ru-RU" dirty="0" err="1"/>
              <a:t>зв’язані</a:t>
            </a:r>
            <a:r>
              <a:rPr lang="ru-RU" dirty="0"/>
              <a:t> з </a:t>
            </a:r>
            <a:r>
              <a:rPr lang="ru-RU" dirty="0" err="1"/>
              <a:t>забрудненням</a:t>
            </a:r>
            <a:r>
              <a:rPr lang="ru-RU" dirty="0"/>
              <a:t> </a:t>
            </a:r>
            <a:r>
              <a:rPr lang="ru-RU" dirty="0" err="1"/>
              <a:t>навколишнього</a:t>
            </a:r>
            <a:r>
              <a:rPr lang="ru-RU" dirty="0"/>
              <a:t> </a:t>
            </a:r>
            <a:r>
              <a:rPr lang="ru-RU" dirty="0" err="1"/>
              <a:t>середовища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i="1" dirty="0" err="1"/>
              <a:t>Політичні</a:t>
            </a:r>
            <a:r>
              <a:rPr lang="ru-RU" i="1" dirty="0"/>
              <a:t> </a:t>
            </a:r>
            <a:r>
              <a:rPr lang="ru-RU" i="1" dirty="0" err="1"/>
              <a:t>ризики</a:t>
            </a:r>
            <a:r>
              <a:rPr lang="ru-RU" dirty="0"/>
              <a:t> </a:t>
            </a:r>
            <a:r>
              <a:rPr lang="ru-RU" dirty="0" err="1"/>
              <a:t>зв’язані</a:t>
            </a:r>
            <a:r>
              <a:rPr lang="ru-RU" dirty="0"/>
              <a:t> з </a:t>
            </a:r>
            <a:r>
              <a:rPr lang="ru-RU" dirty="0" err="1"/>
              <a:t>політичною</a:t>
            </a:r>
            <a:r>
              <a:rPr lang="ru-RU" dirty="0"/>
              <a:t> </a:t>
            </a:r>
            <a:r>
              <a:rPr lang="ru-RU" dirty="0" err="1"/>
              <a:t>ситуацією</a:t>
            </a:r>
            <a:r>
              <a:rPr lang="ru-RU" dirty="0"/>
              <a:t> в </a:t>
            </a:r>
            <a:r>
              <a:rPr lang="ru-RU" dirty="0" err="1"/>
              <a:t>країні</a:t>
            </a:r>
            <a:r>
              <a:rPr lang="ru-RU" dirty="0"/>
              <a:t> і </a:t>
            </a:r>
            <a:r>
              <a:rPr lang="ru-RU" dirty="0" err="1"/>
              <a:t>діяльністю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i="1" dirty="0" err="1"/>
              <a:t>Транспортні</a:t>
            </a:r>
            <a:r>
              <a:rPr lang="ru-RU" i="1" dirty="0"/>
              <a:t> </a:t>
            </a:r>
            <a:r>
              <a:rPr lang="ru-RU" i="1" dirty="0" err="1"/>
              <a:t>ризики</a:t>
            </a:r>
            <a:r>
              <a:rPr lang="ru-RU" dirty="0"/>
              <a:t> </a:t>
            </a:r>
            <a:r>
              <a:rPr lang="ru-RU" dirty="0" err="1"/>
              <a:t>зв’язані</a:t>
            </a:r>
            <a:r>
              <a:rPr lang="ru-RU" dirty="0"/>
              <a:t> з </a:t>
            </a:r>
            <a:r>
              <a:rPr lang="ru-RU" dirty="0" err="1"/>
              <a:t>перевезеннями</a:t>
            </a:r>
            <a:r>
              <a:rPr lang="ru-RU" dirty="0"/>
              <a:t> </a:t>
            </a:r>
            <a:r>
              <a:rPr lang="ru-RU" dirty="0" err="1"/>
              <a:t>вантажів</a:t>
            </a:r>
            <a:r>
              <a:rPr lang="ru-RU" dirty="0"/>
              <a:t> </a:t>
            </a:r>
            <a:r>
              <a:rPr lang="ru-RU" dirty="0" err="1"/>
              <a:t>різними</a:t>
            </a:r>
            <a:r>
              <a:rPr lang="ru-RU" dirty="0"/>
              <a:t> видами транспорту.</a:t>
            </a:r>
          </a:p>
          <a:p>
            <a:pPr marL="0" indent="0">
              <a:buNone/>
            </a:pPr>
            <a:r>
              <a:rPr lang="ru-RU" i="1" dirty="0" err="1"/>
              <a:t>Комерційні</a:t>
            </a:r>
            <a:r>
              <a:rPr lang="ru-RU" i="1" dirty="0"/>
              <a:t> </a:t>
            </a:r>
            <a:r>
              <a:rPr lang="ru-RU" i="1" dirty="0" err="1"/>
              <a:t>ризики</a:t>
            </a:r>
            <a:r>
              <a:rPr lang="ru-RU" dirty="0"/>
              <a:t> </a:t>
            </a:r>
            <a:r>
              <a:rPr lang="ru-RU" dirty="0" err="1"/>
              <a:t>являють</a:t>
            </a:r>
            <a:r>
              <a:rPr lang="ru-RU" dirty="0"/>
              <a:t> собою </a:t>
            </a:r>
            <a:r>
              <a:rPr lang="ru-RU" dirty="0" err="1"/>
              <a:t>небезпеку</a:t>
            </a:r>
            <a:r>
              <a:rPr lang="ru-RU" dirty="0"/>
              <a:t> </a:t>
            </a:r>
            <a:r>
              <a:rPr lang="ru-RU" dirty="0" err="1"/>
              <a:t>втрат</a:t>
            </a:r>
            <a:r>
              <a:rPr lang="ru-RU" dirty="0"/>
              <a:t> у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фінансово-господарської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64882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6632"/>
            <a:ext cx="8856984" cy="662473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/>
              <a:t>За структурною </a:t>
            </a:r>
            <a:r>
              <a:rPr lang="ru-RU" dirty="0" err="1"/>
              <a:t>ознакою</a:t>
            </a:r>
            <a:r>
              <a:rPr lang="ru-RU" dirty="0"/>
              <a:t> </a:t>
            </a:r>
            <a:r>
              <a:rPr lang="ru-RU" dirty="0" err="1"/>
              <a:t>комерційні</a:t>
            </a:r>
            <a:r>
              <a:rPr lang="ru-RU" dirty="0"/>
              <a:t> </a:t>
            </a:r>
            <a:r>
              <a:rPr lang="ru-RU" dirty="0" err="1"/>
              <a:t>ризики</a:t>
            </a:r>
            <a:r>
              <a:rPr lang="ru-RU" dirty="0"/>
              <a:t> </a:t>
            </a:r>
            <a:r>
              <a:rPr lang="ru-RU" dirty="0" err="1"/>
              <a:t>поділяються</a:t>
            </a:r>
            <a:r>
              <a:rPr lang="ru-RU" dirty="0"/>
              <a:t> на </a:t>
            </a:r>
            <a:r>
              <a:rPr lang="ru-RU" dirty="0" err="1"/>
              <a:t>майнові</a:t>
            </a:r>
            <a:r>
              <a:rPr lang="ru-RU" dirty="0"/>
              <a:t>, </a:t>
            </a:r>
            <a:r>
              <a:rPr lang="ru-RU" dirty="0" err="1"/>
              <a:t>виробничі</a:t>
            </a:r>
            <a:r>
              <a:rPr lang="ru-RU" dirty="0"/>
              <a:t>, </a:t>
            </a:r>
            <a:r>
              <a:rPr lang="ru-RU" dirty="0" err="1"/>
              <a:t>торговельні</a:t>
            </a:r>
            <a:r>
              <a:rPr lang="ru-RU" dirty="0"/>
              <a:t> і </a:t>
            </a:r>
            <a:r>
              <a:rPr lang="ru-RU" dirty="0" err="1"/>
              <a:t>фінансові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i="1" dirty="0" err="1" smtClean="0"/>
              <a:t>Майнові</a:t>
            </a:r>
            <a:r>
              <a:rPr lang="ru-RU" i="1" dirty="0" smtClean="0"/>
              <a:t> </a:t>
            </a:r>
            <a:r>
              <a:rPr lang="ru-RU" i="1" dirty="0" err="1"/>
              <a:t>ризики</a:t>
            </a:r>
            <a:r>
              <a:rPr lang="ru-RU" dirty="0"/>
              <a:t> </a:t>
            </a:r>
            <a:r>
              <a:rPr lang="ru-RU" dirty="0" err="1"/>
              <a:t>зв’язані</a:t>
            </a:r>
            <a:r>
              <a:rPr lang="ru-RU" dirty="0"/>
              <a:t> з </a:t>
            </a:r>
            <a:r>
              <a:rPr lang="ru-RU" dirty="0" err="1"/>
              <a:t>імовірністю</a:t>
            </a:r>
            <a:r>
              <a:rPr lang="ru-RU" dirty="0"/>
              <a:t> </a:t>
            </a:r>
            <a:r>
              <a:rPr lang="ru-RU" dirty="0" err="1"/>
              <a:t>втрат</a:t>
            </a:r>
            <a:r>
              <a:rPr lang="ru-RU" dirty="0"/>
              <a:t> майна </a:t>
            </a:r>
            <a:r>
              <a:rPr lang="ru-RU" dirty="0" err="1"/>
              <a:t>підприємця</a:t>
            </a:r>
            <a:r>
              <a:rPr lang="ru-RU" dirty="0"/>
              <a:t> через </a:t>
            </a:r>
            <a:r>
              <a:rPr lang="ru-RU" dirty="0" err="1"/>
              <a:t>крадіжку</a:t>
            </a:r>
            <a:r>
              <a:rPr lang="ru-RU" dirty="0"/>
              <a:t>, </a:t>
            </a:r>
            <a:r>
              <a:rPr lang="ru-RU" dirty="0" err="1"/>
              <a:t>диверсії</a:t>
            </a:r>
            <a:r>
              <a:rPr lang="ru-RU" dirty="0"/>
              <a:t>, </a:t>
            </a:r>
            <a:r>
              <a:rPr lang="ru-RU" dirty="0" err="1"/>
              <a:t>недбалості</a:t>
            </a:r>
            <a:r>
              <a:rPr lang="ru-RU" dirty="0"/>
              <a:t>, </a:t>
            </a:r>
            <a:r>
              <a:rPr lang="ru-RU" dirty="0" err="1"/>
              <a:t>перенапруги</a:t>
            </a:r>
            <a:r>
              <a:rPr lang="ru-RU" dirty="0"/>
              <a:t> </a:t>
            </a:r>
            <a:r>
              <a:rPr lang="ru-RU" dirty="0" err="1"/>
              <a:t>технічної</a:t>
            </a:r>
            <a:r>
              <a:rPr lang="ru-RU" dirty="0"/>
              <a:t> і </a:t>
            </a:r>
            <a:r>
              <a:rPr lang="ru-RU" dirty="0" err="1"/>
              <a:t>технологічної</a:t>
            </a:r>
            <a:r>
              <a:rPr lang="ru-RU" dirty="0"/>
              <a:t> систем. </a:t>
            </a:r>
          </a:p>
          <a:p>
            <a:pPr marL="0" indent="0">
              <a:buNone/>
            </a:pPr>
            <a:r>
              <a:rPr lang="ru-RU" i="1" dirty="0" err="1"/>
              <a:t>Виробничі</a:t>
            </a:r>
            <a:r>
              <a:rPr lang="ru-RU" i="1" dirty="0"/>
              <a:t> </a:t>
            </a:r>
            <a:r>
              <a:rPr lang="ru-RU" i="1" dirty="0" err="1"/>
              <a:t>ризики</a:t>
            </a:r>
            <a:r>
              <a:rPr lang="ru-RU" dirty="0"/>
              <a:t> </a:t>
            </a:r>
            <a:r>
              <a:rPr lang="ru-RU" dirty="0" err="1"/>
              <a:t>зв’язані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збитком</a:t>
            </a:r>
            <a:r>
              <a:rPr lang="ru-RU" dirty="0"/>
              <a:t> і </a:t>
            </a:r>
            <a:r>
              <a:rPr lang="ru-RU" dirty="0" err="1"/>
              <a:t>зупинкою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унаслідок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факторів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i="1" dirty="0" err="1"/>
              <a:t>Торгівельні</a:t>
            </a:r>
            <a:r>
              <a:rPr lang="ru-RU" i="1" dirty="0"/>
              <a:t> </a:t>
            </a:r>
            <a:r>
              <a:rPr lang="ru-RU" i="1" dirty="0" err="1"/>
              <a:t>ризики</a:t>
            </a:r>
            <a:r>
              <a:rPr lang="ru-RU" dirty="0"/>
              <a:t> </a:t>
            </a:r>
            <a:r>
              <a:rPr lang="ru-RU" dirty="0" err="1"/>
              <a:t>зв’язані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збитком</a:t>
            </a:r>
            <a:r>
              <a:rPr lang="ru-RU" dirty="0"/>
              <a:t> через </a:t>
            </a:r>
            <a:r>
              <a:rPr lang="ru-RU" dirty="0" err="1"/>
              <a:t>затримку</a:t>
            </a:r>
            <a:r>
              <a:rPr lang="ru-RU" dirty="0"/>
              <a:t> платежу в </a:t>
            </a:r>
            <a:r>
              <a:rPr lang="ru-RU" dirty="0" err="1"/>
              <a:t>період</a:t>
            </a:r>
            <a:r>
              <a:rPr lang="ru-RU" dirty="0"/>
              <a:t> </a:t>
            </a:r>
            <a:r>
              <a:rPr lang="ru-RU" dirty="0" err="1"/>
              <a:t>транспортування</a:t>
            </a:r>
            <a:r>
              <a:rPr lang="ru-RU" dirty="0"/>
              <a:t> товару.</a:t>
            </a:r>
          </a:p>
          <a:p>
            <a:pPr marL="0" indent="0">
              <a:buNone/>
            </a:pPr>
            <a:r>
              <a:rPr lang="ru-RU" i="1" dirty="0" err="1"/>
              <a:t>Фінансові</a:t>
            </a:r>
            <a:r>
              <a:rPr lang="ru-RU" i="1" dirty="0"/>
              <a:t> </a:t>
            </a:r>
            <a:r>
              <a:rPr lang="ru-RU" i="1" dirty="0" err="1"/>
              <a:t>ризики</a:t>
            </a:r>
            <a:r>
              <a:rPr lang="ru-RU" dirty="0"/>
              <a:t> </a:t>
            </a:r>
            <a:r>
              <a:rPr lang="ru-RU" dirty="0" err="1"/>
              <a:t>поділяються</a:t>
            </a:r>
            <a:r>
              <a:rPr lang="ru-RU" dirty="0"/>
              <a:t> на два </a:t>
            </a:r>
            <a:r>
              <a:rPr lang="ru-RU" dirty="0" err="1"/>
              <a:t>види</a:t>
            </a:r>
            <a:r>
              <a:rPr lang="ru-RU" dirty="0"/>
              <a:t> – </a:t>
            </a:r>
            <a:r>
              <a:rPr lang="ru-RU" dirty="0" err="1"/>
              <a:t>ризики</a:t>
            </a:r>
            <a:r>
              <a:rPr lang="ru-RU" dirty="0"/>
              <a:t>, </a:t>
            </a:r>
            <a:r>
              <a:rPr lang="ru-RU" dirty="0" err="1"/>
              <a:t>зв’язані</a:t>
            </a:r>
            <a:r>
              <a:rPr lang="ru-RU" dirty="0"/>
              <a:t> з </a:t>
            </a:r>
            <a:r>
              <a:rPr lang="ru-RU" dirty="0" err="1"/>
              <a:t>купівельною</a:t>
            </a:r>
            <a:r>
              <a:rPr lang="ru-RU" dirty="0"/>
              <a:t> </a:t>
            </a:r>
            <a:r>
              <a:rPr lang="ru-RU" dirty="0" err="1"/>
              <a:t>спроможністю</a:t>
            </a:r>
            <a:r>
              <a:rPr lang="ru-RU" dirty="0"/>
              <a:t> грошей, і, </a:t>
            </a:r>
            <a:r>
              <a:rPr lang="ru-RU" dirty="0" err="1"/>
              <a:t>зв’язані</a:t>
            </a:r>
            <a:r>
              <a:rPr lang="ru-RU" dirty="0"/>
              <a:t> з </a:t>
            </a:r>
            <a:r>
              <a:rPr lang="ru-RU" dirty="0" err="1"/>
              <a:t>вкладенням</a:t>
            </a:r>
            <a:r>
              <a:rPr lang="ru-RU" dirty="0"/>
              <a:t> </a:t>
            </a:r>
            <a:r>
              <a:rPr lang="ru-RU" dirty="0" err="1"/>
              <a:t>капіталу</a:t>
            </a:r>
            <a:r>
              <a:rPr lang="ru-RU" dirty="0"/>
              <a:t> (</a:t>
            </a:r>
            <a:r>
              <a:rPr lang="ru-RU" dirty="0" err="1"/>
              <a:t>інвестиційні</a:t>
            </a:r>
            <a:r>
              <a:rPr lang="ru-RU" dirty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320046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1113</Words>
  <Application>Microsoft Office PowerPoint</Application>
  <PresentationFormat>Экран (4:3)</PresentationFormat>
  <Paragraphs>84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СУТНІСТЬ, ЗМІСТ І ВИДИ РИЗИКУ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СУТНІСТЬ, ЗМІСТ І ВИДИ РИЗИКУ</dc:title>
  <dc:creator>1</dc:creator>
  <cp:lastModifiedBy>Пользователь Windows</cp:lastModifiedBy>
  <cp:revision>9</cp:revision>
  <dcterms:created xsi:type="dcterms:W3CDTF">2023-03-23T07:02:39Z</dcterms:created>
  <dcterms:modified xsi:type="dcterms:W3CDTF">2023-03-23T07:15:06Z</dcterms:modified>
</cp:coreProperties>
</file>