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8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7463" y="3085216"/>
            <a:ext cx="5049073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0267" y="4181111"/>
            <a:ext cx="7534275" cy="21826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07005" marR="5080" indent="-2694940">
              <a:lnSpc>
                <a:spcPct val="100000"/>
              </a:lnSpc>
              <a:spcBef>
                <a:spcPts val="100"/>
              </a:spcBef>
            </a:pPr>
            <a:r>
              <a:rPr sz="2800" b="1" spc="-35" dirty="0">
                <a:latin typeface="Times New Roman"/>
                <a:cs typeface="Times New Roman"/>
              </a:rPr>
              <a:t>Устаткування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закладів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готельно-ресторанного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господарства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1535430" marR="1525905" indent="1315085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Лекцiя </a:t>
            </a:r>
            <a:r>
              <a:rPr sz="2800" b="1" dirty="0">
                <a:latin typeface="Times New Roman"/>
                <a:cs typeface="Times New Roman"/>
              </a:rPr>
              <a:t>№ </a:t>
            </a:r>
            <a:r>
              <a:rPr lang="uk-UA" sz="2800" b="1" smtClean="0">
                <a:latin typeface="Times New Roman"/>
                <a:cs typeface="Times New Roman"/>
              </a:rPr>
              <a:t>19</a:t>
            </a:r>
            <a:r>
              <a:rPr sz="2800" b="1" smtClean="0">
                <a:latin typeface="Times New Roman"/>
                <a:cs typeface="Times New Roman"/>
              </a:rPr>
              <a:t> </a:t>
            </a:r>
            <a:r>
              <a:rPr sz="2800" b="1" spc="5" smtClean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Пресувальне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устаткування.</a:t>
            </a:r>
            <a:endParaRPr sz="2800" dirty="0">
              <a:latin typeface="Times New Roman"/>
              <a:cs typeface="Times New Roman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6389240" cy="344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243" y="26161"/>
            <a:ext cx="8991600" cy="6458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2915">
              <a:lnSpc>
                <a:spcPct val="100000"/>
              </a:lnSpc>
              <a:spcBef>
                <a:spcPts val="95"/>
              </a:spcBef>
            </a:pPr>
            <a:r>
              <a:rPr sz="1700" b="1" spc="-5" dirty="0">
                <a:latin typeface="Times New Roman"/>
                <a:cs typeface="Times New Roman"/>
              </a:rPr>
              <a:t>Пресування</a:t>
            </a:r>
            <a:r>
              <a:rPr sz="1700" b="1" spc="-50" dirty="0">
                <a:latin typeface="Times New Roman"/>
                <a:cs typeface="Times New Roman"/>
              </a:rPr>
              <a:t> </a:t>
            </a:r>
            <a:r>
              <a:rPr sz="1700" b="1" spc="-10" dirty="0">
                <a:latin typeface="Times New Roman"/>
                <a:cs typeface="Times New Roman"/>
              </a:rPr>
              <a:t>макаронного</a:t>
            </a:r>
            <a:r>
              <a:rPr sz="1700" b="1" spc="-40" dirty="0">
                <a:latin typeface="Times New Roman"/>
                <a:cs typeface="Times New Roman"/>
              </a:rPr>
              <a:t> </a:t>
            </a:r>
            <a:r>
              <a:rPr sz="1700" b="1" dirty="0">
                <a:latin typeface="Times New Roman"/>
                <a:cs typeface="Times New Roman"/>
              </a:rPr>
              <a:t>тіста</a:t>
            </a:r>
            <a:endParaRPr sz="1700">
              <a:latin typeface="Times New Roman"/>
              <a:cs typeface="Times New Roman"/>
            </a:endParaRPr>
          </a:p>
          <a:p>
            <a:pPr marL="13335" marR="7620" indent="449580" algn="just">
              <a:lnSpc>
                <a:spcPct val="100000"/>
              </a:lnSpc>
              <a:spcBef>
                <a:spcPts val="1200"/>
              </a:spcBef>
            </a:pPr>
            <a:r>
              <a:rPr sz="1700" spc="-10" dirty="0">
                <a:latin typeface="Times New Roman"/>
                <a:cs typeface="Times New Roman"/>
              </a:rPr>
              <a:t>Для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отримання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сирих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макаронних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виробів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певних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форми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та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розміру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тісто</a:t>
            </a:r>
            <a:r>
              <a:rPr sz="1700" spc="-15" dirty="0">
                <a:latin typeface="Times New Roman"/>
                <a:cs typeface="Times New Roman"/>
              </a:rPr>
              <a:t> з'єднуеться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 </a:t>
            </a:r>
            <a:r>
              <a:rPr sz="1700" spc="-409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однорідну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масу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порожнині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шнекового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преса,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пресується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його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передматричній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камері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та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продавлюється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через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отвори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матриці.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ході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здійснення</a:t>
            </a:r>
            <a:r>
              <a:rPr sz="1700" spc="-10" dirty="0">
                <a:latin typeface="Times New Roman"/>
                <a:cs typeface="Times New Roman"/>
              </a:rPr>
              <a:t> цих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операцій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тісто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додатково 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обробляється</a:t>
            </a:r>
            <a:r>
              <a:rPr sz="1700" spc="-15" dirty="0">
                <a:latin typeface="Times New Roman"/>
                <a:cs typeface="Times New Roman"/>
              </a:rPr>
              <a:t> механічно,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вакуумом,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високим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тиском.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Структура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його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значно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змінюеться,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тому </a:t>
            </a:r>
            <a:r>
              <a:rPr sz="1700" spc="-409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можно вважати, </a:t>
            </a:r>
            <a:r>
              <a:rPr sz="1700" spc="-10" dirty="0">
                <a:latin typeface="Times New Roman"/>
                <a:cs typeface="Times New Roman"/>
              </a:rPr>
              <a:t>що стадія </a:t>
            </a:r>
            <a:r>
              <a:rPr sz="1700" spc="-15" dirty="0">
                <a:latin typeface="Times New Roman"/>
                <a:cs typeface="Times New Roman"/>
              </a:rPr>
              <a:t>замішування, </a:t>
            </a:r>
            <a:r>
              <a:rPr sz="1700" spc="-20" dirty="0">
                <a:latin typeface="Times New Roman"/>
                <a:cs typeface="Times New Roman"/>
              </a:rPr>
              <a:t>тобто механічної </a:t>
            </a:r>
            <a:r>
              <a:rPr sz="1700" spc="-15" dirty="0">
                <a:latin typeface="Times New Roman"/>
                <a:cs typeface="Times New Roman"/>
              </a:rPr>
              <a:t>проробки </a:t>
            </a:r>
            <a:r>
              <a:rPr sz="1700" spc="-10" dirty="0">
                <a:latin typeface="Times New Roman"/>
                <a:cs typeface="Times New Roman"/>
              </a:rPr>
              <a:t>тіста, </a:t>
            </a:r>
            <a:r>
              <a:rPr sz="1700" spc="-25" dirty="0">
                <a:latin typeface="Times New Roman"/>
                <a:cs typeface="Times New Roman"/>
              </a:rPr>
              <a:t>продовжується </a:t>
            </a:r>
            <a:r>
              <a:rPr sz="1700" spc="-5" dirty="0">
                <a:latin typeface="Times New Roman"/>
                <a:cs typeface="Times New Roman"/>
              </a:rPr>
              <a:t>і </a:t>
            </a:r>
            <a:r>
              <a:rPr sz="1700" spc="-10" dirty="0">
                <a:latin typeface="Times New Roman"/>
                <a:cs typeface="Times New Roman"/>
              </a:rPr>
              <a:t>під </a:t>
            </a:r>
            <a:r>
              <a:rPr sz="1700" spc="-20" dirty="0">
                <a:latin typeface="Times New Roman"/>
                <a:cs typeface="Times New Roman"/>
              </a:rPr>
              <a:t>час </a:t>
            </a:r>
            <a:r>
              <a:rPr sz="1700" spc="-15" dirty="0">
                <a:latin typeface="Times New Roman"/>
                <a:cs typeface="Times New Roman"/>
              </a:rPr>
              <a:t> пресування.</a:t>
            </a:r>
            <a:endParaRPr sz="1700">
              <a:latin typeface="Times New Roman"/>
              <a:cs typeface="Times New Roman"/>
            </a:endParaRPr>
          </a:p>
          <a:p>
            <a:pPr marL="14604" marR="6985" indent="449580" algn="just">
              <a:lnSpc>
                <a:spcPct val="100000"/>
              </a:lnSpc>
              <a:spcBef>
                <a:spcPts val="95"/>
              </a:spcBef>
            </a:pPr>
            <a:r>
              <a:rPr sz="1700" spc="-25" dirty="0">
                <a:latin typeface="Times New Roman"/>
                <a:cs typeface="Times New Roman"/>
              </a:rPr>
              <a:t>Під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пресуванням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тіста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60" dirty="0">
                <a:latin typeface="Times New Roman"/>
                <a:cs typeface="Times New Roman"/>
              </a:rPr>
              <a:t>будемо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розуміти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ущільнення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його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однорідну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70" dirty="0">
                <a:latin typeface="Times New Roman"/>
                <a:cs typeface="Times New Roman"/>
              </a:rPr>
              <a:t>масу,</a:t>
            </a:r>
            <a:r>
              <a:rPr sz="1700" spc="29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видалення 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повітряних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включень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із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неї,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а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також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доведення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тіста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до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постійних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реологічних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показчиків: 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щільності, </a:t>
            </a:r>
            <a:r>
              <a:rPr sz="1700" spc="-20" dirty="0">
                <a:latin typeface="Times New Roman"/>
                <a:cs typeface="Times New Roman"/>
              </a:rPr>
              <a:t>пружності, в'язкості. </a:t>
            </a:r>
            <a:r>
              <a:rPr sz="1700" spc="-15" dirty="0">
                <a:latin typeface="Times New Roman"/>
                <a:cs typeface="Times New Roman"/>
              </a:rPr>
              <a:t>Тільки після </a:t>
            </a:r>
            <a:r>
              <a:rPr sz="1700" spc="-25" dirty="0">
                <a:latin typeface="Times New Roman"/>
                <a:cs typeface="Times New Roman"/>
              </a:rPr>
              <a:t>цього можливе </a:t>
            </a:r>
            <a:r>
              <a:rPr sz="1700" spc="-20" dirty="0">
                <a:latin typeface="Times New Roman"/>
                <a:cs typeface="Times New Roman"/>
              </a:rPr>
              <a:t>надійне, </a:t>
            </a:r>
            <a:r>
              <a:rPr sz="1700" spc="-15" dirty="0">
                <a:latin typeface="Times New Roman"/>
                <a:cs typeface="Times New Roman"/>
              </a:rPr>
              <a:t>якісне </a:t>
            </a:r>
            <a:r>
              <a:rPr sz="1700" spc="-35" dirty="0">
                <a:latin typeface="Times New Roman"/>
                <a:cs typeface="Times New Roman"/>
              </a:rPr>
              <a:t>формування </a:t>
            </a:r>
            <a:r>
              <a:rPr sz="1700" spc="-25" dirty="0">
                <a:latin typeface="Times New Roman"/>
                <a:cs typeface="Times New Roman"/>
              </a:rPr>
              <a:t>виробів </a:t>
            </a:r>
            <a:r>
              <a:rPr sz="1700" spc="-30" dirty="0">
                <a:latin typeface="Times New Roman"/>
                <a:cs typeface="Times New Roman"/>
              </a:rPr>
              <a:t>із 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рівномірною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внутрішньою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структурою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та</a:t>
            </a:r>
            <a:r>
              <a:rPr sz="1700" spc="-65" dirty="0">
                <a:latin typeface="Times New Roman"/>
                <a:cs typeface="Times New Roman"/>
              </a:rPr>
              <a:t> </a:t>
            </a:r>
            <a:r>
              <a:rPr sz="1700" spc="-50" dirty="0">
                <a:latin typeface="Times New Roman"/>
                <a:cs typeface="Times New Roman"/>
              </a:rPr>
              <a:t>гладкою </a:t>
            </a:r>
            <a:r>
              <a:rPr sz="1700" spc="-30" dirty="0">
                <a:latin typeface="Times New Roman"/>
                <a:cs typeface="Times New Roman"/>
              </a:rPr>
              <a:t>поверхнею.</a:t>
            </a:r>
            <a:endParaRPr sz="1700">
              <a:latin typeface="Times New Roman"/>
              <a:cs typeface="Times New Roman"/>
            </a:endParaRPr>
          </a:p>
          <a:p>
            <a:pPr marL="13970" marR="5080" indent="451484" algn="just">
              <a:lnSpc>
                <a:spcPct val="100000"/>
              </a:lnSpc>
              <a:spcBef>
                <a:spcPts val="200"/>
              </a:spcBef>
            </a:pPr>
            <a:r>
              <a:rPr sz="1700" spc="-35" dirty="0">
                <a:latin typeface="Times New Roman"/>
                <a:cs typeface="Times New Roman"/>
              </a:rPr>
              <a:t>Найбільш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придатним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для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пресування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виявився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однозахідний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шнек,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який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щільно</a:t>
            </a:r>
            <a:r>
              <a:rPr sz="1700" spc="-30" dirty="0">
                <a:latin typeface="Times New Roman"/>
                <a:cs typeface="Times New Roman"/>
              </a:rPr>
              <a:t> прилягає 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периферичною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частиною</a:t>
            </a:r>
            <a:r>
              <a:rPr sz="1700" spc="-25" dirty="0">
                <a:latin typeface="Times New Roman"/>
                <a:cs typeface="Times New Roman"/>
              </a:rPr>
              <a:t> витків </a:t>
            </a:r>
            <a:r>
              <a:rPr sz="1700" spc="-15" dirty="0">
                <a:latin typeface="Times New Roman"/>
                <a:cs typeface="Times New Roman"/>
              </a:rPr>
              <a:t>до </a:t>
            </a:r>
            <a:r>
              <a:rPr sz="1700" spc="-25" dirty="0">
                <a:latin typeface="Times New Roman"/>
                <a:cs typeface="Times New Roman"/>
              </a:rPr>
              <a:t>внутрішньої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поверхні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65" dirty="0">
                <a:latin typeface="Times New Roman"/>
                <a:cs typeface="Times New Roman"/>
              </a:rPr>
              <a:t>корпусу.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Енерговитрати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на </a:t>
            </a:r>
            <a:r>
              <a:rPr sz="1700" spc="-30" dirty="0">
                <a:latin typeface="Times New Roman"/>
                <a:cs typeface="Times New Roman"/>
              </a:rPr>
              <a:t>механічну 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проробку </a:t>
            </a:r>
            <a:r>
              <a:rPr sz="1700" spc="-15" dirty="0">
                <a:latin typeface="Times New Roman"/>
                <a:cs typeface="Times New Roman"/>
              </a:rPr>
              <a:t>тіста </a:t>
            </a:r>
            <a:r>
              <a:rPr sz="1700" spc="-5" dirty="0">
                <a:latin typeface="Times New Roman"/>
                <a:cs typeface="Times New Roman"/>
              </a:rPr>
              <a:t>у </a:t>
            </a:r>
            <a:r>
              <a:rPr sz="1700" spc="-20" dirty="0">
                <a:latin typeface="Times New Roman"/>
                <a:cs typeface="Times New Roman"/>
              </a:rPr>
              <a:t>пресувальному </a:t>
            </a:r>
            <a:r>
              <a:rPr sz="1700" spc="-30" dirty="0">
                <a:latin typeface="Times New Roman"/>
                <a:cs typeface="Times New Roman"/>
              </a:rPr>
              <a:t>корпусі </a:t>
            </a:r>
            <a:r>
              <a:rPr sz="1700" spc="-20" dirty="0">
                <a:latin typeface="Times New Roman"/>
                <a:cs typeface="Times New Roman"/>
              </a:rPr>
              <a:t>пропорційні діаметру </a:t>
            </a:r>
            <a:r>
              <a:rPr sz="1700" spc="-25" dirty="0">
                <a:latin typeface="Times New Roman"/>
                <a:cs typeface="Times New Roman"/>
              </a:rPr>
              <a:t>витка шнека </a:t>
            </a:r>
            <a:r>
              <a:rPr sz="1700" spc="-5" dirty="0">
                <a:latin typeface="Times New Roman"/>
                <a:cs typeface="Times New Roman"/>
              </a:rPr>
              <a:t>в </a:t>
            </a:r>
            <a:r>
              <a:rPr sz="1700" spc="-30" dirty="0">
                <a:latin typeface="Times New Roman"/>
                <a:cs typeface="Times New Roman"/>
              </a:rPr>
              <a:t>четвертому </a:t>
            </a:r>
            <a:r>
              <a:rPr sz="1700" spc="-25" dirty="0">
                <a:latin typeface="Times New Roman"/>
                <a:cs typeface="Times New Roman"/>
              </a:rPr>
              <a:t>ступені. 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Це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накладає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обмеження</a:t>
            </a:r>
            <a:r>
              <a:rPr sz="1700" spc="-15" dirty="0">
                <a:latin typeface="Times New Roman"/>
                <a:cs typeface="Times New Roman"/>
              </a:rPr>
              <a:t> на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максимальні</a:t>
            </a:r>
            <a:r>
              <a:rPr sz="1700" spc="-20" dirty="0">
                <a:latin typeface="Times New Roman"/>
                <a:cs typeface="Times New Roman"/>
              </a:rPr>
              <a:t> розміри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шнеків.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Вони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менші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порівняно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з </a:t>
            </a:r>
            <a:r>
              <a:rPr sz="1700" spc="-30" dirty="0">
                <a:latin typeface="Times New Roman"/>
                <a:cs typeface="Times New Roman"/>
              </a:rPr>
              <a:t>габаритами 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40" dirty="0">
                <a:latin typeface="Times New Roman"/>
                <a:cs typeface="Times New Roman"/>
              </a:rPr>
              <a:t>корпусів</a:t>
            </a:r>
            <a:r>
              <a:rPr sz="1700" spc="-35" dirty="0">
                <a:latin typeface="Times New Roman"/>
                <a:cs typeface="Times New Roman"/>
              </a:rPr>
              <a:t> змішування,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45" dirty="0">
                <a:latin typeface="Times New Roman"/>
                <a:cs typeface="Times New Roman"/>
              </a:rPr>
              <a:t>коливаються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у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різних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35" dirty="0">
                <a:latin typeface="Times New Roman"/>
                <a:cs typeface="Times New Roman"/>
              </a:rPr>
              <a:t>конструкцій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межах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120—150</a:t>
            </a:r>
            <a:r>
              <a:rPr sz="1700" spc="-15" dirty="0">
                <a:latin typeface="Times New Roman"/>
                <a:cs typeface="Times New Roman"/>
              </a:rPr>
              <a:t> мм,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а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крок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витків 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знаходиться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діапазоні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80—100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мм.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Довжина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дільниці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пресування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1400—1700 мм.</a:t>
            </a:r>
            <a:endParaRPr sz="1700">
              <a:latin typeface="Times New Roman"/>
              <a:cs typeface="Times New Roman"/>
            </a:endParaRPr>
          </a:p>
          <a:p>
            <a:pPr marL="14604" marR="7620" indent="450850" algn="just">
              <a:lnSpc>
                <a:spcPct val="100000"/>
              </a:lnSpc>
              <a:spcBef>
                <a:spcPts val="95"/>
              </a:spcBef>
            </a:pPr>
            <a:r>
              <a:rPr sz="1700" spc="-10" dirty="0">
                <a:latin typeface="Times New Roman"/>
                <a:cs typeface="Times New Roman"/>
              </a:rPr>
              <a:t>Для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узгодження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по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продуктивності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змішувальної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та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випресовуючої</a:t>
            </a:r>
            <a:r>
              <a:rPr sz="1700" spc="-15" dirty="0">
                <a:latin typeface="Times New Roman"/>
                <a:cs typeface="Times New Roman"/>
              </a:rPr>
              <a:t> частин</a:t>
            </a:r>
            <a:r>
              <a:rPr sz="1700" spc="39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макаронних 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пресів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їх </a:t>
            </a:r>
            <a:r>
              <a:rPr sz="1700" spc="-15" dirty="0">
                <a:latin typeface="Times New Roman"/>
                <a:cs typeface="Times New Roman"/>
              </a:rPr>
              <a:t>обладнують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декількома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шнековими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корпусами: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двома,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трьома,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чотирма.</a:t>
            </a:r>
            <a:endParaRPr sz="1700">
              <a:latin typeface="Times New Roman"/>
              <a:cs typeface="Times New Roman"/>
            </a:endParaRPr>
          </a:p>
          <a:p>
            <a:pPr marL="12700" marR="11430" indent="450215" algn="just">
              <a:lnSpc>
                <a:spcPct val="100000"/>
              </a:lnSpc>
              <a:spcBef>
                <a:spcPts val="110"/>
              </a:spcBef>
            </a:pPr>
            <a:r>
              <a:rPr sz="1700" spc="-45" dirty="0">
                <a:latin typeface="Times New Roman"/>
                <a:cs typeface="Times New Roman"/>
              </a:rPr>
              <a:t>Кожен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шнек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має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індивідуальний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привод,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котрий</a:t>
            </a:r>
            <a:r>
              <a:rPr sz="1700" spc="-25" dirty="0">
                <a:latin typeface="Times New Roman"/>
                <a:cs typeface="Times New Roman"/>
              </a:rPr>
              <a:t> включає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редуктор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та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електродвигун, 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30" dirty="0">
                <a:latin typeface="Times New Roman"/>
                <a:cs typeface="Times New Roman"/>
              </a:rPr>
              <a:t>потужність</a:t>
            </a:r>
            <a:r>
              <a:rPr sz="1700" spc="-65" dirty="0">
                <a:latin typeface="Times New Roman"/>
                <a:cs typeface="Times New Roman"/>
              </a:rPr>
              <a:t> </a:t>
            </a:r>
            <a:r>
              <a:rPr sz="1700" spc="-45" dirty="0">
                <a:latin typeface="Times New Roman"/>
                <a:cs typeface="Times New Roman"/>
              </a:rPr>
              <a:t>якого</a:t>
            </a:r>
            <a:r>
              <a:rPr sz="1700" spc="-35" dirty="0">
                <a:latin typeface="Times New Roman"/>
                <a:cs typeface="Times New Roman"/>
              </a:rPr>
              <a:t> може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досягати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25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50" dirty="0">
                <a:latin typeface="Times New Roman"/>
                <a:cs typeface="Times New Roman"/>
              </a:rPr>
              <a:t>кВт.</a:t>
            </a:r>
            <a:endParaRPr sz="1700">
              <a:latin typeface="Times New Roman"/>
              <a:cs typeface="Times New Roman"/>
            </a:endParaRPr>
          </a:p>
          <a:p>
            <a:pPr marL="12700" marR="10795" indent="450215" algn="just">
              <a:lnSpc>
                <a:spcPts val="2039"/>
              </a:lnSpc>
              <a:spcBef>
                <a:spcPts val="65"/>
              </a:spcBef>
            </a:pPr>
            <a:r>
              <a:rPr sz="1700" spc="-5" dirty="0">
                <a:latin typeface="Times New Roman"/>
                <a:cs typeface="Times New Roman"/>
              </a:rPr>
              <a:t>На </a:t>
            </a:r>
            <a:r>
              <a:rPr sz="1700" spc="-10" dirty="0">
                <a:latin typeface="Times New Roman"/>
                <a:cs typeface="Times New Roman"/>
              </a:rPr>
              <a:t>вихідному </a:t>
            </a:r>
            <a:r>
              <a:rPr sz="1700" spc="-5" dirty="0">
                <a:latin typeface="Times New Roman"/>
                <a:cs typeface="Times New Roman"/>
              </a:rPr>
              <a:t>кінці </a:t>
            </a:r>
            <a:r>
              <a:rPr sz="1700" spc="-20" dirty="0">
                <a:latin typeface="Times New Roman"/>
                <a:cs typeface="Times New Roman"/>
              </a:rPr>
              <a:t>шнекового </a:t>
            </a:r>
            <a:r>
              <a:rPr sz="1700" spc="10" dirty="0">
                <a:latin typeface="Times New Roman"/>
                <a:cs typeface="Times New Roman"/>
              </a:rPr>
              <a:t>преса </a:t>
            </a:r>
            <a:r>
              <a:rPr sz="1700" spc="-10" dirty="0">
                <a:latin typeface="Times New Roman"/>
                <a:cs typeface="Times New Roman"/>
              </a:rPr>
              <a:t>розташовується </a:t>
            </a:r>
            <a:r>
              <a:rPr sz="1700" spc="-5" dirty="0">
                <a:latin typeface="Times New Roman"/>
                <a:cs typeface="Times New Roman"/>
              </a:rPr>
              <a:t>під </a:t>
            </a:r>
            <a:r>
              <a:rPr sz="1700" spc="-20" dirty="0">
                <a:latin typeface="Times New Roman"/>
                <a:cs typeface="Times New Roman"/>
              </a:rPr>
              <a:t>кутом </a:t>
            </a:r>
            <a:r>
              <a:rPr sz="1700" spc="-10" dirty="0">
                <a:latin typeface="Times New Roman"/>
                <a:cs typeface="Times New Roman"/>
              </a:rPr>
              <a:t>матриця </a:t>
            </a:r>
            <a:r>
              <a:rPr sz="1700" spc="-5" dirty="0">
                <a:latin typeface="Times New Roman"/>
                <a:cs typeface="Times New Roman"/>
              </a:rPr>
              <a:t>з </a:t>
            </a:r>
            <a:r>
              <a:rPr sz="1700" spc="-10" dirty="0">
                <a:latin typeface="Times New Roman"/>
                <a:cs typeface="Times New Roman"/>
              </a:rPr>
              <a:t>отворами </a:t>
            </a:r>
            <a:r>
              <a:rPr sz="1700" spc="-5" dirty="0">
                <a:latin typeface="Times New Roman"/>
                <a:cs typeface="Times New Roman"/>
              </a:rPr>
              <a:t>для 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випресовування</a:t>
            </a:r>
            <a:r>
              <a:rPr sz="1700" dirty="0">
                <a:latin typeface="Times New Roman"/>
                <a:cs typeface="Times New Roman"/>
              </a:rPr>
              <a:t> сирих виробів. Вісь її звичайно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перпендикулярна</a:t>
            </a:r>
            <a:r>
              <a:rPr sz="1700" dirty="0">
                <a:latin typeface="Times New Roman"/>
                <a:cs typeface="Times New Roman"/>
              </a:rPr>
              <a:t> до </a:t>
            </a:r>
            <a:r>
              <a:rPr sz="1700" spc="10" dirty="0">
                <a:latin typeface="Times New Roman"/>
                <a:cs typeface="Times New Roman"/>
              </a:rPr>
              <a:t>осі </a:t>
            </a:r>
            <a:r>
              <a:rPr sz="1700" spc="-10" dirty="0">
                <a:latin typeface="Times New Roman"/>
                <a:cs typeface="Times New Roman"/>
              </a:rPr>
              <a:t>шнеку</a:t>
            </a:r>
            <a:r>
              <a:rPr sz="1700" spc="-5" dirty="0">
                <a:latin typeface="Times New Roman"/>
                <a:cs typeface="Times New Roman"/>
              </a:rPr>
              <a:t> чи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близька</a:t>
            </a:r>
            <a:r>
              <a:rPr sz="1700" spc="39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до </a:t>
            </a:r>
            <a:r>
              <a:rPr sz="1700" spc="-409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90°.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679" y="135073"/>
            <a:ext cx="7882777" cy="561047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511" y="6190703"/>
            <a:ext cx="88823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Times New Roman"/>
                <a:cs typeface="Times New Roman"/>
              </a:rPr>
              <a:t>Прес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ЛПЛ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2М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складається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основних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вузлів: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дозувального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пристрою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1,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тістозмішувача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2,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шнекового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преса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8,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ріжучого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механізму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5.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2879" y="134533"/>
            <a:ext cx="8490140" cy="494486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470624"/>
            <a:ext cx="89884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Times New Roman"/>
                <a:cs typeface="Times New Roman"/>
              </a:rPr>
              <a:t>Макаронний </a:t>
            </a:r>
            <a:r>
              <a:rPr sz="1800" spc="-20" dirty="0">
                <a:latin typeface="Times New Roman"/>
                <a:cs typeface="Times New Roman"/>
              </a:rPr>
              <a:t>прес </a:t>
            </a:r>
            <a:r>
              <a:rPr sz="1800" spc="-35" dirty="0">
                <a:latin typeface="Times New Roman"/>
                <a:cs typeface="Times New Roman"/>
              </a:rPr>
              <a:t>Б6-ЛПШ-500 </a:t>
            </a:r>
            <a:r>
              <a:rPr sz="1800" spc="-25" dirty="0">
                <a:latin typeface="Times New Roman"/>
                <a:cs typeface="Times New Roman"/>
              </a:rPr>
              <a:t>має </a:t>
            </a:r>
            <a:r>
              <a:rPr sz="1800" spc="-30" dirty="0">
                <a:latin typeface="Times New Roman"/>
                <a:cs typeface="Times New Roman"/>
              </a:rPr>
              <a:t>дозувальний </a:t>
            </a:r>
            <a:r>
              <a:rPr sz="1800" spc="-25" dirty="0">
                <a:latin typeface="Times New Roman"/>
                <a:cs typeface="Times New Roman"/>
              </a:rPr>
              <a:t>пристрій </a:t>
            </a:r>
            <a:r>
              <a:rPr sz="1800" spc="-15" dirty="0">
                <a:latin typeface="Times New Roman"/>
                <a:cs typeface="Times New Roman"/>
              </a:rPr>
              <a:t>3, </a:t>
            </a:r>
            <a:r>
              <a:rPr sz="1800" spc="-25" dirty="0">
                <a:latin typeface="Times New Roman"/>
                <a:cs typeface="Times New Roman"/>
              </a:rPr>
              <a:t>трикамерний </a:t>
            </a:r>
            <a:r>
              <a:rPr sz="1800" spc="-35" dirty="0">
                <a:latin typeface="Times New Roman"/>
                <a:cs typeface="Times New Roman"/>
              </a:rPr>
              <a:t>тістозмішувач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приводом,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причому</a:t>
            </a:r>
            <a:r>
              <a:rPr sz="1800" spc="-20" dirty="0">
                <a:latin typeface="Times New Roman"/>
                <a:cs typeface="Times New Roman"/>
              </a:rPr>
              <a:t> верхня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камера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розташована</a:t>
            </a:r>
            <a:r>
              <a:rPr sz="1800" spc="-15" dirty="0">
                <a:latin typeface="Times New Roman"/>
                <a:cs typeface="Times New Roman"/>
              </a:rPr>
              <a:t> над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двома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паралельно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розміщеними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нижніми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камерами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місильні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вали</a:t>
            </a:r>
            <a:r>
              <a:rPr sz="1800" spc="-10" dirty="0">
                <a:latin typeface="Times New Roman"/>
                <a:cs typeface="Times New Roman"/>
              </a:rPr>
              <a:t> 4,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пресувальний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шнек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приводом,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пресувальну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головку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для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круглих</a:t>
            </a:r>
            <a:r>
              <a:rPr sz="1800" spc="-15" dirty="0">
                <a:latin typeface="Times New Roman"/>
                <a:cs typeface="Times New Roman"/>
              </a:rPr>
              <a:t> матриць,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обдувальний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пристрій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7.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ДЯКУЮ</a:t>
            </a:r>
            <a:r>
              <a:rPr spc="-65" dirty="0"/>
              <a:t> </a:t>
            </a:r>
            <a:r>
              <a:rPr dirty="0"/>
              <a:t>ЗА</a:t>
            </a:r>
            <a:r>
              <a:rPr spc="-40" dirty="0"/>
              <a:t> </a:t>
            </a:r>
            <a:r>
              <a:rPr spc="-55" dirty="0"/>
              <a:t>УВАГУ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8770" y="2363781"/>
            <a:ext cx="88519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/>
              <a:t>Пл</a:t>
            </a:r>
            <a:r>
              <a:rPr sz="2800" dirty="0"/>
              <a:t>ан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8795" y="3507495"/>
            <a:ext cx="7268845" cy="1732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Загальна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характеристика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процесу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пресування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AutoNum type="arabicPeriod"/>
              <a:tabLst>
                <a:tab pos="356235" algn="l"/>
              </a:tabLst>
            </a:pPr>
            <a:r>
              <a:rPr sz="2800" spc="-15" dirty="0">
                <a:latin typeface="Times New Roman"/>
                <a:cs typeface="Times New Roman"/>
              </a:rPr>
              <a:t>Соковижималки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AutoNum type="arabicPeriod"/>
              <a:tabLst>
                <a:tab pos="356235" algn="l"/>
              </a:tabLst>
            </a:pPr>
            <a:r>
              <a:rPr sz="2800" spc="10" dirty="0">
                <a:latin typeface="Times New Roman"/>
                <a:cs typeface="Times New Roman"/>
              </a:rPr>
              <a:t>Піца-преси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AutoNum type="arabicPeriod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Пресування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Times New Roman"/>
                <a:cs typeface="Times New Roman"/>
              </a:rPr>
              <a:t>макаронного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тіста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085" y="141269"/>
            <a:ext cx="8992870" cy="4596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" marR="5080" indent="450850" algn="just">
              <a:lnSpc>
                <a:spcPct val="100000"/>
              </a:lnSpc>
              <a:spcBef>
                <a:spcPts val="95"/>
              </a:spcBef>
            </a:pPr>
            <a:r>
              <a:rPr sz="2000" b="1" spc="-5" dirty="0">
                <a:latin typeface="Times New Roman"/>
                <a:cs typeface="Times New Roman"/>
              </a:rPr>
              <a:t>Пресування </a:t>
            </a:r>
            <a:r>
              <a:rPr sz="2000" spc="-5" dirty="0">
                <a:latin typeface="Times New Roman"/>
                <a:cs typeface="Times New Roman"/>
              </a:rPr>
              <a:t>- це </a:t>
            </a:r>
            <a:r>
              <a:rPr sz="2000" dirty="0">
                <a:latin typeface="Times New Roman"/>
                <a:cs typeface="Times New Roman"/>
              </a:rPr>
              <a:t>процес, </a:t>
            </a:r>
            <a:r>
              <a:rPr sz="2000" spc="-5" dirty="0">
                <a:latin typeface="Times New Roman"/>
                <a:cs typeface="Times New Roman"/>
              </a:rPr>
              <a:t>при </a:t>
            </a:r>
            <a:r>
              <a:rPr sz="2000" spc="-30" dirty="0">
                <a:latin typeface="Times New Roman"/>
                <a:cs typeface="Times New Roman"/>
              </a:rPr>
              <a:t>якому </a:t>
            </a:r>
            <a:r>
              <a:rPr sz="2000" spc="-15" dirty="0">
                <a:latin typeface="Times New Roman"/>
                <a:cs typeface="Times New Roman"/>
              </a:rPr>
              <a:t>оброблювана </a:t>
            </a:r>
            <a:r>
              <a:rPr sz="2000" spc="-5" dirty="0">
                <a:latin typeface="Times New Roman"/>
                <a:cs typeface="Times New Roman"/>
              </a:rPr>
              <a:t>сировина піддається </a:t>
            </a:r>
            <a:r>
              <a:rPr sz="2000" spc="-40" dirty="0">
                <a:latin typeface="Times New Roman"/>
                <a:cs typeface="Times New Roman"/>
              </a:rPr>
              <a:t>тиску. 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 </a:t>
            </a:r>
            <a:r>
              <a:rPr sz="2000" spc="-10" dirty="0">
                <a:latin typeface="Times New Roman"/>
                <a:cs typeface="Times New Roman"/>
              </a:rPr>
              <a:t>способу </a:t>
            </a:r>
            <a:r>
              <a:rPr sz="2000" spc="-5" dirty="0">
                <a:latin typeface="Times New Roman"/>
                <a:cs typeface="Times New Roman"/>
              </a:rPr>
              <a:t>створення </a:t>
            </a:r>
            <a:r>
              <a:rPr sz="2000" spc="-10" dirty="0">
                <a:latin typeface="Times New Roman"/>
                <a:cs typeface="Times New Roman"/>
              </a:rPr>
              <a:t>тиску </a:t>
            </a:r>
            <a:r>
              <a:rPr sz="2000" spc="-5" dirty="0">
                <a:latin typeface="Times New Roman"/>
                <a:cs typeface="Times New Roman"/>
              </a:rPr>
              <a:t>розрізняють </a:t>
            </a:r>
            <a:r>
              <a:rPr sz="2000" spc="-10" dirty="0">
                <a:latin typeface="Times New Roman"/>
                <a:cs typeface="Times New Roman"/>
              </a:rPr>
              <a:t>механічної, гідравлічні </a:t>
            </a:r>
            <a:r>
              <a:rPr sz="2000" spc="-5" dirty="0">
                <a:latin typeface="Times New Roman"/>
                <a:cs typeface="Times New Roman"/>
              </a:rPr>
              <a:t>і </a:t>
            </a:r>
            <a:r>
              <a:rPr sz="2000" spc="-15" dirty="0">
                <a:latin typeface="Times New Roman"/>
                <a:cs typeface="Times New Roman"/>
              </a:rPr>
              <a:t>пневматичні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преси.</a:t>
            </a:r>
          </a:p>
          <a:p>
            <a:pPr marL="17780" marR="7620" indent="450215" algn="just">
              <a:lnSpc>
                <a:spcPts val="2400"/>
              </a:lnSpc>
              <a:spcBef>
                <a:spcPts val="80"/>
              </a:spcBef>
            </a:pPr>
            <a:r>
              <a:rPr sz="2000" spc="-5" dirty="0">
                <a:latin typeface="Times New Roman"/>
                <a:cs typeface="Times New Roman"/>
              </a:rPr>
              <a:t>В закладах </a:t>
            </a:r>
            <a:r>
              <a:rPr sz="2000" spc="-10" dirty="0">
                <a:latin typeface="Times New Roman"/>
                <a:cs typeface="Times New Roman"/>
              </a:rPr>
              <a:t>ресторанного господарства </a:t>
            </a:r>
            <a:r>
              <a:rPr sz="2000" spc="-5" dirty="0">
                <a:latin typeface="Times New Roman"/>
                <a:cs typeface="Times New Roman"/>
              </a:rPr>
              <a:t>і </a:t>
            </a:r>
            <a:r>
              <a:rPr sz="2000" spc="-15" dirty="0">
                <a:latin typeface="Times New Roman"/>
                <a:cs typeface="Times New Roman"/>
              </a:rPr>
              <a:t>харчової </a:t>
            </a:r>
            <a:r>
              <a:rPr sz="2000" spc="-5" dirty="0">
                <a:latin typeface="Times New Roman"/>
                <a:cs typeface="Times New Roman"/>
              </a:rPr>
              <a:t>промисловості пресування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застосовують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для:</a:t>
            </a:r>
            <a:endParaRPr sz="2000" dirty="0">
              <a:latin typeface="Times New Roman"/>
              <a:cs typeface="Times New Roman"/>
            </a:endParaRPr>
          </a:p>
          <a:p>
            <a:pPr marL="360680" indent="-343535">
              <a:lnSpc>
                <a:spcPts val="2320"/>
              </a:lnSpc>
              <a:buChar char="-"/>
              <a:tabLst>
                <a:tab pos="360680" algn="l"/>
                <a:tab pos="361315" algn="l"/>
              </a:tabLst>
            </a:pPr>
            <a:r>
              <a:rPr sz="2000" spc="-5" dirty="0">
                <a:latin typeface="Times New Roman"/>
                <a:cs typeface="Times New Roman"/>
              </a:rPr>
              <a:t>віджимання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рідини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із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твердих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матеріалів;</a:t>
            </a:r>
            <a:endParaRPr sz="2000" dirty="0">
              <a:latin typeface="Times New Roman"/>
              <a:cs typeface="Times New Roman"/>
            </a:endParaRPr>
          </a:p>
          <a:p>
            <a:pPr marL="360045" indent="-343535">
              <a:lnSpc>
                <a:spcPct val="100000"/>
              </a:lnSpc>
              <a:buChar char="-"/>
              <a:tabLst>
                <a:tab pos="360045" algn="l"/>
                <a:tab pos="360680" algn="l"/>
              </a:tabLst>
            </a:pPr>
            <a:r>
              <a:rPr sz="2000" spc="-10" dirty="0">
                <a:latin typeface="Times New Roman"/>
                <a:cs typeface="Times New Roman"/>
              </a:rPr>
              <a:t>формування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пластичних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матеріалів;</a:t>
            </a:r>
            <a:endParaRPr sz="2000" dirty="0">
              <a:latin typeface="Times New Roman"/>
              <a:cs typeface="Times New Roman"/>
            </a:endParaRPr>
          </a:p>
          <a:p>
            <a:pPr marL="360045" indent="-343535">
              <a:lnSpc>
                <a:spcPct val="100000"/>
              </a:lnSpc>
              <a:buChar char="-"/>
              <a:tabLst>
                <a:tab pos="359410" algn="l"/>
                <a:tab pos="360680" algn="l"/>
              </a:tabLst>
            </a:pPr>
            <a:r>
              <a:rPr sz="2000" spc="-5" dirty="0">
                <a:latin typeface="Times New Roman"/>
                <a:cs typeface="Times New Roman"/>
              </a:rPr>
              <a:t>ущільнення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сипучих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матеріалів.</a:t>
            </a:r>
            <a:endParaRPr sz="2000" dirty="0">
              <a:latin typeface="Times New Roman"/>
              <a:cs typeface="Times New Roman"/>
            </a:endParaRPr>
          </a:p>
          <a:p>
            <a:pPr marL="13335" marR="8890" indent="45339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Віджаті </a:t>
            </a:r>
            <a:r>
              <a:rPr sz="2000" spc="-5" dirty="0">
                <a:latin typeface="Times New Roman"/>
                <a:cs typeface="Times New Roman"/>
              </a:rPr>
              <a:t>рідини із </a:t>
            </a:r>
            <a:r>
              <a:rPr sz="2000" spc="-10" dirty="0">
                <a:latin typeface="Times New Roman"/>
                <a:cs typeface="Times New Roman"/>
              </a:rPr>
              <a:t>твердих матеріалів </a:t>
            </a:r>
            <a:r>
              <a:rPr sz="2000" spc="-20" dirty="0">
                <a:latin typeface="Times New Roman"/>
                <a:cs typeface="Times New Roman"/>
              </a:rPr>
              <a:t>широко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використають </a:t>
            </a:r>
            <a:r>
              <a:rPr sz="2000" spc="-5" dirty="0">
                <a:latin typeface="Times New Roman"/>
                <a:cs typeface="Times New Roman"/>
              </a:rPr>
              <a:t>у виноробстві,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ликерогорілчаній </a:t>
            </a:r>
            <a:r>
              <a:rPr sz="2000" spc="-5" dirty="0">
                <a:latin typeface="Times New Roman"/>
                <a:cs typeface="Times New Roman"/>
              </a:rPr>
              <a:t>і </a:t>
            </a:r>
            <a:r>
              <a:rPr sz="2000" spc="-15" dirty="0">
                <a:latin typeface="Times New Roman"/>
                <a:cs typeface="Times New Roman"/>
              </a:rPr>
              <a:t>консервному </a:t>
            </a:r>
            <a:r>
              <a:rPr sz="2000" spc="-5" dirty="0">
                <a:latin typeface="Times New Roman"/>
                <a:cs typeface="Times New Roman"/>
              </a:rPr>
              <a:t>виробництвах (виділення </a:t>
            </a:r>
            <a:r>
              <a:rPr sz="2000" dirty="0">
                <a:latin typeface="Times New Roman"/>
                <a:cs typeface="Times New Roman"/>
              </a:rPr>
              <a:t>соків </a:t>
            </a:r>
            <a:r>
              <a:rPr sz="2000" spc="-5" dirty="0">
                <a:latin typeface="Times New Roman"/>
                <a:cs typeface="Times New Roman"/>
              </a:rPr>
              <a:t>з ягід і </a:t>
            </a:r>
            <a:r>
              <a:rPr sz="2000" spc="-15" dirty="0">
                <a:latin typeface="Times New Roman"/>
                <a:cs typeface="Times New Roman"/>
              </a:rPr>
              <a:t>плодів), </a:t>
            </a:r>
            <a:r>
              <a:rPr sz="2000" spc="-5" dirty="0">
                <a:latin typeface="Times New Roman"/>
                <a:cs typeface="Times New Roman"/>
              </a:rPr>
              <a:t>а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Times New Roman"/>
                <a:cs typeface="Times New Roman"/>
              </a:rPr>
              <a:t>також </a:t>
            </a:r>
            <a:r>
              <a:rPr sz="2000" spc="-5" dirty="0">
                <a:latin typeface="Times New Roman"/>
                <a:cs typeface="Times New Roman"/>
              </a:rPr>
              <a:t>у </a:t>
            </a:r>
            <a:r>
              <a:rPr lang="uk-UA" sz="2000" spc="-5" dirty="0" err="1" smtClean="0">
                <a:latin typeface="Times New Roman"/>
                <a:cs typeface="Times New Roman"/>
              </a:rPr>
              <a:t>олійно</a:t>
            </a:r>
            <a:r>
              <a:rPr sz="2000" spc="-15" dirty="0" err="1" smtClean="0">
                <a:latin typeface="Times New Roman"/>
                <a:cs typeface="Times New Roman"/>
              </a:rPr>
              <a:t>жировому</a:t>
            </a:r>
            <a:r>
              <a:rPr sz="2000" spc="-15" dirty="0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виробництві </a:t>
            </a:r>
            <a:r>
              <a:rPr sz="2000" spc="-10" dirty="0">
                <a:latin typeface="Times New Roman"/>
                <a:cs typeface="Times New Roman"/>
              </a:rPr>
              <a:t>(</a:t>
            </a:r>
            <a:r>
              <a:rPr sz="2000" spc="-10" dirty="0" err="1">
                <a:latin typeface="Times New Roman"/>
                <a:cs typeface="Times New Roman"/>
              </a:rPr>
              <a:t>одержання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lang="uk-UA" sz="2000" spc="-10" dirty="0" smtClean="0">
                <a:latin typeface="Times New Roman"/>
                <a:cs typeface="Times New Roman"/>
              </a:rPr>
              <a:t>олії</a:t>
            </a:r>
            <a:r>
              <a:rPr sz="2000" spc="-5" dirty="0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 різних насінь і </a:t>
            </a:r>
            <a:r>
              <a:rPr sz="2000" spc="-10" dirty="0">
                <a:latin typeface="Times New Roman"/>
                <a:cs typeface="Times New Roman"/>
              </a:rPr>
              <a:t>жиру). </a:t>
            </a:r>
            <a:r>
              <a:rPr sz="2000" spc="-5" dirty="0">
                <a:latin typeface="Times New Roman"/>
                <a:cs typeface="Times New Roman"/>
              </a:rPr>
              <a:t>У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буряково-цукровому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виробництві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пресуванням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віджимають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воду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 err="1">
                <a:latin typeface="Times New Roman"/>
                <a:cs typeface="Times New Roman"/>
              </a:rPr>
              <a:t>із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lang="uk-UA" sz="2000" dirty="0" smtClean="0">
                <a:latin typeface="Times New Roman"/>
                <a:cs typeface="Times New Roman"/>
              </a:rPr>
              <a:t>жому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перед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його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сушінням.</a:t>
            </a:r>
            <a:endParaRPr sz="2000" dirty="0">
              <a:latin typeface="Times New Roman"/>
              <a:cs typeface="Times New Roman"/>
            </a:endParaRPr>
          </a:p>
          <a:p>
            <a:pPr marL="12700" marR="11430" indent="450850" algn="just">
              <a:lnSpc>
                <a:spcPts val="2400"/>
              </a:lnSpc>
              <a:spcBef>
                <a:spcPts val="75"/>
              </a:spcBef>
            </a:pPr>
            <a:r>
              <a:rPr sz="2000" spc="-5" dirty="0">
                <a:latin typeface="Times New Roman"/>
                <a:cs typeface="Times New Roman"/>
              </a:rPr>
              <a:t>При </a:t>
            </a:r>
            <a:r>
              <a:rPr sz="2000" spc="-10" dirty="0">
                <a:latin typeface="Times New Roman"/>
                <a:cs typeface="Times New Roman"/>
              </a:rPr>
              <a:t>формуванні </a:t>
            </a:r>
            <a:r>
              <a:rPr sz="2000" spc="-5" dirty="0">
                <a:latin typeface="Times New Roman"/>
                <a:cs typeface="Times New Roman"/>
              </a:rPr>
              <a:t>пластичних </a:t>
            </a:r>
            <a:r>
              <a:rPr sz="2000" spc="-10" dirty="0">
                <a:latin typeface="Times New Roman"/>
                <a:cs typeface="Times New Roman"/>
              </a:rPr>
              <a:t>матеріалів </a:t>
            </a:r>
            <a:r>
              <a:rPr sz="2000" spc="-5" dirty="0">
                <a:latin typeface="Times New Roman"/>
                <a:cs typeface="Times New Roman"/>
              </a:rPr>
              <a:t>виробам </a:t>
            </a:r>
            <a:r>
              <a:rPr sz="2000" spc="-10" dirty="0">
                <a:latin typeface="Times New Roman"/>
                <a:cs typeface="Times New Roman"/>
              </a:rPr>
              <a:t>надають </a:t>
            </a:r>
            <a:r>
              <a:rPr sz="2000" spc="-15" dirty="0">
                <a:latin typeface="Times New Roman"/>
                <a:cs typeface="Times New Roman"/>
              </a:rPr>
              <a:t>необхідну </a:t>
            </a:r>
            <a:r>
              <a:rPr sz="2000" spc="-45" dirty="0">
                <a:latin typeface="Times New Roman"/>
                <a:cs typeface="Times New Roman"/>
              </a:rPr>
              <a:t>форму. 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Цим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способом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обробки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користуються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для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формування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хлібопекарських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дріжджів,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3562" y="4712503"/>
            <a:ext cx="99314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14960" algn="l"/>
              </a:tabLst>
            </a:pPr>
            <a:r>
              <a:rPr sz="2000" spc="-5" dirty="0">
                <a:latin typeface="Times New Roman"/>
                <a:cs typeface="Times New Roman"/>
              </a:rPr>
              <a:t>й	ін</a:t>
            </a:r>
            <a:r>
              <a:rPr sz="2000" spc="-10" dirty="0">
                <a:latin typeface="Times New Roman"/>
                <a:cs typeface="Times New Roman"/>
              </a:rPr>
              <a:t>ш</a:t>
            </a:r>
            <a:r>
              <a:rPr sz="2000" spc="-5" dirty="0">
                <a:latin typeface="Times New Roman"/>
                <a:cs typeface="Times New Roman"/>
              </a:rPr>
              <a:t>их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31" y="4712503"/>
            <a:ext cx="784796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95"/>
              </a:spcBef>
              <a:tabLst>
                <a:tab pos="552450" algn="l"/>
                <a:tab pos="2195830" algn="l"/>
                <a:tab pos="2884170" algn="l"/>
                <a:tab pos="4704080" algn="l"/>
                <a:tab pos="6229350" algn="l"/>
              </a:tabLst>
            </a:pPr>
            <a:r>
              <a:rPr sz="2000" spc="-10" dirty="0">
                <a:latin typeface="Times New Roman"/>
                <a:cs typeface="Times New Roman"/>
              </a:rPr>
              <a:t>д</a:t>
            </a:r>
            <a:r>
              <a:rPr sz="2000" spc="-5" dirty="0">
                <a:latin typeface="Times New Roman"/>
                <a:cs typeface="Times New Roman"/>
              </a:rPr>
              <a:t>ля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пр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55" dirty="0">
                <a:latin typeface="Times New Roman"/>
                <a:cs typeface="Times New Roman"/>
              </a:rPr>
              <a:t>г</a:t>
            </a:r>
            <a:r>
              <a:rPr sz="2000" spc="-30" dirty="0">
                <a:latin typeface="Times New Roman"/>
                <a:cs typeface="Times New Roman"/>
              </a:rPr>
              <a:t>от</a:t>
            </a:r>
            <a:r>
              <a:rPr sz="2000" spc="-10" dirty="0">
                <a:latin typeface="Times New Roman"/>
                <a:cs typeface="Times New Roman"/>
              </a:rPr>
              <a:t>у</a:t>
            </a:r>
            <a:r>
              <a:rPr sz="2000" spc="-3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я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тіс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spc="-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Times New Roman"/>
                <a:cs typeface="Times New Roman"/>
              </a:rPr>
              <a:t>х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spc="-5" dirty="0">
                <a:latin typeface="Times New Roman"/>
                <a:cs typeface="Times New Roman"/>
              </a:rPr>
              <a:t>і</a:t>
            </a:r>
            <a:r>
              <a:rPr sz="2000" spc="-10" dirty="0">
                <a:latin typeface="Times New Roman"/>
                <a:cs typeface="Times New Roman"/>
              </a:rPr>
              <a:t>бо</a:t>
            </a:r>
            <a:r>
              <a:rPr sz="2000" spc="-90" dirty="0">
                <a:latin typeface="Times New Roman"/>
                <a:cs typeface="Times New Roman"/>
              </a:rPr>
              <a:t>б</a:t>
            </a:r>
            <a:r>
              <a:rPr sz="2000" spc="-95" dirty="0">
                <a:latin typeface="Times New Roman"/>
                <a:cs typeface="Times New Roman"/>
              </a:rPr>
              <a:t>у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spc="-60" dirty="0">
                <a:latin typeface="Times New Roman"/>
                <a:cs typeface="Times New Roman"/>
              </a:rPr>
              <a:t>о</a:t>
            </a:r>
            <a:r>
              <a:rPr sz="2000" spc="-5" dirty="0">
                <a:latin typeface="Times New Roman"/>
                <a:cs typeface="Times New Roman"/>
              </a:rPr>
              <a:t>чн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х,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Times New Roman"/>
                <a:cs typeface="Times New Roman"/>
              </a:rPr>
              <a:t>м</a:t>
            </a:r>
            <a:r>
              <a:rPr sz="2000" spc="-5" dirty="0">
                <a:latin typeface="Times New Roman"/>
                <a:cs typeface="Times New Roman"/>
              </a:rPr>
              <a:t>а</a:t>
            </a:r>
            <a:r>
              <a:rPr sz="2000" spc="-35" dirty="0">
                <a:latin typeface="Times New Roman"/>
                <a:cs typeface="Times New Roman"/>
              </a:rPr>
              <a:t>к</a:t>
            </a:r>
            <a:r>
              <a:rPr sz="2000" spc="-5" dirty="0">
                <a:latin typeface="Times New Roman"/>
                <a:cs typeface="Times New Roman"/>
              </a:rPr>
              <a:t>арон</a:t>
            </a:r>
            <a:r>
              <a:rPr sz="2000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х,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1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д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5" dirty="0">
                <a:latin typeface="Times New Roman"/>
                <a:cs typeface="Times New Roman"/>
              </a:rPr>
              <a:t>те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-5" dirty="0">
                <a:latin typeface="Times New Roman"/>
                <a:cs typeface="Times New Roman"/>
              </a:rPr>
              <a:t>с</a:t>
            </a:r>
            <a:r>
              <a:rPr sz="2000" spc="-10" dirty="0">
                <a:latin typeface="Times New Roman"/>
                <a:cs typeface="Times New Roman"/>
              </a:rPr>
              <a:t>ь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-10" dirty="0">
                <a:latin typeface="Times New Roman"/>
                <a:cs typeface="Times New Roman"/>
              </a:rPr>
              <a:t>их  </a:t>
            </a:r>
            <a:r>
              <a:rPr sz="2000" spc="-5" dirty="0">
                <a:latin typeface="Times New Roman"/>
                <a:cs typeface="Times New Roman"/>
              </a:rPr>
              <a:t>виробів.</a:t>
            </a:r>
            <a:endParaRPr sz="2000">
              <a:latin typeface="Times New Roman"/>
              <a:cs typeface="Times New Roman"/>
            </a:endParaRPr>
          </a:p>
          <a:p>
            <a:pPr marL="12700" marR="35560">
              <a:lnSpc>
                <a:spcPct val="100000"/>
              </a:lnSpc>
            </a:pPr>
            <a:r>
              <a:rPr sz="2000" spc="-25" dirty="0">
                <a:latin typeface="Times New Roman"/>
                <a:cs typeface="Times New Roman"/>
              </a:rPr>
              <a:t>Ущільнення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(пресування)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сипучих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матеріалів </a:t>
            </a:r>
            <a:r>
              <a:rPr sz="2000" spc="-20" dirty="0">
                <a:latin typeface="Times New Roman"/>
                <a:cs typeface="Times New Roman"/>
              </a:rPr>
              <a:t>широко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застосовують</a:t>
            </a:r>
            <a:r>
              <a:rPr sz="2000" spc="-5" dirty="0">
                <a:latin typeface="Times New Roman"/>
                <a:cs typeface="Times New Roman"/>
              </a:rPr>
              <a:t> при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виробництві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цукру-рафінаду 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різних </a:t>
            </a:r>
            <a:r>
              <a:rPr sz="2000" spc="-15" dirty="0">
                <a:latin typeface="Times New Roman"/>
                <a:cs typeface="Times New Roman"/>
              </a:rPr>
              <a:t>харчових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концентратів.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9081" y="25400"/>
            <a:ext cx="2157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8.2.</a:t>
            </a:r>
            <a:r>
              <a:rPr sz="1800" spc="-55" dirty="0"/>
              <a:t> </a:t>
            </a:r>
            <a:r>
              <a:rPr sz="1800" spc="-10" dirty="0"/>
              <a:t>Соковижималки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77139" y="574040"/>
            <a:ext cx="8990965" cy="6334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080" indent="45085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Останнім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часом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вітчизняному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ринку</a:t>
            </a:r>
            <a:r>
              <a:rPr sz="1800" spc="-5" dirty="0">
                <a:latin typeface="Times New Roman"/>
                <a:cs typeface="Times New Roman"/>
              </a:rPr>
              <a:t> з'явилася</a:t>
            </a:r>
            <a:r>
              <a:rPr sz="1800" dirty="0">
                <a:latin typeface="Times New Roman"/>
                <a:cs typeface="Times New Roman"/>
              </a:rPr>
              <a:t> незліченна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кількість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різних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соковижималок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5" dirty="0">
                <a:latin typeface="Times New Roman"/>
                <a:cs typeface="Times New Roman"/>
              </a:rPr>
              <a:t>усіляких варіаціях, </a:t>
            </a:r>
            <a:r>
              <a:rPr sz="1800" spc="-10" dirty="0">
                <a:latin typeface="Times New Roman"/>
                <a:cs typeface="Times New Roman"/>
              </a:rPr>
              <a:t>причому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компаній-постачальників </a:t>
            </a:r>
            <a:r>
              <a:rPr sz="1800" spc="-15" dirty="0">
                <a:latin typeface="Times New Roman"/>
                <a:cs typeface="Times New Roman"/>
              </a:rPr>
              <a:t>можна </a:t>
            </a:r>
            <a:r>
              <a:rPr sz="1800" spc="-5" dirty="0">
                <a:latin typeface="Times New Roman"/>
                <a:cs typeface="Times New Roman"/>
              </a:rPr>
              <a:t>знайти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устаткування </a:t>
            </a:r>
            <a:r>
              <a:rPr sz="1800" spc="-5" dirty="0">
                <a:latin typeface="Times New Roman"/>
                <a:cs typeface="Times New Roman"/>
              </a:rPr>
              <a:t>практично із всіх </a:t>
            </a:r>
            <a:r>
              <a:rPr sz="1800" spc="-15" dirty="0">
                <a:latin typeface="Times New Roman"/>
                <a:cs typeface="Times New Roman"/>
              </a:rPr>
              <a:t>куточків </a:t>
            </a:r>
            <a:r>
              <a:rPr sz="1800" spc="-40" dirty="0">
                <a:latin typeface="Times New Roman"/>
                <a:cs typeface="Times New Roman"/>
              </a:rPr>
              <a:t>світу. </a:t>
            </a:r>
            <a:r>
              <a:rPr sz="1800" spc="-35" dirty="0">
                <a:latin typeface="Times New Roman"/>
                <a:cs typeface="Times New Roman"/>
              </a:rPr>
              <a:t>Тут </a:t>
            </a:r>
            <a:r>
              <a:rPr sz="1800" spc="-10" dirty="0">
                <a:latin typeface="Times New Roman"/>
                <a:cs typeface="Times New Roman"/>
              </a:rPr>
              <a:t>представлені машини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5" dirty="0">
                <a:latin typeface="Times New Roman"/>
                <a:cs typeface="Times New Roman"/>
              </a:rPr>
              <a:t>для </a:t>
            </a:r>
            <a:r>
              <a:rPr sz="1800" spc="-10" dirty="0">
                <a:latin typeface="Times New Roman"/>
                <a:cs typeface="Times New Roman"/>
              </a:rPr>
              <a:t>вижимання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цитрусових,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5" dirty="0">
                <a:latin typeface="Times New Roman"/>
                <a:cs typeface="Times New Roman"/>
              </a:rPr>
              <a:t>для </a:t>
            </a:r>
            <a:r>
              <a:rPr sz="1800" spc="-15" dirty="0">
                <a:latin typeface="Times New Roman"/>
                <a:cs typeface="Times New Roman"/>
              </a:rPr>
              <a:t>одержання соку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овочів, фруктів, </a:t>
            </a:r>
            <a:r>
              <a:rPr sz="1800" spc="-10" dirty="0">
                <a:latin typeface="Times New Roman"/>
                <a:cs typeface="Times New Roman"/>
              </a:rPr>
              <a:t>зелені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10" dirty="0">
                <a:latin typeface="Times New Roman"/>
                <a:cs typeface="Times New Roman"/>
              </a:rPr>
              <a:t>безліч інших </a:t>
            </a:r>
            <a:r>
              <a:rPr sz="1800" spc="-15" dirty="0">
                <a:latin typeface="Times New Roman"/>
                <a:cs typeface="Times New Roman"/>
              </a:rPr>
              <a:t>продуктів.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15" dirty="0">
                <a:latin typeface="Times New Roman"/>
                <a:cs typeface="Times New Roman"/>
              </a:rPr>
              <a:t>наші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дні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соковижималки</a:t>
            </a:r>
            <a:r>
              <a:rPr sz="1800" spc="-25" dirty="0">
                <a:latin typeface="Times New Roman"/>
                <a:cs typeface="Times New Roman"/>
              </a:rPr>
              <a:t> застосовуються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тільки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барах,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дуже</a:t>
            </a:r>
            <a:r>
              <a:rPr sz="1800" spc="-25" dirty="0">
                <a:latin typeface="Times New Roman"/>
                <a:cs typeface="Times New Roman"/>
              </a:rPr>
              <a:t> часто</a:t>
            </a:r>
            <a:r>
              <a:rPr sz="1800" spc="-20" dirty="0">
                <a:latin typeface="Times New Roman"/>
                <a:cs typeface="Times New Roman"/>
              </a:rPr>
              <a:t> їхня</a:t>
            </a:r>
            <a:r>
              <a:rPr sz="1800" spc="4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установка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здійснюється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кухні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навіть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магазинах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(в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останньому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випадку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мова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йде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про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високопродуктивні </a:t>
            </a:r>
            <a:r>
              <a:rPr sz="1800" spc="-20" dirty="0">
                <a:latin typeface="Times New Roman"/>
                <a:cs typeface="Times New Roman"/>
              </a:rPr>
              <a:t>машини, </a:t>
            </a:r>
            <a:r>
              <a:rPr sz="1800" spc="-30" dirty="0">
                <a:latin typeface="Times New Roman"/>
                <a:cs typeface="Times New Roman"/>
              </a:rPr>
              <a:t>розрахованих </a:t>
            </a:r>
            <a:r>
              <a:rPr sz="1800" spc="-15" dirty="0">
                <a:latin typeface="Times New Roman"/>
                <a:cs typeface="Times New Roman"/>
              </a:rPr>
              <a:t>на </a:t>
            </a:r>
            <a:r>
              <a:rPr sz="1800" spc="-30" dirty="0">
                <a:latin typeface="Times New Roman"/>
                <a:cs typeface="Times New Roman"/>
              </a:rPr>
              <a:t>приготування </a:t>
            </a:r>
            <a:r>
              <a:rPr sz="1800" spc="-35" dirty="0">
                <a:latin typeface="Times New Roman"/>
                <a:cs typeface="Times New Roman"/>
              </a:rPr>
              <a:t>свіжовижатого </a:t>
            </a:r>
            <a:r>
              <a:rPr sz="1800" spc="-25" dirty="0">
                <a:latin typeface="Times New Roman"/>
                <a:cs typeface="Times New Roman"/>
              </a:rPr>
              <a:t>соку </a:t>
            </a:r>
            <a:r>
              <a:rPr sz="1800" spc="-15" dirty="0">
                <a:latin typeface="Times New Roman"/>
                <a:cs typeface="Times New Roman"/>
              </a:rPr>
              <a:t>на </a:t>
            </a:r>
            <a:r>
              <a:rPr sz="1800" spc="-30" dirty="0">
                <a:latin typeface="Times New Roman"/>
                <a:cs typeface="Times New Roman"/>
              </a:rPr>
              <a:t>очах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клієнта).</a:t>
            </a:r>
            <a:endParaRPr sz="1800">
              <a:latin typeface="Times New Roman"/>
              <a:cs typeface="Times New Roman"/>
            </a:endParaRPr>
          </a:p>
          <a:p>
            <a:pPr marL="14604" marR="8255" indent="450215" algn="just">
              <a:lnSpc>
                <a:spcPct val="100000"/>
              </a:lnSpc>
            </a:pPr>
            <a:r>
              <a:rPr sz="1800" spc="-20" dirty="0">
                <a:latin typeface="Times New Roman"/>
                <a:cs typeface="Times New Roman"/>
              </a:rPr>
              <a:t>Соковижималки,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які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найбільше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часто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використаються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різних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підприємствах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харчування,</a:t>
            </a:r>
            <a:r>
              <a:rPr sz="1800" spc="-20" dirty="0">
                <a:latin typeface="Times New Roman"/>
                <a:cs typeface="Times New Roman"/>
              </a:rPr>
              <a:t> можна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розділити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дві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групи:</a:t>
            </a:r>
            <a:endParaRPr sz="1800">
              <a:latin typeface="Times New Roman"/>
              <a:cs typeface="Times New Roman"/>
            </a:endParaRPr>
          </a:p>
          <a:p>
            <a:pPr marL="13970" marR="6985" indent="450850" algn="just">
              <a:lnSpc>
                <a:spcPct val="100000"/>
              </a:lnSpc>
            </a:pPr>
            <a:r>
              <a:rPr sz="1800" b="1" spc="-25" dirty="0">
                <a:latin typeface="Times New Roman"/>
                <a:cs typeface="Times New Roman"/>
              </a:rPr>
              <a:t>Соковижималки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для </a:t>
            </a:r>
            <a:r>
              <a:rPr sz="1800" b="1" spc="-25" dirty="0">
                <a:latin typeface="Times New Roman"/>
                <a:cs typeface="Times New Roman"/>
              </a:rPr>
              <a:t>цитрусових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роблять</a:t>
            </a:r>
            <a:r>
              <a:rPr sz="1800" spc="-20" dirty="0">
                <a:latin typeface="Times New Roman"/>
                <a:cs typeface="Times New Roman"/>
              </a:rPr>
              <a:t> вижимки </a:t>
            </a:r>
            <a:r>
              <a:rPr sz="1800" spc="-10" dirty="0">
                <a:latin typeface="Times New Roman"/>
                <a:cs typeface="Times New Roman"/>
              </a:rPr>
              <a:t>таких </a:t>
            </a:r>
            <a:r>
              <a:rPr sz="1800" spc="-25" dirty="0">
                <a:latin typeface="Times New Roman"/>
                <a:cs typeface="Times New Roman"/>
              </a:rPr>
              <a:t>продуктів,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як </a:t>
            </a:r>
            <a:r>
              <a:rPr sz="1800" spc="-20" dirty="0">
                <a:latin typeface="Times New Roman"/>
                <a:cs typeface="Times New Roman"/>
              </a:rPr>
              <a:t>апельсини, </a:t>
            </a:r>
            <a:r>
              <a:rPr sz="1800" spc="-15" dirty="0">
                <a:latin typeface="Times New Roman"/>
                <a:cs typeface="Times New Roman"/>
              </a:rPr>
              <a:t> лимони, </a:t>
            </a:r>
            <a:r>
              <a:rPr sz="1800" spc="-20" dirty="0">
                <a:latin typeface="Times New Roman"/>
                <a:cs typeface="Times New Roman"/>
              </a:rPr>
              <a:t>грейпфрути, </a:t>
            </a:r>
            <a:r>
              <a:rPr sz="1800" spc="-15" dirty="0">
                <a:latin typeface="Times New Roman"/>
                <a:cs typeface="Times New Roman"/>
              </a:rPr>
              <a:t>ківі. </a:t>
            </a:r>
            <a:r>
              <a:rPr sz="1800" dirty="0">
                <a:latin typeface="Times New Roman"/>
                <a:cs typeface="Times New Roman"/>
              </a:rPr>
              <a:t>Є </a:t>
            </a:r>
            <a:r>
              <a:rPr sz="1800" spc="-10" dirty="0">
                <a:latin typeface="Times New Roman"/>
                <a:cs typeface="Times New Roman"/>
              </a:rPr>
              <a:t>різні </a:t>
            </a:r>
            <a:r>
              <a:rPr sz="1800" spc="-20" dirty="0">
                <a:latin typeface="Times New Roman"/>
                <a:cs typeface="Times New Roman"/>
              </a:rPr>
              <a:t>модифікації, </a:t>
            </a:r>
            <a:r>
              <a:rPr sz="1800" spc="-15" dirty="0">
                <a:latin typeface="Times New Roman"/>
                <a:cs typeface="Times New Roman"/>
              </a:rPr>
              <a:t>деякі </a:t>
            </a:r>
            <a:r>
              <a:rPr sz="1800" spc="-10" dirty="0">
                <a:latin typeface="Times New Roman"/>
                <a:cs typeface="Times New Roman"/>
              </a:rPr>
              <a:t>оснащуються </a:t>
            </a:r>
            <a:r>
              <a:rPr sz="1800" spc="-15" dirty="0">
                <a:latin typeface="Times New Roman"/>
                <a:cs typeface="Times New Roman"/>
              </a:rPr>
              <a:t>важільно-притискними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пристроями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т.д.,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однак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всі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вони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виконують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самі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функції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вижиманню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соку</a:t>
            </a:r>
            <a:r>
              <a:rPr sz="1800" spc="-15" dirty="0">
                <a:latin typeface="Times New Roman"/>
                <a:cs typeface="Times New Roman"/>
              </a:rPr>
              <a:t> із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цитрусових</a:t>
            </a:r>
            <a:r>
              <a:rPr sz="1800" spc="-20" dirty="0">
                <a:latin typeface="Times New Roman"/>
                <a:cs typeface="Times New Roman"/>
              </a:rPr>
              <a:t> продуктів.</a:t>
            </a:r>
            <a:endParaRPr sz="1800">
              <a:latin typeface="Times New Roman"/>
              <a:cs typeface="Times New Roman"/>
            </a:endParaRPr>
          </a:p>
          <a:p>
            <a:pPr marL="356235" marR="8890" indent="-342265" algn="just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1.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Соковижималки </a:t>
            </a:r>
            <a:r>
              <a:rPr sz="1800" b="1" spc="-5" dirty="0">
                <a:latin typeface="Times New Roman"/>
                <a:cs typeface="Times New Roman"/>
              </a:rPr>
              <a:t>для </a:t>
            </a:r>
            <a:r>
              <a:rPr sz="1800" b="1" spc="-25" dirty="0">
                <a:latin typeface="Times New Roman"/>
                <a:cs typeface="Times New Roman"/>
              </a:rPr>
              <a:t>овочів </a:t>
            </a:r>
            <a:r>
              <a:rPr sz="1800" b="1" dirty="0">
                <a:latin typeface="Times New Roman"/>
                <a:cs typeface="Times New Roman"/>
              </a:rPr>
              <a:t>і </a:t>
            </a:r>
            <a:r>
              <a:rPr sz="1800" b="1" spc="-10" dirty="0">
                <a:latin typeface="Times New Roman"/>
                <a:cs typeface="Times New Roman"/>
              </a:rPr>
              <a:t>фруктів </a:t>
            </a:r>
            <a:r>
              <a:rPr sz="1800" spc="-15" dirty="0">
                <a:latin typeface="Times New Roman"/>
                <a:cs typeface="Times New Roman"/>
              </a:rPr>
              <a:t>роблять </a:t>
            </a:r>
            <a:r>
              <a:rPr sz="1800" spc="-10" dirty="0">
                <a:latin typeface="Times New Roman"/>
                <a:cs typeface="Times New Roman"/>
              </a:rPr>
              <a:t>вижимки </a:t>
            </a:r>
            <a:r>
              <a:rPr sz="1800" spc="-15" dirty="0">
                <a:latin typeface="Times New Roman"/>
                <a:cs typeface="Times New Roman"/>
              </a:rPr>
              <a:t>соку </a:t>
            </a:r>
            <a:r>
              <a:rPr sz="1800" spc="-10" dirty="0">
                <a:latin typeface="Times New Roman"/>
                <a:cs typeface="Times New Roman"/>
              </a:rPr>
              <a:t>практично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30" dirty="0">
                <a:latin typeface="Times New Roman"/>
                <a:cs typeface="Times New Roman"/>
              </a:rPr>
              <a:t>будь-яких 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видів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продуктів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(фруктів,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овочів,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зелені, ягід).</a:t>
            </a:r>
            <a:endParaRPr sz="1800">
              <a:latin typeface="Times New Roman"/>
              <a:cs typeface="Times New Roman"/>
            </a:endParaRPr>
          </a:p>
          <a:p>
            <a:pPr marL="12700" marR="6350" indent="45085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20" dirty="0">
                <a:latin typeface="Times New Roman"/>
                <a:cs typeface="Times New Roman"/>
              </a:rPr>
              <a:t>барах, </a:t>
            </a:r>
            <a:r>
              <a:rPr sz="1800" spc="-10" dirty="0">
                <a:latin typeface="Times New Roman"/>
                <a:cs typeface="Times New Roman"/>
              </a:rPr>
              <a:t>де все </a:t>
            </a:r>
            <a:r>
              <a:rPr sz="1800" spc="-20" dirty="0">
                <a:latin typeface="Times New Roman"/>
                <a:cs typeface="Times New Roman"/>
              </a:rPr>
              <a:t>більша кількість гостей бажає </a:t>
            </a:r>
            <a:r>
              <a:rPr sz="1800" spc="-35" dirty="0">
                <a:latin typeface="Times New Roman"/>
                <a:cs typeface="Times New Roman"/>
              </a:rPr>
              <a:t>бачити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0" dirty="0">
                <a:latin typeface="Times New Roman"/>
                <a:cs typeface="Times New Roman"/>
              </a:rPr>
              <a:t>меню різні види </a:t>
            </a:r>
            <a:r>
              <a:rPr sz="1800" spc="-30" dirty="0">
                <a:latin typeface="Times New Roman"/>
                <a:cs typeface="Times New Roman"/>
              </a:rPr>
              <a:t>свіжовижатих 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соків,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звичайно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встановлюються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соковижималки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для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цитрусових,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кухнях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соковижималки </a:t>
            </a:r>
            <a:r>
              <a:rPr sz="1800" spc="-15" dirty="0">
                <a:latin typeface="Times New Roman"/>
                <a:cs typeface="Times New Roman"/>
              </a:rPr>
              <a:t>для </a:t>
            </a:r>
            <a:r>
              <a:rPr sz="1800" spc="-30" dirty="0">
                <a:latin typeface="Times New Roman"/>
                <a:cs typeface="Times New Roman"/>
              </a:rPr>
              <a:t>овочів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25" dirty="0">
                <a:latin typeface="Times New Roman"/>
                <a:cs typeface="Times New Roman"/>
              </a:rPr>
              <a:t>фруктів. </a:t>
            </a:r>
            <a:r>
              <a:rPr sz="1800" spc="-15" dirty="0">
                <a:latin typeface="Times New Roman"/>
                <a:cs typeface="Times New Roman"/>
              </a:rPr>
              <a:t>Зв'язано </a:t>
            </a:r>
            <a:r>
              <a:rPr sz="1800" spc="-5" dirty="0">
                <a:latin typeface="Times New Roman"/>
                <a:cs typeface="Times New Roman"/>
              </a:rPr>
              <a:t>це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тим, </a:t>
            </a:r>
            <a:r>
              <a:rPr sz="1800" spc="-10" dirty="0">
                <a:latin typeface="Times New Roman"/>
                <a:cs typeface="Times New Roman"/>
              </a:rPr>
              <a:t>що </a:t>
            </a:r>
            <a:r>
              <a:rPr sz="1800" spc="-25" dirty="0">
                <a:latin typeface="Times New Roman"/>
                <a:cs typeface="Times New Roman"/>
              </a:rPr>
              <a:t>соковижималки </a:t>
            </a:r>
            <a:r>
              <a:rPr sz="1800" spc="-15" dirty="0">
                <a:latin typeface="Times New Roman"/>
                <a:cs typeface="Times New Roman"/>
              </a:rPr>
              <a:t>для </a:t>
            </a:r>
            <a:r>
              <a:rPr sz="1800" spc="-20" dirty="0">
                <a:latin typeface="Times New Roman"/>
                <a:cs typeface="Times New Roman"/>
              </a:rPr>
              <a:t>цитрусових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працюють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досить </a:t>
            </a:r>
            <a:r>
              <a:rPr sz="1800" spc="-15" dirty="0">
                <a:latin typeface="Times New Roman"/>
                <a:cs typeface="Times New Roman"/>
              </a:rPr>
              <a:t>малих </a:t>
            </a:r>
            <a:r>
              <a:rPr sz="1800" spc="-20" dirty="0">
                <a:latin typeface="Times New Roman"/>
                <a:cs typeface="Times New Roman"/>
              </a:rPr>
              <a:t>обертах, </a:t>
            </a:r>
            <a:r>
              <a:rPr sz="1800" spc="-25" dirty="0">
                <a:latin typeface="Times New Roman"/>
                <a:cs typeface="Times New Roman"/>
              </a:rPr>
              <a:t>створюючи</a:t>
            </a:r>
            <a:r>
              <a:rPr sz="1800" spc="-20" dirty="0">
                <a:latin typeface="Times New Roman"/>
                <a:cs typeface="Times New Roman"/>
              </a:rPr>
              <a:t> незначний шум,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15" dirty="0">
                <a:latin typeface="Times New Roman"/>
                <a:cs typeface="Times New Roman"/>
              </a:rPr>
              <a:t>машини для </a:t>
            </a:r>
            <a:r>
              <a:rPr sz="1800" spc="-30" dirty="0">
                <a:latin typeface="Times New Roman"/>
                <a:cs typeface="Times New Roman"/>
              </a:rPr>
              <a:t>овочів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фруктів</a:t>
            </a:r>
            <a:r>
              <a:rPr sz="1800" spc="-20" dirty="0">
                <a:latin typeface="Times New Roman"/>
                <a:cs typeface="Times New Roman"/>
              </a:rPr>
              <a:t> видають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досить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неприємний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сильний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звук,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що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заважає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відвідувачам.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барах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соковижималки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тільки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вичавлюють</a:t>
            </a:r>
            <a:r>
              <a:rPr sz="1800" spc="-15" dirty="0">
                <a:latin typeface="Times New Roman"/>
                <a:cs typeface="Times New Roman"/>
              </a:rPr>
              <a:t> різні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цитрусові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соки,</a:t>
            </a:r>
            <a:r>
              <a:rPr sz="1800" spc="-10" dirty="0">
                <a:latin typeface="Times New Roman"/>
                <a:cs typeface="Times New Roman"/>
              </a:rPr>
              <a:t> але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використаються</a:t>
            </a:r>
            <a:r>
              <a:rPr sz="1800" spc="-20" dirty="0">
                <a:latin typeface="Times New Roman"/>
                <a:cs typeface="Times New Roman"/>
              </a:rPr>
              <a:t> для 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приготування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мусів, </a:t>
            </a:r>
            <a:r>
              <a:rPr sz="1800" spc="-30" dirty="0">
                <a:latin typeface="Times New Roman"/>
                <a:cs typeface="Times New Roman"/>
              </a:rPr>
              <a:t>коктейлів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і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крижаних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шербетів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із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соком.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2717" y="228685"/>
            <a:ext cx="2094134" cy="31180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8479" y="8674"/>
            <a:ext cx="2081362" cy="346894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7210" y="3599177"/>
            <a:ext cx="8989060" cy="3195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6350" indent="450850" algn="just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Times New Roman"/>
                <a:cs typeface="Times New Roman"/>
              </a:rPr>
              <a:t>Соковижималки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для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цитрусових</a:t>
            </a:r>
            <a:r>
              <a:rPr sz="1600" b="1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-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дуже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простий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пристрій,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і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робота</a:t>
            </a:r>
            <a:r>
              <a:rPr sz="1600" dirty="0">
                <a:latin typeface="Times New Roman"/>
                <a:cs typeface="Times New Roman"/>
              </a:rPr>
              <a:t> на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ньому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не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вимагає </a:t>
            </a:r>
            <a:r>
              <a:rPr sz="1600" dirty="0">
                <a:latin typeface="Times New Roman"/>
                <a:cs typeface="Times New Roman"/>
              </a:rPr>
              <a:t> спеціальної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кваліфікації.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Розглянемо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основні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деталі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машини.</a:t>
            </a:r>
            <a:endParaRPr sz="1600">
              <a:latin typeface="Times New Roman"/>
              <a:cs typeface="Times New Roman"/>
            </a:endParaRPr>
          </a:p>
          <a:p>
            <a:pPr marL="12700" marR="5080" indent="46990" algn="just">
              <a:lnSpc>
                <a:spcPts val="1920"/>
              </a:lnSpc>
              <a:spcBef>
                <a:spcPts val="65"/>
              </a:spcBef>
              <a:buAutoNum type="arabicPlain"/>
              <a:tabLst>
                <a:tab pos="217170" algn="l"/>
              </a:tabLst>
            </a:pPr>
            <a:r>
              <a:rPr sz="1600" b="1" dirty="0">
                <a:latin typeface="Times New Roman"/>
                <a:cs typeface="Times New Roman"/>
              </a:rPr>
              <a:t>- </a:t>
            </a:r>
            <a:r>
              <a:rPr sz="1600" b="1" spc="-40" dirty="0">
                <a:latin typeface="Times New Roman"/>
                <a:cs typeface="Times New Roman"/>
              </a:rPr>
              <a:t>Сепаратор, </a:t>
            </a:r>
            <a:r>
              <a:rPr sz="1600" spc="-30" dirty="0">
                <a:latin typeface="Times New Roman"/>
                <a:cs typeface="Times New Roman"/>
              </a:rPr>
              <a:t>має </a:t>
            </a:r>
            <a:r>
              <a:rPr sz="1600" spc="-45" dirty="0">
                <a:latin typeface="Times New Roman"/>
                <a:cs typeface="Times New Roman"/>
              </a:rPr>
              <a:t>конусоподібну </a:t>
            </a:r>
            <a:r>
              <a:rPr sz="1600" spc="-25" dirty="0">
                <a:latin typeface="Times New Roman"/>
                <a:cs typeface="Times New Roman"/>
              </a:rPr>
              <a:t>форму </a:t>
            </a:r>
            <a:r>
              <a:rPr sz="1600" dirty="0">
                <a:latin typeface="Times New Roman"/>
                <a:cs typeface="Times New Roman"/>
              </a:rPr>
              <a:t>з </a:t>
            </a:r>
            <a:r>
              <a:rPr sz="1600" spc="-20" dirty="0">
                <a:latin typeface="Times New Roman"/>
                <a:cs typeface="Times New Roman"/>
              </a:rPr>
              <a:t>ребристими </a:t>
            </a:r>
            <a:r>
              <a:rPr sz="1600" spc="-25" dirty="0">
                <a:latin typeface="Times New Roman"/>
                <a:cs typeface="Times New Roman"/>
              </a:rPr>
              <a:t>насічками, </a:t>
            </a:r>
            <a:r>
              <a:rPr sz="1600" spc="-10" dirty="0">
                <a:latin typeface="Times New Roman"/>
                <a:cs typeface="Times New Roman"/>
              </a:rPr>
              <a:t>завдяки </a:t>
            </a:r>
            <a:r>
              <a:rPr sz="1600" spc="-5" dirty="0">
                <a:latin typeface="Times New Roman"/>
                <a:cs typeface="Times New Roman"/>
              </a:rPr>
              <a:t>яким </a:t>
            </a:r>
            <a:r>
              <a:rPr sz="1600" spc="-10" dirty="0">
                <a:latin typeface="Times New Roman"/>
                <a:cs typeface="Times New Roman"/>
              </a:rPr>
              <a:t>відбувається </a:t>
            </a:r>
            <a:r>
              <a:rPr sz="1600" spc="-25" dirty="0">
                <a:latin typeface="Times New Roman"/>
                <a:cs typeface="Times New Roman"/>
              </a:rPr>
              <a:t>тертя </a:t>
            </a:r>
            <a:r>
              <a:rPr sz="1600" spc="-15" dirty="0">
                <a:latin typeface="Times New Roman"/>
                <a:cs typeface="Times New Roman"/>
              </a:rPr>
              <a:t>між </a:t>
            </a:r>
            <a:r>
              <a:rPr sz="1600" spc="-10" dirty="0">
                <a:latin typeface="Times New Roman"/>
                <a:cs typeface="Times New Roman"/>
              </a:rPr>
              <a:t> ним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й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утримуваним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35" dirty="0">
                <a:latin typeface="Times New Roman"/>
                <a:cs typeface="Times New Roman"/>
              </a:rPr>
              <a:t>рукою</a:t>
            </a:r>
            <a:r>
              <a:rPr sz="1600" spc="-30" dirty="0">
                <a:latin typeface="Times New Roman"/>
                <a:cs typeface="Times New Roman"/>
              </a:rPr>
              <a:t> продуктом,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внаслідок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чого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відбувається</a:t>
            </a:r>
            <a:r>
              <a:rPr sz="1600" spc="-25" dirty="0">
                <a:latin typeface="Times New Roman"/>
                <a:cs typeface="Times New Roman"/>
              </a:rPr>
              <a:t> вижимка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60" dirty="0">
                <a:latin typeface="Times New Roman"/>
                <a:cs typeface="Times New Roman"/>
              </a:rPr>
              <a:t>соку.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Завдяки</a:t>
            </a:r>
            <a:r>
              <a:rPr sz="1600" spc="-25" dirty="0">
                <a:latin typeface="Times New Roman"/>
                <a:cs typeface="Times New Roman"/>
              </a:rPr>
              <a:t> тонким </a:t>
            </a:r>
            <a:r>
              <a:rPr sz="1600" spc="-20" dirty="0">
                <a:latin typeface="Times New Roman"/>
                <a:cs typeface="Times New Roman"/>
              </a:rPr>
              <a:t> каналам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по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всьому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нижньому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діаметрі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сепаратора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відсівається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макуха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(пульпа),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одержуваний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процесі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ts val="1855"/>
              </a:lnSpc>
            </a:pPr>
            <a:r>
              <a:rPr sz="1600" spc="-20" dirty="0">
                <a:latin typeface="Times New Roman"/>
                <a:cs typeface="Times New Roman"/>
              </a:rPr>
              <a:t>вижимки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й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стікання</a:t>
            </a:r>
            <a:r>
              <a:rPr sz="1600" spc="-55" dirty="0">
                <a:latin typeface="Times New Roman"/>
                <a:cs typeface="Times New Roman"/>
              </a:rPr>
              <a:t> соку.</a:t>
            </a:r>
            <a:endParaRPr sz="1600">
              <a:latin typeface="Times New Roman"/>
              <a:cs typeface="Times New Roman"/>
            </a:endParaRPr>
          </a:p>
          <a:p>
            <a:pPr marL="13335" marR="5080" indent="-635" algn="just">
              <a:lnSpc>
                <a:spcPct val="100000"/>
              </a:lnSpc>
              <a:buAutoNum type="arabicPlain" startAt="2"/>
              <a:tabLst>
                <a:tab pos="173355" algn="l"/>
              </a:tabLst>
            </a:pPr>
            <a:r>
              <a:rPr sz="1600" b="1" dirty="0">
                <a:latin typeface="Times New Roman"/>
                <a:cs typeface="Times New Roman"/>
              </a:rPr>
              <a:t>- </a:t>
            </a:r>
            <a:r>
              <a:rPr sz="1600" b="1" spc="-30" dirty="0">
                <a:latin typeface="Times New Roman"/>
                <a:cs typeface="Times New Roman"/>
              </a:rPr>
              <a:t>Колба, </a:t>
            </a:r>
            <a:r>
              <a:rPr sz="1600" spc="-25" dirty="0">
                <a:latin typeface="Times New Roman"/>
                <a:cs typeface="Times New Roman"/>
              </a:rPr>
              <a:t>виготовляється </a:t>
            </a:r>
            <a:r>
              <a:rPr sz="1600" dirty="0">
                <a:latin typeface="Times New Roman"/>
                <a:cs typeface="Times New Roman"/>
              </a:rPr>
              <a:t>з </a:t>
            </a:r>
            <a:r>
              <a:rPr sz="1600" spc="-25" dirty="0">
                <a:latin typeface="Times New Roman"/>
                <a:cs typeface="Times New Roman"/>
              </a:rPr>
              <a:t>харчової нержавіючої </a:t>
            </a:r>
            <a:r>
              <a:rPr sz="1600" spc="-10" dirty="0">
                <a:latin typeface="Times New Roman"/>
                <a:cs typeface="Times New Roman"/>
              </a:rPr>
              <a:t>сталі. </a:t>
            </a:r>
            <a:r>
              <a:rPr sz="1600" dirty="0">
                <a:latin typeface="Times New Roman"/>
                <a:cs typeface="Times New Roman"/>
              </a:rPr>
              <a:t>У </a:t>
            </a:r>
            <a:r>
              <a:rPr sz="1600" spc="-15" dirty="0">
                <a:latin typeface="Times New Roman"/>
                <a:cs typeface="Times New Roman"/>
              </a:rPr>
              <a:t>нижній частині розташований </a:t>
            </a:r>
            <a:r>
              <a:rPr sz="1600" spc="-10" dirty="0">
                <a:latin typeface="Times New Roman"/>
                <a:cs typeface="Times New Roman"/>
              </a:rPr>
              <a:t>"носик", через 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який </a:t>
            </a:r>
            <a:r>
              <a:rPr sz="1600" spc="-20" dirty="0">
                <a:latin typeface="Times New Roman"/>
                <a:cs typeface="Times New Roman"/>
              </a:rPr>
              <a:t>отриманий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сік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стікає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підставлену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під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нього</a:t>
            </a:r>
            <a:r>
              <a:rPr sz="1600" spc="-20" dirty="0">
                <a:latin typeface="Times New Roman"/>
                <a:cs typeface="Times New Roman"/>
              </a:rPr>
              <a:t> ємність.</a:t>
            </a:r>
            <a:endParaRPr sz="1600">
              <a:latin typeface="Times New Roman"/>
              <a:cs typeface="Times New Roman"/>
            </a:endParaRPr>
          </a:p>
          <a:p>
            <a:pPr marL="161925" indent="-149225" algn="just">
              <a:lnSpc>
                <a:spcPts val="1920"/>
              </a:lnSpc>
              <a:buAutoNum type="arabicPlain" startAt="2"/>
              <a:tabLst>
                <a:tab pos="162560" algn="l"/>
              </a:tabLst>
            </a:pPr>
            <a:r>
              <a:rPr sz="1600" dirty="0">
                <a:latin typeface="Times New Roman"/>
                <a:cs typeface="Times New Roman"/>
              </a:rPr>
              <a:t>-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b="1" spc="-35" dirty="0">
                <a:latin typeface="Times New Roman"/>
                <a:cs typeface="Times New Roman"/>
              </a:rPr>
              <a:t>Корпус,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виготовляється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в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більшості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випадків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з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алюмінієвого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сплаву,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рідше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з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нержавіючої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сталі</a:t>
            </a:r>
            <a:endParaRPr sz="1600">
              <a:latin typeface="Times New Roman"/>
              <a:cs typeface="Times New Roman"/>
            </a:endParaRPr>
          </a:p>
          <a:p>
            <a:pPr marL="175895" indent="-163830">
              <a:lnSpc>
                <a:spcPct val="100000"/>
              </a:lnSpc>
              <a:buAutoNum type="arabicPlain" startAt="2"/>
              <a:tabLst>
                <a:tab pos="176530" algn="l"/>
              </a:tabLst>
            </a:pPr>
            <a:r>
              <a:rPr sz="1600" dirty="0">
                <a:latin typeface="Times New Roman"/>
                <a:cs typeface="Times New Roman"/>
              </a:rPr>
              <a:t>-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b="1" spc="-35" dirty="0">
                <a:latin typeface="Times New Roman"/>
                <a:cs typeface="Times New Roman"/>
              </a:rPr>
              <a:t>Електродвигун</a:t>
            </a:r>
            <a:r>
              <a:rPr sz="1600" b="1" spc="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—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35" dirty="0">
                <a:latin typeface="Times New Roman"/>
                <a:cs typeface="Times New Roman"/>
              </a:rPr>
              <a:t>завжди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220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В,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35" dirty="0">
                <a:latin typeface="Times New Roman"/>
                <a:cs typeface="Times New Roman"/>
              </a:rPr>
              <a:t>споживана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spc="-35" dirty="0">
                <a:latin typeface="Times New Roman"/>
                <a:cs typeface="Times New Roman"/>
              </a:rPr>
              <a:t>потужність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—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від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0,15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до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0,4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45" dirty="0">
                <a:latin typeface="Times New Roman"/>
                <a:cs typeface="Times New Roman"/>
              </a:rPr>
              <a:t>кВт,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швидкість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обертання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—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від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250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до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1400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об/хв.</a:t>
            </a:r>
            <a:endParaRPr sz="1600">
              <a:latin typeface="Times New Roman"/>
              <a:cs typeface="Times New Roman"/>
            </a:endParaRPr>
          </a:p>
          <a:p>
            <a:pPr marL="161925" indent="-149225">
              <a:lnSpc>
                <a:spcPct val="100000"/>
              </a:lnSpc>
              <a:buAutoNum type="arabicPlain" startAt="5"/>
              <a:tabLst>
                <a:tab pos="162560" algn="l"/>
              </a:tabLst>
            </a:pPr>
            <a:r>
              <a:rPr sz="1600" dirty="0">
                <a:latin typeface="Times New Roman"/>
                <a:cs typeface="Times New Roman"/>
              </a:rPr>
              <a:t>-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Днище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корпуса,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spc="-30" dirty="0">
                <a:latin typeface="Times New Roman"/>
                <a:cs typeface="Times New Roman"/>
              </a:rPr>
              <a:t>виготовляється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із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пластику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й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має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вентиляційні</a:t>
            </a:r>
            <a:r>
              <a:rPr sz="1600" spc="-25" dirty="0">
                <a:latin typeface="Times New Roman"/>
                <a:cs typeface="Times New Roman"/>
              </a:rPr>
              <a:t> отвори</a:t>
            </a:r>
            <a:endParaRPr sz="1600">
              <a:latin typeface="Times New Roman"/>
              <a:cs typeface="Times New Roman"/>
            </a:endParaRPr>
          </a:p>
          <a:p>
            <a:pPr marL="161290" indent="-149225">
              <a:lnSpc>
                <a:spcPct val="100000"/>
              </a:lnSpc>
              <a:buAutoNum type="arabicPlain" startAt="5"/>
              <a:tabLst>
                <a:tab pos="161925" algn="l"/>
              </a:tabLst>
            </a:pPr>
            <a:r>
              <a:rPr sz="1600" dirty="0">
                <a:latin typeface="Times New Roman"/>
                <a:cs typeface="Times New Roman"/>
              </a:rPr>
              <a:t>-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Електрокабель,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призначений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для</a:t>
            </a:r>
            <a:r>
              <a:rPr sz="1600" spc="-25" dirty="0">
                <a:latin typeface="Times New Roman"/>
                <a:cs typeface="Times New Roman"/>
              </a:rPr>
              <a:t> підключення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до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стандартної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євророзетки.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5906" y="681215"/>
            <a:ext cx="2423257" cy="344328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3012" y="312419"/>
            <a:ext cx="1602700" cy="44829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96630" y="151492"/>
            <a:ext cx="1675116" cy="448878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8968" y="4894559"/>
            <a:ext cx="89903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280" algn="just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Times New Roman"/>
                <a:cs typeface="Times New Roman"/>
              </a:rPr>
              <a:t>Соковижималка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для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овочів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і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фруктів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5080" indent="45021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35" dirty="0">
                <a:latin typeface="Times New Roman"/>
                <a:cs typeface="Times New Roman"/>
              </a:rPr>
              <a:t>Штовхач,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2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30" dirty="0">
                <a:latin typeface="Times New Roman"/>
                <a:cs typeface="Times New Roman"/>
              </a:rPr>
              <a:t>Верхня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35" dirty="0">
                <a:latin typeface="Times New Roman"/>
                <a:cs typeface="Times New Roman"/>
              </a:rPr>
              <a:t>кришка,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3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50" dirty="0">
                <a:latin typeface="Times New Roman"/>
                <a:cs typeface="Times New Roman"/>
              </a:rPr>
              <a:t>Тертковий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30" dirty="0">
                <a:latin typeface="Times New Roman"/>
                <a:cs typeface="Times New Roman"/>
              </a:rPr>
              <a:t>диск,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4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20" dirty="0">
                <a:latin typeface="Times New Roman"/>
                <a:cs typeface="Times New Roman"/>
              </a:rPr>
              <a:t>Сепаратор,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5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Маховик, </a:t>
            </a:r>
            <a:r>
              <a:rPr sz="1800" b="1" dirty="0">
                <a:latin typeface="Times New Roman"/>
                <a:cs typeface="Times New Roman"/>
              </a:rPr>
              <a:t>6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40" dirty="0">
                <a:latin typeface="Times New Roman"/>
                <a:cs typeface="Times New Roman"/>
              </a:rPr>
              <a:t>Робочий </a:t>
            </a:r>
            <a:r>
              <a:rPr sz="1800" b="1" spc="-25" dirty="0">
                <a:latin typeface="Times New Roman"/>
                <a:cs typeface="Times New Roman"/>
              </a:rPr>
              <a:t>бак, </a:t>
            </a:r>
            <a:r>
              <a:rPr sz="1800" b="1" dirty="0">
                <a:latin typeface="Times New Roman"/>
                <a:cs typeface="Times New Roman"/>
              </a:rPr>
              <a:t>7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30" dirty="0">
                <a:latin typeface="Times New Roman"/>
                <a:cs typeface="Times New Roman"/>
              </a:rPr>
              <a:t>Вивідний </a:t>
            </a:r>
            <a:r>
              <a:rPr sz="1800" b="1" spc="-35" dirty="0">
                <a:latin typeface="Times New Roman"/>
                <a:cs typeface="Times New Roman"/>
              </a:rPr>
              <a:t>отвір макухи, </a:t>
            </a:r>
            <a:r>
              <a:rPr sz="1800" b="1" dirty="0">
                <a:latin typeface="Times New Roman"/>
                <a:cs typeface="Times New Roman"/>
              </a:rPr>
              <a:t>8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b="1" spc="-15" dirty="0">
                <a:latin typeface="Times New Roman"/>
                <a:cs typeface="Times New Roman"/>
              </a:rPr>
              <a:t>Вивідний </a:t>
            </a:r>
            <a:r>
              <a:rPr sz="1800" b="1" spc="-20" dirty="0">
                <a:latin typeface="Times New Roman"/>
                <a:cs typeface="Times New Roman"/>
              </a:rPr>
              <a:t>отвір </a:t>
            </a:r>
            <a:r>
              <a:rPr sz="1800" b="1" spc="-60" dirty="0">
                <a:latin typeface="Times New Roman"/>
                <a:cs typeface="Times New Roman"/>
              </a:rPr>
              <a:t>соку, </a:t>
            </a:r>
            <a:r>
              <a:rPr sz="1800" b="1" dirty="0">
                <a:latin typeface="Times New Roman"/>
                <a:cs typeface="Times New Roman"/>
              </a:rPr>
              <a:t>9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Кріпильна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50" dirty="0">
                <a:latin typeface="Times New Roman"/>
                <a:cs typeface="Times New Roman"/>
              </a:rPr>
              <a:t>платформа.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10</a:t>
            </a:r>
            <a:r>
              <a:rPr sz="1800" b="1" spc="-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-</a:t>
            </a:r>
            <a:r>
              <a:rPr sz="1800" b="1" spc="-90" dirty="0">
                <a:latin typeface="Times New Roman"/>
                <a:cs typeface="Times New Roman"/>
              </a:rPr>
              <a:t> </a:t>
            </a:r>
            <a:r>
              <a:rPr sz="1800" b="1" spc="-65" dirty="0">
                <a:latin typeface="Times New Roman"/>
                <a:cs typeface="Times New Roman"/>
              </a:rPr>
              <a:t>Корпус.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0" dirty="0">
                <a:latin typeface="Times New Roman"/>
                <a:cs typeface="Times New Roman"/>
              </a:rPr>
              <a:t>11-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Електродвигун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1334" y="174307"/>
            <a:ext cx="8069883" cy="367204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74276" y="4181444"/>
            <a:ext cx="771080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2915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Соковижималка</a:t>
            </a:r>
            <a:endParaRPr sz="1800">
              <a:latin typeface="Times New Roman"/>
              <a:cs typeface="Times New Roman"/>
            </a:endParaRPr>
          </a:p>
          <a:p>
            <a:pPr marL="12700" marR="5080" indent="-635">
              <a:lnSpc>
                <a:spcPct val="100000"/>
              </a:lnSpc>
            </a:pPr>
            <a:r>
              <a:rPr sz="1800" i="1" dirty="0">
                <a:latin typeface="Times New Roman"/>
                <a:cs typeface="Times New Roman"/>
              </a:rPr>
              <a:t>1 </a:t>
            </a:r>
            <a:r>
              <a:rPr sz="1800" i="1" spc="-5" dirty="0">
                <a:latin typeface="Times New Roman"/>
                <a:cs typeface="Times New Roman"/>
              </a:rPr>
              <a:t>—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хвостовик;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2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 </a:t>
            </a:r>
            <a:r>
              <a:rPr sz="1800" spc="-10" dirty="0">
                <a:latin typeface="Times New Roman"/>
                <a:cs typeface="Times New Roman"/>
              </a:rPr>
              <a:t>приводний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вал;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3 </a:t>
            </a:r>
            <a:r>
              <a:rPr sz="1800" i="1" spc="-5" dirty="0">
                <a:latin typeface="Times New Roman"/>
                <a:cs typeface="Times New Roman"/>
              </a:rPr>
              <a:t>— </a:t>
            </a:r>
            <a:r>
              <a:rPr sz="1800" spc="-10" dirty="0">
                <a:latin typeface="Times New Roman"/>
                <a:cs typeface="Times New Roman"/>
              </a:rPr>
              <a:t>робоча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камера;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4 </a:t>
            </a:r>
            <a:r>
              <a:rPr sz="1800" i="1" spc="-5" dirty="0">
                <a:latin typeface="Times New Roman"/>
                <a:cs typeface="Times New Roman"/>
              </a:rPr>
              <a:t>—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завантажувальна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воронка;5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конічний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шнек; </a:t>
            </a:r>
            <a:r>
              <a:rPr sz="1800" i="1" dirty="0">
                <a:latin typeface="Times New Roman"/>
                <a:cs typeface="Times New Roman"/>
              </a:rPr>
              <a:t>6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змінні сітки;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підшипник</a:t>
            </a:r>
            <a:r>
              <a:rPr sz="1800" spc="-15" dirty="0">
                <a:latin typeface="Times New Roman"/>
                <a:cs typeface="Times New Roman"/>
              </a:rPr>
              <a:t> ковзання; </a:t>
            </a:r>
            <a:r>
              <a:rPr sz="1800" i="1" dirty="0">
                <a:latin typeface="Times New Roman"/>
                <a:cs typeface="Times New Roman"/>
              </a:rPr>
              <a:t>8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 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відкидний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болт;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9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регулювальний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гвинт; </a:t>
            </a:r>
            <a:r>
              <a:rPr sz="1800" i="1" dirty="0">
                <a:latin typeface="Times New Roman"/>
                <a:cs typeface="Times New Roman"/>
              </a:rPr>
              <a:t>10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розвантажувальний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отвір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видалення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гніта;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i="1" spc="-70" dirty="0">
                <a:latin typeface="Times New Roman"/>
                <a:cs typeface="Times New Roman"/>
              </a:rPr>
              <a:t>11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— </a:t>
            </a:r>
            <a:r>
              <a:rPr sz="1800" spc="-5" dirty="0">
                <a:latin typeface="Times New Roman"/>
                <a:cs typeface="Times New Roman"/>
              </a:rPr>
              <a:t>зливальний</a:t>
            </a:r>
            <a:r>
              <a:rPr sz="1800" spc="-15" dirty="0">
                <a:latin typeface="Times New Roman"/>
                <a:cs typeface="Times New Roman"/>
              </a:rPr>
              <a:t> лоток</a:t>
            </a:r>
            <a:r>
              <a:rPr sz="1800" dirty="0">
                <a:latin typeface="Times New Roman"/>
                <a:cs typeface="Times New Roman"/>
              </a:rPr>
              <a:t> для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соку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5398"/>
            <a:ext cx="8989060" cy="6609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6350" indent="448945" algn="just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Times New Roman"/>
                <a:cs typeface="Times New Roman"/>
              </a:rPr>
              <a:t>Піци-преси, </a:t>
            </a:r>
            <a:r>
              <a:rPr sz="1800" dirty="0">
                <a:latin typeface="Times New Roman"/>
                <a:cs typeface="Times New Roman"/>
              </a:rPr>
              <a:t>або </a:t>
            </a:r>
            <a:r>
              <a:rPr sz="1800" b="1" dirty="0">
                <a:latin typeface="Times New Roman"/>
                <a:cs typeface="Times New Roman"/>
              </a:rPr>
              <a:t>формувальники піци</a:t>
            </a:r>
            <a:r>
              <a:rPr sz="1800" dirty="0">
                <a:latin typeface="Times New Roman"/>
                <a:cs typeface="Times New Roman"/>
              </a:rPr>
              <a:t>, - </a:t>
            </a:r>
            <a:r>
              <a:rPr sz="1800" spc="10" dirty="0">
                <a:latin typeface="Times New Roman"/>
                <a:cs typeface="Times New Roman"/>
              </a:rPr>
              <a:t>досить </a:t>
            </a:r>
            <a:r>
              <a:rPr sz="1800" dirty="0">
                <a:latin typeface="Times New Roman"/>
                <a:cs typeface="Times New Roman"/>
              </a:rPr>
              <a:t>новий вид </a:t>
            </a:r>
            <a:r>
              <a:rPr sz="1800" spc="-5" dirty="0">
                <a:latin typeface="Times New Roman"/>
                <a:cs typeface="Times New Roman"/>
              </a:rPr>
              <a:t>устаткування. </a:t>
            </a:r>
            <a:r>
              <a:rPr sz="1800" spc="5" dirty="0">
                <a:latin typeface="Times New Roman"/>
                <a:cs typeface="Times New Roman"/>
              </a:rPr>
              <a:t>Як </a:t>
            </a:r>
            <a:r>
              <a:rPr sz="1800" spc="15" dirty="0">
                <a:latin typeface="Times New Roman"/>
                <a:cs typeface="Times New Roman"/>
              </a:rPr>
              <a:t>треба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15" dirty="0">
                <a:latin typeface="Times New Roman"/>
                <a:cs typeface="Times New Roman"/>
              </a:rPr>
              <a:t>назви, </a:t>
            </a:r>
            <a:r>
              <a:rPr sz="1800" spc="20" dirty="0">
                <a:latin typeface="Times New Roman"/>
                <a:cs typeface="Times New Roman"/>
              </a:rPr>
              <a:t>основним </a:t>
            </a:r>
            <a:r>
              <a:rPr sz="1800" spc="10" dirty="0">
                <a:latin typeface="Times New Roman"/>
                <a:cs typeface="Times New Roman"/>
              </a:rPr>
              <a:t>місцем </a:t>
            </a:r>
            <a:r>
              <a:rPr sz="1800" spc="5" dirty="0">
                <a:latin typeface="Times New Roman"/>
                <a:cs typeface="Times New Roman"/>
              </a:rPr>
              <a:t>їхнього </a:t>
            </a:r>
            <a:r>
              <a:rPr sz="1800" spc="15" dirty="0">
                <a:latin typeface="Times New Roman"/>
                <a:cs typeface="Times New Roman"/>
              </a:rPr>
              <a:t>застосування </a:t>
            </a:r>
            <a:r>
              <a:rPr sz="1800" dirty="0">
                <a:latin typeface="Times New Roman"/>
                <a:cs typeface="Times New Roman"/>
              </a:rPr>
              <a:t>є </a:t>
            </a:r>
            <a:r>
              <a:rPr sz="1800" spc="15" dirty="0">
                <a:latin typeface="Times New Roman"/>
                <a:cs typeface="Times New Roman"/>
              </a:rPr>
              <a:t>піцерії, </a:t>
            </a:r>
            <a:r>
              <a:rPr sz="1800" dirty="0">
                <a:latin typeface="Times New Roman"/>
                <a:cs typeface="Times New Roman"/>
              </a:rPr>
              <a:t>однак </a:t>
            </a:r>
            <a:r>
              <a:rPr sz="1800" spc="10" dirty="0">
                <a:latin typeface="Times New Roman"/>
                <a:cs typeface="Times New Roman"/>
              </a:rPr>
              <a:t>вони зустрічаються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20" dirty="0">
                <a:latin typeface="Times New Roman"/>
                <a:cs typeface="Times New Roman"/>
              </a:rPr>
              <a:t>на 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деяких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заготівельних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підприємствах.</a:t>
            </a:r>
            <a:endParaRPr sz="1800">
              <a:latin typeface="Times New Roman"/>
              <a:cs typeface="Times New Roman"/>
            </a:endParaRPr>
          </a:p>
          <a:p>
            <a:pPr marL="12700" marR="5080" indent="450850" algn="just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Технологія приготування </a:t>
            </a:r>
            <a:r>
              <a:rPr sz="1800" dirty="0">
                <a:latin typeface="Times New Roman"/>
                <a:cs typeface="Times New Roman"/>
              </a:rPr>
              <a:t>дійсної </a:t>
            </a:r>
            <a:r>
              <a:rPr sz="1800" spc="-5" dirty="0">
                <a:latin typeface="Times New Roman"/>
                <a:cs typeface="Times New Roman"/>
              </a:rPr>
              <a:t>італійської </a:t>
            </a:r>
            <a:r>
              <a:rPr sz="1800" dirty="0">
                <a:latin typeface="Times New Roman"/>
                <a:cs typeface="Times New Roman"/>
              </a:rPr>
              <a:t>піци </a:t>
            </a:r>
            <a:r>
              <a:rPr sz="1800" spc="-5" dirty="0">
                <a:latin typeface="Times New Roman"/>
                <a:cs typeface="Times New Roman"/>
              </a:rPr>
              <a:t>має </a:t>
            </a:r>
            <a:r>
              <a:rPr sz="1800" dirty="0">
                <a:latin typeface="Times New Roman"/>
                <a:cs typeface="Times New Roman"/>
              </a:rPr>
              <a:t>на </a:t>
            </a:r>
            <a:r>
              <a:rPr sz="1800" spc="-5" dirty="0">
                <a:latin typeface="Times New Roman"/>
                <a:cs typeface="Times New Roman"/>
              </a:rPr>
              <a:t>увазі </a:t>
            </a:r>
            <a:r>
              <a:rPr sz="1800" spc="-10" dirty="0">
                <a:latin typeface="Times New Roman"/>
                <a:cs typeface="Times New Roman"/>
              </a:rPr>
              <a:t>приготування </a:t>
            </a:r>
            <a:r>
              <a:rPr sz="1800" spc="5" dirty="0">
                <a:latin typeface="Times New Roman"/>
                <a:cs typeface="Times New Roman"/>
              </a:rPr>
              <a:t>краста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тістової </a:t>
            </a:r>
            <a:r>
              <a:rPr sz="1800" spc="10" dirty="0">
                <a:latin typeface="Times New Roman"/>
                <a:cs typeface="Times New Roman"/>
              </a:rPr>
              <a:t>основи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30" dirty="0">
                <a:latin typeface="Times New Roman"/>
                <a:cs typeface="Times New Roman"/>
              </a:rPr>
              <a:t>вручну. </a:t>
            </a:r>
            <a:r>
              <a:rPr sz="1800" spc="-10" dirty="0">
                <a:latin typeface="Times New Roman"/>
                <a:cs typeface="Times New Roman"/>
              </a:rPr>
              <a:t>Це </a:t>
            </a:r>
            <a:r>
              <a:rPr sz="1800" spc="-20" dirty="0">
                <a:latin typeface="Times New Roman"/>
                <a:cs typeface="Times New Roman"/>
              </a:rPr>
              <a:t>жадає від </a:t>
            </a:r>
            <a:r>
              <a:rPr sz="1800" spc="-25" dirty="0">
                <a:latin typeface="Times New Roman"/>
                <a:cs typeface="Times New Roman"/>
              </a:rPr>
              <a:t>піцайоли </a:t>
            </a:r>
            <a:r>
              <a:rPr sz="1800" spc="-35" dirty="0">
                <a:latin typeface="Times New Roman"/>
                <a:cs typeface="Times New Roman"/>
              </a:rPr>
              <a:t>високої </a:t>
            </a:r>
            <a:r>
              <a:rPr sz="1800" spc="-25" dirty="0">
                <a:latin typeface="Times New Roman"/>
                <a:cs typeface="Times New Roman"/>
              </a:rPr>
              <a:t>кваліфікації </a:t>
            </a:r>
            <a:r>
              <a:rPr sz="1800" spc="-10" dirty="0">
                <a:latin typeface="Times New Roman"/>
                <a:cs typeface="Times New Roman"/>
              </a:rPr>
              <a:t>й, </a:t>
            </a:r>
            <a:r>
              <a:rPr sz="1800" spc="-25" dirty="0">
                <a:latin typeface="Times New Roman"/>
                <a:cs typeface="Times New Roman"/>
              </a:rPr>
              <a:t>відповідно, </a:t>
            </a:r>
            <a:r>
              <a:rPr sz="1800" spc="-40" dirty="0">
                <a:latin typeface="Times New Roman"/>
                <a:cs typeface="Times New Roman"/>
              </a:rPr>
              <a:t>великого 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досвіду </a:t>
            </a:r>
            <a:r>
              <a:rPr sz="1800" spc="-25" dirty="0">
                <a:latin typeface="Times New Roman"/>
                <a:cs typeface="Times New Roman"/>
              </a:rPr>
              <a:t>роботи. </a:t>
            </a:r>
            <a:r>
              <a:rPr sz="1800" spc="-5" dirty="0">
                <a:latin typeface="Times New Roman"/>
                <a:cs typeface="Times New Roman"/>
              </a:rPr>
              <a:t>Але навіть </a:t>
            </a:r>
            <a:r>
              <a:rPr sz="1800" dirty="0">
                <a:latin typeface="Times New Roman"/>
                <a:cs typeface="Times New Roman"/>
              </a:rPr>
              <a:t>самий </a:t>
            </a:r>
            <a:r>
              <a:rPr sz="1800" spc="-10" dirty="0">
                <a:latin typeface="Times New Roman"/>
                <a:cs typeface="Times New Roman"/>
              </a:rPr>
              <a:t>класний піцайола </a:t>
            </a:r>
            <a:r>
              <a:rPr sz="1800" spc="-5" dirty="0">
                <a:latin typeface="Times New Roman"/>
                <a:cs typeface="Times New Roman"/>
              </a:rPr>
              <a:t>не </a:t>
            </a:r>
            <a:r>
              <a:rPr sz="1800" spc="-30" dirty="0">
                <a:latin typeface="Times New Roman"/>
                <a:cs typeface="Times New Roman"/>
              </a:rPr>
              <a:t>зможе </a:t>
            </a:r>
            <a:r>
              <a:rPr sz="1800" spc="-10" dirty="0">
                <a:latin typeface="Times New Roman"/>
                <a:cs typeface="Times New Roman"/>
              </a:rPr>
              <a:t>зробити більше, </a:t>
            </a:r>
            <a:r>
              <a:rPr sz="1800" spc="-5" dirty="0">
                <a:latin typeface="Times New Roman"/>
                <a:cs typeface="Times New Roman"/>
              </a:rPr>
              <a:t>чим </a:t>
            </a:r>
            <a:r>
              <a:rPr sz="1800" spc="-25" dirty="0">
                <a:latin typeface="Times New Roman"/>
                <a:cs typeface="Times New Roman"/>
              </a:rPr>
              <a:t>здатний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фізично. </a:t>
            </a:r>
            <a:r>
              <a:rPr sz="1800" spc="-35" dirty="0">
                <a:latin typeface="Times New Roman"/>
                <a:cs typeface="Times New Roman"/>
              </a:rPr>
              <a:t>Та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25" dirty="0">
                <a:latin typeface="Times New Roman"/>
                <a:cs typeface="Times New Roman"/>
              </a:rPr>
              <a:t>оплата </a:t>
            </a:r>
            <a:r>
              <a:rPr sz="1800" spc="-10" dirty="0">
                <a:latin typeface="Times New Roman"/>
                <a:cs typeface="Times New Roman"/>
              </a:rPr>
              <a:t>послуг </a:t>
            </a:r>
            <a:r>
              <a:rPr sz="1800" spc="-40" dirty="0">
                <a:latin typeface="Times New Roman"/>
                <a:cs typeface="Times New Roman"/>
              </a:rPr>
              <a:t>такого </a:t>
            </a:r>
            <a:r>
              <a:rPr sz="1800" spc="-15" dirty="0">
                <a:latin typeface="Times New Roman"/>
                <a:cs typeface="Times New Roman"/>
              </a:rPr>
              <a:t>професіонала </a:t>
            </a:r>
            <a:r>
              <a:rPr sz="1800" spc="-10" dirty="0">
                <a:latin typeface="Times New Roman"/>
                <a:cs typeface="Times New Roman"/>
              </a:rPr>
              <a:t>досить </a:t>
            </a:r>
            <a:r>
              <a:rPr sz="1800" spc="-25" dirty="0">
                <a:latin typeface="Times New Roman"/>
                <a:cs typeface="Times New Roman"/>
              </a:rPr>
              <a:t>відчутна </a:t>
            </a:r>
            <a:r>
              <a:rPr sz="1800" spc="-15" dirty="0">
                <a:latin typeface="Times New Roman"/>
                <a:cs typeface="Times New Roman"/>
              </a:rPr>
              <a:t>для </a:t>
            </a:r>
            <a:r>
              <a:rPr sz="1800" spc="-25" dirty="0">
                <a:latin typeface="Times New Roman"/>
                <a:cs typeface="Times New Roman"/>
              </a:rPr>
              <a:t>гаманця </a:t>
            </a:r>
            <a:r>
              <a:rPr sz="1800" spc="-30" dirty="0">
                <a:latin typeface="Times New Roman"/>
                <a:cs typeface="Times New Roman"/>
              </a:rPr>
              <a:t>роботодавця. 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Виступаючи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ролі шеф-кухаря, </a:t>
            </a:r>
            <a:r>
              <a:rPr sz="1800" spc="-20" dirty="0">
                <a:latin typeface="Times New Roman"/>
                <a:cs typeface="Times New Roman"/>
              </a:rPr>
              <a:t>однієї </a:t>
            </a:r>
            <a:r>
              <a:rPr sz="1800" spc="-10" dirty="0">
                <a:latin typeface="Times New Roman"/>
                <a:cs typeface="Times New Roman"/>
              </a:rPr>
              <a:t>із </a:t>
            </a:r>
            <a:r>
              <a:rPr sz="1800" spc="-20" dirty="0">
                <a:latin typeface="Times New Roman"/>
                <a:cs typeface="Times New Roman"/>
              </a:rPr>
              <a:t>завдань </a:t>
            </a:r>
            <a:r>
              <a:rPr sz="1800" spc="-40" dirty="0">
                <a:latin typeface="Times New Roman"/>
                <a:cs typeface="Times New Roman"/>
              </a:rPr>
              <a:t>якого </a:t>
            </a:r>
            <a:r>
              <a:rPr sz="1800" dirty="0">
                <a:latin typeface="Times New Roman"/>
                <a:cs typeface="Times New Roman"/>
              </a:rPr>
              <a:t>є </a:t>
            </a:r>
            <a:r>
              <a:rPr sz="1800" spc="-15" dirty="0">
                <a:latin typeface="Times New Roman"/>
                <a:cs typeface="Times New Roman"/>
              </a:rPr>
              <a:t>оплата </a:t>
            </a:r>
            <a:r>
              <a:rPr sz="1800" spc="-20" dirty="0">
                <a:latin typeface="Times New Roman"/>
                <a:cs typeface="Times New Roman"/>
              </a:rPr>
              <a:t>навчання </a:t>
            </a:r>
            <a:r>
              <a:rPr sz="1800" spc="-25" dirty="0">
                <a:latin typeface="Times New Roman"/>
                <a:cs typeface="Times New Roman"/>
              </a:rPr>
              <a:t>кадрового </a:t>
            </a:r>
            <a:r>
              <a:rPr sz="1800" spc="-65" dirty="0">
                <a:latin typeface="Times New Roman"/>
                <a:cs typeface="Times New Roman"/>
              </a:rPr>
              <a:t>складу, 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майстер</a:t>
            </a:r>
            <a:r>
              <a:rPr sz="1800" spc="-10" dirty="0">
                <a:latin typeface="Times New Roman"/>
                <a:cs typeface="Times New Roman"/>
              </a:rPr>
              <a:t> навряд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зуміє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провести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його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короткий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строк</a:t>
            </a:r>
            <a:r>
              <a:rPr sz="1800" spc="-5" dirty="0">
                <a:latin typeface="Times New Roman"/>
                <a:cs typeface="Times New Roman"/>
              </a:rPr>
              <a:t> так,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щоб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кухарі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(майбутні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піцайоли) </a:t>
            </a:r>
            <a:r>
              <a:rPr sz="1800" spc="-30" dirty="0">
                <a:latin typeface="Times New Roman"/>
                <a:cs typeface="Times New Roman"/>
              </a:rPr>
              <a:t>могли </a:t>
            </a:r>
            <a:r>
              <a:rPr sz="1800" spc="-15" dirty="0">
                <a:latin typeface="Times New Roman"/>
                <a:cs typeface="Times New Roman"/>
              </a:rPr>
              <a:t>перейняти всі </a:t>
            </a:r>
            <a:r>
              <a:rPr sz="1800" spc="-20" dirty="0">
                <a:latin typeface="Times New Roman"/>
                <a:cs typeface="Times New Roman"/>
              </a:rPr>
              <a:t>тонкості роботи </a:t>
            </a:r>
            <a:r>
              <a:rPr sz="1800" spc="-10" dirty="0">
                <a:latin typeface="Times New Roman"/>
                <a:cs typeface="Times New Roman"/>
              </a:rPr>
              <a:t>із </a:t>
            </a:r>
            <a:r>
              <a:rPr sz="1800" spc="-20" dirty="0">
                <a:latin typeface="Times New Roman"/>
                <a:cs typeface="Times New Roman"/>
              </a:rPr>
              <a:t>крастом. </a:t>
            </a:r>
            <a:r>
              <a:rPr sz="1800" spc="-15" dirty="0">
                <a:latin typeface="Times New Roman"/>
                <a:cs typeface="Times New Roman"/>
              </a:rPr>
              <a:t>Справа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60" dirty="0">
                <a:latin typeface="Times New Roman"/>
                <a:cs typeface="Times New Roman"/>
              </a:rPr>
              <a:t>тому, </a:t>
            </a:r>
            <a:r>
              <a:rPr sz="1800" spc="-10" dirty="0">
                <a:latin typeface="Times New Roman"/>
                <a:cs typeface="Times New Roman"/>
              </a:rPr>
              <a:t>що </a:t>
            </a:r>
            <a:r>
              <a:rPr sz="1800" spc="-25" dirty="0">
                <a:latin typeface="Times New Roman"/>
                <a:cs typeface="Times New Roman"/>
              </a:rPr>
              <a:t>приготування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піци </a:t>
            </a:r>
            <a:r>
              <a:rPr sz="1800" spc="-15" dirty="0">
                <a:latin typeface="Times New Roman"/>
                <a:cs typeface="Times New Roman"/>
              </a:rPr>
              <a:t>пов'язане </a:t>
            </a:r>
            <a:r>
              <a:rPr sz="1800" dirty="0">
                <a:latin typeface="Times New Roman"/>
                <a:cs typeface="Times New Roman"/>
              </a:rPr>
              <a:t>з </a:t>
            </a:r>
            <a:r>
              <a:rPr sz="1800" spc="-15" dirty="0">
                <a:latin typeface="Times New Roman"/>
                <a:cs typeface="Times New Roman"/>
              </a:rPr>
              <a:t>безліччю </a:t>
            </a:r>
            <a:r>
              <a:rPr sz="1800" spc="-10" dirty="0">
                <a:latin typeface="Times New Roman"/>
                <a:cs typeface="Times New Roman"/>
              </a:rPr>
              <a:t>нюансів. </a:t>
            </a:r>
            <a:r>
              <a:rPr sz="1800" spc="-15" dirty="0">
                <a:latin typeface="Times New Roman"/>
                <a:cs typeface="Times New Roman"/>
              </a:rPr>
              <a:t>Наприклад, </a:t>
            </a:r>
            <a:r>
              <a:rPr sz="1800" spc="-10" dirty="0">
                <a:latin typeface="Times New Roman"/>
                <a:cs typeface="Times New Roman"/>
              </a:rPr>
              <a:t>для </a:t>
            </a:r>
            <a:r>
              <a:rPr sz="1800" spc="-30" dirty="0">
                <a:latin typeface="Times New Roman"/>
                <a:cs typeface="Times New Roman"/>
              </a:rPr>
              <a:t>того </a:t>
            </a:r>
            <a:r>
              <a:rPr sz="1800" spc="-10" dirty="0">
                <a:latin typeface="Times New Roman"/>
                <a:cs typeface="Times New Roman"/>
              </a:rPr>
              <a:t>щоб італійська піца </a:t>
            </a:r>
            <a:r>
              <a:rPr sz="1800" spc="-50" dirty="0">
                <a:latin typeface="Times New Roman"/>
                <a:cs typeface="Times New Roman"/>
              </a:rPr>
              <a:t>була </a:t>
            </a:r>
            <a:r>
              <a:rPr sz="1800" spc="-15" dirty="0">
                <a:latin typeface="Times New Roman"/>
                <a:cs typeface="Times New Roman"/>
              </a:rPr>
              <a:t>ніжною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соковитою, </a:t>
            </a:r>
            <a:r>
              <a:rPr sz="1800" spc="-10" dirty="0">
                <a:latin typeface="Times New Roman"/>
                <a:cs typeface="Times New Roman"/>
              </a:rPr>
              <a:t>без </a:t>
            </a:r>
            <a:r>
              <a:rPr sz="1800" spc="-20" dirty="0">
                <a:latin typeface="Times New Roman"/>
                <a:cs typeface="Times New Roman"/>
              </a:rPr>
              <a:t>дріжджове </a:t>
            </a:r>
            <a:r>
              <a:rPr sz="1800" spc="-15" dirty="0">
                <a:latin typeface="Times New Roman"/>
                <a:cs typeface="Times New Roman"/>
              </a:rPr>
              <a:t>тісто </a:t>
            </a:r>
            <a:r>
              <a:rPr sz="1800" spc="-25" dirty="0">
                <a:latin typeface="Times New Roman"/>
                <a:cs typeface="Times New Roman"/>
              </a:rPr>
              <a:t>розкочується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найтонший млинець,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який </a:t>
            </a:r>
            <a:r>
              <a:rPr sz="1800" spc="-15" dirty="0">
                <a:latin typeface="Times New Roman"/>
                <a:cs typeface="Times New Roman"/>
              </a:rPr>
              <a:t>викладаються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начинка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20" dirty="0">
                <a:latin typeface="Times New Roman"/>
                <a:cs typeface="Times New Roman"/>
              </a:rPr>
              <a:t>покривають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20" dirty="0">
                <a:latin typeface="Times New Roman"/>
                <a:cs typeface="Times New Roman"/>
              </a:rPr>
              <a:t>сиром.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30" dirty="0">
                <a:latin typeface="Times New Roman"/>
                <a:cs typeface="Times New Roman"/>
              </a:rPr>
              <a:t>далеко </a:t>
            </a:r>
            <a:r>
              <a:rPr sz="1800" spc="-5" dirty="0">
                <a:latin typeface="Times New Roman"/>
                <a:cs typeface="Times New Roman"/>
              </a:rPr>
              <a:t>не </a:t>
            </a:r>
            <a:r>
              <a:rPr sz="1800" spc="-50" dirty="0">
                <a:latin typeface="Times New Roman"/>
                <a:cs typeface="Times New Roman"/>
              </a:rPr>
              <a:t>кожен </a:t>
            </a:r>
            <a:r>
              <a:rPr sz="1800" spc="-25" dirty="0">
                <a:latin typeface="Times New Roman"/>
                <a:cs typeface="Times New Roman"/>
              </a:rPr>
              <a:t>початківець </a:t>
            </a:r>
            <a:r>
              <a:rPr sz="1800" spc="-20" dirty="0">
                <a:latin typeface="Times New Roman"/>
                <a:cs typeface="Times New Roman"/>
              </a:rPr>
              <a:t>піцайола </a:t>
            </a:r>
            <a:r>
              <a:rPr sz="1800" spc="-35" dirty="0">
                <a:latin typeface="Times New Roman"/>
                <a:cs typeface="Times New Roman"/>
              </a:rPr>
              <a:t>зможе </a:t>
            </a:r>
            <a:r>
              <a:rPr sz="1800" spc="-15" dirty="0">
                <a:latin typeface="Times New Roman"/>
                <a:cs typeface="Times New Roman"/>
              </a:rPr>
              <a:t>зняти </a:t>
            </a:r>
            <a:r>
              <a:rPr sz="1800" spc="-25" dirty="0">
                <a:latin typeface="Times New Roman"/>
                <a:cs typeface="Times New Roman"/>
              </a:rPr>
              <a:t>лопатою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піцу </a:t>
            </a:r>
            <a:r>
              <a:rPr sz="1800" spc="-5" dirty="0">
                <a:latin typeface="Times New Roman"/>
                <a:cs typeface="Times New Roman"/>
              </a:rPr>
              <a:t>зі </a:t>
            </a:r>
            <a:r>
              <a:rPr sz="1800" spc="-25" dirty="0">
                <a:latin typeface="Times New Roman"/>
                <a:cs typeface="Times New Roman"/>
              </a:rPr>
              <a:t>стола, </a:t>
            </a:r>
            <a:r>
              <a:rPr sz="1800" spc="-10" dirty="0">
                <a:latin typeface="Times New Roman"/>
                <a:cs typeface="Times New Roman"/>
              </a:rPr>
              <a:t>тим </a:t>
            </a:r>
            <a:r>
              <a:rPr sz="1800" spc="-15" dirty="0">
                <a:latin typeface="Times New Roman"/>
                <a:cs typeface="Times New Roman"/>
              </a:rPr>
              <a:t>більше </a:t>
            </a:r>
            <a:r>
              <a:rPr sz="1800" spc="-10" dirty="0">
                <a:latin typeface="Times New Roman"/>
                <a:cs typeface="Times New Roman"/>
              </a:rPr>
              <a:t>що </a:t>
            </a:r>
            <a:r>
              <a:rPr sz="1800" spc="-15" dirty="0">
                <a:latin typeface="Times New Roman"/>
                <a:cs typeface="Times New Roman"/>
              </a:rPr>
              <a:t>під </a:t>
            </a:r>
            <a:r>
              <a:rPr sz="1800" spc="-25" dirty="0">
                <a:latin typeface="Times New Roman"/>
                <a:cs typeface="Times New Roman"/>
              </a:rPr>
              <a:t>впливом </a:t>
            </a:r>
            <a:r>
              <a:rPr sz="1800" spc="-20" dirty="0">
                <a:latin typeface="Times New Roman"/>
                <a:cs typeface="Times New Roman"/>
              </a:rPr>
              <a:t>вологи, </a:t>
            </a:r>
            <a:r>
              <a:rPr sz="1800" spc="-10" dirty="0">
                <a:latin typeface="Times New Roman"/>
                <a:cs typeface="Times New Roman"/>
              </a:rPr>
              <a:t>що </a:t>
            </a:r>
            <a:r>
              <a:rPr sz="1800" spc="-20" dirty="0">
                <a:latin typeface="Times New Roman"/>
                <a:cs typeface="Times New Roman"/>
              </a:rPr>
              <a:t>втримується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5" dirty="0">
                <a:latin typeface="Times New Roman"/>
                <a:cs typeface="Times New Roman"/>
              </a:rPr>
              <a:t>начинці, </a:t>
            </a:r>
            <a:r>
              <a:rPr sz="1800" spc="-10" dirty="0">
                <a:latin typeface="Times New Roman"/>
                <a:cs typeface="Times New Roman"/>
              </a:rPr>
              <a:t>основа </a:t>
            </a:r>
            <a:r>
              <a:rPr sz="1800" spc="-30" dirty="0">
                <a:latin typeface="Times New Roman"/>
                <a:cs typeface="Times New Roman"/>
              </a:rPr>
              <a:t>швидко 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намокає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просто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рветься.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Приблизно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та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ж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ситуація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готуванні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так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названої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американської </a:t>
            </a:r>
            <a:r>
              <a:rPr sz="1800" spc="-20" dirty="0">
                <a:latin typeface="Times New Roman"/>
                <a:cs typeface="Times New Roman"/>
              </a:rPr>
              <a:t>піци, </a:t>
            </a:r>
            <a:r>
              <a:rPr sz="1800" spc="-10" dirty="0">
                <a:latin typeface="Times New Roman"/>
                <a:cs typeface="Times New Roman"/>
              </a:rPr>
              <a:t>де </a:t>
            </a:r>
            <a:r>
              <a:rPr sz="1800" spc="-15" dirty="0">
                <a:latin typeface="Times New Roman"/>
                <a:cs typeface="Times New Roman"/>
              </a:rPr>
              <a:t>основою краста </a:t>
            </a:r>
            <a:r>
              <a:rPr sz="1800" spc="-25" dirty="0">
                <a:latin typeface="Times New Roman"/>
                <a:cs typeface="Times New Roman"/>
              </a:rPr>
              <a:t>служить </a:t>
            </a:r>
            <a:r>
              <a:rPr sz="1800" spc="-30" dirty="0">
                <a:latin typeface="Times New Roman"/>
                <a:cs typeface="Times New Roman"/>
              </a:rPr>
              <a:t>дріжджове </a:t>
            </a:r>
            <a:r>
              <a:rPr sz="1800" spc="-25" dirty="0">
                <a:latin typeface="Times New Roman"/>
                <a:cs typeface="Times New Roman"/>
              </a:rPr>
              <a:t>тісто. </a:t>
            </a:r>
            <a:r>
              <a:rPr sz="1800" spc="5" dirty="0">
                <a:latin typeface="Times New Roman"/>
                <a:cs typeface="Times New Roman"/>
              </a:rPr>
              <a:t>Воно </a:t>
            </a:r>
            <a:r>
              <a:rPr sz="1800" spc="-30" dirty="0">
                <a:latin typeface="Times New Roman"/>
                <a:cs typeface="Times New Roman"/>
              </a:rPr>
              <a:t>хоч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10" dirty="0">
                <a:latin typeface="Times New Roman"/>
                <a:cs typeface="Times New Roman"/>
              </a:rPr>
              <a:t>не </a:t>
            </a:r>
            <a:r>
              <a:rPr sz="1800" spc="-5" dirty="0">
                <a:latin typeface="Times New Roman"/>
                <a:cs typeface="Times New Roman"/>
              </a:rPr>
              <a:t>розкочується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тонко, </a:t>
            </a:r>
            <a:r>
              <a:rPr sz="1800" spc="15" dirty="0">
                <a:latin typeface="Times New Roman"/>
                <a:cs typeface="Times New Roman"/>
              </a:rPr>
              <a:t>але все-таки </a:t>
            </a:r>
            <a:r>
              <a:rPr sz="1800" spc="10" dirty="0">
                <a:latin typeface="Times New Roman"/>
                <a:cs typeface="Times New Roman"/>
              </a:rPr>
              <a:t>залишається </a:t>
            </a:r>
            <a:r>
              <a:rPr sz="1800" spc="-5" dirty="0">
                <a:latin typeface="Times New Roman"/>
                <a:cs typeface="Times New Roman"/>
              </a:rPr>
              <a:t>дуже </a:t>
            </a:r>
            <a:r>
              <a:rPr sz="1800" spc="5" dirty="0">
                <a:latin typeface="Times New Roman"/>
                <a:cs typeface="Times New Roman"/>
              </a:rPr>
              <a:t>ніжним, що </a:t>
            </a:r>
            <a:r>
              <a:rPr sz="1800" dirty="0">
                <a:latin typeface="Times New Roman"/>
                <a:cs typeface="Times New Roman"/>
              </a:rPr>
              <a:t>в остаточному підсумку </a:t>
            </a:r>
            <a:r>
              <a:rPr sz="1800" spc="-15" dirty="0">
                <a:latin typeface="Times New Roman"/>
                <a:cs typeface="Times New Roman"/>
              </a:rPr>
              <a:t>також </a:t>
            </a:r>
            <a:r>
              <a:rPr sz="1800" spc="10" dirty="0">
                <a:latin typeface="Times New Roman"/>
                <a:cs typeface="Times New Roman"/>
              </a:rPr>
              <a:t>не </a:t>
            </a:r>
            <a:r>
              <a:rPr sz="1800" spc="-15" dirty="0">
                <a:latin typeface="Times New Roman"/>
                <a:cs typeface="Times New Roman"/>
              </a:rPr>
              <a:t>рідко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служить</a:t>
            </a:r>
            <a:r>
              <a:rPr sz="1800" spc="10" dirty="0">
                <a:latin typeface="Times New Roman"/>
                <a:cs typeface="Times New Roman"/>
              </a:rPr>
              <a:t> причиною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розривів.</a:t>
            </a:r>
            <a:endParaRPr sz="180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100000"/>
              </a:lnSpc>
            </a:pPr>
            <a:r>
              <a:rPr sz="1800" spc="-20" dirty="0">
                <a:latin typeface="Times New Roman"/>
                <a:cs typeface="Times New Roman"/>
              </a:rPr>
              <a:t>Звичайно, існують </a:t>
            </a:r>
            <a:r>
              <a:rPr sz="1800" spc="-15" dirty="0">
                <a:latin typeface="Times New Roman"/>
                <a:cs typeface="Times New Roman"/>
              </a:rPr>
              <a:t>спеціальні тарілки для </a:t>
            </a:r>
            <a:r>
              <a:rPr sz="1800" spc="-10" dirty="0">
                <a:latin typeface="Times New Roman"/>
                <a:cs typeface="Times New Roman"/>
              </a:rPr>
              <a:t>піци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15" dirty="0">
                <a:latin typeface="Times New Roman"/>
                <a:cs typeface="Times New Roman"/>
              </a:rPr>
              <a:t>інші </a:t>
            </a:r>
            <a:r>
              <a:rPr sz="1800" spc="-20" dirty="0">
                <a:latin typeface="Times New Roman"/>
                <a:cs typeface="Times New Roman"/>
              </a:rPr>
              <a:t>форми, </a:t>
            </a:r>
            <a:r>
              <a:rPr sz="1800" dirty="0">
                <a:latin typeface="Times New Roman"/>
                <a:cs typeface="Times New Roman"/>
              </a:rPr>
              <a:t>у </a:t>
            </a:r>
            <a:r>
              <a:rPr sz="1800" spc="-15" dirty="0">
                <a:latin typeface="Times New Roman"/>
                <a:cs typeface="Times New Roman"/>
              </a:rPr>
              <a:t>які </a:t>
            </a:r>
            <a:r>
              <a:rPr sz="1800" spc="-20" dirty="0">
                <a:latin typeface="Times New Roman"/>
                <a:cs typeface="Times New Roman"/>
              </a:rPr>
              <a:t>вкладається </a:t>
            </a:r>
            <a:r>
              <a:rPr sz="1800" spc="-40" dirty="0">
                <a:latin typeface="Times New Roman"/>
                <a:cs typeface="Times New Roman"/>
              </a:rPr>
              <a:t>краст, 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але,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думку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професійних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піцайоли,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дійсна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піца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та,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де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нижня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частина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краста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стикається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або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каменем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дров'яних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печей,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або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керамічним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подом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печах.</a:t>
            </a:r>
            <a:endParaRPr sz="1800">
              <a:latin typeface="Times New Roman"/>
              <a:cs typeface="Times New Roman"/>
            </a:endParaRPr>
          </a:p>
          <a:p>
            <a:pPr marL="12700" marR="8255" indent="450215" algn="just">
              <a:lnSpc>
                <a:spcPct val="100000"/>
              </a:lnSpc>
            </a:pPr>
            <a:r>
              <a:rPr sz="1800" spc="-15" dirty="0">
                <a:latin typeface="Times New Roman"/>
                <a:cs typeface="Times New Roman"/>
              </a:rPr>
              <a:t>Для </a:t>
            </a:r>
            <a:r>
              <a:rPr sz="1800" spc="-35" dirty="0">
                <a:latin typeface="Times New Roman"/>
                <a:cs typeface="Times New Roman"/>
              </a:rPr>
              <a:t>швидкого </a:t>
            </a:r>
            <a:r>
              <a:rPr sz="1800" dirty="0">
                <a:latin typeface="Times New Roman"/>
                <a:cs typeface="Times New Roman"/>
              </a:rPr>
              <a:t>і </a:t>
            </a:r>
            <a:r>
              <a:rPr sz="1800" spc="-25" dirty="0">
                <a:latin typeface="Times New Roman"/>
                <a:cs typeface="Times New Roman"/>
              </a:rPr>
              <a:t>якісного приготування </a:t>
            </a:r>
            <a:r>
              <a:rPr sz="1800" spc="-20" dirty="0">
                <a:latin typeface="Times New Roman"/>
                <a:cs typeface="Times New Roman"/>
              </a:rPr>
              <a:t>захищеного </a:t>
            </a:r>
            <a:r>
              <a:rPr sz="1800" spc="-10" dirty="0">
                <a:latin typeface="Times New Roman"/>
                <a:cs typeface="Times New Roman"/>
              </a:rPr>
              <a:t>від </a:t>
            </a:r>
            <a:r>
              <a:rPr sz="1800" spc="-15" dirty="0">
                <a:latin typeface="Times New Roman"/>
                <a:cs typeface="Times New Roman"/>
              </a:rPr>
              <a:t>розривів </a:t>
            </a:r>
            <a:r>
              <a:rPr sz="1800" spc="-10" dirty="0">
                <a:latin typeface="Times New Roman"/>
                <a:cs typeface="Times New Roman"/>
              </a:rPr>
              <a:t>краста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25" dirty="0">
                <a:latin typeface="Times New Roman"/>
                <a:cs typeface="Times New Roman"/>
              </a:rPr>
              <a:t>застосовують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піци-преси, які діляться </a:t>
            </a:r>
            <a:r>
              <a:rPr sz="1800" spc="-10" dirty="0">
                <a:latin typeface="Times New Roman"/>
                <a:cs typeface="Times New Roman"/>
              </a:rPr>
              <a:t>на дві </a:t>
            </a:r>
            <a:r>
              <a:rPr sz="1800" spc="-30" dirty="0">
                <a:latin typeface="Times New Roman"/>
                <a:cs typeface="Times New Roman"/>
              </a:rPr>
              <a:t>категорії методу </a:t>
            </a:r>
            <a:r>
              <a:rPr sz="1800" spc="-15" dirty="0">
                <a:latin typeface="Times New Roman"/>
                <a:cs typeface="Times New Roman"/>
              </a:rPr>
              <a:t>установки (настільні </a:t>
            </a:r>
            <a:r>
              <a:rPr sz="1800" dirty="0">
                <a:latin typeface="Times New Roman"/>
                <a:cs typeface="Times New Roman"/>
              </a:rPr>
              <a:t>й </a:t>
            </a:r>
            <a:r>
              <a:rPr sz="1800" spc="-20" dirty="0">
                <a:latin typeface="Times New Roman"/>
                <a:cs typeface="Times New Roman"/>
              </a:rPr>
              <a:t>напільні),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40" dirty="0">
                <a:latin typeface="Times New Roman"/>
                <a:cs typeface="Times New Roman"/>
              </a:rPr>
              <a:t>також </a:t>
            </a:r>
            <a:r>
              <a:rPr sz="1800" spc="-15" dirty="0">
                <a:latin typeface="Times New Roman"/>
                <a:cs typeface="Times New Roman"/>
              </a:rPr>
              <a:t>по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величині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формувального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краста.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64429" y="8869"/>
            <a:ext cx="5048250" cy="3416935"/>
            <a:chOff x="464429" y="8869"/>
            <a:chExt cx="5048250" cy="34169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4429" y="8869"/>
              <a:ext cx="2961137" cy="34166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36177" y="43321"/>
              <a:ext cx="2076006" cy="3110139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3572" y="848270"/>
            <a:ext cx="3030417" cy="180131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8282" y="3746896"/>
            <a:ext cx="8914765" cy="2372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latin typeface="Times New Roman"/>
                <a:cs typeface="Times New Roman"/>
              </a:rPr>
              <a:t>Піци-прес</a:t>
            </a:r>
            <a:endParaRPr sz="1800">
              <a:latin typeface="Times New Roman"/>
              <a:cs typeface="Times New Roman"/>
            </a:endParaRPr>
          </a:p>
          <a:p>
            <a:pPr marL="12700" marR="5080" indent="441325" algn="just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latin typeface="Times New Roman"/>
                <a:cs typeface="Times New Roman"/>
              </a:rPr>
              <a:t>1 – </a:t>
            </a:r>
            <a:r>
              <a:rPr sz="1600" b="1" spc="-20" dirty="0">
                <a:latin typeface="Times New Roman"/>
                <a:cs typeface="Times New Roman"/>
              </a:rPr>
              <a:t>Корпус, </a:t>
            </a:r>
            <a:r>
              <a:rPr sz="1600" b="1" dirty="0">
                <a:latin typeface="Times New Roman"/>
                <a:cs typeface="Times New Roman"/>
              </a:rPr>
              <a:t>2 </a:t>
            </a:r>
            <a:r>
              <a:rPr sz="1600" dirty="0">
                <a:latin typeface="Times New Roman"/>
                <a:cs typeface="Times New Roman"/>
              </a:rPr>
              <a:t>— </a:t>
            </a:r>
            <a:r>
              <a:rPr sz="1600" b="1" spc="-5" dirty="0">
                <a:latin typeface="Times New Roman"/>
                <a:cs typeface="Times New Roman"/>
              </a:rPr>
              <a:t>Верхня формувальна пластина, </a:t>
            </a:r>
            <a:r>
              <a:rPr sz="1600" b="1" dirty="0">
                <a:latin typeface="Times New Roman"/>
                <a:cs typeface="Times New Roman"/>
              </a:rPr>
              <a:t>3 - Нижня </a:t>
            </a:r>
            <a:r>
              <a:rPr sz="1600" b="1" spc="-5" dirty="0">
                <a:latin typeface="Times New Roman"/>
                <a:cs typeface="Times New Roman"/>
              </a:rPr>
              <a:t>формувальна пластина, </a:t>
            </a:r>
            <a:r>
              <a:rPr sz="1600" b="1" dirty="0">
                <a:latin typeface="Times New Roman"/>
                <a:cs typeface="Times New Roman"/>
              </a:rPr>
              <a:t>4 </a:t>
            </a:r>
            <a:r>
              <a:rPr sz="1600" dirty="0">
                <a:latin typeface="Times New Roman"/>
                <a:cs typeface="Times New Roman"/>
              </a:rPr>
              <a:t>— 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Обмежувальна </a:t>
            </a:r>
            <a:r>
              <a:rPr sz="1600" b="1" dirty="0">
                <a:latin typeface="Times New Roman"/>
                <a:cs typeface="Times New Roman"/>
              </a:rPr>
              <a:t>пластина, 5 </a:t>
            </a:r>
            <a:r>
              <a:rPr sz="1600" dirty="0">
                <a:latin typeface="Times New Roman"/>
                <a:cs typeface="Times New Roman"/>
              </a:rPr>
              <a:t>— </a:t>
            </a:r>
            <a:r>
              <a:rPr sz="1600" b="1" spc="-10" dirty="0">
                <a:latin typeface="Times New Roman"/>
                <a:cs typeface="Times New Roman"/>
              </a:rPr>
              <a:t>Тістова </a:t>
            </a:r>
            <a:r>
              <a:rPr sz="1600" b="1" spc="-20" dirty="0">
                <a:latin typeface="Times New Roman"/>
                <a:cs typeface="Times New Roman"/>
              </a:rPr>
              <a:t>заготовка, </a:t>
            </a:r>
            <a:r>
              <a:rPr sz="1600" b="1" dirty="0">
                <a:latin typeface="Times New Roman"/>
                <a:cs typeface="Times New Roman"/>
              </a:rPr>
              <a:t>6 </a:t>
            </a:r>
            <a:r>
              <a:rPr sz="1600" dirty="0">
                <a:latin typeface="Times New Roman"/>
                <a:cs typeface="Times New Roman"/>
              </a:rPr>
              <a:t>— </a:t>
            </a:r>
            <a:r>
              <a:rPr sz="1600" b="1" spc="-15" dirty="0">
                <a:latin typeface="Times New Roman"/>
                <a:cs typeface="Times New Roman"/>
              </a:rPr>
              <a:t>Регулятор </a:t>
            </a:r>
            <a:r>
              <a:rPr sz="1600" b="1" spc="-10" dirty="0">
                <a:latin typeface="Times New Roman"/>
                <a:cs typeface="Times New Roman"/>
              </a:rPr>
              <a:t>висоти </a:t>
            </a:r>
            <a:r>
              <a:rPr sz="1600" b="1" spc="-25" dirty="0">
                <a:latin typeface="Times New Roman"/>
                <a:cs typeface="Times New Roman"/>
              </a:rPr>
              <a:t>підйому, </a:t>
            </a:r>
            <a:r>
              <a:rPr sz="1600" b="1" dirty="0">
                <a:latin typeface="Times New Roman"/>
                <a:cs typeface="Times New Roman"/>
              </a:rPr>
              <a:t>7 </a:t>
            </a:r>
            <a:r>
              <a:rPr sz="1600" dirty="0">
                <a:latin typeface="Times New Roman"/>
                <a:cs typeface="Times New Roman"/>
              </a:rPr>
              <a:t>— </a:t>
            </a:r>
            <a:r>
              <a:rPr sz="1600" b="1" dirty="0">
                <a:latin typeface="Times New Roman"/>
                <a:cs typeface="Times New Roman"/>
              </a:rPr>
              <a:t>Панель 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керування.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650">
              <a:latin typeface="Times New Roman"/>
              <a:cs typeface="Times New Roman"/>
            </a:endParaRPr>
          </a:p>
          <a:p>
            <a:pPr marL="462915" algn="just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sz="1800" b="1" u="heavy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склад</a:t>
            </a:r>
            <a:r>
              <a:rPr sz="1800" b="1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панелі</a:t>
            </a:r>
            <a:r>
              <a:rPr sz="1800" b="1" u="heavy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управління</a:t>
            </a:r>
            <a:r>
              <a:rPr sz="1800" b="1" u="heavy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входять:</a:t>
            </a:r>
            <a:endParaRPr sz="1800">
              <a:latin typeface="Times New Roman"/>
              <a:cs typeface="Times New Roman"/>
            </a:endParaRPr>
          </a:p>
          <a:p>
            <a:pPr marL="12700" marR="5080" indent="450215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1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Ручка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40" dirty="0">
                <a:latin typeface="Times New Roman"/>
                <a:cs typeface="Times New Roman"/>
              </a:rPr>
              <a:t>вмикання/вимикання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0" dirty="0">
                <a:latin typeface="Times New Roman"/>
                <a:cs typeface="Times New Roman"/>
              </a:rPr>
              <a:t>живлення,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2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-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Кнопка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"Пуск",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—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Ручка 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регулювання </a:t>
            </a:r>
            <a:r>
              <a:rPr sz="1800" dirty="0">
                <a:latin typeface="Times New Roman"/>
                <a:cs typeface="Times New Roman"/>
              </a:rPr>
              <a:t>4 — </a:t>
            </a:r>
            <a:r>
              <a:rPr sz="1800" b="1" spc="-10" dirty="0">
                <a:latin typeface="Times New Roman"/>
                <a:cs typeface="Times New Roman"/>
              </a:rPr>
              <a:t>Ручка </a:t>
            </a:r>
            <a:r>
              <a:rPr sz="1800" b="1" spc="-5" dirty="0">
                <a:latin typeface="Times New Roman"/>
                <a:cs typeface="Times New Roman"/>
              </a:rPr>
              <a:t>регулювання </a:t>
            </a:r>
            <a:r>
              <a:rPr sz="1800" b="1" spc="-10" dirty="0">
                <a:latin typeface="Times New Roman"/>
                <a:cs typeface="Times New Roman"/>
              </a:rPr>
              <a:t>температури, </a:t>
            </a:r>
            <a:r>
              <a:rPr sz="1800" b="1" dirty="0">
                <a:latin typeface="Times New Roman"/>
                <a:cs typeface="Times New Roman"/>
              </a:rPr>
              <a:t>5 — </a:t>
            </a:r>
            <a:r>
              <a:rPr sz="1800" b="1" spc="-15" dirty="0">
                <a:latin typeface="Times New Roman"/>
                <a:cs typeface="Times New Roman"/>
              </a:rPr>
              <a:t>Регулятор </a:t>
            </a:r>
            <a:r>
              <a:rPr sz="1800" b="1" spc="-5" dirty="0">
                <a:latin typeface="Times New Roman"/>
                <a:cs typeface="Times New Roman"/>
              </a:rPr>
              <a:t>затримки, </a:t>
            </a:r>
            <a:r>
              <a:rPr sz="1800" b="1" dirty="0">
                <a:latin typeface="Times New Roman"/>
                <a:cs typeface="Times New Roman"/>
              </a:rPr>
              <a:t>6 </a:t>
            </a:r>
            <a:r>
              <a:rPr sz="1800" dirty="0">
                <a:latin typeface="Times New Roman"/>
                <a:cs typeface="Times New Roman"/>
              </a:rPr>
              <a:t>—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Світлові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індикатори,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1416</Words>
  <Application>Microsoft Office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Calibri</vt:lpstr>
      <vt:lpstr>Times New Roman</vt:lpstr>
      <vt:lpstr>Office Theme</vt:lpstr>
      <vt:lpstr>Презентация PowerPoint</vt:lpstr>
      <vt:lpstr>План</vt:lpstr>
      <vt:lpstr>Презентация PowerPoint</vt:lpstr>
      <vt:lpstr>8.2. Соковижималки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Користувач</dc:creator>
  <cp:lastModifiedBy>Валентина</cp:lastModifiedBy>
  <cp:revision>4</cp:revision>
  <dcterms:created xsi:type="dcterms:W3CDTF">2021-09-27T17:33:43Z</dcterms:created>
  <dcterms:modified xsi:type="dcterms:W3CDTF">2022-06-11T11:39:45Z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2021-09-27T00:00:00Z</vt:filetime>
  </property>
</Properties>
</file>