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3A1BCFB-08E2-4924-B014-385C2C171376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BCFB-08E2-4924-B014-385C2C171376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BCFB-08E2-4924-B014-385C2C171376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3A1BCFB-08E2-4924-B014-385C2C171376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3A1BCFB-08E2-4924-B014-385C2C171376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BCFB-08E2-4924-B014-385C2C171376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BCFB-08E2-4924-B014-385C2C171376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A1BCFB-08E2-4924-B014-385C2C171376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BCFB-08E2-4924-B014-385C2C171376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3A1BCFB-08E2-4924-B014-385C2C171376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A1BCFB-08E2-4924-B014-385C2C171376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3A1BCFB-08E2-4924-B014-385C2C171376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196752"/>
            <a:ext cx="6406480" cy="288032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ТЕМА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КРЕДИТНІ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РИЗИКИ»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i="1" dirty="0">
                <a:solidFill>
                  <a:schemeClr val="accent1">
                    <a:lumMod val="75000"/>
                  </a:schemeClr>
                </a:solidFill>
              </a:rPr>
            </a:br>
            <a:endParaRPr lang="uk-UA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509120"/>
            <a:ext cx="6048672" cy="1865802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Автор: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к.е.н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., доцент кафедри фінансів </a:t>
            </a:r>
            <a:r>
              <a:rPr lang="uk-UA" i="1" dirty="0" err="1" smtClean="0">
                <a:solidFill>
                  <a:schemeClr val="accent1">
                    <a:lumMod val="75000"/>
                  </a:schemeClr>
                </a:solidFill>
              </a:rPr>
              <a:t>Стороженко</a:t>
            </a: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 Оксана Олександрівна</a:t>
            </a:r>
            <a:endParaRPr lang="uk-UA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49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Оцінка кредитного ризику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147248" cy="52772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Методи</a:t>
            </a:r>
            <a:r>
              <a:rPr lang="ru-RU" dirty="0"/>
              <a:t>:</a:t>
            </a:r>
          </a:p>
          <a:p>
            <a:r>
              <a:rPr lang="ru-RU" b="1" i="1" dirty="0" err="1" smtClean="0"/>
              <a:t>Коефіцієнтний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аналіз</a:t>
            </a:r>
            <a:r>
              <a:rPr lang="ru-RU" b="1" i="1" dirty="0"/>
              <a:t> </a:t>
            </a:r>
            <a:r>
              <a:rPr lang="ru-RU" dirty="0"/>
              <a:t>(за результатами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оцінюється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 smtClean="0"/>
              <a:t>кредитоспроможності</a:t>
            </a:r>
            <a:r>
              <a:rPr lang="ru-RU" dirty="0" smtClean="0"/>
              <a:t> </a:t>
            </a:r>
            <a:r>
              <a:rPr lang="ru-RU" dirty="0" err="1"/>
              <a:t>одержувача</a:t>
            </a:r>
            <a:r>
              <a:rPr lang="ru-RU" dirty="0"/>
              <a:t> </a:t>
            </a:r>
            <a:r>
              <a:rPr lang="ru-RU" dirty="0" err="1"/>
              <a:t>позики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фінансове</a:t>
            </a:r>
            <a:r>
              <a:rPr lang="ru-RU" dirty="0"/>
              <a:t> становище.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враховуються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кількісні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розраховуються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 smtClean="0"/>
              <a:t>звітності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 err="1" smtClean="0"/>
              <a:t>Експертна</a:t>
            </a:r>
            <a:r>
              <a:rPr lang="ru-RU" dirty="0" smtClean="0"/>
              <a:t> </a:t>
            </a:r>
            <a:r>
              <a:rPr lang="ru-RU" dirty="0" err="1" smtClean="0"/>
              <a:t>оцінка</a:t>
            </a:r>
            <a:r>
              <a:rPr lang="ru-RU" dirty="0"/>
              <a:t> (яка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агрегований</a:t>
            </a:r>
            <a:r>
              <a:rPr lang="ru-RU" dirty="0"/>
              <a:t> (</a:t>
            </a:r>
            <a:r>
              <a:rPr lang="ru-RU" dirty="0" err="1"/>
              <a:t>інтегральний</a:t>
            </a:r>
            <a:r>
              <a:rPr lang="ru-RU" dirty="0"/>
              <a:t>) </a:t>
            </a:r>
            <a:r>
              <a:rPr lang="ru-RU" dirty="0" err="1" smtClean="0"/>
              <a:t>показник</a:t>
            </a:r>
            <a:r>
              <a:rPr lang="ru-RU" dirty="0" smtClean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кредитоспроможності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якісних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для </a:t>
            </a:r>
            <a:r>
              <a:rPr lang="ru-RU" dirty="0" err="1" smtClean="0"/>
              <a:t>оцінювання</a:t>
            </a:r>
            <a:r>
              <a:rPr lang="ru-RU" dirty="0" smtClean="0"/>
              <a:t> </a:t>
            </a:r>
            <a:r>
              <a:rPr lang="ru-RU" dirty="0"/>
              <a:t>тих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характеристик </a:t>
            </a:r>
            <a:r>
              <a:rPr lang="ru-RU" dirty="0" err="1"/>
              <a:t>одержувача</a:t>
            </a:r>
            <a:r>
              <a:rPr lang="ru-RU" dirty="0"/>
              <a:t> </a:t>
            </a:r>
            <a:r>
              <a:rPr lang="ru-RU" dirty="0" err="1"/>
              <a:t>позики</a:t>
            </a:r>
            <a:r>
              <a:rPr lang="ru-RU" dirty="0"/>
              <a:t>. </a:t>
            </a:r>
          </a:p>
          <a:p>
            <a:r>
              <a:rPr lang="ru-RU" dirty="0" err="1" smtClean="0"/>
              <a:t>Розподіл</a:t>
            </a:r>
            <a:r>
              <a:rPr lang="ru-RU" dirty="0" smtClean="0"/>
              <a:t> </a:t>
            </a:r>
            <a:r>
              <a:rPr lang="ru-RU" dirty="0" err="1"/>
              <a:t>імовірностей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6452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Міжнародна практика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/>
              <a:t>Рекомендації</a:t>
            </a:r>
            <a:r>
              <a:rPr lang="ru-RU" dirty="0"/>
              <a:t> </a:t>
            </a:r>
            <a:r>
              <a:rPr lang="ru-RU" dirty="0" err="1"/>
              <a:t>Базельського</a:t>
            </a:r>
            <a:r>
              <a:rPr lang="ru-RU" dirty="0"/>
              <a:t> </a:t>
            </a:r>
            <a:r>
              <a:rPr lang="ru-RU" dirty="0" err="1"/>
              <a:t>комітету</a:t>
            </a:r>
            <a:r>
              <a:rPr lang="ru-RU" dirty="0"/>
              <a:t>:</a:t>
            </a:r>
          </a:p>
          <a:p>
            <a:r>
              <a:rPr lang="ru-RU" b="1" i="1" dirty="0" err="1" smtClean="0"/>
              <a:t>Стандартизований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підхід</a:t>
            </a:r>
            <a:r>
              <a:rPr lang="ru-RU" b="1" i="1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спрощений</a:t>
            </a:r>
            <a:r>
              <a:rPr lang="ru-RU" dirty="0" smtClean="0"/>
              <a:t> </a:t>
            </a:r>
            <a:r>
              <a:rPr lang="ru-RU" dirty="0" err="1"/>
              <a:t>підхід</a:t>
            </a:r>
            <a:r>
              <a:rPr lang="ru-RU" dirty="0"/>
              <a:t>, за </a:t>
            </a:r>
            <a:r>
              <a:rPr lang="ru-RU" dirty="0" err="1"/>
              <a:t>яким</a:t>
            </a:r>
            <a:r>
              <a:rPr lang="ru-RU" dirty="0"/>
              <a:t> 11 </a:t>
            </a:r>
            <a:r>
              <a:rPr lang="ru-RU" dirty="0" err="1"/>
              <a:t>категорій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</a:t>
            </a:r>
            <a:r>
              <a:rPr lang="ru-RU" dirty="0" err="1"/>
              <a:t>класифікуються</a:t>
            </a:r>
            <a:r>
              <a:rPr lang="ru-RU" dirty="0"/>
              <a:t> за ступе- нем кредитного </a:t>
            </a:r>
            <a:r>
              <a:rPr lang="ru-RU" dirty="0" err="1"/>
              <a:t>ризику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 smtClean="0"/>
              <a:t>зважування</a:t>
            </a:r>
            <a:r>
              <a:rPr lang="ru-RU" dirty="0" smtClean="0"/>
              <a:t>; </a:t>
            </a:r>
            <a:r>
              <a:rPr lang="ru-RU" dirty="0" err="1" smtClean="0"/>
              <a:t>загальний</a:t>
            </a:r>
            <a:r>
              <a:rPr lang="ru-RU" dirty="0" smtClean="0"/>
              <a:t> </a:t>
            </a:r>
            <a:r>
              <a:rPr lang="ru-RU" dirty="0" err="1"/>
              <a:t>підхід</a:t>
            </a:r>
            <a:r>
              <a:rPr lang="ru-RU" dirty="0"/>
              <a:t>, за </a:t>
            </a:r>
            <a:r>
              <a:rPr lang="ru-RU" dirty="0" err="1"/>
              <a:t>яким</a:t>
            </a:r>
            <a:r>
              <a:rPr lang="ru-RU" dirty="0"/>
              <a:t> 13 </a:t>
            </a:r>
            <a:r>
              <a:rPr lang="ru-RU" dirty="0" err="1"/>
              <a:t>категорій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</a:t>
            </a:r>
            <a:r>
              <a:rPr lang="ru-RU" dirty="0" err="1"/>
              <a:t>класифікуються</a:t>
            </a:r>
            <a:r>
              <a:rPr lang="ru-RU" dirty="0"/>
              <a:t> за </a:t>
            </a:r>
            <a:r>
              <a:rPr lang="ru-RU" dirty="0" err="1"/>
              <a:t>ступенем</a:t>
            </a:r>
            <a:r>
              <a:rPr lang="ru-RU" dirty="0"/>
              <a:t> кредитного </a:t>
            </a:r>
            <a:r>
              <a:rPr lang="ru-RU" dirty="0" err="1"/>
              <a:t>ризику</a:t>
            </a:r>
            <a:r>
              <a:rPr lang="ru-RU" dirty="0"/>
              <a:t>. </a:t>
            </a:r>
          </a:p>
          <a:p>
            <a:r>
              <a:rPr lang="ru-RU" b="1" i="1" dirty="0" err="1" smtClean="0"/>
              <a:t>Внутрішні</a:t>
            </a:r>
            <a:r>
              <a:rPr lang="ru-RU" b="1" i="1" dirty="0"/>
              <a:t> рейтинги </a:t>
            </a:r>
            <a:r>
              <a:rPr lang="ru-RU" dirty="0"/>
              <a:t>(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активи</a:t>
            </a:r>
            <a:r>
              <a:rPr lang="ru-RU" dirty="0"/>
              <a:t> банку – </a:t>
            </a:r>
            <a:r>
              <a:rPr lang="ru-RU" dirty="0" err="1"/>
              <a:t>експозиції</a:t>
            </a:r>
            <a:r>
              <a:rPr lang="ru-RU" dirty="0"/>
              <a:t> (за </a:t>
            </a:r>
            <a:r>
              <a:rPr lang="ru-RU" dirty="0" err="1"/>
              <a:t>термінологією</a:t>
            </a:r>
            <a:r>
              <a:rPr lang="ru-RU" dirty="0"/>
              <a:t> </a:t>
            </a:r>
            <a:r>
              <a:rPr lang="ru-RU" dirty="0" err="1"/>
              <a:t>Базельського</a:t>
            </a:r>
            <a:r>
              <a:rPr lang="ru-RU" dirty="0"/>
              <a:t> </a:t>
            </a:r>
            <a:r>
              <a:rPr lang="ru-RU" dirty="0" err="1"/>
              <a:t>комітету</a:t>
            </a:r>
            <a:r>
              <a:rPr lang="ru-RU" dirty="0"/>
              <a:t>) – </a:t>
            </a:r>
            <a:r>
              <a:rPr lang="ru-RU" dirty="0" err="1"/>
              <a:t>діляться</a:t>
            </a:r>
            <a:r>
              <a:rPr lang="ru-RU" dirty="0"/>
              <a:t> на 5 </a:t>
            </a:r>
            <a:r>
              <a:rPr lang="ru-RU" dirty="0" err="1"/>
              <a:t>кла</a:t>
            </a:r>
            <a:r>
              <a:rPr lang="ru-RU" dirty="0"/>
              <a:t>- </a:t>
            </a:r>
            <a:r>
              <a:rPr lang="ru-RU" dirty="0" err="1"/>
              <a:t>сів</a:t>
            </a:r>
            <a:r>
              <a:rPr lang="ru-RU" dirty="0"/>
              <a:t>,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класи</a:t>
            </a:r>
            <a:r>
              <a:rPr lang="ru-RU" dirty="0"/>
              <a:t> </a:t>
            </a:r>
            <a:r>
              <a:rPr lang="ru-RU" dirty="0" err="1"/>
              <a:t>діляться</a:t>
            </a:r>
            <a:r>
              <a:rPr lang="ru-RU" dirty="0"/>
              <a:t> на </a:t>
            </a:r>
            <a:r>
              <a:rPr lang="ru-RU" dirty="0" err="1"/>
              <a:t>субкласи</a:t>
            </a:r>
            <a:r>
              <a:rPr lang="ru-RU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80641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Формула оцінки ризику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/>
              <a:t>Основні параметри:</a:t>
            </a:r>
          </a:p>
          <a:p>
            <a:r>
              <a:rPr lang="uk-UA" dirty="0" smtClean="0"/>
              <a:t>Ймовірність </a:t>
            </a:r>
            <a:r>
              <a:rPr lang="uk-UA" dirty="0"/>
              <a:t>дефолту (</a:t>
            </a:r>
            <a:r>
              <a:rPr lang="en-US" dirty="0"/>
              <a:t>PD)</a:t>
            </a:r>
          </a:p>
          <a:p>
            <a:r>
              <a:rPr lang="uk-UA" dirty="0" smtClean="0"/>
              <a:t>Збиток </a:t>
            </a:r>
            <a:r>
              <a:rPr lang="uk-UA" dirty="0"/>
              <a:t>у разі дефолту (</a:t>
            </a:r>
            <a:r>
              <a:rPr lang="en-US" dirty="0"/>
              <a:t>LGD)</a:t>
            </a:r>
          </a:p>
          <a:p>
            <a:r>
              <a:rPr lang="uk-UA" dirty="0" smtClean="0"/>
              <a:t>Експозиція </a:t>
            </a:r>
            <a:r>
              <a:rPr lang="uk-UA" dirty="0"/>
              <a:t>(</a:t>
            </a:r>
            <a:r>
              <a:rPr lang="en-US" dirty="0"/>
              <a:t>EAD)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52686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Класифікація активів </a:t>
            </a:r>
            <a:r>
              <a:rPr lang="uk-UA" dirty="0" smtClean="0"/>
              <a:t>банків (</a:t>
            </a:r>
            <a:r>
              <a:rPr lang="ru-RU" dirty="0" err="1" smtClean="0"/>
              <a:t>активи</a:t>
            </a:r>
            <a:r>
              <a:rPr lang="ru-RU" dirty="0" smtClean="0"/>
              <a:t> </a:t>
            </a:r>
            <a:r>
              <a:rPr lang="ru-RU" dirty="0" err="1"/>
              <a:t>розподіляються</a:t>
            </a:r>
            <a:r>
              <a:rPr lang="ru-RU" dirty="0"/>
              <a:t> на 8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 (0% до 100</a:t>
            </a:r>
            <a:r>
              <a:rPr lang="ru-RU" dirty="0" smtClean="0"/>
              <a:t>%))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err="1"/>
              <a:t>Кредитний</a:t>
            </a:r>
            <a:r>
              <a:rPr lang="ru-RU" dirty="0"/>
              <a:t> рейтинг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кредитоспроможність</a:t>
            </a:r>
            <a:r>
              <a:rPr lang="ru-RU" dirty="0"/>
              <a:t> </a:t>
            </a:r>
            <a:r>
              <a:rPr lang="ru-RU" dirty="0" err="1"/>
              <a:t>позичальника</a:t>
            </a:r>
            <a:r>
              <a:rPr lang="ru-RU" dirty="0"/>
              <a:t> (AAA, AA, A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    </a:t>
            </a:r>
            <a:r>
              <a:rPr lang="en-US" dirty="0" err="1" smtClean="0"/>
              <a:t>Основні</a:t>
            </a:r>
            <a:r>
              <a:rPr lang="en-US" dirty="0" smtClean="0"/>
              <a:t> </a:t>
            </a:r>
            <a:r>
              <a:rPr lang="en-US" dirty="0" err="1"/>
              <a:t>агенції</a:t>
            </a:r>
            <a:r>
              <a:rPr lang="en-US" dirty="0"/>
              <a:t>:</a:t>
            </a:r>
          </a:p>
          <a:p>
            <a:r>
              <a:rPr lang="en-US" dirty="0" smtClean="0"/>
              <a:t>Moody's</a:t>
            </a:r>
            <a:endParaRPr lang="en-US" dirty="0"/>
          </a:p>
          <a:p>
            <a:r>
              <a:rPr lang="en-US" dirty="0" smtClean="0"/>
              <a:t>Standard </a:t>
            </a:r>
            <a:r>
              <a:rPr lang="en-US" dirty="0"/>
              <a:t>&amp; Poor's</a:t>
            </a:r>
          </a:p>
          <a:p>
            <a:r>
              <a:rPr lang="en-US" dirty="0" smtClean="0"/>
              <a:t>Fitch</a:t>
            </a:r>
            <a:endParaRPr lang="en-US" dirty="0"/>
          </a:p>
          <a:p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uk-UA" dirty="0" err="1"/>
              <a:t>Рейтингування</a:t>
            </a:r>
            <a:r>
              <a:rPr lang="uk-UA" dirty="0"/>
              <a:t> ризиків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/>
              <a:t>Рейтингові агентства</a:t>
            </a:r>
          </a:p>
        </p:txBody>
      </p:sp>
    </p:spTree>
    <p:extLst>
      <p:ext uri="{BB962C8B-B14F-4D97-AF65-F5344CB8AC3E}">
        <p14:creationId xmlns:p14="http://schemas.microsoft.com/office/powerpoint/2010/main" val="1601777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i="1" dirty="0" err="1"/>
              <a:t>Кредитні</a:t>
            </a:r>
            <a:r>
              <a:rPr lang="ru-RU" sz="2200" b="1" i="1" dirty="0"/>
              <a:t> </a:t>
            </a:r>
            <a:r>
              <a:rPr lang="ru-RU" sz="2200" b="1" i="1" dirty="0" err="1"/>
              <a:t>деривативи</a:t>
            </a:r>
            <a:r>
              <a:rPr lang="ru-RU" sz="2200" b="1" i="1" dirty="0"/>
              <a:t> </a:t>
            </a:r>
            <a:r>
              <a:rPr lang="ru-RU" sz="2200" dirty="0"/>
              <a:t>–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структуровані</a:t>
            </a:r>
            <a:r>
              <a:rPr lang="ru-RU" sz="2200" dirty="0"/>
              <a:t> </a:t>
            </a:r>
            <a:r>
              <a:rPr lang="ru-RU" sz="2200" dirty="0" err="1"/>
              <a:t>фінансові</a:t>
            </a:r>
            <a:r>
              <a:rPr lang="ru-RU" sz="2200" dirty="0"/>
              <a:t> </a:t>
            </a:r>
            <a:r>
              <a:rPr lang="ru-RU" sz="2200" dirty="0" err="1"/>
              <a:t>інструменти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- </a:t>
            </a:r>
            <a:r>
              <a:rPr lang="ru-RU" sz="2200" dirty="0" err="1"/>
              <a:t>окремлюють</a:t>
            </a:r>
            <a:r>
              <a:rPr lang="ru-RU" sz="2200" dirty="0"/>
              <a:t> </a:t>
            </a:r>
            <a:r>
              <a:rPr lang="ru-RU" sz="2200" dirty="0" err="1"/>
              <a:t>кредитний</a:t>
            </a:r>
            <a:r>
              <a:rPr lang="ru-RU" sz="2200" dirty="0"/>
              <a:t> </a:t>
            </a:r>
            <a:r>
              <a:rPr lang="ru-RU" sz="2200" dirty="0" err="1"/>
              <a:t>ризик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активу для </a:t>
            </a:r>
            <a:r>
              <a:rPr lang="ru-RU" sz="2200" dirty="0" err="1"/>
              <a:t>подальшої</a:t>
            </a:r>
            <a:r>
              <a:rPr lang="ru-RU" sz="2200" dirty="0"/>
              <a:t> </a:t>
            </a:r>
            <a:r>
              <a:rPr lang="ru-RU" sz="2200" dirty="0" err="1"/>
              <a:t>передачі</a:t>
            </a:r>
            <a:r>
              <a:rPr lang="ru-RU" sz="2200" dirty="0"/>
              <a:t> </a:t>
            </a:r>
            <a:r>
              <a:rPr lang="ru-RU" sz="2200" dirty="0" err="1"/>
              <a:t>іншій</a:t>
            </a:r>
            <a:r>
              <a:rPr lang="ru-RU" sz="2200" dirty="0"/>
              <a:t> </a:t>
            </a:r>
            <a:r>
              <a:rPr lang="ru-RU" sz="2200" dirty="0" err="1"/>
              <a:t>стороні</a:t>
            </a:r>
            <a:r>
              <a:rPr lang="ru-RU" dirty="0"/>
              <a:t>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Інструменти</a:t>
            </a:r>
            <a:r>
              <a:rPr lang="ru-RU" dirty="0"/>
              <a:t> для </a:t>
            </a:r>
            <a:r>
              <a:rPr lang="ru-RU" dirty="0" err="1"/>
              <a:t>хеджування</a:t>
            </a:r>
            <a:r>
              <a:rPr lang="ru-RU" dirty="0"/>
              <a:t> </a:t>
            </a:r>
            <a:r>
              <a:rPr lang="ru-RU" dirty="0" err="1"/>
              <a:t>кредитних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r>
              <a:rPr lang="ru-RU" dirty="0"/>
              <a:t>:</a:t>
            </a:r>
          </a:p>
          <a:p>
            <a:r>
              <a:rPr lang="ru-RU" dirty="0" err="1" smtClean="0"/>
              <a:t>Кредитні</a:t>
            </a:r>
            <a:r>
              <a:rPr lang="ru-RU" dirty="0" smtClean="0"/>
              <a:t> </a:t>
            </a:r>
            <a:r>
              <a:rPr lang="ru-RU" dirty="0" err="1" smtClean="0"/>
              <a:t>свопи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кредитні</a:t>
            </a:r>
            <a:r>
              <a:rPr lang="ru-RU" dirty="0" smtClean="0"/>
              <a:t> </a:t>
            </a:r>
            <a:r>
              <a:rPr lang="ru-RU" dirty="0" err="1"/>
              <a:t>дефолтні</a:t>
            </a:r>
            <a:r>
              <a:rPr lang="ru-RU" dirty="0"/>
              <a:t> </a:t>
            </a:r>
            <a:r>
              <a:rPr lang="ru-RU" dirty="0" err="1" smtClean="0"/>
              <a:t>свопи</a:t>
            </a:r>
            <a:r>
              <a:rPr lang="ru-RU" dirty="0" smtClean="0"/>
              <a:t>; </a:t>
            </a:r>
            <a:r>
              <a:rPr lang="ru-RU" dirty="0" err="1" smtClean="0"/>
              <a:t>свопи</a:t>
            </a:r>
            <a:r>
              <a:rPr lang="ru-RU" dirty="0" smtClean="0"/>
              <a:t> </a:t>
            </a:r>
            <a:r>
              <a:rPr lang="ru-RU" dirty="0" err="1" smtClean="0"/>
              <a:t>повного</a:t>
            </a:r>
            <a:r>
              <a:rPr lang="ru-RU" dirty="0" smtClean="0"/>
              <a:t> </a:t>
            </a:r>
            <a:r>
              <a:rPr lang="ru-RU" dirty="0" err="1" smtClean="0"/>
              <a:t>повернення</a:t>
            </a:r>
            <a:r>
              <a:rPr lang="ru-RU" dirty="0"/>
              <a:t>; к</a:t>
            </a:r>
            <a:r>
              <a:rPr lang="ru-RU" dirty="0" smtClean="0"/>
              <a:t>редитно-</a:t>
            </a:r>
            <a:r>
              <a:rPr lang="ru-RU" dirty="0" err="1" smtClean="0"/>
              <a:t>дефолтне</a:t>
            </a:r>
            <a:r>
              <a:rPr lang="ru-RU" dirty="0" smtClean="0"/>
              <a:t> </a:t>
            </a:r>
            <a:r>
              <a:rPr lang="ru-RU" dirty="0" err="1"/>
              <a:t>боргове</a:t>
            </a:r>
            <a:r>
              <a:rPr lang="ru-RU" dirty="0"/>
              <a:t> </a:t>
            </a:r>
            <a:r>
              <a:rPr lang="ru-RU" dirty="0" err="1"/>
              <a:t>зобов’язання</a:t>
            </a:r>
            <a:r>
              <a:rPr lang="ru-RU" dirty="0"/>
              <a:t> </a:t>
            </a:r>
          </a:p>
          <a:p>
            <a:r>
              <a:rPr lang="ru-RU" dirty="0" err="1" smtClean="0"/>
              <a:t>Опціони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308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05342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76500" algn="r">
              <a:spcAft>
                <a:spcPts val="0"/>
              </a:spcAft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Жан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Луї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Ле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Лутр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був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католицьким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священиком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і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місіонером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Паризького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товариства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іноземних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місій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476500" algn="r">
              <a:spcAft>
                <a:spcPts val="0"/>
              </a:spcAft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«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Ризикуючи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поставити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чужі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гроші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на не того коня,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заздалегідь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будьте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готові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вдаритися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у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біга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» </a:t>
            </a:r>
          </a:p>
          <a:p>
            <a:pPr marL="2476500" algn="r">
              <a:spcAft>
                <a:spcPts val="0"/>
              </a:spcAft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Люк де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Клап'є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де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Вовенарг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—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французький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філософ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письменник-мораліст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476500" algn="r">
              <a:spcAft>
                <a:spcPts val="0"/>
              </a:spcAft>
            </a:pP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Тільки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вразі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дуже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великої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потреби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можна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приймати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ризиковані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рішення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. </a:t>
            </a:r>
            <a:endParaRPr lang="ru-RU" i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335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59340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3.1.Сутність </a:t>
            </a:r>
            <a:r>
              <a:rPr lang="uk-UA" sz="2400" dirty="0"/>
              <a:t>і види кредитного ризику.</a:t>
            </a:r>
          </a:p>
          <a:p>
            <a:r>
              <a:rPr lang="uk-UA" sz="2400" dirty="0" smtClean="0"/>
              <a:t>3.2.Методичні </a:t>
            </a:r>
            <a:r>
              <a:rPr lang="uk-UA" sz="2400" dirty="0"/>
              <a:t>підходи до оцінки кредитного ризику одержувача позики і управління ним.</a:t>
            </a:r>
          </a:p>
          <a:p>
            <a:r>
              <a:rPr lang="uk-UA" sz="2400" dirty="0" smtClean="0"/>
              <a:t>3.3.Оцінка </a:t>
            </a:r>
            <a:r>
              <a:rPr lang="uk-UA" sz="2400" dirty="0"/>
              <a:t>та управління кредитним ризиком </a:t>
            </a:r>
            <a:r>
              <a:rPr lang="uk-UA" sz="2400" dirty="0" err="1"/>
              <a:t>нефінансовими</a:t>
            </a:r>
            <a:r>
              <a:rPr lang="uk-UA" sz="2400" dirty="0"/>
              <a:t> корпораціями.</a:t>
            </a:r>
          </a:p>
          <a:p>
            <a:r>
              <a:rPr lang="uk-UA" sz="2400" dirty="0"/>
              <a:t>3.4</a:t>
            </a:r>
            <a:r>
              <a:rPr lang="uk-UA" sz="2400" dirty="0" smtClean="0"/>
              <a:t>. Оцінка та управління кредитним ризиком агропромисловими корпораціями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53527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Сутність кредитного ризику: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ru-RU" b="1" i="1" dirty="0" err="1"/>
              <a:t>Кредитний</a:t>
            </a:r>
            <a:r>
              <a:rPr lang="ru-RU" b="1" i="1" dirty="0"/>
              <a:t> </a:t>
            </a:r>
            <a:r>
              <a:rPr lang="ru-RU" b="1" i="1" dirty="0" err="1"/>
              <a:t>ризик</a:t>
            </a:r>
            <a:r>
              <a:rPr lang="ru-RU" b="1" i="1" dirty="0"/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невиконання</a:t>
            </a:r>
            <a:r>
              <a:rPr lang="ru-RU" dirty="0"/>
              <a:t> </a:t>
            </a:r>
            <a:r>
              <a:rPr lang="ru-RU" dirty="0" err="1"/>
              <a:t>зобов'язань</a:t>
            </a:r>
            <a:r>
              <a:rPr lang="ru-RU" dirty="0"/>
              <a:t> </a:t>
            </a:r>
            <a:r>
              <a:rPr lang="ru-RU" dirty="0" err="1"/>
              <a:t>позичальником</a:t>
            </a:r>
            <a:r>
              <a:rPr lang="ru-RU" dirty="0"/>
              <a:t> за </a:t>
            </a:r>
            <a:r>
              <a:rPr lang="ru-RU" dirty="0" err="1"/>
              <a:t>кредитними</a:t>
            </a:r>
            <a:r>
              <a:rPr lang="ru-RU" dirty="0"/>
              <a:t> </a:t>
            </a:r>
            <a:r>
              <a:rPr lang="ru-RU" dirty="0" err="1"/>
              <a:t>операціями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82056"/>
            <a:ext cx="7200800" cy="425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7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uk-UA" dirty="0"/>
              <a:t>Види кредитного ризику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075240" cy="5688632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Індивідуальний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: </a:t>
            </a:r>
            <a:r>
              <a:rPr lang="en-US" dirty="0" smtClean="0"/>
              <a:t>        </a:t>
            </a:r>
            <a:r>
              <a:rPr lang="ru-RU" dirty="0" err="1"/>
              <a:t>Портфельний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конкретного </a:t>
            </a:r>
            <a:r>
              <a:rPr lang="en-US" dirty="0" smtClean="0"/>
              <a:t>   </a:t>
            </a:r>
            <a:r>
              <a:rPr lang="uk-UA" dirty="0" smtClean="0"/>
              <a:t>пов’язаний із сукупністю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контрагента.                           </a:t>
            </a:r>
            <a:r>
              <a:rPr lang="ru-RU" dirty="0" err="1" smtClean="0"/>
              <a:t>кредитів</a:t>
            </a:r>
            <a:endParaRPr lang="ru-RU" dirty="0"/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6995616" cy="418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99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Кредитний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у </a:t>
            </a:r>
            <a:r>
              <a:rPr lang="ru-RU" dirty="0" err="1"/>
              <a:t>міжнародному</a:t>
            </a:r>
            <a:r>
              <a:rPr lang="ru-RU" dirty="0"/>
              <a:t> </a:t>
            </a:r>
            <a:r>
              <a:rPr lang="ru-RU" dirty="0" err="1"/>
              <a:t>кредитуванні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496944" cy="5205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err="1"/>
              <a:t>Суверенний</a:t>
            </a:r>
            <a:r>
              <a:rPr lang="ru-RU" b="1" i="1" dirty="0"/>
              <a:t> </a:t>
            </a:r>
            <a:r>
              <a:rPr lang="ru-RU" b="1" i="1" dirty="0" err="1"/>
              <a:t>ризик</a:t>
            </a:r>
            <a:r>
              <a:rPr lang="ru-RU" b="1" i="1" dirty="0"/>
              <a:t>: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,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i="1" dirty="0" err="1" smtClean="0"/>
              <a:t>Трансфертний</a:t>
            </a:r>
            <a:r>
              <a:rPr lang="ru-RU" b="1" i="1" dirty="0" smtClean="0"/>
              <a:t> </a:t>
            </a:r>
            <a:r>
              <a:rPr lang="ru-RU" b="1" i="1" dirty="0" err="1"/>
              <a:t>ризик</a:t>
            </a:r>
            <a:r>
              <a:rPr lang="ru-RU" dirty="0"/>
              <a:t>: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валют.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276872"/>
            <a:ext cx="6502400" cy="440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117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uk-UA" dirty="0"/>
              <a:t>Характеристики кредитного ризику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 fontScale="92500" lnSpcReduction="10000"/>
          </a:bodyPr>
          <a:lstStyle/>
          <a:p>
            <a:r>
              <a:rPr lang="uk-UA" b="1" i="1" dirty="0" smtClean="0"/>
              <a:t>Платоспроможність</a:t>
            </a:r>
            <a:r>
              <a:rPr lang="uk-UA" dirty="0" smtClean="0"/>
              <a:t> (</a:t>
            </a:r>
            <a:r>
              <a:rPr lang="ru-RU" dirty="0" err="1"/>
              <a:t>спроможність</a:t>
            </a:r>
            <a:r>
              <a:rPr lang="ru-RU" dirty="0"/>
              <a:t> </a:t>
            </a:r>
            <a:r>
              <a:rPr lang="ru-RU" dirty="0" err="1"/>
              <a:t>отримувача</a:t>
            </a:r>
            <a:r>
              <a:rPr lang="ru-RU" dirty="0"/>
              <a:t> </a:t>
            </a:r>
            <a:r>
              <a:rPr lang="ru-RU" dirty="0" err="1"/>
              <a:t>позики</a:t>
            </a:r>
            <a:r>
              <a:rPr lang="ru-RU" dirty="0"/>
              <a:t> (контрагента) </a:t>
            </a:r>
            <a:r>
              <a:rPr lang="ru-RU" dirty="0" err="1"/>
              <a:t>вчасно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розрахунки</a:t>
            </a:r>
            <a:r>
              <a:rPr lang="ru-RU" dirty="0"/>
              <a:t> за </a:t>
            </a:r>
            <a:r>
              <a:rPr lang="ru-RU" dirty="0" err="1"/>
              <a:t>всіма</a:t>
            </a:r>
            <a:r>
              <a:rPr lang="ru-RU" dirty="0"/>
              <a:t> видами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зобов’язань</a:t>
            </a:r>
            <a:r>
              <a:rPr lang="ru-RU" dirty="0" smtClean="0"/>
              <a:t>.</a:t>
            </a:r>
          </a:p>
          <a:p>
            <a:r>
              <a:rPr lang="uk-UA" b="1" i="1" dirty="0" smtClean="0"/>
              <a:t>Кредитоспроможність</a:t>
            </a:r>
            <a:r>
              <a:rPr lang="uk-UA" dirty="0" smtClean="0"/>
              <a:t> (</a:t>
            </a:r>
            <a:r>
              <a:rPr lang="ru-RU" dirty="0" err="1"/>
              <a:t>наявність</a:t>
            </a:r>
            <a:r>
              <a:rPr lang="ru-RU" dirty="0"/>
              <a:t> в </a:t>
            </a:r>
            <a:r>
              <a:rPr lang="ru-RU" dirty="0" err="1"/>
              <a:t>отримувача</a:t>
            </a:r>
            <a:r>
              <a:rPr lang="ru-RU" dirty="0"/>
              <a:t> </a:t>
            </a:r>
            <a:r>
              <a:rPr lang="ru-RU" dirty="0" err="1"/>
              <a:t>позики</a:t>
            </a:r>
            <a:r>
              <a:rPr lang="ru-RU" dirty="0"/>
              <a:t> (контрагента) </a:t>
            </a:r>
            <a:r>
              <a:rPr lang="ru-RU" dirty="0" err="1"/>
              <a:t>передумов</a:t>
            </a:r>
            <a:r>
              <a:rPr lang="ru-RU" dirty="0"/>
              <a:t> для </a:t>
            </a:r>
            <a:r>
              <a:rPr lang="ru-RU" dirty="0" err="1"/>
              <a:t>одержання</a:t>
            </a:r>
            <a:r>
              <a:rPr lang="ru-RU" dirty="0"/>
              <a:t> кредиту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спроможність</a:t>
            </a:r>
            <a:r>
              <a:rPr lang="ru-RU" dirty="0"/>
              <a:t> </a:t>
            </a:r>
            <a:r>
              <a:rPr lang="ru-RU" dirty="0" err="1"/>
              <a:t>повернути</a:t>
            </a:r>
            <a:r>
              <a:rPr lang="ru-RU" dirty="0"/>
              <a:t> кредит і </a:t>
            </a:r>
            <a:r>
              <a:rPr lang="ru-RU" dirty="0" err="1"/>
              <a:t>від</a:t>
            </a:r>
            <a:r>
              <a:rPr lang="ru-RU" dirty="0"/>
              <a:t>- сотки за ним у </a:t>
            </a:r>
            <a:r>
              <a:rPr lang="ru-RU" dirty="0" err="1"/>
              <a:t>повному</a:t>
            </a:r>
            <a:r>
              <a:rPr lang="ru-RU" dirty="0"/>
              <a:t> </a:t>
            </a:r>
            <a:r>
              <a:rPr lang="ru-RU" dirty="0" err="1"/>
              <a:t>обсязі</a:t>
            </a:r>
            <a:r>
              <a:rPr lang="ru-RU" dirty="0"/>
              <a:t> та в </a:t>
            </a:r>
            <a:r>
              <a:rPr lang="ru-RU" dirty="0" err="1"/>
              <a:t>обумовлений</a:t>
            </a:r>
            <a:r>
              <a:rPr lang="ru-RU" dirty="0"/>
              <a:t> договором </a:t>
            </a:r>
            <a:r>
              <a:rPr lang="ru-RU" dirty="0" smtClean="0"/>
              <a:t>строк).</a:t>
            </a:r>
            <a:endParaRPr lang="uk-UA" dirty="0"/>
          </a:p>
          <a:p>
            <a:r>
              <a:rPr lang="uk-UA" b="1" i="1" dirty="0" smtClean="0"/>
              <a:t>Концентрація ризику </a:t>
            </a:r>
            <a:r>
              <a:rPr lang="uk-UA" dirty="0"/>
              <a:t>(що виникає у разі (1) «традиційної» або загальної концентрації кредитів, тобто під час надання великих кредитів одному одержувачеві позики або кільком взаємозалежним одержувачам позики (які є контрагентами або представниками однієї галузі); (2) концентрації, яка </a:t>
            </a:r>
            <a:r>
              <a:rPr lang="uk-UA" dirty="0" smtClean="0"/>
              <a:t>ґрунтується </a:t>
            </a:r>
            <a:r>
              <a:rPr lang="uk-UA" dirty="0"/>
              <a:t>на кореляції факторів ризику із кредитним ризиком</a:t>
            </a:r>
            <a:r>
              <a:rPr lang="uk-UA" dirty="0" smtClean="0"/>
              <a:t>.)</a:t>
            </a:r>
            <a:endParaRPr lang="uk-UA" b="1" i="1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8217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634082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До </a:t>
            </a:r>
            <a:r>
              <a:rPr lang="ru-RU" sz="2400" dirty="0" err="1"/>
              <a:t>основних</a:t>
            </a:r>
            <a:r>
              <a:rPr lang="ru-RU" sz="2400" dirty="0"/>
              <a:t> </a:t>
            </a:r>
            <a:r>
              <a:rPr lang="ru-RU" sz="2400" b="1" i="1" dirty="0" err="1"/>
              <a:t>методів</a:t>
            </a:r>
            <a:r>
              <a:rPr lang="ru-RU" sz="2400" b="1" i="1" dirty="0"/>
              <a:t> </a:t>
            </a:r>
            <a:r>
              <a:rPr lang="ru-RU" sz="2400" b="1" i="1" dirty="0" err="1"/>
              <a:t>управління</a:t>
            </a:r>
            <a:r>
              <a:rPr lang="ru-RU" sz="2400" b="1" i="1" dirty="0"/>
              <a:t> </a:t>
            </a:r>
            <a:r>
              <a:rPr lang="ru-RU" sz="2400" b="1" i="1" dirty="0" err="1"/>
              <a:t>кредитним</a:t>
            </a:r>
            <a:r>
              <a:rPr lang="ru-RU" sz="2400" b="1" i="1" dirty="0"/>
              <a:t> </a:t>
            </a:r>
            <a:r>
              <a:rPr lang="ru-RU" sz="2400" b="1" i="1" dirty="0" err="1"/>
              <a:t>ризиком</a:t>
            </a:r>
            <a:r>
              <a:rPr lang="ru-RU" sz="2400" dirty="0"/>
              <a:t> належать: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Ретельний </a:t>
            </a:r>
            <a:r>
              <a:rPr lang="uk-UA" dirty="0"/>
              <a:t>аналіз кредитоспроможності одержувача позики для прийняття зваженого рішення щодо надання кредиту.</a:t>
            </a:r>
          </a:p>
          <a:p>
            <a:r>
              <a:rPr lang="uk-UA" dirty="0" smtClean="0"/>
              <a:t>Цільове </a:t>
            </a:r>
            <a:r>
              <a:rPr lang="uk-UA" dirty="0"/>
              <a:t>резервування коштів на випадок реалізації кредитного ризику (непогашення боргу).</a:t>
            </a:r>
          </a:p>
          <a:p>
            <a:r>
              <a:rPr lang="uk-UA" dirty="0" smtClean="0"/>
              <a:t>Формування </a:t>
            </a:r>
            <a:r>
              <a:rPr lang="uk-UA" dirty="0"/>
              <a:t>достатнього обсягу власного капіталу на випадок реалізації кредитного ризику.</a:t>
            </a:r>
          </a:p>
          <a:p>
            <a:r>
              <a:rPr lang="uk-UA" dirty="0" smtClean="0"/>
              <a:t>Диверсифікація </a:t>
            </a:r>
            <a:r>
              <a:rPr lang="uk-UA" dirty="0"/>
              <a:t>кредитного портфеля – зниження концентрації кредитного ризику за допомогою розподілу наявних коштів між незв’язаними одержувачами позики різних галузей, на діяльність яких впливають різні фактори оточення.</a:t>
            </a:r>
          </a:p>
          <a:p>
            <a:r>
              <a:rPr lang="uk-UA" dirty="0"/>
              <a:t> </a:t>
            </a:r>
            <a:r>
              <a:rPr lang="uk-UA" dirty="0" smtClean="0"/>
              <a:t>Лімітування </a:t>
            </a:r>
            <a:r>
              <a:rPr lang="uk-UA" dirty="0"/>
              <a:t>– встановлення певних обмежень на суму кредитів, що </a:t>
            </a:r>
            <a:r>
              <a:rPr lang="uk-UA" dirty="0" smtClean="0"/>
              <a:t>видаються</a:t>
            </a:r>
            <a:r>
              <a:rPr lang="uk-UA" dirty="0"/>
              <a:t>; види кредитування, строки.</a:t>
            </a:r>
          </a:p>
          <a:p>
            <a:r>
              <a:rPr lang="uk-UA" dirty="0" smtClean="0"/>
              <a:t>Залучення </a:t>
            </a:r>
            <a:r>
              <a:rPr lang="uk-UA" dirty="0"/>
              <a:t>забезпечення під кредит (наприклад, застава, поручництво, </a:t>
            </a:r>
            <a:r>
              <a:rPr lang="uk-UA" dirty="0" smtClean="0"/>
              <a:t>гарантія</a:t>
            </a:r>
            <a:r>
              <a:rPr lang="uk-UA" dirty="0"/>
              <a:t>).</a:t>
            </a:r>
          </a:p>
          <a:p>
            <a:r>
              <a:rPr lang="uk-UA" dirty="0" smtClean="0"/>
              <a:t>Надання </a:t>
            </a:r>
            <a:r>
              <a:rPr lang="uk-UA" dirty="0"/>
              <a:t>синдикованих позик з розподілом ризиків між кількома </a:t>
            </a:r>
            <a:r>
              <a:rPr lang="uk-UA" dirty="0" smtClean="0"/>
              <a:t>кредиторами</a:t>
            </a:r>
            <a:r>
              <a:rPr lang="uk-UA" dirty="0"/>
              <a:t>.</a:t>
            </a:r>
          </a:p>
          <a:p>
            <a:r>
              <a:rPr lang="uk-UA" dirty="0" smtClean="0"/>
              <a:t>Страхування </a:t>
            </a:r>
            <a:r>
              <a:rPr lang="uk-UA" dirty="0"/>
              <a:t>кредитного ризику.</a:t>
            </a:r>
          </a:p>
          <a:p>
            <a:r>
              <a:rPr lang="uk-UA" dirty="0" err="1" smtClean="0"/>
              <a:t>Хеджування</a:t>
            </a:r>
            <a:r>
              <a:rPr lang="uk-UA" dirty="0" smtClean="0"/>
              <a:t> </a:t>
            </a:r>
            <a:r>
              <a:rPr lang="uk-UA" dirty="0"/>
              <a:t>кредитних ризиків на основі використання кредитних </a:t>
            </a:r>
            <a:r>
              <a:rPr lang="uk-UA" dirty="0" smtClean="0"/>
              <a:t>деривативів</a:t>
            </a:r>
            <a:r>
              <a:rPr lang="uk-UA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35668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ризиком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643192" cy="5061176"/>
          </a:xfrm>
        </p:spPr>
        <p:txBody>
          <a:bodyPr/>
          <a:lstStyle/>
          <a:p>
            <a:r>
              <a:rPr lang="uk-UA" dirty="0"/>
              <a:t>Аналіз </a:t>
            </a:r>
            <a:r>
              <a:rPr lang="uk-UA" dirty="0" smtClean="0"/>
              <a:t>кредитоспроможності </a:t>
            </a:r>
            <a:endParaRPr lang="uk-UA" dirty="0"/>
          </a:p>
          <a:p>
            <a:r>
              <a:rPr lang="uk-UA" dirty="0" smtClean="0"/>
              <a:t>Резервування коштів</a:t>
            </a:r>
          </a:p>
          <a:p>
            <a:r>
              <a:rPr lang="uk-UA" dirty="0"/>
              <a:t>Диверсифікація</a:t>
            </a:r>
          </a:p>
          <a:p>
            <a:r>
              <a:rPr lang="uk-UA" dirty="0" smtClean="0"/>
              <a:t>Страхування</a:t>
            </a:r>
            <a:endParaRPr lang="uk-UA" dirty="0"/>
          </a:p>
          <a:p>
            <a:r>
              <a:rPr lang="uk-UA" dirty="0" err="1" smtClean="0"/>
              <a:t>Хеджування</a:t>
            </a:r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26995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513</TotalTime>
  <Words>645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ТЕМА 3  «КРЕДИТНІ РИЗИКИ» </vt:lpstr>
      <vt:lpstr>Презентация PowerPoint</vt:lpstr>
      <vt:lpstr>Презентация PowerPoint</vt:lpstr>
      <vt:lpstr>Сутність кредитного ризику:</vt:lpstr>
      <vt:lpstr>Види кредитного ризику</vt:lpstr>
      <vt:lpstr>Кредитний ризик у міжнародному кредитуванні</vt:lpstr>
      <vt:lpstr>Характеристики кредитного ризику</vt:lpstr>
      <vt:lpstr>До основних методів управління кредитним ризиком належать:</vt:lpstr>
      <vt:lpstr> Методи управління ризиком </vt:lpstr>
      <vt:lpstr>Оцінка кредитного ризику</vt:lpstr>
      <vt:lpstr>Міжнародна практика</vt:lpstr>
      <vt:lpstr>Формула оцінки ризику</vt:lpstr>
      <vt:lpstr>Класифікація активів банків (активи розподіляються на 8 груп залежно від ризику (0% до 100%))</vt:lpstr>
      <vt:lpstr>Кредитні деривативи – це структуровані фінансові інструменти, що від- окремлюють кредитний ризик від активу для подальшої передачі іншій стороні.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  «CУТНІСТЬ І ВИДИ ФІНАНСОВИХ РИЗИКІВ КОРПОРАЦІЙ» </dc:title>
  <dc:creator>Ксенія</dc:creator>
  <cp:lastModifiedBy>Ксенія</cp:lastModifiedBy>
  <cp:revision>40</cp:revision>
  <dcterms:created xsi:type="dcterms:W3CDTF">2024-12-10T10:07:16Z</dcterms:created>
  <dcterms:modified xsi:type="dcterms:W3CDTF">2024-12-17T13:01:57Z</dcterms:modified>
</cp:coreProperties>
</file>