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14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0C1B3-92E6-4514-8A8D-62F722BA006D}" type="datetimeFigureOut">
              <a:rPr lang="uk-UA" smtClean="0"/>
              <a:t>15.11.2022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D2623-E5E7-48A6-A863-8771DE3FDFB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887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2623-E5E7-48A6-A863-8771DE3FDFB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69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2623-E5E7-48A6-A863-8771DE3FDFB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264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D2623-E5E7-48A6-A863-8771DE3FDFB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785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37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9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2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42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7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14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1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98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9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9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11/15/2022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5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733E0473-C315-42D8-A82A-A2FE49DC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AD23A251-68F2-43E5-812B-4BBAE1A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A0A7BFAE-2D35-B1F9-3B98-BB5094C95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4982" r="-1" b="-1"/>
          <a:stretch/>
        </p:blipFill>
        <p:spPr>
          <a:xfrm>
            <a:off x="1525" y="10"/>
            <a:ext cx="12188951" cy="6857990"/>
          </a:xfrm>
          <a:prstGeom prst="rect">
            <a:avLst/>
          </a:prstGeom>
        </p:spPr>
      </p:pic>
      <p:grpSp>
        <p:nvGrpSpPr>
          <p:cNvPr id="25" name="decorative circle">
            <a:extLst>
              <a:ext uri="{FF2B5EF4-FFF2-40B4-BE49-F238E27FC236}">
                <a16:creationId xmlns:a16="http://schemas.microsoft.com/office/drawing/2014/main" id="{0350AF23-2606-421F-AB7B-23D9B48F3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EF60D4-64F6-450F-B86D-383EEA1C8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A22AB-AD2A-968E-EA01-76FBEB596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221" y="1521630"/>
            <a:ext cx="8975274" cy="3498972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Розрахунок та проектування металевих </a:t>
            </a:r>
            <a:b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конструкцій</a:t>
            </a:r>
            <a:b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Підбір перерізів прокатних елементів</a:t>
            </a:r>
            <a:br>
              <a:rPr lang="en-GB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b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01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7A9A53-00D8-2E16-3774-76346C38BD47}"/>
              </a:ext>
            </a:extLst>
          </p:cNvPr>
          <p:cNvSpPr txBox="1"/>
          <p:nvPr/>
        </p:nvSpPr>
        <p:spPr>
          <a:xfrm>
            <a:off x="649995" y="110169"/>
            <a:ext cx="11270256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Уніфікація скінченних елементів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використовується, коли необхідно підібрати однаковий поперечний переріз для декількох елементів.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Використовуються наступні типи уніфікації: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4034416-6B9A-2582-F0A9-E297EF0C912A}"/>
              </a:ext>
            </a:extLst>
          </p:cNvPr>
          <p:cNvSpPr/>
          <p:nvPr/>
        </p:nvSpPr>
        <p:spPr>
          <a:xfrm>
            <a:off x="297454" y="2144613"/>
            <a:ext cx="4505898" cy="215196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>
                <a:latin typeface="Times New Roman" pitchFamily="18" charset="0"/>
                <a:cs typeface="Times New Roman" pitchFamily="18" charset="0"/>
              </a:rPr>
              <a:t>всі перерізи уніфікуються між собою</a:t>
            </a:r>
            <a:endParaRPr lang="uk-UA" sz="2400" b="1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C4270EF-37B0-509D-C067-5004BC3FF889}"/>
              </a:ext>
            </a:extLst>
          </p:cNvPr>
          <p:cNvSpPr/>
          <p:nvPr/>
        </p:nvSpPr>
        <p:spPr>
          <a:xfrm>
            <a:off x="4032173" y="4160703"/>
            <a:ext cx="4505898" cy="215196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елементи уніфікуються між собою з врахуванням симетрії</a:t>
            </a:r>
            <a:endParaRPr lang="uk-UA" sz="2400" b="1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2DEB1EB-A66A-F5AA-D2AF-112953B97451}"/>
              </a:ext>
            </a:extLst>
          </p:cNvPr>
          <p:cNvSpPr/>
          <p:nvPr/>
        </p:nvSpPr>
        <p:spPr>
          <a:xfrm>
            <a:off x="7388647" y="2104220"/>
            <a:ext cx="4505898" cy="215196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елементи уніфікуються між собою по відповідних перерізах</a:t>
            </a:r>
            <a:endParaRPr lang="uk-UA" sz="2400" b="1" dirty="0"/>
          </a:p>
        </p:txBody>
      </p:sp>
      <p:cxnSp>
        <p:nvCxnSpPr>
          <p:cNvPr id="12" name="Сполучна лінія: вигнута 11">
            <a:extLst>
              <a:ext uri="{FF2B5EF4-FFF2-40B4-BE49-F238E27FC236}">
                <a16:creationId xmlns:a16="http://schemas.microsoft.com/office/drawing/2014/main" id="{B9076B1B-C8CC-5CFA-FE66-A2089D984097}"/>
              </a:ext>
            </a:extLst>
          </p:cNvPr>
          <p:cNvCxnSpPr>
            <a:cxnSpLocks/>
            <a:endCxn id="6" idx="6"/>
          </p:cNvCxnSpPr>
          <p:nvPr/>
        </p:nvCxnSpPr>
        <p:spPr>
          <a:xfrm rot="5400000">
            <a:off x="4701718" y="1637190"/>
            <a:ext cx="1685038" cy="1481770"/>
          </a:xfrm>
          <a:prstGeom prst="curvedConnector2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Сполучна лінія: вигнута 13">
            <a:extLst>
              <a:ext uri="{FF2B5EF4-FFF2-40B4-BE49-F238E27FC236}">
                <a16:creationId xmlns:a16="http://schemas.microsoft.com/office/drawing/2014/main" id="{AAF4847A-ED42-6445-EF1B-1ECF927A173E}"/>
              </a:ext>
            </a:extLst>
          </p:cNvPr>
          <p:cNvCxnSpPr>
            <a:cxnSpLocks/>
            <a:stCxn id="5" idx="2"/>
            <a:endCxn id="8" idx="2"/>
          </p:cNvCxnSpPr>
          <p:nvPr/>
        </p:nvCxnSpPr>
        <p:spPr>
          <a:xfrm rot="16200000" flipH="1">
            <a:off x="5994367" y="1785920"/>
            <a:ext cx="1685037" cy="1103524"/>
          </a:xfrm>
          <a:prstGeom prst="curvedConnector2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Сполучна лінія: вигнута 16">
            <a:extLst>
              <a:ext uri="{FF2B5EF4-FFF2-40B4-BE49-F238E27FC236}">
                <a16:creationId xmlns:a16="http://schemas.microsoft.com/office/drawing/2014/main" id="{39AFCC14-6F3D-871F-338C-7F328C926A12}"/>
              </a:ext>
            </a:extLst>
          </p:cNvPr>
          <p:cNvCxnSpPr>
            <a:stCxn id="5" idx="2"/>
            <a:endCxn id="7" idx="0"/>
          </p:cNvCxnSpPr>
          <p:nvPr/>
        </p:nvCxnSpPr>
        <p:spPr>
          <a:xfrm rot="5400000">
            <a:off x="4952354" y="2827933"/>
            <a:ext cx="2665539" cy="1"/>
          </a:xfrm>
          <a:prstGeom prst="curvedConnector3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430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Aerial view of city square">
            <a:extLst>
              <a:ext uri="{FF2B5EF4-FFF2-40B4-BE49-F238E27FC236}">
                <a16:creationId xmlns:a16="http://schemas.microsoft.com/office/drawing/2014/main" id="{7D9CDC9E-9423-CBCD-87A7-83FC79A73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" y="1488557"/>
            <a:ext cx="5332164" cy="3880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BF7C28-F021-A8CB-9A8F-358AA280F385}"/>
              </a:ext>
            </a:extLst>
          </p:cNvPr>
          <p:cNvSpPr txBox="1"/>
          <p:nvPr/>
        </p:nvSpPr>
        <p:spPr>
          <a:xfrm>
            <a:off x="5650787" y="181957"/>
            <a:ext cx="6438472" cy="64940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600">
                <a:latin typeface="Times New Roman" pitchFamily="18" charset="0"/>
                <a:cs typeface="Times New Roman" pitchFamily="18" charset="0"/>
              </a:rPr>
              <a:t>Якщо елементи виду БАЛКА об’єднані в групу уніфікації, то на схемі вони будуть позначені УБ, а далі номер групи уніфікації. Для КОЛОН аналогічно УК, а далі номер групи уніфікації. Для ФЕРМ - УФ, а далі номер групи уніфікації.</a:t>
            </a:r>
            <a:endParaRPr lang="en-US" sz="2600">
              <a:latin typeface="Times New Roman" pitchFamily="18" charset="0"/>
              <a:cs typeface="Times New Roman" pitchFamily="18" charset="0"/>
            </a:endParaRPr>
          </a:p>
          <a:p>
            <a:endParaRPr lang="ru-RU" sz="260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600">
                <a:latin typeface="Times New Roman" pitchFamily="18" charset="0"/>
                <a:cs typeface="Times New Roman" pitchFamily="18" charset="0"/>
              </a:rPr>
              <a:t>Також дозволяється уніфікація конструктивних елементів, коли необхідно підібрати для них однаковий поперечний переріз. При уніфікації конструктивних елементів необхідно, щоб кількість елементів, що входять в уніфіковані конструктивні елементи, розміри перерізів та кількість розрахункових перерізів елементів були однаковими.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4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86FCBA-F6CE-4A2E-F4FF-E44DE3EC6B0B}"/>
              </a:ext>
            </a:extLst>
          </p:cNvPr>
          <p:cNvSpPr txBox="1"/>
          <p:nvPr/>
        </p:nvSpPr>
        <p:spPr>
          <a:xfrm>
            <a:off x="0" y="305068"/>
            <a:ext cx="5959011" cy="624786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Якщо конструктивні елементи виду БАЛКА об’єднані в групу уніфікації, то умовне позначення буде УКБ, а далі номер групи уніфікації конструктивних елементів. Аналогічно для елементів виду КОЛОНА - УКК, ФЕРМА - УКФ.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500" b="1" i="1" u="sng" dirty="0">
                <a:latin typeface="Times New Roman" pitchFamily="18" charset="0"/>
                <a:cs typeface="Times New Roman" pitchFamily="18" charset="0"/>
              </a:rPr>
              <a:t>Уніфікація скінченних та конструктивних елементів </a:t>
            </a: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використовується </a:t>
            </a: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тільки при розрахунку по РСЗ</a:t>
            </a: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. При підборі перерізів елементів за окремими навантаженнями чи РСН уніфікація елементів </a:t>
            </a:r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ігнорується</a:t>
            </a:r>
            <a:r>
              <a:rPr lang="uk-UA" sz="2500" dirty="0">
                <a:latin typeface="Times New Roman" pitchFamily="18" charset="0"/>
                <a:cs typeface="Times New Roman" pitchFamily="18" charset="0"/>
              </a:rPr>
              <a:t>. При розрахунку будуть використані значення розрахункових зусиль для кожного елементу, а не для групи уніфікації.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acade of glass and steel building">
            <a:extLst>
              <a:ext uri="{FF2B5EF4-FFF2-40B4-BE49-F238E27FC236}">
                <a16:creationId xmlns:a16="http://schemas.microsoft.com/office/drawing/2014/main" id="{38BDFA9C-A5D5-090E-0372-1613A8FBA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10" y="0"/>
            <a:ext cx="6232989" cy="655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E62A974-04A5-70AD-2A2A-D8C3FFF15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2192000" cy="186989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Підбір і перевірка перерізів можуть здійснюватися у двох режимах: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Наскрізний режим </a:t>
            </a:r>
            <a:r>
              <a:rPr 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призначений для швидкого підбору або перевірки поперечних перерізів елементів усієї конструкції чи її довільного фрагменту.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uk-UA" sz="2800" b="1" i="1" u="sng" dirty="0">
                <a:latin typeface="Times New Roman" pitchFamily="18" charset="0"/>
                <a:cs typeface="Times New Roman" pitchFamily="18" charset="0"/>
              </a:rPr>
              <a:t>Цей розрахунок дозволяє отримати:</a:t>
            </a:r>
            <a:endParaRPr lang="en-US" sz="2800" b="1" i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64664F1B-AEEF-ECD3-899A-357FE1D39B74}"/>
              </a:ext>
            </a:extLst>
          </p:cNvPr>
          <p:cNvSpPr/>
          <p:nvPr/>
        </p:nvSpPr>
        <p:spPr>
          <a:xfrm>
            <a:off x="0" y="2373329"/>
            <a:ext cx="5885380" cy="4152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таблиці результатів для довільного фрагменту чи всієї схеми. Результати створюються в текстовому, HTML,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xls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(Excel) форматах</a:t>
            </a:r>
            <a:endParaRPr lang="uk-UA" sz="2400" dirty="0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01DE539F-1BF7-785D-E954-954F3BF76985}"/>
              </a:ext>
            </a:extLst>
          </p:cNvPr>
          <p:cNvSpPr/>
          <p:nvPr/>
        </p:nvSpPr>
        <p:spPr>
          <a:xfrm>
            <a:off x="6306620" y="2373329"/>
            <a:ext cx="5885380" cy="4152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наглядне уявлення про роботу перерізів розрахункової схеми. Колір елементів розрахункової схеми в режимі мозаїки відображає використання несучої здатності перерізів за перевірками за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першою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та другою групою граничних станів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дозволяючи візуально визначити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перевантажені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чи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недовантажені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елементи. Цю операцію зручно застосовувати для швидкого пошуку небезпечних перерізів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Сполучна лінія: вигнута 6">
            <a:extLst>
              <a:ext uri="{FF2B5EF4-FFF2-40B4-BE49-F238E27FC236}">
                <a16:creationId xmlns:a16="http://schemas.microsoft.com/office/drawing/2014/main" id="{3DFB248B-7C42-3EF7-0FFA-3B529C2013BA}"/>
              </a:ext>
            </a:extLst>
          </p:cNvPr>
          <p:cNvCxnSpPr>
            <a:cxnSpLocks/>
          </p:cNvCxnSpPr>
          <p:nvPr/>
        </p:nvCxnSpPr>
        <p:spPr>
          <a:xfrm rot="5400000">
            <a:off x="4267628" y="544958"/>
            <a:ext cx="503433" cy="3153310"/>
          </a:xfrm>
          <a:prstGeom prst="curvedConnector3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Сполучна лінія: вигнута 8">
            <a:extLst>
              <a:ext uri="{FF2B5EF4-FFF2-40B4-BE49-F238E27FC236}">
                <a16:creationId xmlns:a16="http://schemas.microsoft.com/office/drawing/2014/main" id="{50C544A5-65A4-361E-476C-E9475E165C49}"/>
              </a:ext>
            </a:extLst>
          </p:cNvPr>
          <p:cNvCxnSpPr>
            <a:stCxn id="3" idx="2"/>
            <a:endCxn id="5" idx="0"/>
          </p:cNvCxnSpPr>
          <p:nvPr/>
        </p:nvCxnSpPr>
        <p:spPr>
          <a:xfrm rot="16200000" flipH="1">
            <a:off x="7420939" y="544957"/>
            <a:ext cx="503433" cy="3153310"/>
          </a:xfrm>
          <a:prstGeom prst="curvedConnector3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46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8183E0-58D3-4C7F-97F0-2494113B3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D7220-9A41-4B89-8A05-2E854925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 descr="Chicago cityscape against sky">
            <a:extLst>
              <a:ext uri="{FF2B5EF4-FFF2-40B4-BE49-F238E27FC236}">
                <a16:creationId xmlns:a16="http://schemas.microsoft.com/office/drawing/2014/main" id="{948AFFE2-922A-F622-4BCC-E2F8A38F9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1525" y="10"/>
            <a:ext cx="12188951" cy="6857990"/>
          </a:xfrm>
          <a:prstGeom prst="rect">
            <a:avLst/>
          </a:prstGeom>
        </p:spPr>
      </p:pic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C1F869AB-954B-4EAB-8260-60AE9C8D0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0C14E3-3AAA-4BA8-93F9-856D0296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ECE6F6B-297F-4766-8C04-0960E9960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AE5C63-0522-4DDF-B67A-5DA271883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4F95A54-2855-4B65-82E3-A9D306CBA1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4F2D59-D40C-482F-BF5E-7FA622D97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DCE1484-E528-418A-9339-8410B8F71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71ADFB-A135-4594-B9A3-481A91AE2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8D0CCFC-5AED-6107-506D-5765E6567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166" y="349708"/>
            <a:ext cx="9937770" cy="6102463"/>
          </a:xfrm>
          <a:solidFill>
            <a:schemeClr val="accent4">
              <a:lumMod val="40000"/>
              <a:lumOff val="60000"/>
              <a:alpha val="81000"/>
            </a:schemeClr>
          </a:solidFill>
        </p:spPr>
        <p:txBody>
          <a:bodyPr anchor="t">
            <a:noAutofit/>
          </a:bodyPr>
          <a:lstStyle/>
          <a:p>
            <a:pPr marL="0" lvl="0" indent="0">
              <a:buNone/>
            </a:pP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Локальний режим 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дозволяє розрахувати окремий сталевий переріз за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розрахунковим сполученням зусиль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що задаються. Режим застосовується для виконання простих інженерних задач, що стосуються безпосередньо розрахунку окремого елемента як за результатами роботи ПК «ЛІРА САПР», так і без неї.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Допускається здійснювати як багатоваріантний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підбір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так і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перевірку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елемента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Локальний розрахунок дозволяє отримати дуже детальну інформацію про елемент. У вікні локального розрахунку можуть відображатися </a:t>
            </a:r>
            <a:r>
              <a:rPr lang="uk-UA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огинаючі</a:t>
            </a:r>
            <a:r>
              <a:rPr lang="uk-U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епюри зусиль, таблиця з вихідними даними 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розрахунку елемента і </a:t>
            </a:r>
            <a:r>
              <a:rPr lang="uk-UA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таблиця, що містить детальні результати розрахунку елемента </a:t>
            </a:r>
            <a:r>
              <a:rPr lang="uk-UA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його поперечного перерізу.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7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1374D81-9CD5-3EF4-99BD-81C0E0159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7182998" cy="6858000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Для всіх розрахованих перерізів елементів виводяться результати перевірок на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міцність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стійкість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(за першою групою граничних станів), на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гнучкість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прогини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(за другою групою граничних станів) і на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місцеву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стійкість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на основі відповідних пунктів ДБН В.2.6-198:2014.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Результати виводяться у вигляді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відсотків використання перерізу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порівняно з граничною несучою здатністю за тою чи іншою перевіркою.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800" dirty="0"/>
          </a:p>
        </p:txBody>
      </p:sp>
      <p:pic>
        <p:nvPicPr>
          <p:cNvPr id="5" name="Рисунок 4" descr="Three chamfered corners of abutting building, with diagonal painted brickwork facade and shingles, viewed from skewed angle">
            <a:extLst>
              <a:ext uri="{FF2B5EF4-FFF2-40B4-BE49-F238E27FC236}">
                <a16:creationId xmlns:a16="http://schemas.microsoft.com/office/drawing/2014/main" id="{35A16F0B-D2E3-D098-7143-2D68C9084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98" y="0"/>
            <a:ext cx="5009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1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084B2E-D6AA-0E56-1CD6-93273B85CE24}"/>
              </a:ext>
            </a:extLst>
          </p:cNvPr>
          <p:cNvSpPr txBox="1"/>
          <p:nvPr/>
        </p:nvSpPr>
        <p:spPr>
          <a:xfrm>
            <a:off x="3670912" y="-42586"/>
            <a:ext cx="4850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 виглядає так: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35D5489-6B77-285C-BED0-534E1A32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244" y="480634"/>
            <a:ext cx="8948196" cy="124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3AEEDCF9-11BB-A2A0-EEFF-447494E0319D}"/>
              </a:ext>
            </a:extLst>
          </p:cNvPr>
          <p:cNvSpPr/>
          <p:nvPr/>
        </p:nvSpPr>
        <p:spPr>
          <a:xfrm>
            <a:off x="0" y="1887486"/>
            <a:ext cx="5625952" cy="2561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Відсоток використання перерізу за першою групою граничних станів (1ГС)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– це найбільший з відсотків за перевірками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міцності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стійкості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обчислений за всіма РСЗ.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B9524C2-217C-A814-2217-AB6F4DB73CB3}"/>
              </a:ext>
            </a:extLst>
          </p:cNvPr>
          <p:cNvSpPr/>
          <p:nvPr/>
        </p:nvSpPr>
        <p:spPr>
          <a:xfrm>
            <a:off x="3296366" y="4410606"/>
            <a:ext cx="5625952" cy="24473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i="1">
                <a:latin typeface="Times New Roman" pitchFamily="18" charset="0"/>
                <a:cs typeface="Times New Roman" pitchFamily="18" charset="0"/>
              </a:rPr>
              <a:t>Відсоток використання перерізу за місцевою стійкістю (МС)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 – найбільший з відсотків за перевірками стійкості </a:t>
            </a:r>
            <a:r>
              <a:rPr lang="uk-UA" sz="2000" b="1" i="1">
                <a:latin typeface="Times New Roman" pitchFamily="18" charset="0"/>
                <a:cs typeface="Times New Roman" pitchFamily="18" charset="0"/>
              </a:rPr>
              <a:t>стінки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uk-UA" sz="2000" b="1" i="1">
                <a:latin typeface="Times New Roman" pitchFamily="18" charset="0"/>
                <a:cs typeface="Times New Roman" pitchFamily="18" charset="0"/>
              </a:rPr>
              <a:t>полиці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>
                <a:latin typeface="Times New Roman" pitchFamily="18" charset="0"/>
                <a:cs typeface="Times New Roman" pitchFamily="18" charset="0"/>
              </a:rPr>
              <a:t>перерізу</a:t>
            </a:r>
            <a:r>
              <a:rPr lang="uk-UA" sz="2000" b="1">
                <a:latin typeface="Times New Roman" pitchFamily="18" charset="0"/>
                <a:cs typeface="Times New Roman" pitchFamily="18" charset="0"/>
              </a:rPr>
              <a:t>, узятий за всіма РСЗ.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C81C7A3-9B27-EAEF-F570-078A7A27B966}"/>
              </a:ext>
            </a:extLst>
          </p:cNvPr>
          <p:cNvSpPr/>
          <p:nvPr/>
        </p:nvSpPr>
        <p:spPr>
          <a:xfrm>
            <a:off x="6477918" y="1971854"/>
            <a:ext cx="5625952" cy="2438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Відсоток використання перерізу за другою групою граничних станів (2ГС)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– це найбільший з відсотків за перевірками граничної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гнучкості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прогину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узятий за всіма РСЗ.</a:t>
            </a:r>
          </a:p>
        </p:txBody>
      </p:sp>
    </p:spTree>
    <p:extLst>
      <p:ext uri="{BB962C8B-B14F-4D97-AF65-F5344CB8AC3E}">
        <p14:creationId xmlns:p14="http://schemas.microsoft.com/office/powerpoint/2010/main" val="224159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B9F434-EA8A-BB11-3140-F3AB3C888447}"/>
              </a:ext>
            </a:extLst>
          </p:cNvPr>
          <p:cNvSpPr txBox="1"/>
          <p:nvPr/>
        </p:nvSpPr>
        <p:spPr>
          <a:xfrm>
            <a:off x="253388" y="1"/>
            <a:ext cx="11578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Результати розрахунку представляються в табличній формі. Таблиці результатів формуються для виділених на схемі елементів або для всієї схеми. Форма таблиці залежить від виду елемента. Існують таблиці для БАЛОК, КОЛОН, НАСКРІЗНИХ КОЛОН, ФЕРМ і КАНАТІВ. Таблиці результатів мають такий вигляд: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A1DF6C-405F-101C-C082-DFA7B0C88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703" y="1552498"/>
            <a:ext cx="6544594" cy="325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2FCAB86-595B-9E59-F319-210F8431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702" y="4810355"/>
            <a:ext cx="6544595" cy="204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065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7D7CD-06A5-4710-B816-F23F56C52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58D9C7-7C50-4582-9A60-0569A536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AC1F21-AFFB-3671-E5D8-17C46E8BF980}"/>
              </a:ext>
            </a:extLst>
          </p:cNvPr>
          <p:cNvSpPr txBox="1"/>
          <p:nvPr/>
        </p:nvSpPr>
        <p:spPr>
          <a:xfrm>
            <a:off x="341698" y="516430"/>
            <a:ext cx="5793196" cy="61855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таблицях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позначення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скінченного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перерізу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довжині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скінченного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уніфікації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конструктивний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ребер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планок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поперечних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ребер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жорсткості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з’єднувальної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решітки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планок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2400" b="1" baseline="-25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мінімальний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коефіцієнт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поперечного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згину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Прг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відносний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прогин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балки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наближено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нормальні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напруження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дотичні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напруження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decorative circles">
            <a:extLst>
              <a:ext uri="{FF2B5EF4-FFF2-40B4-BE49-F238E27FC236}">
                <a16:creationId xmlns:a16="http://schemas.microsoft.com/office/drawing/2014/main" id="{A5A42520-81F5-4CA6-A7DA-9CD71733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228154" cy="5966848"/>
            <a:chOff x="6008627" y="289695"/>
            <a:chExt cx="5228154" cy="59668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DB3C8F9-1E7D-4D3B-A4BF-F97576E5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B80C13D-6AE8-4D68-9A8B-49B796A6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340680A-5931-4B24-ADEB-7656B70FB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AF5EEB-C2D5-4D5F-8BF0-0E7961A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0340" y="67428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482DF8-0B0D-4F32-8416-496960050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Рисунок 6" descr="Зображення, що містить у приміщенні, кахель&#10;&#10;Автоматично згенерований опис">
            <a:extLst>
              <a:ext uri="{FF2B5EF4-FFF2-40B4-BE49-F238E27FC236}">
                <a16:creationId xmlns:a16="http://schemas.microsoft.com/office/drawing/2014/main" id="{F9452DE9-C1DF-AD61-CB11-080244F48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1" r="22585"/>
          <a:stretch/>
        </p:blipFill>
        <p:spPr>
          <a:xfrm>
            <a:off x="6475068" y="1214970"/>
            <a:ext cx="5716932" cy="5643030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35289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CD119B-3704-193C-7130-9681A58868EB}"/>
              </a:ext>
            </a:extLst>
          </p:cNvPr>
          <p:cNvSpPr txBox="1"/>
          <p:nvPr/>
        </p:nvSpPr>
        <p:spPr>
          <a:xfrm>
            <a:off x="4767950" y="0"/>
            <a:ext cx="7424050" cy="681725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с1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– еквівалентні (приведені) напруження; 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СБ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– загальна стійкість балки;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de-DE" sz="2300" b="1" dirty="0">
                <a:latin typeface="Times New Roman" pitchFamily="18" charset="0"/>
                <a:cs typeface="Times New Roman" pitchFamily="18" charset="0"/>
              </a:rPr>
              <a:t>Y1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стійкість відносно осі 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Y1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Z1 –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стійкість відносно осі 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Z1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;</a:t>
            </a:r>
            <a:endParaRPr lang="de-DE" sz="2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de-DE" sz="2300" b="1" dirty="0">
                <a:latin typeface="Times New Roman" pitchFamily="18" charset="0"/>
                <a:cs typeface="Times New Roman" pitchFamily="18" charset="0"/>
              </a:rPr>
              <a:t>YZ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стійкість колони, стиснутої у 2-х </a:t>
            </a:r>
            <a:r>
              <a:rPr lang="uk-UA" sz="2300" dirty="0" err="1">
                <a:latin typeface="Times New Roman" pitchFamily="18" charset="0"/>
                <a:cs typeface="Times New Roman" pitchFamily="18" charset="0"/>
              </a:rPr>
              <a:t>площинах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de-DE" sz="2300" b="1" dirty="0">
                <a:latin typeface="Times New Roman" pitchFamily="18" charset="0"/>
                <a:cs typeface="Times New Roman" pitchFamily="18" charset="0"/>
              </a:rPr>
              <a:t>Y1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гранична гнучкість відносно осі 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Y1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;</a:t>
            </a:r>
            <a:endParaRPr lang="de-DE" sz="2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de-DE" sz="2300" b="1" dirty="0">
                <a:latin typeface="Times New Roman" pitchFamily="18" charset="0"/>
                <a:cs typeface="Times New Roman" pitchFamily="18" charset="0"/>
              </a:rPr>
              <a:t>Z1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гранична гнучкість відносно осі </a:t>
            </a:r>
            <a:r>
              <a:rPr lang="de-DE" sz="2300" dirty="0">
                <a:latin typeface="Times New Roman" pitchFamily="18" charset="0"/>
                <a:cs typeface="Times New Roman" pitchFamily="18" charset="0"/>
              </a:rPr>
              <a:t>Z1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;</a:t>
            </a:r>
            <a:endParaRPr lang="de-DE" sz="2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Г&gt;Г</a:t>
            </a:r>
            <a:r>
              <a:rPr lang="uk-UA" sz="2300" b="1" baseline="30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– відношення гнучкості наскрізної колони до гнучкості гілки;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СС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– місцева стійкість стінки;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– місцева стійкість стиснутого поясу;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1ГС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– зведений % використання перерізу за 1 групою граничних станів; 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2ГС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– зведений % використання перерізу за 2 групою граничних станів; 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МС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– зведений % використання перерізу на місцеву стійкість;</a:t>
            </a:r>
          </a:p>
          <a:p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Довжина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елемента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– геометрична довжина конструктивного елемента;</a:t>
            </a:r>
          </a:p>
        </p:txBody>
      </p:sp>
      <p:pic>
        <p:nvPicPr>
          <p:cNvPr id="6" name="Рисунок 5" descr="Stairs in a building">
            <a:extLst>
              <a:ext uri="{FF2B5EF4-FFF2-40B4-BE49-F238E27FC236}">
                <a16:creationId xmlns:a16="http://schemas.microsoft.com/office/drawing/2014/main" id="{FCB1C7FD-4E17-0623-6A85-FC3457280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79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6021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B4ECDFC-8958-4B83-B01F-58AEFB867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D68778-F94A-4C5B-9118-3B992BB97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7A9AA-E3B9-DC71-DFC3-0751B8DB5BAF}"/>
              </a:ext>
            </a:extLst>
          </p:cNvPr>
          <p:cNvSpPr txBox="1"/>
          <p:nvPr/>
        </p:nvSpPr>
        <p:spPr>
          <a:xfrm>
            <a:off x="393821" y="1660006"/>
            <a:ext cx="5728173" cy="35379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Конструктивний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декількох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скінченних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конструюванні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розглядатимуться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єдине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конструктивний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БАЛКА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схемі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позначатиметься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КБ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КОЛОНА -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ФЕРМА -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КАНАТ -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decorative circles">
            <a:extLst>
              <a:ext uri="{FF2B5EF4-FFF2-40B4-BE49-F238E27FC236}">
                <a16:creationId xmlns:a16="http://schemas.microsoft.com/office/drawing/2014/main" id="{B29252B9-8F48-4CC0-A640-09C8A8C24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461374" cy="5966848"/>
            <a:chOff x="6008627" y="289695"/>
            <a:chExt cx="5461374" cy="596684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8548D73-0AE2-434D-B75C-77D24F5ED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C26AF4-B368-411A-BF70-74F07FA77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E4EEE7-FD25-4B68-819D-487E4D78F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E52A4F8-9F27-4959-B733-FDA9FCA2E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65470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13DA742-C9EF-49AA-ADEB-553344930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Рисунок 6" descr="Pens and rulers">
            <a:extLst>
              <a:ext uri="{FF2B5EF4-FFF2-40B4-BE49-F238E27FC236}">
                <a16:creationId xmlns:a16="http://schemas.microsoft.com/office/drawing/2014/main" id="{8135F089-0B6D-C26D-35C5-D06820AA8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r="19609" b="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7221944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858</Words>
  <Application>Microsoft Office PowerPoint</Application>
  <PresentationFormat>Широкоэкранный</PresentationFormat>
  <Paragraphs>55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Nova</vt:lpstr>
      <vt:lpstr>Times New Roman</vt:lpstr>
      <vt:lpstr>ConfettiVTI</vt:lpstr>
      <vt:lpstr>Розрахунок та проектування металевих  конструкцій Підбір перерізів прокатних елементів Частина II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Розрахунок та проектування металевих  конструкцій Підбір перерізів прокатних елементів </dc:title>
  <dc:creator>Nadin Adakina</dc:creator>
  <cp:lastModifiedBy>Евгений Дмитренко</cp:lastModifiedBy>
  <cp:revision>5</cp:revision>
  <dcterms:created xsi:type="dcterms:W3CDTF">2022-11-10T18:15:54Z</dcterms:created>
  <dcterms:modified xsi:type="dcterms:W3CDTF">2022-11-15T10:18:42Z</dcterms:modified>
</cp:coreProperties>
</file>