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uk.wikipedia.org/wiki/%D0%95%D0%BB%D0%B5%D0%BA%D1%82%D1%80%D0%B8%D1%87%D0%BD%D0%B8%D0%B9_%D1%81%D1%82%D1%80%D1%83%D0%BC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828800"/>
          </a:xfrm>
        </p:spPr>
        <p:txBody>
          <a:bodyPr>
            <a:normAutofit/>
          </a:bodyPr>
          <a:lstStyle/>
          <a:p>
            <a:r>
              <a:rPr lang="ru-RU" sz="3200" dirty="0" err="1"/>
              <a:t>Основні</a:t>
            </a:r>
            <a:r>
              <a:rPr lang="ru-RU" sz="3200" dirty="0"/>
              <a:t> </a:t>
            </a:r>
            <a:r>
              <a:rPr lang="ru-RU" sz="3200" dirty="0" err="1"/>
              <a:t>технічні</a:t>
            </a:r>
            <a:r>
              <a:rPr lang="ru-RU" sz="3200" dirty="0"/>
              <a:t> </a:t>
            </a:r>
            <a:r>
              <a:rPr lang="ru-RU" sz="3200" dirty="0" err="1"/>
              <a:t>проблеми</a:t>
            </a:r>
            <a:r>
              <a:rPr lang="ru-RU" sz="3200" dirty="0"/>
              <a:t> </a:t>
            </a:r>
            <a:r>
              <a:rPr lang="ru-RU" sz="3200" dirty="0" err="1"/>
              <a:t>підприємств</a:t>
            </a:r>
            <a:r>
              <a:rPr lang="ru-RU" sz="3200" dirty="0"/>
              <a:t> </a:t>
            </a:r>
            <a:r>
              <a:rPr lang="uk-UA" sz="3200" dirty="0" err="1" smtClean="0"/>
              <a:t>енерг</a:t>
            </a:r>
            <a:r>
              <a:rPr lang="ru-RU" sz="3200" dirty="0" err="1" smtClean="0"/>
              <a:t>опостачання</a:t>
            </a:r>
            <a:endParaRPr lang="ru-RU" sz="3200" dirty="0"/>
          </a:p>
        </p:txBody>
      </p:sp>
      <p:pic>
        <p:nvPicPr>
          <p:cNvPr id="5" name="Picture 2" descr="http://stroy-reklama.com/img/posts/6c68ea5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717032"/>
            <a:ext cx="2071124" cy="241706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908720"/>
            <a:ext cx="2763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Лекція №3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57" y="3789039"/>
            <a:ext cx="52261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1. </a:t>
            </a:r>
            <a:r>
              <a:rPr lang="ru-RU" sz="2400" b="1" dirty="0" err="1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Технічні</a:t>
            </a: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2400" b="1" dirty="0" err="1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проблеми</a:t>
            </a: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 </a:t>
            </a:r>
          </a:p>
          <a:p>
            <a:r>
              <a:rPr lang="ru-RU" sz="2400" b="1" dirty="0" err="1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підриємств</a:t>
            </a: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2400" b="1" dirty="0" err="1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теплоостачання</a:t>
            </a: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620037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2. </a:t>
            </a:r>
            <a:r>
              <a:rPr lang="ru-RU" sz="2400" b="1" dirty="0" err="1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Технічні</a:t>
            </a:r>
            <a:r>
              <a:rPr lang="ru-RU" sz="24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проблеми</a:t>
            </a:r>
            <a:r>
              <a:rPr lang="ru-RU" sz="24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</a:p>
          <a:p>
            <a:pPr lvl="0"/>
            <a:r>
              <a:rPr lang="ru-RU" sz="2400" b="1" dirty="0" err="1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підриємств</a:t>
            </a:r>
            <a:r>
              <a:rPr lang="ru-RU" sz="24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електропостачання</a:t>
            </a:r>
            <a:r>
              <a:rPr lang="ru-RU" sz="24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80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126876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Особливості генерування та споживання електроенергії протягом доби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</p:spPr>
        <p:txBody>
          <a:bodyPr>
            <a:noAutofit/>
          </a:bodyPr>
          <a:lstStyle/>
          <a:p>
            <a:r>
              <a:rPr lang="uk-UA" sz="1800" dirty="0" smtClean="0"/>
              <a:t>Графік споживання електроенергії протягом доби в Україні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484784"/>
            <a:ext cx="4176464" cy="864096"/>
          </a:xfrm>
        </p:spPr>
        <p:txBody>
          <a:bodyPr>
            <a:noAutofit/>
          </a:bodyPr>
          <a:lstStyle/>
          <a:p>
            <a:r>
              <a:rPr lang="uk-UA" sz="1800" dirty="0" smtClean="0"/>
              <a:t>Потужність, що генерується протягом доби різними типами станцій</a:t>
            </a:r>
            <a:endParaRPr lang="ru-RU" sz="1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Содержимое 7" descr="http://ok-t.ru/studopedia/baza9/2282833186954.files/image01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3569050" cy="349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ok-t.ru/studopedia/baza9/2282833186954.files/image014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36912"/>
            <a:ext cx="3855372" cy="350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870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138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Якість електроенергії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5513" y="1484784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Оскільки вся вироблена електроенергія скидається в єдину систему, не можна відстежити якість поданої в мережу електроенергії конкретним виробником. </a:t>
            </a:r>
            <a:endParaRPr lang="ru-RU" dirty="0"/>
          </a:p>
        </p:txBody>
      </p:sp>
      <p:pic>
        <p:nvPicPr>
          <p:cNvPr id="26626" name="Picture 2" descr="http://www.icsgroup.ru/upload/medialibrary/ee9/fluke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479630"/>
            <a:ext cx="3569043" cy="18661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180829" y="2674017"/>
            <a:ext cx="45748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Для нормальної роботи електроприладів потрібно, щоб електричний струм, який вони використовують, мав частоту 50 Гц та напругу 220 Вт.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509120"/>
            <a:ext cx="62312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характеристик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призводити</a:t>
            </a:r>
            <a:r>
              <a:rPr lang="ru-RU" dirty="0"/>
              <a:t>, з одного боку, до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системних</a:t>
            </a:r>
            <a:r>
              <a:rPr lang="ru-RU" dirty="0"/>
              <a:t> </a:t>
            </a:r>
            <a:r>
              <a:rPr lang="ru-RU" dirty="0" err="1"/>
              <a:t>аварій</a:t>
            </a:r>
            <a:r>
              <a:rPr lang="ru-RU" dirty="0"/>
              <a:t>, і  з </a:t>
            </a:r>
            <a:r>
              <a:rPr lang="ru-RU" dirty="0" err="1"/>
              <a:t>іншого</a:t>
            </a:r>
            <a:r>
              <a:rPr lang="ru-RU" dirty="0"/>
              <a:t>, ‒ до </a:t>
            </a:r>
            <a:r>
              <a:rPr lang="ru-RU" dirty="0" err="1"/>
              <a:t>виходу</a:t>
            </a:r>
            <a:r>
              <a:rPr lang="ru-RU" dirty="0"/>
              <a:t> з ладу </a:t>
            </a:r>
            <a:r>
              <a:rPr lang="ru-RU" dirty="0" err="1"/>
              <a:t>електроприладів</a:t>
            </a:r>
            <a:r>
              <a:rPr lang="ru-RU" dirty="0"/>
              <a:t> у </a:t>
            </a:r>
            <a:r>
              <a:rPr lang="ru-RU" dirty="0" err="1"/>
              <a:t>споживачів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7374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ovetolog.com/wp-content/uploads/2014/pages/d1be27c253f21f6c5065a496d92144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3280" y="3645024"/>
            <a:ext cx="5067473" cy="25908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105156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Фізичний та моральний знос споруд та обладнання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7643866" cy="3000395"/>
          </a:xfrm>
        </p:spPr>
        <p:txBody>
          <a:bodyPr>
            <a:normAutofit fontScale="77500" lnSpcReduction="20000"/>
          </a:bodyPr>
          <a:lstStyle/>
          <a:p>
            <a:r>
              <a:rPr lang="uk-UA" sz="2000" dirty="0" smtClean="0"/>
              <a:t>- </a:t>
            </a:r>
            <a:r>
              <a:rPr lang="uk-UA" sz="2200" dirty="0" smtClean="0"/>
              <a:t>строки експлуатації енергоблоків АЕС спливають: понад 70% атомних блоків потребуватимуть подовження строку експлуатації у найближчі 10 років. Залишаються проблеми у поводженні з відпрацьованим ядерним паливом і радіоактивними відходами;</a:t>
            </a:r>
            <a:endParaRPr lang="ru-RU" sz="2200" dirty="0" smtClean="0"/>
          </a:p>
          <a:p>
            <a:r>
              <a:rPr lang="uk-UA" sz="2200" dirty="0" smtClean="0"/>
              <a:t>- великі ГЕС та ГАЕС введені в експлуатацію переважно у 1960…1970-х роках минулого століття. Термін експлуатації понад 60% гідрогенераторів ГЕС перевищив 30 років;</a:t>
            </a:r>
            <a:endParaRPr lang="ru-RU" sz="2200" dirty="0" smtClean="0"/>
          </a:p>
          <a:p>
            <a:r>
              <a:rPr lang="uk-UA" sz="2200" dirty="0" smtClean="0"/>
              <a:t>- більше 90% ліній електропередачі (ЛЕП) напругою 220 кВ і вище та 55% основного устаткування підстанцій (</a:t>
            </a:r>
            <a:r>
              <a:rPr lang="uk-UA" sz="2200" dirty="0" err="1" smtClean="0"/>
              <a:t>ПС</a:t>
            </a:r>
            <a:r>
              <a:rPr lang="uk-UA" sz="2200" dirty="0" smtClean="0"/>
              <a:t>) відпрацювали розрахунковий технічний ресурс (25 років), а 56% ЛЕП і 17% </a:t>
            </a:r>
            <a:r>
              <a:rPr lang="uk-UA" sz="2200" dirty="0" err="1" smtClean="0"/>
              <a:t>ПС</a:t>
            </a:r>
            <a:r>
              <a:rPr lang="uk-UA" sz="2200" dirty="0" smtClean="0"/>
              <a:t> експлуатуються понад 40 років.</a:t>
            </a:r>
            <a:endParaRPr lang="ru-RU" sz="2200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71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Високе енергоспоживання під час процесу вироблення електроенергії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1916832"/>
            <a:ext cx="1428760" cy="1838517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1910596"/>
            <a:ext cx="5286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Високі питомі витрати палива характерні для основних фондів не лише теплопостачальних підприємств, але і для обладнання об’єктів електроенергетики через зношеність та погіршення їхнього технічного стану.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4221088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Питомі витрати умовного палива на виробництво електроенергії на ТЕС та ТЕЦ (дані 2012 р.) сягають 379,4 г </a:t>
            </a:r>
            <a:r>
              <a:rPr lang="uk-UA" dirty="0" err="1" smtClean="0"/>
              <a:t>у.п</a:t>
            </a:r>
            <a:r>
              <a:rPr lang="uk-UA" dirty="0" smtClean="0"/>
              <a:t>./</a:t>
            </a:r>
            <a:r>
              <a:rPr lang="uk-UA" dirty="0" err="1" smtClean="0"/>
              <a:t>кВт·год</a:t>
            </a:r>
            <a:r>
              <a:rPr lang="uk-UA" dirty="0" smtClean="0"/>
              <a:t> порівняно з відповідним показником розвинутих країн у 310…320 г </a:t>
            </a:r>
            <a:r>
              <a:rPr lang="uk-UA" dirty="0" err="1" smtClean="0"/>
              <a:t>у.п</a:t>
            </a:r>
            <a:r>
              <a:rPr lang="uk-UA" dirty="0" smtClean="0"/>
              <a:t>./</a:t>
            </a:r>
            <a:r>
              <a:rPr lang="uk-UA" dirty="0" err="1" smtClean="0"/>
              <a:t>кВт·год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1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Виробництво електроенергії в Україні 1990…2014 рр.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Рисунок 7" descr="https://upload.wikimedia.org/wikipedia/commons/2/23/Energy_struktur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6997504" cy="47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293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18" y="476672"/>
            <a:ext cx="8183880" cy="105156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Структура споживання енергоресурсів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55442" y="1733786"/>
            <a:ext cx="81021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 виробництві електричної енергії на ТЕС і ТЕЦ України відбулася суттєва зміна структури енергетичних ресурсів.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5232" y="4117431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ea typeface="Times New Roman" pitchFamily="18" charset="0"/>
                <a:cs typeface="Times New Roman" pitchFamily="18" charset="0"/>
              </a:rPr>
              <a:t>Природний газ зменшився у структурі енергетичних ресурсів із 49,7% у 1991 р. до 16,3% у 2014 р., а мазут – з 20,8% у 1991 р. до 3,2% у 2014 р. відповідно.</a:t>
            </a:r>
            <a:endParaRPr lang="uk-UA" dirty="0" smtClean="0"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0842" y="268500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ea typeface="Times New Roman" pitchFamily="18" charset="0"/>
                <a:cs typeface="Times New Roman" pitchFamily="18" charset="0"/>
              </a:rPr>
              <a:t>Застосування вугілля як палива збільшилось із 31,3% у 1991 р. до 83,5% у 2014 р. 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8" y="2564904"/>
            <a:ext cx="214511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http://svetlovodsk.com.ua/uploads/posts/2015-07/1435870150_g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6842" y="3841139"/>
            <a:ext cx="2756243" cy="1843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047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39" y="-99392"/>
            <a:ext cx="8183880" cy="105156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Втрати електроенергії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196752"/>
            <a:ext cx="6809410" cy="1167224"/>
          </a:xfrm>
        </p:spPr>
        <p:txBody>
          <a:bodyPr>
            <a:noAutofit/>
          </a:bodyPr>
          <a:lstStyle/>
          <a:p>
            <a:r>
              <a:rPr lang="uk-UA" sz="1800" b="0" dirty="0" smtClean="0"/>
              <a:t>Втрати </a:t>
            </a:r>
            <a:r>
              <a:rPr lang="uk-UA" sz="1800" b="0" dirty="0" err="1" smtClean="0"/>
              <a:t>електроенергії </a:t>
            </a:r>
            <a:r>
              <a:rPr lang="uk-UA" sz="1800" b="0" dirty="0" smtClean="0"/>
              <a:t>в електромережі </a:t>
            </a:r>
          </a:p>
          <a:p>
            <a:r>
              <a:rPr lang="uk-UA" sz="1800" b="0" dirty="0" smtClean="0"/>
              <a:t>— це витрати електричної потужності при проходженні електричного струму</a:t>
            </a:r>
            <a:r>
              <a:rPr lang="uk-UA" sz="1800" b="0" dirty="0" smtClean="0">
                <a:hlinkClick r:id="rId2" tooltip="Електричний струм"/>
              </a:rPr>
              <a:t> </a:t>
            </a:r>
            <a:r>
              <a:rPr lang="uk-UA" sz="1800" b="0" dirty="0" smtClean="0"/>
              <a:t> через  ЛЕП  та  електрообладнання  системи  електропостачання  споживачів. </a:t>
            </a:r>
            <a:endParaRPr lang="ru-RU" sz="1800" b="0" dirty="0" smtClean="0"/>
          </a:p>
          <a:p>
            <a:endParaRPr lang="ru-RU" sz="1800" b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7650" name="Picture 2" descr="http://1.bp.blogspot.com/_EwiYFhAZtl4/TTROXA_OkUI/AAAAAAAAAMI/Fa2xgV-irzU/s1600/%25D0%2590%25D0%25BD%25D0%25BA%25D0%25B5%25D1%2580%25D0%25BD%25D0%25B0%25D1%258F+%25D0%25BE%25D0%25BF%25D0%25BE%25D1%2580%25D0%25B0+750%25D0%25BA%25D0%2592+%25D0%259B%25D0%25AD%25D0%259F+%25D0%2597%25D0%2590%25D0%25AD%25D0%25A1-%25D0%2594%25D0%25BD%25D0%25B5%25D0%25BF%25D1%2580%25D0%25BE%25D0%25B2%25D1%2581%25D0%25BA%25D0%25B0%25D1%258F+%25D0%259F%25D0%25A1750%25D0%25BA%25D0%2592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2808312" cy="210676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43306" y="4266916"/>
            <a:ext cx="52864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Втрати та технологічні витрати електроенергії в мережах ОЕС України в останні роки становлять 12...14% обсягів виробництва електроенергії, а за іншими статистичними даними доходять до 18% (у той час, коли в розвинутих країнах вони становлять близько  8%).</a:t>
            </a:r>
            <a:endParaRPr lang="ru-RU" dirty="0" smtClean="0"/>
          </a:p>
        </p:txBody>
      </p:sp>
      <p:pic>
        <p:nvPicPr>
          <p:cNvPr id="27652" name="Picture 4" descr="http://remontu.com.ua/wp-content/uploads/2015/05/0f935c21d6df607be0e950be3325dfa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5577" y="2276872"/>
            <a:ext cx="2822423" cy="187220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24038" y="2363976"/>
            <a:ext cx="50720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Під </a:t>
            </a:r>
            <a:r>
              <a:rPr lang="uk-UA" b="1" dirty="0" smtClean="0"/>
              <a:t>технологічними втратами </a:t>
            </a:r>
            <a:r>
              <a:rPr lang="uk-UA" dirty="0" smtClean="0"/>
              <a:t>електричної енергії розуміють втрати електричної енергії в електричному обладнанні (реактори, трансформатори тощо), які виникають під час передачі електричної енергії.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9449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83880" cy="105156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Фізичний та моральний знос споруд та обладнання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9879" y="1491102"/>
            <a:ext cx="4647460" cy="2645485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uk-UA" sz="2000" dirty="0" smtClean="0"/>
              <a:t>Системи </a:t>
            </a:r>
            <a:r>
              <a:rPr lang="uk-UA" sz="2000" dirty="0" err="1" smtClean="0"/>
              <a:t>тепло-</a:t>
            </a:r>
            <a:r>
              <a:rPr lang="uk-UA" sz="2000" dirty="0" smtClean="0"/>
              <a:t> та електропостачання у містах існують вже багато років, тому частина споруд та обладнання енергопостачальних підприємств (ми вже з вами знаємо, що їх ще називають </a:t>
            </a:r>
            <a:r>
              <a:rPr lang="uk-UA" sz="2000" b="1" dirty="0" smtClean="0"/>
              <a:t>основними фондами  або засобами</a:t>
            </a:r>
            <a:r>
              <a:rPr lang="uk-UA" sz="2000" dirty="0" smtClean="0"/>
              <a:t>) є старими та зношеними.  Це так званий </a:t>
            </a:r>
            <a:r>
              <a:rPr lang="uk-UA" sz="2000" b="1" i="1" dirty="0" smtClean="0"/>
              <a:t>фізичний </a:t>
            </a:r>
            <a:r>
              <a:rPr lang="uk-UA" sz="2000" b="1" dirty="0" smtClean="0"/>
              <a:t>знос. </a:t>
            </a:r>
            <a:endParaRPr lang="ru-RU" sz="2000" b="1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0072" y="2798897"/>
            <a:ext cx="3384376" cy="3222392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uk-UA" sz="1700" dirty="0" smtClean="0"/>
              <a:t>Споруди й обладнання систем </a:t>
            </a:r>
            <a:r>
              <a:rPr lang="uk-UA" sz="1700" dirty="0" err="1" smtClean="0"/>
              <a:t>тепло-</a:t>
            </a:r>
            <a:r>
              <a:rPr lang="uk-UA" sz="1700" dirty="0" smtClean="0"/>
              <a:t> та електропостачання зносилися й</a:t>
            </a:r>
            <a:r>
              <a:rPr lang="uk-UA" sz="1700" b="1" dirty="0" smtClean="0"/>
              <a:t> </a:t>
            </a:r>
            <a:r>
              <a:rPr lang="uk-UA" sz="1700" b="1" i="1" dirty="0" smtClean="0"/>
              <a:t>морально</a:t>
            </a:r>
            <a:r>
              <a:rPr lang="uk-UA" sz="1700" b="1" dirty="0" smtClean="0"/>
              <a:t>. </a:t>
            </a:r>
            <a:r>
              <a:rPr lang="uk-UA" sz="1700" dirty="0" smtClean="0"/>
              <a:t>Це означає, що вони споживають більше палива на вироблення однієї й тієї ж кількості теплової та/або електричної енергії ніж сучасні, більш досконалі, створені за новими технологіями.</a:t>
            </a:r>
            <a:endParaRPr lang="ru-RU" sz="1700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054" y="4149080"/>
            <a:ext cx="2071558" cy="16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0875" y="4668601"/>
            <a:ext cx="20891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714612" y="4725144"/>
            <a:ext cx="576263" cy="18859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4256" y="1268760"/>
            <a:ext cx="3176598" cy="153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9355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309" y="3083780"/>
            <a:ext cx="2643206" cy="18573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uk-UA" sz="1900" dirty="0" smtClean="0"/>
              <a:t>Для теплової енергії застосовують показник питомих витрат енергоресурсів (кг у. п.) на  виробництво 1 </a:t>
            </a:r>
            <a:r>
              <a:rPr lang="uk-UA" sz="1900" dirty="0" err="1" smtClean="0"/>
              <a:t>Гкал</a:t>
            </a:r>
            <a:r>
              <a:rPr lang="uk-UA" sz="1900" dirty="0" smtClean="0"/>
              <a:t> теплової енергії. </a:t>
            </a:r>
            <a:endParaRPr lang="ru-RU" sz="1900" dirty="0" smtClean="0"/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14212" y="2993575"/>
            <a:ext cx="2286015" cy="2000264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Для електричної енергії цей показник вимірюється у кг у. п. на 1 тис. </a:t>
            </a:r>
            <a:r>
              <a:rPr lang="uk-UA" dirty="0" err="1" smtClean="0"/>
              <a:t>кВт·год</a:t>
            </a:r>
            <a:r>
              <a:rPr lang="uk-UA" dirty="0" smtClean="0"/>
              <a:t> виробленої енергії, або у  г у. п. на 1 </a:t>
            </a:r>
            <a:r>
              <a:rPr lang="uk-UA" dirty="0" err="1" smtClean="0"/>
              <a:t>кВт·год</a:t>
            </a:r>
            <a:r>
              <a:rPr lang="uk-UA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99946"/>
            <a:ext cx="80724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Високе</a:t>
            </a:r>
            <a:r>
              <a:rPr lang="uk-UA" b="1" dirty="0"/>
              <a:t>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енергоспоживання</a:t>
            </a:r>
            <a:r>
              <a:rPr lang="uk-UA" b="1" dirty="0"/>
              <a:t>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під</a:t>
            </a:r>
            <a:r>
              <a:rPr lang="uk-UA" b="1" dirty="0"/>
              <a:t>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час</a:t>
            </a:r>
            <a:r>
              <a:rPr lang="uk-UA" b="1" dirty="0"/>
              <a:t>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процесу</a:t>
            </a:r>
            <a:r>
              <a:rPr lang="uk-UA" b="1" dirty="0"/>
              <a:t>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вироблення</a:t>
            </a:r>
            <a:r>
              <a:rPr lang="uk-UA" b="1" dirty="0"/>
              <a:t>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тепла</a:t>
            </a:r>
            <a:r>
              <a:rPr lang="uk-UA" b="1" dirty="0"/>
              <a:t>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та</a:t>
            </a:r>
            <a:r>
              <a:rPr lang="uk-UA" b="1" dirty="0"/>
              <a:t>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електрики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Високе енергоспоживання означає, що для  вироблення тепла та/або електроенергії, енергопостачальному підприємству потрібно використати дуже багато енергетичного ресурсу  – природного газу, вугілля чи іншого палива. 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Є показник, який характеризує ефективність енергоспоживання під час виробництва продукції – питоме споживання  палива (</a:t>
            </a:r>
            <a:r>
              <a:rPr kumimoji="0" lang="uk-UA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uk-UA" sz="17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пит</a:t>
            </a:r>
            <a:r>
              <a:rPr kumimoji="0" lang="uk-UA" sz="17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). </a:t>
            </a:r>
            <a:endParaRPr kumimoji="0" lang="uk-UA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0121" y="3143970"/>
            <a:ext cx="1244893" cy="160191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934" y="3262269"/>
            <a:ext cx="1129340" cy="146287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004975" y="3211463"/>
            <a:ext cx="682661" cy="78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4941168"/>
            <a:ext cx="76438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700" dirty="0" smtClean="0">
                <a:ea typeface="Times New Roman" pitchFamily="18" charset="0"/>
                <a:cs typeface="Times New Roman" pitchFamily="18" charset="0"/>
              </a:rPr>
              <a:t>Показник питомих витрат енергоресурсів на  виробництво 1 </a:t>
            </a:r>
            <a:r>
              <a:rPr lang="uk-UA" sz="1700" dirty="0" err="1" smtClean="0">
                <a:ea typeface="Times New Roman" pitchFamily="18" charset="0"/>
                <a:cs typeface="Times New Roman" pitchFamily="18" charset="0"/>
              </a:rPr>
              <a:t>Гкал</a:t>
            </a:r>
            <a:r>
              <a:rPr lang="uk-UA" sz="1700" dirty="0" smtClean="0">
                <a:ea typeface="Times New Roman" pitchFamily="18" charset="0"/>
                <a:cs typeface="Times New Roman" pitchFamily="18" charset="0"/>
              </a:rPr>
              <a:t> теплової енергії  становить 185…190 кг  умовного палива, тоді як у країнах ОЕСР  (Організації Економічного співробітництва та розвитку</a:t>
            </a:r>
            <a:r>
              <a:rPr lang="uk-UA" sz="1700" baseline="30000" dirty="0" smtClean="0">
                <a:ea typeface="Times New Roman" pitchFamily="18" charset="0"/>
                <a:cs typeface="Times New Roman" pitchFamily="18" charset="0"/>
                <a:hlinkClick r:id=""/>
              </a:rPr>
              <a:t>[</a:t>
            </a:r>
            <a:r>
              <a:rPr lang="uk-UA" sz="1700" baseline="30000" dirty="0" smtClean="0" bmk="">
                <a:ea typeface="Times New Roman" pitchFamily="18" charset="0"/>
                <a:cs typeface="Times New Roman" pitchFamily="18" charset="0"/>
                <a:hlinkClick r:id=""/>
              </a:rPr>
              <a:t>1]</a:t>
            </a:r>
            <a:r>
              <a:rPr lang="uk-UA" sz="1700" dirty="0" smtClean="0">
                <a:ea typeface="Times New Roman" pitchFamily="18" charset="0"/>
                <a:cs typeface="Times New Roman" pitchFamily="18" charset="0"/>
              </a:rPr>
              <a:t>) — 140…150 кг  </a:t>
            </a:r>
            <a:r>
              <a:rPr lang="uk-UA" sz="1700" dirty="0" err="1" smtClean="0">
                <a:ea typeface="Times New Roman" pitchFamily="18" charset="0"/>
                <a:cs typeface="Times New Roman" pitchFamily="18" charset="0"/>
              </a:rPr>
              <a:t>у.п</a:t>
            </a:r>
            <a:r>
              <a:rPr lang="uk-UA" sz="1700" dirty="0" smtClean="0"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700" dirty="0" smtClean="0"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01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620688"/>
            <a:ext cx="6336704" cy="76206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Фізичні засади технічних проблем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систем теплопостачання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1" name="Rectangle 6"/>
          <p:cNvSpPr txBox="1">
            <a:spLocks noChangeArrowheads="1"/>
          </p:cNvSpPr>
          <p:nvPr/>
        </p:nvSpPr>
        <p:spPr bwMode="auto">
          <a:xfrm>
            <a:off x="70104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49263"/>
            <a:fld id="{3B7FA71F-2FCE-49F7-BFD0-69173674148D}" type="slidenum">
              <a:rPr lang="en-US" sz="1200" b="1">
                <a:solidFill>
                  <a:srgbClr val="002060"/>
                </a:solidFill>
              </a:rPr>
              <a:pPr algn="r" defTabSz="449263"/>
              <a:t>4</a:t>
            </a:fld>
            <a:endParaRPr lang="en-US" sz="1200" b="1">
              <a:solidFill>
                <a:srgbClr val="002060"/>
              </a:solidFill>
            </a:endParaRPr>
          </a:p>
        </p:txBody>
      </p:sp>
      <p:sp>
        <p:nvSpPr>
          <p:cNvPr id="12292" name="Rectangle 6"/>
          <p:cNvSpPr txBox="1">
            <a:spLocks noChangeArrowheads="1"/>
          </p:cNvSpPr>
          <p:nvPr/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49263"/>
            <a:fld id="{E9AB165A-A17F-4ACB-87C2-5E49ABB73268}" type="slidenum">
              <a:rPr lang="en-US">
                <a:solidFill>
                  <a:srgbClr val="FFFFFF"/>
                </a:solidFill>
              </a:rPr>
              <a:pPr defTabSz="449263"/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928934"/>
            <a:ext cx="521493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11560" y="1321579"/>
            <a:ext cx="571504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 b="1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 b="1">
                <a:solidFill>
                  <a:srgbClr val="003399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 b="1">
                <a:solidFill>
                  <a:srgbClr val="003399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 b="1">
                <a:solidFill>
                  <a:srgbClr val="003399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 b="1">
                <a:solidFill>
                  <a:srgbClr val="003399"/>
                </a:solidFill>
                <a:latin typeface="+mn-lt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 b="1">
                <a:solidFill>
                  <a:srgbClr val="003399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 b="1">
                <a:solidFill>
                  <a:srgbClr val="003399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 b="1">
                <a:solidFill>
                  <a:srgbClr val="003399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200" b="1">
                <a:solidFill>
                  <a:srgbClr val="003399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defRPr/>
            </a:pPr>
            <a:r>
              <a:rPr lang="uk-UA" sz="1800" b="0" dirty="0" smtClean="0">
                <a:solidFill>
                  <a:schemeClr val="tx1"/>
                </a:solidFill>
                <a:cs typeface="Arial" pitchFamily="34" charset="0"/>
              </a:rPr>
              <a:t>Теплота передається від теплоносія до приміщення чи довкілля, після чого  </a:t>
            </a:r>
            <a:endParaRPr lang="en-US" sz="1800" b="0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uk-UA" sz="1800" b="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uk-UA" sz="1800" b="0" i="1" dirty="0" smtClean="0">
                <a:solidFill>
                  <a:schemeClr val="tx1"/>
                </a:solidFill>
                <a:cs typeface="Arial" pitchFamily="34" charset="0"/>
              </a:rPr>
              <a:t>р о з с і ю є т ь с я.</a:t>
            </a:r>
            <a:r>
              <a:rPr lang="uk-UA" sz="1800" b="0" dirty="0" smtClean="0">
                <a:solidFill>
                  <a:schemeClr val="tx1"/>
                </a:solidFill>
                <a:cs typeface="Lucida Sans Unicode"/>
              </a:rPr>
              <a:t> </a:t>
            </a:r>
          </a:p>
          <a:p>
            <a:pPr marL="0" indent="0" algn="just">
              <a:spcBef>
                <a:spcPts val="0"/>
              </a:spcBef>
              <a:defRPr/>
            </a:pPr>
            <a:r>
              <a:rPr lang="uk-UA" sz="1800" b="0" dirty="0" smtClean="0">
                <a:solidFill>
                  <a:schemeClr val="tx1"/>
                </a:solidFill>
                <a:cs typeface="Arial" pitchFamily="34" charset="0"/>
              </a:rPr>
              <a:t>Зворотній самочинний процес переходу до енергії більш високого потенціалу неможливий.</a:t>
            </a:r>
          </a:p>
          <a:p>
            <a:pPr marL="0" indent="0" algn="just">
              <a:defRPr/>
            </a:pPr>
            <a:endParaRPr lang="uk-UA" u="sng" dirty="0" smtClean="0">
              <a:solidFill>
                <a:srgbClr val="2D2D8A"/>
              </a:solidFill>
              <a:cs typeface="Arial" pitchFamily="34" charset="0"/>
            </a:endParaRPr>
          </a:p>
        </p:txBody>
      </p:sp>
      <p:sp>
        <p:nvSpPr>
          <p:cNvPr id="12296" name="Номер слайда 3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138" y="6497638"/>
            <a:ext cx="217487" cy="217487"/>
          </a:xfrm>
          <a:prstGeom prst="ellipse">
            <a:avLst/>
          </a:prstGeom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F24E31-0442-4823-A997-4E3579926087}" type="slidenum">
              <a:rPr lang="en-US" smtClean="0">
                <a:solidFill>
                  <a:srgbClr val="3E3E3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solidFill>
                <a:srgbClr val="3E3E3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2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4818" name="Picture 2" descr="C:\Users\Maestro\Pictures\котёл - копия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7200" y="2840124"/>
            <a:ext cx="2747557" cy="253979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94205" y="466725"/>
            <a:ext cx="5857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Втрати на етапі виробництва теплоти (в котельні)</a:t>
            </a:r>
            <a:r>
              <a:rPr lang="uk-UA" sz="2000" b="1" dirty="0" smtClean="0"/>
              <a:t> </a:t>
            </a:r>
            <a:br>
              <a:rPr lang="uk-UA" sz="2000" b="1" dirty="0" smtClean="0"/>
            </a:br>
            <a:endParaRPr lang="ru-RU" sz="2000" b="1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94205" y="2668270"/>
            <a:ext cx="485778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60% котелень уже відпрацювали свій нормативний термін, а на 38% котелень експлуатуються </a:t>
            </a: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застарілі та малоефективні котли з коефіцієнтом корисної дії нижче 82%.</a:t>
            </a:r>
            <a:r>
              <a:rPr kumimoji="0" lang="uk-UA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Із  понад 80 тис. установлених котлів майже 20% працюють понад  20 років.  Досвід свідчить, що, наприклад,  старі газові котли, які розроблялися та виготовлялися 20…30 років тому, під час вироблення тепла спалюють на 15…20% більше природного газу ніж сучасні.  </a:t>
            </a:r>
            <a:endParaRPr kumimoji="0" lang="uk-UA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67544" y="1268760"/>
            <a:ext cx="80010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/>
              <a:t>Загалом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на </a:t>
            </a:r>
            <a:r>
              <a:rPr lang="ru-RU" dirty="0" err="1" smtClean="0"/>
              <a:t>кінець</a:t>
            </a:r>
            <a:r>
              <a:rPr lang="ru-RU" dirty="0" smtClean="0"/>
              <a:t> 2014 р. </a:t>
            </a:r>
            <a:r>
              <a:rPr lang="ru-RU" dirty="0" err="1" smtClean="0"/>
              <a:t>експлуатувалось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30 тис. </a:t>
            </a:r>
            <a:r>
              <a:rPr lang="ru-RU" dirty="0" err="1" smtClean="0"/>
              <a:t>котелень</a:t>
            </a:r>
            <a:r>
              <a:rPr lang="ru-RU" dirty="0" smtClean="0"/>
              <a:t>. </a:t>
            </a:r>
            <a:r>
              <a:rPr lang="ru-RU" dirty="0" err="1" smtClean="0"/>
              <a:t>Із</a:t>
            </a:r>
            <a:r>
              <a:rPr lang="ru-RU" dirty="0" smtClean="0"/>
              <a:t> них на твердому </a:t>
            </a:r>
            <a:r>
              <a:rPr lang="ru-RU" dirty="0" err="1" smtClean="0"/>
              <a:t>паливі</a:t>
            </a:r>
            <a:r>
              <a:rPr lang="ru-RU" dirty="0" smtClean="0"/>
              <a:t> </a:t>
            </a:r>
            <a:r>
              <a:rPr lang="ru-RU" dirty="0" err="1" smtClean="0"/>
              <a:t>працювало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8,6 тис. </a:t>
            </a:r>
            <a:r>
              <a:rPr lang="ru-RU" dirty="0" err="1" smtClean="0"/>
              <a:t>котелень</a:t>
            </a:r>
            <a:r>
              <a:rPr lang="ru-RU" dirty="0" smtClean="0"/>
              <a:t>, на </a:t>
            </a:r>
            <a:r>
              <a:rPr lang="ru-RU" dirty="0" err="1" smtClean="0"/>
              <a:t>рідкому</a:t>
            </a:r>
            <a:r>
              <a:rPr lang="ru-RU" dirty="0" smtClean="0"/>
              <a:t> </a:t>
            </a:r>
            <a:r>
              <a:rPr lang="ru-RU" dirty="0" err="1" smtClean="0"/>
              <a:t>паливі</a:t>
            </a:r>
            <a:r>
              <a:rPr lang="ru-RU" dirty="0" smtClean="0"/>
              <a:t> – 0,16 тис., на газу – </a:t>
            </a:r>
            <a:r>
              <a:rPr lang="ru-RU" dirty="0" err="1" smtClean="0"/>
              <a:t>понад</a:t>
            </a:r>
            <a:r>
              <a:rPr lang="ru-RU" dirty="0" smtClean="0"/>
              <a:t> 21,4 тис.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466725"/>
            <a:ext cx="32092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[</a:t>
            </a:r>
            <a:r>
              <a:rPr kumimoji="0" lang="ru-R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1</a:t>
            </a:r>
            <a:r>
              <a:rPr kumimoji="0" lang="uk-UA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agmaticaC" charset="-52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agmaticaC" charset="-52"/>
                <a:ea typeface="Times New Roman" pitchFamily="18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8595" y="119062"/>
            <a:ext cx="6072231" cy="7381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Втрати в теплових мережах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893760"/>
            <a:ext cx="2855913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0141" y="3714752"/>
            <a:ext cx="27146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49680"/>
            <a:ext cx="3017706" cy="206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3"/>
          <p:cNvSpPr txBox="1">
            <a:spLocks noChangeArrowheads="1"/>
          </p:cNvSpPr>
          <p:nvPr/>
        </p:nvSpPr>
        <p:spPr bwMode="auto">
          <a:xfrm>
            <a:off x="928662" y="3071810"/>
            <a:ext cx="364333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/>
            <a:r>
              <a:rPr lang="uk-UA" dirty="0" smtClean="0"/>
              <a:t>Підземне прокладання мереж у каналах</a:t>
            </a:r>
            <a:endParaRPr lang="ru-RU" dirty="0"/>
          </a:p>
        </p:txBody>
      </p:sp>
      <p:sp>
        <p:nvSpPr>
          <p:cNvPr id="28682" name="TextBox 4"/>
          <p:cNvSpPr txBox="1">
            <a:spLocks noChangeArrowheads="1"/>
          </p:cNvSpPr>
          <p:nvPr/>
        </p:nvSpPr>
        <p:spPr bwMode="auto">
          <a:xfrm>
            <a:off x="4714876" y="3081383"/>
            <a:ext cx="2786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/>
            <a:r>
              <a:rPr lang="ru-RU" dirty="0" err="1" smtClean="0"/>
              <a:t>Безканальне</a:t>
            </a:r>
            <a:r>
              <a:rPr lang="ru-RU" dirty="0" smtClean="0"/>
              <a:t> </a:t>
            </a:r>
            <a:r>
              <a:rPr lang="ru-RU" dirty="0" err="1" smtClean="0"/>
              <a:t>прокладання</a:t>
            </a:r>
            <a:endParaRPr lang="ru-RU" dirty="0"/>
          </a:p>
        </p:txBody>
      </p:sp>
      <p:sp>
        <p:nvSpPr>
          <p:cNvPr id="28683" name="TextBox 5"/>
          <p:cNvSpPr txBox="1">
            <a:spLocks noChangeArrowheads="1"/>
          </p:cNvSpPr>
          <p:nvPr/>
        </p:nvSpPr>
        <p:spPr bwMode="auto">
          <a:xfrm>
            <a:off x="2143108" y="5786454"/>
            <a:ext cx="21431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/>
            <a:r>
              <a:rPr lang="ru-RU" dirty="0" err="1"/>
              <a:t>Надземне</a:t>
            </a:r>
            <a:endParaRPr lang="ru-RU" dirty="0"/>
          </a:p>
        </p:txBody>
      </p:sp>
      <p:sp>
        <p:nvSpPr>
          <p:cNvPr id="28686" name="Номер слайда 3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138" y="6497638"/>
            <a:ext cx="217487" cy="217487"/>
          </a:xfrm>
          <a:prstGeom prst="ellipse">
            <a:avLst/>
          </a:prstGeom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AD118F-71E7-4FE3-A420-68AF7C28E746}" type="slidenum">
              <a:rPr lang="en-US" smtClean="0">
                <a:solidFill>
                  <a:srgbClr val="3E3E3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solidFill>
                <a:srgbClr val="3E3E3E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Рисунок 14" descr="http://img5.vashgorod.ru/uploads/images/news/t5/f120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214422"/>
            <a:ext cx="335758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11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Вибір ізоляції труб теплових мереж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16182"/>
            <a:ext cx="6802636" cy="470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lip_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3886168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032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853" y="1340768"/>
            <a:ext cx="6104720" cy="52571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Електростанції та мережі  ОЕС України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8" name="Рисунок 7" descr="http://www.fixygen.ua/files/20141210/08_03.jpg"/>
          <p:cNvPicPr/>
          <p:nvPr/>
        </p:nvPicPr>
        <p:blipFill>
          <a:blip r:embed="rId2" cstate="print"/>
          <a:srcRect l="1699" t="4568" r="883"/>
          <a:stretch>
            <a:fillRect/>
          </a:stretch>
        </p:blipFill>
        <p:spPr bwMode="auto">
          <a:xfrm>
            <a:off x="467544" y="1340768"/>
            <a:ext cx="821537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12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41" name="Picture 41" descr="http://static5.depositphotos.com/1003353/497/i/950/depositphotos_4975294-Water-power-pl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0773" y="1643050"/>
            <a:ext cx="3000396" cy="4500594"/>
          </a:xfrm>
          <a:prstGeom prst="rect">
            <a:avLst/>
          </a:prstGeom>
          <a:noFill/>
        </p:spPr>
      </p:pic>
      <p:pic>
        <p:nvPicPr>
          <p:cNvPr id="25639" name="Picture 39" descr="http://wiki.league17.ru/images/thumb/9/9e/Elektrostancija.jpg/350px-Elektrostanci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3826426" cy="2219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83880" cy="105156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uk-UA" sz="2800" b="1" dirty="0" err="1" smtClean="0">
                <a:solidFill>
                  <a:schemeClr val="accent1">
                    <a:lumMod val="75000"/>
                  </a:schemeClr>
                </a:solidFill>
              </a:rPr>
              <a:t>Генерувальні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 потужності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1303469"/>
            <a:ext cx="3000396" cy="7143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2500306"/>
            <a:ext cx="2286016" cy="7858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Базові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2500306"/>
            <a:ext cx="2500330" cy="857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Маневрові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4000504"/>
            <a:ext cx="2571768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Пікові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0826" y="4000504"/>
            <a:ext cx="2428860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tx1"/>
                </a:solidFill>
              </a:rPr>
              <a:t>Напівпікові</a:t>
            </a:r>
            <a:endParaRPr lang="ru-RU" sz="2000" dirty="0"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"/>
          </p:nvPr>
        </p:nvSpPr>
        <p:spPr>
          <a:xfrm>
            <a:off x="3214678" y="1500174"/>
            <a:ext cx="2581458" cy="500066"/>
          </a:xfrm>
          <a:noFill/>
        </p:spPr>
        <p:txBody>
          <a:bodyPr>
            <a:noAutofit/>
          </a:bodyPr>
          <a:lstStyle/>
          <a:p>
            <a:r>
              <a:rPr lang="uk-UA" sz="2000" b="1" dirty="0" smtClean="0"/>
              <a:t>Електростанції</a:t>
            </a:r>
            <a:endParaRPr lang="ru-RU" sz="2000" b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286380" y="2000240"/>
            <a:ext cx="714380" cy="50006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2786050" y="2000240"/>
            <a:ext cx="857256" cy="50006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643702" y="3357562"/>
            <a:ext cx="857256" cy="64294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 flipV="1">
            <a:off x="4500562" y="3357562"/>
            <a:ext cx="1071570" cy="64294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</TotalTime>
  <Words>904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Основні технічні проблеми підприємств енергопостачання</vt:lpstr>
      <vt:lpstr>Фізичний та моральний знос споруд та обладнання</vt:lpstr>
      <vt:lpstr>Презентация PowerPoint</vt:lpstr>
      <vt:lpstr>Фізичні засади технічних проблем  систем теплопостачання</vt:lpstr>
      <vt:lpstr>Презентация PowerPoint</vt:lpstr>
      <vt:lpstr>Втрати в теплових мережах</vt:lpstr>
      <vt:lpstr>Вибір ізоляції труб теплових мереж</vt:lpstr>
      <vt:lpstr>Електростанції та мережі  ОЕС України </vt:lpstr>
      <vt:lpstr>       Генерувальні потужності</vt:lpstr>
      <vt:lpstr>Особливості генерування та споживання електроенергії протягом доби</vt:lpstr>
      <vt:lpstr>Якість електроенергії</vt:lpstr>
      <vt:lpstr>Фізичний та моральний знос споруд та обладнання</vt:lpstr>
      <vt:lpstr>Високе енергоспоживання під час процесу вироблення електроенергії</vt:lpstr>
      <vt:lpstr>Виробництво електроенергії в Україні 1990…2014 рр.</vt:lpstr>
      <vt:lpstr>Структура споживання енергоресурсів</vt:lpstr>
      <vt:lpstr>Втрати електроенергії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технічні проблеми підприємств енергопостачання</dc:title>
  <dc:creator>user1</dc:creator>
  <cp:lastModifiedBy>Пользователь Windows</cp:lastModifiedBy>
  <cp:revision>8</cp:revision>
  <dcterms:created xsi:type="dcterms:W3CDTF">2019-09-30T17:44:26Z</dcterms:created>
  <dcterms:modified xsi:type="dcterms:W3CDTF">2020-05-06T18:49:00Z</dcterms:modified>
</cp:coreProperties>
</file>