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79" r:id="rId2"/>
    <p:sldMasterId id="2147483691" r:id="rId3"/>
    <p:sldMasterId id="2147483704" r:id="rId4"/>
    <p:sldMasterId id="2147483717" r:id="rId5"/>
  </p:sldMasterIdLst>
  <p:sldIdLst>
    <p:sldId id="271" r:id="rId6"/>
    <p:sldId id="272" r:id="rId7"/>
    <p:sldId id="273" r:id="rId8"/>
    <p:sldId id="262" r:id="rId9"/>
    <p:sldId id="26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65" r:id="rId25"/>
    <p:sldId id="266" r:id="rId26"/>
    <p:sldId id="288" r:id="rId27"/>
    <p:sldId id="269" r:id="rId28"/>
    <p:sldId id="270" r:id="rId29"/>
    <p:sldId id="290" r:id="rId30"/>
    <p:sldId id="291" r:id="rId31"/>
    <p:sldId id="289" r:id="rId32"/>
    <p:sldId id="293" r:id="rId33"/>
    <p:sldId id="294" r:id="rId34"/>
    <p:sldId id="295" r:id="rId35"/>
  </p:sldIdLst>
  <p:sldSz cx="10058400" cy="7772400"/>
  <p:notesSz cx="10058400" cy="77724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49" d="100"/>
          <a:sy n="49" d="100"/>
        </p:scale>
        <p:origin x="-1752" y="-402"/>
      </p:cViewPr>
      <p:guideLst>
        <p:guide orient="horz" pos="2225"/>
        <p:guide pos="279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60456" y="492050"/>
            <a:ext cx="9137490" cy="3523488"/>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94614" y="2062900"/>
            <a:ext cx="8549640" cy="207264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94614" y="4176370"/>
            <a:ext cx="8549640" cy="103632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D8BD707-D9CF-40AE-B4C6-C98DA3205C09}" type="datetimeFigureOut">
              <a:rPr lang="en-US" smtClean="0"/>
              <a:t>10/15/2022</a:t>
            </a:fld>
            <a:endParaRPr lang="en-US"/>
          </a:p>
        </p:txBody>
      </p:sp>
      <p:sp>
        <p:nvSpPr>
          <p:cNvPr id="8" name="Нижний колонтитул 7"/>
          <p:cNvSpPr>
            <a:spLocks noGrp="1"/>
          </p:cNvSpPr>
          <p:nvPr>
            <p:ph type="ftr" sz="quarter" idx="11"/>
          </p:nvPr>
        </p:nvSpPr>
        <p:spPr/>
        <p:txBody>
          <a:bodyPr/>
          <a:lstStyle>
            <a:extLst/>
          </a:lstStyle>
          <a:p>
            <a:endParaRPr lang="uk-UA"/>
          </a:p>
        </p:txBody>
      </p:sp>
      <p:sp>
        <p:nvSpPr>
          <p:cNvPr id="11" name="Номер слайда 10"/>
          <p:cNvSpPr>
            <a:spLocks noGrp="1"/>
          </p:cNvSpPr>
          <p:nvPr>
            <p:ph type="sldNum" sz="quarter" idx="12"/>
          </p:nvPr>
        </p:nvSpPr>
        <p:spPr/>
        <p:txBody>
          <a:bodyPr/>
          <a:lstStyle>
            <a:extLst/>
          </a:lstStyle>
          <a:p>
            <a:fld id="{B6F15528-21DE-4FAA-801E-634DDDAF4B2B}"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212" y="5647944"/>
            <a:ext cx="9002268" cy="1191768"/>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53212" y="601065"/>
            <a:ext cx="9002268" cy="4746346"/>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t>10/15/2022</a:t>
            </a:fld>
            <a:endParaRPr lang="en-US"/>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92340" y="604525"/>
            <a:ext cx="2179320" cy="595883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86740" y="604523"/>
            <a:ext cx="6537960" cy="595884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t>10/15/2022</a:t>
            </a:fld>
            <a:endParaRPr lang="en-US"/>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10058400" cy="777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useBgFill="1">
        <p:nvSpPr>
          <p:cNvPr id="8" name="Rounded Rectangle 7"/>
          <p:cNvSpPr/>
          <p:nvPr/>
        </p:nvSpPr>
        <p:spPr>
          <a:xfrm>
            <a:off x="100584" y="115147"/>
            <a:ext cx="9857232" cy="7553621"/>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64B3C"/>
                </a:solidFill>
              </a:rPr>
              <a:pPr/>
              <a:t>10/15/2022</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9" name="Rectangle 8"/>
          <p:cNvSpPr/>
          <p:nvPr/>
        </p:nvSpPr>
        <p:spPr>
          <a:xfrm>
            <a:off x="379985" y="3334949"/>
            <a:ext cx="7862724" cy="2792307"/>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12" name="Rectangle 11"/>
          <p:cNvSpPr/>
          <p:nvPr/>
        </p:nvSpPr>
        <p:spPr>
          <a:xfrm>
            <a:off x="8329917" y="3337252"/>
            <a:ext cx="1309383" cy="2787701"/>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13" name="Rectangle 12"/>
          <p:cNvSpPr/>
          <p:nvPr/>
        </p:nvSpPr>
        <p:spPr>
          <a:xfrm>
            <a:off x="8483986" y="3554879"/>
            <a:ext cx="1001246" cy="2352446"/>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14" name="Rectangle 13"/>
          <p:cNvSpPr/>
          <p:nvPr/>
        </p:nvSpPr>
        <p:spPr>
          <a:xfrm>
            <a:off x="490032" y="3463038"/>
            <a:ext cx="7642630" cy="2544740"/>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6" name="Slide Number Placeholder 5"/>
          <p:cNvSpPr>
            <a:spLocks noGrp="1"/>
          </p:cNvSpPr>
          <p:nvPr>
            <p:ph type="sldNum" sz="quarter" idx="12"/>
          </p:nvPr>
        </p:nvSpPr>
        <p:spPr>
          <a:xfrm>
            <a:off x="8565509" y="5241970"/>
            <a:ext cx="838200" cy="518160"/>
          </a:xfrm>
        </p:spPr>
        <p:txBody>
          <a:bodyPr/>
          <a:lstStyle>
            <a:lvl1pPr algn="ctr">
              <a:defRPr sz="3100">
                <a:solidFill>
                  <a:schemeClr val="accent1">
                    <a:lumMod val="50000"/>
                  </a:schemeClr>
                </a:solidFill>
              </a:defRPr>
            </a:lvl1pPr>
          </a:lstStyle>
          <a:p>
            <a:fld id="{B6F15528-21DE-4FAA-801E-634DDDAF4B2B}" type="slidenum">
              <a:rPr lang="en-US" smtClean="0">
                <a:solidFill>
                  <a:srgbClr val="93A299">
                    <a:lumMod val="50000"/>
                  </a:srgbClr>
                </a:solidFill>
              </a:rPr>
              <a:pPr/>
              <a:t>‹#›</a:t>
            </a:fld>
            <a:endParaRPr lang="en-US">
              <a:solidFill>
                <a:srgbClr val="93A299">
                  <a:lumMod val="50000"/>
                </a:srgbClr>
              </a:solidFill>
            </a:endParaRPr>
          </a:p>
        </p:txBody>
      </p:sp>
      <p:sp>
        <p:nvSpPr>
          <p:cNvPr id="11" name="Rectangle 10"/>
          <p:cNvSpPr/>
          <p:nvPr/>
        </p:nvSpPr>
        <p:spPr>
          <a:xfrm>
            <a:off x="596004" y="5167180"/>
            <a:ext cx="7430683" cy="752949"/>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10" name="Rectangle 9"/>
          <p:cNvSpPr/>
          <p:nvPr/>
        </p:nvSpPr>
        <p:spPr>
          <a:xfrm>
            <a:off x="592868" y="3558032"/>
            <a:ext cx="7436955" cy="2354749"/>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3" name="Subtitle 2"/>
          <p:cNvSpPr>
            <a:spLocks noGrp="1"/>
          </p:cNvSpPr>
          <p:nvPr>
            <p:ph type="subTitle" idx="1"/>
          </p:nvPr>
        </p:nvSpPr>
        <p:spPr>
          <a:xfrm>
            <a:off x="707086" y="5267960"/>
            <a:ext cx="7208520" cy="518160"/>
          </a:xfrm>
        </p:spPr>
        <p:txBody>
          <a:bodyPr>
            <a:normAutofit/>
          </a:bodyPr>
          <a:lstStyle>
            <a:lvl1pPr marL="0" indent="0" algn="ctr">
              <a:buNone/>
              <a:defRPr sz="2000" cap="all" spc="334" baseline="0">
                <a:solidFill>
                  <a:srgbClr val="FFFFFF"/>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65176" y="3657305"/>
            <a:ext cx="7292340" cy="1381761"/>
          </a:xfrm>
        </p:spPr>
        <p:txBody>
          <a:bodyPr anchor="b" anchorCtr="0">
            <a:noAutofit/>
          </a:bodyPr>
          <a:lstStyle>
            <a:lvl1pPr>
              <a:defRPr sz="45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617958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64B3C"/>
                </a:solidFill>
              </a:rPr>
              <a:pPr/>
              <a:t>10/15/2022</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190974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10058400" cy="777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useBgFill="1">
        <p:nvSpPr>
          <p:cNvPr id="8" name="Rounded Rectangle 7"/>
          <p:cNvSpPr/>
          <p:nvPr/>
        </p:nvSpPr>
        <p:spPr>
          <a:xfrm>
            <a:off x="100584" y="115147"/>
            <a:ext cx="9857232" cy="7553621"/>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64B3C"/>
                </a:solidFill>
              </a:rPr>
              <a:pPr/>
              <a:t>10/15/2022</a:t>
            </a:fld>
            <a:endParaRPr lang="en-US">
              <a:solidFill>
                <a:srgbClr val="564B3C"/>
              </a:solidFill>
            </a:endParaRPr>
          </a:p>
        </p:txBody>
      </p:sp>
      <p:sp>
        <p:nvSpPr>
          <p:cNvPr id="13" name="Rectangle 12"/>
          <p:cNvSpPr/>
          <p:nvPr/>
        </p:nvSpPr>
        <p:spPr>
          <a:xfrm>
            <a:off x="497174" y="3339253"/>
            <a:ext cx="9091676" cy="2792307"/>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16" name="Rectangle 15"/>
          <p:cNvSpPr/>
          <p:nvPr/>
        </p:nvSpPr>
        <p:spPr>
          <a:xfrm>
            <a:off x="624422" y="3454401"/>
            <a:ext cx="8837180" cy="2544740"/>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64B3C"/>
                </a:solidFill>
              </a:rPr>
              <a:pPr/>
              <a:t>‹#›</a:t>
            </a:fld>
            <a:endParaRPr lang="en-US">
              <a:solidFill>
                <a:srgbClr val="564B3C"/>
              </a:solidFill>
            </a:endParaRPr>
          </a:p>
        </p:txBody>
      </p:sp>
      <p:sp>
        <p:nvSpPr>
          <p:cNvPr id="2" name="Title 1"/>
          <p:cNvSpPr>
            <a:spLocks noGrp="1"/>
          </p:cNvSpPr>
          <p:nvPr>
            <p:ph type="title"/>
          </p:nvPr>
        </p:nvSpPr>
        <p:spPr>
          <a:xfrm>
            <a:off x="810102" y="3627120"/>
            <a:ext cx="8465820" cy="1468121"/>
          </a:xfrm>
        </p:spPr>
        <p:txBody>
          <a:bodyPr anchor="b" anchorCtr="0">
            <a:noAutofit/>
          </a:bodyPr>
          <a:lstStyle>
            <a:lvl1pPr algn="ctr" defTabSz="1018824" rtl="0" eaLnBrk="1" latinLnBrk="0" hangingPunct="1">
              <a:spcBef>
                <a:spcPct val="0"/>
              </a:spcBef>
              <a:buNone/>
              <a:defRPr lang="en-US" sz="45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743046" y="5147057"/>
            <a:ext cx="8599932" cy="752949"/>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3" name="Text Placeholder 2"/>
          <p:cNvSpPr>
            <a:spLocks noGrp="1"/>
          </p:cNvSpPr>
          <p:nvPr>
            <p:ph type="body" idx="1"/>
          </p:nvPr>
        </p:nvSpPr>
        <p:spPr>
          <a:xfrm>
            <a:off x="810102" y="5221845"/>
            <a:ext cx="8465820" cy="593621"/>
          </a:xfrm>
        </p:spPr>
        <p:txBody>
          <a:bodyPr anchor="ctr">
            <a:normAutofit/>
          </a:bodyPr>
          <a:lstStyle>
            <a:lvl1pPr marL="0" indent="0" algn="ctr">
              <a:buNone/>
              <a:defRPr sz="2200" cap="all" spc="279" baseline="0">
                <a:solidFill>
                  <a:srgbClr val="FFFFFF"/>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ru-RU" smtClean="0"/>
              <a:t>Образец текста</a:t>
            </a:r>
          </a:p>
        </p:txBody>
      </p:sp>
      <p:sp>
        <p:nvSpPr>
          <p:cNvPr id="14" name="Rectangle 13"/>
          <p:cNvSpPr/>
          <p:nvPr/>
        </p:nvSpPr>
        <p:spPr>
          <a:xfrm>
            <a:off x="743333" y="3540760"/>
            <a:ext cx="8599359" cy="2354749"/>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Tree>
    <p:extLst>
      <p:ext uri="{BB962C8B-B14F-4D97-AF65-F5344CB8AC3E}">
        <p14:creationId xmlns:p14="http://schemas.microsoft.com/office/powerpoint/2010/main" val="1936064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68741" y="462822"/>
            <a:ext cx="9086739" cy="117801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68741" y="1948281"/>
            <a:ext cx="4442460" cy="499506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113020" y="1948281"/>
            <a:ext cx="4442460" cy="499506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64B3C"/>
                </a:solidFill>
              </a:rPr>
              <a:pPr/>
              <a:t>10/15/2022</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99828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68741" y="462822"/>
            <a:ext cx="9086739" cy="117801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68741" y="1952096"/>
            <a:ext cx="4444207" cy="725064"/>
          </a:xfrm>
        </p:spPr>
        <p:txBody>
          <a:bodyPr anchor="b">
            <a:noAutofit/>
          </a:bodyPr>
          <a:lstStyle>
            <a:lvl1pPr marL="0" indent="0" algn="ctr">
              <a:buNone/>
              <a:defRPr sz="25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ru-RU" smtClean="0"/>
              <a:t>Образец текста</a:t>
            </a:r>
          </a:p>
        </p:txBody>
      </p:sp>
      <p:sp>
        <p:nvSpPr>
          <p:cNvPr id="4" name="Content Placeholder 3"/>
          <p:cNvSpPr>
            <a:spLocks noGrp="1"/>
          </p:cNvSpPr>
          <p:nvPr>
            <p:ph sz="half" idx="2"/>
          </p:nvPr>
        </p:nvSpPr>
        <p:spPr>
          <a:xfrm>
            <a:off x="468741" y="2763520"/>
            <a:ext cx="4444207" cy="417946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09528" y="1952096"/>
            <a:ext cx="4445953" cy="725064"/>
          </a:xfrm>
        </p:spPr>
        <p:txBody>
          <a:bodyPr anchor="b">
            <a:noAutofit/>
          </a:bodyPr>
          <a:lstStyle>
            <a:lvl1pPr marL="0" indent="0" algn="ctr">
              <a:buNone/>
              <a:defRPr sz="25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ru-RU" smtClean="0"/>
              <a:t>Образец текста</a:t>
            </a:r>
          </a:p>
        </p:txBody>
      </p:sp>
      <p:sp>
        <p:nvSpPr>
          <p:cNvPr id="6" name="Content Placeholder 5"/>
          <p:cNvSpPr>
            <a:spLocks noGrp="1"/>
          </p:cNvSpPr>
          <p:nvPr>
            <p:ph sz="quarter" idx="4"/>
          </p:nvPr>
        </p:nvSpPr>
        <p:spPr>
          <a:xfrm>
            <a:off x="5109528" y="2763520"/>
            <a:ext cx="4445953" cy="417946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64B3C"/>
                </a:solidFill>
              </a:rPr>
              <a:pPr/>
              <a:t>10/15/2022</a:t>
            </a:fld>
            <a:endParaRPr lang="en-US">
              <a:solidFill>
                <a:srgbClr val="564B3C"/>
              </a:solidFill>
            </a:endParaRPr>
          </a:p>
        </p:txBody>
      </p:sp>
      <p:sp>
        <p:nvSpPr>
          <p:cNvPr id="8" name="Footer Placeholder 7"/>
          <p:cNvSpPr>
            <a:spLocks noGrp="1"/>
          </p:cNvSpPr>
          <p:nvPr>
            <p:ph type="ftr" sz="quarter" idx="11"/>
          </p:nvPr>
        </p:nvSpPr>
        <p:spPr/>
        <p:txBody>
          <a:bodyPr/>
          <a:lstStyle/>
          <a:p>
            <a:endParaRPr lang="en-US">
              <a:solidFill>
                <a:srgbClr val="564B3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858903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564B3C"/>
                </a:solidFill>
              </a:rPr>
              <a:pPr/>
              <a:t>10/15/2022</a:t>
            </a:fld>
            <a:endParaRPr lang="en-US">
              <a:solidFill>
                <a:srgbClr val="564B3C"/>
              </a:solidFill>
            </a:endParaRPr>
          </a:p>
        </p:txBody>
      </p:sp>
      <p:sp>
        <p:nvSpPr>
          <p:cNvPr id="4" name="Footer Placeholder 3"/>
          <p:cNvSpPr>
            <a:spLocks noGrp="1"/>
          </p:cNvSpPr>
          <p:nvPr>
            <p:ph type="ftr" sz="quarter" idx="11"/>
          </p:nvPr>
        </p:nvSpPr>
        <p:spPr/>
        <p:txBody>
          <a:bodyPr/>
          <a:lstStyle/>
          <a:p>
            <a:endParaRPr lang="en-US">
              <a:solidFill>
                <a:srgbClr val="564B3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881707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10058400" cy="777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useBgFill="1">
        <p:nvSpPr>
          <p:cNvPr id="11" name="Rounded Rectangle 10"/>
          <p:cNvSpPr/>
          <p:nvPr/>
        </p:nvSpPr>
        <p:spPr>
          <a:xfrm>
            <a:off x="100584" y="115147"/>
            <a:ext cx="9857232" cy="7553621"/>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564B3C"/>
                </a:solidFill>
              </a:rPr>
              <a:pPr/>
              <a:t>10/15/2022</a:t>
            </a:fld>
            <a:endParaRPr lang="en-US">
              <a:solidFill>
                <a:srgbClr val="564B3C"/>
              </a:solidFill>
            </a:endParaRPr>
          </a:p>
        </p:txBody>
      </p:sp>
      <p:sp>
        <p:nvSpPr>
          <p:cNvPr id="3" name="Footer Placeholder 2"/>
          <p:cNvSpPr>
            <a:spLocks noGrp="1"/>
          </p:cNvSpPr>
          <p:nvPr>
            <p:ph type="ftr" sz="quarter" idx="11"/>
          </p:nvPr>
        </p:nvSpPr>
        <p:spPr/>
        <p:txBody>
          <a:bodyPr/>
          <a:lstStyle/>
          <a:p>
            <a:endParaRPr lang="en-US">
              <a:solidFill>
                <a:srgbClr val="564B3C"/>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189469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212" y="5647944"/>
            <a:ext cx="9002268" cy="1191768"/>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53212" y="601065"/>
            <a:ext cx="9002268" cy="4746346"/>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t>10/15/2022</a:t>
            </a:fld>
            <a:endParaRPr lang="en-US"/>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t>‹#›</a:t>
            </a:fld>
            <a:endParaRPr lang="uk-U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10058400" cy="777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useBgFill="1">
        <p:nvSpPr>
          <p:cNvPr id="12" name="Rounded Rectangle 11"/>
          <p:cNvSpPr/>
          <p:nvPr/>
        </p:nvSpPr>
        <p:spPr>
          <a:xfrm>
            <a:off x="100584" y="115147"/>
            <a:ext cx="9857232" cy="7553621"/>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3" name="Content Placeholder 2"/>
          <p:cNvSpPr>
            <a:spLocks noGrp="1"/>
          </p:cNvSpPr>
          <p:nvPr>
            <p:ph idx="1"/>
          </p:nvPr>
        </p:nvSpPr>
        <p:spPr>
          <a:xfrm>
            <a:off x="4274820" y="777240"/>
            <a:ext cx="5029200" cy="5958842"/>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64B3C"/>
                </a:solidFill>
              </a:rPr>
              <a:pPr/>
              <a:t>10/15/2022</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64B3C"/>
                </a:solidFill>
              </a:rPr>
              <a:pPr/>
              <a:t>‹#›</a:t>
            </a:fld>
            <a:endParaRPr lang="en-US">
              <a:solidFill>
                <a:srgbClr val="564B3C"/>
              </a:solidFill>
            </a:endParaRPr>
          </a:p>
        </p:txBody>
      </p:sp>
      <p:sp>
        <p:nvSpPr>
          <p:cNvPr id="8" name="Rectangle 7"/>
          <p:cNvSpPr/>
          <p:nvPr/>
        </p:nvSpPr>
        <p:spPr>
          <a:xfrm>
            <a:off x="616037" y="1706474"/>
            <a:ext cx="2988223" cy="399328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10" name="Rectangle 9"/>
          <p:cNvSpPr/>
          <p:nvPr/>
        </p:nvSpPr>
        <p:spPr>
          <a:xfrm>
            <a:off x="744359" y="1861468"/>
            <a:ext cx="2731579" cy="3665572"/>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4" name="Text Placeholder 3"/>
          <p:cNvSpPr>
            <a:spLocks noGrp="1"/>
          </p:cNvSpPr>
          <p:nvPr>
            <p:ph type="body" sz="half" idx="2"/>
          </p:nvPr>
        </p:nvSpPr>
        <p:spPr>
          <a:xfrm>
            <a:off x="845900" y="3368040"/>
            <a:ext cx="2528497" cy="1986280"/>
          </a:xfrm>
        </p:spPr>
        <p:txBody>
          <a:bodyPr/>
          <a:lstStyle>
            <a:lvl1pPr marL="0" indent="0">
              <a:spcBef>
                <a:spcPts val="446"/>
              </a:spcBef>
              <a:buNone/>
              <a:defRPr sz="1600">
                <a:solidFill>
                  <a:schemeClr val="accent1">
                    <a:lumMod val="50000"/>
                  </a:schemeClr>
                </a:solidFill>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ru-RU" smtClean="0"/>
              <a:t>Образец текста</a:t>
            </a:r>
          </a:p>
        </p:txBody>
      </p:sp>
      <p:sp>
        <p:nvSpPr>
          <p:cNvPr id="2" name="Title 1"/>
          <p:cNvSpPr>
            <a:spLocks noGrp="1"/>
          </p:cNvSpPr>
          <p:nvPr>
            <p:ph type="title"/>
          </p:nvPr>
        </p:nvSpPr>
        <p:spPr>
          <a:xfrm>
            <a:off x="845900" y="1965553"/>
            <a:ext cx="2528497" cy="1350503"/>
          </a:xfrm>
        </p:spPr>
        <p:txBody>
          <a:bodyPr anchor="b">
            <a:normAutofit/>
          </a:bodyPr>
          <a:lstStyle>
            <a:lvl1pPr algn="l">
              <a:defRPr sz="22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720633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10058400" cy="777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useBgFill="1">
        <p:nvSpPr>
          <p:cNvPr id="9" name="Rounded Rectangle 8"/>
          <p:cNvSpPr/>
          <p:nvPr/>
        </p:nvSpPr>
        <p:spPr>
          <a:xfrm>
            <a:off x="100584" y="115147"/>
            <a:ext cx="9857232" cy="7553621"/>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3" name="Picture Placeholder 2"/>
          <p:cNvSpPr>
            <a:spLocks noGrp="1"/>
          </p:cNvSpPr>
          <p:nvPr>
            <p:ph type="pic" idx="1"/>
          </p:nvPr>
        </p:nvSpPr>
        <p:spPr>
          <a:xfrm>
            <a:off x="754380" y="704295"/>
            <a:ext cx="8549640" cy="4909106"/>
          </a:xfrm>
          <a:solidFill>
            <a:schemeClr val="bg2"/>
          </a:solidFill>
          <a:ln>
            <a:noFill/>
          </a:ln>
          <a:effectLst>
            <a:softEdge rad="12700"/>
          </a:effectLst>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64B3C"/>
                </a:solidFill>
              </a:rPr>
              <a:pPr/>
              <a:t>10/15/2022</a:t>
            </a:fld>
            <a:endParaRPr lang="en-US">
              <a:solidFill>
                <a:srgbClr val="564B3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64B3C"/>
                </a:solidFill>
              </a:rPr>
              <a:pPr/>
              <a:t>‹#›</a:t>
            </a:fld>
            <a:endParaRPr lang="en-US">
              <a:solidFill>
                <a:srgbClr val="564B3C"/>
              </a:solidFill>
            </a:endParaRPr>
          </a:p>
        </p:txBody>
      </p:sp>
      <p:sp>
        <p:nvSpPr>
          <p:cNvPr id="10" name="Rectangle 9"/>
          <p:cNvSpPr/>
          <p:nvPr/>
        </p:nvSpPr>
        <p:spPr>
          <a:xfrm>
            <a:off x="754380" y="5613400"/>
            <a:ext cx="8549640" cy="15544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12" name="Rectangle 11"/>
          <p:cNvSpPr/>
          <p:nvPr/>
        </p:nvSpPr>
        <p:spPr>
          <a:xfrm>
            <a:off x="838199" y="5699760"/>
            <a:ext cx="8360842" cy="1363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13" name="Rectangle 12"/>
          <p:cNvSpPr/>
          <p:nvPr/>
        </p:nvSpPr>
        <p:spPr>
          <a:xfrm>
            <a:off x="1005840" y="6390640"/>
            <a:ext cx="8061365" cy="511922"/>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11" name="Rectangle 10"/>
          <p:cNvSpPr/>
          <p:nvPr/>
        </p:nvSpPr>
        <p:spPr>
          <a:xfrm>
            <a:off x="666148" y="5751576"/>
            <a:ext cx="8740750" cy="1243584"/>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4" name="Text Placeholder 3"/>
          <p:cNvSpPr>
            <a:spLocks noGrp="1"/>
          </p:cNvSpPr>
          <p:nvPr>
            <p:ph type="body" sz="half" idx="2"/>
          </p:nvPr>
        </p:nvSpPr>
        <p:spPr>
          <a:xfrm>
            <a:off x="1051918" y="6410764"/>
            <a:ext cx="7969210" cy="455277"/>
          </a:xfrm>
        </p:spPr>
        <p:txBody>
          <a:bodyPr anchor="ctr">
            <a:normAutofit/>
          </a:bodyPr>
          <a:lstStyle>
            <a:lvl1pPr marL="0" indent="0" algn="ctr">
              <a:buNone/>
              <a:defRPr sz="1700" cap="all" spc="279" baseline="0">
                <a:solidFill>
                  <a:srgbClr val="FFFFFF"/>
                </a:solidFill>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ru-RU" smtClean="0"/>
              <a:t>Образец текста</a:t>
            </a:r>
          </a:p>
        </p:txBody>
      </p:sp>
      <p:sp>
        <p:nvSpPr>
          <p:cNvPr id="2" name="Title 1"/>
          <p:cNvSpPr>
            <a:spLocks noGrp="1"/>
          </p:cNvSpPr>
          <p:nvPr>
            <p:ph type="title"/>
          </p:nvPr>
        </p:nvSpPr>
        <p:spPr>
          <a:xfrm>
            <a:off x="1005840" y="5786121"/>
            <a:ext cx="8061365" cy="592782"/>
          </a:xfrm>
        </p:spPr>
        <p:txBody>
          <a:bodyPr anchor="ctr" anchorCtr="0"/>
          <a:lstStyle>
            <a:lvl1pPr algn="ctr">
              <a:defRPr sz="22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6674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64B3C"/>
                </a:solidFill>
              </a:rPr>
              <a:pPr/>
              <a:t>10/15/2022</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850936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7547872" y="259080"/>
            <a:ext cx="2045208" cy="6938985"/>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8" name="Rectangle 7"/>
          <p:cNvSpPr/>
          <p:nvPr/>
        </p:nvSpPr>
        <p:spPr>
          <a:xfrm>
            <a:off x="7650748" y="398264"/>
            <a:ext cx="1839459" cy="6660619"/>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2" name="Vertical Title 1"/>
          <p:cNvSpPr>
            <a:spLocks noGrp="1"/>
          </p:cNvSpPr>
          <p:nvPr>
            <p:ph type="title" orient="vert"/>
          </p:nvPr>
        </p:nvSpPr>
        <p:spPr>
          <a:xfrm>
            <a:off x="7753435" y="448151"/>
            <a:ext cx="1634084" cy="656084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02920" y="431800"/>
            <a:ext cx="6789420" cy="656336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64B3C"/>
                </a:solidFill>
              </a:rPr>
              <a:pPr/>
              <a:t>10/15/2022</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1843856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Скругленный прямоугольник 9"/>
          <p:cNvSpPr/>
          <p:nvPr/>
        </p:nvSpPr>
        <p:spPr>
          <a:xfrm>
            <a:off x="460456" y="492050"/>
            <a:ext cx="9137490" cy="3523488"/>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Заголовок 4"/>
          <p:cNvSpPr>
            <a:spLocks noGrp="1"/>
          </p:cNvSpPr>
          <p:nvPr>
            <p:ph type="ctrTitle"/>
          </p:nvPr>
        </p:nvSpPr>
        <p:spPr>
          <a:xfrm>
            <a:off x="794614" y="2062900"/>
            <a:ext cx="8549640" cy="207264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94614" y="4176370"/>
            <a:ext cx="8549640" cy="103632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8" name="Нижний колонтитул 7"/>
          <p:cNvSpPr>
            <a:spLocks noGrp="1"/>
          </p:cNvSpPr>
          <p:nvPr>
            <p:ph type="ftr" sz="quarter" idx="11"/>
          </p:nvPr>
        </p:nvSpPr>
        <p:spPr/>
        <p:txBody>
          <a:bodyPr/>
          <a:lstStyle>
            <a:extLst/>
          </a:lstStyle>
          <a:p>
            <a:endParaRPr lang="uk-UA">
              <a:solidFill>
                <a:srgbClr val="E3DED1">
                  <a:shade val="50000"/>
                </a:srgbClr>
              </a:solidFill>
            </a:endParaRPr>
          </a:p>
        </p:txBody>
      </p:sp>
      <p:sp>
        <p:nvSpPr>
          <p:cNvPr id="11" name="Номер слайда 10"/>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633610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212" y="5647944"/>
            <a:ext cx="9002268" cy="1191768"/>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53212" y="601065"/>
            <a:ext cx="9002268" cy="4746346"/>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uk-UA">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2851249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Скругленный прямоугольник 10"/>
          <p:cNvSpPr/>
          <p:nvPr/>
        </p:nvSpPr>
        <p:spPr>
          <a:xfrm>
            <a:off x="460456" y="492051"/>
            <a:ext cx="9137490" cy="4920173"/>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515178" y="5585765"/>
            <a:ext cx="9002268" cy="766877"/>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15178" y="6374415"/>
            <a:ext cx="9002268" cy="476707"/>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uk-UA">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2133632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65787" y="601066"/>
            <a:ext cx="4325112" cy="497433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30896" y="601066"/>
            <a:ext cx="4325112" cy="497433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6" name="Нижний колонтитул 5"/>
          <p:cNvSpPr>
            <a:spLocks noGrp="1"/>
          </p:cNvSpPr>
          <p:nvPr>
            <p:ph type="ftr" sz="quarter" idx="11"/>
          </p:nvPr>
        </p:nvSpPr>
        <p:spPr/>
        <p:txBody>
          <a:bodyPr/>
          <a:lstStyle>
            <a:extLst/>
          </a:lstStyle>
          <a:p>
            <a:endParaRPr lang="uk-UA">
              <a:solidFill>
                <a:srgbClr val="E3DED1">
                  <a:shade val="50000"/>
                </a:srgbClr>
              </a:solidFill>
            </a:endParaRPr>
          </a:p>
        </p:txBody>
      </p:sp>
      <p:sp>
        <p:nvSpPr>
          <p:cNvPr id="7" name="Номер слайда 6"/>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1093766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212" y="5647944"/>
            <a:ext cx="9002268" cy="1191768"/>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67946" y="656696"/>
            <a:ext cx="4325112" cy="897784"/>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117386" y="656696"/>
            <a:ext cx="4325112" cy="897784"/>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67946" y="1640840"/>
            <a:ext cx="4325112" cy="395528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5117386" y="1640840"/>
            <a:ext cx="4325112" cy="395528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8" name="Нижний колонтитул 7"/>
          <p:cNvSpPr>
            <a:spLocks noGrp="1"/>
          </p:cNvSpPr>
          <p:nvPr>
            <p:ph type="ftr" sz="quarter" idx="11"/>
          </p:nvPr>
        </p:nvSpPr>
        <p:spPr/>
        <p:txBody>
          <a:bodyPr/>
          <a:lstStyle>
            <a:extLst/>
          </a:lstStyle>
          <a:p>
            <a:endParaRPr lang="uk-UA">
              <a:solidFill>
                <a:srgbClr val="E3DED1">
                  <a:shade val="50000"/>
                </a:srgbClr>
              </a:solidFill>
            </a:endParaRPr>
          </a:p>
        </p:txBody>
      </p:sp>
      <p:sp>
        <p:nvSpPr>
          <p:cNvPr id="9" name="Номер слайда 8"/>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1830248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4" name="Нижний колонтитул 3"/>
          <p:cNvSpPr>
            <a:spLocks noGrp="1"/>
          </p:cNvSpPr>
          <p:nvPr>
            <p:ph type="ftr" sz="quarter" idx="11"/>
          </p:nvPr>
        </p:nvSpPr>
        <p:spPr/>
        <p:txBody>
          <a:bodyPr/>
          <a:lstStyle>
            <a:extLst/>
          </a:lstStyle>
          <a:p>
            <a:endParaRPr lang="uk-UA">
              <a:solidFill>
                <a:srgbClr val="E3DED1">
                  <a:shade val="50000"/>
                </a:srgbClr>
              </a:solidFill>
            </a:endParaRPr>
          </a:p>
        </p:txBody>
      </p:sp>
      <p:sp>
        <p:nvSpPr>
          <p:cNvPr id="5" name="Номер слайда 4"/>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177805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60456" y="492051"/>
            <a:ext cx="9137490" cy="4920173"/>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15178" y="5585765"/>
            <a:ext cx="9002268" cy="766877"/>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15178" y="6374415"/>
            <a:ext cx="9002268" cy="476707"/>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D8BD707-D9CF-40AE-B4C6-C98DA3205C09}" type="datetimeFigureOut">
              <a:rPr lang="en-US" smtClean="0"/>
              <a:t>10/15/2022</a:t>
            </a:fld>
            <a:endParaRPr lang="en-US"/>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t>‹#›</a:t>
            </a:fld>
            <a:endParaRPr lang="uk-U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Дата 1"/>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3" name="Нижний колонтитул 2"/>
          <p:cNvSpPr>
            <a:spLocks noGrp="1"/>
          </p:cNvSpPr>
          <p:nvPr>
            <p:ph type="ftr" sz="quarter" idx="11"/>
          </p:nvPr>
        </p:nvSpPr>
        <p:spPr/>
        <p:txBody>
          <a:bodyPr/>
          <a:lstStyle>
            <a:extLst/>
          </a:lstStyle>
          <a:p>
            <a:endParaRPr lang="uk-UA">
              <a:solidFill>
                <a:srgbClr val="E3DED1">
                  <a:shade val="50000"/>
                </a:srgbClr>
              </a:solidFill>
            </a:endParaRPr>
          </a:p>
        </p:txBody>
      </p:sp>
      <p:sp>
        <p:nvSpPr>
          <p:cNvPr id="4" name="Номер слайда 3"/>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1526190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662" y="604520"/>
            <a:ext cx="3268980" cy="103632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2732" y="1640842"/>
            <a:ext cx="3268980" cy="4766927"/>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837511" y="1054164"/>
            <a:ext cx="5088775" cy="535432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6" name="Нижний колонтитул 5"/>
          <p:cNvSpPr>
            <a:spLocks noGrp="1"/>
          </p:cNvSpPr>
          <p:nvPr>
            <p:ph type="ftr" sz="quarter" idx="11"/>
          </p:nvPr>
        </p:nvSpPr>
        <p:spPr/>
        <p:txBody>
          <a:bodyPr/>
          <a:lstStyle>
            <a:extLst/>
          </a:lstStyle>
          <a:p>
            <a:endParaRPr lang="uk-UA">
              <a:solidFill>
                <a:srgbClr val="E3DED1">
                  <a:shade val="50000"/>
                </a:srgbClr>
              </a:solidFill>
            </a:endParaRPr>
          </a:p>
        </p:txBody>
      </p:sp>
      <p:sp>
        <p:nvSpPr>
          <p:cNvPr id="7" name="Номер слайда 6"/>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1051636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Прямоугольник с одним скругленным углом 10"/>
          <p:cNvSpPr/>
          <p:nvPr/>
        </p:nvSpPr>
        <p:spPr>
          <a:xfrm>
            <a:off x="7040881" y="492050"/>
            <a:ext cx="2557065" cy="492252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502920" y="5680330"/>
            <a:ext cx="9052560" cy="1191768"/>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7108983" y="604521"/>
            <a:ext cx="2464308" cy="477301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6" name="Нижний колонтитул 5"/>
          <p:cNvSpPr>
            <a:spLocks noGrp="1"/>
          </p:cNvSpPr>
          <p:nvPr>
            <p:ph type="ftr" sz="quarter" idx="11"/>
          </p:nvPr>
        </p:nvSpPr>
        <p:spPr/>
        <p:txBody>
          <a:bodyPr/>
          <a:lstStyle>
            <a:extLst/>
          </a:lstStyle>
          <a:p>
            <a:endParaRPr lang="uk-UA">
              <a:solidFill>
                <a:srgbClr val="E3DED1">
                  <a:shade val="50000"/>
                </a:srgbClr>
              </a:solidFill>
            </a:endParaRPr>
          </a:p>
        </p:txBody>
      </p:sp>
      <p:sp>
        <p:nvSpPr>
          <p:cNvPr id="7" name="Номер слайда 6"/>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
        <p:nvSpPr>
          <p:cNvPr id="3" name="Рисунок 2"/>
          <p:cNvSpPr>
            <a:spLocks noGrp="1"/>
          </p:cNvSpPr>
          <p:nvPr>
            <p:ph type="pic" idx="1"/>
          </p:nvPr>
        </p:nvSpPr>
        <p:spPr>
          <a:xfrm>
            <a:off x="463629" y="493870"/>
            <a:ext cx="6517843" cy="492252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extLst>
      <p:ext uri="{BB962C8B-B14F-4D97-AF65-F5344CB8AC3E}">
        <p14:creationId xmlns:p14="http://schemas.microsoft.com/office/powerpoint/2010/main" val="3011744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212" y="5647944"/>
            <a:ext cx="9002268" cy="1191768"/>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53212" y="601065"/>
            <a:ext cx="9002268" cy="4746346"/>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uk-UA">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715843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92340" y="604525"/>
            <a:ext cx="2179320" cy="595883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86740" y="604523"/>
            <a:ext cx="6537960" cy="595884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uk-UA">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2147008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10/15/2022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13112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Скругленный прямоугольник 9"/>
          <p:cNvSpPr/>
          <p:nvPr/>
        </p:nvSpPr>
        <p:spPr>
          <a:xfrm>
            <a:off x="460456" y="492050"/>
            <a:ext cx="9137490" cy="3523488"/>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Заголовок 4"/>
          <p:cNvSpPr>
            <a:spLocks noGrp="1"/>
          </p:cNvSpPr>
          <p:nvPr>
            <p:ph type="ctrTitle"/>
          </p:nvPr>
        </p:nvSpPr>
        <p:spPr>
          <a:xfrm>
            <a:off x="794614" y="2062900"/>
            <a:ext cx="8549640" cy="207264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94614" y="4176370"/>
            <a:ext cx="8549640" cy="103632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8" name="Нижний колонтитул 7"/>
          <p:cNvSpPr>
            <a:spLocks noGrp="1"/>
          </p:cNvSpPr>
          <p:nvPr>
            <p:ph type="ftr" sz="quarter" idx="11"/>
          </p:nvPr>
        </p:nvSpPr>
        <p:spPr/>
        <p:txBody>
          <a:bodyPr/>
          <a:lstStyle>
            <a:extLst/>
          </a:lstStyle>
          <a:p>
            <a:endParaRPr lang="uk-UA">
              <a:solidFill>
                <a:srgbClr val="E3DED1">
                  <a:shade val="50000"/>
                </a:srgbClr>
              </a:solidFill>
            </a:endParaRPr>
          </a:p>
        </p:txBody>
      </p:sp>
      <p:sp>
        <p:nvSpPr>
          <p:cNvPr id="11" name="Номер слайда 10"/>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2488929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212" y="5647944"/>
            <a:ext cx="9002268" cy="1191768"/>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53212" y="601065"/>
            <a:ext cx="9002268" cy="4746346"/>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uk-UA">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2163116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Скругленный прямоугольник 10"/>
          <p:cNvSpPr/>
          <p:nvPr/>
        </p:nvSpPr>
        <p:spPr>
          <a:xfrm>
            <a:off x="460456" y="492051"/>
            <a:ext cx="9137490" cy="4920173"/>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515178" y="5585765"/>
            <a:ext cx="9002268" cy="766877"/>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15178" y="6374415"/>
            <a:ext cx="9002268" cy="476707"/>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uk-UA">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216811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65787" y="601066"/>
            <a:ext cx="4325112" cy="497433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30896" y="601066"/>
            <a:ext cx="4325112" cy="497433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6" name="Нижний колонтитул 5"/>
          <p:cNvSpPr>
            <a:spLocks noGrp="1"/>
          </p:cNvSpPr>
          <p:nvPr>
            <p:ph type="ftr" sz="quarter" idx="11"/>
          </p:nvPr>
        </p:nvSpPr>
        <p:spPr/>
        <p:txBody>
          <a:bodyPr/>
          <a:lstStyle>
            <a:extLst/>
          </a:lstStyle>
          <a:p>
            <a:endParaRPr lang="uk-UA">
              <a:solidFill>
                <a:srgbClr val="E3DED1">
                  <a:shade val="50000"/>
                </a:srgbClr>
              </a:solidFill>
            </a:endParaRPr>
          </a:p>
        </p:txBody>
      </p:sp>
      <p:sp>
        <p:nvSpPr>
          <p:cNvPr id="7" name="Номер слайда 6"/>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67322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65787" y="601066"/>
            <a:ext cx="4325112" cy="497433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30896" y="601066"/>
            <a:ext cx="4325112" cy="497433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t>10/15/2022</a:t>
            </a:fld>
            <a:endParaRPr lang="en-US"/>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B6F15528-21DE-4FAA-801E-634DDDAF4B2B}" type="slidenum">
              <a:rPr lang="uk-UA" smtClean="0"/>
              <a:t>‹#›</a:t>
            </a:fld>
            <a:endParaRPr lang="uk-U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212" y="5647944"/>
            <a:ext cx="9002268" cy="1191768"/>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67946" y="656696"/>
            <a:ext cx="4325112" cy="897784"/>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117386" y="656696"/>
            <a:ext cx="4325112" cy="897784"/>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67946" y="1640840"/>
            <a:ext cx="4325112" cy="395528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5117386" y="1640840"/>
            <a:ext cx="4325112" cy="395528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8" name="Нижний колонтитул 7"/>
          <p:cNvSpPr>
            <a:spLocks noGrp="1"/>
          </p:cNvSpPr>
          <p:nvPr>
            <p:ph type="ftr" sz="quarter" idx="11"/>
          </p:nvPr>
        </p:nvSpPr>
        <p:spPr/>
        <p:txBody>
          <a:bodyPr/>
          <a:lstStyle>
            <a:extLst/>
          </a:lstStyle>
          <a:p>
            <a:endParaRPr lang="uk-UA">
              <a:solidFill>
                <a:srgbClr val="E3DED1">
                  <a:shade val="50000"/>
                </a:srgbClr>
              </a:solidFill>
            </a:endParaRPr>
          </a:p>
        </p:txBody>
      </p:sp>
      <p:sp>
        <p:nvSpPr>
          <p:cNvPr id="9" name="Номер слайда 8"/>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1659088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4" name="Нижний колонтитул 3"/>
          <p:cNvSpPr>
            <a:spLocks noGrp="1"/>
          </p:cNvSpPr>
          <p:nvPr>
            <p:ph type="ftr" sz="quarter" idx="11"/>
          </p:nvPr>
        </p:nvSpPr>
        <p:spPr/>
        <p:txBody>
          <a:bodyPr/>
          <a:lstStyle>
            <a:extLst/>
          </a:lstStyle>
          <a:p>
            <a:endParaRPr lang="uk-UA">
              <a:solidFill>
                <a:srgbClr val="E3DED1">
                  <a:shade val="50000"/>
                </a:srgbClr>
              </a:solidFill>
            </a:endParaRPr>
          </a:p>
        </p:txBody>
      </p:sp>
      <p:sp>
        <p:nvSpPr>
          <p:cNvPr id="5" name="Номер слайда 4"/>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20689418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Дата 1"/>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3" name="Нижний колонтитул 2"/>
          <p:cNvSpPr>
            <a:spLocks noGrp="1"/>
          </p:cNvSpPr>
          <p:nvPr>
            <p:ph type="ftr" sz="quarter" idx="11"/>
          </p:nvPr>
        </p:nvSpPr>
        <p:spPr/>
        <p:txBody>
          <a:bodyPr/>
          <a:lstStyle>
            <a:extLst/>
          </a:lstStyle>
          <a:p>
            <a:endParaRPr lang="uk-UA">
              <a:solidFill>
                <a:srgbClr val="E3DED1">
                  <a:shade val="50000"/>
                </a:srgbClr>
              </a:solidFill>
            </a:endParaRPr>
          </a:p>
        </p:txBody>
      </p:sp>
      <p:sp>
        <p:nvSpPr>
          <p:cNvPr id="4" name="Номер слайда 3"/>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1118099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662" y="604520"/>
            <a:ext cx="3268980" cy="103632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2732" y="1640842"/>
            <a:ext cx="3268980" cy="4766927"/>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837511" y="1054164"/>
            <a:ext cx="5088775" cy="535432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6" name="Нижний колонтитул 5"/>
          <p:cNvSpPr>
            <a:spLocks noGrp="1"/>
          </p:cNvSpPr>
          <p:nvPr>
            <p:ph type="ftr" sz="quarter" idx="11"/>
          </p:nvPr>
        </p:nvSpPr>
        <p:spPr/>
        <p:txBody>
          <a:bodyPr/>
          <a:lstStyle>
            <a:extLst/>
          </a:lstStyle>
          <a:p>
            <a:endParaRPr lang="uk-UA">
              <a:solidFill>
                <a:srgbClr val="E3DED1">
                  <a:shade val="50000"/>
                </a:srgbClr>
              </a:solidFill>
            </a:endParaRPr>
          </a:p>
        </p:txBody>
      </p:sp>
      <p:sp>
        <p:nvSpPr>
          <p:cNvPr id="7" name="Номер слайда 6"/>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1379502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Прямоугольник с одним скругленным углом 10"/>
          <p:cNvSpPr/>
          <p:nvPr/>
        </p:nvSpPr>
        <p:spPr>
          <a:xfrm>
            <a:off x="7040881" y="492050"/>
            <a:ext cx="2557065" cy="492252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502920" y="5680330"/>
            <a:ext cx="9052560" cy="1191768"/>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7108983" y="604521"/>
            <a:ext cx="2464308" cy="477301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6" name="Нижний колонтитул 5"/>
          <p:cNvSpPr>
            <a:spLocks noGrp="1"/>
          </p:cNvSpPr>
          <p:nvPr>
            <p:ph type="ftr" sz="quarter" idx="11"/>
          </p:nvPr>
        </p:nvSpPr>
        <p:spPr/>
        <p:txBody>
          <a:bodyPr/>
          <a:lstStyle>
            <a:extLst/>
          </a:lstStyle>
          <a:p>
            <a:endParaRPr lang="uk-UA">
              <a:solidFill>
                <a:srgbClr val="E3DED1">
                  <a:shade val="50000"/>
                </a:srgbClr>
              </a:solidFill>
            </a:endParaRPr>
          </a:p>
        </p:txBody>
      </p:sp>
      <p:sp>
        <p:nvSpPr>
          <p:cNvPr id="7" name="Номер слайда 6"/>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
        <p:nvSpPr>
          <p:cNvPr id="3" name="Рисунок 2"/>
          <p:cNvSpPr>
            <a:spLocks noGrp="1"/>
          </p:cNvSpPr>
          <p:nvPr>
            <p:ph type="pic" idx="1"/>
          </p:nvPr>
        </p:nvSpPr>
        <p:spPr>
          <a:xfrm>
            <a:off x="463629" y="493870"/>
            <a:ext cx="6517843" cy="492252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extLst>
      <p:ext uri="{BB962C8B-B14F-4D97-AF65-F5344CB8AC3E}">
        <p14:creationId xmlns:p14="http://schemas.microsoft.com/office/powerpoint/2010/main" val="1475190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212" y="5647944"/>
            <a:ext cx="9002268" cy="1191768"/>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53212" y="601065"/>
            <a:ext cx="9002268" cy="4746346"/>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uk-UA">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1134333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92340" y="604525"/>
            <a:ext cx="2179320" cy="595883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86740" y="604523"/>
            <a:ext cx="6537960" cy="595884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uk-UA">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35728768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10/15/2022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088595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Скругленный прямоугольник 9"/>
          <p:cNvSpPr/>
          <p:nvPr/>
        </p:nvSpPr>
        <p:spPr>
          <a:xfrm>
            <a:off x="460456" y="492050"/>
            <a:ext cx="9137490" cy="3523488"/>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Заголовок 4"/>
          <p:cNvSpPr>
            <a:spLocks noGrp="1"/>
          </p:cNvSpPr>
          <p:nvPr>
            <p:ph type="ctrTitle"/>
          </p:nvPr>
        </p:nvSpPr>
        <p:spPr>
          <a:xfrm>
            <a:off x="794614" y="2062900"/>
            <a:ext cx="8549640" cy="207264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94614" y="4176370"/>
            <a:ext cx="8549640" cy="103632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8" name="Нижний колонтитул 7"/>
          <p:cNvSpPr>
            <a:spLocks noGrp="1"/>
          </p:cNvSpPr>
          <p:nvPr>
            <p:ph type="ftr" sz="quarter" idx="11"/>
          </p:nvPr>
        </p:nvSpPr>
        <p:spPr/>
        <p:txBody>
          <a:bodyPr/>
          <a:lstStyle>
            <a:extLst/>
          </a:lstStyle>
          <a:p>
            <a:endParaRPr lang="uk-UA">
              <a:solidFill>
                <a:srgbClr val="E3DED1">
                  <a:shade val="50000"/>
                </a:srgbClr>
              </a:solidFill>
            </a:endParaRPr>
          </a:p>
        </p:txBody>
      </p:sp>
      <p:sp>
        <p:nvSpPr>
          <p:cNvPr id="11" name="Номер слайда 10"/>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677919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212" y="5647944"/>
            <a:ext cx="9002268" cy="1191768"/>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53212" y="601065"/>
            <a:ext cx="9002268" cy="4746346"/>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uk-UA">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3653126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212" y="5647944"/>
            <a:ext cx="9002268" cy="1191768"/>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67946" y="656696"/>
            <a:ext cx="4325112" cy="897784"/>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117386" y="656696"/>
            <a:ext cx="4325112" cy="897784"/>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67946" y="1640840"/>
            <a:ext cx="4325112" cy="395528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5117386" y="1640840"/>
            <a:ext cx="4325112" cy="395528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D8BD707-D9CF-40AE-B4C6-C98DA3205C09}" type="datetimeFigureOut">
              <a:rPr lang="en-US" smtClean="0"/>
              <a:t>10/15/2022</a:t>
            </a:fld>
            <a:endParaRPr lang="en-US"/>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B6F15528-21DE-4FAA-801E-634DDDAF4B2B}" type="slidenum">
              <a:rPr lang="uk-UA" smtClean="0"/>
              <a:t>‹#›</a:t>
            </a:fld>
            <a:endParaRPr lang="uk-U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Скругленный прямоугольник 10"/>
          <p:cNvSpPr/>
          <p:nvPr/>
        </p:nvSpPr>
        <p:spPr>
          <a:xfrm>
            <a:off x="460456" y="492051"/>
            <a:ext cx="9137490" cy="4920173"/>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515178" y="5585765"/>
            <a:ext cx="9002268" cy="766877"/>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15178" y="6374415"/>
            <a:ext cx="9002268" cy="476707"/>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uk-UA">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2307049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65787" y="601066"/>
            <a:ext cx="4325112" cy="497433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30896" y="601066"/>
            <a:ext cx="4325112" cy="497433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6" name="Нижний колонтитул 5"/>
          <p:cNvSpPr>
            <a:spLocks noGrp="1"/>
          </p:cNvSpPr>
          <p:nvPr>
            <p:ph type="ftr" sz="quarter" idx="11"/>
          </p:nvPr>
        </p:nvSpPr>
        <p:spPr/>
        <p:txBody>
          <a:bodyPr/>
          <a:lstStyle>
            <a:extLst/>
          </a:lstStyle>
          <a:p>
            <a:endParaRPr lang="uk-UA">
              <a:solidFill>
                <a:srgbClr val="E3DED1">
                  <a:shade val="50000"/>
                </a:srgbClr>
              </a:solidFill>
            </a:endParaRPr>
          </a:p>
        </p:txBody>
      </p:sp>
      <p:sp>
        <p:nvSpPr>
          <p:cNvPr id="7" name="Номер слайда 6"/>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2673911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212" y="5647944"/>
            <a:ext cx="9002268" cy="1191768"/>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67946" y="656696"/>
            <a:ext cx="4325112" cy="897784"/>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117386" y="656696"/>
            <a:ext cx="4325112" cy="897784"/>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67946" y="1640840"/>
            <a:ext cx="4325112" cy="395528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5117386" y="1640840"/>
            <a:ext cx="4325112" cy="395528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8" name="Нижний колонтитул 7"/>
          <p:cNvSpPr>
            <a:spLocks noGrp="1"/>
          </p:cNvSpPr>
          <p:nvPr>
            <p:ph type="ftr" sz="quarter" idx="11"/>
          </p:nvPr>
        </p:nvSpPr>
        <p:spPr/>
        <p:txBody>
          <a:bodyPr/>
          <a:lstStyle>
            <a:extLst/>
          </a:lstStyle>
          <a:p>
            <a:endParaRPr lang="uk-UA">
              <a:solidFill>
                <a:srgbClr val="E3DED1">
                  <a:shade val="50000"/>
                </a:srgbClr>
              </a:solidFill>
            </a:endParaRPr>
          </a:p>
        </p:txBody>
      </p:sp>
      <p:sp>
        <p:nvSpPr>
          <p:cNvPr id="9" name="Номер слайда 8"/>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2845181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4" name="Нижний колонтитул 3"/>
          <p:cNvSpPr>
            <a:spLocks noGrp="1"/>
          </p:cNvSpPr>
          <p:nvPr>
            <p:ph type="ftr" sz="quarter" idx="11"/>
          </p:nvPr>
        </p:nvSpPr>
        <p:spPr/>
        <p:txBody>
          <a:bodyPr/>
          <a:lstStyle>
            <a:extLst/>
          </a:lstStyle>
          <a:p>
            <a:endParaRPr lang="uk-UA">
              <a:solidFill>
                <a:srgbClr val="E3DED1">
                  <a:shade val="50000"/>
                </a:srgbClr>
              </a:solidFill>
            </a:endParaRPr>
          </a:p>
        </p:txBody>
      </p:sp>
      <p:sp>
        <p:nvSpPr>
          <p:cNvPr id="5" name="Номер слайда 4"/>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25274260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Дата 1"/>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3" name="Нижний колонтитул 2"/>
          <p:cNvSpPr>
            <a:spLocks noGrp="1"/>
          </p:cNvSpPr>
          <p:nvPr>
            <p:ph type="ftr" sz="quarter" idx="11"/>
          </p:nvPr>
        </p:nvSpPr>
        <p:spPr/>
        <p:txBody>
          <a:bodyPr/>
          <a:lstStyle>
            <a:extLst/>
          </a:lstStyle>
          <a:p>
            <a:endParaRPr lang="uk-UA">
              <a:solidFill>
                <a:srgbClr val="E3DED1">
                  <a:shade val="50000"/>
                </a:srgbClr>
              </a:solidFill>
            </a:endParaRPr>
          </a:p>
        </p:txBody>
      </p:sp>
      <p:sp>
        <p:nvSpPr>
          <p:cNvPr id="4" name="Номер слайда 3"/>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3171076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662" y="604520"/>
            <a:ext cx="3268980" cy="103632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2732" y="1640842"/>
            <a:ext cx="3268980" cy="4766927"/>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837511" y="1054164"/>
            <a:ext cx="5088775" cy="535432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6" name="Нижний колонтитул 5"/>
          <p:cNvSpPr>
            <a:spLocks noGrp="1"/>
          </p:cNvSpPr>
          <p:nvPr>
            <p:ph type="ftr" sz="quarter" idx="11"/>
          </p:nvPr>
        </p:nvSpPr>
        <p:spPr/>
        <p:txBody>
          <a:bodyPr/>
          <a:lstStyle>
            <a:extLst/>
          </a:lstStyle>
          <a:p>
            <a:endParaRPr lang="uk-UA">
              <a:solidFill>
                <a:srgbClr val="E3DED1">
                  <a:shade val="50000"/>
                </a:srgbClr>
              </a:solidFill>
            </a:endParaRPr>
          </a:p>
        </p:txBody>
      </p:sp>
      <p:sp>
        <p:nvSpPr>
          <p:cNvPr id="7" name="Номер слайда 6"/>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26025107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Прямоугольник с одним скругленным углом 10"/>
          <p:cNvSpPr/>
          <p:nvPr/>
        </p:nvSpPr>
        <p:spPr>
          <a:xfrm>
            <a:off x="7040881" y="492050"/>
            <a:ext cx="2557065" cy="492252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502920" y="5680330"/>
            <a:ext cx="9052560" cy="1191768"/>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7108983" y="604521"/>
            <a:ext cx="2464308" cy="477301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6" name="Нижний колонтитул 5"/>
          <p:cNvSpPr>
            <a:spLocks noGrp="1"/>
          </p:cNvSpPr>
          <p:nvPr>
            <p:ph type="ftr" sz="quarter" idx="11"/>
          </p:nvPr>
        </p:nvSpPr>
        <p:spPr/>
        <p:txBody>
          <a:bodyPr/>
          <a:lstStyle>
            <a:extLst/>
          </a:lstStyle>
          <a:p>
            <a:endParaRPr lang="uk-UA">
              <a:solidFill>
                <a:srgbClr val="E3DED1">
                  <a:shade val="50000"/>
                </a:srgbClr>
              </a:solidFill>
            </a:endParaRPr>
          </a:p>
        </p:txBody>
      </p:sp>
      <p:sp>
        <p:nvSpPr>
          <p:cNvPr id="7" name="Номер слайда 6"/>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
        <p:nvSpPr>
          <p:cNvPr id="3" name="Рисунок 2"/>
          <p:cNvSpPr>
            <a:spLocks noGrp="1"/>
          </p:cNvSpPr>
          <p:nvPr>
            <p:ph type="pic" idx="1"/>
          </p:nvPr>
        </p:nvSpPr>
        <p:spPr>
          <a:xfrm>
            <a:off x="463629" y="493870"/>
            <a:ext cx="6517843" cy="492252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extLst>
      <p:ext uri="{BB962C8B-B14F-4D97-AF65-F5344CB8AC3E}">
        <p14:creationId xmlns:p14="http://schemas.microsoft.com/office/powerpoint/2010/main" val="24206664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212" y="5647944"/>
            <a:ext cx="9002268" cy="1191768"/>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53212" y="601065"/>
            <a:ext cx="9002268" cy="4746346"/>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uk-UA">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4162709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92340" y="604525"/>
            <a:ext cx="2179320" cy="595883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86740" y="604523"/>
            <a:ext cx="6537960" cy="595884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uk-UA">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22266631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10/15/2022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9193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D8BD707-D9CF-40AE-B4C6-C98DA3205C09}" type="datetimeFigureOut">
              <a:rPr lang="en-US" smtClean="0"/>
              <a:t>10/15/2022</a:t>
            </a:fld>
            <a:endParaRPr lang="en-US"/>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B6F15528-21DE-4FAA-801E-634DDDAF4B2B}"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D8BD707-D9CF-40AE-B4C6-C98DA3205C09}" type="datetimeFigureOut">
              <a:rPr lang="en-US" smtClean="0"/>
              <a:t>10/15/2022</a:t>
            </a:fld>
            <a:endParaRPr lang="en-US"/>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B6F15528-21DE-4FAA-801E-634DDDAF4B2B}"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662" y="604520"/>
            <a:ext cx="3268980" cy="103632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2732" y="1640842"/>
            <a:ext cx="3268980" cy="4766927"/>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837511" y="1054164"/>
            <a:ext cx="5088775" cy="535432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t>10/15/2022</a:t>
            </a:fld>
            <a:endParaRPr lang="en-US"/>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B6F15528-21DE-4FAA-801E-634DDDAF4B2B}"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7040881" y="492050"/>
            <a:ext cx="2557065" cy="492252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2920" y="5680330"/>
            <a:ext cx="9052560" cy="1191768"/>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7108983" y="604521"/>
            <a:ext cx="2464308" cy="477301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t>10/15/2022</a:t>
            </a:fld>
            <a:endParaRPr lang="en-US"/>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B6F15528-21DE-4FAA-801E-634DDDAF4B2B}" type="slidenum">
              <a:rPr lang="uk-UA" smtClean="0"/>
              <a:t>‹#›</a:t>
            </a:fld>
            <a:endParaRPr lang="uk-UA"/>
          </a:p>
        </p:txBody>
      </p:sp>
      <p:sp>
        <p:nvSpPr>
          <p:cNvPr id="3" name="Рисунок 2"/>
          <p:cNvSpPr>
            <a:spLocks noGrp="1"/>
          </p:cNvSpPr>
          <p:nvPr>
            <p:ph type="pic" idx="1"/>
          </p:nvPr>
        </p:nvSpPr>
        <p:spPr>
          <a:xfrm>
            <a:off x="463629" y="493870"/>
            <a:ext cx="6517843" cy="492252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60456" y="492050"/>
            <a:ext cx="9137490" cy="621792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53212" y="5650336"/>
            <a:ext cx="9002268" cy="1191768"/>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53212" y="601065"/>
            <a:ext cx="9002268" cy="4746346"/>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4153961" y="6926792"/>
            <a:ext cx="2514600" cy="413809"/>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t>10/15/2022</a:t>
            </a:fld>
            <a:endParaRPr lang="en-US"/>
          </a:p>
        </p:txBody>
      </p:sp>
      <p:sp>
        <p:nvSpPr>
          <p:cNvPr id="18" name="Нижний колонтитул 17"/>
          <p:cNvSpPr>
            <a:spLocks noGrp="1"/>
          </p:cNvSpPr>
          <p:nvPr>
            <p:ph type="ftr" sz="quarter" idx="3"/>
          </p:nvPr>
        </p:nvSpPr>
        <p:spPr>
          <a:xfrm>
            <a:off x="6668561" y="6926792"/>
            <a:ext cx="2514600" cy="413809"/>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p>
        </p:txBody>
      </p:sp>
      <p:sp>
        <p:nvSpPr>
          <p:cNvPr id="5" name="Номер слайда 4"/>
          <p:cNvSpPr>
            <a:spLocks noGrp="1"/>
          </p:cNvSpPr>
          <p:nvPr>
            <p:ph type="sldNum" sz="quarter" idx="4"/>
          </p:nvPr>
        </p:nvSpPr>
        <p:spPr>
          <a:xfrm>
            <a:off x="9183161" y="6926792"/>
            <a:ext cx="502920" cy="413809"/>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0058400" cy="777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useBgFill="1">
        <p:nvSpPr>
          <p:cNvPr id="7" name="Rounded Rectangle 6"/>
          <p:cNvSpPr/>
          <p:nvPr/>
        </p:nvSpPr>
        <p:spPr>
          <a:xfrm>
            <a:off x="100584" y="115147"/>
            <a:ext cx="9857232" cy="7553621"/>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3" name="Text Placeholder 2"/>
          <p:cNvSpPr>
            <a:spLocks noGrp="1"/>
          </p:cNvSpPr>
          <p:nvPr>
            <p:ph type="body" idx="1"/>
          </p:nvPr>
        </p:nvSpPr>
        <p:spPr>
          <a:xfrm>
            <a:off x="502920" y="1986280"/>
            <a:ext cx="9052560" cy="4956705"/>
          </a:xfrm>
          <a:prstGeom prst="rect">
            <a:avLst/>
          </a:prstGeom>
        </p:spPr>
        <p:txBody>
          <a:bodyPr vert="horz" lIns="101882" tIns="50941" rIns="101882" bIns="5094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2"/>
                </a:solidFill>
              </a:defRPr>
            </a:lvl1pPr>
          </a:lstStyle>
          <a:p>
            <a:pPr defTabSz="1018824"/>
            <a:fld id="{1D8BD707-D9CF-40AE-B4C6-C98DA3205C09}" type="datetimeFigureOut">
              <a:rPr lang="en-US" smtClean="0">
                <a:solidFill>
                  <a:srgbClr val="564B3C"/>
                </a:solidFill>
              </a:rPr>
              <a:pPr defTabSz="1018824"/>
              <a:t>10/15/2022</a:t>
            </a:fld>
            <a:endParaRPr lang="en-US">
              <a:solidFill>
                <a:srgbClr val="564B3C"/>
              </a:solidFill>
            </a:endParaRPr>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2"/>
                </a:solidFill>
              </a:defRPr>
            </a:lvl1pPr>
          </a:lstStyle>
          <a:p>
            <a:pPr defTabSz="1018824"/>
            <a:endParaRPr lang="en-US">
              <a:solidFill>
                <a:srgbClr val="564B3C"/>
              </a:solidFill>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2"/>
                </a:solidFill>
              </a:defRPr>
            </a:lvl1pPr>
          </a:lstStyle>
          <a:p>
            <a:pPr defTabSz="1018824"/>
            <a:fld id="{B6F15528-21DE-4FAA-801E-634DDDAF4B2B}" type="slidenum">
              <a:rPr lang="en-US" smtClean="0">
                <a:solidFill>
                  <a:srgbClr val="564B3C"/>
                </a:solidFill>
              </a:rPr>
              <a:pPr defTabSz="1018824"/>
              <a:t>‹#›</a:t>
            </a:fld>
            <a:endParaRPr lang="en-US">
              <a:solidFill>
                <a:srgbClr val="564B3C"/>
              </a:solidFill>
            </a:endParaRPr>
          </a:p>
        </p:txBody>
      </p:sp>
      <p:sp>
        <p:nvSpPr>
          <p:cNvPr id="9" name="Rectangle 8"/>
          <p:cNvSpPr/>
          <p:nvPr/>
        </p:nvSpPr>
        <p:spPr>
          <a:xfrm>
            <a:off x="301752" y="315255"/>
            <a:ext cx="9454896" cy="150266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10" name="Rectangle 9"/>
          <p:cNvSpPr/>
          <p:nvPr/>
        </p:nvSpPr>
        <p:spPr>
          <a:xfrm>
            <a:off x="410149" y="422577"/>
            <a:ext cx="9218572" cy="1267732"/>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defTabSz="1018824"/>
            <a:endParaRPr lang="en-US" sz="2000">
              <a:solidFill>
                <a:prstClr val="white"/>
              </a:solidFill>
            </a:endParaRPr>
          </a:p>
        </p:txBody>
      </p:sp>
      <p:sp>
        <p:nvSpPr>
          <p:cNvPr id="2" name="Title Placeholder 1"/>
          <p:cNvSpPr>
            <a:spLocks noGrp="1"/>
          </p:cNvSpPr>
          <p:nvPr>
            <p:ph type="title"/>
          </p:nvPr>
        </p:nvSpPr>
        <p:spPr>
          <a:xfrm>
            <a:off x="468741" y="462822"/>
            <a:ext cx="9086739" cy="1178017"/>
          </a:xfrm>
          <a:prstGeom prst="rect">
            <a:avLst/>
          </a:prstGeom>
        </p:spPr>
        <p:txBody>
          <a:bodyPr vert="horz" lIns="101882" tIns="50941" rIns="101882" bIns="50941"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7425452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1018824" rtl="0" eaLnBrk="1" latinLnBrk="0" hangingPunct="1">
        <a:spcBef>
          <a:spcPct val="0"/>
        </a:spcBef>
        <a:buNone/>
        <a:defRPr sz="3900" kern="1200" cap="all" baseline="0">
          <a:solidFill>
            <a:schemeClr val="accent1">
              <a:lumMod val="75000"/>
            </a:schemeClr>
          </a:solidFill>
          <a:latin typeface="+mj-lt"/>
          <a:ea typeface="+mj-ea"/>
          <a:cs typeface="+mj-cs"/>
        </a:defRPr>
      </a:lvl1pPr>
    </p:titleStyle>
    <p:bodyStyle>
      <a:lvl1pPr marL="382059" indent="-254706" algn="l" defTabSz="1018824" rtl="0" eaLnBrk="1" latinLnBrk="0" hangingPunct="1">
        <a:spcBef>
          <a:spcPct val="20000"/>
        </a:spcBef>
        <a:buClr>
          <a:schemeClr val="accent1"/>
        </a:buClr>
        <a:buFont typeface="Arial" pitchFamily="34" charset="0"/>
        <a:buChar char="•"/>
        <a:defRPr sz="2700" kern="1200">
          <a:solidFill>
            <a:schemeClr val="tx2"/>
          </a:solidFill>
          <a:latin typeface="+mn-lt"/>
          <a:ea typeface="+mn-ea"/>
          <a:cs typeface="+mn-cs"/>
        </a:defRPr>
      </a:lvl1pPr>
      <a:lvl2pPr marL="713177" indent="-254706" algn="l" defTabSz="1018824" rtl="0" eaLnBrk="1" latinLnBrk="0" hangingPunct="1">
        <a:spcBef>
          <a:spcPct val="20000"/>
        </a:spcBef>
        <a:buClr>
          <a:schemeClr val="accent2"/>
        </a:buClr>
        <a:buFont typeface="Arial" pitchFamily="34" charset="0"/>
        <a:buChar char="•"/>
        <a:defRPr sz="2200" kern="1200">
          <a:solidFill>
            <a:schemeClr val="tx2"/>
          </a:solidFill>
          <a:latin typeface="+mn-lt"/>
          <a:ea typeface="+mn-ea"/>
          <a:cs typeface="+mn-cs"/>
        </a:defRPr>
      </a:lvl2pPr>
      <a:lvl3pPr marL="1018824" indent="-254706" algn="l" defTabSz="1018824" rtl="0" eaLnBrk="1" latinLnBrk="0" hangingPunct="1">
        <a:spcBef>
          <a:spcPct val="20000"/>
        </a:spcBef>
        <a:buClr>
          <a:schemeClr val="accent3"/>
        </a:buClr>
        <a:buFont typeface="Arial" pitchFamily="34" charset="0"/>
        <a:buChar char="•"/>
        <a:defRPr sz="2000" kern="1200">
          <a:solidFill>
            <a:schemeClr val="tx2"/>
          </a:solidFill>
          <a:latin typeface="+mn-lt"/>
          <a:ea typeface="+mn-ea"/>
          <a:cs typeface="+mn-cs"/>
        </a:defRPr>
      </a:lvl3pPr>
      <a:lvl4pPr marL="1426354" indent="-254706" algn="l" defTabSz="1018824" rtl="0" eaLnBrk="1" latinLnBrk="0" hangingPunct="1">
        <a:spcBef>
          <a:spcPct val="20000"/>
        </a:spcBef>
        <a:buClr>
          <a:schemeClr val="accent4"/>
        </a:buClr>
        <a:buFont typeface="Arial" pitchFamily="34" charset="0"/>
        <a:buChar char="•"/>
        <a:defRPr sz="1800" kern="1200">
          <a:solidFill>
            <a:schemeClr val="tx2"/>
          </a:solidFill>
          <a:latin typeface="+mn-lt"/>
          <a:ea typeface="+mn-ea"/>
          <a:cs typeface="+mn-cs"/>
        </a:defRPr>
      </a:lvl4pPr>
      <a:lvl5pPr marL="1732002" indent="-254706" algn="l" defTabSz="1018824" rtl="0" eaLnBrk="1" latinLnBrk="0" hangingPunct="1">
        <a:spcBef>
          <a:spcPct val="20000"/>
        </a:spcBef>
        <a:buClr>
          <a:schemeClr val="accent5"/>
        </a:buClr>
        <a:buFont typeface="Arial" pitchFamily="34" charset="0"/>
        <a:buChar char="•"/>
        <a:defRPr sz="1800" kern="1200" baseline="0">
          <a:solidFill>
            <a:schemeClr val="tx2"/>
          </a:solidFill>
          <a:latin typeface="+mn-lt"/>
          <a:ea typeface="+mn-ea"/>
          <a:cs typeface="+mn-cs"/>
        </a:defRPr>
      </a:lvl5pPr>
      <a:lvl6pPr marL="1935767" indent="-203765" algn="l" defTabSz="101882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2241414" indent="-203765" algn="l" defTabSz="1018824"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7pPr>
      <a:lvl8pPr marL="2445179" indent="-203765" algn="l" defTabSz="1018824" rtl="0" eaLnBrk="1" latinLnBrk="0" hangingPunct="1">
        <a:spcBef>
          <a:spcPct val="20000"/>
        </a:spcBef>
        <a:buClr>
          <a:schemeClr val="accent3"/>
        </a:buClr>
        <a:buFont typeface="Arial" pitchFamily="34" charset="0"/>
        <a:buChar char="•"/>
        <a:defRPr sz="1600" kern="1200">
          <a:solidFill>
            <a:schemeClr val="tx2"/>
          </a:solidFill>
          <a:latin typeface="+mn-lt"/>
          <a:ea typeface="+mn-ea"/>
          <a:cs typeface="+mn-cs"/>
        </a:defRPr>
      </a:lvl8pPr>
      <a:lvl9pPr marL="2648944" indent="-203765" algn="l" defTabSz="1018824"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Скругленный прямоугольник 8"/>
          <p:cNvSpPr/>
          <p:nvPr/>
        </p:nvSpPr>
        <p:spPr>
          <a:xfrm>
            <a:off x="460456" y="492050"/>
            <a:ext cx="9137490" cy="621792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Заголовок 12"/>
          <p:cNvSpPr>
            <a:spLocks noGrp="1"/>
          </p:cNvSpPr>
          <p:nvPr>
            <p:ph type="title"/>
          </p:nvPr>
        </p:nvSpPr>
        <p:spPr>
          <a:xfrm>
            <a:off x="553212" y="5650336"/>
            <a:ext cx="9002268" cy="1191768"/>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53212" y="601065"/>
            <a:ext cx="9002268" cy="4746346"/>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4153961" y="6926792"/>
            <a:ext cx="2514600" cy="413809"/>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18" name="Нижний колонтитул 17"/>
          <p:cNvSpPr>
            <a:spLocks noGrp="1"/>
          </p:cNvSpPr>
          <p:nvPr>
            <p:ph type="ftr" sz="quarter" idx="3"/>
          </p:nvPr>
        </p:nvSpPr>
        <p:spPr>
          <a:xfrm>
            <a:off x="6668561" y="6926792"/>
            <a:ext cx="2514600" cy="413809"/>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solidFill>
                <a:srgbClr val="E3DED1">
                  <a:shade val="50000"/>
                </a:srgbClr>
              </a:solidFill>
            </a:endParaRPr>
          </a:p>
        </p:txBody>
      </p:sp>
      <p:sp>
        <p:nvSpPr>
          <p:cNvPr id="5" name="Номер слайда 4"/>
          <p:cNvSpPr>
            <a:spLocks noGrp="1"/>
          </p:cNvSpPr>
          <p:nvPr>
            <p:ph type="sldNum" sz="quarter" idx="4"/>
          </p:nvPr>
        </p:nvSpPr>
        <p:spPr>
          <a:xfrm>
            <a:off x="9183161" y="6926792"/>
            <a:ext cx="502920" cy="413809"/>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187135089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Скругленный прямоугольник 8"/>
          <p:cNvSpPr/>
          <p:nvPr/>
        </p:nvSpPr>
        <p:spPr>
          <a:xfrm>
            <a:off x="460456" y="492050"/>
            <a:ext cx="9137490" cy="621792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Заголовок 12"/>
          <p:cNvSpPr>
            <a:spLocks noGrp="1"/>
          </p:cNvSpPr>
          <p:nvPr>
            <p:ph type="title"/>
          </p:nvPr>
        </p:nvSpPr>
        <p:spPr>
          <a:xfrm>
            <a:off x="553212" y="5650336"/>
            <a:ext cx="9002268" cy="1191768"/>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53212" y="601065"/>
            <a:ext cx="9002268" cy="4746346"/>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4153961" y="6926792"/>
            <a:ext cx="2514600" cy="413809"/>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18" name="Нижний колонтитул 17"/>
          <p:cNvSpPr>
            <a:spLocks noGrp="1"/>
          </p:cNvSpPr>
          <p:nvPr>
            <p:ph type="ftr" sz="quarter" idx="3"/>
          </p:nvPr>
        </p:nvSpPr>
        <p:spPr>
          <a:xfrm>
            <a:off x="6668561" y="6926792"/>
            <a:ext cx="2514600" cy="413809"/>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solidFill>
                <a:srgbClr val="E3DED1">
                  <a:shade val="50000"/>
                </a:srgbClr>
              </a:solidFill>
            </a:endParaRPr>
          </a:p>
        </p:txBody>
      </p:sp>
      <p:sp>
        <p:nvSpPr>
          <p:cNvPr id="5" name="Номер слайда 4"/>
          <p:cNvSpPr>
            <a:spLocks noGrp="1"/>
          </p:cNvSpPr>
          <p:nvPr>
            <p:ph type="sldNum" sz="quarter" idx="4"/>
          </p:nvPr>
        </p:nvSpPr>
        <p:spPr>
          <a:xfrm>
            <a:off x="9183161" y="6926792"/>
            <a:ext cx="502920" cy="413809"/>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400287658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35281" y="373076"/>
            <a:ext cx="9385261" cy="702306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Скругленный прямоугольник 8"/>
          <p:cNvSpPr/>
          <p:nvPr/>
        </p:nvSpPr>
        <p:spPr>
          <a:xfrm>
            <a:off x="460456" y="492050"/>
            <a:ext cx="9137490" cy="621792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Заголовок 12"/>
          <p:cNvSpPr>
            <a:spLocks noGrp="1"/>
          </p:cNvSpPr>
          <p:nvPr>
            <p:ph type="title"/>
          </p:nvPr>
        </p:nvSpPr>
        <p:spPr>
          <a:xfrm>
            <a:off x="553212" y="5650336"/>
            <a:ext cx="9002268" cy="1191768"/>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53212" y="601065"/>
            <a:ext cx="9002268" cy="4746346"/>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4153961" y="6926792"/>
            <a:ext cx="2514600" cy="413809"/>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solidFill>
                  <a:srgbClr val="E3DED1">
                    <a:shade val="50000"/>
                  </a:srgbClr>
                </a:solidFill>
              </a:rPr>
              <a:pPr/>
              <a:t>10/15/2022</a:t>
            </a:fld>
            <a:endParaRPr lang="en-US">
              <a:solidFill>
                <a:srgbClr val="E3DED1">
                  <a:shade val="50000"/>
                </a:srgbClr>
              </a:solidFill>
            </a:endParaRPr>
          </a:p>
        </p:txBody>
      </p:sp>
      <p:sp>
        <p:nvSpPr>
          <p:cNvPr id="18" name="Нижний колонтитул 17"/>
          <p:cNvSpPr>
            <a:spLocks noGrp="1"/>
          </p:cNvSpPr>
          <p:nvPr>
            <p:ph type="ftr" sz="quarter" idx="3"/>
          </p:nvPr>
        </p:nvSpPr>
        <p:spPr>
          <a:xfrm>
            <a:off x="6668561" y="6926792"/>
            <a:ext cx="2514600" cy="413809"/>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solidFill>
                <a:srgbClr val="E3DED1">
                  <a:shade val="50000"/>
                </a:srgbClr>
              </a:solidFill>
            </a:endParaRPr>
          </a:p>
        </p:txBody>
      </p:sp>
      <p:sp>
        <p:nvSpPr>
          <p:cNvPr id="5" name="Номер слайда 4"/>
          <p:cNvSpPr>
            <a:spLocks noGrp="1"/>
          </p:cNvSpPr>
          <p:nvPr>
            <p:ph type="sldNum" sz="quarter" idx="4"/>
          </p:nvPr>
        </p:nvSpPr>
        <p:spPr>
          <a:xfrm>
            <a:off x="9183161" y="6926792"/>
            <a:ext cx="502920" cy="413809"/>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uk-UA" smtClean="0">
                <a:solidFill>
                  <a:srgbClr val="E3DED1">
                    <a:shade val="50000"/>
                  </a:srgbClr>
                </a:solidFill>
              </a:rPr>
              <a:pPr/>
              <a:t>‹#›</a:t>
            </a:fld>
            <a:endParaRPr lang="uk-UA">
              <a:solidFill>
                <a:srgbClr val="E3DED1">
                  <a:shade val="50000"/>
                </a:srgbClr>
              </a:solidFill>
            </a:endParaRPr>
          </a:p>
        </p:txBody>
      </p:sp>
    </p:spTree>
    <p:extLst>
      <p:ext uri="{BB962C8B-B14F-4D97-AF65-F5344CB8AC3E}">
        <p14:creationId xmlns:p14="http://schemas.microsoft.com/office/powerpoint/2010/main" val="24416573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9.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2.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35.xml"/><Relationship Id="rId5" Type="http://schemas.openxmlformats.org/officeDocument/2006/relationships/image" Target="../media/image31.jpg"/><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6800" y="1143000"/>
            <a:ext cx="8549640" cy="2072640"/>
          </a:xfrm>
        </p:spPr>
        <p:txBody>
          <a:bodyPr>
            <a:normAutofit fontScale="90000"/>
          </a:bodyPr>
          <a:lstStyle/>
          <a:p>
            <a:pPr>
              <a:spcBef>
                <a:spcPts val="0"/>
              </a:spcBef>
            </a:pPr>
            <a:r>
              <a:rPr lang="ru-RU" sz="4800" spc="-5" dirty="0" err="1" smtClean="0">
                <a:latin typeface="Times New Roman"/>
                <a:cs typeface="Times New Roman"/>
              </a:rPr>
              <a:t>Лекція</a:t>
            </a:r>
            <a:r>
              <a:rPr lang="ru-RU" sz="4800" spc="-35" dirty="0" smtClean="0">
                <a:latin typeface="Times New Roman"/>
                <a:cs typeface="Times New Roman"/>
              </a:rPr>
              <a:t> </a:t>
            </a:r>
            <a:r>
              <a:rPr lang="ru-RU" sz="4800" dirty="0" smtClean="0">
                <a:latin typeface="Times New Roman"/>
                <a:cs typeface="Times New Roman"/>
              </a:rPr>
              <a:t>2</a:t>
            </a:r>
            <a:r>
              <a:rPr lang="ru-RU" sz="4800" dirty="0">
                <a:latin typeface="Times New Roman"/>
                <a:cs typeface="Times New Roman"/>
              </a:rPr>
              <a:t/>
            </a:r>
            <a:br>
              <a:rPr lang="ru-RU" sz="4800" dirty="0">
                <a:latin typeface="Times New Roman"/>
                <a:cs typeface="Times New Roman"/>
              </a:rPr>
            </a:br>
            <a:r>
              <a:rPr lang="ru-RU" sz="4800" dirty="0" smtClean="0">
                <a:latin typeface="Times New Roman"/>
                <a:cs typeface="Times New Roman"/>
              </a:rPr>
              <a:t>АНТИЧНИЙ СТИЛЬ В АРХІТЕКТУРІ ТА ІНТЕР’ЄРІ</a:t>
            </a:r>
            <a:endParaRPr lang="uk-UA" dirty="0"/>
          </a:p>
        </p:txBody>
      </p:sp>
      <p:sp>
        <p:nvSpPr>
          <p:cNvPr id="3" name="Подзаголовок 2"/>
          <p:cNvSpPr>
            <a:spLocks noGrp="1"/>
          </p:cNvSpPr>
          <p:nvPr>
            <p:ph type="subTitle" idx="1"/>
          </p:nvPr>
        </p:nvSpPr>
        <p:spPr>
          <a:xfrm>
            <a:off x="990600" y="4953000"/>
            <a:ext cx="8549640" cy="1538630"/>
          </a:xfrm>
        </p:spPr>
        <p:txBody>
          <a:bodyPr>
            <a:normAutofit fontScale="40000" lnSpcReduction="20000"/>
          </a:bodyPr>
          <a:lstStyle/>
          <a:p>
            <a:pPr>
              <a:lnSpc>
                <a:spcPct val="170000"/>
              </a:lnSpc>
            </a:pPr>
            <a:r>
              <a:rPr lang="ru-RU" sz="3800" dirty="0"/>
              <a:t>Лектор:</a:t>
            </a:r>
          </a:p>
          <a:p>
            <a:pPr>
              <a:lnSpc>
                <a:spcPct val="170000"/>
              </a:lnSpc>
            </a:pPr>
            <a:r>
              <a:rPr lang="ru-RU" sz="3800" dirty="0" err="1"/>
              <a:t>к.е.н</a:t>
            </a:r>
            <a:r>
              <a:rPr lang="ru-RU" sz="3800" dirty="0"/>
              <a:t>., доцент, </a:t>
            </a:r>
          </a:p>
          <a:p>
            <a:pPr>
              <a:lnSpc>
                <a:spcPct val="170000"/>
              </a:lnSpc>
            </a:pPr>
            <a:r>
              <a:rPr lang="ru-RU" sz="3800" dirty="0"/>
              <a:t>доцент </a:t>
            </a:r>
            <a:r>
              <a:rPr lang="ru-RU" sz="3800" dirty="0" err="1"/>
              <a:t>кафедри</a:t>
            </a:r>
            <a:r>
              <a:rPr lang="ru-RU" sz="3800" dirty="0"/>
              <a:t> готельно-</a:t>
            </a:r>
            <a:r>
              <a:rPr lang="ru-RU" sz="3800" dirty="0" err="1"/>
              <a:t>ресторанної</a:t>
            </a:r>
            <a:r>
              <a:rPr lang="ru-RU" sz="3800" dirty="0"/>
              <a:t> </a:t>
            </a:r>
            <a:r>
              <a:rPr lang="ru-RU" sz="3800" dirty="0" err="1"/>
              <a:t>справи</a:t>
            </a:r>
            <a:r>
              <a:rPr lang="ru-RU" sz="3800" dirty="0"/>
              <a:t> та туризму</a:t>
            </a:r>
          </a:p>
          <a:p>
            <a:pPr>
              <a:lnSpc>
                <a:spcPct val="170000"/>
              </a:lnSpc>
            </a:pPr>
            <a:r>
              <a:rPr lang="ru-RU" sz="3800" dirty="0"/>
              <a:t>Москвічова О.С.</a:t>
            </a:r>
          </a:p>
          <a:p>
            <a:endParaRPr lang="uk-UA" dirty="0"/>
          </a:p>
        </p:txBody>
      </p:sp>
    </p:spTree>
    <p:extLst>
      <p:ext uri="{BB962C8B-B14F-4D97-AF65-F5344CB8AC3E}">
        <p14:creationId xmlns:p14="http://schemas.microsoft.com/office/powerpoint/2010/main" val="339746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460" y="420248"/>
            <a:ext cx="9639300" cy="1487859"/>
          </a:xfrm>
          <a:prstGeom prst="rect">
            <a:avLst/>
          </a:prstGeom>
        </p:spPr>
        <p:txBody>
          <a:bodyPr wrap="square" lIns="101870" tIns="50935" rIns="101870" bIns="50935">
            <a:spAutoFit/>
          </a:bodyPr>
          <a:lstStyle/>
          <a:p>
            <a:pPr defTabSz="1018705"/>
            <a:r>
              <a:rPr lang="ru-RU" dirty="0" err="1">
                <a:solidFill>
                  <a:prstClr val="black"/>
                </a:solidFill>
                <a:latin typeface="Verdana" panose="020B0604030504040204" pitchFamily="34" charset="0"/>
                <a:ea typeface="Verdana" panose="020B0604030504040204" pitchFamily="34" charset="0"/>
              </a:rPr>
              <a:t>Зустрічається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серед</a:t>
            </a:r>
            <a:r>
              <a:rPr lang="ru-RU" dirty="0">
                <a:solidFill>
                  <a:prstClr val="black"/>
                </a:solidFill>
                <a:latin typeface="Verdana" panose="020B0604030504040204" pitchFamily="34" charset="0"/>
                <a:ea typeface="Verdana" panose="020B0604030504040204" pitchFamily="34" charset="0"/>
              </a:rPr>
              <a:t> перших </a:t>
            </a:r>
            <a:r>
              <a:rPr lang="ru-RU" dirty="0" err="1">
                <a:solidFill>
                  <a:prstClr val="black"/>
                </a:solidFill>
                <a:latin typeface="Verdana" panose="020B0604030504040204" pitchFamily="34" charset="0"/>
                <a:ea typeface="Verdana" panose="020B0604030504040204" pitchFamily="34" charset="0"/>
              </a:rPr>
              <a:t>споруд</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Стародавньої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Греції</a:t>
            </a:r>
            <a:r>
              <a:rPr lang="ru-RU" dirty="0">
                <a:solidFill>
                  <a:prstClr val="black"/>
                </a:solidFill>
                <a:latin typeface="Verdana" panose="020B0604030504040204" pitchFamily="34" charset="0"/>
                <a:ea typeface="Verdana" panose="020B0604030504040204" pitchFamily="34" charset="0"/>
              </a:rPr>
              <a:t> та у </a:t>
            </a:r>
            <a:r>
              <a:rPr lang="ru-RU" dirty="0" err="1">
                <a:solidFill>
                  <a:prstClr val="black"/>
                </a:solidFill>
                <a:latin typeface="Verdana" panose="020B0604030504040204" pitchFamily="34" charset="0"/>
                <a:ea typeface="Verdana" panose="020B0604030504040204" pitchFamily="34" charset="0"/>
              </a:rPr>
              <a:t>дорійских</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колоніях</a:t>
            </a:r>
            <a:r>
              <a:rPr lang="ru-RU" dirty="0">
                <a:solidFill>
                  <a:prstClr val="black"/>
                </a:solidFill>
                <a:latin typeface="Verdana" panose="020B0604030504040204" pitchFamily="34" charset="0"/>
                <a:ea typeface="Verdana" panose="020B0604030504040204" pitchFamily="34" charset="0"/>
              </a:rPr>
              <a:t>. </a:t>
            </a:r>
            <a:endParaRPr lang="ru-RU" dirty="0" smtClean="0">
              <a:solidFill>
                <a:prstClr val="black"/>
              </a:solidFill>
              <a:latin typeface="Verdana" panose="020B0604030504040204" pitchFamily="34" charset="0"/>
              <a:ea typeface="Verdana" panose="020B0604030504040204" pitchFamily="34" charset="0"/>
            </a:endParaRP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smtClean="0">
                <a:solidFill>
                  <a:prstClr val="black"/>
                </a:solidFill>
                <a:latin typeface="Verdana" panose="020B0604030504040204" pitchFamily="34" charset="0"/>
                <a:ea typeface="Verdana" panose="020B0604030504040204" pitchFamily="34" charset="0"/>
              </a:rPr>
              <a:t>Типовий</a:t>
            </a:r>
            <a:r>
              <a:rPr lang="ru-RU" dirty="0" smtClean="0">
                <a:solidFill>
                  <a:prstClr val="black"/>
                </a:solidFill>
                <a:latin typeface="Verdana" panose="020B0604030504040204" pitchFamily="34" charset="0"/>
                <a:ea typeface="Verdana" panose="020B0604030504040204" pitchFamily="34" charset="0"/>
              </a:rPr>
              <a:t> </a:t>
            </a:r>
            <a:r>
              <a:rPr lang="ru-RU" dirty="0">
                <a:solidFill>
                  <a:prstClr val="black"/>
                </a:solidFill>
                <a:latin typeface="Verdana" panose="020B0604030504040204" pitchFamily="34" charset="0"/>
                <a:ea typeface="Verdana" panose="020B0604030504040204" pitchFamily="34" charset="0"/>
              </a:rPr>
              <a:t>і </a:t>
            </a:r>
            <a:r>
              <a:rPr lang="ru-RU" dirty="0" err="1">
                <a:solidFill>
                  <a:prstClr val="black"/>
                </a:solidFill>
                <a:latin typeface="Verdana" panose="020B0604030504040204" pitchFamily="34" charset="0"/>
                <a:ea typeface="Verdana" panose="020B0604030504040204" pitchFamily="34" charset="0"/>
              </a:rPr>
              <a:t>найстарший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доричний</a:t>
            </a:r>
            <a:r>
              <a:rPr lang="ru-RU" dirty="0">
                <a:solidFill>
                  <a:prstClr val="black"/>
                </a:solidFill>
                <a:latin typeface="Verdana" panose="020B0604030504040204" pitchFamily="34" charset="0"/>
                <a:ea typeface="Verdana" panose="020B0604030504040204" pitchFamily="34" charset="0"/>
              </a:rPr>
              <a:t> храм </a:t>
            </a:r>
            <a:r>
              <a:rPr lang="ru-RU" dirty="0" err="1">
                <a:solidFill>
                  <a:prstClr val="black"/>
                </a:solidFill>
                <a:latin typeface="Verdana" panose="020B0604030504040204" pitchFamily="34" charset="0"/>
                <a:ea typeface="Verdana" panose="020B0604030504040204" pitchFamily="34" charset="0"/>
              </a:rPr>
              <a:t>знаходиться</a:t>
            </a:r>
            <a:r>
              <a:rPr lang="ru-RU" dirty="0">
                <a:solidFill>
                  <a:prstClr val="black"/>
                </a:solidFill>
                <a:latin typeface="Verdana" panose="020B0604030504040204" pitchFamily="34" charset="0"/>
                <a:ea typeface="Verdana" panose="020B0604030504040204" pitchFamily="34" charset="0"/>
              </a:rPr>
              <a:t> в </a:t>
            </a:r>
            <a:r>
              <a:rPr lang="ru-RU" dirty="0" err="1">
                <a:solidFill>
                  <a:prstClr val="black"/>
                </a:solidFill>
                <a:latin typeface="Verdana" panose="020B0604030504040204" pitchFamily="34" charset="0"/>
                <a:ea typeface="Verdana" panose="020B0604030504040204" pitchFamily="34" charset="0"/>
              </a:rPr>
              <a:t>Греції</a:t>
            </a:r>
            <a:r>
              <a:rPr lang="ru-RU" dirty="0" smtClean="0">
                <a:solidFill>
                  <a:prstClr val="black"/>
                </a:solidFill>
                <a:latin typeface="Verdana" panose="020B0604030504040204" pitchFamily="34" charset="0"/>
                <a:ea typeface="Verdana" panose="020B0604030504040204" pitchFamily="34" charset="0"/>
              </a:rPr>
              <a:t>, </a:t>
            </a:r>
            <a:r>
              <a:rPr lang="ru-RU" b="1" dirty="0" smtClean="0">
                <a:solidFill>
                  <a:prstClr val="black"/>
                </a:solidFill>
                <a:latin typeface="Verdana" panose="020B0604030504040204" pitchFamily="34" charset="0"/>
                <a:ea typeface="Verdana" panose="020B0604030504040204" pitchFamily="34" charset="0"/>
              </a:rPr>
              <a:t>храм </a:t>
            </a:r>
            <a:r>
              <a:rPr lang="ru-RU" b="1" dirty="0" err="1">
                <a:solidFill>
                  <a:prstClr val="black"/>
                </a:solidFill>
                <a:latin typeface="Verdana" panose="020B0604030504040204" pitchFamily="34" charset="0"/>
                <a:ea typeface="Verdana" panose="020B0604030504040204" pitchFamily="34" charset="0"/>
              </a:rPr>
              <a:t>Гери</a:t>
            </a:r>
            <a:r>
              <a:rPr lang="ru-RU" b="1" dirty="0">
                <a:solidFill>
                  <a:prstClr val="black"/>
                </a:solidFill>
                <a:latin typeface="Verdana" panose="020B0604030504040204" pitchFamily="34" charset="0"/>
                <a:ea typeface="Verdana" panose="020B0604030504040204" pitchFamily="34" charset="0"/>
              </a:rPr>
              <a:t> в </a:t>
            </a:r>
            <a:r>
              <a:rPr lang="ru-RU" b="1" dirty="0" err="1">
                <a:solidFill>
                  <a:prstClr val="black"/>
                </a:solidFill>
                <a:latin typeface="Verdana" panose="020B0604030504040204" pitchFamily="34" charset="0"/>
                <a:ea typeface="Verdana" panose="020B0604030504040204" pitchFamily="34" charset="0"/>
              </a:rPr>
              <a:t>Олімпії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збудований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приблизно</a:t>
            </a:r>
            <a:r>
              <a:rPr lang="ru-RU" dirty="0">
                <a:solidFill>
                  <a:prstClr val="black"/>
                </a:solidFill>
                <a:latin typeface="Verdana" panose="020B0604030504040204" pitchFamily="34" charset="0"/>
                <a:ea typeface="Verdana" panose="020B0604030504040204" pitchFamily="34" charset="0"/>
              </a:rPr>
              <a:t> у VII ст. до н. е..</a:t>
            </a:r>
          </a:p>
        </p:txBody>
      </p:sp>
      <p:pic>
        <p:nvPicPr>
          <p:cNvPr id="5122" name="Picture 2" descr="Храм Геры (Олимпия, Греция) | Украинская Ассоциация Маг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 y="2504440"/>
            <a:ext cx="8382000" cy="474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4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920" y="259082"/>
            <a:ext cx="9220200" cy="7581847"/>
          </a:xfrm>
          <a:prstGeom prst="rect">
            <a:avLst/>
          </a:prstGeom>
        </p:spPr>
        <p:txBody>
          <a:bodyPr wrap="square" lIns="101870" tIns="50935" rIns="101870" bIns="50935">
            <a:spAutoFit/>
          </a:bodyPr>
          <a:lstStyle/>
          <a:p>
            <a:pPr defTabSz="1018705"/>
            <a:r>
              <a:rPr lang="ru-RU" dirty="0">
                <a:solidFill>
                  <a:prstClr val="black"/>
                </a:solidFill>
                <a:latin typeface="Verdana" panose="020B0604030504040204" pitchFamily="34" charset="0"/>
                <a:ea typeface="Verdana" panose="020B0604030504040204" pitchFamily="34" charset="0"/>
              </a:rPr>
              <a:t>Колони </a:t>
            </a:r>
            <a:r>
              <a:rPr lang="ru-RU" dirty="0" err="1">
                <a:solidFill>
                  <a:prstClr val="black"/>
                </a:solidFill>
                <a:latin typeface="Verdana" panose="020B0604030504040204" pitchFamily="34" charset="0"/>
                <a:ea typeface="Verdana" panose="020B0604030504040204" pitchFamily="34" charset="0"/>
              </a:rPr>
              <a:t>доричного</a:t>
            </a:r>
            <a:r>
              <a:rPr lang="ru-RU" dirty="0">
                <a:solidFill>
                  <a:prstClr val="black"/>
                </a:solidFill>
                <a:latin typeface="Verdana" panose="020B0604030504040204" pitchFamily="34" charset="0"/>
                <a:ea typeface="Verdana" panose="020B0604030504040204" pitchFamily="34" charset="0"/>
              </a:rPr>
              <a:t> ордера </a:t>
            </a:r>
            <a:r>
              <a:rPr lang="ru-RU" dirty="0" err="1">
                <a:solidFill>
                  <a:prstClr val="black"/>
                </a:solidFill>
                <a:latin typeface="Verdana" panose="020B0604030504040204" pitchFamily="34" charset="0"/>
                <a:ea typeface="Verdana" panose="020B0604030504040204" pitchFamily="34" charset="0"/>
              </a:rPr>
              <a:t>відрізняються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відсутністю</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бази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або</a:t>
            </a:r>
            <a:r>
              <a:rPr lang="ru-RU" dirty="0">
                <a:solidFill>
                  <a:prstClr val="black"/>
                </a:solidFill>
                <a:latin typeface="Verdana" panose="020B0604030504040204" pitchFamily="34" charset="0"/>
                <a:ea typeface="Verdana" panose="020B0604030504040204" pitchFamily="34" charset="0"/>
              </a:rPr>
              <a:t> ж вона </a:t>
            </a:r>
            <a:r>
              <a:rPr lang="ru-RU" dirty="0" err="1">
                <a:solidFill>
                  <a:prstClr val="black"/>
                </a:solidFill>
                <a:latin typeface="Verdana" panose="020B0604030504040204" pitchFamily="34" charset="0"/>
                <a:ea typeface="Verdana" panose="020B0604030504040204" pitchFamily="34" charset="0"/>
              </a:rPr>
              <a:t>виконується</a:t>
            </a:r>
            <a:r>
              <a:rPr lang="ru-RU" dirty="0">
                <a:solidFill>
                  <a:prstClr val="black"/>
                </a:solidFill>
                <a:latin typeface="Verdana" panose="020B0604030504040204" pitchFamily="34" charset="0"/>
                <a:ea typeface="Verdana" panose="020B0604030504040204" pitchFamily="34" charset="0"/>
              </a:rPr>
              <a:t> з </a:t>
            </a:r>
            <a:r>
              <a:rPr lang="ru-RU" dirty="0" err="1">
                <a:solidFill>
                  <a:prstClr val="black"/>
                </a:solidFill>
                <a:latin typeface="Verdana" panose="020B0604030504040204" pitchFamily="34" charset="0"/>
                <a:ea typeface="Verdana" panose="020B0604030504040204" pitchFamily="34" charset="0"/>
              </a:rPr>
              <a:t>сильним</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потоншенням</a:t>
            </a:r>
            <a:r>
              <a:rPr lang="ru-RU" dirty="0">
                <a:solidFill>
                  <a:prstClr val="black"/>
                </a:solidFill>
                <a:latin typeface="Verdana" panose="020B0604030504040204" pitchFamily="34" charset="0"/>
                <a:ea typeface="Verdana" panose="020B0604030504040204" pitchFamily="34" charset="0"/>
              </a:rPr>
              <a:t>).</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a:solidFill>
                  <a:prstClr val="black"/>
                </a:solidFill>
                <a:latin typeface="Verdana" panose="020B0604030504040204" pitchFamily="34" charset="0"/>
                <a:ea typeface="Verdana" panose="020B0604030504040204" pitchFamily="34" charset="0"/>
              </a:rPr>
              <a:t>На </a:t>
            </a:r>
            <a:r>
              <a:rPr lang="ru-RU" dirty="0" err="1">
                <a:solidFill>
                  <a:prstClr val="black"/>
                </a:solidFill>
                <a:latin typeface="Verdana" panose="020B0604030504040204" pitchFamily="34" charset="0"/>
                <a:ea typeface="Verdana" panose="020B0604030504040204" pitchFamily="34" charset="0"/>
              </a:rPr>
              <a:t>стовбурі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розташовуються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вертикальні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жолобки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які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називаються</a:t>
            </a:r>
            <a:r>
              <a:rPr lang="ru-RU" dirty="0">
                <a:solidFill>
                  <a:prstClr val="black"/>
                </a:solidFill>
                <a:latin typeface="Verdana" panose="020B0604030504040204" pitchFamily="34" charset="0"/>
                <a:ea typeface="Verdana" panose="020B0604030504040204" pitchFamily="34" charset="0"/>
              </a:rPr>
              <a:t> канелюрами, а </a:t>
            </a:r>
            <a:r>
              <a:rPr lang="ru-RU" dirty="0" err="1">
                <a:solidFill>
                  <a:prstClr val="black"/>
                </a:solidFill>
                <a:latin typeface="Verdana" panose="020B0604030504040204" pitchFamily="34" charset="0"/>
                <a:ea typeface="Verdana" panose="020B0604030504040204" pitchFamily="34" charset="0"/>
              </a:rPr>
              <a:t>починається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він</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відразу</a:t>
            </a:r>
            <a:r>
              <a:rPr lang="ru-RU" dirty="0">
                <a:solidFill>
                  <a:prstClr val="black"/>
                </a:solidFill>
                <a:latin typeface="Verdana" panose="020B0604030504040204" pitchFamily="34" charset="0"/>
                <a:ea typeface="Verdana" panose="020B0604030504040204" pitchFamily="34" charset="0"/>
              </a:rPr>
              <a:t> з стилобату.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Каннелюри</a:t>
            </a:r>
            <a:r>
              <a:rPr lang="ru-RU" dirty="0">
                <a:solidFill>
                  <a:prstClr val="black"/>
                </a:solidFill>
                <a:latin typeface="Verdana" panose="020B0604030504040204" pitchFamily="34" charset="0"/>
                <a:ea typeface="Verdana" panose="020B0604030504040204" pitchFamily="34" charset="0"/>
              </a:rPr>
              <a:t> у колонах </a:t>
            </a:r>
            <a:r>
              <a:rPr lang="ru-RU" dirty="0" err="1">
                <a:solidFill>
                  <a:prstClr val="black"/>
                </a:solidFill>
                <a:latin typeface="Verdana" panose="020B0604030504040204" pitchFamily="34" charset="0"/>
                <a:ea typeface="Verdana" panose="020B0604030504040204" pitchFamily="34" charset="0"/>
              </a:rPr>
              <a:t>створюються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неглибокі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краї</a:t>
            </a:r>
            <a:r>
              <a:rPr lang="ru-RU" dirty="0">
                <a:solidFill>
                  <a:prstClr val="black"/>
                </a:solidFill>
                <a:latin typeface="Verdana" panose="020B0604030504040204" pitchFamily="34" charset="0"/>
                <a:ea typeface="Verdana" panose="020B0604030504040204" pitchFamily="34" charset="0"/>
              </a:rPr>
              <a:t> у них </a:t>
            </a:r>
            <a:r>
              <a:rPr lang="ru-RU" dirty="0" err="1">
                <a:solidFill>
                  <a:prstClr val="black"/>
                </a:solidFill>
                <a:latin typeface="Verdana" panose="020B0604030504040204" pitchFamily="34" charset="0"/>
                <a:ea typeface="Verdana" panose="020B0604030504040204" pitchFamily="34" charset="0"/>
              </a:rPr>
              <a:t>гострі</a:t>
            </a:r>
            <a:r>
              <a:rPr lang="ru-RU" dirty="0">
                <a:solidFill>
                  <a:prstClr val="black"/>
                </a:solidFill>
                <a:latin typeface="Verdana" panose="020B0604030504040204" pitchFamily="34" charset="0"/>
                <a:ea typeface="Verdana" panose="020B0604030504040204" pitchFamily="34" charset="0"/>
              </a:rPr>
              <a:t>, і </a:t>
            </a:r>
            <a:r>
              <a:rPr lang="ru-RU" dirty="0" err="1">
                <a:solidFill>
                  <a:prstClr val="black"/>
                </a:solidFill>
                <a:latin typeface="Verdana" panose="020B0604030504040204" pitchFamily="34" charset="0"/>
                <a:ea typeface="Verdana" panose="020B0604030504040204" pitchFamily="34" charset="0"/>
              </a:rPr>
              <a:t>всі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частини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каннелюрів</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з'єднані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між</a:t>
            </a:r>
            <a:r>
              <a:rPr lang="ru-RU" dirty="0">
                <a:solidFill>
                  <a:prstClr val="black"/>
                </a:solidFill>
                <a:latin typeface="Verdana" panose="020B0604030504040204" pitchFamily="34" charset="0"/>
                <a:ea typeface="Verdana" panose="020B0604030504040204" pitchFamily="34" charset="0"/>
              </a:rPr>
              <a:t> собою, а не </a:t>
            </a:r>
            <a:r>
              <a:rPr lang="ru-RU" dirty="0" err="1">
                <a:solidFill>
                  <a:prstClr val="black"/>
                </a:solidFill>
                <a:latin typeface="Verdana" panose="020B0604030504040204" pitchFamily="34" charset="0"/>
                <a:ea typeface="Verdana" panose="020B0604030504040204" pitchFamily="34" charset="0"/>
              </a:rPr>
              <a:t>розділені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доріжками</a:t>
            </a:r>
            <a:r>
              <a:rPr lang="ru-RU" dirty="0">
                <a:solidFill>
                  <a:prstClr val="black"/>
                </a:solidFill>
                <a:latin typeface="Verdana" panose="020B0604030504040204" pitchFamily="34" charset="0"/>
                <a:ea typeface="Verdana" panose="020B0604030504040204" pitchFamily="34" charset="0"/>
              </a:rPr>
              <a:t> по </a:t>
            </a:r>
            <a:r>
              <a:rPr lang="ru-RU" dirty="0" err="1">
                <a:solidFill>
                  <a:prstClr val="black"/>
                </a:solidFill>
                <a:latin typeface="Verdana" panose="020B0604030504040204" pitchFamily="34" charset="0"/>
                <a:ea typeface="Verdana" panose="020B0604030504040204" pitchFamily="34" charset="0"/>
              </a:rPr>
              <a:t>всій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висоті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стовбура</a:t>
            </a:r>
            <a:r>
              <a:rPr lang="ru-RU" dirty="0">
                <a:solidFill>
                  <a:prstClr val="black"/>
                </a:solidFill>
                <a:latin typeface="Verdana" panose="020B0604030504040204" pitchFamily="34" charset="0"/>
                <a:ea typeface="Verdana" panose="020B0604030504040204" pitchFamily="34" charset="0"/>
              </a:rPr>
              <a:t> колони.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Капітель</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виконує</a:t>
            </a:r>
            <a:r>
              <a:rPr lang="ru-RU" dirty="0">
                <a:solidFill>
                  <a:prstClr val="black"/>
                </a:solidFill>
                <a:latin typeface="Verdana" panose="020B0604030504040204" pitchFamily="34" charset="0"/>
                <a:ea typeface="Verdana" panose="020B0604030504040204" pitchFamily="34" charset="0"/>
              </a:rPr>
              <a:t> не </a:t>
            </a:r>
            <a:r>
              <a:rPr lang="ru-RU" dirty="0" err="1">
                <a:solidFill>
                  <a:prstClr val="black"/>
                </a:solidFill>
                <a:latin typeface="Verdana" panose="020B0604030504040204" pitchFamily="34" charset="0"/>
                <a:ea typeface="Verdana" panose="020B0604030504040204" pitchFamily="34" charset="0"/>
              </a:rPr>
              <a:t>тільки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декоративну</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функцію</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всієї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архітектурної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композиції</a:t>
            </a:r>
            <a:r>
              <a:rPr lang="ru-RU" dirty="0">
                <a:solidFill>
                  <a:prstClr val="black"/>
                </a:solidFill>
                <a:latin typeface="Verdana" panose="020B0604030504040204" pitchFamily="34" charset="0"/>
                <a:ea typeface="Verdana" panose="020B0604030504040204" pitchFamily="34" charset="0"/>
              </a:rPr>
              <a:t>, а й </a:t>
            </a:r>
            <a:r>
              <a:rPr lang="ru-RU" dirty="0" err="1">
                <a:solidFill>
                  <a:prstClr val="black"/>
                </a:solidFill>
                <a:latin typeface="Verdana" panose="020B0604030504040204" pitchFamily="34" charset="0"/>
                <a:ea typeface="Verdana" panose="020B0604030504040204" pitchFamily="34" charset="0"/>
              </a:rPr>
              <a:t>розподіляє</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навантаження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верхніх</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частин</a:t>
            </a:r>
            <a:r>
              <a:rPr lang="ru-RU" dirty="0">
                <a:solidFill>
                  <a:prstClr val="black"/>
                </a:solidFill>
                <a:latin typeface="Verdana" panose="020B0604030504040204" pitchFamily="34" charset="0"/>
                <a:ea typeface="Verdana" panose="020B0604030504040204" pitchFamily="34" charset="0"/>
              </a:rPr>
              <a:t> ордера на колони.</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Доричний</a:t>
            </a:r>
            <a:r>
              <a:rPr lang="ru-RU" dirty="0">
                <a:solidFill>
                  <a:prstClr val="black"/>
                </a:solidFill>
                <a:latin typeface="Verdana" panose="020B0604030504040204" pitchFamily="34" charset="0"/>
                <a:ea typeface="Verdana" panose="020B0604030504040204" pitchFamily="34" charset="0"/>
              </a:rPr>
              <a:t> ордер є </a:t>
            </a:r>
            <a:r>
              <a:rPr lang="ru-RU" dirty="0" err="1">
                <a:solidFill>
                  <a:prstClr val="black"/>
                </a:solidFill>
                <a:latin typeface="Verdana" panose="020B0604030504040204" pitchFamily="34" charset="0"/>
                <a:ea typeface="Verdana" panose="020B0604030504040204" pitchFamily="34" charset="0"/>
              </a:rPr>
              <a:t>унікальним</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виразом</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геометричної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архітектури</a:t>
            </a:r>
            <a:r>
              <a:rPr lang="ru-RU" dirty="0">
                <a:solidFill>
                  <a:prstClr val="black"/>
                </a:solidFill>
                <a:latin typeface="Verdana" panose="020B0604030504040204" pitchFamily="34" charset="0"/>
                <a:ea typeface="Verdana" panose="020B0604030504040204" pitchFamily="34" charset="0"/>
              </a:rPr>
              <a:t>, яка </a:t>
            </a:r>
            <a:r>
              <a:rPr lang="ru-RU" dirty="0" err="1">
                <a:solidFill>
                  <a:prstClr val="black"/>
                </a:solidFill>
                <a:latin typeface="Verdana" panose="020B0604030504040204" pitchFamily="34" charset="0"/>
                <a:ea typeface="Verdana" panose="020B0604030504040204" pitchFamily="34" charset="0"/>
              </a:rPr>
              <a:t>базувалась</a:t>
            </a:r>
            <a:r>
              <a:rPr lang="ru-RU" dirty="0">
                <a:solidFill>
                  <a:prstClr val="black"/>
                </a:solidFill>
                <a:latin typeface="Verdana" panose="020B0604030504040204" pitchFamily="34" charset="0"/>
                <a:ea typeface="Verdana" panose="020B0604030504040204" pitchFamily="34" charset="0"/>
              </a:rPr>
              <a:t> на </a:t>
            </a:r>
            <a:r>
              <a:rPr lang="ru-RU" dirty="0" err="1">
                <a:solidFill>
                  <a:prstClr val="black"/>
                </a:solidFill>
                <a:latin typeface="Verdana" panose="020B0604030504040204" pitchFamily="34" charset="0"/>
                <a:ea typeface="Verdana" panose="020B0604030504040204" pitchFamily="34" charset="0"/>
              </a:rPr>
              <a:t>протиставленні</a:t>
            </a:r>
            <a:r>
              <a:rPr lang="ru-RU" dirty="0">
                <a:solidFill>
                  <a:prstClr val="black"/>
                </a:solidFill>
                <a:latin typeface="Verdana" panose="020B0604030504040204" pitchFamily="34" charset="0"/>
                <a:ea typeface="Verdana" panose="020B0604030504040204" pitchFamily="34" charset="0"/>
              </a:rPr>
              <a:t> та </a:t>
            </a:r>
            <a:r>
              <a:rPr lang="ru-RU" dirty="0" err="1">
                <a:solidFill>
                  <a:prstClr val="black"/>
                </a:solidFill>
                <a:latin typeface="Verdana" panose="020B0604030504040204" pitchFamily="34" charset="0"/>
                <a:ea typeface="Verdana" panose="020B0604030504040204" pitchFamily="34" charset="0"/>
              </a:rPr>
              <a:t>укладанні</a:t>
            </a:r>
            <a:r>
              <a:rPr lang="ru-RU" dirty="0">
                <a:solidFill>
                  <a:prstClr val="black"/>
                </a:solidFill>
                <a:latin typeface="Verdana" panose="020B0604030504040204" pitchFamily="34" charset="0"/>
                <a:ea typeface="Verdana" panose="020B0604030504040204" pitchFamily="34" charset="0"/>
              </a:rPr>
              <a:t>.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Багато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археологів</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вважають</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храми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збудовані</a:t>
            </a:r>
            <a:r>
              <a:rPr lang="ru-RU" dirty="0">
                <a:solidFill>
                  <a:prstClr val="black"/>
                </a:solidFill>
                <a:latin typeface="Verdana" panose="020B0604030504040204" pitchFamily="34" charset="0"/>
                <a:ea typeface="Verdana" panose="020B0604030504040204" pitchFamily="34" charset="0"/>
              </a:rPr>
              <a:t> у </a:t>
            </a:r>
            <a:r>
              <a:rPr lang="ru-RU" dirty="0" err="1">
                <a:solidFill>
                  <a:prstClr val="black"/>
                </a:solidFill>
                <a:latin typeface="Verdana" panose="020B0604030504040204" pitchFamily="34" charset="0"/>
                <a:ea typeface="Verdana" panose="020B0604030504040204" pitchFamily="34" charset="0"/>
              </a:rPr>
              <a:t>доричному</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ордері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еволюціонували</a:t>
            </a:r>
            <a:r>
              <a:rPr lang="ru-RU" dirty="0">
                <a:solidFill>
                  <a:prstClr val="black"/>
                </a:solidFill>
                <a:latin typeface="Verdana" panose="020B0604030504040204" pitchFamily="34" charset="0"/>
                <a:ea typeface="Verdana" panose="020B0604030504040204" pitchFamily="34" charset="0"/>
              </a:rPr>
              <a:t> з </a:t>
            </a:r>
            <a:r>
              <a:rPr lang="ru-RU" dirty="0" err="1">
                <a:solidFill>
                  <a:prstClr val="black"/>
                </a:solidFill>
                <a:latin typeface="Verdana" panose="020B0604030504040204" pitchFamily="34" charset="0"/>
                <a:ea typeface="Verdana" panose="020B0604030504040204" pitchFamily="34" charset="0"/>
              </a:rPr>
              <a:t>дерев'яних</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конструкцій</a:t>
            </a:r>
            <a:r>
              <a:rPr lang="ru-RU" dirty="0">
                <a:solidFill>
                  <a:prstClr val="black"/>
                </a:solidFill>
                <a:latin typeface="Verdana" panose="020B0604030504040204" pitchFamily="34" charset="0"/>
                <a:ea typeface="Verdana" panose="020B0604030504040204" pitchFamily="34" charset="0"/>
              </a:rPr>
              <a:t>.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Доричний</a:t>
            </a:r>
            <a:r>
              <a:rPr lang="ru-RU" dirty="0">
                <a:solidFill>
                  <a:prstClr val="black"/>
                </a:solidFill>
                <a:latin typeface="Verdana" panose="020B0604030504040204" pitchFamily="34" charset="0"/>
                <a:ea typeface="Verdana" panose="020B0604030504040204" pitchFamily="34" charset="0"/>
              </a:rPr>
              <a:t> ордер </a:t>
            </a:r>
            <a:r>
              <a:rPr lang="ru-RU" dirty="0" err="1">
                <a:solidFill>
                  <a:prstClr val="black"/>
                </a:solidFill>
                <a:latin typeface="Verdana" panose="020B0604030504040204" pitchFamily="34" charset="0"/>
                <a:ea typeface="Verdana" panose="020B0604030504040204" pitchFamily="34" charset="0"/>
              </a:rPr>
              <a:t>пройшов</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всі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щаблі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розвитку</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архітектури</a:t>
            </a:r>
            <a:r>
              <a:rPr lang="ru-RU" dirty="0">
                <a:solidFill>
                  <a:prstClr val="black"/>
                </a:solidFill>
                <a:latin typeface="Verdana" panose="020B0604030504040204" pitchFamily="34" charset="0"/>
                <a:ea typeface="Verdana" panose="020B0604030504040204" pitchFamily="34" charset="0"/>
              </a:rPr>
              <a:t>, з кожною </a:t>
            </a:r>
            <a:r>
              <a:rPr lang="ru-RU" dirty="0" err="1">
                <a:solidFill>
                  <a:prstClr val="black"/>
                </a:solidFill>
                <a:latin typeface="Verdana" panose="020B0604030504040204" pitchFamily="34" charset="0"/>
                <a:ea typeface="Verdana" panose="020B0604030504040204" pitchFamily="34" charset="0"/>
              </a:rPr>
              <a:t>епохою</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змінюючись</a:t>
            </a:r>
            <a:r>
              <a:rPr lang="ru-RU" dirty="0">
                <a:solidFill>
                  <a:prstClr val="black"/>
                </a:solidFill>
                <a:latin typeface="Verdana" panose="020B0604030504040204" pitchFamily="34" charset="0"/>
                <a:ea typeface="Verdana" panose="020B0604030504040204" pitchFamily="34" charset="0"/>
              </a:rPr>
              <a:t> і </a:t>
            </a:r>
            <a:r>
              <a:rPr lang="ru-RU" dirty="0" err="1">
                <a:solidFill>
                  <a:prstClr val="black"/>
                </a:solidFill>
                <a:latin typeface="Verdana" panose="020B0604030504040204" pitchFamily="34" charset="0"/>
                <a:ea typeface="Verdana" panose="020B0604030504040204" pitchFamily="34" charset="0"/>
              </a:rPr>
              <a:t>доповнюючись</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новими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елементами</a:t>
            </a:r>
            <a:r>
              <a:rPr lang="ru-RU" dirty="0">
                <a:solidFill>
                  <a:prstClr val="black"/>
                </a:solidFill>
                <a:latin typeface="Verdana" panose="020B0604030504040204" pitchFamily="34" charset="0"/>
                <a:ea typeface="Verdana" panose="020B0604030504040204" pitchFamily="34" charset="0"/>
              </a:rPr>
              <a:t>, але в </a:t>
            </a:r>
            <a:r>
              <a:rPr lang="ru-RU" dirty="0" err="1">
                <a:solidFill>
                  <a:prstClr val="black"/>
                </a:solidFill>
                <a:latin typeface="Verdana" panose="020B0604030504040204" pitchFamily="34" charset="0"/>
                <a:ea typeface="Verdana" panose="020B0604030504040204" pitchFamily="34" charset="0"/>
              </a:rPr>
              <a:t>складі</a:t>
            </a:r>
            <a:r>
              <a:rPr lang="ru-RU" dirty="0">
                <a:solidFill>
                  <a:prstClr val="black"/>
                </a:solidFill>
                <a:latin typeface="Verdana" panose="020B0604030504040204" pitchFamily="34" charset="0"/>
                <a:ea typeface="Verdana" panose="020B0604030504040204" pitchFamily="34" charset="0"/>
              </a:rPr>
              <a:t> ордера </a:t>
            </a:r>
            <a:r>
              <a:rPr lang="ru-RU" dirty="0" err="1">
                <a:solidFill>
                  <a:prstClr val="black"/>
                </a:solidFill>
                <a:latin typeface="Verdana" panose="020B0604030504040204" pitchFamily="34" charset="0"/>
                <a:ea typeface="Verdana" panose="020B0604030504040204" pitchFamily="34" charset="0"/>
              </a:rPr>
              <a:t>залишилися</a:t>
            </a:r>
            <a:r>
              <a:rPr lang="ru-RU" dirty="0">
                <a:solidFill>
                  <a:prstClr val="black"/>
                </a:solidFill>
                <a:latin typeface="Verdana" panose="020B0604030504040204" pitchFamily="34" charset="0"/>
                <a:ea typeface="Verdana" panose="020B0604030504040204" pitchFamily="34" charset="0"/>
              </a:rPr>
              <a:t>:</a:t>
            </a:r>
          </a:p>
          <a:p>
            <a:pPr defTabSz="1018705"/>
            <a:endParaRPr lang="ru-RU" dirty="0">
              <a:solidFill>
                <a:prstClr val="black"/>
              </a:solidFill>
              <a:latin typeface="Verdana" panose="020B0604030504040204" pitchFamily="34" charset="0"/>
              <a:ea typeface="Verdana" panose="020B0604030504040204" pitchFamily="34" charset="0"/>
            </a:endParaRPr>
          </a:p>
          <a:p>
            <a:pPr marL="318346" indent="-318346" defTabSz="1018705">
              <a:buFont typeface="Arial" panose="020B0604020202020204" pitchFamily="34" charset="0"/>
              <a:buChar char="•"/>
            </a:pPr>
            <a:r>
              <a:rPr lang="ru-RU" dirty="0" err="1">
                <a:solidFill>
                  <a:prstClr val="black"/>
                </a:solidFill>
                <a:latin typeface="Verdana" panose="020B0604030504040204" pitchFamily="34" charset="0"/>
                <a:ea typeface="Verdana" panose="020B0604030504040204" pitchFamily="34" charset="0"/>
              </a:rPr>
              <a:t>П'єдестал</a:t>
            </a:r>
            <a:r>
              <a:rPr lang="ru-RU" dirty="0">
                <a:solidFill>
                  <a:prstClr val="black"/>
                </a:solidFill>
                <a:latin typeface="Verdana" panose="020B0604030504040204" pitchFamily="34" charset="0"/>
                <a:ea typeface="Verdana" panose="020B0604030504040204" pitchFamily="34" charset="0"/>
              </a:rPr>
              <a:t> колони (стереобат і стилобат);</a:t>
            </a:r>
          </a:p>
          <a:p>
            <a:pPr marL="318346" indent="-318346" defTabSz="1018705">
              <a:buFont typeface="Arial" panose="020B0604020202020204" pitchFamily="34" charset="0"/>
              <a:buChar char="•"/>
            </a:pPr>
            <a:r>
              <a:rPr lang="ru-RU" dirty="0">
                <a:solidFill>
                  <a:prstClr val="black"/>
                </a:solidFill>
                <a:latin typeface="Verdana" panose="020B0604030504040204" pitchFamily="34" charset="0"/>
                <a:ea typeface="Verdana" panose="020B0604030504040204" pitchFamily="34" charset="0"/>
              </a:rPr>
              <a:t>Колона;</a:t>
            </a:r>
          </a:p>
          <a:p>
            <a:pPr marL="318346" indent="-318346" defTabSz="1018705">
              <a:buFont typeface="Arial" panose="020B0604020202020204" pitchFamily="34" charset="0"/>
              <a:buChar char="•"/>
            </a:pPr>
            <a:r>
              <a:rPr lang="ru-RU" dirty="0">
                <a:solidFill>
                  <a:prstClr val="black"/>
                </a:solidFill>
                <a:latin typeface="Verdana" panose="020B0604030504040204" pitchFamily="34" charset="0"/>
                <a:ea typeface="Verdana" panose="020B0604030504040204" pitchFamily="34" charset="0"/>
              </a:rPr>
              <a:t>Антаблемент (з </a:t>
            </a:r>
            <a:r>
              <a:rPr lang="ru-RU" dirty="0" err="1">
                <a:solidFill>
                  <a:prstClr val="black"/>
                </a:solidFill>
                <a:latin typeface="Verdana" panose="020B0604030504040204" pitchFamily="34" charset="0"/>
                <a:ea typeface="Verdana" panose="020B0604030504040204" pitchFamily="34" charset="0"/>
              </a:rPr>
              <a:t>елементами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архітрав</a:t>
            </a:r>
            <a:r>
              <a:rPr lang="ru-RU" dirty="0">
                <a:solidFill>
                  <a:prstClr val="black"/>
                </a:solidFill>
                <a:latin typeface="Verdana" panose="020B0604030504040204" pitchFamily="34" charset="0"/>
                <a:ea typeface="Verdana" panose="020B0604030504040204" pitchFamily="34" charset="0"/>
              </a:rPr>
              <a:t>, карниз, фриз).</a:t>
            </a:r>
          </a:p>
        </p:txBody>
      </p:sp>
    </p:spTree>
    <p:extLst>
      <p:ext uri="{BB962C8B-B14F-4D97-AF65-F5344CB8AC3E}">
        <p14:creationId xmlns:p14="http://schemas.microsoft.com/office/powerpoint/2010/main" val="2087282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460" y="345440"/>
            <a:ext cx="3436620" cy="7335626"/>
          </a:xfrm>
          <a:prstGeom prst="rect">
            <a:avLst/>
          </a:prstGeom>
        </p:spPr>
        <p:txBody>
          <a:bodyPr wrap="square" lIns="101870" tIns="50935" rIns="101870" bIns="50935">
            <a:spAutoFit/>
          </a:bodyPr>
          <a:lstStyle/>
          <a:p>
            <a:pPr defTabSz="1018705"/>
            <a:r>
              <a:rPr lang="ru-RU" b="1" dirty="0" err="1">
                <a:solidFill>
                  <a:prstClr val="black"/>
                </a:solidFill>
                <a:latin typeface="Verdana" panose="020B0604030504040204" pitchFamily="34" charset="0"/>
                <a:ea typeface="Verdana" panose="020B0604030504040204" pitchFamily="34" charset="0"/>
              </a:rPr>
              <a:t>І</a:t>
            </a:r>
            <a:r>
              <a:rPr lang="ru-RU" b="1" dirty="0" err="1" smtClean="0">
                <a:solidFill>
                  <a:prstClr val="black"/>
                </a:solidFill>
                <a:latin typeface="Verdana" panose="020B0604030504040204" pitchFamily="34" charset="0"/>
                <a:ea typeface="Verdana" panose="020B0604030504040204" pitchFamily="34" charset="0"/>
              </a:rPr>
              <a:t>онічний</a:t>
            </a:r>
            <a:r>
              <a:rPr lang="ru-RU" b="1" dirty="0" smtClean="0">
                <a:solidFill>
                  <a:prstClr val="black"/>
                </a:solidFill>
                <a:latin typeface="Verdana" panose="020B0604030504040204" pitchFamily="34" charset="0"/>
                <a:ea typeface="Verdana" panose="020B0604030504040204" pitchFamily="34" charset="0"/>
              </a:rPr>
              <a:t> ордер</a:t>
            </a:r>
            <a:r>
              <a:rPr lang="ru-RU" dirty="0" smtClean="0">
                <a:solidFill>
                  <a:prstClr val="black"/>
                </a:solidFill>
                <a:latin typeface="Verdana" panose="020B0604030504040204" pitchFamily="34" charset="0"/>
                <a:ea typeface="Verdana" panose="020B0604030504040204" pitchFamily="34" charset="0"/>
              </a:rPr>
              <a:t> </a:t>
            </a:r>
            <a:r>
              <a:rPr lang="ru-RU" dirty="0">
                <a:solidFill>
                  <a:prstClr val="black"/>
                </a:solidFill>
                <a:latin typeface="Verdana" panose="020B0604030504040204" pitchFamily="34" charset="0"/>
                <a:ea typeface="Verdana" panose="020B0604030504040204" pitchFamily="34" charset="0"/>
              </a:rPr>
              <a:t> — один з </a:t>
            </a:r>
            <a:r>
              <a:rPr lang="ru-RU" dirty="0" err="1">
                <a:solidFill>
                  <a:prstClr val="black"/>
                </a:solidFill>
                <a:latin typeface="Verdana" panose="020B0604030504040204" pitchFamily="34" charset="0"/>
                <a:ea typeface="Verdana" panose="020B0604030504040204" pitchFamily="34" charset="0"/>
              </a:rPr>
              <a:t>трьох</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ордерів</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давньогрецької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або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класичної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архітектури</a:t>
            </a:r>
            <a:r>
              <a:rPr lang="ru-RU" dirty="0">
                <a:solidFill>
                  <a:prstClr val="black"/>
                </a:solidFill>
                <a:latin typeface="Verdana" panose="020B0604030504040204" pitchFamily="34" charset="0"/>
                <a:ea typeface="Verdana" panose="020B0604030504040204" pitchFamily="34" charset="0"/>
              </a:rPr>
              <a:t>.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Від</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більш</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раннього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доричного</a:t>
            </a:r>
            <a:r>
              <a:rPr lang="ru-RU" dirty="0">
                <a:solidFill>
                  <a:prstClr val="black"/>
                </a:solidFill>
                <a:latin typeface="Verdana" panose="020B0604030504040204" pitchFamily="34" charset="0"/>
                <a:ea typeface="Verdana" panose="020B0604030504040204" pitchFamily="34" charset="0"/>
              </a:rPr>
              <a:t> ордера </a:t>
            </a:r>
            <a:r>
              <a:rPr lang="ru-RU" dirty="0" err="1">
                <a:solidFill>
                  <a:prstClr val="black"/>
                </a:solidFill>
                <a:latin typeface="Verdana" panose="020B0604030504040204" pitchFamily="34" charset="0"/>
                <a:ea typeface="Verdana" panose="020B0604030504040204" pitchFamily="34" charset="0"/>
              </a:rPr>
              <a:t>відрізняється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більш</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стрункими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пропорціями</a:t>
            </a:r>
            <a:r>
              <a:rPr lang="ru-RU" dirty="0">
                <a:solidFill>
                  <a:prstClr val="black"/>
                </a:solidFill>
                <a:latin typeface="Verdana" panose="020B0604030504040204" pitchFamily="34" charset="0"/>
                <a:ea typeface="Verdana" panose="020B0604030504040204" pitchFamily="34" charset="0"/>
              </a:rPr>
              <a:t> й декором </a:t>
            </a:r>
            <a:r>
              <a:rPr lang="ru-RU" dirty="0" err="1">
                <a:solidFill>
                  <a:prstClr val="black"/>
                </a:solidFill>
                <a:latin typeface="Verdana" panose="020B0604030504040204" pitchFamily="34" charset="0"/>
                <a:ea typeface="Verdana" panose="020B0604030504040204" pitchFamily="34" charset="0"/>
              </a:rPr>
              <a:t>усіх</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його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частин</a:t>
            </a:r>
            <a:r>
              <a:rPr lang="ru-RU" dirty="0">
                <a:solidFill>
                  <a:prstClr val="black"/>
                </a:solidFill>
                <a:latin typeface="Verdana" panose="020B0604030504040204" pitchFamily="34" charset="0"/>
                <a:ea typeface="Verdana" panose="020B0604030504040204" pitchFamily="34" charset="0"/>
              </a:rPr>
              <a:t>.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Відмінною</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рисою</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іонічного</a:t>
            </a:r>
            <a:r>
              <a:rPr lang="ru-RU" dirty="0">
                <a:solidFill>
                  <a:prstClr val="black"/>
                </a:solidFill>
                <a:latin typeface="Verdana" panose="020B0604030504040204" pitchFamily="34" charset="0"/>
                <a:ea typeface="Verdana" panose="020B0604030504040204" pitchFamily="34" charset="0"/>
              </a:rPr>
              <a:t> ордера є </a:t>
            </a:r>
            <a:r>
              <a:rPr lang="ru-RU" dirty="0" err="1">
                <a:solidFill>
                  <a:prstClr val="black"/>
                </a:solidFill>
                <a:latin typeface="Verdana" panose="020B0604030504040204" pitchFamily="34" charset="0"/>
                <a:ea typeface="Verdana" panose="020B0604030504040204" pitchFamily="34" charset="0"/>
              </a:rPr>
              <a:t>спосіб</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оформлення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капітелі</a:t>
            </a:r>
            <a:r>
              <a:rPr lang="ru-RU" dirty="0">
                <a:solidFill>
                  <a:prstClr val="black"/>
                </a:solidFill>
                <a:latin typeface="Verdana" panose="020B0604030504040204" pitchFamily="34" charset="0"/>
                <a:ea typeface="Verdana" panose="020B0604030504040204" pitchFamily="34" charset="0"/>
              </a:rPr>
              <a:t>, яка </a:t>
            </a:r>
            <a:r>
              <a:rPr lang="ru-RU" dirty="0" err="1">
                <a:solidFill>
                  <a:prstClr val="black"/>
                </a:solidFill>
                <a:latin typeface="Verdana" panose="020B0604030504040204" pitchFamily="34" charset="0"/>
                <a:ea typeface="Verdana" panose="020B0604030504040204" pitchFamily="34" charset="0"/>
              </a:rPr>
              <a:t>виконується</a:t>
            </a:r>
            <a:r>
              <a:rPr lang="ru-RU" dirty="0">
                <a:solidFill>
                  <a:prstClr val="black"/>
                </a:solidFill>
                <a:latin typeface="Verdana" panose="020B0604030504040204" pitchFamily="34" charset="0"/>
                <a:ea typeface="Verdana" panose="020B0604030504040204" pitchFamily="34" charset="0"/>
              </a:rPr>
              <a:t> у </a:t>
            </a:r>
            <a:r>
              <a:rPr lang="ru-RU" dirty="0" err="1">
                <a:solidFill>
                  <a:prstClr val="black"/>
                </a:solidFill>
                <a:latin typeface="Verdana" panose="020B0604030504040204" pitchFamily="34" charset="0"/>
                <a:ea typeface="Verdana" panose="020B0604030504040204" pitchFamily="34" charset="0"/>
              </a:rPr>
              <a:t>вигляді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двох</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протилежно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розташованих</a:t>
            </a:r>
            <a:r>
              <a:rPr lang="ru-RU" dirty="0">
                <a:solidFill>
                  <a:prstClr val="black"/>
                </a:solidFill>
                <a:latin typeface="Verdana" panose="020B0604030504040204" pitchFamily="34" charset="0"/>
                <a:ea typeface="Verdana" panose="020B0604030504040204" pitchFamily="34" charset="0"/>
              </a:rPr>
              <a:t> волют.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a:solidFill>
                  <a:prstClr val="black"/>
                </a:solidFill>
                <a:latin typeface="Verdana" panose="020B0604030504040204" pitchFamily="34" charset="0"/>
                <a:ea typeface="Verdana" panose="020B0604030504040204" pitchFamily="34" charset="0"/>
              </a:rPr>
              <a:t>За </a:t>
            </a:r>
            <a:r>
              <a:rPr lang="ru-RU" dirty="0" err="1">
                <a:solidFill>
                  <a:prstClr val="black"/>
                </a:solidFill>
                <a:latin typeface="Verdana" panose="020B0604030504040204" pitchFamily="34" charset="0"/>
                <a:ea typeface="Verdana" panose="020B0604030504040204" pitchFamily="34" charset="0"/>
              </a:rPr>
              <a:t>часів</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античності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вважався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жіночим</a:t>
            </a:r>
            <a:r>
              <a:rPr lang="ru-RU" dirty="0">
                <a:solidFill>
                  <a:prstClr val="black"/>
                </a:solidFill>
                <a:latin typeface="Verdana" panose="020B0604030504040204" pitchFamily="34" charset="0"/>
                <a:ea typeface="Verdana" panose="020B0604030504040204" pitchFamily="34" charset="0"/>
              </a:rPr>
              <a:t>» ордером, </a:t>
            </a:r>
            <a:r>
              <a:rPr lang="ru-RU" dirty="0" err="1">
                <a:solidFill>
                  <a:prstClr val="black"/>
                </a:solidFill>
                <a:latin typeface="Verdana" panose="020B0604030504040204" pitchFamily="34" charset="0"/>
                <a:ea typeface="Verdana" panose="020B0604030504040204" pitchFamily="34" charset="0"/>
              </a:rPr>
              <a:t>завдяки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своїй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витонченості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вишуканості</a:t>
            </a:r>
            <a:r>
              <a:rPr lang="ru-RU" dirty="0">
                <a:solidFill>
                  <a:prstClr val="black"/>
                </a:solidFill>
                <a:latin typeface="Verdana" panose="020B0604030504040204" pitchFamily="34" charset="0"/>
                <a:ea typeface="Verdana" panose="020B0604030504040204" pitchFamily="34" charset="0"/>
              </a:rPr>
              <a:t> й </a:t>
            </a:r>
            <a:r>
              <a:rPr lang="ru-RU" dirty="0" err="1">
                <a:solidFill>
                  <a:prstClr val="black"/>
                </a:solidFill>
                <a:latin typeface="Verdana" panose="020B0604030504040204" pitchFamily="34" charset="0"/>
                <a:ea typeface="Verdana" panose="020B0604030504040204" pitchFamily="34" charset="0"/>
              </a:rPr>
              <a:t>доповненнями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різноманітними</a:t>
            </a:r>
            <a:r>
              <a:rPr lang="ru-RU" dirty="0">
                <a:solidFill>
                  <a:prstClr val="black"/>
                </a:solidFill>
                <a:latin typeface="Verdana" panose="020B0604030504040204" pitchFamily="34" charset="0"/>
                <a:ea typeface="Verdana" panose="020B0604030504040204" pitchFamily="34" charset="0"/>
              </a:rPr>
              <a:t> прикрасами.</a:t>
            </a:r>
          </a:p>
        </p:txBody>
      </p:sp>
      <p:pic>
        <p:nvPicPr>
          <p:cNvPr id="6146" name="Picture 2" descr="https://upload.wikimedia.org/wikipedia/commons/thumb/e/e2/Ionic_order.svg/320px-Ionic_orde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660" y="86360"/>
            <a:ext cx="3352800" cy="59588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39540" y="6240387"/>
            <a:ext cx="6035040" cy="1487859"/>
          </a:xfrm>
          <a:prstGeom prst="rect">
            <a:avLst/>
          </a:prstGeom>
        </p:spPr>
        <p:txBody>
          <a:bodyPr wrap="square" lIns="101870" tIns="50935" rIns="101870" bIns="50935">
            <a:spAutoFit/>
          </a:bodyPr>
          <a:lstStyle/>
          <a:p>
            <a:pPr defTabSz="1018705"/>
            <a:r>
              <a:rPr lang="ru-RU" b="1" dirty="0" err="1">
                <a:solidFill>
                  <a:prstClr val="black"/>
                </a:solidFill>
                <a:latin typeface="Verdana" panose="020B0604030504040204" pitchFamily="34" charset="0"/>
                <a:ea typeface="Verdana" panose="020B0604030504040204" pitchFamily="34" charset="0"/>
              </a:rPr>
              <a:t>Іонічний</a:t>
            </a:r>
            <a:r>
              <a:rPr lang="ru-RU" b="1" dirty="0">
                <a:solidFill>
                  <a:prstClr val="black"/>
                </a:solidFill>
                <a:latin typeface="Verdana" panose="020B0604030504040204" pitchFamily="34" charset="0"/>
                <a:ea typeface="Verdana" panose="020B0604030504040204" pitchFamily="34" charset="0"/>
              </a:rPr>
              <a:t> ордер</a:t>
            </a:r>
            <a:r>
              <a:rPr lang="ru-RU" dirty="0">
                <a:solidFill>
                  <a:prstClr val="black"/>
                </a:solidFill>
                <a:latin typeface="Verdana" panose="020B0604030504040204" pitchFamily="34" charset="0"/>
                <a:ea typeface="Verdana" panose="020B0604030504040204" pitchFamily="34" charset="0"/>
              </a:rPr>
              <a:t>: 1 — антаблемент, 2 — колона, 3 — карниз, 4 — фриз, 5 — </a:t>
            </a:r>
            <a:r>
              <a:rPr lang="ru-RU" dirty="0" err="1">
                <a:solidFill>
                  <a:prstClr val="black"/>
                </a:solidFill>
                <a:latin typeface="Verdana" panose="020B0604030504040204" pitchFamily="34" charset="0"/>
                <a:ea typeface="Verdana" panose="020B0604030504040204" pitchFamily="34" charset="0"/>
              </a:rPr>
              <a:t>лиштва</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архітрав</a:t>
            </a:r>
            <a:r>
              <a:rPr lang="ru-RU" dirty="0">
                <a:solidFill>
                  <a:prstClr val="black"/>
                </a:solidFill>
                <a:latin typeface="Verdana" panose="020B0604030504040204" pitchFamily="34" charset="0"/>
                <a:ea typeface="Verdana" panose="020B0604030504040204" pitchFamily="34" charset="0"/>
              </a:rPr>
              <a:t>), 6 — </a:t>
            </a:r>
            <a:r>
              <a:rPr lang="ru-RU" dirty="0" err="1">
                <a:solidFill>
                  <a:prstClr val="black"/>
                </a:solidFill>
                <a:latin typeface="Verdana" panose="020B0604030504040204" pitchFamily="34" charset="0"/>
                <a:ea typeface="Verdana" panose="020B0604030504040204" pitchFamily="34" charset="0"/>
              </a:rPr>
              <a:t>капітель</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складається</a:t>
            </a:r>
            <a:r>
              <a:rPr lang="ru-RU" dirty="0">
                <a:solidFill>
                  <a:prstClr val="black"/>
                </a:solidFill>
                <a:latin typeface="Verdana" panose="020B0604030504040204" pitchFamily="34" charset="0"/>
                <a:ea typeface="Verdana" panose="020B0604030504040204" pitchFamily="34" charset="0"/>
              </a:rPr>
              <a:t> з абака і </a:t>
            </a:r>
            <a:r>
              <a:rPr lang="ru-RU" dirty="0" err="1">
                <a:solidFill>
                  <a:prstClr val="black"/>
                </a:solidFill>
                <a:latin typeface="Verdana" panose="020B0604030504040204" pitchFamily="34" charset="0"/>
                <a:ea typeface="Verdana" panose="020B0604030504040204" pitchFamily="34" charset="0"/>
              </a:rPr>
              <a:t>завитків</a:t>
            </a:r>
            <a:r>
              <a:rPr lang="ru-RU" dirty="0">
                <a:solidFill>
                  <a:prstClr val="black"/>
                </a:solidFill>
                <a:latin typeface="Verdana" panose="020B0604030504040204" pitchFamily="34" charset="0"/>
                <a:ea typeface="Verdana" panose="020B0604030504040204" pitchFamily="34" charset="0"/>
              </a:rPr>
              <a:t>), 7 — вал, 8 — база, 9 — стилобат, 10 — </a:t>
            </a:r>
            <a:r>
              <a:rPr lang="ru-RU" dirty="0" err="1">
                <a:solidFill>
                  <a:prstClr val="black"/>
                </a:solidFill>
                <a:latin typeface="Verdana" panose="020B0604030504040204" pitchFamily="34" charset="0"/>
                <a:ea typeface="Verdana" panose="020B0604030504040204" pitchFamily="34" charset="0"/>
              </a:rPr>
              <a:t>крепіс</a:t>
            </a:r>
            <a:r>
              <a:rPr lang="ru-RU" dirty="0">
                <a:solidFill>
                  <a:prstClr val="black"/>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4176272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upload.wikimedia.org/wikipedia/commons/thumb/3/3a/Universitetet_i_Oslo%2C_midtbygningen3.jpg/800px-Universitetet_i_Oslo%2C_midtbygninge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 y="86360"/>
            <a:ext cx="5280660" cy="673608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454140" y="448010"/>
            <a:ext cx="3268980" cy="6522812"/>
          </a:xfrm>
          <a:prstGeom prst="rect">
            <a:avLst/>
          </a:prstGeom>
        </p:spPr>
        <p:txBody>
          <a:bodyPr wrap="square" lIns="101870" tIns="50935" rIns="101870" bIns="50935">
            <a:spAutoFit/>
          </a:bodyPr>
          <a:lstStyle/>
          <a:p>
            <a:pPr defTabSz="1018705"/>
            <a:r>
              <a:rPr lang="ru-RU" dirty="0" err="1">
                <a:solidFill>
                  <a:prstClr val="black"/>
                </a:solidFill>
                <a:latin typeface="Verdana" panose="020B0604030504040204" pitchFamily="34" charset="0"/>
                <a:ea typeface="Verdana" panose="020B0604030504040204" pitchFamily="34" charset="0"/>
              </a:rPr>
              <a:t>Іонічний</a:t>
            </a:r>
            <a:r>
              <a:rPr lang="ru-RU" dirty="0">
                <a:solidFill>
                  <a:prstClr val="black"/>
                </a:solidFill>
                <a:latin typeface="Verdana" panose="020B0604030504040204" pitchFamily="34" charset="0"/>
                <a:ea typeface="Verdana" panose="020B0604030504040204" pitchFamily="34" charset="0"/>
              </a:rPr>
              <a:t> ордер </a:t>
            </a:r>
            <a:r>
              <a:rPr lang="ru-RU" dirty="0" err="1">
                <a:solidFill>
                  <a:prstClr val="black"/>
                </a:solidFill>
                <a:latin typeface="Verdana" panose="020B0604030504040204" pitchFamily="34" charset="0"/>
                <a:ea typeface="Verdana" panose="020B0604030504040204" pitchFamily="34" charset="0"/>
              </a:rPr>
              <a:t>виник</a:t>
            </a:r>
            <a:r>
              <a:rPr lang="ru-RU" dirty="0">
                <a:solidFill>
                  <a:prstClr val="black"/>
                </a:solidFill>
                <a:latin typeface="Verdana" panose="020B0604030504040204" pitchFamily="34" charset="0"/>
                <a:ea typeface="Verdana" panose="020B0604030504040204" pitchFamily="34" charset="0"/>
              </a:rPr>
              <a:t> у </a:t>
            </a:r>
            <a:r>
              <a:rPr lang="ru-RU" dirty="0" err="1">
                <a:solidFill>
                  <a:prstClr val="black"/>
                </a:solidFill>
                <a:latin typeface="Verdana" panose="020B0604030504040204" pitchFamily="34" charset="0"/>
                <a:ea typeface="Verdana" panose="020B0604030504040204" pitchFamily="34" charset="0"/>
              </a:rPr>
              <a:t>середині</a:t>
            </a:r>
            <a:r>
              <a:rPr lang="ru-RU" dirty="0">
                <a:solidFill>
                  <a:prstClr val="black"/>
                </a:solidFill>
                <a:latin typeface="Verdana" panose="020B0604030504040204" pitchFamily="34" charset="0"/>
                <a:ea typeface="Verdana" panose="020B0604030504040204" pitchFamily="34" charset="0"/>
              </a:rPr>
              <a:t> </a:t>
            </a:r>
            <a:r>
              <a:rPr lang="de-DE" dirty="0">
                <a:solidFill>
                  <a:prstClr val="black"/>
                </a:solidFill>
                <a:latin typeface="Verdana" panose="020B0604030504040204" pitchFamily="34" charset="0"/>
                <a:ea typeface="Verdana" panose="020B0604030504040204" pitchFamily="34" charset="0"/>
              </a:rPr>
              <a:t>VI </a:t>
            </a:r>
            <a:r>
              <a:rPr lang="ru-RU" dirty="0" err="1">
                <a:solidFill>
                  <a:prstClr val="black"/>
                </a:solidFill>
                <a:latin typeface="Verdana" panose="020B0604030504040204" pitchFamily="34" charset="0"/>
                <a:ea typeface="Verdana" panose="020B0604030504040204" pitchFamily="34" charset="0"/>
              </a:rPr>
              <a:t>століття</a:t>
            </a:r>
            <a:r>
              <a:rPr lang="ru-RU" dirty="0">
                <a:solidFill>
                  <a:prstClr val="black"/>
                </a:solidFill>
                <a:latin typeface="Verdana" panose="020B0604030504040204" pitchFamily="34" charset="0"/>
                <a:ea typeface="Verdana" panose="020B0604030504040204" pitchFamily="34" charset="0"/>
              </a:rPr>
              <a:t> до н. е. в </a:t>
            </a:r>
            <a:r>
              <a:rPr lang="ru-RU" dirty="0" err="1">
                <a:solidFill>
                  <a:prstClr val="black"/>
                </a:solidFill>
                <a:latin typeface="Verdana" panose="020B0604030504040204" pitchFamily="34" charset="0"/>
                <a:ea typeface="Verdana" panose="020B0604030504040204" pitchFamily="34" charset="0"/>
              </a:rPr>
              <a:t>Іонії</a:t>
            </a:r>
            <a:r>
              <a:rPr lang="ru-RU" dirty="0">
                <a:solidFill>
                  <a:prstClr val="black"/>
                </a:solidFill>
                <a:latin typeface="Verdana" panose="020B0604030504040204" pitchFamily="34" charset="0"/>
                <a:ea typeface="Verdana" panose="020B0604030504040204" pitchFamily="34" charset="0"/>
              </a:rPr>
              <a:t> на </a:t>
            </a:r>
            <a:r>
              <a:rPr lang="ru-RU" dirty="0" err="1">
                <a:solidFill>
                  <a:prstClr val="black"/>
                </a:solidFill>
                <a:latin typeface="Verdana" panose="020B0604030504040204" pitchFamily="34" charset="0"/>
                <a:ea typeface="Verdana" panose="020B0604030504040204" pitchFamily="34" charset="0"/>
              </a:rPr>
              <a:t>північно-західному</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узбережжі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Малої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Азі</a:t>
            </a:r>
            <a:r>
              <a:rPr lang="ru-RU" dirty="0">
                <a:solidFill>
                  <a:prstClr val="black"/>
                </a:solidFill>
                <a:latin typeface="Verdana" panose="020B0604030504040204" pitchFamily="34" charset="0"/>
                <a:ea typeface="Verdana" panose="020B0604030504040204" pitchFamily="34" charset="0"/>
              </a:rPr>
              <a:t>.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Поширився</a:t>
            </a:r>
            <a:r>
              <a:rPr lang="ru-RU" dirty="0">
                <a:solidFill>
                  <a:prstClr val="black"/>
                </a:solidFill>
                <a:latin typeface="Verdana" panose="020B0604030504040204" pitchFamily="34" charset="0"/>
                <a:ea typeface="Verdana" panose="020B0604030504040204" pitchFamily="34" charset="0"/>
              </a:rPr>
              <a:t> по </a:t>
            </a:r>
            <a:r>
              <a:rPr lang="ru-RU" dirty="0" err="1">
                <a:solidFill>
                  <a:prstClr val="black"/>
                </a:solidFill>
                <a:latin typeface="Verdana" panose="020B0604030504040204" pitchFamily="34" charset="0"/>
                <a:ea typeface="Verdana" panose="020B0604030504040204" pitchFamily="34" charset="0"/>
              </a:rPr>
              <a:t>території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Стародавньої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Греції</a:t>
            </a:r>
            <a:r>
              <a:rPr lang="ru-RU" dirty="0">
                <a:solidFill>
                  <a:prstClr val="black"/>
                </a:solidFill>
                <a:latin typeface="Verdana" panose="020B0604030504040204" pitchFamily="34" charset="0"/>
                <a:ea typeface="Verdana" panose="020B0604030504040204" pitchFamily="34" charset="0"/>
              </a:rPr>
              <a:t> у </a:t>
            </a:r>
            <a:r>
              <a:rPr lang="de-DE" dirty="0">
                <a:solidFill>
                  <a:prstClr val="black"/>
                </a:solidFill>
                <a:latin typeface="Verdana" panose="020B0604030504040204" pitchFamily="34" charset="0"/>
                <a:ea typeface="Verdana" panose="020B0604030504040204" pitchFamily="34" charset="0"/>
              </a:rPr>
              <a:t>V </a:t>
            </a:r>
            <a:r>
              <a:rPr lang="ru-RU" dirty="0" err="1">
                <a:solidFill>
                  <a:prstClr val="black"/>
                </a:solidFill>
                <a:latin typeface="Verdana" panose="020B0604030504040204" pitchFamily="34" charset="0"/>
                <a:ea typeface="Verdana" panose="020B0604030504040204" pitchFamily="34" charset="0"/>
              </a:rPr>
              <a:t>столітті</a:t>
            </a:r>
            <a:r>
              <a:rPr lang="ru-RU" dirty="0">
                <a:solidFill>
                  <a:prstClr val="black"/>
                </a:solidFill>
                <a:latin typeface="Verdana" panose="020B0604030504040204" pitchFamily="34" charset="0"/>
                <a:ea typeface="Verdana" panose="020B0604030504040204" pitchFamily="34" charset="0"/>
              </a:rPr>
              <a:t> до н. е.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Цей</a:t>
            </a:r>
            <a:r>
              <a:rPr lang="ru-RU" dirty="0">
                <a:solidFill>
                  <a:prstClr val="black"/>
                </a:solidFill>
                <a:latin typeface="Verdana" panose="020B0604030504040204" pitchFamily="34" charset="0"/>
                <a:ea typeface="Verdana" panose="020B0604030504040204" pitchFamily="34" charset="0"/>
              </a:rPr>
              <a:t> ордер </a:t>
            </a:r>
            <a:r>
              <a:rPr lang="ru-RU" dirty="0" err="1">
                <a:solidFill>
                  <a:prstClr val="black"/>
                </a:solidFill>
                <a:latin typeface="Verdana" panose="020B0604030504040204" pitchFamily="34" charset="0"/>
                <a:ea typeface="Verdana" panose="020B0604030504040204" pitchFamily="34" charset="0"/>
              </a:rPr>
              <a:t>існує</a:t>
            </a:r>
            <a:r>
              <a:rPr lang="ru-RU" dirty="0">
                <a:solidFill>
                  <a:prstClr val="black"/>
                </a:solidFill>
                <a:latin typeface="Verdana" panose="020B0604030504040204" pitchFamily="34" charset="0"/>
                <a:ea typeface="Verdana" panose="020B0604030504040204" pitchFamily="34" charset="0"/>
              </a:rPr>
              <a:t> у </a:t>
            </a:r>
            <a:r>
              <a:rPr lang="ru-RU" dirty="0" err="1">
                <a:solidFill>
                  <a:prstClr val="black"/>
                </a:solidFill>
                <a:latin typeface="Verdana" panose="020B0604030504040204" pitchFamily="34" charset="0"/>
                <a:ea typeface="Verdana" panose="020B0604030504040204" pitchFamily="34" charset="0"/>
              </a:rPr>
              <a:t>двох</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основних</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варіантах</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малоазійському</a:t>
            </a:r>
            <a:r>
              <a:rPr lang="ru-RU" dirty="0">
                <a:solidFill>
                  <a:prstClr val="black"/>
                </a:solidFill>
                <a:latin typeface="Verdana" panose="020B0604030504040204" pitchFamily="34" charset="0"/>
                <a:ea typeface="Verdana" panose="020B0604030504040204" pitchFamily="34" charset="0"/>
              </a:rPr>
              <a:t> й </a:t>
            </a:r>
            <a:r>
              <a:rPr lang="ru-RU" dirty="0" err="1">
                <a:solidFill>
                  <a:prstClr val="black"/>
                </a:solidFill>
                <a:latin typeface="Verdana" panose="020B0604030504040204" pitchFamily="34" charset="0"/>
                <a:ea typeface="Verdana" panose="020B0604030504040204" pitchFamily="34" charset="0"/>
              </a:rPr>
              <a:t>аттичному</a:t>
            </a:r>
            <a:r>
              <a:rPr lang="ru-RU" dirty="0">
                <a:solidFill>
                  <a:prstClr val="black"/>
                </a:solidFill>
                <a:latin typeface="Verdana" panose="020B0604030504040204" pitchFamily="34" charset="0"/>
                <a:ea typeface="Verdana" panose="020B0604030504040204" pitchFamily="34" charset="0"/>
              </a:rPr>
              <a:t>.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Основним</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вважається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малоазійський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який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був</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сформований</a:t>
            </a:r>
            <a:r>
              <a:rPr lang="ru-RU" dirty="0">
                <a:solidFill>
                  <a:prstClr val="black"/>
                </a:solidFill>
                <a:latin typeface="Verdana" panose="020B0604030504040204" pitchFamily="34" charset="0"/>
                <a:ea typeface="Verdana" panose="020B0604030504040204" pitchFamily="34" charset="0"/>
              </a:rPr>
              <a:t> без фриза.</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Аттичний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з'явився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набагато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пізніше</a:t>
            </a:r>
            <a:r>
              <a:rPr lang="ru-RU" dirty="0">
                <a:solidFill>
                  <a:prstClr val="black"/>
                </a:solidFill>
                <a:latin typeface="Verdana" panose="020B0604030504040204" pitchFamily="34" charset="0"/>
                <a:ea typeface="Verdana" panose="020B0604030504040204" pitchFamily="34" charset="0"/>
              </a:rPr>
              <a:t>, як </a:t>
            </a:r>
            <a:r>
              <a:rPr lang="ru-RU" dirty="0" err="1">
                <a:solidFill>
                  <a:prstClr val="black"/>
                </a:solidFill>
                <a:latin typeface="Verdana" panose="020B0604030504040204" pitchFamily="34" charset="0"/>
                <a:ea typeface="Verdana" panose="020B0604030504040204" pitchFamily="34" charset="0"/>
              </a:rPr>
              <a:t>наслідок</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модифікації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малоазійського</a:t>
            </a:r>
            <a:r>
              <a:rPr lang="ru-RU" dirty="0">
                <a:solidFill>
                  <a:prstClr val="black"/>
                </a:solidFill>
                <a:latin typeface="Verdana" panose="020B0604030504040204" pitchFamily="34" charset="0"/>
                <a:ea typeface="Verdana" panose="020B0604030504040204" pitchFamily="34" charset="0"/>
              </a:rPr>
              <a:t>.</a:t>
            </a:r>
          </a:p>
        </p:txBody>
      </p:sp>
      <p:sp>
        <p:nvSpPr>
          <p:cNvPr id="3" name="Прямоугольник 2"/>
          <p:cNvSpPr/>
          <p:nvPr/>
        </p:nvSpPr>
        <p:spPr>
          <a:xfrm>
            <a:off x="209550" y="6970823"/>
            <a:ext cx="5029200" cy="592983"/>
          </a:xfrm>
          <a:prstGeom prst="rect">
            <a:avLst/>
          </a:prstGeom>
        </p:spPr>
        <p:txBody>
          <a:bodyPr lIns="101870" tIns="50935" rIns="101870" bIns="50935">
            <a:spAutoFit/>
          </a:bodyPr>
          <a:lstStyle/>
          <a:p>
            <a:pPr algn="ctr" defTabSz="1018705"/>
            <a:r>
              <a:rPr lang="ru-RU" sz="1600" b="1" dirty="0" err="1">
                <a:solidFill>
                  <a:prstClr val="black"/>
                </a:solidFill>
                <a:latin typeface="Verdana" panose="020B0604030504040204" pitchFamily="34" charset="0"/>
                <a:ea typeface="Verdana" panose="020B0604030504040204" pitchFamily="34" charset="0"/>
              </a:rPr>
              <a:t>Будівля</a:t>
            </a:r>
            <a:r>
              <a:rPr lang="ru-RU" sz="1600" b="1" dirty="0">
                <a:solidFill>
                  <a:prstClr val="black"/>
                </a:solidFill>
                <a:latin typeface="Verdana" panose="020B0604030504040204" pitchFamily="34" charset="0"/>
                <a:ea typeface="Verdana" panose="020B0604030504040204" pitchFamily="34" charset="0"/>
              </a:rPr>
              <a:t> факультету права </a:t>
            </a:r>
            <a:r>
              <a:rPr lang="ru-RU" sz="1600" b="1" dirty="0" err="1">
                <a:solidFill>
                  <a:prstClr val="black"/>
                </a:solidFill>
                <a:latin typeface="Verdana" panose="020B0604030504040204" pitchFamily="34" charset="0"/>
                <a:ea typeface="Verdana" panose="020B0604030504040204" pitchFamily="34" charset="0"/>
              </a:rPr>
              <a:t>Університету</a:t>
            </a:r>
            <a:r>
              <a:rPr lang="ru-RU" sz="1600" b="1" dirty="0">
                <a:solidFill>
                  <a:prstClr val="black"/>
                </a:solidFill>
                <a:latin typeface="Verdana" panose="020B0604030504040204" pitchFamily="34" charset="0"/>
                <a:ea typeface="Verdana" panose="020B0604030504040204" pitchFamily="34" charset="0"/>
              </a:rPr>
              <a:t> Осло </a:t>
            </a:r>
            <a:r>
              <a:rPr lang="ru-RU" sz="1600" b="1" dirty="0" err="1">
                <a:solidFill>
                  <a:prstClr val="black"/>
                </a:solidFill>
                <a:latin typeface="Verdana" panose="020B0604030504040204" pitchFamily="34" charset="0"/>
                <a:ea typeface="Verdana" panose="020B0604030504040204" pitchFamily="34" charset="0"/>
              </a:rPr>
              <a:t>виконана</a:t>
            </a:r>
            <a:r>
              <a:rPr lang="ru-RU" sz="1600" b="1" dirty="0">
                <a:solidFill>
                  <a:prstClr val="black"/>
                </a:solidFill>
                <a:latin typeface="Verdana" panose="020B0604030504040204" pitchFamily="34" charset="0"/>
                <a:ea typeface="Verdana" panose="020B0604030504040204" pitchFamily="34" charset="0"/>
              </a:rPr>
              <a:t> у </a:t>
            </a:r>
            <a:r>
              <a:rPr lang="ru-RU" sz="1600" b="1" dirty="0" err="1">
                <a:solidFill>
                  <a:prstClr val="black"/>
                </a:solidFill>
                <a:latin typeface="Verdana" panose="020B0604030504040204" pitchFamily="34" charset="0"/>
                <a:ea typeface="Verdana" panose="020B0604030504040204" pitchFamily="34" charset="0"/>
              </a:rPr>
              <a:t>іонічному</a:t>
            </a:r>
            <a:r>
              <a:rPr lang="ru-RU" sz="1600" b="1" dirty="0">
                <a:solidFill>
                  <a:prstClr val="black"/>
                </a:solidFill>
                <a:latin typeface="Verdana" panose="020B0604030504040204" pitchFamily="34" charset="0"/>
                <a:ea typeface="Verdana" panose="020B0604030504040204" pitchFamily="34" charset="0"/>
              </a:rPr>
              <a:t> </a:t>
            </a:r>
            <a:r>
              <a:rPr lang="ru-RU" sz="1600" b="1" dirty="0" err="1">
                <a:solidFill>
                  <a:prstClr val="black"/>
                </a:solidFill>
                <a:latin typeface="Verdana" panose="020B0604030504040204" pitchFamily="34" charset="0"/>
                <a:ea typeface="Verdana" panose="020B0604030504040204" pitchFamily="34" charset="0"/>
              </a:rPr>
              <a:t>ордері</a:t>
            </a:r>
            <a:endParaRPr lang="ru-RU" sz="1600" b="1" dirty="0">
              <a:solidFill>
                <a:prstClr val="black"/>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53094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900" y="345440"/>
            <a:ext cx="9555480" cy="1487859"/>
          </a:xfrm>
          <a:prstGeom prst="rect">
            <a:avLst/>
          </a:prstGeom>
        </p:spPr>
        <p:txBody>
          <a:bodyPr wrap="square" lIns="101870" tIns="50935" rIns="101870" bIns="50935">
            <a:spAutoFit/>
          </a:bodyPr>
          <a:lstStyle/>
          <a:p>
            <a:pPr algn="ctr" defTabSz="1018705"/>
            <a:r>
              <a:rPr lang="ru-RU" dirty="0" err="1">
                <a:solidFill>
                  <a:prstClr val="black"/>
                </a:solidFill>
              </a:rPr>
              <a:t>Найбільш</a:t>
            </a:r>
            <a:r>
              <a:rPr lang="ru-RU" dirty="0">
                <a:solidFill>
                  <a:prstClr val="black"/>
                </a:solidFill>
              </a:rPr>
              <a:t> </a:t>
            </a:r>
            <a:r>
              <a:rPr lang="ru-RU" dirty="0" err="1">
                <a:solidFill>
                  <a:prstClr val="black"/>
                </a:solidFill>
              </a:rPr>
              <a:t>яскравим</a:t>
            </a:r>
            <a:r>
              <a:rPr lang="ru-RU" dirty="0">
                <a:solidFill>
                  <a:prstClr val="black"/>
                </a:solidFill>
              </a:rPr>
              <a:t> </a:t>
            </a:r>
            <a:r>
              <a:rPr lang="ru-RU" dirty="0" err="1">
                <a:solidFill>
                  <a:prstClr val="black"/>
                </a:solidFill>
              </a:rPr>
              <a:t>представником</a:t>
            </a:r>
            <a:r>
              <a:rPr lang="ru-RU" dirty="0">
                <a:solidFill>
                  <a:prstClr val="black"/>
                </a:solidFill>
              </a:rPr>
              <a:t> </a:t>
            </a:r>
            <a:r>
              <a:rPr lang="ru-RU" dirty="0" smtClean="0">
                <a:solidFill>
                  <a:prstClr val="black"/>
                </a:solidFill>
              </a:rPr>
              <a:t> </a:t>
            </a:r>
            <a:r>
              <a:rPr lang="ru-RU" dirty="0" err="1" smtClean="0">
                <a:solidFill>
                  <a:prstClr val="black"/>
                </a:solidFill>
              </a:rPr>
              <a:t>іонічного</a:t>
            </a:r>
            <a:r>
              <a:rPr lang="ru-RU" dirty="0" smtClean="0">
                <a:solidFill>
                  <a:prstClr val="black"/>
                </a:solidFill>
              </a:rPr>
              <a:t> </a:t>
            </a:r>
            <a:r>
              <a:rPr lang="ru-RU" dirty="0">
                <a:solidFill>
                  <a:prstClr val="black"/>
                </a:solidFill>
              </a:rPr>
              <a:t>ордера є </a:t>
            </a:r>
            <a:endParaRPr lang="ru-RU" dirty="0" smtClean="0">
              <a:solidFill>
                <a:prstClr val="black"/>
              </a:solidFill>
            </a:endParaRPr>
          </a:p>
          <a:p>
            <a:pPr algn="ctr" defTabSz="1018705"/>
            <a:endParaRPr lang="ru-RU" dirty="0" smtClean="0">
              <a:solidFill>
                <a:prstClr val="black"/>
              </a:solidFill>
            </a:endParaRPr>
          </a:p>
          <a:p>
            <a:pPr algn="ctr" defTabSz="1018705"/>
            <a:r>
              <a:rPr lang="ru-RU" b="1" dirty="0" smtClean="0">
                <a:solidFill>
                  <a:prstClr val="black"/>
                </a:solidFill>
              </a:rPr>
              <a:t>храм </a:t>
            </a:r>
            <a:r>
              <a:rPr lang="ru-RU" b="1" dirty="0" err="1">
                <a:solidFill>
                  <a:prstClr val="black"/>
                </a:solidFill>
              </a:rPr>
              <a:t>Артеміди</a:t>
            </a:r>
            <a:r>
              <a:rPr lang="ru-RU" b="1" dirty="0">
                <a:solidFill>
                  <a:prstClr val="black"/>
                </a:solidFill>
              </a:rPr>
              <a:t> </a:t>
            </a:r>
            <a:r>
              <a:rPr lang="ru-RU" b="1" dirty="0" err="1">
                <a:solidFill>
                  <a:prstClr val="black"/>
                </a:solidFill>
              </a:rPr>
              <a:t>Ефеської</a:t>
            </a:r>
            <a:r>
              <a:rPr lang="ru-RU" dirty="0">
                <a:solidFill>
                  <a:prstClr val="black"/>
                </a:solidFill>
              </a:rPr>
              <a:t>, </a:t>
            </a:r>
            <a:endParaRPr lang="ru-RU" dirty="0" smtClean="0">
              <a:solidFill>
                <a:prstClr val="black"/>
              </a:solidFill>
            </a:endParaRPr>
          </a:p>
          <a:p>
            <a:pPr algn="ctr" defTabSz="1018705"/>
            <a:endParaRPr lang="ru-RU" dirty="0">
              <a:solidFill>
                <a:prstClr val="black"/>
              </a:solidFill>
            </a:endParaRPr>
          </a:p>
          <a:p>
            <a:pPr algn="ctr" defTabSz="1018705"/>
            <a:r>
              <a:rPr lang="ru-RU" dirty="0" err="1" smtClean="0">
                <a:solidFill>
                  <a:prstClr val="black"/>
                </a:solidFill>
              </a:rPr>
              <a:t>визнаний</a:t>
            </a:r>
            <a:r>
              <a:rPr lang="ru-RU" dirty="0" smtClean="0">
                <a:solidFill>
                  <a:prstClr val="black"/>
                </a:solidFill>
              </a:rPr>
              <a:t> </a:t>
            </a:r>
            <a:r>
              <a:rPr lang="ru-RU" dirty="0">
                <a:solidFill>
                  <a:prstClr val="black"/>
                </a:solidFill>
              </a:rPr>
              <a:t>одним </a:t>
            </a:r>
            <a:r>
              <a:rPr lang="ru-RU" dirty="0" err="1">
                <a:solidFill>
                  <a:prstClr val="black"/>
                </a:solidFill>
              </a:rPr>
              <a:t>із</a:t>
            </a:r>
            <a:r>
              <a:rPr lang="ru-RU" dirty="0">
                <a:solidFill>
                  <a:prstClr val="black"/>
                </a:solidFill>
              </a:rPr>
              <a:t> «Семи чудес </a:t>
            </a:r>
            <a:r>
              <a:rPr lang="ru-RU" dirty="0" err="1">
                <a:solidFill>
                  <a:prstClr val="black"/>
                </a:solidFill>
              </a:rPr>
              <a:t>світу</a:t>
            </a:r>
            <a:r>
              <a:rPr lang="ru-RU" dirty="0">
                <a:solidFill>
                  <a:prstClr val="black"/>
                </a:solidFill>
              </a:rPr>
              <a:t>».</a:t>
            </a:r>
          </a:p>
        </p:txBody>
      </p:sp>
      <p:pic>
        <p:nvPicPr>
          <p:cNvPr id="8194" name="Picture 2" descr="Miniaturk 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 y="2245360"/>
            <a:ext cx="8382000" cy="492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593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122" y="345440"/>
            <a:ext cx="5334000" cy="7335626"/>
          </a:xfrm>
          <a:prstGeom prst="rect">
            <a:avLst/>
          </a:prstGeom>
        </p:spPr>
        <p:txBody>
          <a:bodyPr wrap="square" lIns="101870" tIns="50935" rIns="101870" bIns="50935">
            <a:spAutoFit/>
          </a:bodyPr>
          <a:lstStyle/>
          <a:p>
            <a:pPr defTabSz="1018705"/>
            <a:r>
              <a:rPr lang="ru-RU" b="1" dirty="0" err="1">
                <a:solidFill>
                  <a:prstClr val="black"/>
                </a:solidFill>
                <a:latin typeface="Verdana" panose="020B0604030504040204" pitchFamily="34" charset="0"/>
                <a:ea typeface="Verdana" panose="020B0604030504040204" pitchFamily="34" charset="0"/>
              </a:rPr>
              <a:t>Коринфський</a:t>
            </a:r>
            <a:r>
              <a:rPr lang="ru-RU" b="1" dirty="0">
                <a:solidFill>
                  <a:prstClr val="black"/>
                </a:solidFill>
                <a:latin typeface="Verdana" panose="020B0604030504040204" pitchFamily="34" charset="0"/>
                <a:ea typeface="Verdana" panose="020B0604030504040204" pitchFamily="34" charset="0"/>
              </a:rPr>
              <a:t> ордер</a:t>
            </a:r>
            <a:r>
              <a:rPr lang="ru-RU" dirty="0">
                <a:solidFill>
                  <a:prstClr val="black"/>
                </a:solidFill>
                <a:latin typeface="Verdana" panose="020B0604030504040204" pitchFamily="34" charset="0"/>
                <a:ea typeface="Verdana" panose="020B0604030504040204" pitchFamily="34" charset="0"/>
              </a:rPr>
              <a:t> — один з </a:t>
            </a:r>
            <a:r>
              <a:rPr lang="ru-RU" dirty="0" err="1">
                <a:solidFill>
                  <a:prstClr val="black"/>
                </a:solidFill>
                <a:latin typeface="Verdana" panose="020B0604030504040204" pitchFamily="34" charset="0"/>
                <a:ea typeface="Verdana" panose="020B0604030504040204" pitchFamily="34" charset="0"/>
              </a:rPr>
              <a:t>трьох</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ордерів</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давньогрецької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або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класичної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архітектури</a:t>
            </a:r>
            <a:r>
              <a:rPr lang="ru-RU" dirty="0">
                <a:solidFill>
                  <a:prstClr val="black"/>
                </a:solidFill>
                <a:latin typeface="Verdana" panose="020B0604030504040204" pitchFamily="34" charset="0"/>
                <a:ea typeface="Verdana" panose="020B0604030504040204" pitchFamily="34" charset="0"/>
              </a:rPr>
              <a:t>.</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a:solidFill>
                  <a:prstClr val="black"/>
                </a:solidFill>
                <a:latin typeface="Verdana" panose="020B0604030504040204" pitchFamily="34" charset="0"/>
                <a:ea typeface="Verdana" panose="020B0604030504040204" pitchFamily="34" charset="0"/>
              </a:rPr>
              <a:t>Характерною </a:t>
            </a:r>
            <a:r>
              <a:rPr lang="ru-RU" dirty="0" err="1">
                <a:solidFill>
                  <a:prstClr val="black"/>
                </a:solidFill>
                <a:latin typeface="Verdana" panose="020B0604030504040204" pitchFamily="34" charset="0"/>
                <a:ea typeface="Verdana" panose="020B0604030504040204" pitchFamily="34" charset="0"/>
              </a:rPr>
              <a:t>особливістю</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цього</a:t>
            </a:r>
            <a:r>
              <a:rPr lang="ru-RU" dirty="0">
                <a:solidFill>
                  <a:prstClr val="black"/>
                </a:solidFill>
                <a:latin typeface="Verdana" panose="020B0604030504040204" pitchFamily="34" charset="0"/>
                <a:ea typeface="Verdana" panose="020B0604030504040204" pitchFamily="34" charset="0"/>
              </a:rPr>
              <a:t> ордера є </a:t>
            </a:r>
            <a:r>
              <a:rPr lang="ru-RU" dirty="0" err="1">
                <a:solidFill>
                  <a:prstClr val="black"/>
                </a:solidFill>
                <a:latin typeface="Verdana" panose="020B0604030504040204" pitchFamily="34" charset="0"/>
                <a:ea typeface="Verdana" panose="020B0604030504040204" pitchFamily="34" charset="0"/>
              </a:rPr>
              <a:t>капітель</a:t>
            </a:r>
            <a:r>
              <a:rPr lang="ru-RU" dirty="0">
                <a:solidFill>
                  <a:prstClr val="black"/>
                </a:solidFill>
                <a:latin typeface="Verdana" panose="020B0604030504040204" pitchFamily="34" charset="0"/>
                <a:ea typeface="Verdana" panose="020B0604030504040204" pitchFamily="34" charset="0"/>
              </a:rPr>
              <a:t>, схожа на </a:t>
            </a:r>
            <a:r>
              <a:rPr lang="ru-RU" dirty="0" err="1">
                <a:solidFill>
                  <a:prstClr val="black"/>
                </a:solidFill>
                <a:latin typeface="Verdana" panose="020B0604030504040204" pitchFamily="34" charset="0"/>
                <a:ea typeface="Verdana" panose="020B0604030504040204" pitchFamily="34" charset="0"/>
              </a:rPr>
              <a:t>дзвін</a:t>
            </a:r>
            <a:r>
              <a:rPr lang="ru-RU" dirty="0">
                <a:solidFill>
                  <a:prstClr val="black"/>
                </a:solidFill>
                <a:latin typeface="Verdana" panose="020B0604030504040204" pitchFamily="34" charset="0"/>
                <a:ea typeface="Verdana" panose="020B0604030504040204" pitchFamily="34" charset="0"/>
              </a:rPr>
              <a:t> і </a:t>
            </a:r>
            <a:r>
              <a:rPr lang="ru-RU" dirty="0" err="1">
                <a:solidFill>
                  <a:prstClr val="black"/>
                </a:solidFill>
                <a:latin typeface="Verdana" panose="020B0604030504040204" pitchFamily="34" charset="0"/>
                <a:ea typeface="Verdana" panose="020B0604030504040204" pitchFamily="34" charset="0"/>
              </a:rPr>
              <a:t>покрита</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стилізованим</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листям</a:t>
            </a:r>
            <a:r>
              <a:rPr lang="ru-RU" dirty="0">
                <a:solidFill>
                  <a:prstClr val="black"/>
                </a:solidFill>
                <a:latin typeface="Verdana" panose="020B0604030504040204" pitchFamily="34" charset="0"/>
                <a:ea typeface="Verdana" panose="020B0604030504040204" pitchFamily="34" charset="0"/>
              </a:rPr>
              <a:t> аканта. </a:t>
            </a:r>
          </a:p>
          <a:p>
            <a:pPr defTabSz="1018705"/>
            <a:r>
              <a:rPr lang="ru-RU" dirty="0" err="1">
                <a:solidFill>
                  <a:prstClr val="black"/>
                </a:solidFill>
                <a:latin typeface="Verdana" panose="020B0604030504040204" pitchFamily="34" charset="0"/>
                <a:ea typeface="Verdana" panose="020B0604030504040204" pitchFamily="34" charset="0"/>
              </a:rPr>
              <a:t>Висота</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дорівнює</a:t>
            </a:r>
            <a:r>
              <a:rPr lang="ru-RU" dirty="0">
                <a:solidFill>
                  <a:prstClr val="black"/>
                </a:solidFill>
                <a:latin typeface="Verdana" panose="020B0604030504040204" pitchFamily="34" charset="0"/>
                <a:ea typeface="Verdana" panose="020B0604030504040204" pitchFamily="34" charset="0"/>
              </a:rPr>
              <a:t> 20 модулям, </a:t>
            </a:r>
            <a:r>
              <a:rPr lang="ru-RU" dirty="0" err="1">
                <a:solidFill>
                  <a:prstClr val="black"/>
                </a:solidFill>
                <a:latin typeface="Verdana" panose="020B0604030504040204" pitchFamily="34" charset="0"/>
                <a:ea typeface="Verdana" panose="020B0604030504040204" pitchFamily="34" charset="0"/>
              </a:rPr>
              <a:t>діаметр</a:t>
            </a:r>
            <a:r>
              <a:rPr lang="ru-RU" dirty="0">
                <a:solidFill>
                  <a:prstClr val="black"/>
                </a:solidFill>
                <a:latin typeface="Verdana" panose="020B0604030504040204" pitchFamily="34" charset="0"/>
                <a:ea typeface="Verdana" panose="020B0604030504040204" pitchFamily="34" charset="0"/>
              </a:rPr>
              <a:t> становить 1/10 </a:t>
            </a:r>
            <a:r>
              <a:rPr lang="ru-RU" dirty="0" err="1">
                <a:solidFill>
                  <a:prstClr val="black"/>
                </a:solidFill>
                <a:latin typeface="Verdana" panose="020B0604030504040204" pitchFamily="34" charset="0"/>
                <a:ea typeface="Verdana" panose="020B0604030504040204" pitchFamily="34" charset="0"/>
              </a:rPr>
              <a:t>частина</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висоти</a:t>
            </a:r>
            <a:r>
              <a:rPr lang="ru-RU" dirty="0">
                <a:solidFill>
                  <a:prstClr val="black"/>
                </a:solidFill>
                <a:latin typeface="Verdana" panose="020B0604030504040204" pitchFamily="34" charset="0"/>
                <a:ea typeface="Verdana" panose="020B0604030504040204" pitchFamily="34" charset="0"/>
              </a:rPr>
              <a:t>.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Типовий</a:t>
            </a:r>
            <a:r>
              <a:rPr lang="ru-RU" dirty="0">
                <a:solidFill>
                  <a:prstClr val="black"/>
                </a:solidFill>
                <a:latin typeface="Verdana" panose="020B0604030504040204" pitchFamily="34" charset="0"/>
                <a:ea typeface="Verdana" panose="020B0604030504040204" pitchFamily="34" charset="0"/>
              </a:rPr>
              <a:t> приклад </a:t>
            </a:r>
            <a:r>
              <a:rPr lang="ru-RU" dirty="0" err="1">
                <a:solidFill>
                  <a:prstClr val="black"/>
                </a:solidFill>
                <a:latin typeface="Verdana" panose="020B0604030504040204" pitchFamily="34" charset="0"/>
                <a:ea typeface="Verdana" panose="020B0604030504040204" pitchFamily="34" charset="0"/>
              </a:rPr>
              <a:t>коринфського</a:t>
            </a:r>
            <a:r>
              <a:rPr lang="ru-RU" dirty="0">
                <a:solidFill>
                  <a:prstClr val="black"/>
                </a:solidFill>
                <a:latin typeface="Verdana" panose="020B0604030504040204" pitchFamily="34" charset="0"/>
                <a:ea typeface="Verdana" panose="020B0604030504040204" pitchFamily="34" charset="0"/>
              </a:rPr>
              <a:t> ордеру — </a:t>
            </a:r>
            <a:r>
              <a:rPr lang="ru-RU" dirty="0" err="1">
                <a:solidFill>
                  <a:prstClr val="black"/>
                </a:solidFill>
                <a:latin typeface="Verdana" panose="020B0604030504040204" pitchFamily="34" charset="0"/>
                <a:ea typeface="Verdana" panose="020B0604030504040204" pitchFamily="34" charset="0"/>
              </a:rPr>
              <a:t>висока</a:t>
            </a:r>
            <a:r>
              <a:rPr lang="ru-RU" dirty="0">
                <a:solidFill>
                  <a:prstClr val="black"/>
                </a:solidFill>
                <a:latin typeface="Verdana" panose="020B0604030504040204" pitchFamily="34" charset="0"/>
                <a:ea typeface="Verdana" panose="020B0604030504040204" pitchFamily="34" charset="0"/>
              </a:rPr>
              <a:t> колона з базою, </a:t>
            </a:r>
            <a:r>
              <a:rPr lang="ru-RU" dirty="0" err="1">
                <a:solidFill>
                  <a:prstClr val="black"/>
                </a:solidFill>
                <a:latin typeface="Verdana" panose="020B0604030504040204" pitchFamily="34" charset="0"/>
                <a:ea typeface="Verdana" panose="020B0604030504040204" pitchFamily="34" charset="0"/>
              </a:rPr>
              <a:t>стовбуром</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прорізаним</a:t>
            </a:r>
            <a:r>
              <a:rPr lang="ru-RU" dirty="0">
                <a:solidFill>
                  <a:prstClr val="black"/>
                </a:solidFill>
                <a:latin typeface="Verdana" panose="020B0604030504040204" pitchFamily="34" charset="0"/>
                <a:ea typeface="Verdana" panose="020B0604030504040204" pitchFamily="34" charset="0"/>
              </a:rPr>
              <a:t> канелюрами.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Декорована</a:t>
            </a:r>
            <a:r>
              <a:rPr lang="ru-RU" dirty="0">
                <a:solidFill>
                  <a:prstClr val="black"/>
                </a:solidFill>
                <a:latin typeface="Verdana" panose="020B0604030504040204" pitchFamily="34" charset="0"/>
                <a:ea typeface="Verdana" panose="020B0604030504040204" pitchFamily="34" charset="0"/>
              </a:rPr>
              <a:t> у два ряди </a:t>
            </a:r>
            <a:r>
              <a:rPr lang="ru-RU" dirty="0" err="1">
                <a:solidFill>
                  <a:prstClr val="black"/>
                </a:solidFill>
                <a:latin typeface="Verdana" panose="020B0604030504040204" pitchFamily="34" charset="0"/>
                <a:ea typeface="Verdana" panose="020B0604030504040204" pitchFamily="34" charset="0"/>
              </a:rPr>
              <a:t>пишним</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візерунком</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листків</a:t>
            </a:r>
            <a:r>
              <a:rPr lang="ru-RU" dirty="0">
                <a:solidFill>
                  <a:prstClr val="black"/>
                </a:solidFill>
                <a:latin typeface="Verdana" panose="020B0604030504040204" pitchFamily="34" charset="0"/>
                <a:ea typeface="Verdana" panose="020B0604030504040204" pitchFamily="34" charset="0"/>
              </a:rPr>
              <a:t> аканта. По кутах </a:t>
            </a:r>
            <a:r>
              <a:rPr lang="ru-RU" dirty="0" err="1">
                <a:solidFill>
                  <a:prstClr val="black"/>
                </a:solidFill>
                <a:latin typeface="Verdana" panose="020B0604030504040204" pitchFamily="34" charset="0"/>
                <a:ea typeface="Verdana" panose="020B0604030504040204" pitchFamily="34" charset="0"/>
              </a:rPr>
              <a:t>капітелі</a:t>
            </a:r>
            <a:r>
              <a:rPr lang="ru-RU" dirty="0">
                <a:solidFill>
                  <a:prstClr val="black"/>
                </a:solidFill>
                <a:latin typeface="Verdana" panose="020B0604030504040204" pitchFamily="34" charset="0"/>
                <a:ea typeface="Verdana" panose="020B0604030504040204" pitchFamily="34" charset="0"/>
              </a:rPr>
              <a:t> — 4 </a:t>
            </a:r>
            <a:r>
              <a:rPr lang="ru-RU" dirty="0" err="1">
                <a:solidFill>
                  <a:prstClr val="black"/>
                </a:solidFill>
                <a:latin typeface="Verdana" panose="020B0604030504040204" pitchFamily="34" charset="0"/>
                <a:ea typeface="Verdana" panose="020B0604030504040204" pitchFamily="34" charset="0"/>
              </a:rPr>
              <a:t>великі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волюти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посередині</a:t>
            </a:r>
            <a:r>
              <a:rPr lang="ru-RU" dirty="0">
                <a:solidFill>
                  <a:prstClr val="black"/>
                </a:solidFill>
                <a:latin typeface="Verdana" panose="020B0604030504040204" pitchFamily="34" charset="0"/>
                <a:ea typeface="Verdana" panose="020B0604030504040204" pitchFamily="34" charset="0"/>
              </a:rPr>
              <a:t> кожного боку — по 2 </a:t>
            </a:r>
            <a:r>
              <a:rPr lang="ru-RU" dirty="0" err="1">
                <a:solidFill>
                  <a:prstClr val="black"/>
                </a:solidFill>
                <a:latin typeface="Verdana" panose="020B0604030504040204" pitchFamily="34" charset="0"/>
                <a:ea typeface="Verdana" panose="020B0604030504040204" pitchFamily="34" charset="0"/>
              </a:rPr>
              <a:t>малі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волюти</a:t>
            </a:r>
            <a:r>
              <a:rPr lang="ru-RU" dirty="0">
                <a:solidFill>
                  <a:prstClr val="black"/>
                </a:solidFill>
                <a:latin typeface="Verdana" panose="020B0604030504040204" pitchFamily="34" charset="0"/>
                <a:ea typeface="Verdana" panose="020B0604030504040204" pitchFamily="34" charset="0"/>
              </a:rPr>
              <a:t> й </a:t>
            </a:r>
            <a:r>
              <a:rPr lang="ru-RU" dirty="0" err="1">
                <a:solidFill>
                  <a:prstClr val="black"/>
                </a:solidFill>
                <a:latin typeface="Verdana" panose="020B0604030504040204" pitchFamily="34" charset="0"/>
                <a:ea typeface="Verdana" panose="020B0604030504040204" pitchFamily="34" charset="0"/>
              </a:rPr>
              <a:t>квітка</a:t>
            </a:r>
            <a:r>
              <a:rPr lang="ru-RU" dirty="0">
                <a:solidFill>
                  <a:prstClr val="black"/>
                </a:solidFill>
                <a:latin typeface="Verdana" panose="020B0604030504040204" pitchFamily="34" charset="0"/>
                <a:ea typeface="Verdana" panose="020B0604030504040204" pitchFamily="34" charset="0"/>
              </a:rPr>
              <a:t>. </a:t>
            </a:r>
          </a:p>
          <a:p>
            <a:pPr defTabSz="1018705"/>
            <a:r>
              <a:rPr lang="ru-RU" dirty="0">
                <a:solidFill>
                  <a:prstClr val="black"/>
                </a:solidFill>
                <a:latin typeface="Verdana" panose="020B0604030504040204" pitchFamily="34" charset="0"/>
                <a:ea typeface="Verdana" panose="020B0604030504040204" pitchFamily="34" charset="0"/>
              </a:rPr>
              <a:t>Абак </a:t>
            </a:r>
            <a:r>
              <a:rPr lang="ru-RU" dirty="0" err="1">
                <a:solidFill>
                  <a:prstClr val="black"/>
                </a:solidFill>
                <a:latin typeface="Verdana" panose="020B0604030504040204" pitchFamily="34" charset="0"/>
                <a:ea typeface="Verdana" panose="020B0604030504040204" pitchFamily="34" charset="0"/>
              </a:rPr>
              <a:t>має</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увігнуті</a:t>
            </a:r>
            <a:r>
              <a:rPr lang="ru-RU" dirty="0">
                <a:solidFill>
                  <a:prstClr val="black"/>
                </a:solidFill>
                <a:latin typeface="Verdana" panose="020B0604030504040204" pitchFamily="34" charset="0"/>
                <a:ea typeface="Verdana" panose="020B0604030504040204" pitchFamily="34" charset="0"/>
              </a:rPr>
              <a:t> боки, </a:t>
            </a:r>
            <a:r>
              <a:rPr lang="ru-RU" dirty="0" err="1">
                <a:solidFill>
                  <a:prstClr val="black"/>
                </a:solidFill>
                <a:latin typeface="Verdana" panose="020B0604030504040204" pitchFamily="34" charset="0"/>
                <a:ea typeface="Verdana" panose="020B0604030504040204" pitchFamily="34" charset="0"/>
              </a:rPr>
              <a:t>підтримувана</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чотирма</a:t>
            </a:r>
            <a:r>
              <a:rPr lang="ru-RU" dirty="0">
                <a:solidFill>
                  <a:prstClr val="black"/>
                </a:solidFill>
                <a:latin typeface="Verdana" panose="020B0604030504040204" pitchFamily="34" charset="0"/>
                <a:ea typeface="Verdana" panose="020B0604030504040204" pitchFamily="34" charset="0"/>
              </a:rPr>
              <a:t> великими та </a:t>
            </a:r>
            <a:r>
              <a:rPr lang="ru-RU" dirty="0" err="1">
                <a:solidFill>
                  <a:prstClr val="black"/>
                </a:solidFill>
                <a:latin typeface="Verdana" panose="020B0604030504040204" pitchFamily="34" charset="0"/>
                <a:ea typeface="Verdana" panose="020B0604030504040204" pitchFamily="34" charset="0"/>
              </a:rPr>
              <a:t>чотирма</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малими</a:t>
            </a:r>
            <a:r>
              <a:rPr lang="ru-RU" dirty="0">
                <a:solidFill>
                  <a:prstClr val="black"/>
                </a:solidFill>
                <a:latin typeface="Verdana" panose="020B0604030504040204" pitchFamily="34" charset="0"/>
                <a:ea typeface="Verdana" panose="020B0604030504040204" pitchFamily="34" charset="0"/>
              </a:rPr>
              <a:t> завитками </a:t>
            </a:r>
            <a:r>
              <a:rPr lang="ru-RU" dirty="0" err="1">
                <a:solidFill>
                  <a:prstClr val="black"/>
                </a:solidFill>
                <a:latin typeface="Verdana" panose="020B0604030504040204" pitchFamily="34" charset="0"/>
                <a:ea typeface="Verdana" panose="020B0604030504040204" pitchFamily="34" charset="0"/>
              </a:rPr>
              <a:t>спіральної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форми</a:t>
            </a:r>
            <a:r>
              <a:rPr lang="ru-RU" dirty="0">
                <a:solidFill>
                  <a:prstClr val="black"/>
                </a:solidFill>
                <a:latin typeface="Verdana" panose="020B0604030504040204" pitchFamily="34" charset="0"/>
                <a:ea typeface="Verdana" panose="020B0604030504040204" pitchFamily="34" charset="0"/>
              </a:rPr>
              <a:t>.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a:solidFill>
                  <a:prstClr val="black"/>
                </a:solidFill>
                <a:latin typeface="Verdana" panose="020B0604030504040204" pitchFamily="34" charset="0"/>
                <a:ea typeface="Verdana" panose="020B0604030504040204" pitchFamily="34" charset="0"/>
              </a:rPr>
              <a:t>На </a:t>
            </a:r>
            <a:r>
              <a:rPr lang="ru-RU" dirty="0" err="1">
                <a:solidFill>
                  <a:prstClr val="black"/>
                </a:solidFill>
                <a:latin typeface="Verdana" panose="020B0604030504040204" pitchFamily="34" charset="0"/>
                <a:ea typeface="Verdana" panose="020B0604030504040204" pitchFamily="34" charset="0"/>
              </a:rPr>
              <a:t>відміну</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від</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карнизів</a:t>
            </a:r>
            <a:r>
              <a:rPr lang="ru-RU" dirty="0">
                <a:solidFill>
                  <a:prstClr val="black"/>
                </a:solidFill>
                <a:latin typeface="Verdana" panose="020B0604030504040204" pitchFamily="34" charset="0"/>
                <a:ea typeface="Verdana" panose="020B0604030504040204" pitchFamily="34" charset="0"/>
              </a:rPr>
              <a:t> у </a:t>
            </a:r>
            <a:r>
              <a:rPr lang="ru-RU" dirty="0" err="1">
                <a:solidFill>
                  <a:prstClr val="black"/>
                </a:solidFill>
                <a:latin typeface="Verdana" panose="020B0604030504040204" pitchFamily="34" charset="0"/>
                <a:ea typeface="Verdana" panose="020B0604030504040204" pitchFamily="34" charset="0"/>
              </a:rPr>
              <a:t>доричного</a:t>
            </a:r>
            <a:r>
              <a:rPr lang="ru-RU" dirty="0">
                <a:solidFill>
                  <a:prstClr val="black"/>
                </a:solidFill>
                <a:latin typeface="Verdana" panose="020B0604030504040204" pitchFamily="34" charset="0"/>
                <a:ea typeface="Verdana" panose="020B0604030504040204" pitchFamily="34" charset="0"/>
              </a:rPr>
              <a:t> і </a:t>
            </a:r>
            <a:r>
              <a:rPr lang="ru-RU" dirty="0" err="1">
                <a:solidFill>
                  <a:prstClr val="black"/>
                </a:solidFill>
                <a:latin typeface="Verdana" panose="020B0604030504040204" pitchFamily="34" charset="0"/>
                <a:ea typeface="Verdana" panose="020B0604030504040204" pitchFamily="34" charset="0"/>
              </a:rPr>
              <a:t>іонічних</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ордерів</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які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під</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нахилом</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дахи</a:t>
            </a:r>
            <a:r>
              <a:rPr lang="ru-RU" dirty="0">
                <a:solidFill>
                  <a:prstClr val="black"/>
                </a:solidFill>
                <a:latin typeface="Verdana" panose="020B0604030504040204" pitchFamily="34" charset="0"/>
                <a:ea typeface="Verdana" panose="020B0604030504040204" pitchFamily="34" charset="0"/>
              </a:rPr>
              <a:t> у </a:t>
            </a:r>
            <a:r>
              <a:rPr lang="ru-RU" dirty="0" err="1">
                <a:solidFill>
                  <a:prstClr val="black"/>
                </a:solidFill>
                <a:latin typeface="Verdana" panose="020B0604030504040204" pitchFamily="34" charset="0"/>
                <a:ea typeface="Verdana" panose="020B0604030504040204" pitchFamily="34" charset="0"/>
              </a:rPr>
              <a:t>коринфського</a:t>
            </a:r>
            <a:r>
              <a:rPr lang="ru-RU" dirty="0">
                <a:solidFill>
                  <a:prstClr val="black"/>
                </a:solidFill>
                <a:latin typeface="Verdana" panose="020B0604030504040204" pitchFamily="34" charset="0"/>
                <a:ea typeface="Verdana" panose="020B0604030504040204" pitchFamily="34" charset="0"/>
              </a:rPr>
              <a:t> ордеру </a:t>
            </a:r>
            <a:r>
              <a:rPr lang="ru-RU" dirty="0" err="1">
                <a:solidFill>
                  <a:prstClr val="black"/>
                </a:solidFill>
                <a:latin typeface="Verdana" panose="020B0604030504040204" pitchFamily="34" charset="0"/>
                <a:ea typeface="Verdana" panose="020B0604030504040204" pitchFamily="34" charset="0"/>
              </a:rPr>
              <a:t>зазвичай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плоскі</a:t>
            </a:r>
            <a:r>
              <a:rPr lang="ru-RU" dirty="0">
                <a:solidFill>
                  <a:prstClr val="black"/>
                </a:solidFill>
                <a:latin typeface="Verdana" panose="020B0604030504040204" pitchFamily="34" charset="0"/>
                <a:ea typeface="Verdana" panose="020B0604030504040204" pitchFamily="34" charset="0"/>
              </a:rPr>
              <a:t>.</a:t>
            </a:r>
          </a:p>
        </p:txBody>
      </p:sp>
      <p:pic>
        <p:nvPicPr>
          <p:cNvPr id="9218" name="Picture 2" descr="https://upload.wikimedia.org/wikipedia/commons/9/91/CorinthianOrderPanthe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222" y="4133641"/>
            <a:ext cx="4137660" cy="424327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upload.wikimedia.org/wikipedia/commons/thumb/f/ff/JerashCorinthian.jpg/800px-JerashCorinthi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581" y="86360"/>
            <a:ext cx="4191000" cy="343685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783581" y="3191847"/>
            <a:ext cx="4305299" cy="941797"/>
          </a:xfrm>
          <a:prstGeom prst="rect">
            <a:avLst/>
          </a:prstGeom>
          <a:solidFill>
            <a:schemeClr val="accent1">
              <a:lumMod val="20000"/>
              <a:lumOff val="80000"/>
            </a:schemeClr>
          </a:solidFill>
        </p:spPr>
        <p:txBody>
          <a:bodyPr wrap="square" lIns="101870" tIns="50935" rIns="101870" bIns="50935">
            <a:spAutoFit/>
          </a:bodyPr>
          <a:lstStyle/>
          <a:p>
            <a:pPr algn="ctr" defTabSz="1018705"/>
            <a:r>
              <a:rPr lang="ru-RU" dirty="0" err="1">
                <a:solidFill>
                  <a:prstClr val="black"/>
                </a:solidFill>
                <a:latin typeface="Verdana" panose="020B0604030504040204" pitchFamily="34" charset="0"/>
                <a:ea typeface="Verdana" panose="020B0604030504040204" pitchFamily="34" charset="0"/>
              </a:rPr>
              <a:t>Коринфські</a:t>
            </a:r>
            <a:r>
              <a:rPr lang="ru-RU" dirty="0">
                <a:solidFill>
                  <a:prstClr val="black"/>
                </a:solidFill>
                <a:latin typeface="Verdana" panose="020B0604030504040204" pitchFamily="34" charset="0"/>
                <a:ea typeface="Verdana" panose="020B0604030504040204" pitchFamily="34" charset="0"/>
              </a:rPr>
              <a:t> колони, </a:t>
            </a:r>
            <a:r>
              <a:rPr lang="ru-RU" dirty="0" err="1">
                <a:solidFill>
                  <a:prstClr val="black"/>
                </a:solidFill>
                <a:latin typeface="Verdana" panose="020B0604030504040204" pitchFamily="34" charset="0"/>
                <a:ea typeface="Verdana" panose="020B0604030504040204" pitchFamily="34" charset="0"/>
              </a:rPr>
              <a:t>прикрашені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листям</a:t>
            </a:r>
            <a:r>
              <a:rPr lang="ru-RU" dirty="0">
                <a:solidFill>
                  <a:prstClr val="black"/>
                </a:solidFill>
                <a:latin typeface="Verdana" panose="020B0604030504040204" pitchFamily="34" charset="0"/>
                <a:ea typeface="Verdana" panose="020B0604030504040204" pitchFamily="34" charset="0"/>
              </a:rPr>
              <a:t> аканта, у </a:t>
            </a:r>
            <a:r>
              <a:rPr lang="ru-RU" dirty="0" err="1">
                <a:solidFill>
                  <a:prstClr val="black"/>
                </a:solidFill>
                <a:latin typeface="Verdana" panose="020B0604030504040204" pitchFamily="34" charset="0"/>
                <a:ea typeface="Verdana" panose="020B0604030504040204" pitchFamily="34" charset="0"/>
              </a:rPr>
              <a:t>місті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Джераш</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Йорданія</a:t>
            </a:r>
            <a:r>
              <a:rPr lang="ru-RU" dirty="0">
                <a:solidFill>
                  <a:prstClr val="black"/>
                </a:solidFill>
                <a:latin typeface="Verdana" panose="020B0604030504040204" pitchFamily="34" charset="0"/>
                <a:ea typeface="Verdana" panose="020B0604030504040204" pitchFamily="34" charset="0"/>
              </a:rPr>
              <a:t>.</a:t>
            </a:r>
          </a:p>
        </p:txBody>
      </p:sp>
      <p:sp>
        <p:nvSpPr>
          <p:cNvPr id="4" name="Прямоугольник 3"/>
          <p:cNvSpPr/>
          <p:nvPr/>
        </p:nvSpPr>
        <p:spPr>
          <a:xfrm>
            <a:off x="6027418" y="7426961"/>
            <a:ext cx="4069082" cy="383695"/>
          </a:xfrm>
          <a:prstGeom prst="rect">
            <a:avLst/>
          </a:prstGeom>
          <a:solidFill>
            <a:schemeClr val="accent1">
              <a:lumMod val="20000"/>
              <a:lumOff val="80000"/>
            </a:schemeClr>
          </a:solidFill>
        </p:spPr>
        <p:txBody>
          <a:bodyPr wrap="square" lIns="101870" tIns="50935" rIns="101870" bIns="50935">
            <a:spAutoFit/>
          </a:bodyPr>
          <a:lstStyle/>
          <a:p>
            <a:pPr defTabSz="1018705"/>
            <a:r>
              <a:rPr lang="ru-RU" dirty="0" err="1">
                <a:solidFill>
                  <a:prstClr val="black"/>
                </a:solidFill>
                <a:latin typeface="Verdana" panose="020B0604030504040204" pitchFamily="34" charset="0"/>
                <a:ea typeface="Verdana" panose="020B0604030504040204" pitchFamily="34" charset="0"/>
              </a:rPr>
              <a:t>Коринфський</a:t>
            </a:r>
            <a:r>
              <a:rPr lang="ru-RU" dirty="0">
                <a:solidFill>
                  <a:prstClr val="black"/>
                </a:solidFill>
                <a:latin typeface="Verdana" panose="020B0604030504040204" pitchFamily="34" charset="0"/>
                <a:ea typeface="Verdana" panose="020B0604030504040204" pitchFamily="34" charset="0"/>
              </a:rPr>
              <a:t> ордер. Пантеон</a:t>
            </a:r>
          </a:p>
        </p:txBody>
      </p:sp>
    </p:spTree>
    <p:extLst>
      <p:ext uri="{BB962C8B-B14F-4D97-AF65-F5344CB8AC3E}">
        <p14:creationId xmlns:p14="http://schemas.microsoft.com/office/powerpoint/2010/main" val="1438796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460" y="259082"/>
            <a:ext cx="9723120" cy="2041857"/>
          </a:xfrm>
          <a:prstGeom prst="rect">
            <a:avLst/>
          </a:prstGeom>
        </p:spPr>
        <p:txBody>
          <a:bodyPr wrap="square" lIns="101870" tIns="50935" rIns="101870" bIns="50935">
            <a:spAutoFit/>
          </a:bodyPr>
          <a:lstStyle/>
          <a:p>
            <a:pPr defTabSz="1018705"/>
            <a:r>
              <a:rPr lang="ru-RU" dirty="0" err="1">
                <a:solidFill>
                  <a:prstClr val="black"/>
                </a:solidFill>
              </a:rPr>
              <a:t>Вважається</a:t>
            </a:r>
            <a:r>
              <a:rPr lang="ru-RU" dirty="0">
                <a:solidFill>
                  <a:prstClr val="black"/>
                </a:solidFill>
              </a:rPr>
              <a:t>, </a:t>
            </a:r>
            <a:r>
              <a:rPr lang="ru-RU" dirty="0" err="1">
                <a:solidFill>
                  <a:prstClr val="black"/>
                </a:solidFill>
              </a:rPr>
              <a:t>що</a:t>
            </a:r>
            <a:r>
              <a:rPr lang="ru-RU" dirty="0">
                <a:solidFill>
                  <a:prstClr val="black"/>
                </a:solidFill>
              </a:rPr>
              <a:t> </a:t>
            </a:r>
            <a:r>
              <a:rPr lang="ru-RU" dirty="0" err="1">
                <a:solidFill>
                  <a:prstClr val="black"/>
                </a:solidFill>
              </a:rPr>
              <a:t>коринфський</a:t>
            </a:r>
            <a:r>
              <a:rPr lang="ru-RU" dirty="0">
                <a:solidFill>
                  <a:prstClr val="black"/>
                </a:solidFill>
              </a:rPr>
              <a:t> ордер </a:t>
            </a:r>
            <a:r>
              <a:rPr lang="ru-RU" dirty="0" err="1">
                <a:solidFill>
                  <a:prstClr val="black"/>
                </a:solidFill>
              </a:rPr>
              <a:t>виник</a:t>
            </a:r>
            <a:r>
              <a:rPr lang="ru-RU" dirty="0">
                <a:solidFill>
                  <a:prstClr val="black"/>
                </a:solidFill>
              </a:rPr>
              <a:t> у </a:t>
            </a:r>
            <a:r>
              <a:rPr lang="ru-RU" dirty="0" err="1">
                <a:solidFill>
                  <a:prstClr val="black"/>
                </a:solidFill>
              </a:rPr>
              <a:t>другій</a:t>
            </a:r>
            <a:r>
              <a:rPr lang="ru-RU" dirty="0">
                <a:solidFill>
                  <a:prstClr val="black"/>
                </a:solidFill>
              </a:rPr>
              <a:t> </a:t>
            </a:r>
            <a:r>
              <a:rPr lang="ru-RU" dirty="0" err="1">
                <a:solidFill>
                  <a:prstClr val="black"/>
                </a:solidFill>
              </a:rPr>
              <a:t>половині</a:t>
            </a:r>
            <a:r>
              <a:rPr lang="ru-RU" dirty="0">
                <a:solidFill>
                  <a:prstClr val="black"/>
                </a:solidFill>
              </a:rPr>
              <a:t> </a:t>
            </a:r>
            <a:r>
              <a:rPr lang="de-DE" dirty="0">
                <a:solidFill>
                  <a:prstClr val="black"/>
                </a:solidFill>
              </a:rPr>
              <a:t>V </a:t>
            </a:r>
            <a:r>
              <a:rPr lang="ru-RU" dirty="0">
                <a:solidFill>
                  <a:prstClr val="black"/>
                </a:solidFill>
              </a:rPr>
              <a:t>ст. до н. </a:t>
            </a:r>
            <a:r>
              <a:rPr lang="ru-RU" dirty="0" smtClean="0">
                <a:solidFill>
                  <a:prstClr val="black"/>
                </a:solidFill>
              </a:rPr>
              <a:t>е., </a:t>
            </a:r>
            <a:r>
              <a:rPr lang="ru-RU" dirty="0">
                <a:solidFill>
                  <a:prstClr val="black"/>
                </a:solidFill>
              </a:rPr>
              <a:t>в </a:t>
            </a:r>
            <a:r>
              <a:rPr lang="ru-RU" dirty="0" err="1">
                <a:solidFill>
                  <a:prstClr val="black"/>
                </a:solidFill>
              </a:rPr>
              <a:t>архітектурі</a:t>
            </a:r>
            <a:r>
              <a:rPr lang="ru-RU" dirty="0">
                <a:solidFill>
                  <a:prstClr val="black"/>
                </a:solidFill>
              </a:rPr>
              <a:t> </a:t>
            </a:r>
            <a:r>
              <a:rPr lang="ru-RU" dirty="0" err="1">
                <a:solidFill>
                  <a:prstClr val="black"/>
                </a:solidFill>
              </a:rPr>
              <a:t>епохи</a:t>
            </a:r>
            <a:r>
              <a:rPr lang="ru-RU" dirty="0">
                <a:solidFill>
                  <a:prstClr val="black"/>
                </a:solidFill>
              </a:rPr>
              <a:t> </a:t>
            </a:r>
            <a:r>
              <a:rPr lang="ru-RU" dirty="0" err="1">
                <a:solidFill>
                  <a:prstClr val="black"/>
                </a:solidFill>
              </a:rPr>
              <a:t>еллінізму</a:t>
            </a:r>
            <a:r>
              <a:rPr lang="ru-RU" dirty="0">
                <a:solidFill>
                  <a:prstClr val="black"/>
                </a:solidFill>
              </a:rPr>
              <a:t> і </a:t>
            </a:r>
            <a:r>
              <a:rPr lang="ru-RU" dirty="0" err="1">
                <a:solidFill>
                  <a:prstClr val="black"/>
                </a:solidFill>
              </a:rPr>
              <a:t>Стародавнього</a:t>
            </a:r>
            <a:r>
              <a:rPr lang="ru-RU" dirty="0">
                <a:solidFill>
                  <a:prstClr val="black"/>
                </a:solidFill>
              </a:rPr>
              <a:t> Риму. </a:t>
            </a:r>
            <a:r>
              <a:rPr lang="ru-RU" dirty="0" err="1">
                <a:solidFill>
                  <a:prstClr val="black"/>
                </a:solidFill>
              </a:rPr>
              <a:t>Найдавніша</a:t>
            </a:r>
            <a:r>
              <a:rPr lang="ru-RU" dirty="0">
                <a:solidFill>
                  <a:prstClr val="black"/>
                </a:solidFill>
              </a:rPr>
              <a:t> </a:t>
            </a:r>
            <a:r>
              <a:rPr lang="ru-RU" dirty="0" err="1">
                <a:solidFill>
                  <a:prstClr val="black"/>
                </a:solidFill>
              </a:rPr>
              <a:t>капітель</a:t>
            </a:r>
            <a:r>
              <a:rPr lang="ru-RU" dirty="0">
                <a:solidFill>
                  <a:prstClr val="black"/>
                </a:solidFill>
              </a:rPr>
              <a:t>, </a:t>
            </a:r>
            <a:r>
              <a:rPr lang="ru-RU" dirty="0" err="1">
                <a:solidFill>
                  <a:prstClr val="black"/>
                </a:solidFill>
              </a:rPr>
              <a:t>виконана</a:t>
            </a:r>
            <a:r>
              <a:rPr lang="ru-RU" dirty="0">
                <a:solidFill>
                  <a:prstClr val="black"/>
                </a:solidFill>
              </a:rPr>
              <a:t> у </a:t>
            </a:r>
            <a:r>
              <a:rPr lang="ru-RU" dirty="0" err="1">
                <a:solidFill>
                  <a:prstClr val="black"/>
                </a:solidFill>
              </a:rPr>
              <a:t>коринфському</a:t>
            </a:r>
            <a:r>
              <a:rPr lang="ru-RU" dirty="0">
                <a:solidFill>
                  <a:prstClr val="black"/>
                </a:solidFill>
              </a:rPr>
              <a:t> </a:t>
            </a:r>
            <a:r>
              <a:rPr lang="ru-RU" dirty="0" err="1">
                <a:solidFill>
                  <a:prstClr val="black"/>
                </a:solidFill>
              </a:rPr>
              <a:t>ордері</a:t>
            </a:r>
            <a:r>
              <a:rPr lang="ru-RU" dirty="0">
                <a:solidFill>
                  <a:prstClr val="black"/>
                </a:solidFill>
              </a:rPr>
              <a:t>, </a:t>
            </a:r>
            <a:r>
              <a:rPr lang="ru-RU" dirty="0" err="1">
                <a:solidFill>
                  <a:prstClr val="black"/>
                </a:solidFill>
              </a:rPr>
              <a:t>була</a:t>
            </a:r>
            <a:r>
              <a:rPr lang="ru-RU" dirty="0">
                <a:solidFill>
                  <a:prstClr val="black"/>
                </a:solidFill>
              </a:rPr>
              <a:t> </a:t>
            </a:r>
            <a:r>
              <a:rPr lang="ru-RU" dirty="0" err="1">
                <a:solidFill>
                  <a:prstClr val="black"/>
                </a:solidFill>
              </a:rPr>
              <a:t>знайдена</a:t>
            </a:r>
            <a:r>
              <a:rPr lang="ru-RU" dirty="0">
                <a:solidFill>
                  <a:prstClr val="black"/>
                </a:solidFill>
              </a:rPr>
              <a:t> на </a:t>
            </a:r>
            <a:r>
              <a:rPr lang="ru-RU" dirty="0" err="1" smtClean="0">
                <a:solidFill>
                  <a:prstClr val="black"/>
                </a:solidFill>
              </a:rPr>
              <a:t>археологічній</a:t>
            </a:r>
            <a:r>
              <a:rPr lang="ru-RU" dirty="0" smtClean="0">
                <a:solidFill>
                  <a:prstClr val="black"/>
                </a:solidFill>
              </a:rPr>
              <a:t> </a:t>
            </a:r>
            <a:r>
              <a:rPr lang="ru-RU" dirty="0" err="1">
                <a:solidFill>
                  <a:prstClr val="black"/>
                </a:solidFill>
              </a:rPr>
              <a:t>ділянці</a:t>
            </a:r>
            <a:r>
              <a:rPr lang="ru-RU" dirty="0">
                <a:solidFill>
                  <a:prstClr val="black"/>
                </a:solidFill>
              </a:rPr>
              <a:t> в </a:t>
            </a:r>
            <a:r>
              <a:rPr lang="ru-RU" dirty="0" err="1">
                <a:solidFill>
                  <a:prstClr val="black"/>
                </a:solidFill>
              </a:rPr>
              <a:t>Бассах</a:t>
            </a:r>
            <a:r>
              <a:rPr lang="ru-RU" dirty="0">
                <a:solidFill>
                  <a:prstClr val="black"/>
                </a:solidFill>
              </a:rPr>
              <a:t>, і </a:t>
            </a:r>
            <a:r>
              <a:rPr lang="ru-RU" dirty="0" err="1">
                <a:solidFill>
                  <a:prstClr val="black"/>
                </a:solidFill>
              </a:rPr>
              <a:t>датується</a:t>
            </a:r>
            <a:r>
              <a:rPr lang="ru-RU" dirty="0">
                <a:solidFill>
                  <a:prstClr val="black"/>
                </a:solidFill>
              </a:rPr>
              <a:t> 427 роком до н. е</a:t>
            </a:r>
            <a:r>
              <a:rPr lang="ru-RU" dirty="0" smtClean="0">
                <a:solidFill>
                  <a:prstClr val="black"/>
                </a:solidFill>
              </a:rPr>
              <a:t>.</a:t>
            </a:r>
          </a:p>
          <a:p>
            <a:pPr defTabSz="1018705"/>
            <a:endParaRPr lang="ru-RU" dirty="0">
              <a:solidFill>
                <a:prstClr val="black"/>
              </a:solidFill>
            </a:endParaRPr>
          </a:p>
          <a:p>
            <a:pPr defTabSz="1018705"/>
            <a:r>
              <a:rPr lang="ru-RU" dirty="0" err="1">
                <a:solidFill>
                  <a:prstClr val="black"/>
                </a:solidFill>
              </a:rPr>
              <a:t>Найкращими</a:t>
            </a:r>
            <a:r>
              <a:rPr lang="ru-RU" dirty="0">
                <a:solidFill>
                  <a:prstClr val="black"/>
                </a:solidFill>
              </a:rPr>
              <a:t> прикладами </a:t>
            </a:r>
            <a:r>
              <a:rPr lang="ru-RU" dirty="0" err="1">
                <a:solidFill>
                  <a:prstClr val="black"/>
                </a:solidFill>
              </a:rPr>
              <a:t>цього</a:t>
            </a:r>
            <a:r>
              <a:rPr lang="ru-RU" dirty="0">
                <a:solidFill>
                  <a:prstClr val="black"/>
                </a:solidFill>
              </a:rPr>
              <a:t> ордеру є </a:t>
            </a:r>
            <a:r>
              <a:rPr lang="ru-RU" b="1" dirty="0" err="1" smtClean="0">
                <a:solidFill>
                  <a:prstClr val="black"/>
                </a:solidFill>
              </a:rPr>
              <a:t>пам'ятник</a:t>
            </a:r>
            <a:r>
              <a:rPr lang="ru-RU" b="1" dirty="0" smtClean="0">
                <a:solidFill>
                  <a:prstClr val="black"/>
                </a:solidFill>
              </a:rPr>
              <a:t> </a:t>
            </a:r>
            <a:r>
              <a:rPr lang="ru-RU" b="1" dirty="0" err="1">
                <a:solidFill>
                  <a:prstClr val="black"/>
                </a:solidFill>
              </a:rPr>
              <a:t>Лісікрата</a:t>
            </a:r>
            <a:r>
              <a:rPr lang="ru-RU" b="1" dirty="0">
                <a:solidFill>
                  <a:prstClr val="black"/>
                </a:solidFill>
              </a:rPr>
              <a:t> </a:t>
            </a:r>
            <a:r>
              <a:rPr lang="ru-RU" dirty="0">
                <a:solidFill>
                  <a:prstClr val="black"/>
                </a:solidFill>
              </a:rPr>
              <a:t>та </a:t>
            </a:r>
            <a:r>
              <a:rPr lang="ru-RU" b="1" dirty="0">
                <a:solidFill>
                  <a:prstClr val="black"/>
                </a:solidFill>
              </a:rPr>
              <a:t>храм Зевса </a:t>
            </a:r>
            <a:r>
              <a:rPr lang="ru-RU" b="1" dirty="0" err="1">
                <a:solidFill>
                  <a:prstClr val="black"/>
                </a:solidFill>
              </a:rPr>
              <a:t>Олімпійського</a:t>
            </a:r>
            <a:r>
              <a:rPr lang="ru-RU" dirty="0">
                <a:solidFill>
                  <a:prstClr val="black"/>
                </a:solidFill>
              </a:rPr>
              <a:t>, </a:t>
            </a:r>
            <a:r>
              <a:rPr lang="ru-RU" dirty="0" err="1">
                <a:solidFill>
                  <a:prstClr val="black"/>
                </a:solidFill>
              </a:rPr>
              <a:t>що</a:t>
            </a:r>
            <a:r>
              <a:rPr lang="ru-RU" dirty="0">
                <a:solidFill>
                  <a:prstClr val="black"/>
                </a:solidFill>
              </a:rPr>
              <a:t> в </a:t>
            </a:r>
            <a:r>
              <a:rPr lang="ru-RU" dirty="0" err="1">
                <a:solidFill>
                  <a:prstClr val="black"/>
                </a:solidFill>
              </a:rPr>
              <a:t>Афінах</a:t>
            </a:r>
            <a:r>
              <a:rPr lang="ru-RU" dirty="0">
                <a:solidFill>
                  <a:prstClr val="black"/>
                </a:solidFill>
              </a:rPr>
              <a:t>.</a:t>
            </a:r>
          </a:p>
        </p:txBody>
      </p:sp>
      <p:pic>
        <p:nvPicPr>
          <p:cNvPr id="10242" name="Picture 2" descr="Temple of Olympian Zeus Athens Greec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1" y="2865581"/>
            <a:ext cx="6957060" cy="482045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Памятник Лисикрат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6089" y="2865581"/>
            <a:ext cx="2955633" cy="4810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951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9540" y="259082"/>
            <a:ext cx="5844540" cy="7359963"/>
          </a:xfrm>
          <a:prstGeom prst="rect">
            <a:avLst/>
          </a:prstGeom>
        </p:spPr>
        <p:txBody>
          <a:bodyPr wrap="square" lIns="101870" tIns="50935" rIns="101870" bIns="50935">
            <a:spAutoFit/>
          </a:bodyPr>
          <a:lstStyle/>
          <a:p>
            <a:pPr algn="r" defTabSz="1018705"/>
            <a:r>
              <a:rPr lang="ru-RU" b="1" dirty="0" err="1">
                <a:solidFill>
                  <a:prstClr val="black"/>
                </a:solidFill>
                <a:latin typeface="Verdana" panose="020B0604030504040204" pitchFamily="34" charset="0"/>
                <a:ea typeface="Verdana" panose="020B0604030504040204" pitchFamily="34" charset="0"/>
              </a:rPr>
              <a:t>Тосканський</a:t>
            </a:r>
            <a:r>
              <a:rPr lang="ru-RU" b="1" dirty="0">
                <a:solidFill>
                  <a:prstClr val="black"/>
                </a:solidFill>
                <a:latin typeface="Verdana" panose="020B0604030504040204" pitchFamily="34" charset="0"/>
                <a:ea typeface="Verdana" panose="020B0604030504040204" pitchFamily="34" charset="0"/>
              </a:rPr>
              <a:t> ордер</a:t>
            </a:r>
            <a:r>
              <a:rPr lang="ru-RU" dirty="0">
                <a:solidFill>
                  <a:prstClr val="black"/>
                </a:solidFill>
                <a:latin typeface="Verdana" panose="020B0604030504040204" pitchFamily="34" charset="0"/>
                <a:ea typeface="Verdana" panose="020B0604030504040204" pitchFamily="34" charset="0"/>
              </a:rPr>
              <a:t> — один з </a:t>
            </a:r>
            <a:r>
              <a:rPr lang="ru-RU" dirty="0" err="1">
                <a:solidFill>
                  <a:prstClr val="black"/>
                </a:solidFill>
                <a:latin typeface="Verdana" panose="020B0604030504040204" pitchFamily="34" charset="0"/>
                <a:ea typeface="Verdana" panose="020B0604030504040204" pitchFamily="34" charset="0"/>
              </a:rPr>
              <a:t>п'яти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архітектурних</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ордерів</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що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виник</a:t>
            </a:r>
            <a:r>
              <a:rPr lang="ru-RU" dirty="0">
                <a:solidFill>
                  <a:prstClr val="black"/>
                </a:solidFill>
                <a:latin typeface="Verdana" panose="020B0604030504040204" pitchFamily="34" charset="0"/>
                <a:ea typeface="Verdana" panose="020B0604030504040204" pitchFamily="34" charset="0"/>
              </a:rPr>
              <a:t> у </a:t>
            </a:r>
            <a:r>
              <a:rPr lang="ru-RU" dirty="0" err="1">
                <a:solidFill>
                  <a:prstClr val="black"/>
                </a:solidFill>
                <a:latin typeface="Verdana" panose="020B0604030504040204" pitchFamily="34" charset="0"/>
                <a:ea typeface="Verdana" panose="020B0604030504040204" pitchFamily="34" charset="0"/>
              </a:rPr>
              <a:t>Стародавньому</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Римі</a:t>
            </a:r>
            <a:r>
              <a:rPr lang="ru-RU" dirty="0">
                <a:solidFill>
                  <a:prstClr val="black"/>
                </a:solidFill>
                <a:latin typeface="Verdana" panose="020B0604030504040204" pitchFamily="34" charset="0"/>
                <a:ea typeface="Verdana" panose="020B0604030504040204" pitchFamily="34" charset="0"/>
              </a:rPr>
              <a:t> на </a:t>
            </a:r>
            <a:r>
              <a:rPr lang="ru-RU" dirty="0" err="1">
                <a:solidFill>
                  <a:prstClr val="black"/>
                </a:solidFill>
                <a:latin typeface="Verdana" panose="020B0604030504040204" pitchFamily="34" charset="0"/>
                <a:ea typeface="Verdana" panose="020B0604030504040204" pitchFamily="34" charset="0"/>
              </a:rPr>
              <a:t>рубежі</a:t>
            </a:r>
            <a:r>
              <a:rPr lang="ru-RU" dirty="0">
                <a:solidFill>
                  <a:prstClr val="black"/>
                </a:solidFill>
                <a:latin typeface="Verdana" panose="020B0604030504040204" pitchFamily="34" charset="0"/>
                <a:ea typeface="Verdana" panose="020B0604030504040204" pitchFamily="34" charset="0"/>
              </a:rPr>
              <a:t> </a:t>
            </a:r>
            <a:r>
              <a:rPr lang="de-DE" dirty="0">
                <a:solidFill>
                  <a:prstClr val="black"/>
                </a:solidFill>
                <a:latin typeface="Verdana" panose="020B0604030504040204" pitchFamily="34" charset="0"/>
                <a:ea typeface="Verdana" panose="020B0604030504040204" pitchFamily="34" charset="0"/>
              </a:rPr>
              <a:t>I </a:t>
            </a:r>
            <a:r>
              <a:rPr lang="ru-RU" dirty="0" err="1">
                <a:solidFill>
                  <a:prstClr val="black"/>
                </a:solidFill>
                <a:latin typeface="Verdana" panose="020B0604030504040204" pitchFamily="34" charset="0"/>
                <a:ea typeface="Verdana" panose="020B0604030504040204" pitchFamily="34" charset="0"/>
              </a:rPr>
              <a:t>століття</a:t>
            </a:r>
            <a:r>
              <a:rPr lang="ru-RU" dirty="0">
                <a:solidFill>
                  <a:prstClr val="black"/>
                </a:solidFill>
                <a:latin typeface="Verdana" panose="020B0604030504040204" pitchFamily="34" charset="0"/>
                <a:ea typeface="Verdana" panose="020B0604030504040204" pitchFamily="34" charset="0"/>
              </a:rPr>
              <a:t> до </a:t>
            </a:r>
            <a:r>
              <a:rPr lang="ru-RU" dirty="0" err="1">
                <a:solidFill>
                  <a:prstClr val="black"/>
                </a:solidFill>
                <a:latin typeface="Verdana" panose="020B0604030504040204" pitchFamily="34" charset="0"/>
                <a:ea typeface="Verdana" panose="020B0604030504040204" pitchFamily="34" charset="0"/>
              </a:rPr>
              <a:t>нової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ери</a:t>
            </a:r>
            <a:r>
              <a:rPr lang="ru-RU" dirty="0">
                <a:solidFill>
                  <a:prstClr val="black"/>
                </a:solidFill>
                <a:latin typeface="Verdana" panose="020B0604030504040204" pitchFamily="34" charset="0"/>
                <a:ea typeface="Verdana" panose="020B0604030504040204" pitchFamily="34" charset="0"/>
              </a:rPr>
              <a:t> і </a:t>
            </a:r>
            <a:r>
              <a:rPr lang="de-DE" dirty="0">
                <a:solidFill>
                  <a:prstClr val="black"/>
                </a:solidFill>
                <a:latin typeface="Verdana" panose="020B0604030504040204" pitchFamily="34" charset="0"/>
                <a:ea typeface="Verdana" panose="020B0604030504040204" pitchFamily="34" charset="0"/>
              </a:rPr>
              <a:t>I </a:t>
            </a:r>
            <a:r>
              <a:rPr lang="ru-RU" dirty="0" err="1">
                <a:solidFill>
                  <a:prstClr val="black"/>
                </a:solidFill>
                <a:latin typeface="Verdana" panose="020B0604030504040204" pitchFamily="34" charset="0"/>
                <a:ea typeface="Verdana" panose="020B0604030504040204" pitchFamily="34" charset="0"/>
              </a:rPr>
              <a:t>століття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нової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ери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Назва</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пов'язана</a:t>
            </a:r>
            <a:r>
              <a:rPr lang="ru-RU" dirty="0">
                <a:solidFill>
                  <a:prstClr val="black"/>
                </a:solidFill>
                <a:latin typeface="Verdana" panose="020B0604030504040204" pitchFamily="34" charset="0"/>
                <a:ea typeface="Verdana" panose="020B0604030504040204" pitchFamily="34" charset="0"/>
              </a:rPr>
              <a:t> з </a:t>
            </a:r>
            <a:r>
              <a:rPr lang="ru-RU" dirty="0" err="1">
                <a:solidFill>
                  <a:prstClr val="black"/>
                </a:solidFill>
                <a:latin typeface="Verdana" panose="020B0604030504040204" pitchFamily="34" charset="0"/>
                <a:ea typeface="Verdana" panose="020B0604030504040204" pitchFamily="34" charset="0"/>
              </a:rPr>
              <a:t>архітектурою</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етрусків</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тусків</a:t>
            </a:r>
            <a:r>
              <a:rPr lang="ru-RU" dirty="0">
                <a:solidFill>
                  <a:prstClr val="black"/>
                </a:solidFill>
                <a:latin typeface="Verdana" panose="020B0604030504040204" pitchFamily="34" charset="0"/>
                <a:ea typeface="Verdana" panose="020B0604030504040204" pitchFamily="34" charset="0"/>
              </a:rPr>
              <a:t>). </a:t>
            </a:r>
          </a:p>
          <a:p>
            <a:pPr algn="r" defTabSz="1018705"/>
            <a:endParaRPr lang="ru-RU" dirty="0">
              <a:solidFill>
                <a:prstClr val="black"/>
              </a:solidFill>
              <a:latin typeface="Verdana" panose="020B0604030504040204" pitchFamily="34" charset="0"/>
              <a:ea typeface="Verdana" panose="020B0604030504040204" pitchFamily="34" charset="0"/>
            </a:endParaRPr>
          </a:p>
          <a:p>
            <a:pPr algn="r" defTabSz="1018705"/>
            <a:r>
              <a:rPr lang="ru-RU" dirty="0">
                <a:solidFill>
                  <a:prstClr val="black"/>
                </a:solidFill>
                <a:latin typeface="Verdana" panose="020B0604030504040204" pitchFamily="34" charset="0"/>
                <a:ea typeface="Verdana" panose="020B0604030504040204" pitchFamily="34" charset="0"/>
              </a:rPr>
              <a:t>У </a:t>
            </a:r>
            <a:r>
              <a:rPr lang="ru-RU" dirty="0" err="1">
                <a:solidFill>
                  <a:prstClr val="black"/>
                </a:solidFill>
                <a:latin typeface="Verdana" panose="020B0604030504040204" pitchFamily="34" charset="0"/>
                <a:ea typeface="Verdana" panose="020B0604030504040204" pitchFamily="34" charset="0"/>
              </a:rPr>
              <a:t>грецькій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системі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ордерів</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відсутній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хоча</a:t>
            </a:r>
            <a:r>
              <a:rPr lang="ru-RU" dirty="0">
                <a:solidFill>
                  <a:prstClr val="black"/>
                </a:solidFill>
                <a:latin typeface="Verdana" panose="020B0604030504040204" pitchFamily="34" charset="0"/>
                <a:ea typeface="Verdana" panose="020B0604030504040204" pitchFamily="34" charset="0"/>
              </a:rPr>
              <a:t> схожий на </a:t>
            </a:r>
            <a:r>
              <a:rPr lang="ru-RU" dirty="0" err="1">
                <a:solidFill>
                  <a:prstClr val="black"/>
                </a:solidFill>
                <a:latin typeface="Verdana" panose="020B0604030504040204" pitchFamily="34" charset="0"/>
                <a:ea typeface="Verdana" panose="020B0604030504040204" pitchFamily="34" charset="0"/>
              </a:rPr>
              <a:t>простіший</a:t>
            </a:r>
            <a:r>
              <a:rPr lang="ru-RU" dirty="0">
                <a:solidFill>
                  <a:prstClr val="black"/>
                </a:solidFill>
                <a:latin typeface="Verdana" panose="020B0604030504040204" pitchFamily="34" charset="0"/>
                <a:ea typeface="Verdana" panose="020B0604030504040204" pitchFamily="34" charset="0"/>
              </a:rPr>
              <a:t> в деталях </a:t>
            </a:r>
            <a:r>
              <a:rPr lang="ru-RU" dirty="0" err="1">
                <a:solidFill>
                  <a:prstClr val="black"/>
                </a:solidFill>
                <a:latin typeface="Verdana" panose="020B0604030504040204" pitchFamily="34" charset="0"/>
                <a:ea typeface="Verdana" panose="020B0604030504040204" pitchFamily="34" charset="0"/>
              </a:rPr>
              <a:t>грецький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доричний</a:t>
            </a:r>
            <a:r>
              <a:rPr lang="ru-RU" dirty="0">
                <a:solidFill>
                  <a:prstClr val="black"/>
                </a:solidFill>
                <a:latin typeface="Verdana" panose="020B0604030504040204" pitchFamily="34" charset="0"/>
                <a:ea typeface="Verdana" panose="020B0604030504040204" pitchFamily="34" charset="0"/>
              </a:rPr>
              <a:t> ордер, з </a:t>
            </a:r>
            <a:r>
              <a:rPr lang="ru-RU" dirty="0" err="1">
                <a:solidFill>
                  <a:prstClr val="black"/>
                </a:solidFill>
                <a:latin typeface="Verdana" panose="020B0604030504040204" pitchFamily="34" charset="0"/>
                <a:ea typeface="Verdana" panose="020B0604030504040204" pitchFamily="34" charset="0"/>
              </a:rPr>
              <a:t>яким</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його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зближують</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форми</a:t>
            </a:r>
            <a:r>
              <a:rPr lang="ru-RU" dirty="0">
                <a:solidFill>
                  <a:prstClr val="black"/>
                </a:solidFill>
                <a:latin typeface="Verdana" panose="020B0604030504040204" pitchFamily="34" charset="0"/>
                <a:ea typeface="Verdana" panose="020B0604030504040204" pitchFamily="34" charset="0"/>
              </a:rPr>
              <a:t> і </a:t>
            </a:r>
            <a:r>
              <a:rPr lang="ru-RU" dirty="0" err="1">
                <a:solidFill>
                  <a:prstClr val="black"/>
                </a:solidFill>
                <a:latin typeface="Verdana" panose="020B0604030504040204" pitchFamily="34" charset="0"/>
                <a:ea typeface="Verdana" panose="020B0604030504040204" pitchFamily="34" charset="0"/>
              </a:rPr>
              <a:t>пропорції</a:t>
            </a:r>
            <a:r>
              <a:rPr lang="ru-RU" dirty="0">
                <a:solidFill>
                  <a:prstClr val="black"/>
                </a:solidFill>
                <a:latin typeface="Verdana" panose="020B0604030504040204" pitchFamily="34" charset="0"/>
                <a:ea typeface="Verdana" panose="020B0604030504040204" pitchFamily="34" charset="0"/>
              </a:rPr>
              <a:t>.</a:t>
            </a:r>
          </a:p>
          <a:p>
            <a:pPr algn="r" defTabSz="1018705"/>
            <a:r>
              <a:rPr lang="ru-RU" dirty="0">
                <a:solidFill>
                  <a:prstClr val="black"/>
                </a:solidFill>
                <a:latin typeface="Verdana" panose="020B0604030504040204" pitchFamily="34" charset="0"/>
                <a:ea typeface="Verdana" panose="020B0604030504040204" pitchFamily="34" charset="0"/>
              </a:rPr>
              <a:t>Фриз </a:t>
            </a:r>
            <a:r>
              <a:rPr lang="ru-RU" dirty="0" err="1">
                <a:solidFill>
                  <a:prstClr val="black"/>
                </a:solidFill>
                <a:latin typeface="Verdana" panose="020B0604030504040204" pitchFamily="34" charset="0"/>
                <a:ea typeface="Verdana" panose="020B0604030504040204" pitchFamily="34" charset="0"/>
              </a:rPr>
              <a:t>тосканського</a:t>
            </a:r>
            <a:r>
              <a:rPr lang="ru-RU" dirty="0">
                <a:solidFill>
                  <a:prstClr val="black"/>
                </a:solidFill>
                <a:latin typeface="Verdana" panose="020B0604030504040204" pitchFamily="34" charset="0"/>
                <a:ea typeface="Verdana" panose="020B0604030504040204" pitchFamily="34" charset="0"/>
              </a:rPr>
              <a:t> ордера </a:t>
            </a:r>
            <a:r>
              <a:rPr lang="ru-RU" dirty="0" err="1">
                <a:solidFill>
                  <a:prstClr val="black"/>
                </a:solidFill>
                <a:latin typeface="Verdana" panose="020B0604030504040204" pitchFamily="34" charset="0"/>
                <a:ea typeface="Verdana" panose="020B0604030504040204" pitchFamily="34" charset="0"/>
              </a:rPr>
              <a:t>позбавлений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тригліфів</a:t>
            </a:r>
            <a:r>
              <a:rPr lang="ru-RU" dirty="0">
                <a:solidFill>
                  <a:prstClr val="black"/>
                </a:solidFill>
                <a:latin typeface="Verdana" panose="020B0604030504040204" pitchFamily="34" charset="0"/>
                <a:ea typeface="Verdana" panose="020B0604030504040204" pitchFamily="34" charset="0"/>
              </a:rPr>
              <a:t> і метоп. </a:t>
            </a:r>
          </a:p>
          <a:p>
            <a:pPr algn="r" defTabSz="1018705"/>
            <a:endParaRPr lang="ru-RU" dirty="0">
              <a:solidFill>
                <a:prstClr val="black"/>
              </a:solidFill>
              <a:latin typeface="Verdana" panose="020B0604030504040204" pitchFamily="34" charset="0"/>
              <a:ea typeface="Verdana" panose="020B0604030504040204" pitchFamily="34" charset="0"/>
            </a:endParaRPr>
          </a:p>
          <a:p>
            <a:pPr algn="r" defTabSz="1018705"/>
            <a:r>
              <a:rPr lang="ru-RU" dirty="0" err="1">
                <a:solidFill>
                  <a:prstClr val="black"/>
                </a:solidFill>
                <a:latin typeface="Verdana" panose="020B0604030504040204" pitchFamily="34" charset="0"/>
                <a:ea typeface="Verdana" panose="020B0604030504040204" pitchFamily="34" charset="0"/>
              </a:rPr>
              <a:t>Відсутні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мутули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під</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виносною</a:t>
            </a:r>
            <a:r>
              <a:rPr lang="ru-RU" dirty="0">
                <a:solidFill>
                  <a:prstClr val="black"/>
                </a:solidFill>
                <a:latin typeface="Verdana" panose="020B0604030504040204" pitchFamily="34" charset="0"/>
                <a:ea typeface="Verdana" panose="020B0604030504040204" pitchFamily="34" charset="0"/>
              </a:rPr>
              <a:t> плитою карнизу.</a:t>
            </a:r>
          </a:p>
          <a:p>
            <a:pPr algn="r" defTabSz="1018705"/>
            <a:r>
              <a:rPr lang="ru-RU" dirty="0" err="1">
                <a:solidFill>
                  <a:prstClr val="black"/>
                </a:solidFill>
                <a:latin typeface="Verdana" panose="020B0604030504040204" pitchFamily="34" charset="0"/>
                <a:ea typeface="Verdana" panose="020B0604030504040204" pitchFamily="34" charset="0"/>
              </a:rPr>
              <a:t>Стовбури</a:t>
            </a:r>
            <a:r>
              <a:rPr lang="ru-RU" dirty="0">
                <a:solidFill>
                  <a:prstClr val="black"/>
                </a:solidFill>
                <a:latin typeface="Verdana" panose="020B0604030504040204" pitchFamily="34" charset="0"/>
                <a:ea typeface="Verdana" panose="020B0604030504040204" pitchFamily="34" charset="0"/>
              </a:rPr>
              <a:t> колон, </a:t>
            </a:r>
            <a:r>
              <a:rPr lang="ru-RU" dirty="0" err="1">
                <a:solidFill>
                  <a:prstClr val="black"/>
                </a:solidFill>
                <a:latin typeface="Verdana" panose="020B0604030504040204" pitchFamily="34" charset="0"/>
                <a:ea typeface="Verdana" panose="020B0604030504040204" pitchFamily="34" charset="0"/>
              </a:rPr>
              <a:t>що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мають</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більшу</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товщину</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ніж</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доричні</a:t>
            </a:r>
            <a:r>
              <a:rPr lang="ru-RU" dirty="0">
                <a:solidFill>
                  <a:prstClr val="black"/>
                </a:solidFill>
                <a:latin typeface="Verdana" panose="020B0604030504040204" pitchFamily="34" charset="0"/>
                <a:ea typeface="Verdana" panose="020B0604030504040204" pitchFamily="34" charset="0"/>
              </a:rPr>
              <a:t> — </a:t>
            </a:r>
            <a:r>
              <a:rPr lang="ru-RU" dirty="0" err="1">
                <a:solidFill>
                  <a:prstClr val="black"/>
                </a:solidFill>
                <a:latin typeface="Verdana" panose="020B0604030504040204" pitchFamily="34" charset="0"/>
                <a:ea typeface="Verdana" panose="020B0604030504040204" pitchFamily="34" charset="0"/>
              </a:rPr>
              <a:t>гладкі</a:t>
            </a:r>
            <a:r>
              <a:rPr lang="ru-RU" dirty="0">
                <a:solidFill>
                  <a:prstClr val="black"/>
                </a:solidFill>
                <a:latin typeface="Verdana" panose="020B0604030504040204" pitchFamily="34" charset="0"/>
                <a:ea typeface="Verdana" panose="020B0604030504040204" pitchFamily="34" charset="0"/>
              </a:rPr>
              <a:t>, без канелюр. </a:t>
            </a:r>
          </a:p>
          <a:p>
            <a:pPr algn="r" defTabSz="1018705"/>
            <a:endParaRPr lang="ru-RU" dirty="0">
              <a:solidFill>
                <a:prstClr val="black"/>
              </a:solidFill>
              <a:latin typeface="Verdana" panose="020B0604030504040204" pitchFamily="34" charset="0"/>
              <a:ea typeface="Verdana" panose="020B0604030504040204" pitchFamily="34" charset="0"/>
            </a:endParaRPr>
          </a:p>
          <a:p>
            <a:pPr algn="r" defTabSz="1018705"/>
            <a:r>
              <a:rPr lang="ru-RU" dirty="0" err="1">
                <a:solidFill>
                  <a:prstClr val="black"/>
                </a:solidFill>
                <a:latin typeface="Verdana" panose="020B0604030504040204" pitchFamily="34" charset="0"/>
                <a:ea typeface="Verdana" panose="020B0604030504040204" pitchFamily="34" charset="0"/>
              </a:rPr>
              <a:t>Гранично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прості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бази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складаються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лише</a:t>
            </a:r>
            <a:r>
              <a:rPr lang="ru-RU" dirty="0">
                <a:solidFill>
                  <a:prstClr val="black"/>
                </a:solidFill>
                <a:latin typeface="Verdana" panose="020B0604030504040204" pitchFamily="34" charset="0"/>
                <a:ea typeface="Verdana" panose="020B0604030504040204" pitchFamily="34" charset="0"/>
              </a:rPr>
              <a:t> з </a:t>
            </a:r>
            <a:r>
              <a:rPr lang="ru-RU" dirty="0" err="1">
                <a:solidFill>
                  <a:prstClr val="black"/>
                </a:solidFill>
                <a:latin typeface="Verdana" panose="020B0604030504040204" pitchFamily="34" charset="0"/>
                <a:ea typeface="Verdana" panose="020B0604030504040204" pitchFamily="34" charset="0"/>
              </a:rPr>
              <a:t>плінта</a:t>
            </a:r>
            <a:r>
              <a:rPr lang="ru-RU" dirty="0">
                <a:solidFill>
                  <a:prstClr val="black"/>
                </a:solidFill>
                <a:latin typeface="Verdana" panose="020B0604030504040204" pitchFamily="34" charset="0"/>
                <a:ea typeface="Verdana" panose="020B0604030504040204" pitchFamily="34" charset="0"/>
              </a:rPr>
              <a:t> і торуса. </a:t>
            </a:r>
            <a:r>
              <a:rPr lang="ru-RU" dirty="0" err="1">
                <a:solidFill>
                  <a:prstClr val="black"/>
                </a:solidFill>
                <a:latin typeface="Verdana" panose="020B0604030504040204" pitchFamily="34" charset="0"/>
                <a:ea typeface="Verdana" panose="020B0604030504040204" pitchFamily="34" charset="0"/>
              </a:rPr>
              <a:t>Висота</a:t>
            </a:r>
            <a:r>
              <a:rPr lang="ru-RU" dirty="0">
                <a:solidFill>
                  <a:prstClr val="black"/>
                </a:solidFill>
                <a:latin typeface="Verdana" panose="020B0604030504040204" pitchFamily="34" charset="0"/>
                <a:ea typeface="Verdana" panose="020B0604030504040204" pitchFamily="34" charset="0"/>
              </a:rPr>
              <a:t> колон </a:t>
            </a:r>
            <a:r>
              <a:rPr lang="ru-RU" dirty="0" err="1">
                <a:solidFill>
                  <a:prstClr val="black"/>
                </a:solidFill>
                <a:latin typeface="Verdana" panose="020B0604030504040204" pitchFamily="34" charset="0"/>
                <a:ea typeface="Verdana" panose="020B0604030504040204" pitchFamily="34" charset="0"/>
              </a:rPr>
              <a:t>дорівнює</a:t>
            </a:r>
            <a:r>
              <a:rPr lang="ru-RU" dirty="0">
                <a:solidFill>
                  <a:prstClr val="black"/>
                </a:solidFill>
                <a:latin typeface="Verdana" panose="020B0604030504040204" pitchFamily="34" charset="0"/>
                <a:ea typeface="Verdana" panose="020B0604030504040204" pitchFamily="34" charset="0"/>
              </a:rPr>
              <a:t> 7 </a:t>
            </a:r>
            <a:r>
              <a:rPr lang="ru-RU" dirty="0" err="1">
                <a:solidFill>
                  <a:prstClr val="black"/>
                </a:solidFill>
                <a:latin typeface="Verdana" panose="020B0604030504040204" pitchFamily="34" charset="0"/>
                <a:ea typeface="Verdana" panose="020B0604030504040204" pitchFamily="34" charset="0"/>
              </a:rPr>
              <a:t>нижнім</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діаметрам</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або</a:t>
            </a:r>
            <a:r>
              <a:rPr lang="ru-RU" dirty="0">
                <a:solidFill>
                  <a:prstClr val="black"/>
                </a:solidFill>
                <a:latin typeface="Verdana" panose="020B0604030504040204" pitchFamily="34" charset="0"/>
                <a:ea typeface="Verdana" panose="020B0604030504040204" pitchFamily="34" charset="0"/>
              </a:rPr>
              <a:t> 14 модулям. На 1/3 </a:t>
            </a:r>
            <a:r>
              <a:rPr lang="ru-RU" dirty="0" err="1">
                <a:solidFill>
                  <a:prstClr val="black"/>
                </a:solidFill>
                <a:latin typeface="Verdana" panose="020B0604030504040204" pitchFamily="34" charset="0"/>
                <a:ea typeface="Verdana" panose="020B0604030504040204" pitchFamily="34" charset="0"/>
              </a:rPr>
              <a:t>висоти</a:t>
            </a:r>
            <a:r>
              <a:rPr lang="ru-RU" dirty="0">
                <a:solidFill>
                  <a:prstClr val="black"/>
                </a:solidFill>
                <a:latin typeface="Verdana" panose="020B0604030504040204" pitchFamily="34" charset="0"/>
                <a:ea typeface="Verdana" panose="020B0604030504040204" pitchFamily="34" charset="0"/>
              </a:rPr>
              <a:t> колона </a:t>
            </a:r>
            <a:r>
              <a:rPr lang="ru-RU" dirty="0" err="1">
                <a:solidFill>
                  <a:prstClr val="black"/>
                </a:solidFill>
                <a:latin typeface="Verdana" panose="020B0604030504040204" pitchFamily="34" charset="0"/>
                <a:ea typeface="Verdana" panose="020B0604030504040204" pitchFamily="34" charset="0"/>
              </a:rPr>
              <a:t>рівна</a:t>
            </a:r>
            <a:r>
              <a:rPr lang="ru-RU" dirty="0">
                <a:solidFill>
                  <a:prstClr val="black"/>
                </a:solidFill>
                <a:latin typeface="Verdana" panose="020B0604030504040204" pitchFamily="34" charset="0"/>
                <a:ea typeface="Verdana" panose="020B0604030504040204" pitchFamily="34" charset="0"/>
              </a:rPr>
              <a:t>, а </a:t>
            </a:r>
            <a:r>
              <a:rPr lang="ru-RU" dirty="0" err="1">
                <a:solidFill>
                  <a:prstClr val="black"/>
                </a:solidFill>
                <a:latin typeface="Verdana" panose="020B0604030504040204" pitchFamily="34" charset="0"/>
                <a:ea typeface="Verdana" panose="020B0604030504040204" pitchFamily="34" charset="0"/>
              </a:rPr>
              <a:t>вище</a:t>
            </a:r>
            <a:r>
              <a:rPr lang="ru-RU" dirty="0">
                <a:solidFill>
                  <a:prstClr val="black"/>
                </a:solidFill>
                <a:latin typeface="Verdana" panose="020B0604030504040204" pitchFamily="34" charset="0"/>
                <a:ea typeface="Verdana" panose="020B0604030504040204" pitchFamily="34" charset="0"/>
              </a:rPr>
              <a:t> вона </a:t>
            </a:r>
            <a:r>
              <a:rPr lang="ru-RU" dirty="0" err="1">
                <a:solidFill>
                  <a:prstClr val="black"/>
                </a:solidFill>
                <a:latin typeface="Verdana" panose="020B0604030504040204" pitchFamily="34" charset="0"/>
                <a:ea typeface="Verdana" panose="020B0604030504040204" pitchFamily="34" charset="0"/>
              </a:rPr>
              <a:t>звужується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таке</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звуження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називається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ентазисом</a:t>
            </a:r>
            <a:r>
              <a:rPr lang="ru-RU" dirty="0">
                <a:solidFill>
                  <a:prstClr val="black"/>
                </a:solidFill>
                <a:latin typeface="Verdana" panose="020B0604030504040204" pitchFamily="34" charset="0"/>
                <a:ea typeface="Verdana" panose="020B0604030504040204" pitchFamily="34" charset="0"/>
              </a:rPr>
              <a:t>) до </a:t>
            </a:r>
            <a:r>
              <a:rPr lang="ru-RU" dirty="0" err="1">
                <a:solidFill>
                  <a:prstClr val="black"/>
                </a:solidFill>
                <a:latin typeface="Verdana" panose="020B0604030504040204" pitchFamily="34" charset="0"/>
                <a:ea typeface="Verdana" panose="020B0604030504040204" pitchFamily="34" charset="0"/>
              </a:rPr>
              <a:t>капітелі</a:t>
            </a:r>
            <a:r>
              <a:rPr lang="ru-RU" dirty="0">
                <a:solidFill>
                  <a:prstClr val="black"/>
                </a:solidFill>
                <a:latin typeface="Verdana" panose="020B0604030504040204" pitchFamily="34" charset="0"/>
                <a:ea typeface="Verdana" panose="020B0604030504040204" pitchFamily="34" charset="0"/>
              </a:rPr>
              <a:t> на 1/5 </a:t>
            </a:r>
            <a:r>
              <a:rPr lang="ru-RU" dirty="0" err="1">
                <a:solidFill>
                  <a:prstClr val="black"/>
                </a:solidFill>
                <a:latin typeface="Verdana" panose="020B0604030504040204" pitchFamily="34" charset="0"/>
                <a:ea typeface="Verdana" panose="020B0604030504040204" pitchFamily="34" charset="0"/>
              </a:rPr>
              <a:t>нижнього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діаметра</a:t>
            </a:r>
            <a:r>
              <a:rPr lang="ru-RU" dirty="0">
                <a:solidFill>
                  <a:prstClr val="black"/>
                </a:solidFill>
                <a:latin typeface="Verdana" panose="020B0604030504040204" pitchFamily="34" charset="0"/>
                <a:ea typeface="Verdana" panose="020B0604030504040204" pitchFamily="34" charset="0"/>
              </a:rPr>
              <a:t>. </a:t>
            </a:r>
          </a:p>
          <a:p>
            <a:pPr algn="r" defTabSz="1018705"/>
            <a:endParaRPr lang="ru-RU" dirty="0">
              <a:solidFill>
                <a:prstClr val="black"/>
              </a:solidFill>
              <a:latin typeface="Verdana" panose="020B0604030504040204" pitchFamily="34" charset="0"/>
              <a:ea typeface="Verdana" panose="020B0604030504040204" pitchFamily="34" charset="0"/>
            </a:endParaRPr>
          </a:p>
          <a:p>
            <a:pPr algn="r" defTabSz="1018705"/>
            <a:r>
              <a:rPr lang="ru-RU" dirty="0">
                <a:solidFill>
                  <a:prstClr val="black"/>
                </a:solidFill>
                <a:latin typeface="Verdana" panose="020B0604030504040204" pitchFamily="34" charset="0"/>
                <a:ea typeface="Verdana" panose="020B0604030504040204" pitchFamily="34" charset="0"/>
              </a:rPr>
              <a:t>Колона </a:t>
            </a:r>
            <a:r>
              <a:rPr lang="ru-RU" dirty="0" err="1">
                <a:solidFill>
                  <a:prstClr val="black"/>
                </a:solidFill>
                <a:latin typeface="Verdana" panose="020B0604030504040204" pitchFamily="34" charset="0"/>
                <a:ea typeface="Verdana" panose="020B0604030504040204" pitchFamily="34" charset="0"/>
              </a:rPr>
              <a:t>завершується</a:t>
            </a:r>
            <a:r>
              <a:rPr lang="ru-RU" dirty="0">
                <a:solidFill>
                  <a:prstClr val="black"/>
                </a:solidFill>
                <a:latin typeface="Verdana" panose="020B0604030504040204" pitchFamily="34" charset="0"/>
                <a:ea typeface="Verdana" panose="020B0604030504040204" pitchFamily="34" charset="0"/>
              </a:rPr>
              <a:t> простою круглою </a:t>
            </a:r>
            <a:r>
              <a:rPr lang="ru-RU" dirty="0" err="1">
                <a:solidFill>
                  <a:prstClr val="black"/>
                </a:solidFill>
                <a:latin typeface="Verdana" panose="020B0604030504040204" pitchFamily="34" charset="0"/>
                <a:ea typeface="Verdana" panose="020B0604030504040204" pitchFamily="34" charset="0"/>
              </a:rPr>
              <a:t>капітеллю</a:t>
            </a:r>
            <a:r>
              <a:rPr lang="ru-RU" dirty="0">
                <a:solidFill>
                  <a:prstClr val="black"/>
                </a:solidFill>
                <a:latin typeface="Verdana" panose="020B0604030504040204" pitchFamily="34" charset="0"/>
                <a:ea typeface="Verdana" panose="020B0604030504040204" pitchFamily="34" charset="0"/>
              </a:rPr>
              <a:t>. Фриз та </a:t>
            </a:r>
            <a:r>
              <a:rPr lang="ru-RU" dirty="0" err="1">
                <a:solidFill>
                  <a:prstClr val="black"/>
                </a:solidFill>
                <a:latin typeface="Verdana" panose="020B0604030504040204" pitchFamily="34" charset="0"/>
                <a:ea typeface="Verdana" panose="020B0604030504040204" pitchFamily="34" charset="0"/>
              </a:rPr>
              <a:t>архітрав</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гладкі</a:t>
            </a:r>
            <a:r>
              <a:rPr lang="ru-RU" dirty="0">
                <a:solidFill>
                  <a:prstClr val="black"/>
                </a:solidFill>
                <a:latin typeface="Verdana" panose="020B0604030504040204" pitchFamily="34" charset="0"/>
                <a:ea typeface="Verdana" panose="020B0604030504040204" pitchFamily="34" charset="0"/>
              </a:rPr>
              <a:t>.</a:t>
            </a:r>
          </a:p>
        </p:txBody>
      </p:sp>
      <p:pic>
        <p:nvPicPr>
          <p:cNvPr id="11266" name="Picture 2" descr="Тосканский ордер: векторна графіка, зображення, Тосканский ордер малюнки |  Скачати з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2" y="86360"/>
            <a:ext cx="3688079" cy="768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791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460" y="345440"/>
            <a:ext cx="4107180" cy="5642843"/>
          </a:xfrm>
          <a:prstGeom prst="rect">
            <a:avLst/>
          </a:prstGeom>
        </p:spPr>
        <p:txBody>
          <a:bodyPr wrap="square" lIns="101870" tIns="50935" rIns="101870" bIns="50935">
            <a:spAutoFit/>
          </a:bodyPr>
          <a:lstStyle/>
          <a:p>
            <a:pPr defTabSz="1018705"/>
            <a:r>
              <a:rPr lang="ru-RU" dirty="0">
                <a:solidFill>
                  <a:prstClr val="black"/>
                </a:solidFill>
                <a:latin typeface="Verdana" panose="020B0604030504040204" pitchFamily="34" charset="0"/>
                <a:ea typeface="Verdana" panose="020B0604030504040204" pitchFamily="34" charset="0"/>
              </a:rPr>
              <a:t>Колони </a:t>
            </a:r>
            <a:r>
              <a:rPr lang="ru-RU" dirty="0" err="1">
                <a:solidFill>
                  <a:prstClr val="black"/>
                </a:solidFill>
                <a:latin typeface="Verdana" panose="020B0604030504040204" pitchFamily="34" charset="0"/>
                <a:ea typeface="Verdana" panose="020B0604030504040204" pitchFamily="34" charset="0"/>
              </a:rPr>
              <a:t>тосканського</a:t>
            </a:r>
            <a:r>
              <a:rPr lang="ru-RU" dirty="0">
                <a:solidFill>
                  <a:prstClr val="black"/>
                </a:solidFill>
                <a:latin typeface="Verdana" panose="020B0604030504040204" pitchFamily="34" charset="0"/>
                <a:ea typeface="Verdana" panose="020B0604030504040204" pitchFamily="34" charset="0"/>
              </a:rPr>
              <a:t> ордеру </a:t>
            </a:r>
            <a:r>
              <a:rPr lang="ru-RU" dirty="0" err="1">
                <a:solidFill>
                  <a:prstClr val="black"/>
                </a:solidFill>
                <a:latin typeface="Verdana" panose="020B0604030504040204" pitchFamily="34" charset="0"/>
                <a:ea typeface="Verdana" panose="020B0604030504040204" pitchFamily="34" charset="0"/>
              </a:rPr>
              <a:t>частіше</a:t>
            </a:r>
            <a:r>
              <a:rPr lang="ru-RU" dirty="0">
                <a:solidFill>
                  <a:prstClr val="black"/>
                </a:solidFill>
                <a:latin typeface="Verdana" panose="020B0604030504040204" pitchFamily="34" charset="0"/>
                <a:ea typeface="Verdana" panose="020B0604030504040204" pitchFamily="34" charset="0"/>
              </a:rPr>
              <a:t> за все </a:t>
            </a:r>
            <a:r>
              <a:rPr lang="ru-RU" dirty="0" err="1">
                <a:solidFill>
                  <a:prstClr val="black"/>
                </a:solidFill>
                <a:latin typeface="Verdana" panose="020B0604030504040204" pitchFamily="34" charset="0"/>
                <a:ea typeface="Verdana" panose="020B0604030504040204" pitchFamily="34" charset="0"/>
              </a:rPr>
              <a:t>повністю</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обробляли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штукатури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іноді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капітель</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готували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ліпники</a:t>
            </a:r>
            <a:r>
              <a:rPr lang="ru-RU" dirty="0">
                <a:solidFill>
                  <a:prstClr val="black"/>
                </a:solidFill>
                <a:latin typeface="Verdana" panose="020B0604030504040204" pitchFamily="34" charset="0"/>
                <a:ea typeface="Verdana" panose="020B0604030504040204" pitchFamily="34" charset="0"/>
              </a:rPr>
              <a:t> і </a:t>
            </a:r>
            <a:r>
              <a:rPr lang="ru-RU" dirty="0" err="1">
                <a:solidFill>
                  <a:prstClr val="black"/>
                </a:solidFill>
                <a:latin typeface="Verdana" panose="020B0604030504040204" pitchFamily="34" charset="0"/>
                <a:ea typeface="Verdana" panose="020B0604030504040204" pitchFamily="34" charset="0"/>
              </a:rPr>
              <a:t>встановлювали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її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після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обробки</a:t>
            </a:r>
            <a:r>
              <a:rPr lang="ru-RU" dirty="0">
                <a:solidFill>
                  <a:prstClr val="black"/>
                </a:solidFill>
                <a:latin typeface="Verdana" panose="020B0604030504040204" pitchFamily="34" charset="0"/>
                <a:ea typeface="Verdana" panose="020B0604030504040204" pitchFamily="34" charset="0"/>
              </a:rPr>
              <a:t> колони</a:t>
            </a:r>
            <a:r>
              <a:rPr lang="ru-RU" dirty="0" smtClean="0">
                <a:solidFill>
                  <a:prstClr val="black"/>
                </a:solidFill>
                <a:latin typeface="Verdana" panose="020B0604030504040204" pitchFamily="34" charset="0"/>
                <a:ea typeface="Verdana" panose="020B0604030504040204" pitchFamily="34" charset="0"/>
              </a:rPr>
              <a:t>.</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a:solidFill>
                  <a:prstClr val="black"/>
                </a:solidFill>
                <a:latin typeface="Verdana" panose="020B0604030504040204" pitchFamily="34" charset="0"/>
                <a:ea typeface="Verdana" panose="020B0604030504040204" pitchFamily="34" charset="0"/>
              </a:rPr>
              <a:t>Правила </a:t>
            </a:r>
            <a:r>
              <a:rPr lang="ru-RU" dirty="0" err="1">
                <a:solidFill>
                  <a:prstClr val="black"/>
                </a:solidFill>
                <a:latin typeface="Verdana" panose="020B0604030504040204" pitchFamily="34" charset="0"/>
                <a:ea typeface="Verdana" panose="020B0604030504040204" pitchFamily="34" charset="0"/>
              </a:rPr>
              <a:t>побудови</a:t>
            </a:r>
            <a:r>
              <a:rPr lang="ru-RU" dirty="0">
                <a:solidFill>
                  <a:prstClr val="black"/>
                </a:solidFill>
                <a:latin typeface="Verdana" panose="020B0604030504040204" pitchFamily="34" charset="0"/>
                <a:ea typeface="Verdana" panose="020B0604030504040204" pitchFamily="34" charset="0"/>
              </a:rPr>
              <a:t> ордера </a:t>
            </a:r>
            <a:r>
              <a:rPr lang="ru-RU" dirty="0" err="1">
                <a:solidFill>
                  <a:prstClr val="black"/>
                </a:solidFill>
                <a:latin typeface="Verdana" panose="020B0604030504040204" pitchFamily="34" charset="0"/>
                <a:ea typeface="Verdana" panose="020B0604030504040204" pitchFamily="34" charset="0"/>
              </a:rPr>
              <a:t>викладені</a:t>
            </a:r>
            <a:r>
              <a:rPr lang="ru-RU" dirty="0">
                <a:solidFill>
                  <a:prstClr val="black"/>
                </a:solidFill>
                <a:latin typeface="Verdana" panose="020B0604030504040204" pitchFamily="34" charset="0"/>
                <a:ea typeface="Verdana" panose="020B0604030504040204" pitchFamily="34" charset="0"/>
              </a:rPr>
              <a:t> у </a:t>
            </a:r>
            <a:r>
              <a:rPr lang="ru-RU" dirty="0" err="1">
                <a:solidFill>
                  <a:prstClr val="black"/>
                </a:solidFill>
                <a:latin typeface="Verdana" panose="020B0604030504040204" pitchFamily="34" charset="0"/>
                <a:ea typeface="Verdana" panose="020B0604030504040204" pitchFamily="34" charset="0"/>
              </a:rPr>
              <a:t>Вітрувія</a:t>
            </a:r>
            <a:r>
              <a:rPr lang="ru-RU" dirty="0">
                <a:solidFill>
                  <a:prstClr val="black"/>
                </a:solidFill>
                <a:latin typeface="Verdana" panose="020B0604030504040204" pitchFamily="34" charset="0"/>
                <a:ea typeface="Verdana" panose="020B0604030504040204" pitchFamily="34" charset="0"/>
              </a:rPr>
              <a:t> в </a:t>
            </a:r>
            <a:r>
              <a:rPr lang="ru-RU" dirty="0" err="1">
                <a:solidFill>
                  <a:prstClr val="black"/>
                </a:solidFill>
                <a:latin typeface="Verdana" panose="020B0604030504040204" pitchFamily="34" charset="0"/>
                <a:ea typeface="Verdana" panose="020B0604030504040204" pitchFamily="34" charset="0"/>
              </a:rPr>
              <a:t>його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трактаті</a:t>
            </a:r>
            <a:r>
              <a:rPr lang="ru-RU" dirty="0">
                <a:solidFill>
                  <a:prstClr val="black"/>
                </a:solidFill>
                <a:latin typeface="Verdana" panose="020B0604030504040204" pitchFamily="34" charset="0"/>
                <a:ea typeface="Verdana" panose="020B0604030504040204" pitchFamily="34" charset="0"/>
              </a:rPr>
              <a:t> «Про </a:t>
            </a:r>
            <a:r>
              <a:rPr lang="ru-RU" dirty="0" err="1">
                <a:solidFill>
                  <a:prstClr val="black"/>
                </a:solidFill>
                <a:latin typeface="Verdana" panose="020B0604030504040204" pitchFamily="34" charset="0"/>
                <a:ea typeface="Verdana" panose="020B0604030504040204" pitchFamily="34" charset="0"/>
              </a:rPr>
              <a:t>архітектуру</a:t>
            </a:r>
            <a:r>
              <a:rPr lang="ru-RU" dirty="0">
                <a:solidFill>
                  <a:prstClr val="black"/>
                </a:solidFill>
                <a:latin typeface="Verdana" panose="020B0604030504040204" pitchFamily="34" charset="0"/>
                <a:ea typeface="Verdana" panose="020B0604030504040204" pitchFamily="34" charset="0"/>
              </a:rPr>
              <a:t>», I ст. до н. е. </a:t>
            </a:r>
            <a:endParaRPr lang="ru-RU" dirty="0" smtClean="0">
              <a:solidFill>
                <a:prstClr val="black"/>
              </a:solidFill>
              <a:latin typeface="Verdana" panose="020B0604030504040204" pitchFamily="34" charset="0"/>
              <a:ea typeface="Verdana" panose="020B0604030504040204" pitchFamily="34" charset="0"/>
            </a:endParaRP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smtClean="0">
                <a:solidFill>
                  <a:prstClr val="black"/>
                </a:solidFill>
                <a:latin typeface="Verdana" panose="020B0604030504040204" pitchFamily="34" charset="0"/>
                <a:ea typeface="Verdana" panose="020B0604030504040204" pitchFamily="34" charset="0"/>
              </a:rPr>
              <a:t>Зовні</a:t>
            </a:r>
            <a:r>
              <a:rPr lang="ru-RU" dirty="0" smtClean="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будівлі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тосканського</a:t>
            </a:r>
            <a:r>
              <a:rPr lang="ru-RU" dirty="0">
                <a:solidFill>
                  <a:prstClr val="black"/>
                </a:solidFill>
                <a:latin typeface="Verdana" panose="020B0604030504040204" pitchFamily="34" charset="0"/>
                <a:ea typeface="Verdana" panose="020B0604030504040204" pitchFamily="34" charset="0"/>
              </a:rPr>
              <a:t> ордера </a:t>
            </a:r>
            <a:r>
              <a:rPr lang="ru-RU" dirty="0" err="1">
                <a:solidFill>
                  <a:prstClr val="black"/>
                </a:solidFill>
                <a:latin typeface="Verdana" panose="020B0604030504040204" pitchFamily="34" charset="0"/>
                <a:ea typeface="Verdana" panose="020B0604030504040204" pitchFamily="34" charset="0"/>
              </a:rPr>
              <a:t>виглядали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міцними</a:t>
            </a:r>
            <a:r>
              <a:rPr lang="ru-RU" dirty="0">
                <a:solidFill>
                  <a:prstClr val="black"/>
                </a:solidFill>
                <a:latin typeface="Verdana" panose="020B0604030504040204" pitchFamily="34" charset="0"/>
                <a:ea typeface="Verdana" panose="020B0604030504040204" pitchFamily="34" charset="0"/>
              </a:rPr>
              <a:t> і </a:t>
            </a:r>
            <a:r>
              <a:rPr lang="ru-RU" dirty="0" err="1">
                <a:solidFill>
                  <a:prstClr val="black"/>
                </a:solidFill>
                <a:latin typeface="Verdana" panose="020B0604030504040204" pitchFamily="34" charset="0"/>
                <a:ea typeface="Verdana" panose="020B0604030504040204" pitchFamily="34" charset="0"/>
              </a:rPr>
              <a:t>значними</a:t>
            </a:r>
            <a:r>
              <a:rPr lang="ru-RU" dirty="0">
                <a:solidFill>
                  <a:prstClr val="black"/>
                </a:solidFill>
                <a:latin typeface="Verdana" panose="020B0604030504040204" pitchFamily="34" charset="0"/>
                <a:ea typeface="Verdana" panose="020B0604030504040204" pitchFamily="34" charset="0"/>
              </a:rPr>
              <a:t>, тому </a:t>
            </a:r>
            <a:r>
              <a:rPr lang="ru-RU" dirty="0" err="1">
                <a:solidFill>
                  <a:prstClr val="black"/>
                </a:solidFill>
                <a:latin typeface="Verdana" panose="020B0604030504040204" pitchFamily="34" charset="0"/>
                <a:ea typeface="Verdana" panose="020B0604030504040204" pitchFamily="34" charset="0"/>
              </a:rPr>
              <a:t>символізували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фізичну</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міць</a:t>
            </a:r>
            <a:r>
              <a:rPr lang="ru-RU" dirty="0">
                <a:solidFill>
                  <a:prstClr val="black"/>
                </a:solidFill>
                <a:latin typeface="Verdana" panose="020B0604030504040204" pitchFamily="34" charset="0"/>
                <a:ea typeface="Verdana" panose="020B0604030504040204" pitchFamily="34" charset="0"/>
              </a:rPr>
              <a:t> і силу та </a:t>
            </a:r>
            <a:r>
              <a:rPr lang="ru-RU" dirty="0" err="1">
                <a:solidFill>
                  <a:prstClr val="black"/>
                </a:solidFill>
                <a:latin typeface="Verdana" panose="020B0604030504040204" pitchFamily="34" charset="0"/>
                <a:ea typeface="Verdana" panose="020B0604030504040204" pitchFamily="34" charset="0"/>
              </a:rPr>
              <a:t>використовувалися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головним</a:t>
            </a:r>
            <a:r>
              <a:rPr lang="ru-RU" dirty="0">
                <a:solidFill>
                  <a:prstClr val="black"/>
                </a:solidFill>
                <a:latin typeface="Verdana" panose="020B0604030504040204" pitchFamily="34" charset="0"/>
                <a:ea typeface="Verdana" panose="020B0604030504040204" pitchFamily="34" charset="0"/>
              </a:rPr>
              <a:t> чином, як </a:t>
            </a:r>
            <a:r>
              <a:rPr lang="ru-RU" dirty="0" err="1">
                <a:solidFill>
                  <a:prstClr val="black"/>
                </a:solidFill>
                <a:latin typeface="Verdana" panose="020B0604030504040204" pitchFamily="34" charset="0"/>
                <a:ea typeface="Verdana" panose="020B0604030504040204" pitchFamily="34" charset="0"/>
              </a:rPr>
              <a:t>споруди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господарського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або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військового</a:t>
            </a:r>
            <a:r>
              <a:rPr lang="ru-RU" dirty="0">
                <a:solidFill>
                  <a:prstClr val="black"/>
                </a:solidFill>
                <a:latin typeface="Verdana" panose="020B0604030504040204" pitchFamily="34" charset="0"/>
                <a:ea typeface="Verdana" panose="020B0604030504040204" pitchFamily="34" charset="0"/>
              </a:rPr>
              <a:t> (оборонного) </a:t>
            </a:r>
            <a:r>
              <a:rPr lang="ru-RU" dirty="0" err="1">
                <a:solidFill>
                  <a:prstClr val="black"/>
                </a:solidFill>
                <a:latin typeface="Verdana" panose="020B0604030504040204" pitchFamily="34" charset="0"/>
                <a:ea typeface="Verdana" panose="020B0604030504040204" pitchFamily="34" charset="0"/>
              </a:rPr>
              <a:t>призначення</a:t>
            </a:r>
            <a:r>
              <a:rPr lang="ru-RU" dirty="0">
                <a:solidFill>
                  <a:prstClr val="black"/>
                </a:solidFill>
                <a:latin typeface="Verdana" panose="020B0604030504040204" pitchFamily="34" charset="0"/>
                <a:ea typeface="Verdana" panose="020B0604030504040204" pitchFamily="34" charset="0"/>
              </a:rPr>
              <a:t>.</a:t>
            </a:r>
          </a:p>
        </p:txBody>
      </p:sp>
      <p:pic>
        <p:nvPicPr>
          <p:cNvPr id="12290" name="Picture 2" descr="Тосканский Ордер Tuscan Order Vignola (17809) 3D модель - Скачать 3D модель  Тосканский Ордер Tuscan Order Vignola (17809) | 17809 | 3dbaz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86360"/>
            <a:ext cx="5448300" cy="759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335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460" y="97067"/>
            <a:ext cx="4274820" cy="7359963"/>
          </a:xfrm>
          <a:prstGeom prst="rect">
            <a:avLst/>
          </a:prstGeom>
        </p:spPr>
        <p:txBody>
          <a:bodyPr wrap="square" lIns="101870" tIns="50935" rIns="101870" bIns="50935">
            <a:spAutoFit/>
          </a:bodyPr>
          <a:lstStyle/>
          <a:p>
            <a:pPr defTabSz="1018705"/>
            <a:r>
              <a:rPr lang="vi-VN" b="1" dirty="0">
                <a:solidFill>
                  <a:prstClr val="black"/>
                </a:solidFill>
                <a:ea typeface="Verdana" panose="020B0604030504040204" pitchFamily="34" charset="0"/>
              </a:rPr>
              <a:t>Компози́тний о́рдер</a:t>
            </a:r>
            <a:r>
              <a:rPr lang="vi-VN" dirty="0">
                <a:solidFill>
                  <a:prstClr val="black"/>
                </a:solidFill>
                <a:ea typeface="Verdana" panose="020B0604030504040204" pitchFamily="34" charset="0"/>
              </a:rPr>
              <a:t> (італ. </a:t>
            </a:r>
            <a:r>
              <a:rPr lang="de-DE" i="1" dirty="0" err="1">
                <a:solidFill>
                  <a:prstClr val="black"/>
                </a:solidFill>
                <a:latin typeface="Verdana" panose="020B0604030504040204" pitchFamily="34" charset="0"/>
                <a:ea typeface="Verdana" panose="020B0604030504040204" pitchFamily="34" charset="0"/>
              </a:rPr>
              <a:t>ordine</a:t>
            </a:r>
            <a:r>
              <a:rPr lang="de-DE" i="1" dirty="0">
                <a:solidFill>
                  <a:prstClr val="black"/>
                </a:solidFill>
                <a:latin typeface="Verdana" panose="020B0604030504040204" pitchFamily="34" charset="0"/>
                <a:ea typeface="Verdana" panose="020B0604030504040204" pitchFamily="34" charset="0"/>
              </a:rPr>
              <a:t> </a:t>
            </a:r>
            <a:r>
              <a:rPr lang="de-DE" i="1" dirty="0" err="1">
                <a:solidFill>
                  <a:prstClr val="black"/>
                </a:solidFill>
                <a:latin typeface="Verdana" panose="020B0604030504040204" pitchFamily="34" charset="0"/>
                <a:ea typeface="Verdana" panose="020B0604030504040204" pitchFamily="34" charset="0"/>
              </a:rPr>
              <a:t>composito</a:t>
            </a:r>
            <a:r>
              <a:rPr lang="de-DE" dirty="0">
                <a:solidFill>
                  <a:prstClr val="black"/>
                </a:solidFill>
                <a:latin typeface="Verdana" panose="020B0604030504040204" pitchFamily="34" charset="0"/>
                <a:ea typeface="Verdana" panose="020B0604030504040204" pitchFamily="34" charset="0"/>
              </a:rPr>
              <a:t> — «</a:t>
            </a:r>
            <a:r>
              <a:rPr lang="vi-VN" dirty="0">
                <a:solidFill>
                  <a:prstClr val="black"/>
                </a:solidFill>
                <a:ea typeface="Verdana" panose="020B0604030504040204" pitchFamily="34" charset="0"/>
              </a:rPr>
              <a:t>мішаний ордер») — один з ордерів класичної архітектури. </a:t>
            </a:r>
            <a:endParaRPr lang="uk-UA" dirty="0">
              <a:solidFill>
                <a:prstClr val="black"/>
              </a:solidFill>
              <a:latin typeface="Verdana" panose="020B0604030504040204" pitchFamily="34" charset="0"/>
              <a:ea typeface="Verdana" panose="020B0604030504040204" pitchFamily="34" charset="0"/>
            </a:endParaRPr>
          </a:p>
          <a:p>
            <a:pPr defTabSz="1018705"/>
            <a:endParaRPr lang="uk-UA" dirty="0">
              <a:solidFill>
                <a:prstClr val="black"/>
              </a:solidFill>
              <a:latin typeface="Verdana" panose="020B0604030504040204" pitchFamily="34" charset="0"/>
              <a:ea typeface="Verdana" panose="020B0604030504040204" pitchFamily="34" charset="0"/>
            </a:endParaRPr>
          </a:p>
          <a:p>
            <a:pPr defTabSz="1018705"/>
            <a:r>
              <a:rPr lang="vi-VN" dirty="0">
                <a:solidFill>
                  <a:prstClr val="black"/>
                </a:solidFill>
                <a:ea typeface="Verdana" panose="020B0604030504040204" pitchFamily="34" charset="0"/>
              </a:rPr>
              <a:t>Поєднує елементи іонічного та коринфського ордерів; відзначається особливою пишнотою та помпезністю.</a:t>
            </a:r>
            <a:endParaRPr lang="uk-UA" dirty="0">
              <a:solidFill>
                <a:prstClr val="black"/>
              </a:solidFill>
              <a:latin typeface="Verdana" panose="020B0604030504040204" pitchFamily="34" charset="0"/>
              <a:ea typeface="Verdana" panose="020B0604030504040204" pitchFamily="34" charset="0"/>
            </a:endParaRPr>
          </a:p>
          <a:p>
            <a:pPr defTabSz="1018705"/>
            <a:endParaRPr lang="vi-VN" dirty="0">
              <a:solidFill>
                <a:prstClr val="black"/>
              </a:solidFill>
              <a:ea typeface="Verdana" panose="020B0604030504040204" pitchFamily="34" charset="0"/>
            </a:endParaRPr>
          </a:p>
          <a:p>
            <a:pPr defTabSz="1018705"/>
            <a:r>
              <a:rPr lang="vi-VN" dirty="0">
                <a:solidFill>
                  <a:prstClr val="black"/>
                </a:solidFill>
                <a:ea typeface="Verdana" panose="020B0604030504040204" pitchFamily="34" charset="0"/>
              </a:rPr>
              <a:t>Капітель колони композитного ордеру часто має чотири великі волюти, як в іонічному ордері, а дзвін оточено двома ярусами акантового листя подібно до коринфського. </a:t>
            </a:r>
            <a:endParaRPr lang="uk-UA" dirty="0">
              <a:solidFill>
                <a:prstClr val="black"/>
              </a:solidFill>
              <a:latin typeface="Verdana" panose="020B0604030504040204" pitchFamily="34" charset="0"/>
              <a:ea typeface="Verdana" panose="020B0604030504040204" pitchFamily="34" charset="0"/>
            </a:endParaRPr>
          </a:p>
          <a:p>
            <a:pPr defTabSz="1018705"/>
            <a:endParaRPr lang="uk-UA" dirty="0">
              <a:solidFill>
                <a:prstClr val="black"/>
              </a:solidFill>
              <a:latin typeface="Verdana" panose="020B0604030504040204" pitchFamily="34" charset="0"/>
              <a:ea typeface="Verdana" panose="020B0604030504040204" pitchFamily="34" charset="0"/>
            </a:endParaRPr>
          </a:p>
          <a:p>
            <a:pPr defTabSz="1018705"/>
            <a:r>
              <a:rPr lang="vi-VN" dirty="0">
                <a:solidFill>
                  <a:prstClr val="black"/>
                </a:solidFill>
                <a:ea typeface="Verdana" panose="020B0604030504040204" pitchFamily="34" charset="0"/>
              </a:rPr>
              <a:t>Капітель інколи оздоблюють скульптурними зображеннями гіппокампів, грифонів, кентаврів, через що вона схожа на бестіарій з ботанічним садом. </a:t>
            </a:r>
            <a:endParaRPr lang="uk-UA" dirty="0">
              <a:solidFill>
                <a:prstClr val="black"/>
              </a:solidFill>
              <a:latin typeface="Verdana" panose="020B0604030504040204" pitchFamily="34" charset="0"/>
              <a:ea typeface="Verdana" panose="020B0604030504040204" pitchFamily="34" charset="0"/>
            </a:endParaRPr>
          </a:p>
          <a:p>
            <a:pPr defTabSz="1018705"/>
            <a:endParaRPr lang="uk-UA" dirty="0">
              <a:solidFill>
                <a:prstClr val="black"/>
              </a:solidFill>
              <a:latin typeface="Verdana" panose="020B0604030504040204" pitchFamily="34" charset="0"/>
              <a:ea typeface="Verdana" panose="020B0604030504040204" pitchFamily="34" charset="0"/>
            </a:endParaRPr>
          </a:p>
          <a:p>
            <a:pPr defTabSz="1018705"/>
            <a:r>
              <a:rPr lang="vi-VN" dirty="0">
                <a:solidFill>
                  <a:prstClr val="black"/>
                </a:solidFill>
                <a:ea typeface="Verdana" panose="020B0604030504040204" pitchFamily="34" charset="0"/>
              </a:rPr>
              <a:t>Антаблемент — складний і розкішно декорований.</a:t>
            </a:r>
          </a:p>
        </p:txBody>
      </p:sp>
      <p:pic>
        <p:nvPicPr>
          <p:cNvPr id="13314" name="Picture 2" descr="Ордер композитний — ВУ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662" y="2504441"/>
            <a:ext cx="2941320" cy="526796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Архітектурний ордер - Wikiw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160" y="2504441"/>
            <a:ext cx="2682240" cy="523655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Коринфский ордер. Дворец Лейхтенбергского. ( The Corinthian order.  Leuchtenberg&amp;#39;s Palace ) | Mapio.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662" y="97067"/>
            <a:ext cx="5455920" cy="2407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921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План</a:t>
            </a:r>
            <a:endParaRPr lang="uk-UA" dirty="0"/>
          </a:p>
        </p:txBody>
      </p:sp>
      <p:sp>
        <p:nvSpPr>
          <p:cNvPr id="3" name="Объект 2"/>
          <p:cNvSpPr>
            <a:spLocks noGrp="1"/>
          </p:cNvSpPr>
          <p:nvPr>
            <p:ph idx="1"/>
          </p:nvPr>
        </p:nvSpPr>
        <p:spPr>
          <a:xfrm>
            <a:off x="553212" y="2438400"/>
            <a:ext cx="9002268" cy="2909010"/>
          </a:xfrm>
        </p:spPr>
        <p:txBody>
          <a:bodyPr/>
          <a:lstStyle/>
          <a:p>
            <a:r>
              <a:rPr lang="ru-RU" b="1" dirty="0" smtClean="0">
                <a:latin typeface="Times New Roman"/>
                <a:cs typeface="Times New Roman"/>
              </a:rPr>
              <a:t>1</a:t>
            </a:r>
            <a:r>
              <a:rPr lang="ru-RU" b="1" dirty="0">
                <a:latin typeface="Times New Roman"/>
                <a:cs typeface="Times New Roman"/>
              </a:rPr>
              <a:t>.</a:t>
            </a:r>
            <a:r>
              <a:rPr lang="ru-RU" b="1" spc="5" dirty="0" smtClean="0">
                <a:latin typeface="Times New Roman"/>
                <a:cs typeface="Times New Roman"/>
              </a:rPr>
              <a:t> </a:t>
            </a:r>
            <a:r>
              <a:rPr lang="ru-RU" b="1" spc="-5" dirty="0" err="1" smtClean="0">
                <a:latin typeface="Times New Roman"/>
                <a:cs typeface="Times New Roman"/>
              </a:rPr>
              <a:t>Давньогрецька</a:t>
            </a:r>
            <a:r>
              <a:rPr lang="ru-RU" b="1" spc="-5" dirty="0" smtClean="0">
                <a:latin typeface="Times New Roman"/>
                <a:cs typeface="Times New Roman"/>
              </a:rPr>
              <a:t> </a:t>
            </a:r>
            <a:r>
              <a:rPr lang="ru-RU" b="1" spc="-5" dirty="0" err="1" smtClean="0">
                <a:latin typeface="Times New Roman"/>
                <a:cs typeface="Times New Roman"/>
              </a:rPr>
              <a:t>архітектура</a:t>
            </a:r>
            <a:endParaRPr lang="ru-RU" b="1" spc="-5" dirty="0" smtClean="0">
              <a:latin typeface="Times New Roman"/>
              <a:cs typeface="Times New Roman"/>
            </a:endParaRPr>
          </a:p>
          <a:p>
            <a:r>
              <a:rPr lang="ru-RU" b="1" dirty="0" smtClean="0">
                <a:latin typeface="Times New Roman"/>
                <a:cs typeface="Times New Roman"/>
              </a:rPr>
              <a:t>2</a:t>
            </a:r>
            <a:r>
              <a:rPr lang="ru-RU" b="1" dirty="0" smtClean="0">
                <a:latin typeface="Times New Roman"/>
                <a:cs typeface="Times New Roman"/>
              </a:rPr>
              <a:t>. </a:t>
            </a:r>
            <a:r>
              <a:rPr lang="ru-RU" b="1" spc="-5" dirty="0" err="1" smtClean="0">
                <a:latin typeface="Times New Roman"/>
                <a:cs typeface="Times New Roman"/>
              </a:rPr>
              <a:t>Давньоримська</a:t>
            </a:r>
            <a:r>
              <a:rPr lang="ru-RU" b="1" spc="-5" dirty="0" smtClean="0">
                <a:latin typeface="Times New Roman"/>
                <a:cs typeface="Times New Roman"/>
              </a:rPr>
              <a:t> </a:t>
            </a:r>
            <a:r>
              <a:rPr lang="ru-RU" b="1" spc="-5" dirty="0" err="1">
                <a:latin typeface="Times New Roman"/>
                <a:cs typeface="Times New Roman"/>
              </a:rPr>
              <a:t>архітектура</a:t>
            </a:r>
            <a:endParaRPr lang="ru-RU" b="1" spc="-5" dirty="0" smtClean="0">
              <a:latin typeface="Times New Roman"/>
              <a:cs typeface="Times New Roman"/>
            </a:endParaRPr>
          </a:p>
          <a:p>
            <a:endParaRPr lang="ru-RU" dirty="0">
              <a:latin typeface="Times New Roman"/>
              <a:cs typeface="Times New Roman"/>
            </a:endParaRPr>
          </a:p>
          <a:p>
            <a:endParaRPr lang="uk-UA" dirty="0"/>
          </a:p>
        </p:txBody>
      </p:sp>
    </p:spTree>
    <p:extLst>
      <p:ext uri="{BB962C8B-B14F-4D97-AF65-F5344CB8AC3E}">
        <p14:creationId xmlns:p14="http://schemas.microsoft.com/office/powerpoint/2010/main" val="366577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49155" y="281533"/>
            <a:ext cx="8229974" cy="983474"/>
          </a:xfrm>
          <a:prstGeom prst="rect">
            <a:avLst/>
          </a:prstGeom>
        </p:spPr>
        <p:txBody>
          <a:bodyPr vert="horz" wrap="square" lIns="0" tIns="68580" rIns="0" bIns="0" rtlCol="0">
            <a:spAutoFit/>
          </a:bodyPr>
          <a:lstStyle/>
          <a:p>
            <a:pPr marL="12700" marR="5080" indent="449580" algn="just">
              <a:lnSpc>
                <a:spcPct val="96000"/>
              </a:lnSpc>
              <a:spcBef>
                <a:spcPts val="515"/>
              </a:spcBef>
            </a:pPr>
            <a:r>
              <a:rPr sz="1600" spc="-5" dirty="0" err="1" smtClean="0">
                <a:latin typeface="Times New Roman"/>
                <a:cs typeface="Times New Roman"/>
              </a:rPr>
              <a:t>Сьогодні</a:t>
            </a:r>
            <a:r>
              <a:rPr sz="1600" spc="-5" dirty="0" smtClean="0">
                <a:latin typeface="Times New Roman"/>
                <a:cs typeface="Times New Roman"/>
              </a:rPr>
              <a:t> </a:t>
            </a:r>
            <a:r>
              <a:rPr sz="1600" spc="-5" dirty="0">
                <a:latin typeface="Times New Roman"/>
                <a:cs typeface="Times New Roman"/>
              </a:rPr>
              <a:t>для обробки стін </a:t>
            </a:r>
            <a:r>
              <a:rPr sz="1600" dirty="0">
                <a:latin typeface="Times New Roman"/>
                <a:cs typeface="Times New Roman"/>
              </a:rPr>
              <a:t>в </a:t>
            </a:r>
            <a:r>
              <a:rPr sz="1600" spc="-5" dirty="0">
                <a:latin typeface="Times New Roman"/>
                <a:cs typeface="Times New Roman"/>
              </a:rPr>
              <a:t>античному стилі підійде однотонна декоративна </a:t>
            </a:r>
            <a:r>
              <a:rPr sz="1600" dirty="0">
                <a:latin typeface="Times New Roman"/>
                <a:cs typeface="Times New Roman"/>
              </a:rPr>
              <a:t> </a:t>
            </a:r>
            <a:r>
              <a:rPr sz="1600" spc="-5" dirty="0">
                <a:latin typeface="Times New Roman"/>
                <a:cs typeface="Times New Roman"/>
              </a:rPr>
              <a:t>штукатурка спокійних теплих тонів. Можна прикрасити стіни </a:t>
            </a:r>
            <a:r>
              <a:rPr sz="1600" i="1" spc="-5" dirty="0">
                <a:latin typeface="Times New Roman"/>
                <a:cs typeface="Times New Roman"/>
              </a:rPr>
              <a:t>фресками </a:t>
            </a:r>
            <a:r>
              <a:rPr sz="1600" spc="-5" dirty="0">
                <a:latin typeface="Times New Roman"/>
                <a:cs typeface="Times New Roman"/>
              </a:rPr>
              <a:t>(рисунок </a:t>
            </a:r>
            <a:r>
              <a:rPr sz="1600" dirty="0">
                <a:latin typeface="Times New Roman"/>
                <a:cs typeface="Times New Roman"/>
              </a:rPr>
              <a:t> темперою </a:t>
            </a:r>
            <a:r>
              <a:rPr sz="1600" spc="-5" dirty="0">
                <a:latin typeface="Times New Roman"/>
                <a:cs typeface="Times New Roman"/>
              </a:rPr>
              <a:t>по сирій штукатурці) або настінним живописом </a:t>
            </a:r>
            <a:r>
              <a:rPr sz="1600" dirty="0">
                <a:latin typeface="Times New Roman"/>
                <a:cs typeface="Times New Roman"/>
              </a:rPr>
              <a:t>на </a:t>
            </a:r>
            <a:r>
              <a:rPr sz="1600" spc="-5" dirty="0">
                <a:latin typeface="Times New Roman"/>
                <a:cs typeface="Times New Roman"/>
              </a:rPr>
              <a:t>теми античних міфів, </a:t>
            </a:r>
            <a:r>
              <a:rPr sz="1600" spc="-335" dirty="0">
                <a:latin typeface="Times New Roman"/>
                <a:cs typeface="Times New Roman"/>
              </a:rPr>
              <a:t> </a:t>
            </a:r>
            <a:r>
              <a:rPr sz="1600" spc="-5" dirty="0">
                <a:latin typeface="Times New Roman"/>
                <a:cs typeface="Times New Roman"/>
              </a:rPr>
              <a:t>природну,</a:t>
            </a:r>
            <a:r>
              <a:rPr sz="1600" spc="-10" dirty="0">
                <a:latin typeface="Times New Roman"/>
                <a:cs typeface="Times New Roman"/>
              </a:rPr>
              <a:t> </a:t>
            </a:r>
            <a:r>
              <a:rPr sz="1600" spc="-5" dirty="0">
                <a:latin typeface="Times New Roman"/>
                <a:cs typeface="Times New Roman"/>
              </a:rPr>
              <a:t>історичну</a:t>
            </a:r>
            <a:r>
              <a:rPr sz="1600" spc="-10" dirty="0">
                <a:latin typeface="Times New Roman"/>
                <a:cs typeface="Times New Roman"/>
              </a:rPr>
              <a:t> </a:t>
            </a:r>
            <a:r>
              <a:rPr sz="1600" spc="-5" dirty="0">
                <a:latin typeface="Times New Roman"/>
                <a:cs typeface="Times New Roman"/>
              </a:rPr>
              <a:t>тематику.</a:t>
            </a:r>
            <a:endParaRPr sz="1600" dirty="0">
              <a:latin typeface="Times New Roman"/>
              <a:cs typeface="Times New Roman"/>
            </a:endParaRPr>
          </a:p>
          <a:p>
            <a:pPr marL="12700" marR="5715" indent="449580" algn="just">
              <a:lnSpc>
                <a:spcPts val="1610"/>
              </a:lnSpc>
              <a:spcBef>
                <a:spcPts val="40"/>
              </a:spcBef>
            </a:pPr>
            <a:r>
              <a:rPr sz="1600" spc="-5" dirty="0">
                <a:latin typeface="Times New Roman"/>
                <a:cs typeface="Times New Roman"/>
              </a:rPr>
              <a:t>Підлоги</a:t>
            </a:r>
            <a:r>
              <a:rPr sz="1600" dirty="0">
                <a:latin typeface="Times New Roman"/>
                <a:cs typeface="Times New Roman"/>
              </a:rPr>
              <a:t> </a:t>
            </a:r>
            <a:r>
              <a:rPr sz="1600" spc="-5" dirty="0">
                <a:latin typeface="Times New Roman"/>
                <a:cs typeface="Times New Roman"/>
              </a:rPr>
              <a:t>найчастіше</a:t>
            </a:r>
            <a:r>
              <a:rPr sz="1600" dirty="0">
                <a:latin typeface="Times New Roman"/>
                <a:cs typeface="Times New Roman"/>
              </a:rPr>
              <a:t> </a:t>
            </a:r>
            <a:r>
              <a:rPr sz="1600" spc="-5" dirty="0">
                <a:latin typeface="Times New Roman"/>
                <a:cs typeface="Times New Roman"/>
              </a:rPr>
              <a:t>були</a:t>
            </a:r>
            <a:r>
              <a:rPr sz="1600" dirty="0">
                <a:latin typeface="Times New Roman"/>
                <a:cs typeface="Times New Roman"/>
              </a:rPr>
              <a:t> </a:t>
            </a:r>
            <a:r>
              <a:rPr sz="1600" spc="-5" dirty="0">
                <a:latin typeface="Times New Roman"/>
                <a:cs typeface="Times New Roman"/>
              </a:rPr>
              <a:t>мозаїчними</a:t>
            </a:r>
            <a:r>
              <a:rPr sz="1600" dirty="0">
                <a:latin typeface="Times New Roman"/>
                <a:cs typeface="Times New Roman"/>
              </a:rPr>
              <a:t> </a:t>
            </a:r>
            <a:r>
              <a:rPr sz="1600" spc="-5" dirty="0">
                <a:latin typeface="Times New Roman"/>
                <a:cs typeface="Times New Roman"/>
              </a:rPr>
              <a:t>(рис.</a:t>
            </a:r>
            <a:r>
              <a:rPr sz="1600" dirty="0">
                <a:latin typeface="Times New Roman"/>
                <a:cs typeface="Times New Roman"/>
              </a:rPr>
              <a:t> 1.3),</a:t>
            </a:r>
            <a:r>
              <a:rPr sz="1600" spc="5" dirty="0">
                <a:latin typeface="Times New Roman"/>
                <a:cs typeface="Times New Roman"/>
              </a:rPr>
              <a:t> </a:t>
            </a:r>
            <a:r>
              <a:rPr sz="1600" spc="-5" dirty="0">
                <a:latin typeface="Times New Roman"/>
                <a:cs typeface="Times New Roman"/>
              </a:rPr>
              <a:t>пізніше</a:t>
            </a:r>
            <a:r>
              <a:rPr sz="1600" dirty="0">
                <a:latin typeface="Times New Roman"/>
                <a:cs typeface="Times New Roman"/>
              </a:rPr>
              <a:t> </a:t>
            </a:r>
            <a:r>
              <a:rPr sz="1600" spc="-5" dirty="0">
                <a:latin typeface="Times New Roman"/>
                <a:cs typeface="Times New Roman"/>
              </a:rPr>
              <a:t>покривалися </a:t>
            </a:r>
            <a:r>
              <a:rPr sz="1600" spc="-335" dirty="0">
                <a:latin typeface="Times New Roman"/>
                <a:cs typeface="Times New Roman"/>
              </a:rPr>
              <a:t> </a:t>
            </a:r>
            <a:r>
              <a:rPr sz="1600" spc="-5" dirty="0">
                <a:latin typeface="Times New Roman"/>
                <a:cs typeface="Times New Roman"/>
              </a:rPr>
              <a:t>килимами.</a:t>
            </a:r>
            <a:endParaRPr sz="1600" dirty="0">
              <a:latin typeface="Times New Roman"/>
              <a:cs typeface="Times New Roman"/>
            </a:endParaRPr>
          </a:p>
        </p:txBody>
      </p:sp>
      <p:sp>
        <p:nvSpPr>
          <p:cNvPr id="3" name="object 3"/>
          <p:cNvSpPr txBox="1"/>
          <p:nvPr/>
        </p:nvSpPr>
        <p:spPr>
          <a:xfrm>
            <a:off x="2792721" y="6095691"/>
            <a:ext cx="212837" cy="228909"/>
          </a:xfrm>
          <a:prstGeom prst="rect">
            <a:avLst/>
          </a:prstGeom>
        </p:spPr>
        <p:txBody>
          <a:bodyPr vert="horz" wrap="square" lIns="0" tIns="13335" rIns="0" bIns="0" rtlCol="0">
            <a:spAutoFit/>
          </a:bodyPr>
          <a:lstStyle/>
          <a:p>
            <a:pPr marL="12700">
              <a:lnSpc>
                <a:spcPct val="100000"/>
              </a:lnSpc>
              <a:spcBef>
                <a:spcPts val="105"/>
              </a:spcBef>
            </a:pPr>
            <a:r>
              <a:rPr sz="1400" dirty="0">
                <a:latin typeface="Times New Roman"/>
                <a:cs typeface="Times New Roman"/>
              </a:rPr>
              <a:t>а)</a:t>
            </a:r>
            <a:endParaRPr sz="1400">
              <a:latin typeface="Times New Roman"/>
              <a:cs typeface="Times New Roman"/>
            </a:endParaRPr>
          </a:p>
        </p:txBody>
      </p:sp>
      <p:sp>
        <p:nvSpPr>
          <p:cNvPr id="4" name="object 4"/>
          <p:cNvSpPr txBox="1"/>
          <p:nvPr/>
        </p:nvSpPr>
        <p:spPr>
          <a:xfrm>
            <a:off x="6975138" y="2942520"/>
            <a:ext cx="229272" cy="228909"/>
          </a:xfrm>
          <a:prstGeom prst="rect">
            <a:avLst/>
          </a:prstGeom>
        </p:spPr>
        <p:txBody>
          <a:bodyPr vert="horz" wrap="square" lIns="0" tIns="13335" rIns="0" bIns="0" rtlCol="0">
            <a:spAutoFit/>
          </a:bodyPr>
          <a:lstStyle/>
          <a:p>
            <a:pPr marL="12700">
              <a:lnSpc>
                <a:spcPct val="100000"/>
              </a:lnSpc>
              <a:spcBef>
                <a:spcPts val="105"/>
              </a:spcBef>
            </a:pPr>
            <a:r>
              <a:rPr sz="1400" spc="5" dirty="0">
                <a:latin typeface="Times New Roman"/>
                <a:cs typeface="Times New Roman"/>
              </a:rPr>
              <a:t>б)</a:t>
            </a:r>
            <a:endParaRPr sz="1400">
              <a:latin typeface="Times New Roman"/>
              <a:cs typeface="Times New Roman"/>
            </a:endParaRPr>
          </a:p>
        </p:txBody>
      </p:sp>
      <p:sp>
        <p:nvSpPr>
          <p:cNvPr id="5" name="object 5"/>
          <p:cNvSpPr txBox="1"/>
          <p:nvPr/>
        </p:nvSpPr>
        <p:spPr>
          <a:xfrm>
            <a:off x="942179" y="6095691"/>
            <a:ext cx="8229974" cy="1395895"/>
          </a:xfrm>
          <a:prstGeom prst="rect">
            <a:avLst/>
          </a:prstGeom>
        </p:spPr>
        <p:txBody>
          <a:bodyPr vert="horz" wrap="square" lIns="0" tIns="13335" rIns="0" bIns="0" rtlCol="0">
            <a:spAutoFit/>
          </a:bodyPr>
          <a:lstStyle/>
          <a:p>
            <a:pPr marR="1691005" algn="r">
              <a:lnSpc>
                <a:spcPct val="100000"/>
              </a:lnSpc>
              <a:spcBef>
                <a:spcPts val="105"/>
              </a:spcBef>
            </a:pPr>
            <a:r>
              <a:rPr sz="1400" spc="-5" dirty="0">
                <a:latin typeface="Times New Roman"/>
                <a:cs typeface="Times New Roman"/>
              </a:rPr>
              <a:t>в)</a:t>
            </a:r>
            <a:endParaRPr sz="1400" dirty="0">
              <a:latin typeface="Times New Roman"/>
              <a:cs typeface="Times New Roman"/>
            </a:endParaRPr>
          </a:p>
          <a:p>
            <a:pPr>
              <a:lnSpc>
                <a:spcPct val="100000"/>
              </a:lnSpc>
              <a:spcBef>
                <a:spcPts val="40"/>
              </a:spcBef>
            </a:pPr>
            <a:endParaRPr sz="1300" dirty="0">
              <a:latin typeface="Times New Roman"/>
              <a:cs typeface="Times New Roman"/>
            </a:endParaRPr>
          </a:p>
          <a:p>
            <a:pPr marL="1327785"/>
            <a:r>
              <a:rPr sz="1600" spc="-5" dirty="0">
                <a:latin typeface="Times New Roman"/>
                <a:cs typeface="Times New Roman"/>
              </a:rPr>
              <a:t>Рисунок</a:t>
            </a:r>
            <a:r>
              <a:rPr sz="1600" spc="-15" dirty="0">
                <a:latin typeface="Times New Roman"/>
                <a:cs typeface="Times New Roman"/>
              </a:rPr>
              <a:t> </a:t>
            </a:r>
            <a:r>
              <a:rPr sz="1600" dirty="0">
                <a:latin typeface="Times New Roman"/>
                <a:cs typeface="Times New Roman"/>
              </a:rPr>
              <a:t>1.3</a:t>
            </a:r>
            <a:r>
              <a:rPr sz="1600" spc="-10" dirty="0">
                <a:latin typeface="Times New Roman"/>
                <a:cs typeface="Times New Roman"/>
              </a:rPr>
              <a:t> </a:t>
            </a:r>
            <a:r>
              <a:rPr sz="1600" dirty="0">
                <a:latin typeface="Times New Roman"/>
                <a:cs typeface="Times New Roman"/>
              </a:rPr>
              <a:t>–</a:t>
            </a:r>
            <a:r>
              <a:rPr sz="1600" spc="5" dirty="0">
                <a:latin typeface="Times New Roman"/>
                <a:cs typeface="Times New Roman"/>
              </a:rPr>
              <a:t> </a:t>
            </a:r>
            <a:r>
              <a:rPr sz="1600" spc="-5" dirty="0">
                <a:latin typeface="Times New Roman"/>
                <a:cs typeface="Times New Roman"/>
              </a:rPr>
              <a:t>Фрагменти</a:t>
            </a:r>
            <a:r>
              <a:rPr sz="1600" dirty="0">
                <a:latin typeface="Times New Roman"/>
                <a:cs typeface="Times New Roman"/>
              </a:rPr>
              <a:t> </a:t>
            </a:r>
            <a:r>
              <a:rPr sz="1600" spc="-5" dirty="0" err="1">
                <a:latin typeface="Times New Roman"/>
                <a:cs typeface="Times New Roman"/>
              </a:rPr>
              <a:t>мозаїчної</a:t>
            </a:r>
            <a:r>
              <a:rPr sz="1600" spc="5" dirty="0">
                <a:latin typeface="Times New Roman"/>
                <a:cs typeface="Times New Roman"/>
              </a:rPr>
              <a:t> </a:t>
            </a:r>
            <a:r>
              <a:rPr sz="1600" spc="-5" dirty="0" err="1" smtClean="0">
                <a:latin typeface="Times New Roman"/>
                <a:cs typeface="Times New Roman"/>
              </a:rPr>
              <a:t>підлоги</a:t>
            </a:r>
            <a:r>
              <a:rPr lang="uk-UA" sz="1600" dirty="0">
                <a:latin typeface="Times New Roman"/>
                <a:cs typeface="Times New Roman"/>
              </a:rPr>
              <a:t>:</a:t>
            </a:r>
            <a:endParaRPr sz="1600" dirty="0">
              <a:latin typeface="Times New Roman"/>
              <a:cs typeface="Times New Roman"/>
            </a:endParaRPr>
          </a:p>
          <a:p>
            <a:pPr marL="820419" marR="813435" indent="147320">
              <a:spcBef>
                <a:spcPts val="65"/>
              </a:spcBef>
            </a:pPr>
            <a:r>
              <a:rPr sz="1600" dirty="0">
                <a:latin typeface="Times New Roman"/>
                <a:cs typeface="Times New Roman"/>
              </a:rPr>
              <a:t>а)</a:t>
            </a:r>
            <a:r>
              <a:rPr sz="1600" spc="25" dirty="0">
                <a:latin typeface="Times New Roman"/>
                <a:cs typeface="Times New Roman"/>
              </a:rPr>
              <a:t> </a:t>
            </a:r>
            <a:r>
              <a:rPr sz="1600" spc="-5" dirty="0">
                <a:latin typeface="Times New Roman"/>
                <a:cs typeface="Times New Roman"/>
              </a:rPr>
              <a:t>Будинку</a:t>
            </a:r>
            <a:r>
              <a:rPr sz="1600" spc="15" dirty="0">
                <a:latin typeface="Times New Roman"/>
                <a:cs typeface="Times New Roman"/>
              </a:rPr>
              <a:t> </a:t>
            </a:r>
            <a:r>
              <a:rPr sz="1600" dirty="0">
                <a:latin typeface="Times New Roman"/>
                <a:cs typeface="Times New Roman"/>
              </a:rPr>
              <a:t>масок</a:t>
            </a:r>
            <a:r>
              <a:rPr sz="1600" spc="30" dirty="0">
                <a:latin typeface="Times New Roman"/>
                <a:cs typeface="Times New Roman"/>
              </a:rPr>
              <a:t> </a:t>
            </a:r>
            <a:r>
              <a:rPr sz="1600" spc="-5" dirty="0">
                <a:latin typeface="Times New Roman"/>
                <a:cs typeface="Times New Roman"/>
              </a:rPr>
              <a:t>на</a:t>
            </a:r>
            <a:r>
              <a:rPr sz="1600" spc="20" dirty="0">
                <a:latin typeface="Times New Roman"/>
                <a:cs typeface="Times New Roman"/>
              </a:rPr>
              <a:t> </a:t>
            </a:r>
            <a:r>
              <a:rPr sz="1600" dirty="0">
                <a:latin typeface="Times New Roman"/>
                <a:cs typeface="Times New Roman"/>
              </a:rPr>
              <a:t>о.</a:t>
            </a:r>
            <a:r>
              <a:rPr sz="1600" spc="25" dirty="0">
                <a:latin typeface="Times New Roman"/>
                <a:cs typeface="Times New Roman"/>
              </a:rPr>
              <a:t> </a:t>
            </a:r>
            <a:r>
              <a:rPr sz="1600" dirty="0">
                <a:latin typeface="Times New Roman"/>
                <a:cs typeface="Times New Roman"/>
              </a:rPr>
              <a:t>Делос</a:t>
            </a:r>
            <a:r>
              <a:rPr sz="1600" spc="30" dirty="0">
                <a:latin typeface="Times New Roman"/>
                <a:cs typeface="Times New Roman"/>
              </a:rPr>
              <a:t> </a:t>
            </a:r>
            <a:r>
              <a:rPr sz="1600" spc="-5" dirty="0">
                <a:latin typeface="Times New Roman"/>
                <a:cs typeface="Times New Roman"/>
              </a:rPr>
              <a:t>(близько</a:t>
            </a:r>
            <a:r>
              <a:rPr sz="1600" spc="20" dirty="0">
                <a:latin typeface="Times New Roman"/>
                <a:cs typeface="Times New Roman"/>
              </a:rPr>
              <a:t> </a:t>
            </a:r>
            <a:r>
              <a:rPr sz="1600" spc="-5" dirty="0">
                <a:latin typeface="Times New Roman"/>
                <a:cs typeface="Times New Roman"/>
              </a:rPr>
              <a:t>120-80</a:t>
            </a:r>
            <a:r>
              <a:rPr sz="1600" spc="35" dirty="0">
                <a:latin typeface="Times New Roman"/>
                <a:cs typeface="Times New Roman"/>
              </a:rPr>
              <a:t> </a:t>
            </a:r>
            <a:r>
              <a:rPr sz="1600" dirty="0">
                <a:latin typeface="Times New Roman"/>
                <a:cs typeface="Times New Roman"/>
              </a:rPr>
              <a:t>рр.</a:t>
            </a:r>
            <a:r>
              <a:rPr sz="1600" spc="25" dirty="0">
                <a:latin typeface="Times New Roman"/>
                <a:cs typeface="Times New Roman"/>
              </a:rPr>
              <a:t> </a:t>
            </a:r>
            <a:r>
              <a:rPr sz="1600" spc="-5" dirty="0">
                <a:latin typeface="Times New Roman"/>
                <a:cs typeface="Times New Roman"/>
              </a:rPr>
              <a:t>до</a:t>
            </a:r>
            <a:r>
              <a:rPr sz="1600" spc="35" dirty="0">
                <a:latin typeface="Times New Roman"/>
                <a:cs typeface="Times New Roman"/>
              </a:rPr>
              <a:t> </a:t>
            </a:r>
            <a:r>
              <a:rPr sz="1600" dirty="0">
                <a:latin typeface="Times New Roman"/>
                <a:cs typeface="Times New Roman"/>
              </a:rPr>
              <a:t>н.</a:t>
            </a:r>
            <a:r>
              <a:rPr sz="1600" spc="25" dirty="0">
                <a:latin typeface="Times New Roman"/>
                <a:cs typeface="Times New Roman"/>
              </a:rPr>
              <a:t> </a:t>
            </a:r>
            <a:r>
              <a:rPr sz="1600" spc="-10" dirty="0">
                <a:latin typeface="Times New Roman"/>
                <a:cs typeface="Times New Roman"/>
              </a:rPr>
              <a:t>е.); </a:t>
            </a:r>
            <a:r>
              <a:rPr sz="1600" spc="-5" dirty="0">
                <a:latin typeface="Times New Roman"/>
                <a:cs typeface="Times New Roman"/>
              </a:rPr>
              <a:t> </a:t>
            </a:r>
            <a:r>
              <a:rPr sz="1600" dirty="0">
                <a:latin typeface="Times New Roman"/>
                <a:cs typeface="Times New Roman"/>
              </a:rPr>
              <a:t>б,</a:t>
            </a:r>
            <a:r>
              <a:rPr sz="1600" spc="-5" dirty="0">
                <a:latin typeface="Times New Roman"/>
                <a:cs typeface="Times New Roman"/>
              </a:rPr>
              <a:t> в)</a:t>
            </a:r>
            <a:r>
              <a:rPr sz="1600" dirty="0">
                <a:latin typeface="Times New Roman"/>
                <a:cs typeface="Times New Roman"/>
              </a:rPr>
              <a:t> </a:t>
            </a:r>
            <a:r>
              <a:rPr sz="1600" spc="-5" dirty="0">
                <a:latin typeface="Times New Roman"/>
                <a:cs typeface="Times New Roman"/>
              </a:rPr>
              <a:t>Будинку</a:t>
            </a:r>
            <a:r>
              <a:rPr sz="1600" spc="-20" dirty="0">
                <a:latin typeface="Times New Roman"/>
                <a:cs typeface="Times New Roman"/>
              </a:rPr>
              <a:t> </a:t>
            </a:r>
            <a:r>
              <a:rPr sz="1600" spc="-5" dirty="0">
                <a:latin typeface="Times New Roman"/>
                <a:cs typeface="Times New Roman"/>
              </a:rPr>
              <a:t>Діоніса</a:t>
            </a:r>
            <a:r>
              <a:rPr sz="1600" dirty="0">
                <a:latin typeface="Times New Roman"/>
                <a:cs typeface="Times New Roman"/>
              </a:rPr>
              <a:t> на</a:t>
            </a:r>
            <a:r>
              <a:rPr sz="1600" spc="-5" dirty="0">
                <a:latin typeface="Times New Roman"/>
                <a:cs typeface="Times New Roman"/>
              </a:rPr>
              <a:t> </a:t>
            </a:r>
            <a:r>
              <a:rPr sz="1600" dirty="0">
                <a:latin typeface="Times New Roman"/>
                <a:cs typeface="Times New Roman"/>
              </a:rPr>
              <a:t>о. Делос</a:t>
            </a:r>
            <a:r>
              <a:rPr sz="1600" spc="-5" dirty="0">
                <a:latin typeface="Times New Roman"/>
                <a:cs typeface="Times New Roman"/>
              </a:rPr>
              <a:t> (близько</a:t>
            </a:r>
            <a:r>
              <a:rPr sz="1600" spc="5" dirty="0">
                <a:latin typeface="Times New Roman"/>
                <a:cs typeface="Times New Roman"/>
              </a:rPr>
              <a:t> </a:t>
            </a:r>
            <a:r>
              <a:rPr sz="1600" spc="-5" dirty="0">
                <a:latin typeface="Times New Roman"/>
                <a:cs typeface="Times New Roman"/>
              </a:rPr>
              <a:t>120-80</a:t>
            </a:r>
            <a:r>
              <a:rPr sz="1600" spc="-10" dirty="0">
                <a:latin typeface="Times New Roman"/>
                <a:cs typeface="Times New Roman"/>
              </a:rPr>
              <a:t> </a:t>
            </a:r>
            <a:r>
              <a:rPr sz="1600" spc="5" dirty="0">
                <a:latin typeface="Times New Roman"/>
                <a:cs typeface="Times New Roman"/>
              </a:rPr>
              <a:t>рр.</a:t>
            </a:r>
            <a:r>
              <a:rPr sz="1600" spc="-15" dirty="0">
                <a:latin typeface="Times New Roman"/>
                <a:cs typeface="Times New Roman"/>
              </a:rPr>
              <a:t> </a:t>
            </a:r>
            <a:r>
              <a:rPr sz="1600" dirty="0">
                <a:latin typeface="Times New Roman"/>
                <a:cs typeface="Times New Roman"/>
              </a:rPr>
              <a:t>до</a:t>
            </a:r>
            <a:r>
              <a:rPr sz="1600" spc="-5" dirty="0">
                <a:latin typeface="Times New Roman"/>
                <a:cs typeface="Times New Roman"/>
              </a:rPr>
              <a:t> </a:t>
            </a:r>
            <a:r>
              <a:rPr sz="1600" dirty="0">
                <a:latin typeface="Times New Roman"/>
                <a:cs typeface="Times New Roman"/>
              </a:rPr>
              <a:t>н.</a:t>
            </a:r>
            <a:r>
              <a:rPr sz="1600" spc="-5" dirty="0">
                <a:latin typeface="Times New Roman"/>
                <a:cs typeface="Times New Roman"/>
              </a:rPr>
              <a:t> е</a:t>
            </a:r>
            <a:r>
              <a:rPr sz="1600" spc="-5" dirty="0" smtClean="0">
                <a:latin typeface="Times New Roman"/>
                <a:cs typeface="Times New Roman"/>
              </a:rPr>
              <a:t>.),</a:t>
            </a:r>
            <a:r>
              <a:rPr lang="uk-UA" sz="1600" spc="-5" dirty="0" smtClean="0">
                <a:latin typeface="Times New Roman"/>
                <a:cs typeface="Times New Roman"/>
              </a:rPr>
              <a:t> </a:t>
            </a:r>
            <a:r>
              <a:rPr sz="1600" dirty="0" smtClean="0">
                <a:latin typeface="Times New Roman"/>
                <a:cs typeface="Times New Roman"/>
              </a:rPr>
              <a:t>«</a:t>
            </a:r>
            <a:r>
              <a:rPr sz="1600" dirty="0">
                <a:latin typeface="Times New Roman"/>
                <a:cs typeface="Times New Roman"/>
              </a:rPr>
              <a:t>Ерот</a:t>
            </a:r>
            <a:r>
              <a:rPr sz="1600" spc="-25" dirty="0">
                <a:latin typeface="Times New Roman"/>
                <a:cs typeface="Times New Roman"/>
              </a:rPr>
              <a:t> </a:t>
            </a:r>
            <a:r>
              <a:rPr sz="1600" spc="-5" dirty="0">
                <a:latin typeface="Times New Roman"/>
                <a:cs typeface="Times New Roman"/>
              </a:rPr>
              <a:t>верхи</a:t>
            </a:r>
            <a:r>
              <a:rPr sz="1600" spc="-20" dirty="0">
                <a:latin typeface="Times New Roman"/>
                <a:cs typeface="Times New Roman"/>
              </a:rPr>
              <a:t> </a:t>
            </a:r>
            <a:r>
              <a:rPr sz="1600" dirty="0">
                <a:latin typeface="Times New Roman"/>
                <a:cs typeface="Times New Roman"/>
              </a:rPr>
              <a:t>на</a:t>
            </a:r>
            <a:r>
              <a:rPr sz="1600" spc="-30" dirty="0">
                <a:latin typeface="Times New Roman"/>
                <a:cs typeface="Times New Roman"/>
              </a:rPr>
              <a:t> </a:t>
            </a:r>
            <a:r>
              <a:rPr sz="1600" dirty="0">
                <a:latin typeface="Times New Roman"/>
                <a:cs typeface="Times New Roman"/>
              </a:rPr>
              <a:t>дельфінах»</a:t>
            </a:r>
          </a:p>
          <a:p>
            <a:pPr>
              <a:lnSpc>
                <a:spcPct val="100000"/>
              </a:lnSpc>
              <a:spcBef>
                <a:spcPts val="40"/>
              </a:spcBef>
            </a:pPr>
            <a:endParaRPr sz="1400" dirty="0">
              <a:latin typeface="Times New Roman"/>
              <a:cs typeface="Times New Roman"/>
            </a:endParaRPr>
          </a:p>
        </p:txBody>
      </p:sp>
      <p:pic>
        <p:nvPicPr>
          <p:cNvPr id="6" name="object 6"/>
          <p:cNvPicPr/>
          <p:nvPr/>
        </p:nvPicPr>
        <p:blipFill>
          <a:blip r:embed="rId2" cstate="print"/>
          <a:stretch>
            <a:fillRect/>
          </a:stretch>
        </p:blipFill>
        <p:spPr>
          <a:xfrm>
            <a:off x="1139139" y="1865346"/>
            <a:ext cx="3451410" cy="3938824"/>
          </a:xfrm>
          <a:prstGeom prst="rect">
            <a:avLst/>
          </a:prstGeom>
        </p:spPr>
      </p:pic>
      <p:pic>
        <p:nvPicPr>
          <p:cNvPr id="7" name="object 7"/>
          <p:cNvPicPr/>
          <p:nvPr/>
        </p:nvPicPr>
        <p:blipFill>
          <a:blip r:embed="rId3" cstate="print"/>
          <a:stretch>
            <a:fillRect/>
          </a:stretch>
        </p:blipFill>
        <p:spPr>
          <a:xfrm>
            <a:off x="5042758" y="1662832"/>
            <a:ext cx="4117036" cy="1302143"/>
          </a:xfrm>
          <a:prstGeom prst="rect">
            <a:avLst/>
          </a:prstGeom>
        </p:spPr>
      </p:pic>
      <p:pic>
        <p:nvPicPr>
          <p:cNvPr id="8" name="object 8"/>
          <p:cNvPicPr/>
          <p:nvPr/>
        </p:nvPicPr>
        <p:blipFill>
          <a:blip r:embed="rId4" cstate="print"/>
          <a:stretch>
            <a:fillRect/>
          </a:stretch>
        </p:blipFill>
        <p:spPr>
          <a:xfrm>
            <a:off x="5139713" y="4236319"/>
            <a:ext cx="4129394" cy="156785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29608" y="247486"/>
            <a:ext cx="8230795" cy="1095172"/>
          </a:xfrm>
          <a:prstGeom prst="rect">
            <a:avLst/>
          </a:prstGeom>
        </p:spPr>
        <p:txBody>
          <a:bodyPr vert="horz" wrap="square" lIns="0" tIns="68580" rIns="0" bIns="0" rtlCol="0">
            <a:spAutoFit/>
          </a:bodyPr>
          <a:lstStyle/>
          <a:p>
            <a:pPr marL="12700" marR="5080" indent="449580" algn="just">
              <a:lnSpc>
                <a:spcPts val="1610"/>
              </a:lnSpc>
              <a:spcBef>
                <a:spcPts val="85"/>
              </a:spcBef>
            </a:pPr>
            <a:r>
              <a:rPr sz="1400" b="1" dirty="0" err="1" smtClean="0">
                <a:solidFill>
                  <a:schemeClr val="accent1">
                    <a:lumMod val="75000"/>
                  </a:schemeClr>
                </a:solidFill>
                <a:latin typeface="Times New Roman"/>
                <a:cs typeface="Times New Roman"/>
              </a:rPr>
              <a:t>Меблі</a:t>
            </a:r>
            <a:r>
              <a:rPr sz="1400" b="1" dirty="0" smtClean="0">
                <a:solidFill>
                  <a:schemeClr val="accent1">
                    <a:lumMod val="75000"/>
                  </a:schemeClr>
                </a:solidFill>
                <a:latin typeface="Times New Roman"/>
                <a:cs typeface="Times New Roman"/>
              </a:rPr>
              <a:t> </a:t>
            </a:r>
            <a:r>
              <a:rPr sz="1400" b="1" spc="-5" dirty="0">
                <a:solidFill>
                  <a:schemeClr val="accent1">
                    <a:lumMod val="75000"/>
                  </a:schemeClr>
                </a:solidFill>
                <a:latin typeface="Times New Roman"/>
                <a:cs typeface="Times New Roman"/>
              </a:rPr>
              <a:t>античного періоду </a:t>
            </a:r>
            <a:r>
              <a:rPr sz="1400" dirty="0">
                <a:latin typeface="Times New Roman"/>
                <a:cs typeface="Times New Roman"/>
              </a:rPr>
              <a:t>дерев'яні, </a:t>
            </a:r>
            <a:r>
              <a:rPr sz="1400" spc="-5" dirty="0">
                <a:latin typeface="Times New Roman"/>
                <a:cs typeface="Times New Roman"/>
              </a:rPr>
              <a:t>підкреслено простих </a:t>
            </a:r>
            <a:r>
              <a:rPr sz="1400" dirty="0">
                <a:latin typeface="Times New Roman"/>
                <a:cs typeface="Times New Roman"/>
              </a:rPr>
              <a:t>форм, </a:t>
            </a:r>
            <a:r>
              <a:rPr sz="1400" spc="-5" dirty="0">
                <a:latin typeface="Times New Roman"/>
                <a:cs typeface="Times New Roman"/>
              </a:rPr>
              <a:t>прикрашені </a:t>
            </a:r>
            <a:r>
              <a:rPr sz="1400" dirty="0">
                <a:latin typeface="Times New Roman"/>
                <a:cs typeface="Times New Roman"/>
              </a:rPr>
              <a:t> </a:t>
            </a:r>
            <a:r>
              <a:rPr sz="1400" spc="-5" dirty="0">
                <a:latin typeface="Times New Roman"/>
                <a:cs typeface="Times New Roman"/>
              </a:rPr>
              <a:t>різьбленням,</a:t>
            </a:r>
            <a:r>
              <a:rPr sz="1400" dirty="0">
                <a:latin typeface="Times New Roman"/>
                <a:cs typeface="Times New Roman"/>
              </a:rPr>
              <a:t> з</a:t>
            </a:r>
            <a:r>
              <a:rPr sz="1400" spc="5" dirty="0">
                <a:latin typeface="Times New Roman"/>
                <a:cs typeface="Times New Roman"/>
              </a:rPr>
              <a:t> </a:t>
            </a:r>
            <a:r>
              <a:rPr sz="1400" spc="-5" dirty="0">
                <a:latin typeface="Times New Roman"/>
                <a:cs typeface="Times New Roman"/>
              </a:rPr>
              <a:t>позолотою</a:t>
            </a:r>
            <a:r>
              <a:rPr sz="1400" dirty="0">
                <a:latin typeface="Times New Roman"/>
                <a:cs typeface="Times New Roman"/>
              </a:rPr>
              <a:t> </a:t>
            </a:r>
            <a:r>
              <a:rPr sz="1400" spc="-5" dirty="0">
                <a:latin typeface="Times New Roman"/>
                <a:cs typeface="Times New Roman"/>
              </a:rPr>
              <a:t>підлокітників</a:t>
            </a:r>
            <a:r>
              <a:rPr sz="1400" dirty="0">
                <a:latin typeface="Times New Roman"/>
                <a:cs typeface="Times New Roman"/>
              </a:rPr>
              <a:t> і</a:t>
            </a:r>
            <a:r>
              <a:rPr sz="1400" spc="5" dirty="0">
                <a:latin typeface="Times New Roman"/>
                <a:cs typeface="Times New Roman"/>
              </a:rPr>
              <a:t> </a:t>
            </a:r>
            <a:r>
              <a:rPr sz="1400" spc="-5" dirty="0">
                <a:latin typeface="Times New Roman"/>
                <a:cs typeface="Times New Roman"/>
              </a:rPr>
              <a:t>всього</a:t>
            </a:r>
            <a:r>
              <a:rPr sz="1400" dirty="0">
                <a:latin typeface="Times New Roman"/>
                <a:cs typeface="Times New Roman"/>
              </a:rPr>
              <a:t> </a:t>
            </a:r>
            <a:r>
              <a:rPr sz="1400" spc="-5" dirty="0">
                <a:latin typeface="Times New Roman"/>
                <a:cs typeface="Times New Roman"/>
              </a:rPr>
              <a:t>контуру,</a:t>
            </a:r>
            <a:r>
              <a:rPr sz="1400" dirty="0">
                <a:latin typeface="Times New Roman"/>
                <a:cs typeface="Times New Roman"/>
              </a:rPr>
              <a:t> рідко</a:t>
            </a:r>
            <a:r>
              <a:rPr sz="1400" spc="5" dirty="0">
                <a:latin typeface="Times New Roman"/>
                <a:cs typeface="Times New Roman"/>
              </a:rPr>
              <a:t> </a:t>
            </a:r>
            <a:r>
              <a:rPr sz="1400" dirty="0">
                <a:latin typeface="Times New Roman"/>
                <a:cs typeface="Times New Roman"/>
              </a:rPr>
              <a:t>з</a:t>
            </a:r>
            <a:r>
              <a:rPr sz="1400" spc="5" dirty="0">
                <a:latin typeface="Times New Roman"/>
                <a:cs typeface="Times New Roman"/>
              </a:rPr>
              <a:t> </a:t>
            </a:r>
            <a:r>
              <a:rPr sz="1400" spc="-5" dirty="0">
                <a:latin typeface="Times New Roman"/>
                <a:cs typeface="Times New Roman"/>
              </a:rPr>
              <a:t>тканинною </a:t>
            </a:r>
            <a:r>
              <a:rPr sz="1400" dirty="0">
                <a:latin typeface="Times New Roman"/>
                <a:cs typeface="Times New Roman"/>
              </a:rPr>
              <a:t> оббивкою</a:t>
            </a:r>
            <a:r>
              <a:rPr sz="1400" spc="5" dirty="0">
                <a:latin typeface="Times New Roman"/>
                <a:cs typeface="Times New Roman"/>
              </a:rPr>
              <a:t> </a:t>
            </a:r>
            <a:r>
              <a:rPr sz="1400" spc="-5" dirty="0">
                <a:latin typeface="Times New Roman"/>
                <a:cs typeface="Times New Roman"/>
              </a:rPr>
              <a:t>(рис.</a:t>
            </a:r>
            <a:r>
              <a:rPr sz="1400" dirty="0">
                <a:latin typeface="Times New Roman"/>
                <a:cs typeface="Times New Roman"/>
              </a:rPr>
              <a:t> </a:t>
            </a:r>
            <a:r>
              <a:rPr sz="1400" spc="-5" dirty="0">
                <a:latin typeface="Times New Roman"/>
                <a:cs typeface="Times New Roman"/>
              </a:rPr>
              <a:t>1.4,</a:t>
            </a:r>
            <a:r>
              <a:rPr sz="1400" dirty="0">
                <a:latin typeface="Times New Roman"/>
                <a:cs typeface="Times New Roman"/>
              </a:rPr>
              <a:t> </a:t>
            </a:r>
            <a:r>
              <a:rPr sz="1400" spc="-5" dirty="0">
                <a:latin typeface="Times New Roman"/>
                <a:cs typeface="Times New Roman"/>
              </a:rPr>
              <a:t>1.5).</a:t>
            </a:r>
            <a:r>
              <a:rPr sz="1400" dirty="0">
                <a:latin typeface="Times New Roman"/>
                <a:cs typeface="Times New Roman"/>
              </a:rPr>
              <a:t> </a:t>
            </a:r>
            <a:r>
              <a:rPr sz="1400" spc="-5" dirty="0">
                <a:latin typeface="Times New Roman"/>
                <a:cs typeface="Times New Roman"/>
              </a:rPr>
              <a:t>Оббивка,</a:t>
            </a:r>
            <a:r>
              <a:rPr sz="1400" dirty="0">
                <a:latin typeface="Times New Roman"/>
                <a:cs typeface="Times New Roman"/>
              </a:rPr>
              <a:t> </a:t>
            </a:r>
            <a:r>
              <a:rPr sz="1400" spc="-5" dirty="0">
                <a:latin typeface="Times New Roman"/>
                <a:cs typeface="Times New Roman"/>
              </a:rPr>
              <a:t>покривала,</a:t>
            </a:r>
            <a:r>
              <a:rPr sz="1400" dirty="0">
                <a:latin typeface="Times New Roman"/>
                <a:cs typeface="Times New Roman"/>
              </a:rPr>
              <a:t> </a:t>
            </a:r>
            <a:r>
              <a:rPr sz="1400" spc="-5" dirty="0">
                <a:latin typeface="Times New Roman"/>
                <a:cs typeface="Times New Roman"/>
              </a:rPr>
              <a:t>скатертини,</a:t>
            </a:r>
            <a:r>
              <a:rPr sz="1400" dirty="0">
                <a:latin typeface="Times New Roman"/>
                <a:cs typeface="Times New Roman"/>
              </a:rPr>
              <a:t> </a:t>
            </a:r>
            <a:r>
              <a:rPr sz="1400" spc="-5" dirty="0">
                <a:latin typeface="Times New Roman"/>
                <a:cs typeface="Times New Roman"/>
              </a:rPr>
              <a:t>зазвичай,</a:t>
            </a:r>
            <a:r>
              <a:rPr sz="1400" dirty="0">
                <a:latin typeface="Times New Roman"/>
                <a:cs typeface="Times New Roman"/>
              </a:rPr>
              <a:t> </a:t>
            </a:r>
            <a:r>
              <a:rPr sz="1400" spc="-5" dirty="0">
                <a:latin typeface="Times New Roman"/>
                <a:cs typeface="Times New Roman"/>
              </a:rPr>
              <a:t>були </a:t>
            </a:r>
            <a:r>
              <a:rPr sz="1400" dirty="0">
                <a:latin typeface="Times New Roman"/>
                <a:cs typeface="Times New Roman"/>
              </a:rPr>
              <a:t> </a:t>
            </a:r>
            <a:r>
              <a:rPr sz="1400" spc="-5" dirty="0">
                <a:latin typeface="Times New Roman"/>
                <a:cs typeface="Times New Roman"/>
              </a:rPr>
              <a:t>гладкопофарбованими, </a:t>
            </a:r>
            <a:r>
              <a:rPr sz="1400" dirty="0">
                <a:latin typeface="Times New Roman"/>
                <a:cs typeface="Times New Roman"/>
              </a:rPr>
              <a:t>по </a:t>
            </a:r>
            <a:r>
              <a:rPr sz="1400" spc="-5" dirty="0">
                <a:latin typeface="Times New Roman"/>
                <a:cs typeface="Times New Roman"/>
              </a:rPr>
              <a:t>краю тканини </a:t>
            </a:r>
            <a:r>
              <a:rPr sz="1400" dirty="0">
                <a:latin typeface="Times New Roman"/>
                <a:cs typeface="Times New Roman"/>
              </a:rPr>
              <a:t>йшов </a:t>
            </a:r>
            <a:r>
              <a:rPr sz="1400" spc="-5" dirty="0">
                <a:latin typeface="Times New Roman"/>
                <a:cs typeface="Times New Roman"/>
              </a:rPr>
              <a:t>характерний орнамент. </a:t>
            </a:r>
            <a:r>
              <a:rPr sz="1400" dirty="0">
                <a:latin typeface="Times New Roman"/>
                <a:cs typeface="Times New Roman"/>
              </a:rPr>
              <a:t>Для декору </a:t>
            </a:r>
            <a:r>
              <a:rPr sz="1400" spc="5" dirty="0">
                <a:latin typeface="Times New Roman"/>
                <a:cs typeface="Times New Roman"/>
              </a:rPr>
              <a:t> </a:t>
            </a:r>
            <a:r>
              <a:rPr sz="1400" dirty="0">
                <a:latin typeface="Times New Roman"/>
                <a:cs typeface="Times New Roman"/>
              </a:rPr>
              <a:t>меблів </a:t>
            </a:r>
            <a:r>
              <a:rPr sz="1400" spc="-5" dirty="0">
                <a:latin typeface="Times New Roman"/>
                <a:cs typeface="Times New Roman"/>
              </a:rPr>
              <a:t>використовувалася інкрустація різними мозаїчними вставками: слоновою </a:t>
            </a:r>
            <a:r>
              <a:rPr sz="1400" dirty="0">
                <a:latin typeface="Times New Roman"/>
                <a:cs typeface="Times New Roman"/>
              </a:rPr>
              <a:t> </a:t>
            </a:r>
            <a:r>
              <a:rPr sz="1400" spc="-5" dirty="0">
                <a:latin typeface="Times New Roman"/>
                <a:cs typeface="Times New Roman"/>
              </a:rPr>
              <a:t>кісткою, золотом, коштовними</a:t>
            </a:r>
            <a:r>
              <a:rPr sz="1400" spc="5" dirty="0">
                <a:latin typeface="Times New Roman"/>
                <a:cs typeface="Times New Roman"/>
              </a:rPr>
              <a:t> </a:t>
            </a:r>
            <a:r>
              <a:rPr sz="1400" spc="-5" dirty="0">
                <a:latin typeface="Times New Roman"/>
                <a:cs typeface="Times New Roman"/>
              </a:rPr>
              <a:t>каменями</a:t>
            </a:r>
            <a:r>
              <a:rPr sz="1400" dirty="0">
                <a:latin typeface="Times New Roman"/>
                <a:cs typeface="Times New Roman"/>
              </a:rPr>
              <a:t> </a:t>
            </a:r>
            <a:r>
              <a:rPr sz="1400" spc="-5" dirty="0">
                <a:latin typeface="Times New Roman"/>
                <a:cs typeface="Times New Roman"/>
              </a:rPr>
              <a:t>або </a:t>
            </a:r>
            <a:r>
              <a:rPr sz="1400" dirty="0">
                <a:latin typeface="Times New Roman"/>
                <a:cs typeface="Times New Roman"/>
              </a:rPr>
              <a:t>деревиною</a:t>
            </a:r>
            <a:r>
              <a:rPr sz="1400" spc="-20" dirty="0">
                <a:latin typeface="Times New Roman"/>
                <a:cs typeface="Times New Roman"/>
              </a:rPr>
              <a:t> </a:t>
            </a:r>
            <a:r>
              <a:rPr sz="1400" spc="-5" dirty="0">
                <a:latin typeface="Times New Roman"/>
                <a:cs typeface="Times New Roman"/>
              </a:rPr>
              <a:t>іншого</a:t>
            </a:r>
            <a:r>
              <a:rPr sz="1400" spc="5" dirty="0">
                <a:latin typeface="Times New Roman"/>
                <a:cs typeface="Times New Roman"/>
              </a:rPr>
              <a:t> </a:t>
            </a:r>
            <a:r>
              <a:rPr sz="1400" spc="-5" dirty="0">
                <a:latin typeface="Times New Roman"/>
                <a:cs typeface="Times New Roman"/>
              </a:rPr>
              <a:t>кольору.</a:t>
            </a:r>
            <a:endParaRPr sz="1400" dirty="0">
              <a:latin typeface="Times New Roman"/>
              <a:cs typeface="Times New Roman"/>
            </a:endParaRPr>
          </a:p>
        </p:txBody>
      </p:sp>
      <p:sp>
        <p:nvSpPr>
          <p:cNvPr id="3" name="object 3"/>
          <p:cNvSpPr txBox="1"/>
          <p:nvPr/>
        </p:nvSpPr>
        <p:spPr>
          <a:xfrm>
            <a:off x="1109644" y="5715000"/>
            <a:ext cx="8230795" cy="1887183"/>
          </a:xfrm>
          <a:prstGeom prst="rect">
            <a:avLst/>
          </a:prstGeom>
        </p:spPr>
        <p:txBody>
          <a:bodyPr vert="horz" wrap="square" lIns="0" tIns="13335" rIns="0" bIns="0" rtlCol="0">
            <a:spAutoFit/>
          </a:bodyPr>
          <a:lstStyle/>
          <a:p>
            <a:pPr marL="1594485" algn="just">
              <a:lnSpc>
                <a:spcPts val="1645"/>
              </a:lnSpc>
              <a:spcBef>
                <a:spcPts val="105"/>
              </a:spcBef>
            </a:pPr>
            <a:r>
              <a:rPr sz="1400" spc="-5" dirty="0">
                <a:latin typeface="Times New Roman"/>
                <a:cs typeface="Times New Roman"/>
              </a:rPr>
              <a:t>Рисунок</a:t>
            </a:r>
            <a:r>
              <a:rPr sz="1400" spc="-15" dirty="0">
                <a:latin typeface="Times New Roman"/>
                <a:cs typeface="Times New Roman"/>
              </a:rPr>
              <a:t> </a:t>
            </a:r>
            <a:r>
              <a:rPr sz="1400" dirty="0">
                <a:latin typeface="Times New Roman"/>
                <a:cs typeface="Times New Roman"/>
              </a:rPr>
              <a:t>1.4</a:t>
            </a:r>
            <a:r>
              <a:rPr sz="1400" spc="-5" dirty="0">
                <a:latin typeface="Times New Roman"/>
                <a:cs typeface="Times New Roman"/>
              </a:rPr>
              <a:t> </a:t>
            </a:r>
            <a:r>
              <a:rPr sz="1400" dirty="0">
                <a:latin typeface="Times New Roman"/>
                <a:cs typeface="Times New Roman"/>
              </a:rPr>
              <a:t>–</a:t>
            </a:r>
            <a:r>
              <a:rPr sz="1400" spc="5" dirty="0">
                <a:latin typeface="Times New Roman"/>
                <a:cs typeface="Times New Roman"/>
              </a:rPr>
              <a:t> </a:t>
            </a:r>
            <a:r>
              <a:rPr sz="1400" spc="-5" dirty="0">
                <a:latin typeface="Times New Roman"/>
                <a:cs typeface="Times New Roman"/>
              </a:rPr>
              <a:t>Меблі</a:t>
            </a:r>
            <a:r>
              <a:rPr sz="1400" spc="-10" dirty="0">
                <a:latin typeface="Times New Roman"/>
                <a:cs typeface="Times New Roman"/>
              </a:rPr>
              <a:t> </a:t>
            </a:r>
            <a:r>
              <a:rPr sz="1400" spc="-5" dirty="0">
                <a:latin typeface="Times New Roman"/>
                <a:cs typeface="Times New Roman"/>
              </a:rPr>
              <a:t>Стародавньої</a:t>
            </a:r>
            <a:r>
              <a:rPr sz="1400" spc="5" dirty="0">
                <a:latin typeface="Times New Roman"/>
                <a:cs typeface="Times New Roman"/>
              </a:rPr>
              <a:t> </a:t>
            </a:r>
            <a:r>
              <a:rPr sz="1400" spc="-5" dirty="0">
                <a:latin typeface="Times New Roman"/>
                <a:cs typeface="Times New Roman"/>
              </a:rPr>
              <a:t>Греції:</a:t>
            </a:r>
            <a:endParaRPr sz="1400" dirty="0">
              <a:latin typeface="Times New Roman"/>
              <a:cs typeface="Times New Roman"/>
            </a:endParaRPr>
          </a:p>
          <a:p>
            <a:pPr marL="12700" marR="5715" algn="just">
              <a:lnSpc>
                <a:spcPct val="95900"/>
              </a:lnSpc>
              <a:spcBef>
                <a:spcPts val="30"/>
              </a:spcBef>
            </a:pPr>
            <a:r>
              <a:rPr sz="1400" dirty="0">
                <a:latin typeface="Times New Roman"/>
                <a:cs typeface="Times New Roman"/>
              </a:rPr>
              <a:t>а – </a:t>
            </a:r>
            <a:r>
              <a:rPr sz="1400" spc="-5" dirty="0">
                <a:latin typeface="Times New Roman"/>
                <a:cs typeface="Times New Roman"/>
              </a:rPr>
              <a:t>саркофаг </a:t>
            </a:r>
            <a:r>
              <a:rPr sz="1400" dirty="0">
                <a:latin typeface="Times New Roman"/>
                <a:cs typeface="Times New Roman"/>
              </a:rPr>
              <a:t>із </a:t>
            </a:r>
            <a:r>
              <a:rPr sz="1400" spc="-5" dirty="0">
                <a:latin typeface="Times New Roman"/>
                <a:cs typeface="Times New Roman"/>
              </a:rPr>
              <a:t>Абусир; </a:t>
            </a:r>
            <a:r>
              <a:rPr sz="1400" dirty="0">
                <a:latin typeface="Times New Roman"/>
                <a:cs typeface="Times New Roman"/>
              </a:rPr>
              <a:t>б - </a:t>
            </a:r>
            <a:r>
              <a:rPr sz="1400" spc="-5" dirty="0">
                <a:latin typeface="Times New Roman"/>
                <a:cs typeface="Times New Roman"/>
              </a:rPr>
              <a:t>складний стілець </a:t>
            </a:r>
            <a:r>
              <a:rPr sz="1400" dirty="0">
                <a:latin typeface="Times New Roman"/>
                <a:cs typeface="Times New Roman"/>
              </a:rPr>
              <a:t>із </a:t>
            </a:r>
            <a:r>
              <a:rPr sz="1400" spc="-5" dirty="0">
                <a:latin typeface="Times New Roman"/>
                <a:cs typeface="Times New Roman"/>
              </a:rPr>
              <a:t>характерними ніжками, загнутими </a:t>
            </a:r>
            <a:r>
              <a:rPr sz="1400" dirty="0">
                <a:latin typeface="Times New Roman"/>
                <a:cs typeface="Times New Roman"/>
              </a:rPr>
              <a:t> </a:t>
            </a:r>
            <a:r>
              <a:rPr sz="1400" spc="-5" dirty="0">
                <a:latin typeface="Times New Roman"/>
                <a:cs typeface="Times New Roman"/>
              </a:rPr>
              <a:t>усередину; </a:t>
            </a:r>
            <a:r>
              <a:rPr sz="1400" dirty="0">
                <a:latin typeface="Times New Roman"/>
                <a:cs typeface="Times New Roman"/>
              </a:rPr>
              <a:t>в – </a:t>
            </a:r>
            <a:r>
              <a:rPr sz="1400" spc="-5" dirty="0">
                <a:latin typeface="Times New Roman"/>
                <a:cs typeface="Times New Roman"/>
              </a:rPr>
              <a:t>обідній </a:t>
            </a:r>
            <a:r>
              <a:rPr sz="1400" dirty="0">
                <a:latin typeface="Times New Roman"/>
                <a:cs typeface="Times New Roman"/>
              </a:rPr>
              <a:t>стіл </a:t>
            </a:r>
            <a:r>
              <a:rPr sz="1400" spc="-10" dirty="0">
                <a:latin typeface="Times New Roman"/>
                <a:cs typeface="Times New Roman"/>
              </a:rPr>
              <a:t>(по </a:t>
            </a:r>
            <a:r>
              <a:rPr sz="1400" spc="-5" dirty="0">
                <a:latin typeface="Times New Roman"/>
                <a:cs typeface="Times New Roman"/>
              </a:rPr>
              <a:t>моделі </a:t>
            </a:r>
            <a:r>
              <a:rPr sz="1400" dirty="0">
                <a:latin typeface="Times New Roman"/>
                <a:cs typeface="Times New Roman"/>
              </a:rPr>
              <a:t>із </a:t>
            </a:r>
            <a:r>
              <a:rPr sz="1400" spc="-5" dirty="0">
                <a:latin typeface="Times New Roman"/>
                <a:cs typeface="Times New Roman"/>
              </a:rPr>
              <a:t>бронзи); </a:t>
            </a:r>
            <a:r>
              <a:rPr sz="1400" dirty="0">
                <a:latin typeface="Times New Roman"/>
                <a:cs typeface="Times New Roman"/>
              </a:rPr>
              <a:t>г – </a:t>
            </a:r>
            <a:r>
              <a:rPr sz="1400" spc="-5" dirty="0">
                <a:latin typeface="Times New Roman"/>
                <a:cs typeface="Times New Roman"/>
              </a:rPr>
              <a:t>просте дерев’яне ліжко </a:t>
            </a:r>
            <a:r>
              <a:rPr sz="1400" dirty="0">
                <a:latin typeface="Times New Roman"/>
                <a:cs typeface="Times New Roman"/>
              </a:rPr>
              <a:t>(по </a:t>
            </a:r>
            <a:r>
              <a:rPr sz="1400" spc="5" dirty="0">
                <a:latin typeface="Times New Roman"/>
                <a:cs typeface="Times New Roman"/>
              </a:rPr>
              <a:t> </a:t>
            </a:r>
            <a:r>
              <a:rPr sz="1400" dirty="0">
                <a:latin typeface="Times New Roman"/>
                <a:cs typeface="Times New Roman"/>
              </a:rPr>
              <a:t>малюнку на вазі); ґ – ложе з </a:t>
            </a:r>
            <a:r>
              <a:rPr sz="1400" spc="-5" dirty="0">
                <a:latin typeface="Times New Roman"/>
                <a:cs typeface="Times New Roman"/>
              </a:rPr>
              <a:t>подушками; </a:t>
            </a:r>
            <a:r>
              <a:rPr sz="1400" dirty="0">
                <a:latin typeface="Times New Roman"/>
                <a:cs typeface="Times New Roman"/>
              </a:rPr>
              <a:t>д – </a:t>
            </a:r>
            <a:r>
              <a:rPr sz="1400" spc="-5" dirty="0">
                <a:latin typeface="Times New Roman"/>
                <a:cs typeface="Times New Roman"/>
              </a:rPr>
              <a:t>парадні мармурові театральні крісла. </a:t>
            </a:r>
            <a:r>
              <a:rPr sz="1400" dirty="0">
                <a:latin typeface="Times New Roman"/>
                <a:cs typeface="Times New Roman"/>
              </a:rPr>
              <a:t> </a:t>
            </a:r>
            <a:r>
              <a:rPr sz="1400" spc="-5" dirty="0">
                <a:latin typeface="Times New Roman"/>
                <a:cs typeface="Times New Roman"/>
              </a:rPr>
              <a:t>Театр</a:t>
            </a:r>
            <a:r>
              <a:rPr sz="1400" dirty="0">
                <a:latin typeface="Times New Roman"/>
                <a:cs typeface="Times New Roman"/>
              </a:rPr>
              <a:t> </a:t>
            </a:r>
            <a:r>
              <a:rPr sz="1400" spc="-5" dirty="0">
                <a:latin typeface="Times New Roman"/>
                <a:cs typeface="Times New Roman"/>
              </a:rPr>
              <a:t>Діонісія</a:t>
            </a:r>
            <a:r>
              <a:rPr sz="1400" dirty="0">
                <a:latin typeface="Times New Roman"/>
                <a:cs typeface="Times New Roman"/>
              </a:rPr>
              <a:t> в</a:t>
            </a:r>
            <a:r>
              <a:rPr sz="1400" spc="5" dirty="0">
                <a:latin typeface="Times New Roman"/>
                <a:cs typeface="Times New Roman"/>
              </a:rPr>
              <a:t> </a:t>
            </a:r>
            <a:r>
              <a:rPr sz="1400" spc="-5" dirty="0">
                <a:latin typeface="Times New Roman"/>
                <a:cs typeface="Times New Roman"/>
              </a:rPr>
              <a:t>Афінах;</a:t>
            </a:r>
            <a:r>
              <a:rPr sz="1400" dirty="0">
                <a:latin typeface="Times New Roman"/>
                <a:cs typeface="Times New Roman"/>
              </a:rPr>
              <a:t> е</a:t>
            </a:r>
            <a:r>
              <a:rPr sz="1400" spc="5" dirty="0">
                <a:latin typeface="Times New Roman"/>
                <a:cs typeface="Times New Roman"/>
              </a:rPr>
              <a:t> </a:t>
            </a:r>
            <a:r>
              <a:rPr sz="1400" dirty="0">
                <a:latin typeface="Times New Roman"/>
                <a:cs typeface="Times New Roman"/>
              </a:rPr>
              <a:t>–</a:t>
            </a:r>
            <a:r>
              <a:rPr sz="1400" spc="5" dirty="0">
                <a:latin typeface="Times New Roman"/>
                <a:cs typeface="Times New Roman"/>
              </a:rPr>
              <a:t> </a:t>
            </a:r>
            <a:r>
              <a:rPr sz="1400" spc="-5" dirty="0">
                <a:latin typeface="Times New Roman"/>
                <a:cs typeface="Times New Roman"/>
              </a:rPr>
              <a:t>раннє-грецьке</a:t>
            </a:r>
            <a:r>
              <a:rPr sz="1400" dirty="0">
                <a:latin typeface="Times New Roman"/>
                <a:cs typeface="Times New Roman"/>
              </a:rPr>
              <a:t> </a:t>
            </a:r>
            <a:r>
              <a:rPr sz="1400" spc="-5" dirty="0">
                <a:latin typeface="Times New Roman"/>
                <a:cs typeface="Times New Roman"/>
              </a:rPr>
              <a:t>крісло</a:t>
            </a:r>
            <a:r>
              <a:rPr sz="1400" dirty="0">
                <a:latin typeface="Times New Roman"/>
                <a:cs typeface="Times New Roman"/>
              </a:rPr>
              <a:t> </a:t>
            </a:r>
            <a:r>
              <a:rPr sz="1400" spc="-5" dirty="0">
                <a:latin typeface="Times New Roman"/>
                <a:cs typeface="Times New Roman"/>
              </a:rPr>
              <a:t>дощатої</a:t>
            </a:r>
            <a:r>
              <a:rPr sz="1400" dirty="0">
                <a:latin typeface="Times New Roman"/>
                <a:cs typeface="Times New Roman"/>
              </a:rPr>
              <a:t> </a:t>
            </a:r>
            <a:r>
              <a:rPr sz="1400" spc="-5" dirty="0">
                <a:latin typeface="Times New Roman"/>
                <a:cs typeface="Times New Roman"/>
              </a:rPr>
              <a:t>конструкції;</a:t>
            </a:r>
            <a:r>
              <a:rPr sz="1400" dirty="0">
                <a:latin typeface="Times New Roman"/>
                <a:cs typeface="Times New Roman"/>
              </a:rPr>
              <a:t> є</a:t>
            </a:r>
            <a:r>
              <a:rPr sz="1400" spc="5" dirty="0">
                <a:latin typeface="Times New Roman"/>
                <a:cs typeface="Times New Roman"/>
              </a:rPr>
              <a:t> </a:t>
            </a:r>
            <a:r>
              <a:rPr sz="1400" dirty="0">
                <a:latin typeface="Times New Roman"/>
                <a:cs typeface="Times New Roman"/>
              </a:rPr>
              <a:t>– </a:t>
            </a:r>
            <a:r>
              <a:rPr sz="1400" spc="5" dirty="0">
                <a:latin typeface="Times New Roman"/>
                <a:cs typeface="Times New Roman"/>
              </a:rPr>
              <a:t> </a:t>
            </a:r>
            <a:r>
              <a:rPr sz="1400" spc="-5" dirty="0">
                <a:latin typeface="Times New Roman"/>
                <a:cs typeface="Times New Roman"/>
              </a:rPr>
              <a:t>архаїчний трон </a:t>
            </a:r>
            <a:r>
              <a:rPr sz="1400" spc="-10" dirty="0">
                <a:latin typeface="Times New Roman"/>
                <a:cs typeface="Times New Roman"/>
              </a:rPr>
              <a:t>(по </a:t>
            </a:r>
            <a:r>
              <a:rPr sz="1400" spc="-5" dirty="0">
                <a:latin typeface="Times New Roman"/>
                <a:cs typeface="Times New Roman"/>
              </a:rPr>
              <a:t>зображенню </a:t>
            </a:r>
            <a:r>
              <a:rPr sz="1400" dirty="0">
                <a:latin typeface="Times New Roman"/>
                <a:cs typeface="Times New Roman"/>
              </a:rPr>
              <a:t>на </a:t>
            </a:r>
            <a:r>
              <a:rPr sz="1400" spc="-5" dirty="0">
                <a:latin typeface="Times New Roman"/>
                <a:cs typeface="Times New Roman"/>
              </a:rPr>
              <a:t>гробниці </a:t>
            </a:r>
            <a:r>
              <a:rPr sz="1400" dirty="0">
                <a:latin typeface="Times New Roman"/>
                <a:cs typeface="Times New Roman"/>
              </a:rPr>
              <a:t>із </a:t>
            </a:r>
            <a:r>
              <a:rPr sz="1400" spc="-5" dirty="0">
                <a:latin typeface="Times New Roman"/>
                <a:cs typeface="Times New Roman"/>
              </a:rPr>
              <a:t>Лаконії); </a:t>
            </a:r>
            <a:r>
              <a:rPr sz="1400" dirty="0">
                <a:latin typeface="Times New Roman"/>
                <a:cs typeface="Times New Roman"/>
              </a:rPr>
              <a:t>ж – </a:t>
            </a:r>
            <a:r>
              <a:rPr sz="1400" spc="-5" dirty="0">
                <a:latin typeface="Times New Roman"/>
                <a:cs typeface="Times New Roman"/>
              </a:rPr>
              <a:t>трон </a:t>
            </a:r>
            <a:r>
              <a:rPr sz="1400" dirty="0">
                <a:latin typeface="Times New Roman"/>
                <a:cs typeface="Times New Roman"/>
              </a:rPr>
              <a:t>без </a:t>
            </a:r>
            <a:r>
              <a:rPr sz="1400" spc="-5" dirty="0">
                <a:latin typeface="Times New Roman"/>
                <a:cs typeface="Times New Roman"/>
              </a:rPr>
              <a:t>спинки </a:t>
            </a:r>
            <a:r>
              <a:rPr sz="1400" dirty="0">
                <a:latin typeface="Times New Roman"/>
                <a:cs typeface="Times New Roman"/>
              </a:rPr>
              <a:t>з </a:t>
            </a:r>
            <a:r>
              <a:rPr sz="1400" spc="5" dirty="0">
                <a:latin typeface="Times New Roman"/>
                <a:cs typeface="Times New Roman"/>
              </a:rPr>
              <a:t> </a:t>
            </a:r>
            <a:r>
              <a:rPr sz="1400" spc="-5" dirty="0">
                <a:latin typeface="Times New Roman"/>
                <a:cs typeface="Times New Roman"/>
              </a:rPr>
              <a:t>підставкою </a:t>
            </a:r>
            <a:r>
              <a:rPr sz="1400" dirty="0">
                <a:latin typeface="Times New Roman"/>
                <a:cs typeface="Times New Roman"/>
              </a:rPr>
              <a:t>для ніг (по </a:t>
            </a:r>
            <a:r>
              <a:rPr sz="1400" spc="-5" dirty="0">
                <a:latin typeface="Times New Roman"/>
                <a:cs typeface="Times New Roman"/>
              </a:rPr>
              <a:t>малюнку </a:t>
            </a:r>
            <a:r>
              <a:rPr sz="1400" dirty="0">
                <a:latin typeface="Times New Roman"/>
                <a:cs typeface="Times New Roman"/>
              </a:rPr>
              <a:t>на вазі); з – </a:t>
            </a:r>
            <a:r>
              <a:rPr sz="1400" spc="-5" dirty="0">
                <a:latin typeface="Times New Roman"/>
                <a:cs typeface="Times New Roman"/>
              </a:rPr>
              <a:t>парадний</a:t>
            </a:r>
            <a:r>
              <a:rPr sz="1400" spc="340" dirty="0">
                <a:latin typeface="Times New Roman"/>
                <a:cs typeface="Times New Roman"/>
              </a:rPr>
              <a:t> </a:t>
            </a:r>
            <a:r>
              <a:rPr sz="1400" spc="-5" dirty="0">
                <a:latin typeface="Times New Roman"/>
                <a:cs typeface="Times New Roman"/>
              </a:rPr>
              <a:t>табурет </a:t>
            </a:r>
            <a:r>
              <a:rPr sz="1400" dirty="0">
                <a:latin typeface="Times New Roman"/>
                <a:cs typeface="Times New Roman"/>
              </a:rPr>
              <a:t>(по </a:t>
            </a:r>
            <a:r>
              <a:rPr sz="1400" spc="-5" dirty="0">
                <a:latin typeface="Times New Roman"/>
                <a:cs typeface="Times New Roman"/>
              </a:rPr>
              <a:t>малюнку </a:t>
            </a:r>
            <a:r>
              <a:rPr sz="1400" dirty="0">
                <a:latin typeface="Times New Roman"/>
                <a:cs typeface="Times New Roman"/>
              </a:rPr>
              <a:t>на </a:t>
            </a:r>
            <a:r>
              <a:rPr sz="1400" spc="5" dirty="0">
                <a:latin typeface="Times New Roman"/>
                <a:cs typeface="Times New Roman"/>
              </a:rPr>
              <a:t> </a:t>
            </a:r>
            <a:r>
              <a:rPr sz="1400" dirty="0">
                <a:latin typeface="Times New Roman"/>
                <a:cs typeface="Times New Roman"/>
              </a:rPr>
              <a:t>вазі); и – </a:t>
            </a:r>
            <a:r>
              <a:rPr sz="1400" spc="-5" dirty="0">
                <a:latin typeface="Times New Roman"/>
                <a:cs typeface="Times New Roman"/>
              </a:rPr>
              <a:t>клісмос </a:t>
            </a:r>
            <a:r>
              <a:rPr sz="1400" dirty="0">
                <a:latin typeface="Times New Roman"/>
                <a:cs typeface="Times New Roman"/>
              </a:rPr>
              <a:t>– </a:t>
            </a:r>
            <a:r>
              <a:rPr sz="1400" spc="-5" dirty="0">
                <a:latin typeface="Times New Roman"/>
                <a:cs typeface="Times New Roman"/>
              </a:rPr>
              <a:t>жіночий стілець </a:t>
            </a:r>
            <a:r>
              <a:rPr sz="1400" spc="-10" dirty="0">
                <a:latin typeface="Times New Roman"/>
                <a:cs typeface="Times New Roman"/>
              </a:rPr>
              <a:t>зі </a:t>
            </a:r>
            <a:r>
              <a:rPr sz="1400" spc="-5" dirty="0">
                <a:latin typeface="Times New Roman"/>
                <a:cs typeface="Times New Roman"/>
              </a:rPr>
              <a:t>спинкою </a:t>
            </a:r>
            <a:r>
              <a:rPr sz="1400" dirty="0">
                <a:latin typeface="Times New Roman"/>
                <a:cs typeface="Times New Roman"/>
              </a:rPr>
              <a:t>(з </a:t>
            </a:r>
            <a:r>
              <a:rPr sz="1400" spc="-5" dirty="0">
                <a:latin typeface="Times New Roman"/>
                <a:cs typeface="Times New Roman"/>
              </a:rPr>
              <a:t>надгробного пам'ятника Хегесо, </a:t>
            </a:r>
            <a:r>
              <a:rPr sz="1400" dirty="0">
                <a:latin typeface="Times New Roman"/>
                <a:cs typeface="Times New Roman"/>
              </a:rPr>
              <a:t> </a:t>
            </a:r>
            <a:r>
              <a:rPr sz="1400" spc="-5" dirty="0">
                <a:latin typeface="Times New Roman"/>
                <a:cs typeface="Times New Roman"/>
              </a:rPr>
              <a:t>Афіни</a:t>
            </a:r>
            <a:r>
              <a:rPr sz="1400" spc="10" dirty="0">
                <a:latin typeface="Times New Roman"/>
                <a:cs typeface="Times New Roman"/>
              </a:rPr>
              <a:t> </a:t>
            </a:r>
            <a:r>
              <a:rPr sz="1400" dirty="0">
                <a:latin typeface="Times New Roman"/>
                <a:cs typeface="Times New Roman"/>
              </a:rPr>
              <a:t>ІV</a:t>
            </a:r>
            <a:r>
              <a:rPr sz="1400" spc="5" dirty="0">
                <a:latin typeface="Times New Roman"/>
                <a:cs typeface="Times New Roman"/>
              </a:rPr>
              <a:t> </a:t>
            </a:r>
            <a:r>
              <a:rPr sz="1400" spc="-5" dirty="0">
                <a:latin typeface="Times New Roman"/>
                <a:cs typeface="Times New Roman"/>
              </a:rPr>
              <a:t>в.</a:t>
            </a:r>
            <a:r>
              <a:rPr sz="1400" spc="10" dirty="0">
                <a:latin typeface="Times New Roman"/>
                <a:cs typeface="Times New Roman"/>
              </a:rPr>
              <a:t> </a:t>
            </a:r>
            <a:r>
              <a:rPr sz="1400" dirty="0">
                <a:latin typeface="Times New Roman"/>
                <a:cs typeface="Times New Roman"/>
              </a:rPr>
              <a:t>н.</a:t>
            </a:r>
            <a:r>
              <a:rPr sz="1400" spc="5" dirty="0">
                <a:latin typeface="Times New Roman"/>
                <a:cs typeface="Times New Roman"/>
              </a:rPr>
              <a:t> </a:t>
            </a:r>
            <a:r>
              <a:rPr sz="1400" dirty="0">
                <a:latin typeface="Times New Roman"/>
                <a:cs typeface="Times New Roman"/>
              </a:rPr>
              <a:t>е.);</a:t>
            </a:r>
            <a:r>
              <a:rPr sz="1400" spc="5" dirty="0">
                <a:latin typeface="Times New Roman"/>
                <a:cs typeface="Times New Roman"/>
              </a:rPr>
              <a:t> </a:t>
            </a:r>
            <a:r>
              <a:rPr sz="1400" dirty="0">
                <a:latin typeface="Times New Roman"/>
                <a:cs typeface="Times New Roman"/>
              </a:rPr>
              <a:t>і</a:t>
            </a:r>
            <a:r>
              <a:rPr sz="1400" spc="5" dirty="0">
                <a:latin typeface="Times New Roman"/>
                <a:cs typeface="Times New Roman"/>
              </a:rPr>
              <a:t> </a:t>
            </a:r>
            <a:r>
              <a:rPr sz="1400" dirty="0">
                <a:latin typeface="Times New Roman"/>
                <a:cs typeface="Times New Roman"/>
              </a:rPr>
              <a:t>–</a:t>
            </a:r>
            <a:r>
              <a:rPr sz="1400" spc="20" dirty="0">
                <a:latin typeface="Times New Roman"/>
                <a:cs typeface="Times New Roman"/>
              </a:rPr>
              <a:t> </a:t>
            </a:r>
            <a:r>
              <a:rPr sz="1400" spc="-5" dirty="0">
                <a:latin typeface="Times New Roman"/>
                <a:cs typeface="Times New Roman"/>
              </a:rPr>
              <a:t>ложе</a:t>
            </a:r>
            <a:r>
              <a:rPr sz="1400" spc="10" dirty="0">
                <a:latin typeface="Times New Roman"/>
                <a:cs typeface="Times New Roman"/>
              </a:rPr>
              <a:t> </a:t>
            </a:r>
            <a:r>
              <a:rPr sz="1400" dirty="0">
                <a:latin typeface="Times New Roman"/>
                <a:cs typeface="Times New Roman"/>
              </a:rPr>
              <a:t>з</a:t>
            </a:r>
            <a:r>
              <a:rPr sz="1400" spc="10" dirty="0">
                <a:latin typeface="Times New Roman"/>
                <a:cs typeface="Times New Roman"/>
              </a:rPr>
              <a:t> </a:t>
            </a:r>
            <a:r>
              <a:rPr sz="1400" spc="-5" dirty="0">
                <a:latin typeface="Times New Roman"/>
                <a:cs typeface="Times New Roman"/>
              </a:rPr>
              <a:t>м’якою </a:t>
            </a:r>
            <a:r>
              <a:rPr sz="1400" dirty="0">
                <a:latin typeface="Times New Roman"/>
                <a:cs typeface="Times New Roman"/>
              </a:rPr>
              <a:t>оббивкою</a:t>
            </a:r>
            <a:r>
              <a:rPr sz="1400" spc="10" dirty="0">
                <a:latin typeface="Times New Roman"/>
                <a:cs typeface="Times New Roman"/>
              </a:rPr>
              <a:t> </a:t>
            </a:r>
            <a:r>
              <a:rPr sz="1400" spc="-5" dirty="0">
                <a:latin typeface="Times New Roman"/>
                <a:cs typeface="Times New Roman"/>
              </a:rPr>
              <a:t>та подушками</a:t>
            </a:r>
            <a:r>
              <a:rPr sz="1400" spc="15" dirty="0">
                <a:latin typeface="Times New Roman"/>
                <a:cs typeface="Times New Roman"/>
              </a:rPr>
              <a:t> </a:t>
            </a:r>
            <a:r>
              <a:rPr sz="1400" spc="-5" dirty="0">
                <a:latin typeface="Times New Roman"/>
                <a:cs typeface="Times New Roman"/>
              </a:rPr>
              <a:t>(по</a:t>
            </a:r>
            <a:r>
              <a:rPr sz="1400" spc="20" dirty="0">
                <a:latin typeface="Times New Roman"/>
                <a:cs typeface="Times New Roman"/>
              </a:rPr>
              <a:t> </a:t>
            </a:r>
            <a:r>
              <a:rPr sz="1400" spc="-5" dirty="0">
                <a:latin typeface="Times New Roman"/>
                <a:cs typeface="Times New Roman"/>
              </a:rPr>
              <a:t>малюнку </a:t>
            </a:r>
            <a:r>
              <a:rPr sz="1400" dirty="0">
                <a:latin typeface="Times New Roman"/>
                <a:cs typeface="Times New Roman"/>
              </a:rPr>
              <a:t>на</a:t>
            </a:r>
            <a:r>
              <a:rPr sz="1400" spc="10" dirty="0">
                <a:latin typeface="Times New Roman"/>
                <a:cs typeface="Times New Roman"/>
              </a:rPr>
              <a:t> </a:t>
            </a:r>
            <a:r>
              <a:rPr sz="1400" dirty="0">
                <a:latin typeface="Times New Roman"/>
                <a:cs typeface="Times New Roman"/>
              </a:rPr>
              <a:t>вазі); </a:t>
            </a:r>
            <a:r>
              <a:rPr sz="1400" spc="-335" dirty="0">
                <a:latin typeface="Times New Roman"/>
                <a:cs typeface="Times New Roman"/>
              </a:rPr>
              <a:t> </a:t>
            </a:r>
            <a:r>
              <a:rPr sz="1400" dirty="0">
                <a:latin typeface="Times New Roman"/>
                <a:cs typeface="Times New Roman"/>
              </a:rPr>
              <a:t>ї</a:t>
            </a:r>
            <a:r>
              <a:rPr sz="1400" spc="-5" dirty="0">
                <a:latin typeface="Times New Roman"/>
                <a:cs typeface="Times New Roman"/>
              </a:rPr>
              <a:t> </a:t>
            </a:r>
            <a:r>
              <a:rPr sz="1400" dirty="0">
                <a:latin typeface="Times New Roman"/>
                <a:cs typeface="Times New Roman"/>
              </a:rPr>
              <a:t>– </a:t>
            </a:r>
            <a:r>
              <a:rPr sz="1400" spc="-5" dirty="0">
                <a:latin typeface="Times New Roman"/>
                <a:cs typeface="Times New Roman"/>
              </a:rPr>
              <a:t>стіл</a:t>
            </a:r>
            <a:r>
              <a:rPr sz="1400" spc="-10" dirty="0">
                <a:latin typeface="Times New Roman"/>
                <a:cs typeface="Times New Roman"/>
              </a:rPr>
              <a:t> </a:t>
            </a:r>
            <a:r>
              <a:rPr sz="1400" spc="-5" dirty="0">
                <a:latin typeface="Times New Roman"/>
                <a:cs typeface="Times New Roman"/>
              </a:rPr>
              <a:t>(по</a:t>
            </a:r>
            <a:r>
              <a:rPr sz="1400" dirty="0">
                <a:latin typeface="Times New Roman"/>
                <a:cs typeface="Times New Roman"/>
              </a:rPr>
              <a:t> </a:t>
            </a:r>
            <a:r>
              <a:rPr sz="1400" spc="-5" dirty="0">
                <a:latin typeface="Times New Roman"/>
                <a:cs typeface="Times New Roman"/>
              </a:rPr>
              <a:t>рисунку</a:t>
            </a:r>
            <a:r>
              <a:rPr sz="1400" spc="-10" dirty="0">
                <a:latin typeface="Times New Roman"/>
                <a:cs typeface="Times New Roman"/>
              </a:rPr>
              <a:t> </a:t>
            </a:r>
            <a:r>
              <a:rPr sz="1400" dirty="0">
                <a:latin typeface="Times New Roman"/>
                <a:cs typeface="Times New Roman"/>
              </a:rPr>
              <a:t>на</a:t>
            </a:r>
            <a:r>
              <a:rPr sz="1400" spc="-5" dirty="0">
                <a:latin typeface="Times New Roman"/>
                <a:cs typeface="Times New Roman"/>
              </a:rPr>
              <a:t> </a:t>
            </a:r>
            <a:r>
              <a:rPr sz="1400" dirty="0">
                <a:latin typeface="Times New Roman"/>
                <a:cs typeface="Times New Roman"/>
              </a:rPr>
              <a:t>вазі)</a:t>
            </a:r>
          </a:p>
          <a:p>
            <a:pPr>
              <a:lnSpc>
                <a:spcPct val="100000"/>
              </a:lnSpc>
              <a:spcBef>
                <a:spcPts val="50"/>
              </a:spcBef>
            </a:pPr>
            <a:endParaRPr sz="1350" dirty="0">
              <a:latin typeface="Times New Roman"/>
              <a:cs typeface="Times New Roman"/>
            </a:endParaRPr>
          </a:p>
        </p:txBody>
      </p:sp>
      <p:pic>
        <p:nvPicPr>
          <p:cNvPr id="4" name="object 4"/>
          <p:cNvPicPr/>
          <p:nvPr/>
        </p:nvPicPr>
        <p:blipFill>
          <a:blip r:embed="rId2" cstate="print"/>
          <a:stretch>
            <a:fillRect/>
          </a:stretch>
        </p:blipFill>
        <p:spPr>
          <a:xfrm>
            <a:off x="228601" y="2096330"/>
            <a:ext cx="5102352" cy="2780470"/>
          </a:xfrm>
          <a:prstGeom prst="rect">
            <a:avLst/>
          </a:prstGeom>
        </p:spPr>
      </p:pic>
      <p:pic>
        <p:nvPicPr>
          <p:cNvPr id="5" name="object 5"/>
          <p:cNvPicPr/>
          <p:nvPr/>
        </p:nvPicPr>
        <p:blipFill>
          <a:blip r:embed="rId3" cstate="print"/>
          <a:stretch>
            <a:fillRect/>
          </a:stretch>
        </p:blipFill>
        <p:spPr>
          <a:xfrm>
            <a:off x="5661138" y="2096330"/>
            <a:ext cx="4244862" cy="278047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358783" y="6629400"/>
            <a:ext cx="8229974" cy="653384"/>
          </a:xfrm>
          <a:prstGeom prst="rect">
            <a:avLst/>
          </a:prstGeom>
        </p:spPr>
        <p:txBody>
          <a:bodyPr vert="horz" wrap="square" lIns="0" tIns="27305" rIns="0" bIns="0" rtlCol="0">
            <a:spAutoFit/>
          </a:bodyPr>
          <a:lstStyle/>
          <a:p>
            <a:pPr marL="671830" marR="29209" indent="-638810">
              <a:lnSpc>
                <a:spcPts val="1610"/>
              </a:lnSpc>
              <a:spcBef>
                <a:spcPts val="215"/>
              </a:spcBef>
            </a:pPr>
            <a:r>
              <a:rPr sz="1400" spc="-5" dirty="0">
                <a:solidFill>
                  <a:prstClr val="black"/>
                </a:solidFill>
                <a:latin typeface="Times New Roman"/>
                <a:cs typeface="Times New Roman"/>
              </a:rPr>
              <a:t>Рисунок </a:t>
            </a:r>
            <a:r>
              <a:rPr sz="1400" dirty="0">
                <a:solidFill>
                  <a:prstClr val="black"/>
                </a:solidFill>
                <a:latin typeface="Times New Roman"/>
                <a:cs typeface="Times New Roman"/>
              </a:rPr>
              <a:t>1.6 –</a:t>
            </a:r>
            <a:r>
              <a:rPr sz="1400" spc="5" dirty="0">
                <a:solidFill>
                  <a:prstClr val="black"/>
                </a:solidFill>
                <a:latin typeface="Times New Roman"/>
                <a:cs typeface="Times New Roman"/>
              </a:rPr>
              <a:t> </a:t>
            </a:r>
            <a:r>
              <a:rPr sz="1400" spc="-5" dirty="0">
                <a:solidFill>
                  <a:prstClr val="black"/>
                </a:solidFill>
                <a:latin typeface="Times New Roman"/>
                <a:cs typeface="Times New Roman"/>
              </a:rPr>
              <a:t>Елементи</a:t>
            </a:r>
            <a:r>
              <a:rPr sz="1400" dirty="0">
                <a:solidFill>
                  <a:prstClr val="black"/>
                </a:solidFill>
                <a:latin typeface="Times New Roman"/>
                <a:cs typeface="Times New Roman"/>
              </a:rPr>
              <a:t> декору</a:t>
            </a:r>
            <a:r>
              <a:rPr sz="1400" spc="-10" dirty="0">
                <a:solidFill>
                  <a:prstClr val="black"/>
                </a:solidFill>
                <a:latin typeface="Times New Roman"/>
                <a:cs typeface="Times New Roman"/>
              </a:rPr>
              <a:t> </a:t>
            </a:r>
            <a:r>
              <a:rPr sz="1400" dirty="0">
                <a:solidFill>
                  <a:prstClr val="black"/>
                </a:solidFill>
                <a:latin typeface="Times New Roman"/>
                <a:cs typeface="Times New Roman"/>
              </a:rPr>
              <a:t>будівель</a:t>
            </a:r>
            <a:r>
              <a:rPr sz="1400" spc="-5" dirty="0">
                <a:solidFill>
                  <a:prstClr val="black"/>
                </a:solidFill>
                <a:latin typeface="Times New Roman"/>
                <a:cs typeface="Times New Roman"/>
              </a:rPr>
              <a:t> та</a:t>
            </a:r>
            <a:r>
              <a:rPr sz="1400" spc="5" dirty="0">
                <a:solidFill>
                  <a:prstClr val="black"/>
                </a:solidFill>
                <a:latin typeface="Times New Roman"/>
                <a:cs typeface="Times New Roman"/>
              </a:rPr>
              <a:t> </a:t>
            </a:r>
            <a:r>
              <a:rPr sz="1400" spc="-5" dirty="0">
                <a:solidFill>
                  <a:prstClr val="black"/>
                </a:solidFill>
                <a:latin typeface="Times New Roman"/>
                <a:cs typeface="Times New Roman"/>
              </a:rPr>
              <a:t>меблевих</a:t>
            </a:r>
            <a:r>
              <a:rPr sz="1400" spc="10" dirty="0">
                <a:solidFill>
                  <a:prstClr val="black"/>
                </a:solidFill>
                <a:latin typeface="Times New Roman"/>
                <a:cs typeface="Times New Roman"/>
              </a:rPr>
              <a:t> </a:t>
            </a:r>
            <a:r>
              <a:rPr sz="1400" spc="-5" dirty="0">
                <a:solidFill>
                  <a:prstClr val="black"/>
                </a:solidFill>
                <a:latin typeface="Times New Roman"/>
                <a:cs typeface="Times New Roman"/>
              </a:rPr>
              <a:t>виробів</a:t>
            </a:r>
            <a:r>
              <a:rPr sz="1400" dirty="0">
                <a:solidFill>
                  <a:prstClr val="black"/>
                </a:solidFill>
                <a:latin typeface="Times New Roman"/>
                <a:cs typeface="Times New Roman"/>
              </a:rPr>
              <a:t> </a:t>
            </a:r>
            <a:r>
              <a:rPr sz="1400" spc="-5" dirty="0">
                <a:solidFill>
                  <a:prstClr val="black"/>
                </a:solidFill>
                <a:latin typeface="Times New Roman"/>
                <a:cs typeface="Times New Roman"/>
              </a:rPr>
              <a:t>Стародавньої</a:t>
            </a:r>
            <a:r>
              <a:rPr sz="1400" spc="10" dirty="0">
                <a:solidFill>
                  <a:prstClr val="black"/>
                </a:solidFill>
                <a:latin typeface="Times New Roman"/>
                <a:cs typeface="Times New Roman"/>
              </a:rPr>
              <a:t> </a:t>
            </a:r>
            <a:r>
              <a:rPr sz="1400" spc="-5" dirty="0">
                <a:solidFill>
                  <a:prstClr val="black"/>
                </a:solidFill>
                <a:latin typeface="Times New Roman"/>
                <a:cs typeface="Times New Roman"/>
              </a:rPr>
              <a:t>Греції: </a:t>
            </a:r>
            <a:r>
              <a:rPr sz="1400" spc="-335" dirty="0">
                <a:solidFill>
                  <a:prstClr val="black"/>
                </a:solidFill>
                <a:latin typeface="Times New Roman"/>
                <a:cs typeface="Times New Roman"/>
              </a:rPr>
              <a:t> </a:t>
            </a:r>
            <a:r>
              <a:rPr sz="1400" dirty="0">
                <a:solidFill>
                  <a:prstClr val="black"/>
                </a:solidFill>
                <a:latin typeface="Times New Roman"/>
                <a:cs typeface="Times New Roman"/>
              </a:rPr>
              <a:t>а</a:t>
            </a:r>
            <a:r>
              <a:rPr sz="1400" spc="-5" dirty="0">
                <a:solidFill>
                  <a:prstClr val="black"/>
                </a:solidFill>
                <a:latin typeface="Times New Roman"/>
                <a:cs typeface="Times New Roman"/>
              </a:rPr>
              <a:t> </a:t>
            </a:r>
            <a:r>
              <a:rPr sz="1400" dirty="0">
                <a:solidFill>
                  <a:prstClr val="black"/>
                </a:solidFill>
                <a:latin typeface="Times New Roman"/>
                <a:cs typeface="Times New Roman"/>
              </a:rPr>
              <a:t>–</a:t>
            </a:r>
            <a:r>
              <a:rPr sz="1400" spc="5" dirty="0">
                <a:solidFill>
                  <a:prstClr val="black"/>
                </a:solidFill>
                <a:latin typeface="Times New Roman"/>
                <a:cs typeface="Times New Roman"/>
              </a:rPr>
              <a:t> </a:t>
            </a:r>
            <a:r>
              <a:rPr sz="1400" spc="-5" dirty="0">
                <a:solidFill>
                  <a:prstClr val="black"/>
                </a:solidFill>
                <a:latin typeface="Times New Roman"/>
                <a:cs typeface="Times New Roman"/>
              </a:rPr>
              <a:t>акант;</a:t>
            </a:r>
            <a:r>
              <a:rPr sz="1400" spc="-10" dirty="0">
                <a:solidFill>
                  <a:prstClr val="black"/>
                </a:solidFill>
                <a:latin typeface="Times New Roman"/>
                <a:cs typeface="Times New Roman"/>
              </a:rPr>
              <a:t> </a:t>
            </a:r>
            <a:r>
              <a:rPr sz="1400" dirty="0">
                <a:solidFill>
                  <a:prstClr val="black"/>
                </a:solidFill>
                <a:latin typeface="Times New Roman"/>
                <a:cs typeface="Times New Roman"/>
              </a:rPr>
              <a:t>б</a:t>
            </a:r>
            <a:r>
              <a:rPr sz="1400" spc="5" dirty="0">
                <a:solidFill>
                  <a:prstClr val="black"/>
                </a:solidFill>
                <a:latin typeface="Times New Roman"/>
                <a:cs typeface="Times New Roman"/>
              </a:rPr>
              <a:t> </a:t>
            </a:r>
            <a:r>
              <a:rPr sz="1400" dirty="0">
                <a:solidFill>
                  <a:prstClr val="black"/>
                </a:solidFill>
                <a:latin typeface="Times New Roman"/>
                <a:cs typeface="Times New Roman"/>
              </a:rPr>
              <a:t>– </a:t>
            </a:r>
            <a:r>
              <a:rPr sz="1400" spc="-5" dirty="0">
                <a:solidFill>
                  <a:prstClr val="black"/>
                </a:solidFill>
                <a:latin typeface="Times New Roman"/>
                <a:cs typeface="Times New Roman"/>
              </a:rPr>
              <a:t>меандр;</a:t>
            </a:r>
            <a:r>
              <a:rPr sz="1400" spc="5" dirty="0">
                <a:solidFill>
                  <a:prstClr val="black"/>
                </a:solidFill>
                <a:latin typeface="Times New Roman"/>
                <a:cs typeface="Times New Roman"/>
              </a:rPr>
              <a:t> </a:t>
            </a:r>
            <a:r>
              <a:rPr sz="1400" dirty="0">
                <a:solidFill>
                  <a:prstClr val="black"/>
                </a:solidFill>
                <a:latin typeface="Times New Roman"/>
                <a:cs typeface="Times New Roman"/>
              </a:rPr>
              <a:t>в</a:t>
            </a:r>
            <a:r>
              <a:rPr sz="1400" spc="-5" dirty="0">
                <a:solidFill>
                  <a:prstClr val="black"/>
                </a:solidFill>
                <a:latin typeface="Times New Roman"/>
                <a:cs typeface="Times New Roman"/>
              </a:rPr>
              <a:t> </a:t>
            </a:r>
            <a:r>
              <a:rPr sz="1400" dirty="0">
                <a:solidFill>
                  <a:prstClr val="black"/>
                </a:solidFill>
                <a:latin typeface="Times New Roman"/>
                <a:cs typeface="Times New Roman"/>
              </a:rPr>
              <a:t>–</a:t>
            </a:r>
            <a:r>
              <a:rPr sz="1400" spc="-5" dirty="0">
                <a:solidFill>
                  <a:prstClr val="black"/>
                </a:solidFill>
                <a:latin typeface="Times New Roman"/>
                <a:cs typeface="Times New Roman"/>
              </a:rPr>
              <a:t> пальмета;</a:t>
            </a:r>
            <a:r>
              <a:rPr sz="1400" dirty="0">
                <a:solidFill>
                  <a:prstClr val="black"/>
                </a:solidFill>
                <a:latin typeface="Times New Roman"/>
                <a:cs typeface="Times New Roman"/>
              </a:rPr>
              <a:t> д</a:t>
            </a:r>
            <a:r>
              <a:rPr sz="1400" spc="-5" dirty="0">
                <a:solidFill>
                  <a:prstClr val="black"/>
                </a:solidFill>
                <a:latin typeface="Times New Roman"/>
                <a:cs typeface="Times New Roman"/>
              </a:rPr>
              <a:t> </a:t>
            </a:r>
            <a:r>
              <a:rPr sz="1400" dirty="0">
                <a:solidFill>
                  <a:prstClr val="black"/>
                </a:solidFill>
                <a:latin typeface="Times New Roman"/>
                <a:cs typeface="Times New Roman"/>
              </a:rPr>
              <a:t>–</a:t>
            </a:r>
            <a:r>
              <a:rPr sz="1400" spc="-10" dirty="0">
                <a:solidFill>
                  <a:prstClr val="black"/>
                </a:solidFill>
                <a:latin typeface="Times New Roman"/>
                <a:cs typeface="Times New Roman"/>
              </a:rPr>
              <a:t> </a:t>
            </a:r>
            <a:r>
              <a:rPr sz="1400" spc="-5" dirty="0">
                <a:solidFill>
                  <a:prstClr val="black"/>
                </a:solidFill>
                <a:latin typeface="Times New Roman"/>
                <a:cs typeface="Times New Roman"/>
              </a:rPr>
              <a:t>волюти</a:t>
            </a:r>
            <a:r>
              <a:rPr sz="1400" spc="5" dirty="0">
                <a:solidFill>
                  <a:prstClr val="black"/>
                </a:solidFill>
                <a:latin typeface="Times New Roman"/>
                <a:cs typeface="Times New Roman"/>
              </a:rPr>
              <a:t> </a:t>
            </a:r>
            <a:r>
              <a:rPr sz="1400" dirty="0">
                <a:solidFill>
                  <a:prstClr val="black"/>
                </a:solidFill>
                <a:latin typeface="Times New Roman"/>
                <a:cs typeface="Times New Roman"/>
              </a:rPr>
              <a:t>на</a:t>
            </a:r>
            <a:r>
              <a:rPr sz="1400" spc="-15" dirty="0">
                <a:solidFill>
                  <a:prstClr val="black"/>
                </a:solidFill>
                <a:latin typeface="Times New Roman"/>
                <a:cs typeface="Times New Roman"/>
              </a:rPr>
              <a:t> </a:t>
            </a:r>
            <a:r>
              <a:rPr sz="1400" spc="-5" dirty="0">
                <a:solidFill>
                  <a:prstClr val="black"/>
                </a:solidFill>
                <a:latin typeface="Times New Roman"/>
                <a:cs typeface="Times New Roman"/>
              </a:rPr>
              <a:t>капітелі колони</a:t>
            </a:r>
            <a:endParaRPr sz="1400" dirty="0">
              <a:solidFill>
                <a:prstClr val="black"/>
              </a:solidFill>
              <a:latin typeface="Times New Roman"/>
              <a:cs typeface="Times New Roman"/>
            </a:endParaRPr>
          </a:p>
          <a:p>
            <a:pPr>
              <a:spcBef>
                <a:spcPts val="5"/>
              </a:spcBef>
            </a:pPr>
            <a:endParaRPr sz="1400" dirty="0">
              <a:solidFill>
                <a:prstClr val="black"/>
              </a:solidFill>
              <a:latin typeface="Times New Roman"/>
              <a:cs typeface="Times New Roman"/>
            </a:endParaRPr>
          </a:p>
        </p:txBody>
      </p:sp>
      <p:pic>
        <p:nvPicPr>
          <p:cNvPr id="5" name="object 5"/>
          <p:cNvPicPr/>
          <p:nvPr/>
        </p:nvPicPr>
        <p:blipFill>
          <a:blip r:embed="rId2" cstate="print"/>
          <a:stretch>
            <a:fillRect/>
          </a:stretch>
        </p:blipFill>
        <p:spPr>
          <a:xfrm>
            <a:off x="1600200" y="4343400"/>
            <a:ext cx="2067833" cy="1752600"/>
          </a:xfrm>
          <a:prstGeom prst="rect">
            <a:avLst/>
          </a:prstGeom>
        </p:spPr>
      </p:pic>
      <p:pic>
        <p:nvPicPr>
          <p:cNvPr id="6" name="object 6"/>
          <p:cNvPicPr/>
          <p:nvPr/>
        </p:nvPicPr>
        <p:blipFill>
          <a:blip r:embed="rId3" cstate="print"/>
          <a:stretch>
            <a:fillRect/>
          </a:stretch>
        </p:blipFill>
        <p:spPr>
          <a:xfrm>
            <a:off x="5473770" y="4343401"/>
            <a:ext cx="2819468" cy="1373114"/>
          </a:xfrm>
          <a:prstGeom prst="rect">
            <a:avLst/>
          </a:prstGeom>
        </p:spPr>
      </p:pic>
      <p:pic>
        <p:nvPicPr>
          <p:cNvPr id="8" name="object 7"/>
          <p:cNvPicPr/>
          <p:nvPr/>
        </p:nvPicPr>
        <p:blipFill>
          <a:blip r:embed="rId4" cstate="print"/>
          <a:stretch>
            <a:fillRect/>
          </a:stretch>
        </p:blipFill>
        <p:spPr>
          <a:xfrm>
            <a:off x="914400" y="2667000"/>
            <a:ext cx="3748672" cy="1038973"/>
          </a:xfrm>
          <a:prstGeom prst="rect">
            <a:avLst/>
          </a:prstGeom>
        </p:spPr>
      </p:pic>
      <p:pic>
        <p:nvPicPr>
          <p:cNvPr id="9" name="object 8"/>
          <p:cNvPicPr/>
          <p:nvPr/>
        </p:nvPicPr>
        <p:blipFill>
          <a:blip r:embed="rId5" cstate="print"/>
          <a:stretch>
            <a:fillRect/>
          </a:stretch>
        </p:blipFill>
        <p:spPr>
          <a:xfrm>
            <a:off x="5375229" y="2514600"/>
            <a:ext cx="3737811" cy="1039091"/>
          </a:xfrm>
          <a:prstGeom prst="rect">
            <a:avLst/>
          </a:prstGeom>
        </p:spPr>
      </p:pic>
      <p:sp>
        <p:nvSpPr>
          <p:cNvPr id="10" name="Прямоугольник 9"/>
          <p:cNvSpPr/>
          <p:nvPr/>
        </p:nvSpPr>
        <p:spPr>
          <a:xfrm>
            <a:off x="2214934" y="152400"/>
            <a:ext cx="5029200" cy="2126223"/>
          </a:xfrm>
          <a:prstGeom prst="rect">
            <a:avLst/>
          </a:prstGeom>
        </p:spPr>
        <p:txBody>
          <a:bodyPr>
            <a:spAutoFit/>
          </a:bodyPr>
          <a:lstStyle/>
          <a:p>
            <a:pPr>
              <a:spcBef>
                <a:spcPts val="5"/>
              </a:spcBef>
            </a:pPr>
            <a:endParaRPr lang="uk-UA" sz="1300" dirty="0" smtClean="0">
              <a:solidFill>
                <a:prstClr val="black"/>
              </a:solidFill>
              <a:latin typeface="Times New Roman"/>
              <a:cs typeface="Times New Roman"/>
            </a:endParaRPr>
          </a:p>
          <a:p>
            <a:pPr marL="462915">
              <a:lnSpc>
                <a:spcPts val="1645"/>
              </a:lnSpc>
            </a:pPr>
            <a:r>
              <a:rPr lang="uk-UA" sz="1400" spc="-5" dirty="0" smtClean="0">
                <a:solidFill>
                  <a:prstClr val="black"/>
                </a:solidFill>
                <a:latin typeface="Times New Roman"/>
                <a:cs typeface="Times New Roman"/>
              </a:rPr>
              <a:t>Основними мотивами</a:t>
            </a:r>
            <a:r>
              <a:rPr lang="uk-UA" sz="1400"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орнаментів виступали:</a:t>
            </a:r>
            <a:endParaRPr lang="uk-UA" sz="1400" dirty="0" smtClean="0">
              <a:solidFill>
                <a:prstClr val="black"/>
              </a:solidFill>
              <a:latin typeface="Times New Roman"/>
              <a:cs typeface="Times New Roman"/>
            </a:endParaRPr>
          </a:p>
          <a:p>
            <a:pPr marL="732155" lvl="1" indent="-269875">
              <a:lnSpc>
                <a:spcPts val="1610"/>
              </a:lnSpc>
              <a:buFont typeface="Wingdings"/>
              <a:buChar char=""/>
              <a:tabLst>
                <a:tab pos="732155" algn="l"/>
                <a:tab pos="732790" algn="l"/>
              </a:tabLst>
            </a:pPr>
            <a:r>
              <a:rPr lang="uk-UA" sz="1400" spc="-5" dirty="0" smtClean="0">
                <a:solidFill>
                  <a:prstClr val="black"/>
                </a:solidFill>
                <a:latin typeface="Times New Roman"/>
                <a:cs typeface="Times New Roman"/>
              </a:rPr>
              <a:t>рослинні</a:t>
            </a:r>
            <a:r>
              <a:rPr lang="uk-UA" sz="1400"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(акант, пальмета, </a:t>
            </a:r>
            <a:r>
              <a:rPr lang="uk-UA" sz="1400" dirty="0" smtClean="0">
                <a:solidFill>
                  <a:prstClr val="black"/>
                </a:solidFill>
                <a:latin typeface="Times New Roman"/>
                <a:cs typeface="Times New Roman"/>
              </a:rPr>
              <a:t>лотос,</a:t>
            </a:r>
            <a:r>
              <a:rPr lang="uk-UA" sz="1400" spc="-20" dirty="0" smtClean="0">
                <a:solidFill>
                  <a:prstClr val="black"/>
                </a:solidFill>
                <a:latin typeface="Times New Roman"/>
                <a:cs typeface="Times New Roman"/>
              </a:rPr>
              <a:t> </a:t>
            </a:r>
            <a:r>
              <a:rPr lang="uk-UA" sz="1400" dirty="0" smtClean="0">
                <a:solidFill>
                  <a:prstClr val="black"/>
                </a:solidFill>
                <a:latin typeface="Times New Roman"/>
                <a:cs typeface="Times New Roman"/>
              </a:rPr>
              <a:t>ряди </a:t>
            </a:r>
            <a:r>
              <a:rPr lang="uk-UA" sz="1400" spc="-5" dirty="0" smtClean="0">
                <a:solidFill>
                  <a:prstClr val="black"/>
                </a:solidFill>
                <a:latin typeface="Times New Roman"/>
                <a:cs typeface="Times New Roman"/>
              </a:rPr>
              <a:t>листя);</a:t>
            </a:r>
            <a:endParaRPr lang="uk-UA" sz="1400" dirty="0" smtClean="0">
              <a:solidFill>
                <a:prstClr val="black"/>
              </a:solidFill>
              <a:latin typeface="Times New Roman"/>
              <a:cs typeface="Times New Roman"/>
            </a:endParaRPr>
          </a:p>
          <a:p>
            <a:pPr marL="732155" lvl="1" indent="-269875">
              <a:lnSpc>
                <a:spcPts val="1610"/>
              </a:lnSpc>
              <a:buFont typeface="Wingdings"/>
              <a:buChar char=""/>
              <a:tabLst>
                <a:tab pos="732155" algn="l"/>
                <a:tab pos="732790" algn="l"/>
              </a:tabLst>
            </a:pPr>
            <a:r>
              <a:rPr lang="uk-UA" sz="1400" spc="-5" dirty="0" smtClean="0">
                <a:solidFill>
                  <a:prstClr val="black"/>
                </a:solidFill>
                <a:latin typeface="Times New Roman"/>
                <a:cs typeface="Times New Roman"/>
              </a:rPr>
              <a:t>геометричні (меандр,</a:t>
            </a:r>
            <a:r>
              <a:rPr lang="uk-UA" sz="1400" spc="-10"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спіраль);</a:t>
            </a:r>
            <a:endParaRPr lang="uk-UA" sz="1400" dirty="0" smtClean="0">
              <a:solidFill>
                <a:prstClr val="black"/>
              </a:solidFill>
              <a:latin typeface="Times New Roman"/>
              <a:cs typeface="Times New Roman"/>
            </a:endParaRPr>
          </a:p>
          <a:p>
            <a:pPr marL="732155" lvl="1" indent="-269875">
              <a:lnSpc>
                <a:spcPts val="1610"/>
              </a:lnSpc>
              <a:buFont typeface="Wingdings"/>
              <a:buChar char=""/>
              <a:tabLst>
                <a:tab pos="732155" algn="l"/>
                <a:tab pos="732790" algn="l"/>
              </a:tabLst>
            </a:pPr>
            <a:r>
              <a:rPr lang="uk-UA" sz="1400" spc="-5" dirty="0" smtClean="0">
                <a:solidFill>
                  <a:prstClr val="black"/>
                </a:solidFill>
                <a:latin typeface="Times New Roman"/>
                <a:cs typeface="Times New Roman"/>
              </a:rPr>
              <a:t>архітектурні</a:t>
            </a:r>
            <a:r>
              <a:rPr lang="uk-UA" sz="1400" spc="10"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елементи</a:t>
            </a:r>
            <a:r>
              <a:rPr lang="uk-UA" sz="1400" spc="10"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(іоніки,</a:t>
            </a:r>
            <a:r>
              <a:rPr lang="uk-UA" sz="1400" spc="5"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намиста, зубчики);</a:t>
            </a:r>
            <a:endParaRPr lang="uk-UA" sz="1400" dirty="0" smtClean="0">
              <a:solidFill>
                <a:prstClr val="black"/>
              </a:solidFill>
              <a:latin typeface="Times New Roman"/>
              <a:cs typeface="Times New Roman"/>
            </a:endParaRPr>
          </a:p>
          <a:p>
            <a:pPr marL="732155" marR="5715" lvl="1" indent="-269875">
              <a:lnSpc>
                <a:spcPts val="1620"/>
              </a:lnSpc>
              <a:spcBef>
                <a:spcPts val="70"/>
              </a:spcBef>
              <a:buFont typeface="Wingdings"/>
              <a:buChar char=""/>
              <a:tabLst>
                <a:tab pos="732155" algn="l"/>
                <a:tab pos="732790" algn="l"/>
              </a:tabLst>
            </a:pPr>
            <a:r>
              <a:rPr lang="uk-UA" sz="1400" spc="-5" dirty="0" smtClean="0">
                <a:solidFill>
                  <a:prstClr val="black"/>
                </a:solidFill>
                <a:latin typeface="Times New Roman"/>
                <a:cs typeface="Times New Roman"/>
              </a:rPr>
              <a:t>символічні</a:t>
            </a:r>
            <a:r>
              <a:rPr lang="uk-UA" sz="1400" spc="90" dirty="0" smtClean="0">
                <a:solidFill>
                  <a:prstClr val="black"/>
                </a:solidFill>
                <a:latin typeface="Times New Roman"/>
                <a:cs typeface="Times New Roman"/>
              </a:rPr>
              <a:t> </a:t>
            </a:r>
            <a:r>
              <a:rPr lang="uk-UA" sz="1400" spc="-10" dirty="0" smtClean="0">
                <a:solidFill>
                  <a:prstClr val="black"/>
                </a:solidFill>
                <a:latin typeface="Times New Roman"/>
                <a:cs typeface="Times New Roman"/>
              </a:rPr>
              <a:t>та</a:t>
            </a:r>
            <a:r>
              <a:rPr lang="uk-UA" sz="1400" spc="85"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алегоричні</a:t>
            </a:r>
            <a:r>
              <a:rPr lang="uk-UA" sz="1400" spc="90"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сюжети,</a:t>
            </a:r>
            <a:r>
              <a:rPr lang="uk-UA" sz="1400" spc="80"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зображення</a:t>
            </a:r>
            <a:r>
              <a:rPr lang="uk-UA" sz="1400" spc="85"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звірів</a:t>
            </a:r>
            <a:r>
              <a:rPr lang="uk-UA" sz="1400" spc="80"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(орли,</a:t>
            </a:r>
            <a:r>
              <a:rPr lang="uk-UA" sz="1400" spc="80"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леви,</a:t>
            </a:r>
            <a:r>
              <a:rPr lang="uk-UA" sz="1400" spc="80"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крилаті </a:t>
            </a:r>
            <a:r>
              <a:rPr lang="uk-UA" sz="1400" spc="-335"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хижаки,</a:t>
            </a:r>
            <a:r>
              <a:rPr lang="uk-UA" sz="1400" spc="-10"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сфінкси).</a:t>
            </a:r>
            <a:endParaRPr lang="uk-UA" sz="1400" dirty="0" smtClean="0">
              <a:solidFill>
                <a:prstClr val="black"/>
              </a:solidFill>
              <a:latin typeface="Times New Roman"/>
              <a:cs typeface="Times New Roman"/>
            </a:endParaRPr>
          </a:p>
          <a:p>
            <a:pPr marL="462915">
              <a:lnSpc>
                <a:spcPts val="1530"/>
              </a:lnSpc>
              <a:tabLst>
                <a:tab pos="1454785" algn="l"/>
                <a:tab pos="2439670" algn="l"/>
                <a:tab pos="3199765" algn="l"/>
                <a:tab pos="4647565" algn="l"/>
                <a:tab pos="5642610" algn="l"/>
              </a:tabLst>
            </a:pPr>
            <a:r>
              <a:rPr lang="uk-UA" sz="1400" spc="-5" dirty="0" smtClean="0">
                <a:solidFill>
                  <a:prstClr val="black"/>
                </a:solidFill>
                <a:latin typeface="Times New Roman"/>
                <a:cs typeface="Times New Roman"/>
              </a:rPr>
              <a:t>Приклади	елементів	декору	давньогрецьких	предметів	інтер’єру</a:t>
            </a:r>
            <a:endParaRPr lang="uk-UA" sz="1400" dirty="0" smtClean="0">
              <a:solidFill>
                <a:prstClr val="black"/>
              </a:solidFill>
              <a:latin typeface="Times New Roman"/>
              <a:cs typeface="Times New Roman"/>
            </a:endParaRPr>
          </a:p>
          <a:p>
            <a:pPr marL="13335">
              <a:lnSpc>
                <a:spcPts val="1645"/>
              </a:lnSpc>
            </a:pPr>
            <a:r>
              <a:rPr lang="uk-UA" sz="1400" spc="-5" dirty="0" smtClean="0">
                <a:solidFill>
                  <a:prstClr val="black"/>
                </a:solidFill>
                <a:latin typeface="Times New Roman"/>
                <a:cs typeface="Times New Roman"/>
              </a:rPr>
              <a:t>представлені </a:t>
            </a:r>
            <a:r>
              <a:rPr lang="uk-UA" sz="1400" dirty="0" smtClean="0">
                <a:solidFill>
                  <a:prstClr val="black"/>
                </a:solidFill>
                <a:latin typeface="Times New Roman"/>
                <a:cs typeface="Times New Roman"/>
              </a:rPr>
              <a:t>на</a:t>
            </a:r>
            <a:r>
              <a:rPr lang="uk-UA" sz="1400" spc="-20" dirty="0" smtClean="0">
                <a:solidFill>
                  <a:prstClr val="black"/>
                </a:solidFill>
                <a:latin typeface="Times New Roman"/>
                <a:cs typeface="Times New Roman"/>
              </a:rPr>
              <a:t> </a:t>
            </a:r>
            <a:r>
              <a:rPr lang="uk-UA" sz="1400" spc="-5" dirty="0" smtClean="0">
                <a:solidFill>
                  <a:prstClr val="black"/>
                </a:solidFill>
                <a:latin typeface="Times New Roman"/>
                <a:cs typeface="Times New Roman"/>
              </a:rPr>
              <a:t>рисунку</a:t>
            </a:r>
            <a:r>
              <a:rPr lang="uk-UA" sz="1400" spc="-20" dirty="0" smtClean="0">
                <a:solidFill>
                  <a:prstClr val="black"/>
                </a:solidFill>
                <a:latin typeface="Times New Roman"/>
                <a:cs typeface="Times New Roman"/>
              </a:rPr>
              <a:t> </a:t>
            </a:r>
            <a:r>
              <a:rPr lang="uk-UA" sz="1400" dirty="0" smtClean="0">
                <a:solidFill>
                  <a:prstClr val="black"/>
                </a:solidFill>
                <a:latin typeface="Times New Roman"/>
                <a:cs typeface="Times New Roman"/>
              </a:rPr>
              <a:t>1.6.</a:t>
            </a:r>
            <a:endParaRPr lang="uk-UA" sz="1400" dirty="0">
              <a:solidFill>
                <a:prstClr val="black"/>
              </a:solidFill>
              <a:latin typeface="Times New Roman"/>
              <a:cs typeface="Times New Roman"/>
            </a:endParaRPr>
          </a:p>
        </p:txBody>
      </p:sp>
    </p:spTree>
    <p:extLst>
      <p:ext uri="{BB962C8B-B14F-4D97-AF65-F5344CB8AC3E}">
        <p14:creationId xmlns:p14="http://schemas.microsoft.com/office/powerpoint/2010/main" val="3818493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13040" y="324635"/>
            <a:ext cx="266252" cy="228268"/>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19</a:t>
            </a:r>
            <a:endParaRPr sz="1400">
              <a:latin typeface="Times New Roman"/>
              <a:cs typeface="Times New Roman"/>
            </a:endParaRPr>
          </a:p>
        </p:txBody>
      </p:sp>
      <p:sp>
        <p:nvSpPr>
          <p:cNvPr id="3" name="object 3"/>
          <p:cNvSpPr txBox="1"/>
          <p:nvPr/>
        </p:nvSpPr>
        <p:spPr>
          <a:xfrm>
            <a:off x="1734908" y="3286391"/>
            <a:ext cx="7635838" cy="437940"/>
          </a:xfrm>
          <a:prstGeom prst="rect">
            <a:avLst/>
          </a:prstGeom>
        </p:spPr>
        <p:txBody>
          <a:bodyPr vert="horz" wrap="square" lIns="0" tIns="27305" rIns="0" bIns="0" rtlCol="0">
            <a:spAutoFit/>
          </a:bodyPr>
          <a:lstStyle/>
          <a:p>
            <a:pPr marL="1061085" marR="5080" indent="-1049020">
              <a:lnSpc>
                <a:spcPts val="1610"/>
              </a:lnSpc>
              <a:spcBef>
                <a:spcPts val="215"/>
              </a:spcBef>
            </a:pPr>
            <a:r>
              <a:rPr sz="1400" spc="-5" dirty="0">
                <a:latin typeface="Times New Roman"/>
                <a:cs typeface="Times New Roman"/>
              </a:rPr>
              <a:t>Рисунок </a:t>
            </a:r>
            <a:r>
              <a:rPr sz="1400" dirty="0">
                <a:latin typeface="Times New Roman"/>
                <a:cs typeface="Times New Roman"/>
              </a:rPr>
              <a:t>1.7 –</a:t>
            </a:r>
            <a:r>
              <a:rPr sz="1400" spc="10" dirty="0">
                <a:latin typeface="Times New Roman"/>
                <a:cs typeface="Times New Roman"/>
              </a:rPr>
              <a:t> </a:t>
            </a:r>
            <a:r>
              <a:rPr sz="1400" spc="-5" dirty="0">
                <a:latin typeface="Times New Roman"/>
                <a:cs typeface="Times New Roman"/>
              </a:rPr>
              <a:t>Внутрішнє</a:t>
            </a:r>
            <a:r>
              <a:rPr sz="1400" spc="-10" dirty="0">
                <a:latin typeface="Times New Roman"/>
                <a:cs typeface="Times New Roman"/>
              </a:rPr>
              <a:t> </a:t>
            </a:r>
            <a:r>
              <a:rPr sz="1400" spc="-5" dirty="0">
                <a:latin typeface="Times New Roman"/>
                <a:cs typeface="Times New Roman"/>
              </a:rPr>
              <a:t>подвір’я</a:t>
            </a:r>
            <a:r>
              <a:rPr sz="1400" spc="10" dirty="0">
                <a:latin typeface="Times New Roman"/>
                <a:cs typeface="Times New Roman"/>
              </a:rPr>
              <a:t> </a:t>
            </a:r>
            <a:r>
              <a:rPr sz="1400" spc="-5" dirty="0">
                <a:latin typeface="Times New Roman"/>
                <a:cs typeface="Times New Roman"/>
              </a:rPr>
              <a:t>(</a:t>
            </a:r>
            <a:r>
              <a:rPr sz="1400" i="1" spc="-5" dirty="0">
                <a:latin typeface="Times New Roman"/>
                <a:cs typeface="Times New Roman"/>
              </a:rPr>
              <a:t>перистиль</a:t>
            </a:r>
            <a:r>
              <a:rPr sz="1400" spc="-5" dirty="0">
                <a:latin typeface="Times New Roman"/>
                <a:cs typeface="Times New Roman"/>
              </a:rPr>
              <a:t>)</a:t>
            </a:r>
            <a:r>
              <a:rPr sz="1400" spc="10" dirty="0">
                <a:latin typeface="Times New Roman"/>
                <a:cs typeface="Times New Roman"/>
              </a:rPr>
              <a:t> </a:t>
            </a:r>
            <a:r>
              <a:rPr sz="1400" spc="-5" dirty="0">
                <a:latin typeface="Times New Roman"/>
                <a:cs typeface="Times New Roman"/>
              </a:rPr>
              <a:t>давньогрецького</a:t>
            </a:r>
            <a:r>
              <a:rPr sz="1400" spc="10" dirty="0">
                <a:latin typeface="Times New Roman"/>
                <a:cs typeface="Times New Roman"/>
              </a:rPr>
              <a:t> </a:t>
            </a:r>
            <a:r>
              <a:rPr sz="1400" spc="-5" dirty="0">
                <a:latin typeface="Times New Roman"/>
                <a:cs typeface="Times New Roman"/>
              </a:rPr>
              <a:t>міського</a:t>
            </a:r>
            <a:r>
              <a:rPr sz="1400" spc="15" dirty="0">
                <a:latin typeface="Times New Roman"/>
                <a:cs typeface="Times New Roman"/>
              </a:rPr>
              <a:t> </a:t>
            </a:r>
            <a:r>
              <a:rPr sz="1400" dirty="0">
                <a:latin typeface="Times New Roman"/>
                <a:cs typeface="Times New Roman"/>
              </a:rPr>
              <a:t>або </a:t>
            </a:r>
            <a:r>
              <a:rPr sz="1400" spc="-335" dirty="0">
                <a:latin typeface="Times New Roman"/>
                <a:cs typeface="Times New Roman"/>
              </a:rPr>
              <a:t> </a:t>
            </a:r>
            <a:r>
              <a:rPr sz="1400" spc="-5" dirty="0">
                <a:latin typeface="Times New Roman"/>
                <a:cs typeface="Times New Roman"/>
              </a:rPr>
              <a:t>присадибного</a:t>
            </a:r>
            <a:r>
              <a:rPr sz="1400" spc="-15" dirty="0">
                <a:latin typeface="Times New Roman"/>
                <a:cs typeface="Times New Roman"/>
              </a:rPr>
              <a:t> </a:t>
            </a:r>
            <a:r>
              <a:rPr sz="1400" dirty="0">
                <a:latin typeface="Times New Roman"/>
                <a:cs typeface="Times New Roman"/>
              </a:rPr>
              <a:t>будинку</a:t>
            </a:r>
            <a:r>
              <a:rPr sz="1400" spc="-25" dirty="0">
                <a:latin typeface="Times New Roman"/>
                <a:cs typeface="Times New Roman"/>
              </a:rPr>
              <a:t> </a:t>
            </a:r>
            <a:r>
              <a:rPr sz="1400" dirty="0">
                <a:latin typeface="Times New Roman"/>
                <a:cs typeface="Times New Roman"/>
              </a:rPr>
              <a:t>(реконструкція)</a:t>
            </a:r>
            <a:r>
              <a:rPr sz="1400" spc="-15" dirty="0">
                <a:latin typeface="Times New Roman"/>
                <a:cs typeface="Times New Roman"/>
              </a:rPr>
              <a:t> </a:t>
            </a:r>
            <a:endParaRPr sz="1400" dirty="0">
              <a:latin typeface="Times New Roman"/>
              <a:cs typeface="Times New Roman"/>
            </a:endParaRPr>
          </a:p>
        </p:txBody>
      </p:sp>
      <p:sp>
        <p:nvSpPr>
          <p:cNvPr id="4" name="object 4"/>
          <p:cNvSpPr txBox="1"/>
          <p:nvPr/>
        </p:nvSpPr>
        <p:spPr>
          <a:xfrm>
            <a:off x="1847328" y="6634410"/>
            <a:ext cx="6834617" cy="232756"/>
          </a:xfrm>
          <a:prstGeom prst="rect">
            <a:avLst/>
          </a:prstGeom>
        </p:spPr>
        <p:txBody>
          <a:bodyPr vert="horz" wrap="square" lIns="0" tIns="27305" rIns="0" bIns="0" rtlCol="0">
            <a:spAutoFit/>
          </a:bodyPr>
          <a:lstStyle/>
          <a:p>
            <a:pPr marL="1865630" marR="5080" indent="-1853564">
              <a:lnSpc>
                <a:spcPts val="1610"/>
              </a:lnSpc>
              <a:spcBef>
                <a:spcPts val="215"/>
              </a:spcBef>
            </a:pPr>
            <a:r>
              <a:rPr sz="1400" spc="-5" dirty="0">
                <a:latin typeface="Times New Roman"/>
                <a:cs typeface="Times New Roman"/>
              </a:rPr>
              <a:t>Рисунок</a:t>
            </a:r>
            <a:r>
              <a:rPr sz="1400" spc="-10" dirty="0">
                <a:latin typeface="Times New Roman"/>
                <a:cs typeface="Times New Roman"/>
              </a:rPr>
              <a:t> </a:t>
            </a:r>
            <a:r>
              <a:rPr sz="1400" dirty="0">
                <a:latin typeface="Times New Roman"/>
                <a:cs typeface="Times New Roman"/>
              </a:rPr>
              <a:t>1.8</a:t>
            </a:r>
            <a:r>
              <a:rPr sz="1400" spc="-5" dirty="0">
                <a:latin typeface="Times New Roman"/>
                <a:cs typeface="Times New Roman"/>
              </a:rPr>
              <a:t> </a:t>
            </a:r>
            <a:r>
              <a:rPr sz="1400" dirty="0">
                <a:latin typeface="Times New Roman"/>
                <a:cs typeface="Times New Roman"/>
              </a:rPr>
              <a:t>–</a:t>
            </a:r>
            <a:r>
              <a:rPr sz="1400" spc="5" dirty="0">
                <a:latin typeface="Times New Roman"/>
                <a:cs typeface="Times New Roman"/>
              </a:rPr>
              <a:t> </a:t>
            </a:r>
            <a:r>
              <a:rPr sz="1400" i="1" spc="-5" dirty="0">
                <a:latin typeface="Times New Roman"/>
                <a:cs typeface="Times New Roman"/>
              </a:rPr>
              <a:t>Андрон</a:t>
            </a:r>
            <a:r>
              <a:rPr sz="1400" i="1" spc="5" dirty="0">
                <a:latin typeface="Times New Roman"/>
                <a:cs typeface="Times New Roman"/>
              </a:rPr>
              <a:t> </a:t>
            </a:r>
            <a:r>
              <a:rPr sz="1400" dirty="0">
                <a:latin typeface="Times New Roman"/>
                <a:cs typeface="Times New Roman"/>
              </a:rPr>
              <a:t>–</a:t>
            </a:r>
            <a:r>
              <a:rPr sz="1400" spc="5" dirty="0">
                <a:latin typeface="Times New Roman"/>
                <a:cs typeface="Times New Roman"/>
              </a:rPr>
              <a:t> </a:t>
            </a:r>
            <a:r>
              <a:rPr sz="1400" spc="-5" dirty="0">
                <a:latin typeface="Times New Roman"/>
                <a:cs typeface="Times New Roman"/>
              </a:rPr>
              <a:t>чоловіча</a:t>
            </a:r>
            <a:r>
              <a:rPr sz="1400" dirty="0">
                <a:latin typeface="Times New Roman"/>
                <a:cs typeface="Times New Roman"/>
              </a:rPr>
              <a:t> </a:t>
            </a:r>
            <a:r>
              <a:rPr sz="1400" spc="-5" dirty="0">
                <a:latin typeface="Times New Roman"/>
                <a:cs typeface="Times New Roman"/>
              </a:rPr>
              <a:t>кімната</a:t>
            </a:r>
            <a:r>
              <a:rPr sz="1400" spc="-10" dirty="0">
                <a:latin typeface="Times New Roman"/>
                <a:cs typeface="Times New Roman"/>
              </a:rPr>
              <a:t> </a:t>
            </a:r>
            <a:r>
              <a:rPr sz="1400" dirty="0">
                <a:latin typeface="Times New Roman"/>
                <a:cs typeface="Times New Roman"/>
              </a:rPr>
              <a:t>в</a:t>
            </a:r>
            <a:r>
              <a:rPr sz="1400" spc="5" dirty="0">
                <a:latin typeface="Times New Roman"/>
                <a:cs typeface="Times New Roman"/>
              </a:rPr>
              <a:t> </a:t>
            </a:r>
            <a:r>
              <a:rPr sz="1400" spc="-5" dirty="0">
                <a:latin typeface="Times New Roman"/>
                <a:cs typeface="Times New Roman"/>
              </a:rPr>
              <a:t>давньогрецькому </a:t>
            </a:r>
            <a:r>
              <a:rPr sz="1400" dirty="0">
                <a:latin typeface="Times New Roman"/>
                <a:cs typeface="Times New Roman"/>
              </a:rPr>
              <a:t>будинку </a:t>
            </a:r>
            <a:r>
              <a:rPr sz="1400" spc="-335" dirty="0">
                <a:latin typeface="Times New Roman"/>
                <a:cs typeface="Times New Roman"/>
              </a:rPr>
              <a:t> </a:t>
            </a:r>
            <a:r>
              <a:rPr sz="1400" spc="-5" dirty="0">
                <a:latin typeface="Times New Roman"/>
                <a:cs typeface="Times New Roman"/>
              </a:rPr>
              <a:t>(реконструкція)</a:t>
            </a:r>
            <a:r>
              <a:rPr sz="1400" spc="-10" dirty="0">
                <a:latin typeface="Times New Roman"/>
                <a:cs typeface="Times New Roman"/>
              </a:rPr>
              <a:t> </a:t>
            </a:r>
            <a:endParaRPr sz="1400" dirty="0">
              <a:latin typeface="Times New Roman"/>
              <a:cs typeface="Times New Roman"/>
            </a:endParaRPr>
          </a:p>
        </p:txBody>
      </p:sp>
      <p:pic>
        <p:nvPicPr>
          <p:cNvPr id="5" name="object 5"/>
          <p:cNvPicPr/>
          <p:nvPr/>
        </p:nvPicPr>
        <p:blipFill>
          <a:blip r:embed="rId2" cstate="print"/>
          <a:stretch>
            <a:fillRect/>
          </a:stretch>
        </p:blipFill>
        <p:spPr>
          <a:xfrm>
            <a:off x="2178712" y="556433"/>
            <a:ext cx="6191569" cy="2594410"/>
          </a:xfrm>
          <a:prstGeom prst="rect">
            <a:avLst/>
          </a:prstGeom>
        </p:spPr>
      </p:pic>
      <p:pic>
        <p:nvPicPr>
          <p:cNvPr id="6" name="object 6"/>
          <p:cNvPicPr/>
          <p:nvPr/>
        </p:nvPicPr>
        <p:blipFill>
          <a:blip r:embed="rId3" cstate="print"/>
          <a:stretch>
            <a:fillRect/>
          </a:stretch>
        </p:blipFill>
        <p:spPr>
          <a:xfrm>
            <a:off x="2177664" y="3782794"/>
            <a:ext cx="6193652" cy="271540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59058" y="4191000"/>
            <a:ext cx="8229974" cy="2296013"/>
          </a:xfrm>
          <a:prstGeom prst="rect">
            <a:avLst/>
          </a:prstGeom>
        </p:spPr>
        <p:txBody>
          <a:bodyPr vert="horz" wrap="square" lIns="0" tIns="13335" rIns="0" bIns="0" rtlCol="0">
            <a:spAutoFit/>
          </a:bodyPr>
          <a:lstStyle/>
          <a:p>
            <a:pPr marL="713740">
              <a:lnSpc>
                <a:spcPct val="100000"/>
              </a:lnSpc>
              <a:spcBef>
                <a:spcPts val="105"/>
              </a:spcBef>
            </a:pPr>
            <a:r>
              <a:rPr sz="1400" spc="-5" dirty="0">
                <a:latin typeface="Times New Roman"/>
                <a:cs typeface="Times New Roman"/>
              </a:rPr>
              <a:t>Рисунок</a:t>
            </a:r>
            <a:r>
              <a:rPr sz="1400" spc="-10" dirty="0">
                <a:latin typeface="Times New Roman"/>
                <a:cs typeface="Times New Roman"/>
              </a:rPr>
              <a:t> </a:t>
            </a:r>
            <a:r>
              <a:rPr sz="1400" dirty="0">
                <a:latin typeface="Times New Roman"/>
                <a:cs typeface="Times New Roman"/>
              </a:rPr>
              <a:t>1.9</a:t>
            </a:r>
            <a:r>
              <a:rPr sz="1400" spc="-5" dirty="0">
                <a:latin typeface="Times New Roman"/>
                <a:cs typeface="Times New Roman"/>
              </a:rPr>
              <a:t> </a:t>
            </a:r>
            <a:r>
              <a:rPr sz="1400" dirty="0">
                <a:latin typeface="Times New Roman"/>
                <a:cs typeface="Times New Roman"/>
              </a:rPr>
              <a:t>–</a:t>
            </a:r>
            <a:r>
              <a:rPr sz="1400" spc="10" dirty="0">
                <a:latin typeface="Times New Roman"/>
                <a:cs typeface="Times New Roman"/>
              </a:rPr>
              <a:t> </a:t>
            </a:r>
            <a:r>
              <a:rPr sz="1400" i="1" spc="-5" dirty="0">
                <a:latin typeface="Times New Roman"/>
                <a:cs typeface="Times New Roman"/>
              </a:rPr>
              <a:t>Гінекей,</a:t>
            </a:r>
            <a:r>
              <a:rPr sz="1400" i="1" dirty="0">
                <a:latin typeface="Times New Roman"/>
                <a:cs typeface="Times New Roman"/>
              </a:rPr>
              <a:t> </a:t>
            </a:r>
            <a:r>
              <a:rPr sz="1400" i="1" spc="-5" dirty="0">
                <a:latin typeface="Times New Roman"/>
                <a:cs typeface="Times New Roman"/>
              </a:rPr>
              <a:t>гінекейон</a:t>
            </a:r>
            <a:r>
              <a:rPr sz="1400" i="1" dirty="0">
                <a:latin typeface="Times New Roman"/>
                <a:cs typeface="Times New Roman"/>
              </a:rPr>
              <a:t> </a:t>
            </a:r>
            <a:r>
              <a:rPr sz="1400" dirty="0">
                <a:latin typeface="Times New Roman"/>
                <a:cs typeface="Times New Roman"/>
              </a:rPr>
              <a:t>– </a:t>
            </a:r>
            <a:r>
              <a:rPr sz="1400" spc="-5" dirty="0">
                <a:latin typeface="Times New Roman"/>
                <a:cs typeface="Times New Roman"/>
              </a:rPr>
              <a:t>жіноча</a:t>
            </a:r>
            <a:r>
              <a:rPr sz="1400" dirty="0">
                <a:latin typeface="Times New Roman"/>
                <a:cs typeface="Times New Roman"/>
              </a:rPr>
              <a:t> </a:t>
            </a:r>
            <a:r>
              <a:rPr sz="1400" spc="-5" dirty="0">
                <a:latin typeface="Times New Roman"/>
                <a:cs typeface="Times New Roman"/>
              </a:rPr>
              <a:t>половина</a:t>
            </a:r>
            <a:r>
              <a:rPr sz="1400" spc="5" dirty="0">
                <a:latin typeface="Times New Roman"/>
                <a:cs typeface="Times New Roman"/>
              </a:rPr>
              <a:t> </a:t>
            </a:r>
            <a:r>
              <a:rPr sz="1400" spc="-5" dirty="0" err="1">
                <a:latin typeface="Times New Roman"/>
                <a:cs typeface="Times New Roman"/>
              </a:rPr>
              <a:t>будинку</a:t>
            </a:r>
            <a:r>
              <a:rPr sz="1400" spc="-15" dirty="0">
                <a:latin typeface="Times New Roman"/>
                <a:cs typeface="Times New Roman"/>
              </a:rPr>
              <a:t> </a:t>
            </a:r>
            <a:endParaRPr sz="1400" dirty="0">
              <a:latin typeface="Times New Roman"/>
              <a:cs typeface="Times New Roman"/>
            </a:endParaRPr>
          </a:p>
          <a:p>
            <a:pPr>
              <a:lnSpc>
                <a:spcPct val="100000"/>
              </a:lnSpc>
              <a:spcBef>
                <a:spcPts val="45"/>
              </a:spcBef>
            </a:pPr>
            <a:endParaRPr sz="1400" dirty="0">
              <a:latin typeface="Times New Roman"/>
              <a:cs typeface="Times New Roman"/>
            </a:endParaRPr>
          </a:p>
          <a:p>
            <a:pPr marL="12700" marR="5715" indent="449580" algn="just">
              <a:lnSpc>
                <a:spcPts val="1610"/>
              </a:lnSpc>
              <a:spcBef>
                <a:spcPts val="5"/>
              </a:spcBef>
            </a:pPr>
            <a:r>
              <a:rPr sz="1400" spc="-5" dirty="0">
                <a:latin typeface="Times New Roman"/>
                <a:cs typeface="Times New Roman"/>
              </a:rPr>
              <a:t>Як</a:t>
            </a:r>
            <a:r>
              <a:rPr sz="1400" dirty="0">
                <a:latin typeface="Times New Roman"/>
                <a:cs typeface="Times New Roman"/>
              </a:rPr>
              <a:t> </a:t>
            </a:r>
            <a:r>
              <a:rPr sz="1400" spc="-5" dirty="0">
                <a:latin typeface="Times New Roman"/>
                <a:cs typeface="Times New Roman"/>
              </a:rPr>
              <a:t>правило,</a:t>
            </a:r>
            <a:r>
              <a:rPr sz="1400" dirty="0">
                <a:latin typeface="Times New Roman"/>
                <a:cs typeface="Times New Roman"/>
              </a:rPr>
              <a:t> </a:t>
            </a:r>
            <a:r>
              <a:rPr sz="1400" spc="-5" dirty="0">
                <a:latin typeface="Times New Roman"/>
                <a:cs typeface="Times New Roman"/>
              </a:rPr>
              <a:t>античність</a:t>
            </a:r>
            <a:r>
              <a:rPr sz="1400" dirty="0">
                <a:latin typeface="Times New Roman"/>
                <a:cs typeface="Times New Roman"/>
              </a:rPr>
              <a:t> </a:t>
            </a:r>
            <a:r>
              <a:rPr sz="1400" spc="-5" dirty="0">
                <a:latin typeface="Times New Roman"/>
                <a:cs typeface="Times New Roman"/>
              </a:rPr>
              <a:t>асоціюється</a:t>
            </a:r>
            <a:r>
              <a:rPr sz="1400" dirty="0">
                <a:latin typeface="Times New Roman"/>
                <a:cs typeface="Times New Roman"/>
              </a:rPr>
              <a:t> з</a:t>
            </a:r>
            <a:r>
              <a:rPr sz="1400" spc="5" dirty="0">
                <a:latin typeface="Times New Roman"/>
                <a:cs typeface="Times New Roman"/>
              </a:rPr>
              <a:t> </a:t>
            </a:r>
            <a:r>
              <a:rPr sz="1400" spc="-5" dirty="0">
                <a:latin typeface="Times New Roman"/>
                <a:cs typeface="Times New Roman"/>
              </a:rPr>
              <a:t>класикою,</a:t>
            </a:r>
            <a:r>
              <a:rPr sz="1400" dirty="0">
                <a:latin typeface="Times New Roman"/>
                <a:cs typeface="Times New Roman"/>
              </a:rPr>
              <a:t> </a:t>
            </a:r>
            <a:r>
              <a:rPr sz="1400" spc="-5" dirty="0">
                <a:latin typeface="Times New Roman"/>
                <a:cs typeface="Times New Roman"/>
              </a:rPr>
              <a:t>респектабельністю, </a:t>
            </a:r>
            <a:r>
              <a:rPr sz="1400" dirty="0">
                <a:latin typeface="Times New Roman"/>
                <a:cs typeface="Times New Roman"/>
              </a:rPr>
              <a:t> </a:t>
            </a:r>
            <a:r>
              <a:rPr sz="1400" spc="-5" dirty="0">
                <a:latin typeface="Times New Roman"/>
                <a:cs typeface="Times New Roman"/>
              </a:rPr>
              <a:t>добротністю,</a:t>
            </a:r>
            <a:r>
              <a:rPr sz="1400" dirty="0">
                <a:latin typeface="Times New Roman"/>
                <a:cs typeface="Times New Roman"/>
              </a:rPr>
              <a:t> </a:t>
            </a:r>
            <a:r>
              <a:rPr sz="1400" spc="-5" dirty="0">
                <a:latin typeface="Times New Roman"/>
                <a:cs typeface="Times New Roman"/>
              </a:rPr>
              <a:t>виразністю.</a:t>
            </a:r>
            <a:r>
              <a:rPr sz="1400" dirty="0">
                <a:latin typeface="Times New Roman"/>
                <a:cs typeface="Times New Roman"/>
              </a:rPr>
              <a:t> </a:t>
            </a:r>
            <a:r>
              <a:rPr sz="1400" spc="-5" dirty="0">
                <a:latin typeface="Times New Roman"/>
                <a:cs typeface="Times New Roman"/>
              </a:rPr>
              <a:t>Античність</a:t>
            </a:r>
            <a:r>
              <a:rPr sz="1400" dirty="0">
                <a:latin typeface="Times New Roman"/>
                <a:cs typeface="Times New Roman"/>
              </a:rPr>
              <a:t> –</a:t>
            </a:r>
            <a:r>
              <a:rPr sz="1400" spc="5" dirty="0">
                <a:latin typeface="Times New Roman"/>
                <a:cs typeface="Times New Roman"/>
              </a:rPr>
              <a:t> </a:t>
            </a:r>
            <a:r>
              <a:rPr sz="1400" dirty="0">
                <a:latin typeface="Times New Roman"/>
                <a:cs typeface="Times New Roman"/>
              </a:rPr>
              <a:t>це,</a:t>
            </a:r>
            <a:r>
              <a:rPr sz="1400" spc="5" dirty="0">
                <a:latin typeface="Times New Roman"/>
                <a:cs typeface="Times New Roman"/>
              </a:rPr>
              <a:t> </a:t>
            </a:r>
            <a:r>
              <a:rPr sz="1400" dirty="0">
                <a:latin typeface="Times New Roman"/>
                <a:cs typeface="Times New Roman"/>
              </a:rPr>
              <a:t>в</a:t>
            </a:r>
            <a:r>
              <a:rPr sz="1400" spc="5" dirty="0">
                <a:latin typeface="Times New Roman"/>
                <a:cs typeface="Times New Roman"/>
              </a:rPr>
              <a:t> </a:t>
            </a:r>
            <a:r>
              <a:rPr sz="1400" dirty="0">
                <a:latin typeface="Times New Roman"/>
                <a:cs typeface="Times New Roman"/>
              </a:rPr>
              <a:t>першу</a:t>
            </a:r>
            <a:r>
              <a:rPr sz="1400" spc="5" dirty="0">
                <a:latin typeface="Times New Roman"/>
                <a:cs typeface="Times New Roman"/>
              </a:rPr>
              <a:t> </a:t>
            </a:r>
            <a:r>
              <a:rPr sz="1400" spc="-5" dirty="0">
                <a:latin typeface="Times New Roman"/>
                <a:cs typeface="Times New Roman"/>
              </a:rPr>
              <a:t>чергу,</a:t>
            </a:r>
            <a:r>
              <a:rPr sz="1400" dirty="0">
                <a:latin typeface="Times New Roman"/>
                <a:cs typeface="Times New Roman"/>
              </a:rPr>
              <a:t> </a:t>
            </a:r>
            <a:r>
              <a:rPr sz="1400" spc="-5" dirty="0">
                <a:latin typeface="Times New Roman"/>
                <a:cs typeface="Times New Roman"/>
              </a:rPr>
              <a:t>величність, </a:t>
            </a:r>
            <a:r>
              <a:rPr sz="1400" dirty="0">
                <a:latin typeface="Times New Roman"/>
                <a:cs typeface="Times New Roman"/>
              </a:rPr>
              <a:t> </a:t>
            </a:r>
            <a:r>
              <a:rPr sz="1400" spc="-5" dirty="0">
                <a:latin typeface="Times New Roman"/>
                <a:cs typeface="Times New Roman"/>
              </a:rPr>
              <a:t>монументальність</a:t>
            </a:r>
            <a:r>
              <a:rPr sz="1400" dirty="0">
                <a:latin typeface="Times New Roman"/>
                <a:cs typeface="Times New Roman"/>
              </a:rPr>
              <a:t> </a:t>
            </a:r>
            <a:r>
              <a:rPr sz="1400" spc="-10" dirty="0">
                <a:latin typeface="Times New Roman"/>
                <a:cs typeface="Times New Roman"/>
              </a:rPr>
              <a:t>та</a:t>
            </a:r>
            <a:r>
              <a:rPr sz="1400" spc="-5" dirty="0">
                <a:latin typeface="Times New Roman"/>
                <a:cs typeface="Times New Roman"/>
              </a:rPr>
              <a:t> парадність.</a:t>
            </a:r>
            <a:r>
              <a:rPr sz="1400" dirty="0">
                <a:latin typeface="Times New Roman"/>
                <a:cs typeface="Times New Roman"/>
              </a:rPr>
              <a:t> Вона</a:t>
            </a:r>
            <a:r>
              <a:rPr sz="1400" spc="5" dirty="0">
                <a:latin typeface="Times New Roman"/>
                <a:cs typeface="Times New Roman"/>
              </a:rPr>
              <a:t> </a:t>
            </a:r>
            <a:r>
              <a:rPr sz="1400" spc="-5" dirty="0">
                <a:latin typeface="Times New Roman"/>
                <a:cs typeface="Times New Roman"/>
              </a:rPr>
              <a:t>відсилає</a:t>
            </a:r>
            <a:r>
              <a:rPr sz="1400" dirty="0">
                <a:latin typeface="Times New Roman"/>
                <a:cs typeface="Times New Roman"/>
              </a:rPr>
              <a:t> нас</a:t>
            </a:r>
            <a:r>
              <a:rPr sz="1400" spc="5" dirty="0">
                <a:latin typeface="Times New Roman"/>
                <a:cs typeface="Times New Roman"/>
              </a:rPr>
              <a:t> </a:t>
            </a:r>
            <a:r>
              <a:rPr sz="1400" spc="-5" dirty="0">
                <a:latin typeface="Times New Roman"/>
                <a:cs typeface="Times New Roman"/>
              </a:rPr>
              <a:t>до</a:t>
            </a:r>
            <a:r>
              <a:rPr sz="1400" dirty="0">
                <a:latin typeface="Times New Roman"/>
                <a:cs typeface="Times New Roman"/>
              </a:rPr>
              <a:t> </a:t>
            </a:r>
            <a:r>
              <a:rPr sz="1400" spc="-5" dirty="0">
                <a:latin typeface="Times New Roman"/>
                <a:cs typeface="Times New Roman"/>
              </a:rPr>
              <a:t>культури</a:t>
            </a:r>
            <a:r>
              <a:rPr sz="1400" dirty="0">
                <a:latin typeface="Times New Roman"/>
                <a:cs typeface="Times New Roman"/>
              </a:rPr>
              <a:t> </a:t>
            </a:r>
            <a:r>
              <a:rPr sz="1400" spc="-5" dirty="0">
                <a:latin typeface="Times New Roman"/>
                <a:cs typeface="Times New Roman"/>
              </a:rPr>
              <a:t>минулого</a:t>
            </a:r>
            <a:r>
              <a:rPr sz="1400" dirty="0">
                <a:latin typeface="Times New Roman"/>
                <a:cs typeface="Times New Roman"/>
              </a:rPr>
              <a:t> </a:t>
            </a:r>
            <a:r>
              <a:rPr sz="1400" spc="-5" dirty="0">
                <a:latin typeface="Times New Roman"/>
                <a:cs typeface="Times New Roman"/>
              </a:rPr>
              <a:t>та </a:t>
            </a:r>
            <a:r>
              <a:rPr sz="1400" dirty="0">
                <a:latin typeface="Times New Roman"/>
                <a:cs typeface="Times New Roman"/>
              </a:rPr>
              <a:t> </a:t>
            </a:r>
            <a:r>
              <a:rPr sz="1400" spc="-5" dirty="0">
                <a:latin typeface="Times New Roman"/>
                <a:cs typeface="Times New Roman"/>
              </a:rPr>
              <a:t>зобов’язує</a:t>
            </a:r>
            <a:r>
              <a:rPr sz="1400" spc="-10" dirty="0">
                <a:latin typeface="Times New Roman"/>
                <a:cs typeface="Times New Roman"/>
              </a:rPr>
              <a:t> </a:t>
            </a:r>
            <a:r>
              <a:rPr sz="1400" dirty="0">
                <a:latin typeface="Times New Roman"/>
                <a:cs typeface="Times New Roman"/>
              </a:rPr>
              <a:t>цій </a:t>
            </a:r>
            <a:r>
              <a:rPr sz="1400" spc="-5" dirty="0">
                <a:latin typeface="Times New Roman"/>
                <a:cs typeface="Times New Roman"/>
              </a:rPr>
              <a:t>культурі</a:t>
            </a:r>
            <a:r>
              <a:rPr sz="1400" dirty="0">
                <a:latin typeface="Times New Roman"/>
                <a:cs typeface="Times New Roman"/>
              </a:rPr>
              <a:t> відповідати.</a:t>
            </a:r>
          </a:p>
          <a:p>
            <a:pPr marL="461645" algn="just">
              <a:lnSpc>
                <a:spcPts val="1525"/>
              </a:lnSpc>
            </a:pPr>
            <a:r>
              <a:rPr sz="1400" spc="-5" dirty="0">
                <a:latin typeface="Times New Roman"/>
                <a:cs typeface="Times New Roman"/>
              </a:rPr>
              <a:t>Оформити</a:t>
            </a:r>
            <a:r>
              <a:rPr sz="1400" spc="340" dirty="0">
                <a:latin typeface="Times New Roman"/>
                <a:cs typeface="Times New Roman"/>
              </a:rPr>
              <a:t> </a:t>
            </a:r>
            <a:r>
              <a:rPr sz="1400" spc="-5" dirty="0">
                <a:latin typeface="Times New Roman"/>
                <a:cs typeface="Times New Roman"/>
              </a:rPr>
              <a:t>інтер’єр</a:t>
            </a:r>
            <a:r>
              <a:rPr sz="1400" spc="330" dirty="0">
                <a:latin typeface="Times New Roman"/>
                <a:cs typeface="Times New Roman"/>
              </a:rPr>
              <a:t> </a:t>
            </a:r>
            <a:r>
              <a:rPr sz="1400" dirty="0">
                <a:latin typeface="Times New Roman"/>
                <a:cs typeface="Times New Roman"/>
              </a:rPr>
              <a:t>в</a:t>
            </a:r>
            <a:r>
              <a:rPr sz="1400" spc="340" dirty="0">
                <a:latin typeface="Times New Roman"/>
                <a:cs typeface="Times New Roman"/>
              </a:rPr>
              <a:t> </a:t>
            </a:r>
            <a:r>
              <a:rPr sz="1400" dirty="0">
                <a:latin typeface="Times New Roman"/>
                <a:cs typeface="Times New Roman"/>
              </a:rPr>
              <a:t>античному</a:t>
            </a:r>
            <a:r>
              <a:rPr sz="1400" spc="320" dirty="0">
                <a:latin typeface="Times New Roman"/>
                <a:cs typeface="Times New Roman"/>
              </a:rPr>
              <a:t> </a:t>
            </a:r>
            <a:r>
              <a:rPr sz="1400" spc="-5" dirty="0">
                <a:latin typeface="Times New Roman"/>
                <a:cs typeface="Times New Roman"/>
              </a:rPr>
              <a:t>стилі  </a:t>
            </a:r>
            <a:r>
              <a:rPr sz="1400" dirty="0">
                <a:latin typeface="Times New Roman"/>
                <a:cs typeface="Times New Roman"/>
              </a:rPr>
              <a:t>–</a:t>
            </a:r>
            <a:r>
              <a:rPr sz="1400" spc="340" dirty="0">
                <a:latin typeface="Times New Roman"/>
                <a:cs typeface="Times New Roman"/>
              </a:rPr>
              <a:t> </a:t>
            </a:r>
            <a:r>
              <a:rPr sz="1400" spc="-5" dirty="0">
                <a:latin typeface="Times New Roman"/>
                <a:cs typeface="Times New Roman"/>
              </a:rPr>
              <a:t>складне  завдання,</a:t>
            </a:r>
            <a:r>
              <a:rPr sz="1400" spc="335" dirty="0">
                <a:latin typeface="Times New Roman"/>
                <a:cs typeface="Times New Roman"/>
              </a:rPr>
              <a:t> </a:t>
            </a:r>
            <a:r>
              <a:rPr sz="1400" dirty="0">
                <a:latin typeface="Times New Roman"/>
                <a:cs typeface="Times New Roman"/>
              </a:rPr>
              <a:t>але</a:t>
            </a:r>
            <a:r>
              <a:rPr sz="1400" spc="340" dirty="0">
                <a:latin typeface="Times New Roman"/>
                <a:cs typeface="Times New Roman"/>
              </a:rPr>
              <a:t> </a:t>
            </a:r>
            <a:r>
              <a:rPr sz="1400" spc="-5" dirty="0">
                <a:latin typeface="Times New Roman"/>
                <a:cs typeface="Times New Roman"/>
              </a:rPr>
              <a:t>результат</a:t>
            </a:r>
            <a:endParaRPr sz="1400" dirty="0">
              <a:latin typeface="Times New Roman"/>
              <a:cs typeface="Times New Roman"/>
            </a:endParaRPr>
          </a:p>
          <a:p>
            <a:pPr marL="12700" marR="5715" algn="just">
              <a:lnSpc>
                <a:spcPct val="96100"/>
              </a:lnSpc>
              <a:spcBef>
                <a:spcPts val="25"/>
              </a:spcBef>
            </a:pPr>
            <a:r>
              <a:rPr sz="1400" spc="-5" dirty="0">
                <a:latin typeface="Times New Roman"/>
                <a:cs typeface="Times New Roman"/>
              </a:rPr>
              <a:t>виправдовує всі зусилля та витрачені ресурси. Античний інтер’єр вражає своєю </a:t>
            </a:r>
            <a:r>
              <a:rPr sz="1400" dirty="0">
                <a:latin typeface="Times New Roman"/>
                <a:cs typeface="Times New Roman"/>
              </a:rPr>
              <a:t> </a:t>
            </a:r>
            <a:r>
              <a:rPr sz="1400" spc="-5" dirty="0">
                <a:latin typeface="Times New Roman"/>
                <a:cs typeface="Times New Roman"/>
              </a:rPr>
              <a:t>монументальністю </a:t>
            </a:r>
            <a:r>
              <a:rPr sz="1400" dirty="0">
                <a:latin typeface="Times New Roman"/>
                <a:cs typeface="Times New Roman"/>
              </a:rPr>
              <a:t>і </a:t>
            </a:r>
            <a:r>
              <a:rPr sz="1400" spc="-5" dirty="0">
                <a:latin typeface="Times New Roman"/>
                <a:cs typeface="Times New Roman"/>
              </a:rPr>
              <a:t>величністю, вишуканістю та гармонійним поєднанням всіх </a:t>
            </a:r>
            <a:r>
              <a:rPr sz="1400" dirty="0">
                <a:latin typeface="Times New Roman"/>
                <a:cs typeface="Times New Roman"/>
              </a:rPr>
              <a:t> </a:t>
            </a:r>
            <a:r>
              <a:rPr sz="1400" spc="-5" dirty="0">
                <a:latin typeface="Times New Roman"/>
                <a:cs typeface="Times New Roman"/>
              </a:rPr>
              <a:t>деталей</a:t>
            </a:r>
            <a:r>
              <a:rPr sz="1400" dirty="0">
                <a:latin typeface="Times New Roman"/>
                <a:cs typeface="Times New Roman"/>
              </a:rPr>
              <a:t> –</a:t>
            </a:r>
            <a:r>
              <a:rPr sz="1400" spc="-10" dirty="0">
                <a:latin typeface="Times New Roman"/>
                <a:cs typeface="Times New Roman"/>
              </a:rPr>
              <a:t> </a:t>
            </a:r>
            <a:r>
              <a:rPr sz="1400" dirty="0">
                <a:latin typeface="Times New Roman"/>
                <a:cs typeface="Times New Roman"/>
              </a:rPr>
              <a:t>його,</a:t>
            </a:r>
            <a:r>
              <a:rPr sz="1400" spc="-5" dirty="0">
                <a:latin typeface="Times New Roman"/>
                <a:cs typeface="Times New Roman"/>
              </a:rPr>
              <a:t> мабуть, </a:t>
            </a:r>
            <a:r>
              <a:rPr sz="1400" dirty="0">
                <a:latin typeface="Times New Roman"/>
                <a:cs typeface="Times New Roman"/>
              </a:rPr>
              <a:t>можна</a:t>
            </a:r>
            <a:r>
              <a:rPr sz="1400" spc="-15" dirty="0">
                <a:latin typeface="Times New Roman"/>
                <a:cs typeface="Times New Roman"/>
              </a:rPr>
              <a:t> </a:t>
            </a:r>
            <a:r>
              <a:rPr sz="1400" spc="-5" dirty="0">
                <a:latin typeface="Times New Roman"/>
                <a:cs typeface="Times New Roman"/>
              </a:rPr>
              <a:t>назвати</a:t>
            </a:r>
            <a:r>
              <a:rPr sz="1400" spc="-10" dirty="0">
                <a:latin typeface="Times New Roman"/>
                <a:cs typeface="Times New Roman"/>
              </a:rPr>
              <a:t> </a:t>
            </a:r>
            <a:r>
              <a:rPr sz="1400" spc="-5" dirty="0">
                <a:latin typeface="Times New Roman"/>
                <a:cs typeface="Times New Roman"/>
              </a:rPr>
              <a:t>досконалим.</a:t>
            </a:r>
            <a:endParaRPr sz="1400" dirty="0">
              <a:latin typeface="Times New Roman"/>
              <a:cs typeface="Times New Roman"/>
            </a:endParaRPr>
          </a:p>
          <a:p>
            <a:pPr>
              <a:lnSpc>
                <a:spcPct val="100000"/>
              </a:lnSpc>
              <a:spcBef>
                <a:spcPts val="10"/>
              </a:spcBef>
            </a:pPr>
            <a:endParaRPr sz="1350" dirty="0">
              <a:latin typeface="Times New Roman"/>
              <a:cs typeface="Times New Roman"/>
            </a:endParaRPr>
          </a:p>
          <a:p>
            <a:pPr marL="1062355">
              <a:lnSpc>
                <a:spcPct val="100000"/>
              </a:lnSpc>
            </a:pPr>
            <a:endParaRPr sz="1400" dirty="0">
              <a:latin typeface="Times New Roman"/>
              <a:cs typeface="Times New Roman"/>
            </a:endParaRPr>
          </a:p>
        </p:txBody>
      </p:sp>
      <p:sp>
        <p:nvSpPr>
          <p:cNvPr id="5" name="object 5"/>
          <p:cNvSpPr txBox="1"/>
          <p:nvPr/>
        </p:nvSpPr>
        <p:spPr>
          <a:xfrm>
            <a:off x="9280567" y="5818309"/>
            <a:ext cx="9779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і</a:t>
            </a:r>
            <a:endParaRPr sz="1400">
              <a:latin typeface="Times New Roman"/>
              <a:cs typeface="Times New Roman"/>
            </a:endParaRPr>
          </a:p>
        </p:txBody>
      </p:sp>
      <p:pic>
        <p:nvPicPr>
          <p:cNvPr id="7" name="object 7"/>
          <p:cNvPicPr/>
          <p:nvPr/>
        </p:nvPicPr>
        <p:blipFill>
          <a:blip r:embed="rId2" cstate="print"/>
          <a:stretch>
            <a:fillRect/>
          </a:stretch>
        </p:blipFill>
        <p:spPr>
          <a:xfrm>
            <a:off x="1159058" y="556433"/>
            <a:ext cx="8229973" cy="340596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1309092"/>
            <a:ext cx="9144000" cy="6463308"/>
          </a:xfrm>
          <a:prstGeom prst="rect">
            <a:avLst/>
          </a:prstGeom>
        </p:spPr>
        <p:txBody>
          <a:bodyPr wrap="square">
            <a:spAutoFit/>
          </a:bodyPr>
          <a:lstStyle/>
          <a:p>
            <a:pPr algn="just"/>
            <a:r>
              <a:rPr lang="uk-UA" dirty="0"/>
              <a:t>Давньоримська архітектура запозичила зовнішні вирази класичної давньогрецької архітектури для цілей давніх римлян, які настільки сильно відрізнялись від грецьких будівель, що створили новий архітектурний стиль. Ці два стилі часто вважаються єдиним цілим класичної архітектури. Римська архітектура розквітла в часи Римської республіки та ще більше в часи імперії, коли була збудована більшість вцілілих будівель та споруд. Вона використовувала нові матеріали, зокрема бетон, та новіші технології, напр. арки та куполи, для створення будівель, що були міцними та добре-спроектованими. По всі території колишньої Римської імперії </a:t>
            </a:r>
            <a:r>
              <a:rPr lang="uk-UA" dirty="0" err="1"/>
              <a:t>збереглася</a:t>
            </a:r>
            <a:r>
              <a:rPr lang="uk-UA" dirty="0"/>
              <a:t> значна кількість будівель, деякі з них в цілому вигляді та досі використовуються.</a:t>
            </a:r>
          </a:p>
          <a:p>
            <a:pPr algn="just"/>
            <a:endParaRPr lang="uk-UA" dirty="0"/>
          </a:p>
          <a:p>
            <a:pPr algn="just"/>
            <a:r>
              <a:rPr lang="uk-UA" dirty="0"/>
              <a:t>Давньоримська архітектура охоплює період від заснування Римської республіки 509 </a:t>
            </a:r>
            <a:r>
              <a:rPr lang="uk-UA" dirty="0" err="1"/>
              <a:t>р.до</a:t>
            </a:r>
            <a:r>
              <a:rPr lang="uk-UA" dirty="0"/>
              <a:t> н. е. до бл. 4 ст. н. е., після чого вона вже класифікується як Пізня Античність або архітектура Візантійської імперії відповідно. Майже не </a:t>
            </a:r>
            <a:r>
              <a:rPr lang="uk-UA" dirty="0" err="1"/>
              <a:t>збереглося</a:t>
            </a:r>
            <a:r>
              <a:rPr lang="uk-UA" dirty="0"/>
              <a:t> значущих зразків архітектури, створених раніше 100 р. до н. е., а переважна більшість з найбільш значущих зразків — з період пізньої імперії, після 100 </a:t>
            </a:r>
            <a:r>
              <a:rPr lang="uk-UA" dirty="0" err="1"/>
              <a:t>р.н</a:t>
            </a:r>
            <a:r>
              <a:rPr lang="uk-UA" dirty="0"/>
              <a:t>. е. Римський архітектурний стиль продовжував впливати на будівництво у колишній імперії протягом багатьох наступних століть, а </a:t>
            </a:r>
            <a:r>
              <a:rPr lang="uk-UA" dirty="0" err="1"/>
              <a:t>західно</a:t>
            </a:r>
            <a:r>
              <a:rPr lang="uk-UA" dirty="0"/>
              <a:t>-європейський стиль починаючи з бл. 1000 </a:t>
            </a:r>
            <a:r>
              <a:rPr lang="uk-UA" dirty="0" err="1"/>
              <a:t>р.н</a:t>
            </a:r>
            <a:r>
              <a:rPr lang="uk-UA" dirty="0"/>
              <a:t>. е. отримав назву романська архітектура для підкреслення його залежності від базових римських форм.</a:t>
            </a:r>
          </a:p>
          <a:p>
            <a:endParaRPr lang="uk-UA" dirty="0"/>
          </a:p>
        </p:txBody>
      </p:sp>
      <p:sp>
        <p:nvSpPr>
          <p:cNvPr id="3" name="Прямоугольник 2"/>
          <p:cNvSpPr/>
          <p:nvPr/>
        </p:nvSpPr>
        <p:spPr>
          <a:xfrm>
            <a:off x="89981" y="579842"/>
            <a:ext cx="9944100" cy="523220"/>
          </a:xfrm>
          <a:prstGeom prst="rect">
            <a:avLst/>
          </a:prstGeom>
        </p:spPr>
        <p:txBody>
          <a:bodyPr wrap="square">
            <a:spAutoFit/>
          </a:bodyPr>
          <a:lstStyle/>
          <a:p>
            <a:pPr marL="265176" lvl="0" indent="-265176" algn="ctr">
              <a:spcBef>
                <a:spcPts val="250"/>
              </a:spcBef>
              <a:buClr>
                <a:srgbClr val="F07F09"/>
              </a:buClr>
              <a:buSzPct val="80000"/>
              <a:buFont typeface="Wingdings 2"/>
              <a:buChar char=""/>
            </a:pPr>
            <a:r>
              <a:rPr lang="ru-RU" sz="2800" b="1" dirty="0">
                <a:solidFill>
                  <a:prstClr val="black"/>
                </a:solidFill>
                <a:latin typeface="Times New Roman"/>
                <a:cs typeface="Times New Roman"/>
              </a:rPr>
              <a:t>2. </a:t>
            </a:r>
            <a:r>
              <a:rPr lang="ru-RU" sz="2800" b="1" spc="-5" dirty="0" err="1">
                <a:solidFill>
                  <a:prstClr val="black"/>
                </a:solidFill>
                <a:latin typeface="Times New Roman"/>
                <a:cs typeface="Times New Roman"/>
              </a:rPr>
              <a:t>Давньоримська</a:t>
            </a:r>
            <a:r>
              <a:rPr lang="ru-RU" sz="2800" b="1" spc="-5" dirty="0">
                <a:solidFill>
                  <a:prstClr val="black"/>
                </a:solidFill>
                <a:latin typeface="Times New Roman"/>
                <a:cs typeface="Times New Roman"/>
              </a:rPr>
              <a:t> </a:t>
            </a:r>
            <a:r>
              <a:rPr lang="ru-RU" sz="2800" b="1" spc="-5" dirty="0" err="1">
                <a:solidFill>
                  <a:prstClr val="black"/>
                </a:solidFill>
                <a:latin typeface="Times New Roman"/>
                <a:cs typeface="Times New Roman"/>
              </a:rPr>
              <a:t>архітектура</a:t>
            </a:r>
            <a:endParaRPr lang="ru-RU" sz="2800" b="1" spc="-5" dirty="0">
              <a:solidFill>
                <a:prstClr val="black"/>
              </a:solidFill>
              <a:latin typeface="Times New Roman"/>
              <a:cs typeface="Times New Roman"/>
            </a:endParaRPr>
          </a:p>
        </p:txBody>
      </p:sp>
    </p:spTree>
    <p:extLst>
      <p:ext uri="{BB962C8B-B14F-4D97-AF65-F5344CB8AC3E}">
        <p14:creationId xmlns:p14="http://schemas.microsoft.com/office/powerpoint/2010/main" val="2239761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289" y="914400"/>
            <a:ext cx="77724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212715" y="4343400"/>
            <a:ext cx="7739974" cy="786754"/>
          </a:xfrm>
          <a:prstGeom prst="rect">
            <a:avLst/>
          </a:prstGeom>
        </p:spPr>
        <p:txBody>
          <a:bodyPr wrap="square">
            <a:spAutoFit/>
          </a:bodyPr>
          <a:lstStyle/>
          <a:p>
            <a:pPr marR="340360" lvl="0" indent="-488950" algn="ctr">
              <a:lnSpc>
                <a:spcPct val="150000"/>
              </a:lnSpc>
            </a:pPr>
            <a:r>
              <a:rPr lang="ru-RU" sz="1600" spc="-5" dirty="0">
                <a:solidFill>
                  <a:prstClr val="black"/>
                </a:solidFill>
                <a:latin typeface="Times New Roman"/>
                <a:cs typeface="Times New Roman"/>
              </a:rPr>
              <a:t>Рисунок</a:t>
            </a:r>
            <a:r>
              <a:rPr lang="ru-RU" sz="1600" spc="-10" dirty="0">
                <a:solidFill>
                  <a:prstClr val="black"/>
                </a:solidFill>
                <a:latin typeface="Times New Roman"/>
                <a:cs typeface="Times New Roman"/>
              </a:rPr>
              <a:t> </a:t>
            </a:r>
            <a:r>
              <a:rPr lang="ru-RU" sz="1600" dirty="0">
                <a:solidFill>
                  <a:prstClr val="black"/>
                </a:solidFill>
                <a:latin typeface="Times New Roman"/>
                <a:cs typeface="Times New Roman"/>
              </a:rPr>
              <a:t>1.2</a:t>
            </a:r>
            <a:r>
              <a:rPr lang="ru-RU" sz="1600" spc="-5" dirty="0">
                <a:solidFill>
                  <a:prstClr val="black"/>
                </a:solidFill>
                <a:latin typeface="Times New Roman"/>
                <a:cs typeface="Times New Roman"/>
              </a:rPr>
              <a:t> </a:t>
            </a:r>
            <a:r>
              <a:rPr lang="ru-RU" sz="1600" dirty="0">
                <a:solidFill>
                  <a:prstClr val="black"/>
                </a:solidFill>
                <a:latin typeface="Times New Roman"/>
                <a:cs typeface="Times New Roman"/>
              </a:rPr>
              <a:t>–</a:t>
            </a:r>
            <a:r>
              <a:rPr lang="ru-RU" sz="1600" spc="10" dirty="0">
                <a:solidFill>
                  <a:prstClr val="black"/>
                </a:solidFill>
                <a:latin typeface="Times New Roman"/>
                <a:cs typeface="Times New Roman"/>
              </a:rPr>
              <a:t> </a:t>
            </a:r>
            <a:r>
              <a:rPr lang="ru-RU" sz="1600" spc="-5" dirty="0" err="1">
                <a:solidFill>
                  <a:prstClr val="black"/>
                </a:solidFill>
                <a:latin typeface="Times New Roman"/>
                <a:cs typeface="Times New Roman"/>
              </a:rPr>
              <a:t>Ордери</a:t>
            </a:r>
            <a:r>
              <a:rPr lang="ru-RU" sz="1600" spc="5" dirty="0">
                <a:solidFill>
                  <a:prstClr val="black"/>
                </a:solidFill>
                <a:latin typeface="Times New Roman"/>
                <a:cs typeface="Times New Roman"/>
              </a:rPr>
              <a:t> </a:t>
            </a:r>
            <a:r>
              <a:rPr lang="ru-RU" sz="1600" dirty="0">
                <a:solidFill>
                  <a:prstClr val="black"/>
                </a:solidFill>
                <a:latin typeface="Times New Roman"/>
                <a:cs typeface="Times New Roman"/>
              </a:rPr>
              <a:t>в</a:t>
            </a:r>
            <a:r>
              <a:rPr lang="ru-RU" sz="1600" spc="-5" dirty="0">
                <a:solidFill>
                  <a:prstClr val="black"/>
                </a:solidFill>
                <a:latin typeface="Times New Roman"/>
                <a:cs typeface="Times New Roman"/>
              </a:rPr>
              <a:t> </a:t>
            </a:r>
            <a:r>
              <a:rPr lang="ru-RU" sz="1600" spc="-5" dirty="0" err="1">
                <a:solidFill>
                  <a:prstClr val="black"/>
                </a:solidFill>
                <a:latin typeface="Times New Roman"/>
                <a:cs typeface="Times New Roman"/>
              </a:rPr>
              <a:t>Древньому</a:t>
            </a:r>
            <a:r>
              <a:rPr lang="ru-RU" sz="1600" spc="-10" dirty="0">
                <a:solidFill>
                  <a:prstClr val="black"/>
                </a:solidFill>
                <a:latin typeface="Times New Roman"/>
                <a:cs typeface="Times New Roman"/>
              </a:rPr>
              <a:t> </a:t>
            </a:r>
            <a:r>
              <a:rPr lang="ru-RU" sz="1600" spc="-5" dirty="0" err="1">
                <a:solidFill>
                  <a:prstClr val="black"/>
                </a:solidFill>
                <a:latin typeface="Times New Roman"/>
                <a:cs typeface="Times New Roman"/>
              </a:rPr>
              <a:t>Римі</a:t>
            </a:r>
            <a:r>
              <a:rPr lang="ru-RU" sz="1600" spc="5" dirty="0">
                <a:solidFill>
                  <a:prstClr val="black"/>
                </a:solidFill>
                <a:latin typeface="Times New Roman"/>
                <a:cs typeface="Times New Roman"/>
              </a:rPr>
              <a:t> </a:t>
            </a:r>
            <a:r>
              <a:rPr lang="ru-RU" sz="1600" spc="-5" dirty="0">
                <a:solidFill>
                  <a:prstClr val="black"/>
                </a:solidFill>
                <a:latin typeface="Times New Roman"/>
                <a:cs typeface="Times New Roman"/>
              </a:rPr>
              <a:t>(</a:t>
            </a:r>
            <a:r>
              <a:rPr lang="ru-RU" sz="1600" spc="-5" dirty="0" err="1">
                <a:solidFill>
                  <a:prstClr val="black"/>
                </a:solidFill>
                <a:latin typeface="Times New Roman"/>
                <a:cs typeface="Times New Roman"/>
              </a:rPr>
              <a:t>зліва</a:t>
            </a:r>
            <a:r>
              <a:rPr lang="ru-RU" sz="1600" spc="5" dirty="0">
                <a:solidFill>
                  <a:prstClr val="black"/>
                </a:solidFill>
                <a:latin typeface="Times New Roman"/>
                <a:cs typeface="Times New Roman"/>
              </a:rPr>
              <a:t> </a:t>
            </a:r>
            <a:r>
              <a:rPr lang="ru-RU" sz="1600" spc="-5" dirty="0">
                <a:solidFill>
                  <a:prstClr val="black"/>
                </a:solidFill>
                <a:latin typeface="Times New Roman"/>
                <a:cs typeface="Times New Roman"/>
              </a:rPr>
              <a:t>направо):</a:t>
            </a:r>
            <a:r>
              <a:rPr lang="ru-RU" sz="1600" spc="5" dirty="0">
                <a:solidFill>
                  <a:prstClr val="black"/>
                </a:solidFill>
                <a:latin typeface="Times New Roman"/>
                <a:cs typeface="Times New Roman"/>
              </a:rPr>
              <a:t> </a:t>
            </a:r>
            <a:r>
              <a:rPr lang="ru-RU" sz="1600" dirty="0">
                <a:solidFill>
                  <a:prstClr val="black"/>
                </a:solidFill>
                <a:latin typeface="Times New Roman"/>
                <a:cs typeface="Times New Roman"/>
              </a:rPr>
              <a:t>1</a:t>
            </a:r>
            <a:r>
              <a:rPr lang="ru-RU" sz="1600" spc="-5" dirty="0">
                <a:solidFill>
                  <a:prstClr val="black"/>
                </a:solidFill>
                <a:latin typeface="Times New Roman"/>
                <a:cs typeface="Times New Roman"/>
              </a:rPr>
              <a:t> </a:t>
            </a:r>
            <a:r>
              <a:rPr lang="ru-RU" sz="1600" dirty="0">
                <a:solidFill>
                  <a:prstClr val="black"/>
                </a:solidFill>
                <a:latin typeface="Times New Roman"/>
                <a:cs typeface="Times New Roman"/>
              </a:rPr>
              <a:t>– </a:t>
            </a:r>
            <a:r>
              <a:rPr lang="ru-RU" sz="1600" spc="-5" dirty="0" err="1">
                <a:solidFill>
                  <a:prstClr val="black"/>
                </a:solidFill>
                <a:latin typeface="Times New Roman"/>
                <a:cs typeface="Times New Roman"/>
              </a:rPr>
              <a:t>доричний</a:t>
            </a:r>
            <a:r>
              <a:rPr lang="ru-RU" sz="1600" spc="-5" dirty="0">
                <a:solidFill>
                  <a:prstClr val="black"/>
                </a:solidFill>
                <a:latin typeface="Times New Roman"/>
                <a:cs typeface="Times New Roman"/>
              </a:rPr>
              <a:t>; </a:t>
            </a:r>
            <a:r>
              <a:rPr lang="ru-RU" sz="1600" dirty="0">
                <a:solidFill>
                  <a:prstClr val="black"/>
                </a:solidFill>
                <a:latin typeface="Times New Roman"/>
                <a:cs typeface="Times New Roman"/>
              </a:rPr>
              <a:t>2</a:t>
            </a:r>
            <a:r>
              <a:rPr lang="ru-RU" sz="1600" spc="10" dirty="0">
                <a:solidFill>
                  <a:prstClr val="black"/>
                </a:solidFill>
                <a:latin typeface="Times New Roman"/>
                <a:cs typeface="Times New Roman"/>
              </a:rPr>
              <a:t> </a:t>
            </a:r>
            <a:r>
              <a:rPr lang="ru-RU" sz="1600" dirty="0">
                <a:solidFill>
                  <a:prstClr val="black"/>
                </a:solidFill>
                <a:latin typeface="Times New Roman"/>
                <a:cs typeface="Times New Roman"/>
              </a:rPr>
              <a:t>– </a:t>
            </a:r>
            <a:r>
              <a:rPr lang="ru-RU" sz="1600" spc="-335" dirty="0">
                <a:solidFill>
                  <a:prstClr val="black"/>
                </a:solidFill>
                <a:latin typeface="Times New Roman"/>
                <a:cs typeface="Times New Roman"/>
              </a:rPr>
              <a:t> </a:t>
            </a:r>
            <a:r>
              <a:rPr lang="ru-RU" sz="1600" spc="-5" dirty="0" err="1">
                <a:solidFill>
                  <a:prstClr val="black"/>
                </a:solidFill>
                <a:latin typeface="Times New Roman"/>
                <a:cs typeface="Times New Roman"/>
              </a:rPr>
              <a:t>тосканський</a:t>
            </a:r>
            <a:r>
              <a:rPr lang="ru-RU" sz="1600" spc="-5" dirty="0">
                <a:solidFill>
                  <a:prstClr val="black"/>
                </a:solidFill>
                <a:latin typeface="Times New Roman"/>
                <a:cs typeface="Times New Roman"/>
              </a:rPr>
              <a:t>;</a:t>
            </a:r>
            <a:r>
              <a:rPr lang="ru-RU" sz="1600" dirty="0">
                <a:solidFill>
                  <a:prstClr val="black"/>
                </a:solidFill>
                <a:latin typeface="Times New Roman"/>
                <a:cs typeface="Times New Roman"/>
              </a:rPr>
              <a:t> 3</a:t>
            </a:r>
            <a:r>
              <a:rPr lang="ru-RU" sz="1600" spc="-10" dirty="0">
                <a:solidFill>
                  <a:prstClr val="black"/>
                </a:solidFill>
                <a:latin typeface="Times New Roman"/>
                <a:cs typeface="Times New Roman"/>
              </a:rPr>
              <a:t> </a:t>
            </a:r>
            <a:r>
              <a:rPr lang="ru-RU" sz="1600" dirty="0">
                <a:solidFill>
                  <a:prstClr val="black"/>
                </a:solidFill>
                <a:latin typeface="Times New Roman"/>
                <a:cs typeface="Times New Roman"/>
              </a:rPr>
              <a:t>– </a:t>
            </a:r>
            <a:r>
              <a:rPr lang="ru-RU" sz="1600" spc="-5" dirty="0" err="1">
                <a:solidFill>
                  <a:prstClr val="black"/>
                </a:solidFill>
                <a:latin typeface="Times New Roman"/>
                <a:cs typeface="Times New Roman"/>
              </a:rPr>
              <a:t>іонічний</a:t>
            </a:r>
            <a:r>
              <a:rPr lang="ru-RU" sz="1600" spc="-5" dirty="0">
                <a:solidFill>
                  <a:prstClr val="black"/>
                </a:solidFill>
                <a:latin typeface="Times New Roman"/>
                <a:cs typeface="Times New Roman"/>
              </a:rPr>
              <a:t>;</a:t>
            </a:r>
            <a:r>
              <a:rPr lang="ru-RU" sz="1600" spc="-10" dirty="0">
                <a:solidFill>
                  <a:prstClr val="black"/>
                </a:solidFill>
                <a:latin typeface="Times New Roman"/>
                <a:cs typeface="Times New Roman"/>
              </a:rPr>
              <a:t> </a:t>
            </a:r>
            <a:r>
              <a:rPr lang="ru-RU" sz="1600" dirty="0">
                <a:solidFill>
                  <a:prstClr val="black"/>
                </a:solidFill>
                <a:latin typeface="Times New Roman"/>
                <a:cs typeface="Times New Roman"/>
              </a:rPr>
              <a:t>4 – </a:t>
            </a:r>
            <a:r>
              <a:rPr lang="ru-RU" sz="1600" spc="-5" dirty="0" err="1">
                <a:solidFill>
                  <a:prstClr val="black"/>
                </a:solidFill>
                <a:latin typeface="Times New Roman"/>
                <a:cs typeface="Times New Roman"/>
              </a:rPr>
              <a:t>коринфський</a:t>
            </a:r>
            <a:r>
              <a:rPr lang="ru-RU" sz="1600" spc="-5" dirty="0">
                <a:solidFill>
                  <a:prstClr val="black"/>
                </a:solidFill>
                <a:latin typeface="Times New Roman"/>
                <a:cs typeface="Times New Roman"/>
              </a:rPr>
              <a:t>;</a:t>
            </a:r>
            <a:r>
              <a:rPr lang="ru-RU" sz="1600" spc="-10" dirty="0">
                <a:solidFill>
                  <a:prstClr val="black"/>
                </a:solidFill>
                <a:latin typeface="Times New Roman"/>
                <a:cs typeface="Times New Roman"/>
              </a:rPr>
              <a:t> </a:t>
            </a:r>
            <a:r>
              <a:rPr lang="ru-RU" sz="1600" dirty="0">
                <a:solidFill>
                  <a:prstClr val="black"/>
                </a:solidFill>
                <a:latin typeface="Times New Roman"/>
                <a:cs typeface="Times New Roman"/>
              </a:rPr>
              <a:t>5 – </a:t>
            </a:r>
            <a:r>
              <a:rPr lang="ru-RU" sz="1600" spc="-5" dirty="0" err="1">
                <a:solidFill>
                  <a:prstClr val="black"/>
                </a:solidFill>
                <a:latin typeface="Times New Roman"/>
                <a:cs typeface="Times New Roman"/>
              </a:rPr>
              <a:t>композитний</a:t>
            </a:r>
            <a:endParaRPr lang="ru-RU" sz="1600" dirty="0">
              <a:solidFill>
                <a:prstClr val="black"/>
              </a:solidFill>
              <a:latin typeface="Times New Roman"/>
              <a:cs typeface="Times New Roman"/>
            </a:endParaRPr>
          </a:p>
        </p:txBody>
      </p:sp>
    </p:spTree>
    <p:extLst>
      <p:ext uri="{BB962C8B-B14F-4D97-AF65-F5344CB8AC3E}">
        <p14:creationId xmlns:p14="http://schemas.microsoft.com/office/powerpoint/2010/main" val="1282451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254424" y="6172200"/>
            <a:ext cx="8230795" cy="841897"/>
          </a:xfrm>
          <a:prstGeom prst="rect">
            <a:avLst/>
          </a:prstGeom>
        </p:spPr>
        <p:txBody>
          <a:bodyPr vert="horz" wrap="square" lIns="0" tIns="13335" rIns="0" bIns="0" rtlCol="0">
            <a:spAutoFit/>
          </a:bodyPr>
          <a:lstStyle/>
          <a:p>
            <a:pPr algn="ctr">
              <a:lnSpc>
                <a:spcPts val="1645"/>
              </a:lnSpc>
              <a:spcBef>
                <a:spcPts val="105"/>
              </a:spcBef>
            </a:pPr>
            <a:r>
              <a:rPr sz="1400" spc="-5" dirty="0">
                <a:solidFill>
                  <a:prstClr val="black"/>
                </a:solidFill>
                <a:latin typeface="Times New Roman"/>
                <a:cs typeface="Times New Roman"/>
              </a:rPr>
              <a:t>Рисунок</a:t>
            </a:r>
            <a:r>
              <a:rPr sz="1400" spc="-15" dirty="0">
                <a:solidFill>
                  <a:prstClr val="black"/>
                </a:solidFill>
                <a:latin typeface="Times New Roman"/>
                <a:cs typeface="Times New Roman"/>
              </a:rPr>
              <a:t> </a:t>
            </a:r>
            <a:r>
              <a:rPr sz="1400" dirty="0">
                <a:solidFill>
                  <a:prstClr val="black"/>
                </a:solidFill>
                <a:latin typeface="Times New Roman"/>
                <a:cs typeface="Times New Roman"/>
              </a:rPr>
              <a:t>1.5</a:t>
            </a:r>
            <a:r>
              <a:rPr sz="1400" spc="-10" dirty="0">
                <a:solidFill>
                  <a:prstClr val="black"/>
                </a:solidFill>
                <a:latin typeface="Times New Roman"/>
                <a:cs typeface="Times New Roman"/>
              </a:rPr>
              <a:t> </a:t>
            </a:r>
            <a:r>
              <a:rPr sz="1400" dirty="0">
                <a:solidFill>
                  <a:prstClr val="black"/>
                </a:solidFill>
                <a:latin typeface="Times New Roman"/>
                <a:cs typeface="Times New Roman"/>
              </a:rPr>
              <a:t>– </a:t>
            </a:r>
            <a:r>
              <a:rPr sz="1400" spc="-5" dirty="0">
                <a:solidFill>
                  <a:prstClr val="black"/>
                </a:solidFill>
                <a:latin typeface="Times New Roman"/>
                <a:cs typeface="Times New Roman"/>
              </a:rPr>
              <a:t>Меблі Древнього</a:t>
            </a:r>
            <a:r>
              <a:rPr sz="1400" dirty="0">
                <a:solidFill>
                  <a:prstClr val="black"/>
                </a:solidFill>
                <a:latin typeface="Times New Roman"/>
                <a:cs typeface="Times New Roman"/>
              </a:rPr>
              <a:t> </a:t>
            </a:r>
            <a:r>
              <a:rPr sz="1400" spc="-10" dirty="0">
                <a:solidFill>
                  <a:prstClr val="black"/>
                </a:solidFill>
                <a:latin typeface="Times New Roman"/>
                <a:cs typeface="Times New Roman"/>
              </a:rPr>
              <a:t>Риму:</a:t>
            </a:r>
            <a:endParaRPr sz="1400" dirty="0">
              <a:solidFill>
                <a:prstClr val="black"/>
              </a:solidFill>
              <a:latin typeface="Times New Roman"/>
              <a:cs typeface="Times New Roman"/>
            </a:endParaRPr>
          </a:p>
          <a:p>
            <a:pPr marL="12700" marR="5080" indent="-635" algn="ctr">
              <a:lnSpc>
                <a:spcPts val="1620"/>
              </a:lnSpc>
              <a:spcBef>
                <a:spcPts val="65"/>
              </a:spcBef>
            </a:pPr>
            <a:r>
              <a:rPr sz="1400" dirty="0">
                <a:solidFill>
                  <a:prstClr val="black"/>
                </a:solidFill>
                <a:latin typeface="Times New Roman"/>
                <a:cs typeface="Times New Roman"/>
              </a:rPr>
              <a:t>а</a:t>
            </a:r>
            <a:r>
              <a:rPr sz="1400" spc="30" dirty="0">
                <a:solidFill>
                  <a:prstClr val="black"/>
                </a:solidFill>
                <a:latin typeface="Times New Roman"/>
                <a:cs typeface="Times New Roman"/>
              </a:rPr>
              <a:t> </a:t>
            </a:r>
            <a:r>
              <a:rPr sz="1400" dirty="0">
                <a:solidFill>
                  <a:prstClr val="black"/>
                </a:solidFill>
                <a:latin typeface="Times New Roman"/>
                <a:cs typeface="Times New Roman"/>
              </a:rPr>
              <a:t>–</a:t>
            </a:r>
            <a:r>
              <a:rPr sz="1400" spc="15" dirty="0">
                <a:solidFill>
                  <a:prstClr val="black"/>
                </a:solidFill>
                <a:latin typeface="Times New Roman"/>
                <a:cs typeface="Times New Roman"/>
              </a:rPr>
              <a:t> </a:t>
            </a:r>
            <a:r>
              <a:rPr sz="1400" dirty="0">
                <a:solidFill>
                  <a:prstClr val="black"/>
                </a:solidFill>
                <a:latin typeface="Times New Roman"/>
                <a:cs typeface="Times New Roman"/>
              </a:rPr>
              <a:t>бронзова</a:t>
            </a:r>
            <a:r>
              <a:rPr sz="1400" spc="30" dirty="0">
                <a:solidFill>
                  <a:prstClr val="black"/>
                </a:solidFill>
                <a:latin typeface="Times New Roman"/>
                <a:cs typeface="Times New Roman"/>
              </a:rPr>
              <a:t> </a:t>
            </a:r>
            <a:r>
              <a:rPr sz="1400" spc="-5" dirty="0">
                <a:solidFill>
                  <a:prstClr val="black"/>
                </a:solidFill>
                <a:latin typeface="Times New Roman"/>
                <a:cs typeface="Times New Roman"/>
              </a:rPr>
              <a:t>лава;</a:t>
            </a:r>
            <a:r>
              <a:rPr sz="1400" spc="20" dirty="0">
                <a:solidFill>
                  <a:prstClr val="black"/>
                </a:solidFill>
                <a:latin typeface="Times New Roman"/>
                <a:cs typeface="Times New Roman"/>
              </a:rPr>
              <a:t> </a:t>
            </a:r>
            <a:r>
              <a:rPr sz="1400" dirty="0">
                <a:solidFill>
                  <a:prstClr val="black"/>
                </a:solidFill>
                <a:latin typeface="Times New Roman"/>
                <a:cs typeface="Times New Roman"/>
              </a:rPr>
              <a:t>б</a:t>
            </a:r>
            <a:r>
              <a:rPr sz="1400" spc="35" dirty="0">
                <a:solidFill>
                  <a:prstClr val="black"/>
                </a:solidFill>
                <a:latin typeface="Times New Roman"/>
                <a:cs typeface="Times New Roman"/>
              </a:rPr>
              <a:t> </a:t>
            </a:r>
            <a:r>
              <a:rPr sz="1400" dirty="0">
                <a:solidFill>
                  <a:prstClr val="black"/>
                </a:solidFill>
                <a:latin typeface="Times New Roman"/>
                <a:cs typeface="Times New Roman"/>
              </a:rPr>
              <a:t>–</a:t>
            </a:r>
            <a:r>
              <a:rPr sz="1400" spc="35" dirty="0">
                <a:solidFill>
                  <a:prstClr val="black"/>
                </a:solidFill>
                <a:latin typeface="Times New Roman"/>
                <a:cs typeface="Times New Roman"/>
              </a:rPr>
              <a:t> </a:t>
            </a:r>
            <a:r>
              <a:rPr sz="1400" spc="-5" dirty="0">
                <a:solidFill>
                  <a:prstClr val="black"/>
                </a:solidFill>
                <a:latin typeface="Times New Roman"/>
                <a:cs typeface="Times New Roman"/>
              </a:rPr>
              <a:t>табурет;</a:t>
            </a:r>
            <a:r>
              <a:rPr sz="1400" spc="40" dirty="0">
                <a:solidFill>
                  <a:prstClr val="black"/>
                </a:solidFill>
                <a:latin typeface="Times New Roman"/>
                <a:cs typeface="Times New Roman"/>
              </a:rPr>
              <a:t> </a:t>
            </a:r>
            <a:r>
              <a:rPr sz="1400" dirty="0">
                <a:solidFill>
                  <a:prstClr val="black"/>
                </a:solidFill>
                <a:latin typeface="Times New Roman"/>
                <a:cs typeface="Times New Roman"/>
              </a:rPr>
              <a:t>в</a:t>
            </a:r>
            <a:r>
              <a:rPr sz="1400" spc="10" dirty="0">
                <a:solidFill>
                  <a:prstClr val="black"/>
                </a:solidFill>
                <a:latin typeface="Times New Roman"/>
                <a:cs typeface="Times New Roman"/>
              </a:rPr>
              <a:t> </a:t>
            </a:r>
            <a:r>
              <a:rPr sz="1400" dirty="0">
                <a:solidFill>
                  <a:prstClr val="black"/>
                </a:solidFill>
                <a:latin typeface="Times New Roman"/>
                <a:cs typeface="Times New Roman"/>
              </a:rPr>
              <a:t>–</a:t>
            </a:r>
            <a:r>
              <a:rPr sz="1400" spc="15" dirty="0">
                <a:solidFill>
                  <a:prstClr val="black"/>
                </a:solidFill>
                <a:latin typeface="Times New Roman"/>
                <a:cs typeface="Times New Roman"/>
              </a:rPr>
              <a:t> </a:t>
            </a:r>
            <a:r>
              <a:rPr sz="1400" spc="-5" dirty="0">
                <a:solidFill>
                  <a:prstClr val="black"/>
                </a:solidFill>
                <a:latin typeface="Times New Roman"/>
                <a:cs typeface="Times New Roman"/>
              </a:rPr>
              <a:t>мармурова</a:t>
            </a:r>
            <a:r>
              <a:rPr sz="1400" spc="15" dirty="0">
                <a:solidFill>
                  <a:prstClr val="black"/>
                </a:solidFill>
                <a:latin typeface="Times New Roman"/>
                <a:cs typeface="Times New Roman"/>
              </a:rPr>
              <a:t> </a:t>
            </a:r>
            <a:r>
              <a:rPr sz="1400" spc="-5" dirty="0">
                <a:solidFill>
                  <a:prstClr val="black"/>
                </a:solidFill>
                <a:latin typeface="Times New Roman"/>
                <a:cs typeface="Times New Roman"/>
              </a:rPr>
              <a:t>ніжка</a:t>
            </a:r>
            <a:r>
              <a:rPr sz="1400" spc="35" dirty="0">
                <a:solidFill>
                  <a:prstClr val="black"/>
                </a:solidFill>
                <a:latin typeface="Times New Roman"/>
                <a:cs typeface="Times New Roman"/>
              </a:rPr>
              <a:t> </a:t>
            </a:r>
            <a:r>
              <a:rPr sz="1400" dirty="0">
                <a:solidFill>
                  <a:prstClr val="black"/>
                </a:solidFill>
                <a:latin typeface="Times New Roman"/>
                <a:cs typeface="Times New Roman"/>
              </a:rPr>
              <a:t>у</a:t>
            </a:r>
            <a:r>
              <a:rPr sz="1400" spc="5" dirty="0">
                <a:solidFill>
                  <a:prstClr val="black"/>
                </a:solidFill>
                <a:latin typeface="Times New Roman"/>
                <a:cs typeface="Times New Roman"/>
              </a:rPr>
              <a:t> </a:t>
            </a:r>
            <a:r>
              <a:rPr sz="1400" spc="-5" dirty="0">
                <a:solidFill>
                  <a:prstClr val="black"/>
                </a:solidFill>
                <a:latin typeface="Times New Roman"/>
                <a:cs typeface="Times New Roman"/>
              </a:rPr>
              <a:t>вигляді</a:t>
            </a:r>
            <a:r>
              <a:rPr sz="1400" spc="40" dirty="0">
                <a:solidFill>
                  <a:prstClr val="black"/>
                </a:solidFill>
                <a:latin typeface="Times New Roman"/>
                <a:cs typeface="Times New Roman"/>
              </a:rPr>
              <a:t> </a:t>
            </a:r>
            <a:r>
              <a:rPr sz="1400" spc="-5" dirty="0">
                <a:solidFill>
                  <a:prstClr val="black"/>
                </a:solidFill>
                <a:latin typeface="Times New Roman"/>
                <a:cs typeface="Times New Roman"/>
              </a:rPr>
              <a:t>фантастичної </a:t>
            </a:r>
            <a:r>
              <a:rPr sz="1400" spc="-335" dirty="0">
                <a:solidFill>
                  <a:prstClr val="black"/>
                </a:solidFill>
                <a:latin typeface="Times New Roman"/>
                <a:cs typeface="Times New Roman"/>
              </a:rPr>
              <a:t> </a:t>
            </a:r>
            <a:r>
              <a:rPr sz="1400" spc="-5" dirty="0">
                <a:solidFill>
                  <a:prstClr val="black"/>
                </a:solidFill>
                <a:latin typeface="Times New Roman"/>
                <a:cs typeface="Times New Roman"/>
              </a:rPr>
              <a:t>тварини;</a:t>
            </a:r>
            <a:r>
              <a:rPr sz="1400" spc="65" dirty="0">
                <a:solidFill>
                  <a:prstClr val="black"/>
                </a:solidFill>
                <a:latin typeface="Times New Roman"/>
                <a:cs typeface="Times New Roman"/>
              </a:rPr>
              <a:t> </a:t>
            </a:r>
            <a:r>
              <a:rPr sz="1400" dirty="0">
                <a:solidFill>
                  <a:prstClr val="black"/>
                </a:solidFill>
                <a:latin typeface="Times New Roman"/>
                <a:cs typeface="Times New Roman"/>
              </a:rPr>
              <a:t>г</a:t>
            </a:r>
            <a:r>
              <a:rPr sz="1400" spc="55" dirty="0">
                <a:solidFill>
                  <a:prstClr val="black"/>
                </a:solidFill>
                <a:latin typeface="Times New Roman"/>
                <a:cs typeface="Times New Roman"/>
              </a:rPr>
              <a:t> </a:t>
            </a:r>
            <a:r>
              <a:rPr sz="1400" dirty="0">
                <a:solidFill>
                  <a:prstClr val="black"/>
                </a:solidFill>
                <a:latin typeface="Times New Roman"/>
                <a:cs typeface="Times New Roman"/>
              </a:rPr>
              <a:t>–</a:t>
            </a:r>
            <a:r>
              <a:rPr sz="1400" spc="70" dirty="0">
                <a:solidFill>
                  <a:prstClr val="black"/>
                </a:solidFill>
                <a:latin typeface="Times New Roman"/>
                <a:cs typeface="Times New Roman"/>
              </a:rPr>
              <a:t> </a:t>
            </a:r>
            <a:r>
              <a:rPr sz="1400" spc="-5" dirty="0">
                <a:solidFill>
                  <a:prstClr val="black"/>
                </a:solidFill>
                <a:latin typeface="Times New Roman"/>
                <a:cs typeface="Times New Roman"/>
              </a:rPr>
              <a:t>мармурове</a:t>
            </a:r>
            <a:r>
              <a:rPr sz="1400" spc="65" dirty="0">
                <a:solidFill>
                  <a:prstClr val="black"/>
                </a:solidFill>
                <a:latin typeface="Times New Roman"/>
                <a:cs typeface="Times New Roman"/>
              </a:rPr>
              <a:t> </a:t>
            </a:r>
            <a:r>
              <a:rPr sz="1400" spc="-5" dirty="0">
                <a:solidFill>
                  <a:prstClr val="black"/>
                </a:solidFill>
                <a:latin typeface="Times New Roman"/>
                <a:cs typeface="Times New Roman"/>
              </a:rPr>
              <a:t>сидіння</a:t>
            </a:r>
            <a:r>
              <a:rPr sz="1400" spc="70" dirty="0">
                <a:solidFill>
                  <a:prstClr val="black"/>
                </a:solidFill>
                <a:latin typeface="Times New Roman"/>
                <a:cs typeface="Times New Roman"/>
              </a:rPr>
              <a:t> </a:t>
            </a:r>
            <a:r>
              <a:rPr sz="1400" dirty="0">
                <a:solidFill>
                  <a:prstClr val="black"/>
                </a:solidFill>
                <a:latin typeface="Times New Roman"/>
                <a:cs typeface="Times New Roman"/>
              </a:rPr>
              <a:t>з</a:t>
            </a:r>
            <a:r>
              <a:rPr sz="1400" spc="45" dirty="0">
                <a:solidFill>
                  <a:prstClr val="black"/>
                </a:solidFill>
                <a:latin typeface="Times New Roman"/>
                <a:cs typeface="Times New Roman"/>
              </a:rPr>
              <a:t> </a:t>
            </a:r>
            <a:r>
              <a:rPr sz="1400" spc="-5" dirty="0">
                <a:solidFill>
                  <a:prstClr val="black"/>
                </a:solidFill>
                <a:latin typeface="Times New Roman"/>
                <a:cs typeface="Times New Roman"/>
              </a:rPr>
              <a:t>характерним</a:t>
            </a:r>
            <a:r>
              <a:rPr sz="1400" spc="55" dirty="0">
                <a:solidFill>
                  <a:prstClr val="black"/>
                </a:solidFill>
                <a:latin typeface="Times New Roman"/>
                <a:cs typeface="Times New Roman"/>
              </a:rPr>
              <a:t> </a:t>
            </a:r>
            <a:r>
              <a:rPr sz="1400" spc="-5" dirty="0">
                <a:solidFill>
                  <a:prstClr val="black"/>
                </a:solidFill>
                <a:latin typeface="Times New Roman"/>
                <a:cs typeface="Times New Roman"/>
              </a:rPr>
              <a:t>орнаментом</a:t>
            </a:r>
            <a:r>
              <a:rPr sz="1400" spc="55" dirty="0">
                <a:solidFill>
                  <a:prstClr val="black"/>
                </a:solidFill>
                <a:latin typeface="Times New Roman"/>
                <a:cs typeface="Times New Roman"/>
              </a:rPr>
              <a:t> </a:t>
            </a:r>
            <a:r>
              <a:rPr sz="1400" dirty="0">
                <a:solidFill>
                  <a:prstClr val="black"/>
                </a:solidFill>
                <a:latin typeface="Times New Roman"/>
                <a:cs typeface="Times New Roman"/>
              </a:rPr>
              <a:t>із</a:t>
            </a:r>
            <a:r>
              <a:rPr sz="1400" spc="65" dirty="0">
                <a:solidFill>
                  <a:prstClr val="black"/>
                </a:solidFill>
                <a:latin typeface="Times New Roman"/>
                <a:cs typeface="Times New Roman"/>
              </a:rPr>
              <a:t> </a:t>
            </a:r>
            <a:r>
              <a:rPr sz="1400" dirty="0">
                <a:solidFill>
                  <a:prstClr val="black"/>
                </a:solidFill>
                <a:latin typeface="Times New Roman"/>
                <a:cs typeface="Times New Roman"/>
              </a:rPr>
              <a:t>волют</a:t>
            </a:r>
            <a:r>
              <a:rPr sz="1400" spc="65" dirty="0">
                <a:solidFill>
                  <a:prstClr val="black"/>
                </a:solidFill>
                <a:latin typeface="Times New Roman"/>
                <a:cs typeface="Times New Roman"/>
              </a:rPr>
              <a:t> </a:t>
            </a:r>
            <a:r>
              <a:rPr sz="1400" spc="-5" dirty="0">
                <a:solidFill>
                  <a:prstClr val="black"/>
                </a:solidFill>
                <a:latin typeface="Times New Roman"/>
                <a:cs typeface="Times New Roman"/>
              </a:rPr>
              <a:t>(вид</a:t>
            </a:r>
            <a:r>
              <a:rPr sz="1400" spc="70" dirty="0">
                <a:solidFill>
                  <a:prstClr val="black"/>
                </a:solidFill>
                <a:latin typeface="Times New Roman"/>
                <a:cs typeface="Times New Roman"/>
              </a:rPr>
              <a:t> </a:t>
            </a:r>
            <a:r>
              <a:rPr sz="1400" spc="-5" dirty="0">
                <a:solidFill>
                  <a:prstClr val="black"/>
                </a:solidFill>
                <a:latin typeface="Times New Roman"/>
                <a:cs typeface="Times New Roman"/>
              </a:rPr>
              <a:t>збоку);</a:t>
            </a:r>
            <a:r>
              <a:rPr sz="1400" spc="65" dirty="0">
                <a:solidFill>
                  <a:prstClr val="black"/>
                </a:solidFill>
                <a:latin typeface="Times New Roman"/>
                <a:cs typeface="Times New Roman"/>
              </a:rPr>
              <a:t> </a:t>
            </a:r>
            <a:r>
              <a:rPr sz="1400" dirty="0">
                <a:solidFill>
                  <a:prstClr val="black"/>
                </a:solidFill>
                <a:latin typeface="Times New Roman"/>
                <a:cs typeface="Times New Roman"/>
              </a:rPr>
              <a:t>ґ</a:t>
            </a:r>
          </a:p>
          <a:p>
            <a:pPr>
              <a:spcBef>
                <a:spcPts val="5"/>
              </a:spcBef>
            </a:pPr>
            <a:endParaRPr sz="1300" dirty="0">
              <a:solidFill>
                <a:prstClr val="black"/>
              </a:solidFill>
              <a:latin typeface="Times New Roman"/>
              <a:cs typeface="Times New Roman"/>
            </a:endParaRPr>
          </a:p>
        </p:txBody>
      </p:sp>
      <p:pic>
        <p:nvPicPr>
          <p:cNvPr id="5" name="object 5"/>
          <p:cNvPicPr/>
          <p:nvPr/>
        </p:nvPicPr>
        <p:blipFill>
          <a:blip r:embed="rId2" cstate="print"/>
          <a:stretch>
            <a:fillRect/>
          </a:stretch>
        </p:blipFill>
        <p:spPr>
          <a:xfrm>
            <a:off x="533400" y="3143408"/>
            <a:ext cx="4711922" cy="2632708"/>
          </a:xfrm>
          <a:prstGeom prst="rect">
            <a:avLst/>
          </a:prstGeom>
        </p:spPr>
      </p:pic>
      <p:pic>
        <p:nvPicPr>
          <p:cNvPr id="6" name="object 6"/>
          <p:cNvPicPr/>
          <p:nvPr/>
        </p:nvPicPr>
        <p:blipFill>
          <a:blip r:embed="rId3" cstate="print"/>
          <a:stretch>
            <a:fillRect/>
          </a:stretch>
        </p:blipFill>
        <p:spPr>
          <a:xfrm>
            <a:off x="5405490" y="390729"/>
            <a:ext cx="4383778" cy="2752679"/>
          </a:xfrm>
          <a:prstGeom prst="rect">
            <a:avLst/>
          </a:prstGeom>
        </p:spPr>
      </p:pic>
    </p:spTree>
    <p:extLst>
      <p:ext uri="{BB962C8B-B14F-4D97-AF65-F5344CB8AC3E}">
        <p14:creationId xmlns:p14="http://schemas.microsoft.com/office/powerpoint/2010/main" val="1176766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Підсумкова частина лекції</a:t>
            </a:r>
            <a:endParaRPr lang="uk-UA" dirty="0"/>
          </a:p>
        </p:txBody>
      </p:sp>
      <p:sp>
        <p:nvSpPr>
          <p:cNvPr id="3" name="Объект 2"/>
          <p:cNvSpPr>
            <a:spLocks noGrp="1"/>
          </p:cNvSpPr>
          <p:nvPr>
            <p:ph idx="1"/>
          </p:nvPr>
        </p:nvSpPr>
        <p:spPr>
          <a:xfrm>
            <a:off x="553212" y="2438400"/>
            <a:ext cx="9002268" cy="2909010"/>
          </a:xfrm>
        </p:spPr>
        <p:txBody>
          <a:bodyPr/>
          <a:lstStyle/>
          <a:p>
            <a:r>
              <a:rPr lang="ru-RU" b="1" dirty="0" err="1">
                <a:latin typeface="Times New Roman"/>
                <a:cs typeface="Times New Roman"/>
              </a:rPr>
              <a:t>Що</a:t>
            </a:r>
            <a:r>
              <a:rPr lang="ru-RU" b="1" dirty="0">
                <a:latin typeface="Times New Roman"/>
                <a:cs typeface="Times New Roman"/>
              </a:rPr>
              <a:t> </a:t>
            </a:r>
            <a:r>
              <a:rPr lang="ru-RU" b="1" dirty="0" err="1">
                <a:latin typeface="Times New Roman"/>
                <a:cs typeface="Times New Roman"/>
              </a:rPr>
              <a:t>корисного</a:t>
            </a:r>
            <a:r>
              <a:rPr lang="ru-RU" b="1" dirty="0">
                <a:latin typeface="Times New Roman"/>
                <a:cs typeface="Times New Roman"/>
              </a:rPr>
              <a:t> Ви </a:t>
            </a:r>
            <a:r>
              <a:rPr lang="ru-RU" b="1" dirty="0" err="1">
                <a:latin typeface="Times New Roman"/>
                <a:cs typeface="Times New Roman"/>
              </a:rPr>
              <a:t>здобули</a:t>
            </a:r>
            <a:r>
              <a:rPr lang="ru-RU" b="1" dirty="0">
                <a:latin typeface="Times New Roman"/>
                <a:cs typeface="Times New Roman"/>
              </a:rPr>
              <a:t> </a:t>
            </a:r>
            <a:r>
              <a:rPr lang="ru-RU" b="1" dirty="0" err="1">
                <a:latin typeface="Times New Roman"/>
                <a:cs typeface="Times New Roman"/>
              </a:rPr>
              <a:t>під</a:t>
            </a:r>
            <a:r>
              <a:rPr lang="ru-RU" b="1" dirty="0">
                <a:latin typeface="Times New Roman"/>
                <a:cs typeface="Times New Roman"/>
              </a:rPr>
              <a:t> час </a:t>
            </a:r>
            <a:r>
              <a:rPr lang="ru-RU" b="1" dirty="0" err="1">
                <a:latin typeface="Times New Roman"/>
                <a:cs typeface="Times New Roman"/>
              </a:rPr>
              <a:t>лекції</a:t>
            </a:r>
            <a:r>
              <a:rPr lang="ru-RU" b="1" dirty="0">
                <a:latin typeface="Times New Roman"/>
                <a:cs typeface="Times New Roman"/>
              </a:rPr>
              <a:t>?</a:t>
            </a:r>
          </a:p>
          <a:p>
            <a:r>
              <a:rPr lang="ru-RU" b="1" dirty="0" err="1">
                <a:latin typeface="Times New Roman"/>
                <a:cs typeface="Times New Roman"/>
              </a:rPr>
              <a:t>Які</a:t>
            </a:r>
            <a:r>
              <a:rPr lang="ru-RU" b="1" dirty="0">
                <a:latin typeface="Times New Roman"/>
                <a:cs typeface="Times New Roman"/>
              </a:rPr>
              <a:t> </a:t>
            </a:r>
            <a:r>
              <a:rPr lang="ru-RU" b="1" dirty="0" err="1">
                <a:latin typeface="Times New Roman"/>
                <a:cs typeface="Times New Roman"/>
              </a:rPr>
              <a:t>нові</a:t>
            </a:r>
            <a:r>
              <a:rPr lang="ru-RU" b="1" dirty="0">
                <a:latin typeface="Times New Roman"/>
                <a:cs typeface="Times New Roman"/>
              </a:rPr>
              <a:t> </a:t>
            </a:r>
            <a:r>
              <a:rPr lang="ru-RU" b="1" dirty="0" err="1">
                <a:latin typeface="Times New Roman"/>
                <a:cs typeface="Times New Roman"/>
              </a:rPr>
              <a:t>ідеї</a:t>
            </a:r>
            <a:r>
              <a:rPr lang="ru-RU" b="1" dirty="0">
                <a:latin typeface="Times New Roman"/>
                <a:cs typeface="Times New Roman"/>
              </a:rPr>
              <a:t> </a:t>
            </a:r>
            <a:r>
              <a:rPr lang="ru-RU" b="1" dirty="0" err="1">
                <a:latin typeface="Times New Roman"/>
                <a:cs typeface="Times New Roman"/>
              </a:rPr>
              <a:t>отримали</a:t>
            </a:r>
            <a:r>
              <a:rPr lang="ru-RU" b="1" dirty="0">
                <a:latin typeface="Times New Roman"/>
                <a:cs typeface="Times New Roman"/>
              </a:rPr>
              <a:t>? </a:t>
            </a:r>
          </a:p>
          <a:p>
            <a:r>
              <a:rPr lang="ru-RU" b="1" dirty="0" err="1">
                <a:latin typeface="Times New Roman"/>
                <a:cs typeface="Times New Roman"/>
              </a:rPr>
              <a:t>Які</a:t>
            </a:r>
            <a:r>
              <a:rPr lang="ru-RU" b="1" dirty="0">
                <a:latin typeface="Times New Roman"/>
                <a:cs typeface="Times New Roman"/>
              </a:rPr>
              <a:t> </a:t>
            </a:r>
            <a:r>
              <a:rPr lang="ru-RU" b="1" dirty="0" err="1">
                <a:latin typeface="Times New Roman"/>
                <a:cs typeface="Times New Roman"/>
              </a:rPr>
              <a:t>поради</a:t>
            </a:r>
            <a:r>
              <a:rPr lang="ru-RU" b="1" dirty="0">
                <a:latin typeface="Times New Roman"/>
                <a:cs typeface="Times New Roman"/>
              </a:rPr>
              <a:t>/</a:t>
            </a:r>
            <a:r>
              <a:rPr lang="ru-RU" b="1" dirty="0" err="1">
                <a:latin typeface="Times New Roman"/>
                <a:cs typeface="Times New Roman"/>
              </a:rPr>
              <a:t>рекомендації</a:t>
            </a:r>
            <a:r>
              <a:rPr lang="ru-RU" b="1" dirty="0">
                <a:latin typeface="Times New Roman"/>
                <a:cs typeface="Times New Roman"/>
              </a:rPr>
              <a:t> </a:t>
            </a:r>
            <a:r>
              <a:rPr lang="ru-RU" b="1" dirty="0" err="1">
                <a:latin typeface="Times New Roman"/>
                <a:cs typeface="Times New Roman"/>
              </a:rPr>
              <a:t>отримали</a:t>
            </a:r>
            <a:r>
              <a:rPr lang="ru-RU" b="1" dirty="0">
                <a:latin typeface="Times New Roman"/>
                <a:cs typeface="Times New Roman"/>
              </a:rPr>
              <a:t> для себе на </a:t>
            </a:r>
            <a:r>
              <a:rPr lang="ru-RU" b="1" dirty="0" err="1">
                <a:latin typeface="Times New Roman"/>
                <a:cs typeface="Times New Roman"/>
              </a:rPr>
              <a:t>майбутнє</a:t>
            </a:r>
            <a:r>
              <a:rPr lang="ru-RU" b="1" dirty="0">
                <a:latin typeface="Times New Roman"/>
                <a:cs typeface="Times New Roman"/>
              </a:rPr>
              <a:t>? </a:t>
            </a:r>
          </a:p>
          <a:p>
            <a:endParaRPr lang="ru-RU" dirty="0">
              <a:latin typeface="Times New Roman"/>
              <a:cs typeface="Times New Roman"/>
            </a:endParaRPr>
          </a:p>
          <a:p>
            <a:endParaRPr lang="uk-UA" dirty="0"/>
          </a:p>
        </p:txBody>
      </p:sp>
    </p:spTree>
    <p:extLst>
      <p:ext uri="{BB962C8B-B14F-4D97-AF65-F5344CB8AC3E}">
        <p14:creationId xmlns:p14="http://schemas.microsoft.com/office/powerpoint/2010/main" val="2325847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Відповіді на запитання</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7422" y="687983"/>
            <a:ext cx="8132769" cy="457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45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Групові норми</a:t>
            </a:r>
            <a:endParaRPr lang="uk-UA" dirty="0"/>
          </a:p>
        </p:txBody>
      </p:sp>
      <p:sp>
        <p:nvSpPr>
          <p:cNvPr id="3" name="Объект 2"/>
          <p:cNvSpPr>
            <a:spLocks noGrp="1"/>
          </p:cNvSpPr>
          <p:nvPr>
            <p:ph idx="1"/>
          </p:nvPr>
        </p:nvSpPr>
        <p:spPr/>
        <p:txBody>
          <a:bodyPr/>
          <a:lstStyle/>
          <a:p>
            <a:r>
              <a:rPr lang="ru-RU" dirty="0" err="1"/>
              <a:t>Присутність</a:t>
            </a:r>
            <a:endParaRPr lang="ru-RU" dirty="0"/>
          </a:p>
          <a:p>
            <a:r>
              <a:rPr lang="ru-RU" dirty="0" err="1"/>
              <a:t>Активність</a:t>
            </a:r>
            <a:endParaRPr lang="ru-RU" dirty="0"/>
          </a:p>
          <a:p>
            <a:r>
              <a:rPr lang="ru-RU" dirty="0" err="1"/>
              <a:t>Конкретність</a:t>
            </a:r>
            <a:endParaRPr lang="ru-RU" dirty="0"/>
          </a:p>
          <a:p>
            <a:r>
              <a:rPr lang="ru-RU" dirty="0" err="1"/>
              <a:t>Критикуючи</a:t>
            </a:r>
            <a:r>
              <a:rPr lang="ru-RU" dirty="0"/>
              <a:t> – </a:t>
            </a:r>
            <a:r>
              <a:rPr lang="ru-RU" dirty="0" err="1"/>
              <a:t>пропонуй</a:t>
            </a:r>
            <a:endParaRPr lang="ru-RU" dirty="0"/>
          </a:p>
          <a:p>
            <a:r>
              <a:rPr lang="ru-RU" dirty="0" err="1"/>
              <a:t>Пунктуальність</a:t>
            </a:r>
            <a:endParaRPr lang="ru-RU" dirty="0"/>
          </a:p>
          <a:p>
            <a:r>
              <a:rPr lang="ru-RU" dirty="0"/>
              <a:t>“</a:t>
            </a:r>
            <a:r>
              <a:rPr lang="ru-RU" dirty="0" err="1"/>
              <a:t>Мовчання</a:t>
            </a:r>
            <a:r>
              <a:rPr lang="ru-RU" dirty="0"/>
              <a:t>” </a:t>
            </a:r>
            <a:r>
              <a:rPr lang="ru-RU" dirty="0" err="1"/>
              <a:t>мобільних</a:t>
            </a:r>
            <a:r>
              <a:rPr lang="ru-RU" dirty="0"/>
              <a:t> </a:t>
            </a:r>
            <a:r>
              <a:rPr lang="ru-RU" dirty="0" err="1"/>
              <a:t>телефонів</a:t>
            </a:r>
            <a:endParaRPr lang="ru-RU" dirty="0"/>
          </a:p>
          <a:p>
            <a:endParaRPr lang="uk-UA" dirty="0"/>
          </a:p>
        </p:txBody>
      </p:sp>
    </p:spTree>
    <p:extLst>
      <p:ext uri="{BB962C8B-B14F-4D97-AF65-F5344CB8AC3E}">
        <p14:creationId xmlns:p14="http://schemas.microsoft.com/office/powerpoint/2010/main" val="661818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04" y="0"/>
            <a:ext cx="10089204"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2514600"/>
            <a:ext cx="9002268" cy="1191768"/>
          </a:xfrm>
        </p:spPr>
        <p:txBody>
          <a:bodyPr/>
          <a:lstStyle/>
          <a:p>
            <a:r>
              <a:rPr lang="uk-UA" dirty="0" smtClean="0">
                <a:solidFill>
                  <a:schemeClr val="accent1">
                    <a:lumMod val="75000"/>
                  </a:schemeClr>
                </a:solidFill>
              </a:rPr>
              <a:t>Дякую </a:t>
            </a:r>
            <a:r>
              <a:rPr lang="uk-UA" dirty="0">
                <a:solidFill>
                  <a:schemeClr val="accent1">
                    <a:lumMod val="75000"/>
                  </a:schemeClr>
                </a:solidFill>
              </a:rPr>
              <a:t>за увагу!</a:t>
            </a:r>
          </a:p>
        </p:txBody>
      </p:sp>
    </p:spTree>
    <p:extLst>
      <p:ext uri="{BB962C8B-B14F-4D97-AF65-F5344CB8AC3E}">
        <p14:creationId xmlns:p14="http://schemas.microsoft.com/office/powerpoint/2010/main" val="92122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01280" y="1441378"/>
            <a:ext cx="8229974" cy="1923604"/>
          </a:xfrm>
          <a:prstGeom prst="rect">
            <a:avLst/>
          </a:prstGeom>
        </p:spPr>
        <p:txBody>
          <a:bodyPr vert="horz" wrap="square" lIns="0" tIns="68580" rIns="0" bIns="0" rtlCol="0">
            <a:spAutoFit/>
          </a:bodyPr>
          <a:lstStyle/>
          <a:p>
            <a:pPr marL="462280">
              <a:lnSpc>
                <a:spcPct val="150000"/>
              </a:lnSpc>
              <a:tabLst>
                <a:tab pos="1766570" algn="l"/>
                <a:tab pos="2466340" algn="l"/>
                <a:tab pos="3542029" algn="l"/>
                <a:tab pos="4171315" algn="l"/>
                <a:tab pos="5062855" algn="l"/>
                <a:tab pos="5598160" algn="l"/>
              </a:tabLst>
            </a:pPr>
            <a:r>
              <a:rPr b="1" i="1" spc="-5" dirty="0" err="1" smtClean="0">
                <a:solidFill>
                  <a:schemeClr val="accent1">
                    <a:lumMod val="75000"/>
                  </a:schemeClr>
                </a:solidFill>
                <a:latin typeface="Times New Roman"/>
                <a:cs typeface="Times New Roman"/>
              </a:rPr>
              <a:t>Елліністичний</a:t>
            </a:r>
            <a:r>
              <a:rPr b="1" i="1" spc="-5" dirty="0">
                <a:solidFill>
                  <a:schemeClr val="accent1">
                    <a:lumMod val="75000"/>
                  </a:schemeClr>
                </a:solidFill>
                <a:latin typeface="Times New Roman"/>
                <a:cs typeface="Times New Roman"/>
              </a:rPr>
              <a:t>	</a:t>
            </a:r>
            <a:r>
              <a:rPr b="1" spc="-5" dirty="0">
                <a:solidFill>
                  <a:schemeClr val="accent1">
                    <a:lumMod val="75000"/>
                  </a:schemeClr>
                </a:solidFill>
                <a:latin typeface="Times New Roman"/>
                <a:cs typeface="Times New Roman"/>
              </a:rPr>
              <a:t>період</a:t>
            </a:r>
            <a:r>
              <a:rPr spc="-5" dirty="0">
                <a:latin typeface="Times New Roman"/>
                <a:cs typeface="Times New Roman"/>
              </a:rPr>
              <a:t>	(стародавні	греки	називали	</a:t>
            </a:r>
            <a:r>
              <a:rPr spc="-5" dirty="0" err="1" smtClean="0">
                <a:latin typeface="Times New Roman"/>
                <a:cs typeface="Times New Roman"/>
              </a:rPr>
              <a:t>себе</a:t>
            </a:r>
            <a:r>
              <a:rPr lang="uk-UA" spc="-5" dirty="0" smtClean="0">
                <a:latin typeface="Times New Roman"/>
                <a:cs typeface="Times New Roman"/>
              </a:rPr>
              <a:t> </a:t>
            </a:r>
            <a:r>
              <a:rPr spc="-5" dirty="0" err="1" smtClean="0">
                <a:latin typeface="Times New Roman"/>
                <a:cs typeface="Times New Roman"/>
              </a:rPr>
              <a:t>еллінами</a:t>
            </a:r>
            <a:r>
              <a:rPr spc="-5" dirty="0" smtClean="0">
                <a:latin typeface="Times New Roman"/>
                <a:cs typeface="Times New Roman"/>
              </a:rPr>
              <a:t>)</a:t>
            </a:r>
            <a:r>
              <a:rPr lang="uk-UA" spc="-5" dirty="0" smtClean="0">
                <a:latin typeface="Times New Roman"/>
                <a:cs typeface="Times New Roman"/>
              </a:rPr>
              <a:t> </a:t>
            </a:r>
            <a:r>
              <a:rPr spc="-5" dirty="0" err="1" smtClean="0">
                <a:latin typeface="Times New Roman"/>
                <a:cs typeface="Times New Roman"/>
              </a:rPr>
              <a:t>починається</a:t>
            </a:r>
            <a:r>
              <a:rPr spc="145" dirty="0" smtClean="0">
                <a:latin typeface="Times New Roman"/>
                <a:cs typeface="Times New Roman"/>
              </a:rPr>
              <a:t> </a:t>
            </a:r>
            <a:r>
              <a:rPr spc="-5" dirty="0">
                <a:latin typeface="Times New Roman"/>
                <a:cs typeface="Times New Roman"/>
              </a:rPr>
              <a:t>після</a:t>
            </a:r>
            <a:r>
              <a:rPr spc="170" dirty="0">
                <a:latin typeface="Times New Roman"/>
                <a:cs typeface="Times New Roman"/>
              </a:rPr>
              <a:t> </a:t>
            </a:r>
            <a:r>
              <a:rPr spc="-5" dirty="0">
                <a:latin typeface="Times New Roman"/>
                <a:cs typeface="Times New Roman"/>
              </a:rPr>
              <a:t>розпаду</a:t>
            </a:r>
            <a:r>
              <a:rPr spc="145" dirty="0">
                <a:latin typeface="Times New Roman"/>
                <a:cs typeface="Times New Roman"/>
              </a:rPr>
              <a:t> </a:t>
            </a:r>
            <a:r>
              <a:rPr dirty="0">
                <a:latin typeface="Times New Roman"/>
                <a:cs typeface="Times New Roman"/>
              </a:rPr>
              <a:t>держави</a:t>
            </a:r>
            <a:r>
              <a:rPr spc="165" dirty="0">
                <a:latin typeface="Times New Roman"/>
                <a:cs typeface="Times New Roman"/>
              </a:rPr>
              <a:t> </a:t>
            </a:r>
            <a:r>
              <a:rPr spc="-5" dirty="0">
                <a:latin typeface="Times New Roman"/>
                <a:cs typeface="Times New Roman"/>
              </a:rPr>
              <a:t>Олександра</a:t>
            </a:r>
            <a:r>
              <a:rPr spc="160" dirty="0">
                <a:latin typeface="Times New Roman"/>
                <a:cs typeface="Times New Roman"/>
              </a:rPr>
              <a:t> </a:t>
            </a:r>
            <a:r>
              <a:rPr spc="-5" dirty="0">
                <a:latin typeface="Times New Roman"/>
                <a:cs typeface="Times New Roman"/>
              </a:rPr>
              <a:t>Македонського</a:t>
            </a:r>
            <a:r>
              <a:rPr spc="170" dirty="0">
                <a:latin typeface="Times New Roman"/>
                <a:cs typeface="Times New Roman"/>
              </a:rPr>
              <a:t> </a:t>
            </a:r>
            <a:r>
              <a:rPr spc="-5" dirty="0">
                <a:latin typeface="Times New Roman"/>
                <a:cs typeface="Times New Roman"/>
              </a:rPr>
              <a:t>(кінець</a:t>
            </a:r>
            <a:r>
              <a:rPr spc="155" dirty="0">
                <a:latin typeface="Times New Roman"/>
                <a:cs typeface="Times New Roman"/>
              </a:rPr>
              <a:t> </a:t>
            </a:r>
            <a:r>
              <a:rPr dirty="0">
                <a:latin typeface="Times New Roman"/>
                <a:cs typeface="Times New Roman"/>
              </a:rPr>
              <a:t>IV</a:t>
            </a:r>
            <a:r>
              <a:rPr spc="155" dirty="0">
                <a:latin typeface="Times New Roman"/>
                <a:cs typeface="Times New Roman"/>
              </a:rPr>
              <a:t> </a:t>
            </a:r>
            <a:r>
              <a:rPr spc="-5" dirty="0">
                <a:latin typeface="Times New Roman"/>
                <a:cs typeface="Times New Roman"/>
              </a:rPr>
              <a:t>ст.</a:t>
            </a:r>
            <a:r>
              <a:rPr spc="160" dirty="0">
                <a:latin typeface="Times New Roman"/>
                <a:cs typeface="Times New Roman"/>
              </a:rPr>
              <a:t> </a:t>
            </a:r>
            <a:r>
              <a:rPr dirty="0">
                <a:latin typeface="Times New Roman"/>
                <a:cs typeface="Times New Roman"/>
              </a:rPr>
              <a:t>до </a:t>
            </a:r>
            <a:r>
              <a:rPr spc="-335" dirty="0">
                <a:latin typeface="Times New Roman"/>
                <a:cs typeface="Times New Roman"/>
              </a:rPr>
              <a:t> </a:t>
            </a:r>
            <a:r>
              <a:rPr dirty="0">
                <a:latin typeface="Times New Roman"/>
                <a:cs typeface="Times New Roman"/>
              </a:rPr>
              <a:t>н.е.</a:t>
            </a:r>
            <a:r>
              <a:rPr spc="-5" dirty="0">
                <a:latin typeface="Times New Roman"/>
                <a:cs typeface="Times New Roman"/>
              </a:rPr>
              <a:t> </a:t>
            </a:r>
            <a:r>
              <a:rPr dirty="0">
                <a:latin typeface="Times New Roman"/>
                <a:cs typeface="Times New Roman"/>
              </a:rPr>
              <a:t>–</a:t>
            </a:r>
            <a:r>
              <a:rPr spc="5" dirty="0">
                <a:latin typeface="Times New Roman"/>
                <a:cs typeface="Times New Roman"/>
              </a:rPr>
              <a:t> </a:t>
            </a:r>
            <a:r>
              <a:rPr spc="-5" dirty="0">
                <a:latin typeface="Times New Roman"/>
                <a:cs typeface="Times New Roman"/>
              </a:rPr>
              <a:t>початок</a:t>
            </a:r>
            <a:r>
              <a:rPr spc="5" dirty="0">
                <a:latin typeface="Times New Roman"/>
                <a:cs typeface="Times New Roman"/>
              </a:rPr>
              <a:t> </a:t>
            </a:r>
            <a:r>
              <a:rPr dirty="0">
                <a:latin typeface="Times New Roman"/>
                <a:cs typeface="Times New Roman"/>
              </a:rPr>
              <a:t>I </a:t>
            </a:r>
            <a:r>
              <a:rPr spc="-5" dirty="0">
                <a:latin typeface="Times New Roman"/>
                <a:cs typeface="Times New Roman"/>
              </a:rPr>
              <a:t>ст.</a:t>
            </a:r>
            <a:r>
              <a:rPr dirty="0">
                <a:latin typeface="Times New Roman"/>
                <a:cs typeface="Times New Roman"/>
              </a:rPr>
              <a:t> </a:t>
            </a:r>
            <a:r>
              <a:rPr spc="-5" dirty="0">
                <a:latin typeface="Times New Roman"/>
                <a:cs typeface="Times New Roman"/>
              </a:rPr>
              <a:t>до</a:t>
            </a:r>
            <a:r>
              <a:rPr spc="5" dirty="0">
                <a:latin typeface="Times New Roman"/>
                <a:cs typeface="Times New Roman"/>
              </a:rPr>
              <a:t> </a:t>
            </a:r>
            <a:r>
              <a:rPr spc="-5" dirty="0">
                <a:latin typeface="Times New Roman"/>
                <a:cs typeface="Times New Roman"/>
              </a:rPr>
              <a:t>н.е.). Це</a:t>
            </a:r>
            <a:r>
              <a:rPr dirty="0">
                <a:latin typeface="Times New Roman"/>
                <a:cs typeface="Times New Roman"/>
              </a:rPr>
              <a:t> </a:t>
            </a:r>
            <a:r>
              <a:rPr spc="-5" dirty="0">
                <a:latin typeface="Times New Roman"/>
                <a:cs typeface="Times New Roman"/>
              </a:rPr>
              <a:t>епоха</a:t>
            </a:r>
            <a:r>
              <a:rPr dirty="0">
                <a:latin typeface="Times New Roman"/>
                <a:cs typeface="Times New Roman"/>
              </a:rPr>
              <a:t> </a:t>
            </a:r>
            <a:r>
              <a:rPr spc="-5" dirty="0">
                <a:latin typeface="Times New Roman"/>
                <a:cs typeface="Times New Roman"/>
              </a:rPr>
              <a:t>розквіту</a:t>
            </a:r>
            <a:r>
              <a:rPr spc="-15" dirty="0">
                <a:latin typeface="Times New Roman"/>
                <a:cs typeface="Times New Roman"/>
              </a:rPr>
              <a:t> </a:t>
            </a:r>
            <a:r>
              <a:rPr dirty="0">
                <a:latin typeface="Times New Roman"/>
                <a:cs typeface="Times New Roman"/>
              </a:rPr>
              <a:t>змішаної</a:t>
            </a:r>
            <a:r>
              <a:rPr spc="5" dirty="0">
                <a:latin typeface="Times New Roman"/>
                <a:cs typeface="Times New Roman"/>
              </a:rPr>
              <a:t> </a:t>
            </a:r>
            <a:r>
              <a:rPr spc="-5" dirty="0">
                <a:latin typeface="Times New Roman"/>
                <a:cs typeface="Times New Roman"/>
              </a:rPr>
              <a:t>грецько-східної</a:t>
            </a:r>
            <a:r>
              <a:rPr spc="5" dirty="0">
                <a:latin typeface="Times New Roman"/>
                <a:cs typeface="Times New Roman"/>
              </a:rPr>
              <a:t> </a:t>
            </a:r>
            <a:r>
              <a:rPr spc="-5" dirty="0">
                <a:latin typeface="Times New Roman"/>
                <a:cs typeface="Times New Roman"/>
              </a:rPr>
              <a:t>культури.</a:t>
            </a:r>
            <a:endParaRPr dirty="0">
              <a:latin typeface="Times New Roman"/>
              <a:cs typeface="Times New Roman"/>
            </a:endParaRPr>
          </a:p>
          <a:p>
            <a:pPr marL="462280">
              <a:lnSpc>
                <a:spcPts val="1525"/>
              </a:lnSpc>
            </a:pPr>
            <a:endParaRPr sz="1400" dirty="0">
              <a:latin typeface="Times New Roman"/>
              <a:cs typeface="Times New Roman"/>
            </a:endParaRPr>
          </a:p>
        </p:txBody>
      </p:sp>
      <p:sp>
        <p:nvSpPr>
          <p:cNvPr id="3" name="object 3"/>
          <p:cNvSpPr txBox="1"/>
          <p:nvPr/>
        </p:nvSpPr>
        <p:spPr>
          <a:xfrm>
            <a:off x="1098016" y="6400800"/>
            <a:ext cx="8231617" cy="433452"/>
          </a:xfrm>
          <a:prstGeom prst="rect">
            <a:avLst/>
          </a:prstGeom>
        </p:spPr>
        <p:txBody>
          <a:bodyPr vert="horz" wrap="square" lIns="0" tIns="12700" rIns="0" bIns="0" rtlCol="0">
            <a:spAutoFit/>
          </a:bodyPr>
          <a:lstStyle/>
          <a:p>
            <a:pPr algn="ctr">
              <a:lnSpc>
                <a:spcPct val="100000"/>
              </a:lnSpc>
              <a:spcBef>
                <a:spcPts val="100"/>
              </a:spcBef>
            </a:pPr>
            <a:r>
              <a:rPr sz="1400" spc="-5" dirty="0">
                <a:latin typeface="Times New Roman"/>
                <a:cs typeface="Times New Roman"/>
              </a:rPr>
              <a:t>Рисунок</a:t>
            </a:r>
            <a:r>
              <a:rPr sz="1400" spc="-15" dirty="0">
                <a:latin typeface="Times New Roman"/>
                <a:cs typeface="Times New Roman"/>
              </a:rPr>
              <a:t> </a:t>
            </a:r>
            <a:r>
              <a:rPr sz="1400" dirty="0">
                <a:latin typeface="Times New Roman"/>
                <a:cs typeface="Times New Roman"/>
              </a:rPr>
              <a:t>1.1</a:t>
            </a:r>
            <a:r>
              <a:rPr sz="1400" spc="-5" dirty="0">
                <a:latin typeface="Times New Roman"/>
                <a:cs typeface="Times New Roman"/>
              </a:rPr>
              <a:t> </a:t>
            </a:r>
            <a:r>
              <a:rPr sz="1400" dirty="0">
                <a:latin typeface="Times New Roman"/>
                <a:cs typeface="Times New Roman"/>
              </a:rPr>
              <a:t>– </a:t>
            </a:r>
            <a:r>
              <a:rPr sz="1400" spc="-5" dirty="0">
                <a:latin typeface="Times New Roman"/>
                <a:cs typeface="Times New Roman"/>
              </a:rPr>
              <a:t>Афінський</a:t>
            </a:r>
            <a:r>
              <a:rPr sz="1400" spc="5" dirty="0">
                <a:latin typeface="Times New Roman"/>
                <a:cs typeface="Times New Roman"/>
              </a:rPr>
              <a:t> </a:t>
            </a:r>
            <a:r>
              <a:rPr sz="1400" spc="-5" dirty="0">
                <a:latin typeface="Times New Roman"/>
                <a:cs typeface="Times New Roman"/>
              </a:rPr>
              <a:t>акрополь. Парфенон</a:t>
            </a:r>
            <a:endParaRPr sz="1400" dirty="0">
              <a:latin typeface="Times New Roman"/>
              <a:cs typeface="Times New Roman"/>
            </a:endParaRPr>
          </a:p>
          <a:p>
            <a:pPr marL="462280" algn="just">
              <a:lnSpc>
                <a:spcPts val="1610"/>
              </a:lnSpc>
            </a:pPr>
            <a:endParaRPr sz="1400" dirty="0">
              <a:latin typeface="Times New Roman"/>
              <a:cs typeface="Times New Roman"/>
            </a:endParaRPr>
          </a:p>
        </p:txBody>
      </p:sp>
      <p:pic>
        <p:nvPicPr>
          <p:cNvPr id="4" name="object 4"/>
          <p:cNvPicPr/>
          <p:nvPr/>
        </p:nvPicPr>
        <p:blipFill>
          <a:blip r:embed="rId2" cstate="print"/>
          <a:stretch>
            <a:fillRect/>
          </a:stretch>
        </p:blipFill>
        <p:spPr>
          <a:xfrm>
            <a:off x="1098016" y="3810000"/>
            <a:ext cx="8121862" cy="2256351"/>
          </a:xfrm>
          <a:prstGeom prst="rect">
            <a:avLst/>
          </a:prstGeom>
        </p:spPr>
      </p:pic>
      <p:sp>
        <p:nvSpPr>
          <p:cNvPr id="5" name="object 2"/>
          <p:cNvSpPr txBox="1"/>
          <p:nvPr/>
        </p:nvSpPr>
        <p:spPr>
          <a:xfrm>
            <a:off x="-24318" y="160301"/>
            <a:ext cx="10058399" cy="754053"/>
          </a:xfrm>
          <a:prstGeom prst="rect">
            <a:avLst/>
          </a:prstGeom>
        </p:spPr>
        <p:txBody>
          <a:bodyPr vert="horz" wrap="square" lIns="0" tIns="68580" rIns="0" bIns="0" rtlCol="0">
            <a:spAutoFit/>
          </a:bodyPr>
          <a:lstStyle/>
          <a:p>
            <a:pPr>
              <a:lnSpc>
                <a:spcPct val="100000"/>
              </a:lnSpc>
              <a:spcBef>
                <a:spcPts val="20"/>
              </a:spcBef>
            </a:pPr>
            <a:endParaRPr sz="1300" dirty="0">
              <a:latin typeface="Times New Roman"/>
              <a:cs typeface="Times New Roman"/>
            </a:endParaRPr>
          </a:p>
          <a:p>
            <a:pPr marL="717550" algn="ctr">
              <a:lnSpc>
                <a:spcPct val="100000"/>
              </a:lnSpc>
            </a:pPr>
            <a:r>
              <a:rPr lang="uk-UA" b="1" spc="-5" dirty="0" smtClean="0">
                <a:latin typeface="Times New Roman"/>
                <a:cs typeface="Times New Roman"/>
              </a:rPr>
              <a:t>1.</a:t>
            </a:r>
            <a:r>
              <a:rPr lang="uk-UA" b="1" spc="-5" dirty="0" smtClean="0">
                <a:latin typeface="Times New Roman"/>
                <a:cs typeface="Times New Roman"/>
              </a:rPr>
              <a:t> </a:t>
            </a:r>
            <a:r>
              <a:rPr lang="uk-UA" b="1" spc="-5" dirty="0" smtClean="0">
                <a:latin typeface="Times New Roman"/>
                <a:cs typeface="Times New Roman"/>
              </a:rPr>
              <a:t>ДАВНЬОГРЕЦЬКА АРХІТЕКТУРА</a:t>
            </a:r>
          </a:p>
          <a:p>
            <a:pPr algn="ctr">
              <a:lnSpc>
                <a:spcPct val="100000"/>
              </a:lnSpc>
              <a:spcBef>
                <a:spcPts val="30"/>
              </a:spcBef>
            </a:pPr>
            <a:endParaRPr sz="1350" dirty="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28600" y="4191000"/>
            <a:ext cx="9601200" cy="3353097"/>
          </a:xfrm>
          <a:prstGeom prst="rect">
            <a:avLst/>
          </a:prstGeom>
        </p:spPr>
        <p:txBody>
          <a:bodyPr vert="horz" wrap="square" lIns="0" tIns="27305" rIns="0" bIns="0" rtlCol="0">
            <a:spAutoFit/>
          </a:bodyPr>
          <a:lstStyle/>
          <a:p>
            <a:pPr algn="ctr">
              <a:lnSpc>
                <a:spcPct val="100000"/>
              </a:lnSpc>
              <a:spcBef>
                <a:spcPts val="5"/>
              </a:spcBef>
            </a:pPr>
            <a:r>
              <a:rPr lang="ru-RU" sz="1600" dirty="0">
                <a:latin typeface="Times New Roman"/>
                <a:cs typeface="Times New Roman"/>
              </a:rPr>
              <a:t>Рисунок 1.2 – </a:t>
            </a:r>
            <a:r>
              <a:rPr lang="ru-RU" sz="1600" dirty="0" err="1">
                <a:latin typeface="Times New Roman"/>
                <a:cs typeface="Times New Roman"/>
              </a:rPr>
              <a:t>Ордери</a:t>
            </a:r>
            <a:r>
              <a:rPr lang="ru-RU" sz="1600" dirty="0">
                <a:latin typeface="Times New Roman"/>
                <a:cs typeface="Times New Roman"/>
              </a:rPr>
              <a:t> в </a:t>
            </a:r>
            <a:r>
              <a:rPr lang="ru-RU" sz="1600" dirty="0" err="1">
                <a:latin typeface="Times New Roman"/>
                <a:cs typeface="Times New Roman"/>
              </a:rPr>
              <a:t>Древньому</a:t>
            </a:r>
            <a:r>
              <a:rPr lang="ru-RU" sz="1600" dirty="0">
                <a:latin typeface="Times New Roman"/>
                <a:cs typeface="Times New Roman"/>
              </a:rPr>
              <a:t> </a:t>
            </a:r>
            <a:r>
              <a:rPr lang="ru-RU" sz="1600" dirty="0" err="1">
                <a:latin typeface="Times New Roman"/>
                <a:cs typeface="Times New Roman"/>
              </a:rPr>
              <a:t>Римі</a:t>
            </a:r>
            <a:r>
              <a:rPr lang="ru-RU" sz="1600" dirty="0">
                <a:latin typeface="Times New Roman"/>
                <a:cs typeface="Times New Roman"/>
              </a:rPr>
              <a:t> (</a:t>
            </a:r>
            <a:r>
              <a:rPr lang="ru-RU" sz="1600" dirty="0" err="1">
                <a:latin typeface="Times New Roman"/>
                <a:cs typeface="Times New Roman"/>
              </a:rPr>
              <a:t>зліва</a:t>
            </a:r>
            <a:r>
              <a:rPr lang="ru-RU" sz="1600" dirty="0">
                <a:latin typeface="Times New Roman"/>
                <a:cs typeface="Times New Roman"/>
              </a:rPr>
              <a:t> направо): 1 – </a:t>
            </a:r>
            <a:r>
              <a:rPr lang="ru-RU" sz="1600" dirty="0" err="1">
                <a:latin typeface="Times New Roman"/>
                <a:cs typeface="Times New Roman"/>
              </a:rPr>
              <a:t>доричний</a:t>
            </a:r>
            <a:r>
              <a:rPr lang="ru-RU" sz="1600" dirty="0">
                <a:latin typeface="Times New Roman"/>
                <a:cs typeface="Times New Roman"/>
              </a:rPr>
              <a:t>; 2 –  </a:t>
            </a:r>
            <a:r>
              <a:rPr lang="ru-RU" sz="1600" dirty="0" err="1">
                <a:latin typeface="Times New Roman"/>
                <a:cs typeface="Times New Roman"/>
              </a:rPr>
              <a:t>тосканський</a:t>
            </a:r>
            <a:r>
              <a:rPr lang="ru-RU" sz="1600" dirty="0">
                <a:latin typeface="Times New Roman"/>
                <a:cs typeface="Times New Roman"/>
              </a:rPr>
              <a:t>; 3 – </a:t>
            </a:r>
            <a:r>
              <a:rPr lang="ru-RU" sz="1600" dirty="0" err="1">
                <a:latin typeface="Times New Roman"/>
                <a:cs typeface="Times New Roman"/>
              </a:rPr>
              <a:t>іонічний</a:t>
            </a:r>
            <a:r>
              <a:rPr lang="ru-RU" sz="1600" dirty="0">
                <a:latin typeface="Times New Roman"/>
                <a:cs typeface="Times New Roman"/>
              </a:rPr>
              <a:t>; 4 – </a:t>
            </a:r>
            <a:r>
              <a:rPr lang="ru-RU" sz="1600" dirty="0" err="1">
                <a:latin typeface="Times New Roman"/>
                <a:cs typeface="Times New Roman"/>
              </a:rPr>
              <a:t>коринфський</a:t>
            </a:r>
            <a:r>
              <a:rPr lang="ru-RU" sz="1600" dirty="0">
                <a:latin typeface="Times New Roman"/>
                <a:cs typeface="Times New Roman"/>
              </a:rPr>
              <a:t>; 5 – </a:t>
            </a:r>
            <a:r>
              <a:rPr lang="ru-RU" sz="1600" dirty="0" err="1">
                <a:latin typeface="Times New Roman"/>
                <a:cs typeface="Times New Roman"/>
              </a:rPr>
              <a:t>композитний</a:t>
            </a:r>
            <a:endParaRPr lang="ru-RU" sz="1600" dirty="0">
              <a:latin typeface="Times New Roman"/>
              <a:cs typeface="Times New Roman"/>
            </a:endParaRPr>
          </a:p>
          <a:p>
            <a:pPr>
              <a:lnSpc>
                <a:spcPct val="100000"/>
              </a:lnSpc>
              <a:spcBef>
                <a:spcPts val="5"/>
              </a:spcBef>
            </a:pPr>
            <a:endParaRPr sz="1600" dirty="0">
              <a:latin typeface="Times New Roman"/>
              <a:cs typeface="Times New Roman"/>
            </a:endParaRPr>
          </a:p>
          <a:p>
            <a:pPr marL="13335" marR="5080" indent="448945" algn="just">
              <a:lnSpc>
                <a:spcPct val="95900"/>
              </a:lnSpc>
            </a:pPr>
            <a:r>
              <a:rPr sz="1600" spc="-5" dirty="0">
                <a:latin typeface="Times New Roman"/>
                <a:cs typeface="Times New Roman"/>
              </a:rPr>
              <a:t>Одиницею</a:t>
            </a:r>
            <a:r>
              <a:rPr sz="1600" dirty="0">
                <a:latin typeface="Times New Roman"/>
                <a:cs typeface="Times New Roman"/>
              </a:rPr>
              <a:t> виміру</a:t>
            </a:r>
            <a:r>
              <a:rPr sz="1600" spc="5" dirty="0">
                <a:latin typeface="Times New Roman"/>
                <a:cs typeface="Times New Roman"/>
              </a:rPr>
              <a:t> </a:t>
            </a:r>
            <a:r>
              <a:rPr sz="1600" spc="-5" dirty="0">
                <a:latin typeface="Times New Roman"/>
                <a:cs typeface="Times New Roman"/>
              </a:rPr>
              <a:t>елементів</a:t>
            </a:r>
            <a:r>
              <a:rPr sz="1600" dirty="0">
                <a:latin typeface="Times New Roman"/>
                <a:cs typeface="Times New Roman"/>
              </a:rPr>
              <a:t> </a:t>
            </a:r>
            <a:r>
              <a:rPr sz="1600" spc="-5" dirty="0">
                <a:latin typeface="Times New Roman"/>
                <a:cs typeface="Times New Roman"/>
              </a:rPr>
              <a:t>архітектурних</a:t>
            </a:r>
            <a:r>
              <a:rPr sz="1600" dirty="0">
                <a:latin typeface="Times New Roman"/>
                <a:cs typeface="Times New Roman"/>
              </a:rPr>
              <a:t> </a:t>
            </a:r>
            <a:r>
              <a:rPr sz="1600" spc="-5" dirty="0">
                <a:latin typeface="Times New Roman"/>
                <a:cs typeface="Times New Roman"/>
              </a:rPr>
              <a:t>ордерів</a:t>
            </a:r>
            <a:r>
              <a:rPr sz="1600" dirty="0">
                <a:latin typeface="Times New Roman"/>
                <a:cs typeface="Times New Roman"/>
              </a:rPr>
              <a:t> </a:t>
            </a:r>
            <a:r>
              <a:rPr sz="1600" spc="-5" dirty="0">
                <a:latin typeface="Times New Roman"/>
                <a:cs typeface="Times New Roman"/>
              </a:rPr>
              <a:t>прийнято</a:t>
            </a:r>
            <a:r>
              <a:rPr sz="1600" dirty="0">
                <a:latin typeface="Times New Roman"/>
                <a:cs typeface="Times New Roman"/>
              </a:rPr>
              <a:t> </a:t>
            </a:r>
            <a:r>
              <a:rPr sz="1600" spc="-5" dirty="0">
                <a:latin typeface="Times New Roman"/>
                <a:cs typeface="Times New Roman"/>
              </a:rPr>
              <a:t>вважати </a:t>
            </a:r>
            <a:r>
              <a:rPr sz="1600" dirty="0">
                <a:latin typeface="Times New Roman"/>
                <a:cs typeface="Times New Roman"/>
              </a:rPr>
              <a:t> </a:t>
            </a:r>
            <a:r>
              <a:rPr sz="1600" spc="-5" dirty="0">
                <a:latin typeface="Times New Roman"/>
                <a:cs typeface="Times New Roman"/>
              </a:rPr>
              <a:t>модуль. Модуль </a:t>
            </a:r>
            <a:r>
              <a:rPr sz="1600" dirty="0">
                <a:latin typeface="Times New Roman"/>
                <a:cs typeface="Times New Roman"/>
              </a:rPr>
              <a:t>це </a:t>
            </a:r>
            <a:r>
              <a:rPr sz="1600" spc="-5" dirty="0">
                <a:latin typeface="Times New Roman"/>
                <a:cs typeface="Times New Roman"/>
              </a:rPr>
              <a:t>половина</a:t>
            </a:r>
            <a:r>
              <a:rPr sz="1600" dirty="0">
                <a:latin typeface="Times New Roman"/>
                <a:cs typeface="Times New Roman"/>
              </a:rPr>
              <a:t> </a:t>
            </a:r>
            <a:r>
              <a:rPr sz="1600" spc="-5" dirty="0">
                <a:latin typeface="Times New Roman"/>
                <a:cs typeface="Times New Roman"/>
              </a:rPr>
              <a:t>діаметра </a:t>
            </a:r>
            <a:r>
              <a:rPr sz="1600" dirty="0">
                <a:latin typeface="Times New Roman"/>
                <a:cs typeface="Times New Roman"/>
              </a:rPr>
              <a:t>колони </a:t>
            </a:r>
            <a:r>
              <a:rPr sz="1600" spc="-5" dirty="0">
                <a:latin typeface="Times New Roman"/>
                <a:cs typeface="Times New Roman"/>
              </a:rPr>
              <a:t>(радіус). Модуль,</a:t>
            </a:r>
            <a:r>
              <a:rPr sz="1600" dirty="0">
                <a:latin typeface="Times New Roman"/>
                <a:cs typeface="Times New Roman"/>
              </a:rPr>
              <a:t> в свою </a:t>
            </a:r>
            <a:r>
              <a:rPr sz="1600" spc="-5" dirty="0">
                <a:latin typeface="Times New Roman"/>
                <a:cs typeface="Times New Roman"/>
              </a:rPr>
              <a:t>чергу, </a:t>
            </a:r>
            <a:r>
              <a:rPr sz="1600" dirty="0">
                <a:latin typeface="Times New Roman"/>
                <a:cs typeface="Times New Roman"/>
              </a:rPr>
              <a:t> ділять</a:t>
            </a:r>
            <a:r>
              <a:rPr sz="1600" spc="5" dirty="0">
                <a:latin typeface="Times New Roman"/>
                <a:cs typeface="Times New Roman"/>
              </a:rPr>
              <a:t> </a:t>
            </a:r>
            <a:r>
              <a:rPr sz="1600" dirty="0">
                <a:latin typeface="Times New Roman"/>
                <a:cs typeface="Times New Roman"/>
              </a:rPr>
              <a:t>на</a:t>
            </a:r>
            <a:r>
              <a:rPr sz="1600" spc="5" dirty="0">
                <a:latin typeface="Times New Roman"/>
                <a:cs typeface="Times New Roman"/>
              </a:rPr>
              <a:t> </a:t>
            </a:r>
            <a:r>
              <a:rPr sz="1600" spc="-5" dirty="0">
                <a:latin typeface="Times New Roman"/>
                <a:cs typeface="Times New Roman"/>
              </a:rPr>
              <a:t>строго</a:t>
            </a:r>
            <a:r>
              <a:rPr sz="1600" dirty="0">
                <a:latin typeface="Times New Roman"/>
                <a:cs typeface="Times New Roman"/>
              </a:rPr>
              <a:t> певну</a:t>
            </a:r>
            <a:r>
              <a:rPr sz="1600" spc="5" dirty="0">
                <a:latin typeface="Times New Roman"/>
                <a:cs typeface="Times New Roman"/>
              </a:rPr>
              <a:t> </a:t>
            </a:r>
            <a:r>
              <a:rPr sz="1600" dirty="0">
                <a:latin typeface="Times New Roman"/>
                <a:cs typeface="Times New Roman"/>
              </a:rPr>
              <a:t>кількість</a:t>
            </a:r>
            <a:r>
              <a:rPr sz="1600" spc="5" dirty="0">
                <a:latin typeface="Times New Roman"/>
                <a:cs typeface="Times New Roman"/>
              </a:rPr>
              <a:t> </a:t>
            </a:r>
            <a:r>
              <a:rPr sz="1600" spc="-5" dirty="0">
                <a:latin typeface="Times New Roman"/>
                <a:cs typeface="Times New Roman"/>
              </a:rPr>
              <a:t>так</a:t>
            </a:r>
            <a:r>
              <a:rPr sz="1600" dirty="0">
                <a:latin typeface="Times New Roman"/>
                <a:cs typeface="Times New Roman"/>
              </a:rPr>
              <a:t> </a:t>
            </a:r>
            <a:r>
              <a:rPr sz="1600" spc="-5" dirty="0">
                <a:latin typeface="Times New Roman"/>
                <a:cs typeface="Times New Roman"/>
              </a:rPr>
              <a:t>званих</a:t>
            </a:r>
            <a:r>
              <a:rPr sz="1600" dirty="0">
                <a:latin typeface="Times New Roman"/>
                <a:cs typeface="Times New Roman"/>
              </a:rPr>
              <a:t> </a:t>
            </a:r>
            <a:r>
              <a:rPr sz="1600" spc="-5" dirty="0">
                <a:latin typeface="Times New Roman"/>
                <a:cs typeface="Times New Roman"/>
              </a:rPr>
              <a:t>парт.</a:t>
            </a:r>
            <a:r>
              <a:rPr sz="1600" dirty="0">
                <a:latin typeface="Times New Roman"/>
                <a:cs typeface="Times New Roman"/>
              </a:rPr>
              <a:t> </a:t>
            </a:r>
            <a:r>
              <a:rPr sz="1600" spc="-5" dirty="0">
                <a:latin typeface="Times New Roman"/>
                <a:cs typeface="Times New Roman"/>
              </a:rPr>
              <a:t>Модуль</a:t>
            </a:r>
            <a:r>
              <a:rPr sz="1600" spc="340" dirty="0">
                <a:latin typeface="Times New Roman"/>
                <a:cs typeface="Times New Roman"/>
              </a:rPr>
              <a:t> </a:t>
            </a:r>
            <a:r>
              <a:rPr sz="1600" spc="-5" dirty="0">
                <a:latin typeface="Times New Roman"/>
                <a:cs typeface="Times New Roman"/>
              </a:rPr>
              <a:t>тосканського</a:t>
            </a:r>
            <a:r>
              <a:rPr sz="1600" spc="345" dirty="0">
                <a:latin typeface="Times New Roman"/>
                <a:cs typeface="Times New Roman"/>
              </a:rPr>
              <a:t> </a:t>
            </a:r>
            <a:r>
              <a:rPr sz="1600" dirty="0">
                <a:latin typeface="Times New Roman"/>
                <a:cs typeface="Times New Roman"/>
              </a:rPr>
              <a:t>і </a:t>
            </a:r>
            <a:r>
              <a:rPr sz="1600" spc="5" dirty="0">
                <a:latin typeface="Times New Roman"/>
                <a:cs typeface="Times New Roman"/>
              </a:rPr>
              <a:t> </a:t>
            </a:r>
            <a:r>
              <a:rPr sz="1600" spc="-5" dirty="0">
                <a:latin typeface="Times New Roman"/>
                <a:cs typeface="Times New Roman"/>
              </a:rPr>
              <a:t>доричного</a:t>
            </a:r>
            <a:r>
              <a:rPr sz="1600" spc="40" dirty="0">
                <a:latin typeface="Times New Roman"/>
                <a:cs typeface="Times New Roman"/>
              </a:rPr>
              <a:t> </a:t>
            </a:r>
            <a:r>
              <a:rPr sz="1600" spc="-5" dirty="0">
                <a:latin typeface="Times New Roman"/>
                <a:cs typeface="Times New Roman"/>
              </a:rPr>
              <a:t>ордерів</a:t>
            </a:r>
            <a:r>
              <a:rPr sz="1600" spc="40" dirty="0">
                <a:latin typeface="Times New Roman"/>
                <a:cs typeface="Times New Roman"/>
              </a:rPr>
              <a:t> </a:t>
            </a:r>
            <a:r>
              <a:rPr sz="1600" spc="-5" dirty="0">
                <a:latin typeface="Times New Roman"/>
                <a:cs typeface="Times New Roman"/>
              </a:rPr>
              <a:t>ділиться</a:t>
            </a:r>
            <a:r>
              <a:rPr sz="1600" spc="30" dirty="0">
                <a:latin typeface="Times New Roman"/>
                <a:cs typeface="Times New Roman"/>
              </a:rPr>
              <a:t> </a:t>
            </a:r>
            <a:r>
              <a:rPr sz="1600" dirty="0">
                <a:latin typeface="Times New Roman"/>
                <a:cs typeface="Times New Roman"/>
              </a:rPr>
              <a:t>на</a:t>
            </a:r>
            <a:r>
              <a:rPr sz="1600" spc="40" dirty="0">
                <a:latin typeface="Times New Roman"/>
                <a:cs typeface="Times New Roman"/>
              </a:rPr>
              <a:t> </a:t>
            </a:r>
            <a:r>
              <a:rPr sz="1600" spc="-5" dirty="0">
                <a:latin typeface="Times New Roman"/>
                <a:cs typeface="Times New Roman"/>
              </a:rPr>
              <a:t>12</a:t>
            </a:r>
            <a:r>
              <a:rPr sz="1600" spc="45" dirty="0">
                <a:latin typeface="Times New Roman"/>
                <a:cs typeface="Times New Roman"/>
              </a:rPr>
              <a:t> </a:t>
            </a:r>
            <a:r>
              <a:rPr sz="1600" dirty="0">
                <a:latin typeface="Times New Roman"/>
                <a:cs typeface="Times New Roman"/>
              </a:rPr>
              <a:t>парт</a:t>
            </a:r>
            <a:r>
              <a:rPr sz="1600" spc="40" dirty="0">
                <a:latin typeface="Times New Roman"/>
                <a:cs typeface="Times New Roman"/>
              </a:rPr>
              <a:t> </a:t>
            </a:r>
            <a:r>
              <a:rPr sz="1600" spc="-5" dirty="0">
                <a:latin typeface="Times New Roman"/>
                <a:cs typeface="Times New Roman"/>
              </a:rPr>
              <a:t>(частин),</a:t>
            </a:r>
            <a:r>
              <a:rPr sz="1600" spc="35" dirty="0">
                <a:latin typeface="Times New Roman"/>
                <a:cs typeface="Times New Roman"/>
              </a:rPr>
              <a:t> </a:t>
            </a:r>
            <a:r>
              <a:rPr sz="1600" dirty="0">
                <a:latin typeface="Times New Roman"/>
                <a:cs typeface="Times New Roman"/>
              </a:rPr>
              <a:t>а</a:t>
            </a:r>
            <a:r>
              <a:rPr sz="1600" spc="40" dirty="0">
                <a:latin typeface="Times New Roman"/>
                <a:cs typeface="Times New Roman"/>
              </a:rPr>
              <a:t> </a:t>
            </a:r>
            <a:r>
              <a:rPr sz="1600" spc="-5" dirty="0">
                <a:latin typeface="Times New Roman"/>
                <a:cs typeface="Times New Roman"/>
              </a:rPr>
              <a:t>модуль</a:t>
            </a:r>
            <a:r>
              <a:rPr sz="1600" spc="35" dirty="0">
                <a:latin typeface="Times New Roman"/>
                <a:cs typeface="Times New Roman"/>
              </a:rPr>
              <a:t> </a:t>
            </a:r>
            <a:r>
              <a:rPr sz="1600" dirty="0">
                <a:latin typeface="Times New Roman"/>
                <a:cs typeface="Times New Roman"/>
              </a:rPr>
              <a:t>іонічного,</a:t>
            </a:r>
            <a:r>
              <a:rPr sz="1600" spc="40" dirty="0">
                <a:latin typeface="Times New Roman"/>
                <a:cs typeface="Times New Roman"/>
              </a:rPr>
              <a:t> </a:t>
            </a:r>
            <a:r>
              <a:rPr sz="1600" spc="-5" dirty="0">
                <a:latin typeface="Times New Roman"/>
                <a:cs typeface="Times New Roman"/>
              </a:rPr>
              <a:t>коринфського </a:t>
            </a:r>
            <a:r>
              <a:rPr sz="1600" spc="-340" dirty="0">
                <a:latin typeface="Times New Roman"/>
                <a:cs typeface="Times New Roman"/>
              </a:rPr>
              <a:t> </a:t>
            </a:r>
            <a:r>
              <a:rPr sz="1600" dirty="0">
                <a:latin typeface="Times New Roman"/>
                <a:cs typeface="Times New Roman"/>
              </a:rPr>
              <a:t>і </a:t>
            </a:r>
            <a:r>
              <a:rPr sz="1600" spc="-5" dirty="0">
                <a:latin typeface="Times New Roman"/>
                <a:cs typeface="Times New Roman"/>
              </a:rPr>
              <a:t>складного</a:t>
            </a:r>
            <a:r>
              <a:rPr sz="1600" dirty="0">
                <a:latin typeface="Times New Roman"/>
                <a:cs typeface="Times New Roman"/>
              </a:rPr>
              <a:t> </a:t>
            </a:r>
            <a:r>
              <a:rPr sz="1600" spc="-5" dirty="0">
                <a:latin typeface="Times New Roman"/>
                <a:cs typeface="Times New Roman"/>
              </a:rPr>
              <a:t>ордерів</a:t>
            </a:r>
            <a:r>
              <a:rPr sz="1600" spc="-20" dirty="0">
                <a:latin typeface="Times New Roman"/>
                <a:cs typeface="Times New Roman"/>
              </a:rPr>
              <a:t> </a:t>
            </a:r>
            <a:r>
              <a:rPr sz="1600" spc="-5" dirty="0">
                <a:latin typeface="Times New Roman"/>
                <a:cs typeface="Times New Roman"/>
              </a:rPr>
              <a:t>ділиться</a:t>
            </a:r>
            <a:r>
              <a:rPr sz="1600" dirty="0">
                <a:latin typeface="Times New Roman"/>
                <a:cs typeface="Times New Roman"/>
              </a:rPr>
              <a:t> </a:t>
            </a:r>
            <a:r>
              <a:rPr sz="1600" spc="-5" dirty="0">
                <a:latin typeface="Times New Roman"/>
                <a:cs typeface="Times New Roman"/>
              </a:rPr>
              <a:t>на 18</a:t>
            </a:r>
            <a:r>
              <a:rPr sz="1600" dirty="0">
                <a:latin typeface="Times New Roman"/>
                <a:cs typeface="Times New Roman"/>
              </a:rPr>
              <a:t> </a:t>
            </a:r>
            <a:r>
              <a:rPr sz="1600" spc="-5" dirty="0">
                <a:latin typeface="Times New Roman"/>
                <a:cs typeface="Times New Roman"/>
              </a:rPr>
              <a:t>парт.</a:t>
            </a:r>
            <a:endParaRPr sz="1600" dirty="0">
              <a:latin typeface="Times New Roman"/>
              <a:cs typeface="Times New Roman"/>
            </a:endParaRPr>
          </a:p>
          <a:p>
            <a:pPr marL="12700" marR="5080" indent="450215" algn="just">
              <a:lnSpc>
                <a:spcPts val="1610"/>
              </a:lnSpc>
              <a:spcBef>
                <a:spcPts val="40"/>
              </a:spcBef>
            </a:pPr>
            <a:r>
              <a:rPr sz="1600" spc="-5" dirty="0">
                <a:latin typeface="Times New Roman"/>
                <a:cs typeface="Times New Roman"/>
              </a:rPr>
              <a:t>Повний ордер складається </a:t>
            </a:r>
            <a:r>
              <a:rPr sz="1600" dirty="0">
                <a:latin typeface="Times New Roman"/>
                <a:cs typeface="Times New Roman"/>
              </a:rPr>
              <a:t>з 19 </a:t>
            </a:r>
            <a:r>
              <a:rPr sz="1600" spc="-5" dirty="0">
                <a:latin typeface="Times New Roman"/>
                <a:cs typeface="Times New Roman"/>
              </a:rPr>
              <a:t>частин, </a:t>
            </a:r>
            <a:r>
              <a:rPr sz="1600" dirty="0">
                <a:latin typeface="Times New Roman"/>
                <a:cs typeface="Times New Roman"/>
              </a:rPr>
              <a:t>які </a:t>
            </a:r>
            <a:r>
              <a:rPr sz="1600" spc="-5" dirty="0">
                <a:latin typeface="Times New Roman"/>
                <a:cs typeface="Times New Roman"/>
              </a:rPr>
              <a:t>розподіляються таким чином: </a:t>
            </a:r>
            <a:r>
              <a:rPr sz="1600" dirty="0">
                <a:latin typeface="Times New Roman"/>
                <a:cs typeface="Times New Roman"/>
              </a:rPr>
              <a:t>4 </a:t>
            </a:r>
            <a:r>
              <a:rPr sz="1600" spc="5" dirty="0">
                <a:latin typeface="Times New Roman"/>
                <a:cs typeface="Times New Roman"/>
              </a:rPr>
              <a:t> </a:t>
            </a:r>
            <a:r>
              <a:rPr sz="1600" spc="-5" dirty="0">
                <a:latin typeface="Times New Roman"/>
                <a:cs typeface="Times New Roman"/>
              </a:rPr>
              <a:t>частини</a:t>
            </a:r>
            <a:r>
              <a:rPr sz="1600" dirty="0">
                <a:latin typeface="Times New Roman"/>
                <a:cs typeface="Times New Roman"/>
              </a:rPr>
              <a:t> –</a:t>
            </a:r>
            <a:r>
              <a:rPr sz="1600" spc="5" dirty="0">
                <a:latin typeface="Times New Roman"/>
                <a:cs typeface="Times New Roman"/>
              </a:rPr>
              <a:t> </a:t>
            </a:r>
            <a:r>
              <a:rPr sz="1600" spc="-5" dirty="0">
                <a:latin typeface="Times New Roman"/>
                <a:cs typeface="Times New Roman"/>
              </a:rPr>
              <a:t>п’єдестал,</a:t>
            </a:r>
            <a:r>
              <a:rPr sz="1600" dirty="0">
                <a:latin typeface="Times New Roman"/>
                <a:cs typeface="Times New Roman"/>
              </a:rPr>
              <a:t> 3</a:t>
            </a:r>
            <a:r>
              <a:rPr sz="1600" spc="5" dirty="0">
                <a:latin typeface="Times New Roman"/>
                <a:cs typeface="Times New Roman"/>
              </a:rPr>
              <a:t> </a:t>
            </a:r>
            <a:r>
              <a:rPr sz="1600" spc="-5" dirty="0">
                <a:latin typeface="Times New Roman"/>
                <a:cs typeface="Times New Roman"/>
              </a:rPr>
              <a:t>частини</a:t>
            </a:r>
            <a:r>
              <a:rPr sz="1600" dirty="0">
                <a:latin typeface="Times New Roman"/>
                <a:cs typeface="Times New Roman"/>
              </a:rPr>
              <a:t> –</a:t>
            </a:r>
            <a:r>
              <a:rPr sz="1600" spc="5" dirty="0">
                <a:latin typeface="Times New Roman"/>
                <a:cs typeface="Times New Roman"/>
              </a:rPr>
              <a:t> </a:t>
            </a:r>
            <a:r>
              <a:rPr sz="1600" spc="-5" dirty="0">
                <a:latin typeface="Times New Roman"/>
                <a:cs typeface="Times New Roman"/>
              </a:rPr>
              <a:t>антаблемент,</a:t>
            </a:r>
            <a:r>
              <a:rPr sz="1600" dirty="0">
                <a:latin typeface="Times New Roman"/>
                <a:cs typeface="Times New Roman"/>
              </a:rPr>
              <a:t> 12</a:t>
            </a:r>
            <a:r>
              <a:rPr sz="1600" spc="5" dirty="0">
                <a:latin typeface="Times New Roman"/>
                <a:cs typeface="Times New Roman"/>
              </a:rPr>
              <a:t> </a:t>
            </a:r>
            <a:r>
              <a:rPr sz="1600" spc="-5" dirty="0">
                <a:latin typeface="Times New Roman"/>
                <a:cs typeface="Times New Roman"/>
              </a:rPr>
              <a:t>частин</a:t>
            </a:r>
            <a:r>
              <a:rPr sz="1600" dirty="0">
                <a:latin typeface="Times New Roman"/>
                <a:cs typeface="Times New Roman"/>
              </a:rPr>
              <a:t> –</a:t>
            </a:r>
            <a:r>
              <a:rPr sz="1600" spc="350" dirty="0">
                <a:latin typeface="Times New Roman"/>
                <a:cs typeface="Times New Roman"/>
              </a:rPr>
              <a:t> </a:t>
            </a:r>
            <a:r>
              <a:rPr sz="1600" dirty="0">
                <a:latin typeface="Times New Roman"/>
                <a:cs typeface="Times New Roman"/>
              </a:rPr>
              <a:t>колона.</a:t>
            </a:r>
            <a:r>
              <a:rPr sz="1600" spc="350" dirty="0">
                <a:latin typeface="Times New Roman"/>
                <a:cs typeface="Times New Roman"/>
              </a:rPr>
              <a:t> </a:t>
            </a:r>
            <a:r>
              <a:rPr sz="1600" spc="-5" dirty="0">
                <a:latin typeface="Times New Roman"/>
                <a:cs typeface="Times New Roman"/>
              </a:rPr>
              <a:t>Неповний </a:t>
            </a:r>
            <a:r>
              <a:rPr sz="1600" spc="-335" dirty="0">
                <a:latin typeface="Times New Roman"/>
                <a:cs typeface="Times New Roman"/>
              </a:rPr>
              <a:t> </a:t>
            </a:r>
            <a:r>
              <a:rPr sz="1600" spc="-5" dirty="0">
                <a:latin typeface="Times New Roman"/>
                <a:cs typeface="Times New Roman"/>
              </a:rPr>
              <a:t>ордер</a:t>
            </a:r>
            <a:r>
              <a:rPr sz="1600" dirty="0">
                <a:latin typeface="Times New Roman"/>
                <a:cs typeface="Times New Roman"/>
              </a:rPr>
              <a:t> </a:t>
            </a:r>
            <a:r>
              <a:rPr sz="1600" spc="-5" dirty="0">
                <a:latin typeface="Times New Roman"/>
                <a:cs typeface="Times New Roman"/>
              </a:rPr>
              <a:t>складається</a:t>
            </a:r>
            <a:r>
              <a:rPr sz="1600" dirty="0">
                <a:latin typeface="Times New Roman"/>
                <a:cs typeface="Times New Roman"/>
              </a:rPr>
              <a:t> з</a:t>
            </a:r>
            <a:r>
              <a:rPr sz="1600" spc="5" dirty="0">
                <a:latin typeface="Times New Roman"/>
                <a:cs typeface="Times New Roman"/>
              </a:rPr>
              <a:t> </a:t>
            </a:r>
            <a:r>
              <a:rPr sz="1600" dirty="0">
                <a:latin typeface="Times New Roman"/>
                <a:cs typeface="Times New Roman"/>
              </a:rPr>
              <a:t>5</a:t>
            </a:r>
            <a:r>
              <a:rPr sz="1600" spc="5" dirty="0">
                <a:latin typeface="Times New Roman"/>
                <a:cs typeface="Times New Roman"/>
              </a:rPr>
              <a:t> </a:t>
            </a:r>
            <a:r>
              <a:rPr sz="1600" spc="-5" dirty="0">
                <a:latin typeface="Times New Roman"/>
                <a:cs typeface="Times New Roman"/>
              </a:rPr>
              <a:t>частин:</a:t>
            </a:r>
            <a:r>
              <a:rPr sz="1600" dirty="0">
                <a:latin typeface="Times New Roman"/>
                <a:cs typeface="Times New Roman"/>
              </a:rPr>
              <a:t> 4</a:t>
            </a:r>
            <a:r>
              <a:rPr sz="1600" spc="5" dirty="0">
                <a:latin typeface="Times New Roman"/>
                <a:cs typeface="Times New Roman"/>
              </a:rPr>
              <a:t> </a:t>
            </a:r>
            <a:r>
              <a:rPr sz="1600" spc="-5" dirty="0">
                <a:latin typeface="Times New Roman"/>
                <a:cs typeface="Times New Roman"/>
              </a:rPr>
              <a:t>частини</a:t>
            </a:r>
            <a:r>
              <a:rPr sz="1600" dirty="0">
                <a:latin typeface="Times New Roman"/>
                <a:cs typeface="Times New Roman"/>
              </a:rPr>
              <a:t> –</a:t>
            </a:r>
            <a:r>
              <a:rPr sz="1600" spc="5" dirty="0">
                <a:latin typeface="Times New Roman"/>
                <a:cs typeface="Times New Roman"/>
              </a:rPr>
              <a:t> </a:t>
            </a:r>
            <a:r>
              <a:rPr sz="1600" spc="-5" dirty="0">
                <a:latin typeface="Times New Roman"/>
                <a:cs typeface="Times New Roman"/>
              </a:rPr>
              <a:t>колона,</a:t>
            </a:r>
            <a:r>
              <a:rPr sz="1600" dirty="0">
                <a:latin typeface="Times New Roman"/>
                <a:cs typeface="Times New Roman"/>
              </a:rPr>
              <a:t> 1</a:t>
            </a:r>
            <a:r>
              <a:rPr sz="1600" spc="5" dirty="0">
                <a:latin typeface="Times New Roman"/>
                <a:cs typeface="Times New Roman"/>
              </a:rPr>
              <a:t> </a:t>
            </a:r>
            <a:r>
              <a:rPr sz="1600" spc="-5" dirty="0">
                <a:latin typeface="Times New Roman"/>
                <a:cs typeface="Times New Roman"/>
              </a:rPr>
              <a:t>частина</a:t>
            </a:r>
            <a:r>
              <a:rPr sz="1600" dirty="0">
                <a:latin typeface="Times New Roman"/>
                <a:cs typeface="Times New Roman"/>
              </a:rPr>
              <a:t> –</a:t>
            </a:r>
            <a:r>
              <a:rPr sz="1600" spc="5" dirty="0">
                <a:latin typeface="Times New Roman"/>
                <a:cs typeface="Times New Roman"/>
              </a:rPr>
              <a:t> </a:t>
            </a:r>
            <a:r>
              <a:rPr sz="1600" spc="-5" dirty="0">
                <a:latin typeface="Times New Roman"/>
                <a:cs typeface="Times New Roman"/>
              </a:rPr>
              <a:t>антаблемент. </a:t>
            </a:r>
            <a:r>
              <a:rPr sz="1600" dirty="0">
                <a:latin typeface="Times New Roman"/>
                <a:cs typeface="Times New Roman"/>
              </a:rPr>
              <a:t> </a:t>
            </a:r>
            <a:r>
              <a:rPr sz="1600" spc="-5" dirty="0">
                <a:latin typeface="Times New Roman"/>
                <a:cs typeface="Times New Roman"/>
              </a:rPr>
              <a:t>П’єдестал</a:t>
            </a:r>
            <a:r>
              <a:rPr sz="1600" spc="-10" dirty="0">
                <a:latin typeface="Times New Roman"/>
                <a:cs typeface="Times New Roman"/>
              </a:rPr>
              <a:t> </a:t>
            </a:r>
            <a:r>
              <a:rPr sz="1600" dirty="0">
                <a:latin typeface="Times New Roman"/>
                <a:cs typeface="Times New Roman"/>
              </a:rPr>
              <a:t>є</a:t>
            </a:r>
            <a:r>
              <a:rPr sz="1600" spc="-10" dirty="0">
                <a:latin typeface="Times New Roman"/>
                <a:cs typeface="Times New Roman"/>
              </a:rPr>
              <a:t> </a:t>
            </a:r>
            <a:r>
              <a:rPr sz="1600" spc="-5" dirty="0">
                <a:latin typeface="Times New Roman"/>
                <a:cs typeface="Times New Roman"/>
              </a:rPr>
              <a:t>необов’язковою частиною</a:t>
            </a:r>
            <a:r>
              <a:rPr sz="1600" spc="-10" dirty="0">
                <a:latin typeface="Times New Roman"/>
                <a:cs typeface="Times New Roman"/>
              </a:rPr>
              <a:t> </a:t>
            </a:r>
            <a:r>
              <a:rPr sz="1600" dirty="0">
                <a:latin typeface="Times New Roman"/>
                <a:cs typeface="Times New Roman"/>
              </a:rPr>
              <a:t>ордера</a:t>
            </a:r>
            <a:r>
              <a:rPr sz="1600" spc="-10" dirty="0">
                <a:latin typeface="Times New Roman"/>
                <a:cs typeface="Times New Roman"/>
              </a:rPr>
              <a:t> </a:t>
            </a:r>
            <a:r>
              <a:rPr sz="1600" dirty="0">
                <a:latin typeface="Times New Roman"/>
                <a:cs typeface="Times New Roman"/>
              </a:rPr>
              <a:t>і тому</a:t>
            </a:r>
            <a:r>
              <a:rPr sz="1600" spc="-15" dirty="0">
                <a:latin typeface="Times New Roman"/>
                <a:cs typeface="Times New Roman"/>
              </a:rPr>
              <a:t> </a:t>
            </a:r>
            <a:r>
              <a:rPr sz="1600" dirty="0">
                <a:latin typeface="Times New Roman"/>
                <a:cs typeface="Times New Roman"/>
              </a:rPr>
              <a:t>не</a:t>
            </a:r>
            <a:r>
              <a:rPr sz="1600" spc="-5" dirty="0">
                <a:latin typeface="Times New Roman"/>
                <a:cs typeface="Times New Roman"/>
              </a:rPr>
              <a:t> враховується.</a:t>
            </a:r>
            <a:endParaRPr sz="1600" dirty="0">
              <a:latin typeface="Times New Roman"/>
              <a:cs typeface="Times New Roman"/>
            </a:endParaRPr>
          </a:p>
          <a:p>
            <a:pPr marL="462280" algn="just">
              <a:lnSpc>
                <a:spcPts val="1530"/>
              </a:lnSpc>
            </a:pPr>
            <a:r>
              <a:rPr sz="1600" dirty="0">
                <a:latin typeface="Times New Roman"/>
                <a:cs typeface="Times New Roman"/>
              </a:rPr>
              <a:t>У</a:t>
            </a:r>
            <a:r>
              <a:rPr sz="1600" spc="380" dirty="0">
                <a:latin typeface="Times New Roman"/>
                <a:cs typeface="Times New Roman"/>
              </a:rPr>
              <a:t> </a:t>
            </a:r>
            <a:r>
              <a:rPr sz="1600" dirty="0">
                <a:latin typeface="Times New Roman"/>
                <a:cs typeface="Times New Roman"/>
              </a:rPr>
              <a:t>свою</a:t>
            </a:r>
            <a:r>
              <a:rPr sz="1600" spc="380" dirty="0">
                <a:latin typeface="Times New Roman"/>
                <a:cs typeface="Times New Roman"/>
              </a:rPr>
              <a:t> </a:t>
            </a:r>
            <a:r>
              <a:rPr sz="1600" spc="-5" dirty="0">
                <a:latin typeface="Times New Roman"/>
                <a:cs typeface="Times New Roman"/>
              </a:rPr>
              <a:t>чергу,</a:t>
            </a:r>
            <a:r>
              <a:rPr sz="1600" spc="380" dirty="0">
                <a:latin typeface="Times New Roman"/>
                <a:cs typeface="Times New Roman"/>
              </a:rPr>
              <a:t> </a:t>
            </a:r>
            <a:r>
              <a:rPr sz="1600" dirty="0">
                <a:latin typeface="Times New Roman"/>
                <a:cs typeface="Times New Roman"/>
              </a:rPr>
              <a:t>основні</a:t>
            </a:r>
            <a:r>
              <a:rPr sz="1600" spc="390" dirty="0">
                <a:latin typeface="Times New Roman"/>
                <a:cs typeface="Times New Roman"/>
              </a:rPr>
              <a:t> </a:t>
            </a:r>
            <a:r>
              <a:rPr sz="1600" spc="-5" dirty="0">
                <a:latin typeface="Times New Roman"/>
                <a:cs typeface="Times New Roman"/>
              </a:rPr>
              <a:t>частини</a:t>
            </a:r>
            <a:r>
              <a:rPr sz="1600" spc="390" dirty="0">
                <a:latin typeface="Times New Roman"/>
                <a:cs typeface="Times New Roman"/>
              </a:rPr>
              <a:t> </a:t>
            </a:r>
            <a:r>
              <a:rPr sz="1600" spc="-5" dirty="0">
                <a:latin typeface="Times New Roman"/>
                <a:cs typeface="Times New Roman"/>
              </a:rPr>
              <a:t>ордера</a:t>
            </a:r>
            <a:r>
              <a:rPr sz="1600" spc="385" dirty="0">
                <a:latin typeface="Times New Roman"/>
                <a:cs typeface="Times New Roman"/>
              </a:rPr>
              <a:t> </a:t>
            </a:r>
            <a:r>
              <a:rPr sz="1600" dirty="0">
                <a:latin typeface="Times New Roman"/>
                <a:cs typeface="Times New Roman"/>
              </a:rPr>
              <a:t>теж</a:t>
            </a:r>
            <a:r>
              <a:rPr sz="1600" spc="385" dirty="0">
                <a:latin typeface="Times New Roman"/>
                <a:cs typeface="Times New Roman"/>
              </a:rPr>
              <a:t> </a:t>
            </a:r>
            <a:r>
              <a:rPr sz="1600" spc="-5" dirty="0">
                <a:latin typeface="Times New Roman"/>
                <a:cs typeface="Times New Roman"/>
              </a:rPr>
              <a:t>складаються</a:t>
            </a:r>
            <a:r>
              <a:rPr sz="1600" spc="375" dirty="0">
                <a:latin typeface="Times New Roman"/>
                <a:cs typeface="Times New Roman"/>
              </a:rPr>
              <a:t> </a:t>
            </a:r>
            <a:r>
              <a:rPr sz="1600" dirty="0">
                <a:latin typeface="Times New Roman"/>
                <a:cs typeface="Times New Roman"/>
              </a:rPr>
              <a:t>з</a:t>
            </a:r>
            <a:r>
              <a:rPr sz="1600" spc="380" dirty="0">
                <a:latin typeface="Times New Roman"/>
                <a:cs typeface="Times New Roman"/>
              </a:rPr>
              <a:t> </a:t>
            </a:r>
            <a:r>
              <a:rPr sz="1600" dirty="0">
                <a:latin typeface="Times New Roman"/>
                <a:cs typeface="Times New Roman"/>
              </a:rPr>
              <a:t>частин</a:t>
            </a:r>
            <a:r>
              <a:rPr sz="1600" spc="385" dirty="0">
                <a:latin typeface="Times New Roman"/>
                <a:cs typeface="Times New Roman"/>
              </a:rPr>
              <a:t> </a:t>
            </a:r>
            <a:r>
              <a:rPr sz="1600" spc="-5" dirty="0">
                <a:latin typeface="Times New Roman"/>
                <a:cs typeface="Times New Roman"/>
              </a:rPr>
              <a:t>більш</a:t>
            </a:r>
            <a:endParaRPr sz="1600" dirty="0">
              <a:latin typeface="Times New Roman"/>
              <a:cs typeface="Times New Roman"/>
            </a:endParaRPr>
          </a:p>
          <a:p>
            <a:pPr marL="12700" marR="5080" algn="just">
              <a:lnSpc>
                <a:spcPts val="1610"/>
              </a:lnSpc>
              <a:spcBef>
                <a:spcPts val="85"/>
              </a:spcBef>
            </a:pPr>
            <a:r>
              <a:rPr sz="1600" spc="-5" dirty="0">
                <a:latin typeface="Times New Roman"/>
                <a:cs typeface="Times New Roman"/>
              </a:rPr>
              <a:t>низького</a:t>
            </a:r>
            <a:r>
              <a:rPr sz="1600" dirty="0">
                <a:latin typeface="Times New Roman"/>
                <a:cs typeface="Times New Roman"/>
              </a:rPr>
              <a:t> </a:t>
            </a:r>
            <a:r>
              <a:rPr sz="1600" spc="-5" dirty="0">
                <a:latin typeface="Times New Roman"/>
                <a:cs typeface="Times New Roman"/>
              </a:rPr>
              <a:t>порядку.</a:t>
            </a:r>
            <a:r>
              <a:rPr sz="1600" dirty="0">
                <a:latin typeface="Times New Roman"/>
                <a:cs typeface="Times New Roman"/>
              </a:rPr>
              <a:t> </a:t>
            </a:r>
            <a:r>
              <a:rPr sz="1600" spc="-5" dirty="0">
                <a:latin typeface="Times New Roman"/>
                <a:cs typeface="Times New Roman"/>
              </a:rPr>
              <a:t>П’єдестал</a:t>
            </a:r>
            <a:r>
              <a:rPr sz="1600" dirty="0">
                <a:latin typeface="Times New Roman"/>
                <a:cs typeface="Times New Roman"/>
              </a:rPr>
              <a:t> </a:t>
            </a:r>
            <a:r>
              <a:rPr sz="1600" spc="-5" dirty="0">
                <a:latin typeface="Times New Roman"/>
                <a:cs typeface="Times New Roman"/>
              </a:rPr>
              <a:t>включає</a:t>
            </a:r>
            <a:r>
              <a:rPr sz="1600" dirty="0">
                <a:latin typeface="Times New Roman"/>
                <a:cs typeface="Times New Roman"/>
              </a:rPr>
              <a:t> в</a:t>
            </a:r>
            <a:r>
              <a:rPr sz="1600" spc="5" dirty="0">
                <a:latin typeface="Times New Roman"/>
                <a:cs typeface="Times New Roman"/>
              </a:rPr>
              <a:t> </a:t>
            </a:r>
            <a:r>
              <a:rPr sz="1600" dirty="0">
                <a:latin typeface="Times New Roman"/>
                <a:cs typeface="Times New Roman"/>
              </a:rPr>
              <a:t>себе</a:t>
            </a:r>
            <a:r>
              <a:rPr sz="1600" spc="5" dirty="0">
                <a:latin typeface="Times New Roman"/>
                <a:cs typeface="Times New Roman"/>
              </a:rPr>
              <a:t> </a:t>
            </a:r>
            <a:r>
              <a:rPr sz="1600" dirty="0">
                <a:latin typeface="Times New Roman"/>
                <a:cs typeface="Times New Roman"/>
              </a:rPr>
              <a:t>3</a:t>
            </a:r>
            <a:r>
              <a:rPr sz="1600" spc="5" dirty="0">
                <a:latin typeface="Times New Roman"/>
                <a:cs typeface="Times New Roman"/>
              </a:rPr>
              <a:t> </a:t>
            </a:r>
            <a:r>
              <a:rPr sz="1600" spc="-5" dirty="0">
                <a:latin typeface="Times New Roman"/>
                <a:cs typeface="Times New Roman"/>
              </a:rPr>
              <a:t>частини:</a:t>
            </a:r>
            <a:r>
              <a:rPr sz="1600" dirty="0">
                <a:latin typeface="Times New Roman"/>
                <a:cs typeface="Times New Roman"/>
              </a:rPr>
              <a:t> </a:t>
            </a:r>
            <a:r>
              <a:rPr sz="1600" spc="-5" dirty="0">
                <a:latin typeface="Times New Roman"/>
                <a:cs typeface="Times New Roman"/>
              </a:rPr>
              <a:t>базу,</a:t>
            </a:r>
            <a:r>
              <a:rPr sz="1600" dirty="0">
                <a:latin typeface="Times New Roman"/>
                <a:cs typeface="Times New Roman"/>
              </a:rPr>
              <a:t> стілець</a:t>
            </a:r>
            <a:r>
              <a:rPr sz="1600" spc="5" dirty="0">
                <a:latin typeface="Times New Roman"/>
                <a:cs typeface="Times New Roman"/>
              </a:rPr>
              <a:t> </a:t>
            </a:r>
            <a:r>
              <a:rPr sz="1600" dirty="0">
                <a:latin typeface="Times New Roman"/>
                <a:cs typeface="Times New Roman"/>
              </a:rPr>
              <a:t>(тіло </a:t>
            </a:r>
            <a:r>
              <a:rPr sz="1600" spc="5" dirty="0">
                <a:latin typeface="Times New Roman"/>
                <a:cs typeface="Times New Roman"/>
              </a:rPr>
              <a:t> </a:t>
            </a:r>
            <a:r>
              <a:rPr sz="1600" spc="-5" dirty="0">
                <a:latin typeface="Times New Roman"/>
                <a:cs typeface="Times New Roman"/>
              </a:rPr>
              <a:t>п’єдесталу)</a:t>
            </a:r>
            <a:r>
              <a:rPr sz="1600" dirty="0">
                <a:latin typeface="Times New Roman"/>
                <a:cs typeface="Times New Roman"/>
              </a:rPr>
              <a:t> і</a:t>
            </a:r>
            <a:r>
              <a:rPr sz="1600" spc="5" dirty="0">
                <a:latin typeface="Times New Roman"/>
                <a:cs typeface="Times New Roman"/>
              </a:rPr>
              <a:t> </a:t>
            </a:r>
            <a:r>
              <a:rPr sz="1600" spc="-5" dirty="0">
                <a:latin typeface="Times New Roman"/>
                <a:cs typeface="Times New Roman"/>
              </a:rPr>
              <a:t>карниз.</a:t>
            </a:r>
            <a:r>
              <a:rPr sz="1600" dirty="0">
                <a:latin typeface="Times New Roman"/>
                <a:cs typeface="Times New Roman"/>
              </a:rPr>
              <a:t> Базою</a:t>
            </a:r>
            <a:r>
              <a:rPr sz="1600" spc="5" dirty="0">
                <a:latin typeface="Times New Roman"/>
                <a:cs typeface="Times New Roman"/>
              </a:rPr>
              <a:t> </a:t>
            </a:r>
            <a:r>
              <a:rPr sz="1600" spc="-5" dirty="0">
                <a:latin typeface="Times New Roman"/>
                <a:cs typeface="Times New Roman"/>
              </a:rPr>
              <a:t>називають</a:t>
            </a:r>
            <a:r>
              <a:rPr sz="1600" dirty="0">
                <a:latin typeface="Times New Roman"/>
                <a:cs typeface="Times New Roman"/>
              </a:rPr>
              <a:t> нижню</a:t>
            </a:r>
            <a:r>
              <a:rPr sz="1600" spc="5" dirty="0">
                <a:latin typeface="Times New Roman"/>
                <a:cs typeface="Times New Roman"/>
              </a:rPr>
              <a:t> </a:t>
            </a:r>
            <a:r>
              <a:rPr sz="1600" spc="-5" dirty="0">
                <a:latin typeface="Times New Roman"/>
                <a:cs typeface="Times New Roman"/>
              </a:rPr>
              <a:t>частину</a:t>
            </a:r>
            <a:r>
              <a:rPr sz="1600" dirty="0">
                <a:latin typeface="Times New Roman"/>
                <a:cs typeface="Times New Roman"/>
              </a:rPr>
              <a:t> </a:t>
            </a:r>
            <a:r>
              <a:rPr sz="1600" spc="-5" dirty="0">
                <a:latin typeface="Times New Roman"/>
                <a:cs typeface="Times New Roman"/>
              </a:rPr>
              <a:t>п’єдесталу,</a:t>
            </a:r>
            <a:r>
              <a:rPr sz="1600" spc="340" dirty="0">
                <a:latin typeface="Times New Roman"/>
                <a:cs typeface="Times New Roman"/>
              </a:rPr>
              <a:t> </a:t>
            </a:r>
            <a:r>
              <a:rPr sz="1600" dirty="0">
                <a:latin typeface="Times New Roman"/>
                <a:cs typeface="Times New Roman"/>
              </a:rPr>
              <a:t>яка</a:t>
            </a:r>
            <a:r>
              <a:rPr sz="1600" spc="350" dirty="0">
                <a:latin typeface="Times New Roman"/>
                <a:cs typeface="Times New Roman"/>
              </a:rPr>
              <a:t> </a:t>
            </a:r>
            <a:r>
              <a:rPr sz="1600" spc="-5" dirty="0">
                <a:latin typeface="Times New Roman"/>
                <a:cs typeface="Times New Roman"/>
              </a:rPr>
              <a:t>являє </a:t>
            </a:r>
            <a:r>
              <a:rPr sz="1600" dirty="0">
                <a:latin typeface="Times New Roman"/>
                <a:cs typeface="Times New Roman"/>
              </a:rPr>
              <a:t> собою</a:t>
            </a:r>
            <a:r>
              <a:rPr sz="1600" spc="5" dirty="0">
                <a:latin typeface="Times New Roman"/>
                <a:cs typeface="Times New Roman"/>
              </a:rPr>
              <a:t> </a:t>
            </a:r>
            <a:r>
              <a:rPr sz="1600" spc="-5" dirty="0">
                <a:latin typeface="Times New Roman"/>
                <a:cs typeface="Times New Roman"/>
              </a:rPr>
              <a:t>плиту</a:t>
            </a:r>
            <a:r>
              <a:rPr sz="1600" dirty="0">
                <a:latin typeface="Times New Roman"/>
                <a:cs typeface="Times New Roman"/>
              </a:rPr>
              <a:t> (полицю),</a:t>
            </a:r>
            <a:r>
              <a:rPr sz="1600" spc="5" dirty="0">
                <a:latin typeface="Times New Roman"/>
                <a:cs typeface="Times New Roman"/>
              </a:rPr>
              <a:t> </a:t>
            </a:r>
            <a:r>
              <a:rPr sz="1600" dirty="0">
                <a:latin typeface="Times New Roman"/>
                <a:cs typeface="Times New Roman"/>
              </a:rPr>
              <a:t>на</a:t>
            </a:r>
            <a:r>
              <a:rPr sz="1600" spc="5" dirty="0">
                <a:latin typeface="Times New Roman"/>
                <a:cs typeface="Times New Roman"/>
              </a:rPr>
              <a:t> </a:t>
            </a:r>
            <a:r>
              <a:rPr sz="1600" spc="-5" dirty="0">
                <a:latin typeface="Times New Roman"/>
                <a:cs typeface="Times New Roman"/>
              </a:rPr>
              <a:t>якій</a:t>
            </a:r>
            <a:r>
              <a:rPr sz="1600" dirty="0">
                <a:latin typeface="Times New Roman"/>
                <a:cs typeface="Times New Roman"/>
              </a:rPr>
              <a:t> </a:t>
            </a:r>
            <a:r>
              <a:rPr sz="1600" spc="-5" dirty="0">
                <a:latin typeface="Times New Roman"/>
                <a:cs typeface="Times New Roman"/>
              </a:rPr>
              <a:t>розташовуються</a:t>
            </a:r>
            <a:r>
              <a:rPr sz="1600" dirty="0">
                <a:latin typeface="Times New Roman"/>
                <a:cs typeface="Times New Roman"/>
              </a:rPr>
              <a:t> різні</a:t>
            </a:r>
            <a:r>
              <a:rPr sz="1600" spc="5" dirty="0">
                <a:latin typeface="Times New Roman"/>
                <a:cs typeface="Times New Roman"/>
              </a:rPr>
              <a:t> </a:t>
            </a:r>
            <a:r>
              <a:rPr sz="1600" spc="-5" dirty="0">
                <a:latin typeface="Times New Roman"/>
                <a:cs typeface="Times New Roman"/>
              </a:rPr>
              <a:t>архітектурні</a:t>
            </a:r>
            <a:r>
              <a:rPr sz="1600" dirty="0">
                <a:latin typeface="Times New Roman"/>
                <a:cs typeface="Times New Roman"/>
              </a:rPr>
              <a:t> </a:t>
            </a:r>
            <a:r>
              <a:rPr sz="1600" spc="-5" dirty="0">
                <a:latin typeface="Times New Roman"/>
                <a:cs typeface="Times New Roman"/>
              </a:rPr>
              <a:t>обломи</a:t>
            </a:r>
            <a:r>
              <a:rPr sz="1600" dirty="0">
                <a:latin typeface="Times New Roman"/>
                <a:cs typeface="Times New Roman"/>
              </a:rPr>
              <a:t> (в </a:t>
            </a:r>
            <a:r>
              <a:rPr sz="1600" spc="5" dirty="0">
                <a:latin typeface="Times New Roman"/>
                <a:cs typeface="Times New Roman"/>
              </a:rPr>
              <a:t> </a:t>
            </a:r>
            <a:r>
              <a:rPr sz="1600" spc="-5" dirty="0">
                <a:latin typeface="Times New Roman"/>
                <a:cs typeface="Times New Roman"/>
              </a:rPr>
              <a:t>залежності</a:t>
            </a:r>
            <a:r>
              <a:rPr sz="1600" dirty="0">
                <a:latin typeface="Times New Roman"/>
                <a:cs typeface="Times New Roman"/>
              </a:rPr>
              <a:t> </a:t>
            </a:r>
            <a:r>
              <a:rPr sz="1600" spc="-5" dirty="0">
                <a:latin typeface="Times New Roman"/>
                <a:cs typeface="Times New Roman"/>
              </a:rPr>
              <a:t>від</a:t>
            </a:r>
            <a:r>
              <a:rPr sz="1600" dirty="0">
                <a:latin typeface="Times New Roman"/>
                <a:cs typeface="Times New Roman"/>
              </a:rPr>
              <a:t> </a:t>
            </a:r>
            <a:r>
              <a:rPr sz="1600" spc="-5" dirty="0">
                <a:latin typeface="Times New Roman"/>
                <a:cs typeface="Times New Roman"/>
              </a:rPr>
              <a:t>типу</a:t>
            </a:r>
            <a:r>
              <a:rPr sz="1600" dirty="0">
                <a:latin typeface="Times New Roman"/>
                <a:cs typeface="Times New Roman"/>
              </a:rPr>
              <a:t> ордера).</a:t>
            </a:r>
            <a:r>
              <a:rPr sz="1600" spc="5" dirty="0">
                <a:latin typeface="Times New Roman"/>
                <a:cs typeface="Times New Roman"/>
              </a:rPr>
              <a:t> </a:t>
            </a:r>
            <a:r>
              <a:rPr sz="1600" spc="-10" dirty="0">
                <a:latin typeface="Times New Roman"/>
                <a:cs typeface="Times New Roman"/>
              </a:rPr>
              <a:t>Так</a:t>
            </a:r>
            <a:r>
              <a:rPr sz="1600" spc="-5" dirty="0">
                <a:latin typeface="Times New Roman"/>
                <a:cs typeface="Times New Roman"/>
              </a:rPr>
              <a:t> званий</a:t>
            </a:r>
            <a:r>
              <a:rPr sz="1600" dirty="0">
                <a:latin typeface="Times New Roman"/>
                <a:cs typeface="Times New Roman"/>
              </a:rPr>
              <a:t> </a:t>
            </a:r>
            <a:r>
              <a:rPr sz="1600" spc="-5" dirty="0">
                <a:latin typeface="Times New Roman"/>
                <a:cs typeface="Times New Roman"/>
              </a:rPr>
              <a:t>стілець</a:t>
            </a:r>
            <a:r>
              <a:rPr sz="1600" dirty="0">
                <a:latin typeface="Times New Roman"/>
                <a:cs typeface="Times New Roman"/>
              </a:rPr>
              <a:t> </a:t>
            </a:r>
            <a:r>
              <a:rPr sz="1600" spc="-5" dirty="0">
                <a:latin typeface="Times New Roman"/>
                <a:cs typeface="Times New Roman"/>
              </a:rPr>
              <a:t>розташовується</a:t>
            </a:r>
            <a:r>
              <a:rPr sz="1600" dirty="0">
                <a:latin typeface="Times New Roman"/>
                <a:cs typeface="Times New Roman"/>
              </a:rPr>
              <a:t> на</a:t>
            </a:r>
            <a:r>
              <a:rPr sz="1600" spc="5" dirty="0">
                <a:latin typeface="Times New Roman"/>
                <a:cs typeface="Times New Roman"/>
              </a:rPr>
              <a:t> </a:t>
            </a:r>
            <a:r>
              <a:rPr sz="1600" dirty="0">
                <a:latin typeface="Times New Roman"/>
                <a:cs typeface="Times New Roman"/>
              </a:rPr>
              <a:t>базі,</a:t>
            </a:r>
            <a:r>
              <a:rPr sz="1600" spc="5" dirty="0">
                <a:latin typeface="Times New Roman"/>
                <a:cs typeface="Times New Roman"/>
              </a:rPr>
              <a:t> </a:t>
            </a:r>
            <a:r>
              <a:rPr sz="1600" dirty="0">
                <a:latin typeface="Times New Roman"/>
                <a:cs typeface="Times New Roman"/>
              </a:rPr>
              <a:t>а</a:t>
            </a:r>
            <a:r>
              <a:rPr sz="1600" spc="5" dirty="0">
                <a:latin typeface="Times New Roman"/>
                <a:cs typeface="Times New Roman"/>
              </a:rPr>
              <a:t> </a:t>
            </a:r>
            <a:r>
              <a:rPr sz="1600" dirty="0">
                <a:latin typeface="Times New Roman"/>
                <a:cs typeface="Times New Roman"/>
              </a:rPr>
              <a:t>на </a:t>
            </a:r>
            <a:r>
              <a:rPr sz="1600" spc="5" dirty="0">
                <a:latin typeface="Times New Roman"/>
                <a:cs typeface="Times New Roman"/>
              </a:rPr>
              <a:t> </a:t>
            </a:r>
            <a:r>
              <a:rPr sz="1600" spc="-5" dirty="0">
                <a:latin typeface="Times New Roman"/>
                <a:cs typeface="Times New Roman"/>
              </a:rPr>
              <a:t>п’єдесталі</a:t>
            </a:r>
            <a:r>
              <a:rPr sz="1600" spc="-10" dirty="0">
                <a:latin typeface="Times New Roman"/>
                <a:cs typeface="Times New Roman"/>
              </a:rPr>
              <a:t> </a:t>
            </a:r>
            <a:r>
              <a:rPr sz="1600" dirty="0">
                <a:latin typeface="Times New Roman"/>
                <a:cs typeface="Times New Roman"/>
              </a:rPr>
              <a:t>– </a:t>
            </a:r>
            <a:r>
              <a:rPr sz="1600" spc="-5" dirty="0">
                <a:latin typeface="Times New Roman"/>
                <a:cs typeface="Times New Roman"/>
              </a:rPr>
              <a:t>карниз, який</a:t>
            </a:r>
            <a:r>
              <a:rPr sz="1600" dirty="0">
                <a:latin typeface="Times New Roman"/>
                <a:cs typeface="Times New Roman"/>
              </a:rPr>
              <a:t> </a:t>
            </a:r>
            <a:r>
              <a:rPr sz="1600" spc="-5" dirty="0">
                <a:latin typeface="Times New Roman"/>
                <a:cs typeface="Times New Roman"/>
              </a:rPr>
              <a:t>може</a:t>
            </a:r>
            <a:r>
              <a:rPr sz="1600" dirty="0">
                <a:latin typeface="Times New Roman"/>
                <a:cs typeface="Times New Roman"/>
              </a:rPr>
              <a:t> </a:t>
            </a:r>
            <a:r>
              <a:rPr sz="1600" spc="-5" dirty="0">
                <a:latin typeface="Times New Roman"/>
                <a:cs typeface="Times New Roman"/>
              </a:rPr>
              <a:t>простим</a:t>
            </a:r>
            <a:r>
              <a:rPr sz="1600" spc="-15" dirty="0">
                <a:latin typeface="Times New Roman"/>
                <a:cs typeface="Times New Roman"/>
              </a:rPr>
              <a:t> </a:t>
            </a:r>
            <a:r>
              <a:rPr sz="1600" spc="-5" dirty="0">
                <a:latin typeface="Times New Roman"/>
                <a:cs typeface="Times New Roman"/>
              </a:rPr>
              <a:t>або</a:t>
            </a:r>
            <a:r>
              <a:rPr sz="1600" dirty="0">
                <a:latin typeface="Times New Roman"/>
                <a:cs typeface="Times New Roman"/>
              </a:rPr>
              <a:t> </a:t>
            </a:r>
            <a:r>
              <a:rPr sz="1600" spc="-5" dirty="0" err="1">
                <a:latin typeface="Times New Roman"/>
                <a:cs typeface="Times New Roman"/>
              </a:rPr>
              <a:t>складним</a:t>
            </a:r>
            <a:r>
              <a:rPr sz="1600" spc="-5" dirty="0" smtClean="0">
                <a:latin typeface="Times New Roman"/>
                <a:cs typeface="Times New Roman"/>
              </a:rPr>
              <a:t>.</a:t>
            </a:r>
            <a:endParaRPr sz="1600" dirty="0">
              <a:latin typeface="Times New Roman"/>
              <a:cs typeface="Times New Roman"/>
            </a:endParaRPr>
          </a:p>
        </p:txBody>
      </p:sp>
      <p:pic>
        <p:nvPicPr>
          <p:cNvPr id="4" name="object 4"/>
          <p:cNvPicPr/>
          <p:nvPr/>
        </p:nvPicPr>
        <p:blipFill>
          <a:blip r:embed="rId2" cstate="print"/>
          <a:stretch>
            <a:fillRect/>
          </a:stretch>
        </p:blipFill>
        <p:spPr>
          <a:xfrm>
            <a:off x="1342417" y="676027"/>
            <a:ext cx="7772400" cy="3216547"/>
          </a:xfrm>
          <a:prstGeom prst="rect">
            <a:avLst/>
          </a:prstGeom>
        </p:spPr>
      </p:pic>
      <p:sp>
        <p:nvSpPr>
          <p:cNvPr id="5" name="object 2"/>
          <p:cNvSpPr txBox="1"/>
          <p:nvPr/>
        </p:nvSpPr>
        <p:spPr>
          <a:xfrm>
            <a:off x="-24318" y="-105588"/>
            <a:ext cx="10058399" cy="754053"/>
          </a:xfrm>
          <a:prstGeom prst="rect">
            <a:avLst/>
          </a:prstGeom>
        </p:spPr>
        <p:txBody>
          <a:bodyPr vert="horz" wrap="square" lIns="0" tIns="68580" rIns="0" bIns="0" rtlCol="0">
            <a:spAutoFit/>
          </a:bodyPr>
          <a:lstStyle/>
          <a:p>
            <a:pPr>
              <a:lnSpc>
                <a:spcPct val="100000"/>
              </a:lnSpc>
              <a:spcBef>
                <a:spcPts val="20"/>
              </a:spcBef>
            </a:pPr>
            <a:endParaRPr sz="1300" dirty="0">
              <a:latin typeface="Times New Roman"/>
              <a:cs typeface="Times New Roman"/>
            </a:endParaRPr>
          </a:p>
          <a:p>
            <a:pPr marL="717550" algn="ctr">
              <a:lnSpc>
                <a:spcPct val="100000"/>
              </a:lnSpc>
            </a:pPr>
            <a:r>
              <a:rPr lang="uk-UA" b="1" spc="-5" dirty="0" smtClean="0">
                <a:latin typeface="Times New Roman"/>
                <a:cs typeface="Times New Roman"/>
              </a:rPr>
              <a:t>ОРДЕРИ</a:t>
            </a:r>
          </a:p>
          <a:p>
            <a:pPr algn="ctr">
              <a:lnSpc>
                <a:spcPct val="100000"/>
              </a:lnSpc>
              <a:spcBef>
                <a:spcPts val="30"/>
              </a:spcBef>
            </a:pPr>
            <a:endParaRPr sz="1350" dirty="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1482" y="259082"/>
            <a:ext cx="4701540" cy="7581847"/>
          </a:xfrm>
          <a:prstGeom prst="rect">
            <a:avLst/>
          </a:prstGeom>
        </p:spPr>
        <p:txBody>
          <a:bodyPr wrap="square" lIns="101870" tIns="50935" rIns="101870" bIns="50935">
            <a:spAutoFit/>
          </a:bodyPr>
          <a:lstStyle/>
          <a:p>
            <a:pPr defTabSz="1018705"/>
            <a:r>
              <a:rPr lang="vi-VN" b="1" dirty="0">
                <a:solidFill>
                  <a:prstClr val="black"/>
                </a:solidFill>
                <a:ea typeface="Verdana" panose="020B0604030504040204" pitchFamily="34" charset="0"/>
                <a:cs typeface="Times New Roman" panose="02020603050405020304" pitchFamily="18" charset="0"/>
              </a:rPr>
              <a:t>Архітектурний ордер</a:t>
            </a:r>
            <a:r>
              <a:rPr lang="vi-VN" dirty="0">
                <a:solidFill>
                  <a:prstClr val="black"/>
                </a:solidFill>
                <a:ea typeface="Verdana" panose="020B0604030504040204" pitchFamily="34" charset="0"/>
                <a:cs typeface="Times New Roman" panose="02020603050405020304" pitchFamily="18" charset="0"/>
              </a:rPr>
              <a:t> — конструктивна система, що виросла на основі доведеної до вищого ступеня досконалості стійко-балкової конструкції. </a:t>
            </a:r>
            <a:endParaRPr lang="uk-UA"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defTabSz="1018705"/>
            <a:endParaRPr lang="uk-UA"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defTabSz="1018705"/>
            <a:r>
              <a:rPr lang="vi-VN" dirty="0">
                <a:solidFill>
                  <a:prstClr val="black"/>
                </a:solidFill>
                <a:ea typeface="Verdana" panose="020B0604030504040204" pitchFamily="34" charset="0"/>
                <a:cs typeface="Times New Roman" panose="02020603050405020304" pitchFamily="18" charset="0"/>
              </a:rPr>
              <a:t>Ордер є одночасно і конструктивною, і художньою системою. </a:t>
            </a:r>
            <a:endParaRPr lang="uk-UA"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defTabSz="1018705"/>
            <a:endParaRPr lang="uk-UA"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defTabSz="1018705"/>
            <a:r>
              <a:rPr lang="vi-VN" dirty="0">
                <a:solidFill>
                  <a:prstClr val="black"/>
                </a:solidFill>
                <a:ea typeface="Verdana" panose="020B0604030504040204" pitchFamily="34" charset="0"/>
                <a:cs typeface="Times New Roman" panose="02020603050405020304" pitchFamily="18" charset="0"/>
              </a:rPr>
              <a:t>Назву </a:t>
            </a:r>
            <a:r>
              <a:rPr lang="uk-UA" b="1" dirty="0">
                <a:solidFill>
                  <a:prstClr val="black"/>
                </a:solidFill>
                <a:latin typeface="Verdana" panose="020B0604030504040204" pitchFamily="34" charset="0"/>
                <a:ea typeface="Verdana" panose="020B0604030504040204" pitchFamily="34" charset="0"/>
                <a:cs typeface="Times New Roman" panose="02020603050405020304" pitchFamily="18" charset="0"/>
              </a:rPr>
              <a:t>ордер</a:t>
            </a:r>
            <a:r>
              <a:rPr lang="vi-VN" dirty="0">
                <a:solidFill>
                  <a:prstClr val="black"/>
                </a:solidFill>
                <a:ea typeface="Verdana" panose="020B0604030504040204" pitchFamily="34" charset="0"/>
                <a:cs typeface="Times New Roman" panose="02020603050405020304" pitchFamily="18" charset="0"/>
              </a:rPr>
              <a:t> уперше вжив теоретик архітектури другої половини </a:t>
            </a:r>
            <a:r>
              <a:rPr lang="de-DE" dirty="0">
                <a:solidFill>
                  <a:prstClr val="black"/>
                </a:solidFill>
                <a:latin typeface="Verdana" panose="020B0604030504040204" pitchFamily="34" charset="0"/>
                <a:ea typeface="Verdana" panose="020B0604030504040204" pitchFamily="34" charset="0"/>
                <a:cs typeface="Times New Roman" panose="02020603050405020304" pitchFamily="18" charset="0"/>
              </a:rPr>
              <a:t>I </a:t>
            </a:r>
            <a:r>
              <a:rPr lang="vi-VN" dirty="0">
                <a:solidFill>
                  <a:prstClr val="black"/>
                </a:solidFill>
                <a:ea typeface="Verdana" panose="020B0604030504040204" pitchFamily="34" charset="0"/>
                <a:cs typeface="Times New Roman" panose="02020603050405020304" pitchFamily="18" charset="0"/>
              </a:rPr>
              <a:t>століття до н. е. Вітрувій, автор трактату Десять книг про архітектуру.</a:t>
            </a:r>
            <a:r>
              <a:rPr lang="en-US"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endParaRPr lang="uk-UA"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defTabSz="1018705"/>
            <a:endParaRPr lang="uk-UA"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defTabSz="1018705"/>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Розрізняють</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п'ять</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класичних</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ордерів</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p>
          <a:p>
            <a:pPr marL="318346" indent="-318346" defTabSz="1018705">
              <a:buFont typeface="Arial" panose="020B0604020202020204" pitchFamily="34" charset="0"/>
              <a:buChar char="•"/>
            </a:pP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доричний</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p>
          <a:p>
            <a:pPr marL="318346" indent="-318346" defTabSz="1018705">
              <a:buFont typeface="Arial" panose="020B0604020202020204" pitchFamily="34" charset="0"/>
              <a:buChar char="•"/>
            </a:pPr>
            <a:r>
              <a:rPr lang="uk-UA"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і</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онічний</a:t>
            </a:r>
            <a:endPar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318346" indent="-318346" defTabSz="1018705">
              <a:buFont typeface="Arial" panose="020B0604020202020204" pitchFamily="34" charset="0"/>
              <a:buChar char="•"/>
            </a:pP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коринфський</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p>
          <a:p>
            <a:pPr marL="318346" indent="-318346" defTabSz="1018705">
              <a:buFont typeface="Arial" panose="020B0604020202020204" pitchFamily="34" charset="0"/>
              <a:buChar char="•"/>
            </a:pPr>
            <a:endPar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defTabSz="1018705"/>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що</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з'явились</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у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Стародавній</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Греції</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p>
          <a:p>
            <a:pPr defTabSz="1018705"/>
            <a:endPar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318346" indent="-318346" defTabSz="1018705">
              <a:buFont typeface="Arial" panose="020B0604020202020204" pitchFamily="34" charset="0"/>
              <a:buChar char="•"/>
            </a:pP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тосканський</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і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композитний</a:t>
            </a:r>
            <a:endPar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defTabSz="1018705"/>
            <a:endPar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defTabSz="1018705"/>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у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Стародавньому</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Римі</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a:t>
            </a:r>
          </a:p>
        </p:txBody>
      </p:sp>
      <p:pic>
        <p:nvPicPr>
          <p:cNvPr id="1028" name="Picture 4" descr="https://upload.wikimedia.org/wikipedia/commons/thumb/6/6a/Classical_orders_from_the_Encyclopedie.png/800px-Classical_orders_from_the_Encycloped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480" y="1"/>
            <a:ext cx="469392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25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рдер архітектурний — ВУ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
            <a:ext cx="4358640" cy="610258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10100" y="224234"/>
            <a:ext cx="5280660" cy="6196852"/>
          </a:xfrm>
          <a:prstGeom prst="rect">
            <a:avLst/>
          </a:prstGeom>
        </p:spPr>
        <p:txBody>
          <a:bodyPr wrap="square" lIns="101870" tIns="50935" rIns="101870" bIns="50935">
            <a:spAutoFit/>
          </a:bodyPr>
          <a:lstStyle/>
          <a:p>
            <a:pPr defTabSz="1018705"/>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Архітектурний</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ордер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складається</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з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трьох</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основних</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частин</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p>
          <a:p>
            <a:pPr defTabSz="1018705"/>
            <a:endPar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318346" indent="-318346" defTabSz="1018705">
              <a:buFont typeface="Arial" panose="020B0604020202020204" pitchFamily="34" charset="0"/>
              <a:buChar char="•"/>
            </a:pP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колони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або</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пілястра</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p>
          <a:p>
            <a:pPr marL="318346" indent="-318346" defTabSz="1018705">
              <a:buFont typeface="Arial" panose="020B0604020202020204" pitchFamily="34" charset="0"/>
              <a:buChar char="•"/>
            </a:pP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її</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підніжжя</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 стереобата з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верхньою</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плитою — стилобатом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або</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п'єдестала</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p>
          <a:p>
            <a:pPr marL="318346" indent="-318346" defTabSz="1018705">
              <a:buFont typeface="Arial" panose="020B0604020202020204" pitchFamily="34" charset="0"/>
              <a:buChar char="•"/>
            </a:pP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й антаблемента. </a:t>
            </a:r>
          </a:p>
          <a:p>
            <a:pPr defTabSz="1018705"/>
            <a:endPar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defTabSz="1018705"/>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Колони — опори,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що</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підтримують</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антаблемент,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їх</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завершують</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капітелі</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Основна</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частина</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колони —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стовбур</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трохи</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стоншується</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догори,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утворюючи</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ентазис</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p>
          <a:p>
            <a:pPr defTabSz="1018705"/>
            <a:endPar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defTabSz="1018705"/>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Стовбур</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колони часто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має</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вертикальні</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улоговинки</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канелюри</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p>
          <a:p>
            <a:pPr defTabSz="1018705"/>
            <a:endPar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defTabSz="1018705"/>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Підніжжям</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колони є база. </a:t>
            </a:r>
          </a:p>
          <a:p>
            <a:pPr defTabSz="1018705"/>
            <a:endPar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defTabSz="1018705"/>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Антаблемент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складається</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з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трьох</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основних</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частин</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архітрава</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фриза та карниза. </a:t>
            </a:r>
          </a:p>
        </p:txBody>
      </p:sp>
      <p:sp>
        <p:nvSpPr>
          <p:cNvPr id="4" name="Прямоугольник 3"/>
          <p:cNvSpPr/>
          <p:nvPr/>
        </p:nvSpPr>
        <p:spPr>
          <a:xfrm>
            <a:off x="175260" y="6477000"/>
            <a:ext cx="9723120" cy="1220847"/>
          </a:xfrm>
          <a:prstGeom prst="rect">
            <a:avLst/>
          </a:prstGeom>
        </p:spPr>
        <p:txBody>
          <a:bodyPr wrap="square" lIns="101870" tIns="50935" rIns="101870" bIns="50935">
            <a:spAutoFit/>
          </a:bodyPr>
          <a:lstStyle/>
          <a:p>
            <a:pPr defTabSz="1018705"/>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Архітрав</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тримальна</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частина</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у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вигляді</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балки,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що</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спирається</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на колонах. Над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архітравом</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міститься</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фриз. </a:t>
            </a:r>
          </a:p>
          <a:p>
            <a:pPr defTabSz="1018705"/>
            <a:endPar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defTabSz="1018705"/>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Увінчує</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антаблемент карниз,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захищаючи</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ордер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від</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стікання</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з </a:t>
            </a:r>
            <a:r>
              <a:rPr lang="ru-RU"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даху</a:t>
            </a:r>
            <a:r>
              <a:rPr lang="ru-RU" dirty="0">
                <a:solidFill>
                  <a:prstClr val="black"/>
                </a:solidFill>
                <a:latin typeface="Verdana" panose="020B0604030504040204" pitchFamily="34" charset="0"/>
                <a:ea typeface="Verdana" panose="020B0604030504040204" pitchFamily="34" charset="0"/>
                <a:cs typeface="Times New Roman" panose="02020603050405020304" pitchFamily="18" charset="0"/>
              </a:rPr>
              <a:t> води.</a:t>
            </a:r>
          </a:p>
        </p:txBody>
      </p:sp>
    </p:spTree>
    <p:extLst>
      <p:ext uri="{BB962C8B-B14F-4D97-AF65-F5344CB8AC3E}">
        <p14:creationId xmlns:p14="http://schemas.microsoft.com/office/powerpoint/2010/main" val="1898460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6/6f/San_Giorgio_Maggiore_Fassade.jpg/800px-San_Giorgio_Maggiore_Fass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 y="86360"/>
            <a:ext cx="9890760" cy="759968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292341" y="94818"/>
            <a:ext cx="2697481" cy="6243760"/>
          </a:xfrm>
          <a:prstGeom prst="rect">
            <a:avLst/>
          </a:prstGeom>
          <a:solidFill>
            <a:schemeClr val="accent1">
              <a:lumMod val="20000"/>
              <a:lumOff val="80000"/>
            </a:schemeClr>
          </a:solidFill>
          <a:ln>
            <a:noFill/>
          </a:ln>
        </p:spPr>
        <p:txBody>
          <a:bodyPr wrap="square" lIns="101870" tIns="50935" rIns="101870" bIns="50935">
            <a:spAutoFit/>
          </a:bodyPr>
          <a:lstStyle/>
          <a:p>
            <a:pPr defTabSz="1018705"/>
            <a:r>
              <a:rPr lang="ru-RU" dirty="0">
                <a:solidFill>
                  <a:prstClr val="black"/>
                </a:solidFill>
                <a:latin typeface="Verdana" panose="020B0604030504040204" pitchFamily="34" charset="0"/>
                <a:ea typeface="Verdana" panose="020B0604030504040204" pitchFamily="34" charset="0"/>
              </a:rPr>
              <a:t>Колони з </a:t>
            </a:r>
            <a:r>
              <a:rPr lang="ru-RU" dirty="0" err="1">
                <a:solidFill>
                  <a:prstClr val="black"/>
                </a:solidFill>
                <a:latin typeface="Verdana" panose="020B0604030504040204" pitchFamily="34" charset="0"/>
                <a:ea typeface="Verdana" panose="020B0604030504040204" pitchFamily="34" charset="0"/>
              </a:rPr>
              <a:t>усіма</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своїми</a:t>
            </a:r>
            <a:r>
              <a:rPr lang="ru-RU" dirty="0">
                <a:solidFill>
                  <a:prstClr val="black"/>
                </a:solidFill>
                <a:latin typeface="Verdana" panose="020B0604030504040204" pitchFamily="34" charset="0"/>
                <a:ea typeface="Verdana" panose="020B0604030504040204" pitchFamily="34" charset="0"/>
              </a:rPr>
              <a:t> деталями, а </a:t>
            </a:r>
            <a:r>
              <a:rPr lang="ru-RU" dirty="0" err="1">
                <a:solidFill>
                  <a:prstClr val="black"/>
                </a:solidFill>
                <a:latin typeface="Verdana" panose="020B0604030504040204" pitchFamily="34" charset="0"/>
                <a:ea typeface="Verdana" panose="020B0604030504040204" pitchFamily="34" charset="0"/>
              </a:rPr>
              <a:t>також</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частини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що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розміщені</a:t>
            </a:r>
            <a:r>
              <a:rPr lang="ru-RU" dirty="0">
                <a:solidFill>
                  <a:prstClr val="black"/>
                </a:solidFill>
                <a:latin typeface="Verdana" panose="020B0604030504040204" pitchFamily="34" charset="0"/>
                <a:ea typeface="Verdana" panose="020B0604030504040204" pitchFamily="34" charset="0"/>
              </a:rPr>
              <a:t> над колонами та </a:t>
            </a:r>
            <a:r>
              <a:rPr lang="ru-RU" dirty="0" err="1">
                <a:solidFill>
                  <a:prstClr val="black"/>
                </a:solidFill>
                <a:latin typeface="Verdana" panose="020B0604030504040204" pitchFamily="34" charset="0"/>
                <a:ea typeface="Verdana" panose="020B0604030504040204" pitchFamily="34" charset="0"/>
              </a:rPr>
              <a:t>під</a:t>
            </a:r>
            <a:r>
              <a:rPr lang="ru-RU" dirty="0">
                <a:solidFill>
                  <a:prstClr val="black"/>
                </a:solidFill>
                <a:latin typeface="Verdana" panose="020B0604030504040204" pitchFamily="34" charset="0"/>
                <a:ea typeface="Verdana" panose="020B0604030504040204" pitchFamily="34" charset="0"/>
              </a:rPr>
              <a:t> ними </a:t>
            </a:r>
            <a:r>
              <a:rPr lang="ru-RU" dirty="0" err="1">
                <a:solidFill>
                  <a:prstClr val="black"/>
                </a:solidFill>
                <a:latin typeface="Verdana" panose="020B0604030504040204" pitchFamily="34" charset="0"/>
                <a:ea typeface="Verdana" panose="020B0604030504040204" pitchFamily="34" charset="0"/>
              </a:rPr>
              <a:t>становлять</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гармонійну</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одноцілість</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що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підпорядковується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єдиному</a:t>
            </a:r>
            <a:r>
              <a:rPr lang="ru-RU" dirty="0">
                <a:solidFill>
                  <a:prstClr val="black"/>
                </a:solidFill>
                <a:latin typeface="Verdana" panose="020B0604030504040204" pitchFamily="34" charset="0"/>
                <a:ea typeface="Verdana" panose="020B0604030504040204" pitchFamily="34" charset="0"/>
              </a:rPr>
              <a:t> основному </a:t>
            </a:r>
            <a:r>
              <a:rPr lang="ru-RU" i="1" dirty="0">
                <a:solidFill>
                  <a:prstClr val="black"/>
                </a:solidFill>
                <a:latin typeface="Verdana" panose="020B0604030504040204" pitchFamily="34" charset="0"/>
                <a:ea typeface="Verdana" panose="020B0604030504040204" pitchFamily="34" charset="0"/>
              </a:rPr>
              <a:t>правилу</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цілком</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визначеному</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розпорядкові</a:t>
            </a:r>
            <a:r>
              <a:rPr lang="ru-RU" dirty="0">
                <a:solidFill>
                  <a:prstClr val="black"/>
                </a:solidFill>
                <a:latin typeface="Verdana" panose="020B0604030504040204" pitchFamily="34" charset="0"/>
                <a:ea typeface="Verdana" panose="020B0604030504040204" pitchFamily="34" charset="0"/>
              </a:rPr>
              <a:t>.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a:solidFill>
                  <a:prstClr val="black"/>
                </a:solidFill>
                <a:latin typeface="Verdana" panose="020B0604030504040204" pitchFamily="34" charset="0"/>
                <a:ea typeface="Verdana" panose="020B0604030504040204" pitchFamily="34" charset="0"/>
              </a:rPr>
              <a:t>Тому всю </a:t>
            </a:r>
            <a:r>
              <a:rPr lang="ru-RU" dirty="0" err="1">
                <a:solidFill>
                  <a:prstClr val="black"/>
                </a:solidFill>
                <a:latin typeface="Verdana" panose="020B0604030504040204" pitchFamily="34" charset="0"/>
                <a:ea typeface="Verdana" panose="020B0604030504040204" pitchFamily="34" charset="0"/>
              </a:rPr>
              <a:t>цю</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архітектурну</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сукупність</a:t>
            </a:r>
            <a:r>
              <a:rPr lang="ru-RU" dirty="0">
                <a:solidFill>
                  <a:prstClr val="black"/>
                </a:solidFill>
                <a:latin typeface="Verdana" panose="020B0604030504040204" pitchFamily="34" charset="0"/>
                <a:ea typeface="Verdana" panose="020B0604030504040204" pitchFamily="34" charset="0"/>
              </a:rPr>
              <a:t>, всю </a:t>
            </a:r>
            <a:r>
              <a:rPr lang="ru-RU" dirty="0" err="1">
                <a:solidFill>
                  <a:prstClr val="black"/>
                </a:solidFill>
                <a:latin typeface="Verdana" panose="020B0604030504040204" pitchFamily="34" charset="0"/>
                <a:ea typeface="Verdana" panose="020B0604030504040204" pitchFamily="34" charset="0"/>
              </a:rPr>
              <a:t>цю</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групу</a:t>
            </a:r>
            <a:r>
              <a:rPr lang="ru-RU" dirty="0">
                <a:solidFill>
                  <a:prstClr val="black"/>
                </a:solidFill>
                <a:latin typeface="Verdana" panose="020B0604030504040204" pitchFamily="34" charset="0"/>
                <a:ea typeface="Verdana" panose="020B0604030504040204" pitchFamily="34" charset="0"/>
              </a:rPr>
              <a:t>, теоретики </a:t>
            </a:r>
            <a:r>
              <a:rPr lang="ru-RU" dirty="0" err="1">
                <a:solidFill>
                  <a:prstClr val="black"/>
                </a:solidFill>
                <a:latin typeface="Verdana" panose="020B0604030504040204" pitchFamily="34" charset="0"/>
                <a:ea typeface="Verdana" panose="020B0604030504040204" pitchFamily="34" charset="0"/>
              </a:rPr>
              <a:t>називали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латинським</a:t>
            </a:r>
            <a:r>
              <a:rPr lang="ru-RU" dirty="0">
                <a:solidFill>
                  <a:prstClr val="black"/>
                </a:solidFill>
                <a:latin typeface="Verdana" panose="020B0604030504040204" pitchFamily="34" charset="0"/>
                <a:ea typeface="Verdana" panose="020B0604030504040204" pitchFamily="34" charset="0"/>
              </a:rPr>
              <a:t> словом </a:t>
            </a:r>
            <a:r>
              <a:rPr lang="de-DE" b="1" i="1" dirty="0" err="1">
                <a:solidFill>
                  <a:prstClr val="black"/>
                </a:solidFill>
                <a:latin typeface="Verdana" panose="020B0604030504040204" pitchFamily="34" charset="0"/>
                <a:ea typeface="Verdana" panose="020B0604030504040204" pitchFamily="34" charset="0"/>
              </a:rPr>
              <a:t>ordo</a:t>
            </a:r>
            <a:r>
              <a:rPr lang="de-DE"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що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означає</a:t>
            </a:r>
            <a:r>
              <a:rPr lang="ru-RU" dirty="0">
                <a:solidFill>
                  <a:prstClr val="black"/>
                </a:solidFill>
                <a:latin typeface="Verdana" panose="020B0604030504040204" pitchFamily="34" charset="0"/>
                <a:ea typeface="Verdana" panose="020B0604030504040204" pitchFamily="34" charset="0"/>
              </a:rPr>
              <a:t> </a:t>
            </a:r>
            <a:r>
              <a:rPr lang="ru-RU" b="1" i="1" dirty="0">
                <a:solidFill>
                  <a:prstClr val="black"/>
                </a:solidFill>
                <a:latin typeface="Verdana" panose="020B0604030504040204" pitchFamily="34" charset="0"/>
                <a:ea typeface="Verdana" panose="020B0604030504040204" pitchFamily="34" charset="0"/>
              </a:rPr>
              <a:t>порядок</a:t>
            </a:r>
            <a:r>
              <a:rPr lang="ru-RU" dirty="0">
                <a:solidFill>
                  <a:prstClr val="black"/>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602058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26280" y="172722"/>
            <a:ext cx="5364480" cy="7359963"/>
          </a:xfrm>
          <a:prstGeom prst="rect">
            <a:avLst/>
          </a:prstGeom>
        </p:spPr>
        <p:txBody>
          <a:bodyPr wrap="square" lIns="101870" tIns="50935" rIns="101870" bIns="50935">
            <a:spAutoFit/>
          </a:bodyPr>
          <a:lstStyle/>
          <a:p>
            <a:pPr defTabSz="1018705"/>
            <a:r>
              <a:rPr lang="ru-RU" b="1" dirty="0" err="1">
                <a:solidFill>
                  <a:prstClr val="black"/>
                </a:solidFill>
                <a:latin typeface="Verdana" panose="020B0604030504040204" pitchFamily="34" charset="0"/>
                <a:ea typeface="Verdana" panose="020B0604030504040204" pitchFamily="34" charset="0"/>
              </a:rPr>
              <a:t>Доричний</a:t>
            </a:r>
            <a:r>
              <a:rPr lang="ru-RU" b="1" dirty="0">
                <a:solidFill>
                  <a:prstClr val="black"/>
                </a:solidFill>
                <a:latin typeface="Verdana" panose="020B0604030504040204" pitchFamily="34" charset="0"/>
                <a:ea typeface="Verdana" panose="020B0604030504040204" pitchFamily="34" charset="0"/>
              </a:rPr>
              <a:t> ордер</a:t>
            </a:r>
            <a:r>
              <a:rPr lang="ru-RU" dirty="0">
                <a:solidFill>
                  <a:prstClr val="black"/>
                </a:solidFill>
                <a:latin typeface="Verdana" panose="020B0604030504040204" pitchFamily="34" charset="0"/>
                <a:ea typeface="Verdana" panose="020B0604030504040204" pitchFamily="34" charset="0"/>
              </a:rPr>
              <a:t>  — </a:t>
            </a:r>
            <a:r>
              <a:rPr lang="ru-RU" dirty="0" err="1">
                <a:solidFill>
                  <a:prstClr val="black"/>
                </a:solidFill>
                <a:latin typeface="Verdana" panose="020B0604030504040204" pitchFamily="34" charset="0"/>
                <a:ea typeface="Verdana" panose="020B0604030504040204" pitchFamily="34" charset="0"/>
              </a:rPr>
              <a:t>був</a:t>
            </a:r>
            <a:r>
              <a:rPr lang="ru-RU" dirty="0">
                <a:solidFill>
                  <a:prstClr val="black"/>
                </a:solidFill>
                <a:latin typeface="Verdana" panose="020B0604030504040204" pitchFamily="34" charset="0"/>
                <a:ea typeface="Verdana" panose="020B0604030504040204" pitchFamily="34" charset="0"/>
              </a:rPr>
              <a:t> одним з </a:t>
            </a:r>
            <a:r>
              <a:rPr lang="ru-RU" dirty="0" err="1">
                <a:solidFill>
                  <a:prstClr val="black"/>
                </a:solidFill>
                <a:latin typeface="Verdana" panose="020B0604030504040204" pitchFamily="34" charset="0"/>
                <a:ea typeface="Verdana" panose="020B0604030504040204" pitchFamily="34" charset="0"/>
              </a:rPr>
              <a:t>трьох</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ордерів</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давньогрецької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або</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класичної</a:t>
            </a:r>
            <a:r>
              <a:rPr lang="ru-RU" dirty="0">
                <a:solidFill>
                  <a:prstClr val="black"/>
                </a:solidFill>
                <a:latin typeface="Verdana" panose="020B0604030504040204" pitchFamily="34" charset="0"/>
                <a:ea typeface="Verdana" panose="020B0604030504040204" pitchFamily="34" charset="0"/>
              </a:rPr>
              <a:t> </a:t>
            </a:r>
          </a:p>
          <a:p>
            <a:pPr defTabSz="1018705"/>
            <a:r>
              <a:rPr lang="ru-RU" dirty="0" err="1">
                <a:solidFill>
                  <a:prstClr val="black"/>
                </a:solidFill>
                <a:latin typeface="Verdana" panose="020B0604030504040204" pitchFamily="34" charset="0"/>
                <a:ea typeface="Verdana" panose="020B0604030504040204" pitchFamily="34" charset="0"/>
              </a:rPr>
              <a:t>архітектури</a:t>
            </a:r>
            <a:r>
              <a:rPr lang="ru-RU" dirty="0">
                <a:solidFill>
                  <a:prstClr val="black"/>
                </a:solidFill>
                <a:latin typeface="Verdana" panose="020B0604030504040204" pitchFamily="34" charset="0"/>
                <a:ea typeface="Verdana" panose="020B0604030504040204" pitchFamily="34" charset="0"/>
              </a:rPr>
              <a:t>.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Розрізняють</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грецький</a:t>
            </a:r>
            <a:r>
              <a:rPr lang="ru-RU" dirty="0">
                <a:solidFill>
                  <a:prstClr val="black"/>
                </a:solidFill>
                <a:latin typeface="Verdana" panose="020B0604030504040204" pitchFamily="34" charset="0"/>
                <a:ea typeface="Verdana" panose="020B0604030504040204" pitchFamily="34" charset="0"/>
              </a:rPr>
              <a:t> і </a:t>
            </a:r>
            <a:r>
              <a:rPr lang="ru-RU" dirty="0" err="1">
                <a:solidFill>
                  <a:prstClr val="black"/>
                </a:solidFill>
                <a:latin typeface="Verdana" panose="020B0604030504040204" pitchFamily="34" charset="0"/>
                <a:ea typeface="Verdana" panose="020B0604030504040204" pitchFamily="34" charset="0"/>
              </a:rPr>
              <a:t>римський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доричний</a:t>
            </a:r>
            <a:r>
              <a:rPr lang="ru-RU" dirty="0">
                <a:solidFill>
                  <a:prstClr val="black"/>
                </a:solidFill>
                <a:latin typeface="Verdana" panose="020B0604030504040204" pitchFamily="34" charset="0"/>
                <a:ea typeface="Verdana" panose="020B0604030504040204" pitchFamily="34" charset="0"/>
              </a:rPr>
              <a:t> ордер.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Останній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має</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різновиди</a:t>
            </a:r>
            <a:r>
              <a:rPr lang="ru-RU" dirty="0">
                <a:solidFill>
                  <a:prstClr val="black"/>
                </a:solidFill>
                <a:latin typeface="Verdana" panose="020B0604030504040204" pitchFamily="34" charset="0"/>
                <a:ea typeface="Verdana" panose="020B0604030504040204" pitchFamily="34" charset="0"/>
              </a:rPr>
              <a:t> — </a:t>
            </a:r>
            <a:r>
              <a:rPr lang="ru-RU" dirty="0" err="1">
                <a:solidFill>
                  <a:prstClr val="black"/>
                </a:solidFill>
                <a:latin typeface="Verdana" panose="020B0604030504040204" pitchFamily="34" charset="0"/>
                <a:ea typeface="Verdana" panose="020B0604030504040204" pitchFamily="34" charset="0"/>
              </a:rPr>
              <a:t>римський</a:t>
            </a:r>
            <a:r>
              <a:rPr lang="ru-RU" dirty="0">
                <a:solidFill>
                  <a:prstClr val="black"/>
                </a:solidFill>
                <a:latin typeface="Verdana" panose="020B0604030504040204" pitchFamily="34" charset="0"/>
                <a:ea typeface="Verdana" panose="020B0604030504040204" pitchFamily="34" charset="0"/>
              </a:rPr>
              <a:t> з мутулами і </a:t>
            </a:r>
            <a:r>
              <a:rPr lang="ru-RU" dirty="0" err="1">
                <a:solidFill>
                  <a:prstClr val="black"/>
                </a:solidFill>
                <a:latin typeface="Verdana" panose="020B0604030504040204" pitchFamily="34" charset="0"/>
                <a:ea typeface="Verdana" panose="020B0604030504040204" pitchFamily="34" charset="0"/>
              </a:rPr>
              <a:t>римський</a:t>
            </a:r>
            <a:r>
              <a:rPr lang="ru-RU" dirty="0">
                <a:solidFill>
                  <a:prstClr val="black"/>
                </a:solidFill>
                <a:latin typeface="Verdana" panose="020B0604030504040204" pitchFamily="34" charset="0"/>
                <a:ea typeface="Verdana" panose="020B0604030504040204" pitchFamily="34" charset="0"/>
              </a:rPr>
              <a:t> з </a:t>
            </a:r>
            <a:r>
              <a:rPr lang="ru-RU" dirty="0" err="1">
                <a:solidFill>
                  <a:prstClr val="black"/>
                </a:solidFill>
                <a:latin typeface="Verdana" panose="020B0604030504040204" pitchFamily="34" charset="0"/>
                <a:ea typeface="Verdana" panose="020B0604030504040204" pitchFamily="34" charset="0"/>
              </a:rPr>
              <a:t>зубцями</a:t>
            </a:r>
            <a:r>
              <a:rPr lang="ru-RU" dirty="0">
                <a:solidFill>
                  <a:prstClr val="black"/>
                </a:solidFill>
                <a:latin typeface="Verdana" panose="020B0604030504040204" pitchFamily="34" charset="0"/>
                <a:ea typeface="Verdana" panose="020B0604030504040204" pitchFamily="34" charset="0"/>
              </a:rPr>
              <a:t> (дентикулами).</a:t>
            </a:r>
          </a:p>
          <a:p>
            <a:pPr defTabSz="1018705"/>
            <a:r>
              <a:rPr lang="ru-RU" dirty="0" err="1">
                <a:solidFill>
                  <a:prstClr val="black"/>
                </a:solidFill>
                <a:latin typeface="Verdana" panose="020B0604030504040204" pitchFamily="34" charset="0"/>
                <a:ea typeface="Verdana" panose="020B0604030504040204" pitchFamily="34" charset="0"/>
              </a:rPr>
              <a:t>Місцем</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виникнення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вважаються</a:t>
            </a:r>
            <a:r>
              <a:rPr lang="ru-RU" dirty="0">
                <a:solidFill>
                  <a:prstClr val="black"/>
                </a:solidFill>
                <a:latin typeface="Verdana" panose="020B0604030504040204" pitchFamily="34" charset="0"/>
                <a:ea typeface="Verdana" panose="020B0604030504040204" pitchFamily="34" charset="0"/>
              </a:rPr>
              <a:t> берега </a:t>
            </a:r>
            <a:r>
              <a:rPr lang="ru-RU" dirty="0" err="1">
                <a:solidFill>
                  <a:prstClr val="black"/>
                </a:solidFill>
                <a:latin typeface="Verdana" panose="020B0604030504040204" pitchFamily="34" charset="0"/>
                <a:ea typeface="Verdana" panose="020B0604030504040204" pitchFamily="34" charset="0"/>
              </a:rPr>
              <a:t>Егейського</a:t>
            </a:r>
            <a:r>
              <a:rPr lang="ru-RU" dirty="0">
                <a:solidFill>
                  <a:prstClr val="black"/>
                </a:solidFill>
                <a:latin typeface="Verdana" panose="020B0604030504040204" pitchFamily="34" charset="0"/>
                <a:ea typeface="Verdana" panose="020B0604030504040204" pitchFamily="34" charset="0"/>
              </a:rPr>
              <a:t> моря як з </a:t>
            </a:r>
            <a:r>
              <a:rPr lang="ru-RU" dirty="0" err="1">
                <a:solidFill>
                  <a:prstClr val="black"/>
                </a:solidFill>
                <a:latin typeface="Verdana" panose="020B0604030504040204" pitchFamily="34" charset="0"/>
                <a:ea typeface="Verdana" panose="020B0604030504040204" pitchFamily="34" charset="0"/>
              </a:rPr>
              <a:t>європейського</a:t>
            </a:r>
            <a:r>
              <a:rPr lang="ru-RU" dirty="0">
                <a:solidFill>
                  <a:prstClr val="black"/>
                </a:solidFill>
                <a:latin typeface="Verdana" panose="020B0604030504040204" pitchFamily="34" charset="0"/>
                <a:ea typeface="Verdana" panose="020B0604030504040204" pitchFamily="34" charset="0"/>
              </a:rPr>
              <a:t> так і з </a:t>
            </a:r>
            <a:r>
              <a:rPr lang="ru-RU" dirty="0" err="1">
                <a:solidFill>
                  <a:prstClr val="black"/>
                </a:solidFill>
                <a:latin typeface="Verdana" panose="020B0604030504040204" pitchFamily="34" charset="0"/>
                <a:ea typeface="Verdana" panose="020B0604030504040204" pitchFamily="34" charset="0"/>
              </a:rPr>
              <a:t>азійського</a:t>
            </a:r>
            <a:r>
              <a:rPr lang="ru-RU" dirty="0">
                <a:solidFill>
                  <a:prstClr val="black"/>
                </a:solidFill>
                <a:latin typeface="Verdana" panose="020B0604030504040204" pitchFamily="34" charset="0"/>
                <a:ea typeface="Verdana" panose="020B0604030504040204" pitchFamily="34" charset="0"/>
              </a:rPr>
              <a:t> боку.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Найбільший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розквіт</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доричний</a:t>
            </a:r>
            <a:r>
              <a:rPr lang="ru-RU" dirty="0">
                <a:solidFill>
                  <a:prstClr val="black"/>
                </a:solidFill>
                <a:latin typeface="Verdana" panose="020B0604030504040204" pitchFamily="34" charset="0"/>
                <a:ea typeface="Verdana" panose="020B0604030504040204" pitchFamily="34" charset="0"/>
              </a:rPr>
              <a:t> ордер </a:t>
            </a:r>
            <a:r>
              <a:rPr lang="ru-RU" dirty="0" err="1">
                <a:solidFill>
                  <a:prstClr val="black"/>
                </a:solidFill>
                <a:latin typeface="Verdana" panose="020B0604030504040204" pitchFamily="34" charset="0"/>
                <a:ea typeface="Verdana" panose="020B0604030504040204" pitchFamily="34" charset="0"/>
              </a:rPr>
              <a:t>отримав</a:t>
            </a:r>
            <a:r>
              <a:rPr lang="ru-RU" dirty="0">
                <a:solidFill>
                  <a:prstClr val="black"/>
                </a:solidFill>
                <a:latin typeface="Verdana" panose="020B0604030504040204" pitchFamily="34" charset="0"/>
                <a:ea typeface="Verdana" panose="020B0604030504040204" pitchFamily="34" charset="0"/>
              </a:rPr>
              <a:t> в </a:t>
            </a:r>
            <a:r>
              <a:rPr lang="de-DE" dirty="0">
                <a:solidFill>
                  <a:prstClr val="black"/>
                </a:solidFill>
                <a:latin typeface="Verdana" panose="020B0604030504040204" pitchFamily="34" charset="0"/>
                <a:ea typeface="Verdana" panose="020B0604030504040204" pitchFamily="34" charset="0"/>
              </a:rPr>
              <a:t>VI—V</a:t>
            </a:r>
            <a:r>
              <a:rPr lang="uk-UA" dirty="0">
                <a:solidFill>
                  <a:prstClr val="black"/>
                </a:solidFill>
                <a:latin typeface="Verdana" panose="020B0604030504040204" pitchFamily="34" charset="0"/>
                <a:ea typeface="Verdana" panose="020B0604030504040204" pitchFamily="34" charset="0"/>
              </a:rPr>
              <a:t> </a:t>
            </a:r>
            <a:r>
              <a:rPr lang="ru-RU" dirty="0">
                <a:solidFill>
                  <a:prstClr val="black"/>
                </a:solidFill>
                <a:latin typeface="Verdana" panose="020B0604030504040204" pitchFamily="34" charset="0"/>
                <a:ea typeface="Verdana" panose="020B0604030504040204" pitchFamily="34" charset="0"/>
              </a:rPr>
              <a:t>ст. до </a:t>
            </a:r>
            <a:r>
              <a:rPr lang="ru-RU" dirty="0" err="1">
                <a:solidFill>
                  <a:prstClr val="black"/>
                </a:solidFill>
                <a:latin typeface="Verdana" panose="020B0604030504040204" pitchFamily="34" charset="0"/>
                <a:ea typeface="Verdana" panose="020B0604030504040204" pitchFamily="34" charset="0"/>
              </a:rPr>
              <a:t>нашої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ери</a:t>
            </a:r>
            <a:r>
              <a:rPr lang="ru-RU" dirty="0">
                <a:solidFill>
                  <a:prstClr val="black"/>
                </a:solidFill>
                <a:latin typeface="Verdana" panose="020B0604030504040204" pitchFamily="34" charset="0"/>
                <a:ea typeface="Verdana" panose="020B0604030504040204" pitchFamily="34" charset="0"/>
              </a:rPr>
              <a:t>, у час </a:t>
            </a:r>
            <a:r>
              <a:rPr lang="ru-RU" dirty="0" err="1">
                <a:solidFill>
                  <a:prstClr val="black"/>
                </a:solidFill>
                <a:latin typeface="Verdana" panose="020B0604030504040204" pitchFamily="34" charset="0"/>
                <a:ea typeface="Verdana" panose="020B0604030504040204" pitchFamily="34" charset="0"/>
              </a:rPr>
              <a:t>царювання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досконалих</a:t>
            </a:r>
            <a:r>
              <a:rPr lang="ru-RU" dirty="0">
                <a:solidFill>
                  <a:prstClr val="black"/>
                </a:solidFill>
                <a:latin typeface="Verdana" panose="020B0604030504040204" pitchFamily="34" charset="0"/>
                <a:ea typeface="Verdana" panose="020B0604030504040204" pitchFamily="34" charset="0"/>
              </a:rPr>
              <a:t> форм і </a:t>
            </a:r>
            <a:r>
              <a:rPr lang="ru-RU" dirty="0" err="1">
                <a:solidFill>
                  <a:prstClr val="black"/>
                </a:solidFill>
                <a:latin typeface="Verdana" panose="020B0604030504040204" pitchFamily="34" charset="0"/>
                <a:ea typeface="Verdana" panose="020B0604030504040204" pitchFamily="34" charset="0"/>
              </a:rPr>
              <a:t>класики</a:t>
            </a:r>
            <a:r>
              <a:rPr lang="ru-RU" dirty="0">
                <a:solidFill>
                  <a:prstClr val="black"/>
                </a:solidFill>
                <a:latin typeface="Verdana" panose="020B0604030504040204" pitchFamily="34" charset="0"/>
                <a:ea typeface="Verdana" panose="020B0604030504040204" pitchFamily="34" charset="0"/>
              </a:rPr>
              <a:t>.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Цей</a:t>
            </a:r>
            <a:r>
              <a:rPr lang="ru-RU" dirty="0">
                <a:solidFill>
                  <a:prstClr val="black"/>
                </a:solidFill>
                <a:latin typeface="Verdana" panose="020B0604030504040204" pitchFamily="34" charset="0"/>
                <a:ea typeface="Verdana" panose="020B0604030504040204" pitchFamily="34" charset="0"/>
              </a:rPr>
              <a:t> стиль </a:t>
            </a:r>
            <a:r>
              <a:rPr lang="ru-RU" dirty="0" err="1">
                <a:solidFill>
                  <a:prstClr val="black"/>
                </a:solidFill>
                <a:latin typeface="Verdana" panose="020B0604030504040204" pitchFamily="34" charset="0"/>
                <a:ea typeface="Verdana" panose="020B0604030504040204" pitchFamily="34" charset="0"/>
              </a:rPr>
              <a:t>був</a:t>
            </a:r>
            <a:r>
              <a:rPr lang="ru-RU" dirty="0">
                <a:solidFill>
                  <a:prstClr val="black"/>
                </a:solidFill>
                <a:latin typeface="Verdana" panose="020B0604030504040204" pitchFamily="34" charset="0"/>
                <a:ea typeface="Verdana" panose="020B0604030504040204" pitchFamily="34" charset="0"/>
              </a:rPr>
              <a:t> прикрасою і </a:t>
            </a:r>
            <a:r>
              <a:rPr lang="ru-RU" dirty="0" err="1">
                <a:solidFill>
                  <a:prstClr val="black"/>
                </a:solidFill>
                <a:latin typeface="Verdana" panose="020B0604030504040204" pitchFamily="34" charset="0"/>
                <a:ea typeface="Verdana" panose="020B0604030504040204" pitchFamily="34" charset="0"/>
              </a:rPr>
              <a:t>підкреслював</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величність</a:t>
            </a:r>
            <a:r>
              <a:rPr lang="ru-RU" dirty="0">
                <a:solidFill>
                  <a:prstClr val="black"/>
                </a:solidFill>
                <a:latin typeface="Verdana" panose="020B0604030504040204" pitchFamily="34" charset="0"/>
                <a:ea typeface="Verdana" panose="020B0604030504040204" pitchFamily="34" charset="0"/>
              </a:rPr>
              <a:t> і </a:t>
            </a:r>
            <a:r>
              <a:rPr lang="ru-RU" dirty="0" err="1">
                <a:solidFill>
                  <a:prstClr val="black"/>
                </a:solidFill>
                <a:latin typeface="Verdana" panose="020B0604030504040204" pitchFamily="34" charset="0"/>
                <a:ea typeface="Verdana" panose="020B0604030504040204" pitchFamily="34" charset="0"/>
              </a:rPr>
              <a:t>монументальність</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композиції</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будівель</a:t>
            </a:r>
            <a:r>
              <a:rPr lang="ru-RU" dirty="0">
                <a:solidFill>
                  <a:prstClr val="black"/>
                </a:solidFill>
                <a:latin typeface="Verdana" panose="020B0604030504040204" pitchFamily="34" charset="0"/>
                <a:ea typeface="Verdana" panose="020B0604030504040204" pitchFamily="34" charset="0"/>
              </a:rPr>
              <a:t> того часу, </a:t>
            </a:r>
            <a:r>
              <a:rPr lang="ru-RU" dirty="0" err="1">
                <a:solidFill>
                  <a:prstClr val="black"/>
                </a:solidFill>
                <a:latin typeface="Verdana" panose="020B0604030504040204" pitchFamily="34" charset="0"/>
                <a:ea typeface="Verdana" panose="020B0604030504040204" pitchFamily="34" charset="0"/>
              </a:rPr>
              <a:t>їх</a:t>
            </a:r>
            <a:r>
              <a:rPr lang="ru-RU" dirty="0">
                <a:solidFill>
                  <a:prstClr val="black"/>
                </a:solidFill>
                <a:latin typeface="Verdana" panose="020B0604030504040204" pitchFamily="34" charset="0"/>
                <a:ea typeface="Verdana" panose="020B0604030504040204" pitchFamily="34" charset="0"/>
              </a:rPr>
              <a:t> красу і </a:t>
            </a:r>
            <a:r>
              <a:rPr lang="ru-RU" dirty="0" err="1">
                <a:solidFill>
                  <a:prstClr val="black"/>
                </a:solidFill>
                <a:latin typeface="Verdana" panose="020B0604030504040204" pitchFamily="34" charset="0"/>
                <a:ea typeface="Verdana" panose="020B0604030504040204" pitchFamily="34" charset="0"/>
              </a:rPr>
              <a:t>унікальність</a:t>
            </a:r>
            <a:r>
              <a:rPr lang="ru-RU" dirty="0">
                <a:solidFill>
                  <a:prstClr val="black"/>
                </a:solidFill>
                <a:latin typeface="Verdana" panose="020B0604030504040204" pitchFamily="34" charset="0"/>
                <a:ea typeface="Verdana" panose="020B0604030504040204" pitchFamily="34" charset="0"/>
              </a:rPr>
              <a:t> зодчества. </a:t>
            </a:r>
          </a:p>
          <a:p>
            <a:pPr defTabSz="1018705"/>
            <a:endParaRPr lang="ru-RU" dirty="0">
              <a:solidFill>
                <a:prstClr val="black"/>
              </a:solidFill>
              <a:latin typeface="Verdana" panose="020B0604030504040204" pitchFamily="34" charset="0"/>
              <a:ea typeface="Verdana" panose="020B0604030504040204" pitchFamily="34" charset="0"/>
            </a:endParaRPr>
          </a:p>
          <a:p>
            <a:pPr defTabSz="1018705"/>
            <a:r>
              <a:rPr lang="ru-RU" dirty="0" err="1">
                <a:solidFill>
                  <a:prstClr val="black"/>
                </a:solidFill>
                <a:latin typeface="Verdana" panose="020B0604030504040204" pitchFamily="34" charset="0"/>
                <a:ea typeface="Verdana" panose="020B0604030504040204" pitchFamily="34" charset="0"/>
              </a:rPr>
              <a:t>Лаконічний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мужній</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монументальний</a:t>
            </a:r>
            <a:r>
              <a:rPr lang="ru-RU" dirty="0">
                <a:solidFill>
                  <a:prstClr val="black"/>
                </a:solidFill>
                <a:latin typeface="Verdana" panose="020B0604030504040204" pitchFamily="34" charset="0"/>
                <a:ea typeface="Verdana" panose="020B0604030504040204" pitchFamily="34" charset="0"/>
              </a:rPr>
              <a:t> — у </a:t>
            </a:r>
            <a:r>
              <a:rPr lang="ru-RU" dirty="0" err="1">
                <a:solidFill>
                  <a:prstClr val="black"/>
                </a:solidFill>
                <a:latin typeface="Verdana" panose="020B0604030504040204" pitchFamily="34" charset="0"/>
                <a:ea typeface="Verdana" panose="020B0604030504040204" pitchFamily="34" charset="0"/>
              </a:rPr>
              <a:t>часи</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античності</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вважався</a:t>
            </a:r>
            <a:r>
              <a:rPr lang="ru-RU" dirty="0">
                <a:solidFill>
                  <a:prstClr val="black"/>
                </a:solidFill>
                <a:latin typeface="Verdana" panose="020B0604030504040204" pitchFamily="34" charset="0"/>
                <a:ea typeface="Verdana" panose="020B0604030504040204" pitchFamily="34" charset="0"/>
              </a:rPr>
              <a:t> «</a:t>
            </a:r>
            <a:r>
              <a:rPr lang="ru-RU" dirty="0" err="1">
                <a:solidFill>
                  <a:prstClr val="black"/>
                </a:solidFill>
                <a:latin typeface="Verdana" panose="020B0604030504040204" pitchFamily="34" charset="0"/>
                <a:ea typeface="Verdana" panose="020B0604030504040204" pitchFamily="34" charset="0"/>
              </a:rPr>
              <a:t>чоловічим</a:t>
            </a:r>
            <a:r>
              <a:rPr lang="ru-RU" dirty="0">
                <a:solidFill>
                  <a:prstClr val="black"/>
                </a:solidFill>
                <a:latin typeface="Verdana" panose="020B0604030504040204" pitchFamily="34" charset="0"/>
                <a:ea typeface="Verdana" panose="020B0604030504040204" pitchFamily="34" charset="0"/>
              </a:rPr>
              <a:t>» ордером.</a:t>
            </a:r>
          </a:p>
        </p:txBody>
      </p:sp>
      <p:pic>
        <p:nvPicPr>
          <p:cNvPr id="4101" name="Picture 5" descr="https://upload.wikimedia.org/wikipedia/commons/1/16/DoricParthen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00" y="3972560"/>
            <a:ext cx="4109085" cy="405892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s://upload.wikimedia.org/wikipedia/commons/9/94/RomanDoricOrderEngrav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9" y="0"/>
            <a:ext cx="4109084" cy="39725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 y="7358277"/>
            <a:ext cx="4203383" cy="348814"/>
          </a:xfrm>
          <a:prstGeom prst="rect">
            <a:avLst/>
          </a:prstGeom>
          <a:solidFill>
            <a:schemeClr val="accent1">
              <a:lumMod val="20000"/>
              <a:lumOff val="80000"/>
            </a:schemeClr>
          </a:solidFill>
        </p:spPr>
        <p:txBody>
          <a:bodyPr wrap="square" lIns="101870" tIns="50935" rIns="101870" bIns="50935">
            <a:spAutoFit/>
          </a:bodyPr>
          <a:lstStyle/>
          <a:p>
            <a:pPr algn="ctr" defTabSz="1018705"/>
            <a:r>
              <a:rPr lang="ru-RU" sz="1600" dirty="0">
                <a:solidFill>
                  <a:prstClr val="black"/>
                </a:solidFill>
                <a:latin typeface="Verdana" panose="020B0604030504040204" pitchFamily="34" charset="0"/>
                <a:ea typeface="Verdana" panose="020B0604030504040204" pitchFamily="34" charset="0"/>
              </a:rPr>
              <a:t>Греко-</a:t>
            </a:r>
            <a:r>
              <a:rPr lang="ru-RU" sz="1600" dirty="0" err="1">
                <a:solidFill>
                  <a:prstClr val="black"/>
                </a:solidFill>
                <a:latin typeface="Verdana" panose="020B0604030504040204" pitchFamily="34" charset="0"/>
                <a:ea typeface="Verdana" panose="020B0604030504040204" pitchFamily="34" charset="0"/>
              </a:rPr>
              <a:t>доричний</a:t>
            </a:r>
            <a:r>
              <a:rPr lang="ru-RU" sz="1600" dirty="0">
                <a:solidFill>
                  <a:prstClr val="black"/>
                </a:solidFill>
                <a:latin typeface="Verdana" panose="020B0604030504040204" pitchFamily="34" charset="0"/>
                <a:ea typeface="Verdana" panose="020B0604030504040204" pitchFamily="34" charset="0"/>
              </a:rPr>
              <a:t> ордер. Парфенон</a:t>
            </a:r>
          </a:p>
        </p:txBody>
      </p:sp>
      <p:sp>
        <p:nvSpPr>
          <p:cNvPr id="5" name="Прямоугольник 4"/>
          <p:cNvSpPr/>
          <p:nvPr/>
        </p:nvSpPr>
        <p:spPr>
          <a:xfrm>
            <a:off x="2" y="3519945"/>
            <a:ext cx="4203383" cy="592983"/>
          </a:xfrm>
          <a:prstGeom prst="rect">
            <a:avLst/>
          </a:prstGeom>
          <a:solidFill>
            <a:schemeClr val="accent1">
              <a:lumMod val="20000"/>
              <a:lumOff val="80000"/>
            </a:schemeClr>
          </a:solidFill>
        </p:spPr>
        <p:txBody>
          <a:bodyPr wrap="square" lIns="101870" tIns="50935" rIns="101870" bIns="50935">
            <a:spAutoFit/>
          </a:bodyPr>
          <a:lstStyle/>
          <a:p>
            <a:pPr algn="ctr" defTabSz="1018705"/>
            <a:r>
              <a:rPr lang="ru-RU" sz="1600" dirty="0" err="1">
                <a:solidFill>
                  <a:prstClr val="black"/>
                </a:solidFill>
                <a:latin typeface="Verdana" panose="020B0604030504040204" pitchFamily="34" charset="0"/>
                <a:ea typeface="Verdana" panose="020B0604030504040204" pitchFamily="34" charset="0"/>
              </a:rPr>
              <a:t>Римсько-доричний</a:t>
            </a:r>
            <a:r>
              <a:rPr lang="ru-RU" sz="1600" dirty="0">
                <a:solidFill>
                  <a:prstClr val="black"/>
                </a:solidFill>
                <a:latin typeface="Verdana" panose="020B0604030504040204" pitchFamily="34" charset="0"/>
                <a:ea typeface="Verdana" panose="020B0604030504040204" pitchFamily="34" charset="0"/>
              </a:rPr>
              <a:t> ордер. </a:t>
            </a:r>
          </a:p>
          <a:p>
            <a:pPr algn="ctr" defTabSz="1018705"/>
            <a:r>
              <a:rPr lang="ru-RU" sz="1600" dirty="0">
                <a:solidFill>
                  <a:prstClr val="black"/>
                </a:solidFill>
                <a:latin typeface="Verdana" panose="020B0604030504040204" pitchFamily="34" charset="0"/>
                <a:ea typeface="Verdana" panose="020B0604030504040204" pitchFamily="34" charset="0"/>
              </a:rPr>
              <a:t>Театр </a:t>
            </a:r>
            <a:r>
              <a:rPr lang="ru-RU" sz="1600" dirty="0" err="1">
                <a:solidFill>
                  <a:prstClr val="black"/>
                </a:solidFill>
                <a:latin typeface="Verdana" panose="020B0604030504040204" pitchFamily="34" charset="0"/>
                <a:ea typeface="Verdana" panose="020B0604030504040204" pitchFamily="34" charset="0"/>
              </a:rPr>
              <a:t>Марцелла</a:t>
            </a:r>
            <a:endParaRPr lang="ru-RU" sz="1600" dirty="0">
              <a:solidFill>
                <a:prstClr val="black"/>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973917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2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3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183</TotalTime>
  <Words>1226</Words>
  <Application>Microsoft Office PowerPoint</Application>
  <PresentationFormat>Произвольный</PresentationFormat>
  <Paragraphs>204</Paragraphs>
  <Slides>30</Slides>
  <Notes>0</Notes>
  <HiddenSlides>0</HiddenSlides>
  <MMClips>0</MMClips>
  <ScaleCrop>false</ScaleCrop>
  <HeadingPairs>
    <vt:vector size="4" baseType="variant">
      <vt:variant>
        <vt:lpstr>Тема</vt:lpstr>
      </vt:variant>
      <vt:variant>
        <vt:i4>5</vt:i4>
      </vt:variant>
      <vt:variant>
        <vt:lpstr>Заголовки слайдов</vt:lpstr>
      </vt:variant>
      <vt:variant>
        <vt:i4>30</vt:i4>
      </vt:variant>
    </vt:vector>
  </HeadingPairs>
  <TitlesOfParts>
    <vt:vector size="35" baseType="lpstr">
      <vt:lpstr>Аспект</vt:lpstr>
      <vt:lpstr>Аптека</vt:lpstr>
      <vt:lpstr>1_Аспект</vt:lpstr>
      <vt:lpstr>2_Аспект</vt:lpstr>
      <vt:lpstr>3_Аспект</vt:lpstr>
      <vt:lpstr>Лекція 2 АНТИЧНИЙ СТИЛЬ В АРХІТЕКТУРІ ТА ІНТЕР’ЄРІ</vt:lpstr>
      <vt:lpstr>План</vt:lpstr>
      <vt:lpstr>Групові норми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Підсумкова частина лекції</vt:lpstr>
      <vt:lpstr>Відповіді на запитання</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 СТАНОВЛЕННЯ ДИЗАЙНУ АРХІТЕКТУРНОГО СЕРЕДОВИЩА.  СТИЛІ В АРХІТЕКТУРІ ТА ІНТЕР’ЄРІ</dc:title>
  <dc:creator>Нина</dc:creator>
  <cp:lastModifiedBy>Нина</cp:lastModifiedBy>
  <cp:revision>9</cp:revision>
  <dcterms:created xsi:type="dcterms:W3CDTF">2022-08-15T18:41:59Z</dcterms:created>
  <dcterms:modified xsi:type="dcterms:W3CDTF">2022-10-15T18:59:26Z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2022-08-15T00:00:00Z</vt:filetime>
  </property>
</Properties>
</file>