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74" r:id="rId9"/>
    <p:sldId id="275" r:id="rId10"/>
    <p:sldId id="276" r:id="rId11"/>
    <p:sldId id="277" r:id="rId12"/>
    <p:sldId id="263" r:id="rId13"/>
    <p:sldId id="264" r:id="rId14"/>
    <p:sldId id="268" r:id="rId15"/>
    <p:sldId id="269" r:id="rId16"/>
    <p:sldId id="270" r:id="rId17"/>
    <p:sldId id="271" r:id="rId18"/>
    <p:sldId id="272" r:id="rId19"/>
    <p:sldId id="273" r:id="rId20"/>
    <p:sldId id="278" r:id="rId21"/>
    <p:sldId id="279" r:id="rId22"/>
    <p:sldId id="280" r:id="rId23"/>
    <p:sldId id="281"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898" autoAdjust="0"/>
    <p:restoredTop sz="94660"/>
  </p:normalViewPr>
  <p:slideViewPr>
    <p:cSldViewPr>
      <p:cViewPr varScale="1">
        <p:scale>
          <a:sx n="65" d="100"/>
          <a:sy n="65" d="100"/>
        </p:scale>
        <p:origin x="-1324"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01.02.2022</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01.02.2022</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5B106E36-FD25-4E2D-B0AA-010F637433A0}" type="datetimeFigureOut">
              <a:rPr lang="ru-RU" smtClean="0"/>
              <a:pPr/>
              <a:t>01.02.2022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5B106E36-FD25-4E2D-B0AA-010F637433A0}" type="datetimeFigureOut">
              <a:rPr lang="ru-RU" smtClean="0"/>
              <a:pPr/>
              <a:t>01.02.2022</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5B106E36-FD25-4E2D-B0AA-010F637433A0}" type="datetimeFigureOut">
              <a:rPr lang="ru-RU" smtClean="0"/>
              <a:pPr/>
              <a:t>01.02.2022</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5B106E36-FD25-4E2D-B0AA-010F637433A0}" type="datetimeFigureOut">
              <a:rPr lang="ru-RU" smtClean="0"/>
              <a:pPr/>
              <a:t>01.02.2022</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725C68B6-61C2-468F-89AB-4B9F7531AA68}"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b="1" dirty="0" smtClean="0"/>
              <a:t>Тема 5. Теорія </a:t>
            </a:r>
            <a:r>
              <a:rPr lang="uk-UA" b="1" dirty="0" smtClean="0"/>
              <a:t>умовиводів</a:t>
            </a:r>
            <a:r>
              <a:rPr lang="uk-UA" dirty="0" smtClean="0"/>
              <a:t/>
            </a:r>
            <a:br>
              <a:rPr lang="uk-UA" dirty="0" smtClean="0"/>
            </a:br>
            <a:endParaRPr lang="uk-UA" dirty="0"/>
          </a:p>
        </p:txBody>
      </p:sp>
      <p:pic>
        <p:nvPicPr>
          <p:cNvPr id="37890" name="Picture 2" descr="Творче мислення — Вікіпедія"/>
          <p:cNvPicPr>
            <a:picLocks noChangeAspect="1" noChangeArrowheads="1"/>
          </p:cNvPicPr>
          <p:nvPr/>
        </p:nvPicPr>
        <p:blipFill>
          <a:blip r:embed="rId2"/>
          <a:srcRect/>
          <a:stretch>
            <a:fillRect/>
          </a:stretch>
        </p:blipFill>
        <p:spPr bwMode="auto">
          <a:xfrm>
            <a:off x="3357554" y="2928934"/>
            <a:ext cx="2428892" cy="323042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Індуктивні умовиводи </a:t>
            </a:r>
            <a:endParaRPr lang="uk-UA" dirty="0"/>
          </a:p>
        </p:txBody>
      </p:sp>
      <p:sp>
        <p:nvSpPr>
          <p:cNvPr id="3" name="Содержимое 2"/>
          <p:cNvSpPr>
            <a:spLocks noGrp="1"/>
          </p:cNvSpPr>
          <p:nvPr>
            <p:ph idx="1"/>
          </p:nvPr>
        </p:nvSpPr>
        <p:spPr>
          <a:xfrm>
            <a:off x="457200" y="1646237"/>
            <a:ext cx="8229600" cy="3425837"/>
          </a:xfrm>
        </p:spPr>
        <p:txBody>
          <a:bodyPr>
            <a:normAutofit fontScale="92500"/>
          </a:bodyPr>
          <a:lstStyle/>
          <a:p>
            <a:pPr algn="just"/>
            <a:r>
              <a:rPr lang="uk-UA" dirty="0" smtClean="0"/>
              <a:t>– </a:t>
            </a:r>
            <a:r>
              <a:rPr lang="uk-UA" dirty="0" smtClean="0"/>
              <a:t>це умовиводи, в яких висновок про клас (множину) в цілому робиться на основі знання про частину предметів цього класу (чи множини). В них відбувається перехід від знання меншого ступеня загальності до знання більшого ступеня загальності, від одиничного і часткового – до загального. </a:t>
            </a:r>
            <a:endParaRPr lang="uk-UA" dirty="0"/>
          </a:p>
        </p:txBody>
      </p:sp>
      <p:pic>
        <p:nvPicPr>
          <p:cNvPr id="6146" name="Picture 2" descr="ІНФОРМАЦІЙНЕ СУСПІЛЬСТВО:"/>
          <p:cNvPicPr>
            <a:picLocks noChangeAspect="1" noChangeArrowheads="1"/>
          </p:cNvPicPr>
          <p:nvPr/>
        </p:nvPicPr>
        <p:blipFill>
          <a:blip r:embed="rId2"/>
          <a:srcRect/>
          <a:stretch>
            <a:fillRect/>
          </a:stretch>
        </p:blipFill>
        <p:spPr bwMode="auto">
          <a:xfrm>
            <a:off x="2928926" y="4857760"/>
            <a:ext cx="3214710" cy="18859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14290"/>
            <a:ext cx="8229600" cy="4068779"/>
          </a:xfrm>
        </p:spPr>
        <p:txBody>
          <a:bodyPr>
            <a:normAutofit fontScale="85000" lnSpcReduction="20000"/>
          </a:bodyPr>
          <a:lstStyle/>
          <a:p>
            <a:pPr algn="just"/>
            <a:r>
              <a:rPr lang="uk-UA" dirty="0" smtClean="0"/>
              <a:t>Необхідні умовиводи – це вид умовиводів, в яких висновок з логічною необхідністю виводиться з засновків. У таких виводах з істинних засновків при дотриманні всіх правил і законів завжди отримують істинний висновок. До необхідних відносять всі дедуктивні умовиводи та деякі індуктивні. </a:t>
            </a:r>
          </a:p>
          <a:p>
            <a:pPr algn="just"/>
            <a:r>
              <a:rPr lang="uk-UA" dirty="0" smtClean="0"/>
              <a:t>Імовірні умовиводи – це вид умовиводів, в яких висновок з логічною необхідністю не слідує з засновків. У таких виводах висновок буде тільки ймовірним. До імовірних відносять індуктивні умовиводи (крім висновку повної індукції). </a:t>
            </a:r>
          </a:p>
          <a:p>
            <a:endParaRPr lang="uk-UA" dirty="0"/>
          </a:p>
        </p:txBody>
      </p:sp>
      <p:sp>
        <p:nvSpPr>
          <p:cNvPr id="5122" name="AutoShape 2" descr="Що таке інформаційне суспільство? визнач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4" name="AutoShape 4" descr="Що таке інформаційне суспільство? визнач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5126" name="AutoShape 6" descr="Що таке інформаційне суспільство? визначення - культура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5128" name="Picture 8" descr="Вітання з Всесвітнім днем інформаційного суспільства!"/>
          <p:cNvPicPr>
            <a:picLocks noChangeAspect="1" noChangeArrowheads="1"/>
          </p:cNvPicPr>
          <p:nvPr/>
        </p:nvPicPr>
        <p:blipFill>
          <a:blip r:embed="rId2"/>
          <a:srcRect/>
          <a:stretch>
            <a:fillRect/>
          </a:stretch>
        </p:blipFill>
        <p:spPr bwMode="auto">
          <a:xfrm>
            <a:off x="2643174" y="4286257"/>
            <a:ext cx="4000500" cy="235745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sz="3600" dirty="0" smtClean="0"/>
              <a:t>2. Безпосередні умовиводи як можливості отримувати швидкі висновки</a:t>
            </a:r>
            <a:r>
              <a:rPr lang="uk-UA" dirty="0" smtClean="0"/>
              <a:t>.</a:t>
            </a:r>
            <a:endParaRPr lang="uk-UA" dirty="0"/>
          </a:p>
        </p:txBody>
      </p:sp>
      <p:sp>
        <p:nvSpPr>
          <p:cNvPr id="3" name="Содержимое 2"/>
          <p:cNvSpPr>
            <a:spLocks noGrp="1"/>
          </p:cNvSpPr>
          <p:nvPr>
            <p:ph idx="1"/>
          </p:nvPr>
        </p:nvSpPr>
        <p:spPr>
          <a:xfrm>
            <a:off x="457200" y="1646237"/>
            <a:ext cx="8229600" cy="2640019"/>
          </a:xfrm>
        </p:spPr>
        <p:txBody>
          <a:bodyPr/>
          <a:lstStyle/>
          <a:p>
            <a:pPr algn="just"/>
            <a:r>
              <a:rPr lang="uk-UA" dirty="0" smtClean="0"/>
              <a:t>Безпосередні умовиводи – це вид дедуктивних умовиводів, в яких з одного судження (засновку) виводять за певними правилами нове судження (висновок). </a:t>
            </a:r>
          </a:p>
          <a:p>
            <a:endParaRPr lang="uk-UA" dirty="0"/>
          </a:p>
        </p:txBody>
      </p:sp>
      <p:pic>
        <p:nvPicPr>
          <p:cNvPr id="30722" name="Picture 2" descr="Всесвітній день електрозв&amp;#39;язку та інформаційного суспільства | Яворів Інфо"/>
          <p:cNvPicPr>
            <a:picLocks noChangeAspect="1" noChangeArrowheads="1"/>
          </p:cNvPicPr>
          <p:nvPr/>
        </p:nvPicPr>
        <p:blipFill>
          <a:blip r:embed="rId2"/>
          <a:srcRect/>
          <a:stretch>
            <a:fillRect/>
          </a:stretch>
        </p:blipFill>
        <p:spPr bwMode="auto">
          <a:xfrm>
            <a:off x="3428992" y="3807621"/>
            <a:ext cx="5000660" cy="27646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2800" b="1" dirty="0" smtClean="0"/>
              <a:t>За способом отримання висновку розрізняють такі види безпосередніх умовиводів</a:t>
            </a:r>
            <a:r>
              <a:rPr lang="uk-UA" sz="2800" b="1" dirty="0" smtClean="0"/>
              <a:t>:</a:t>
            </a:r>
            <a:endParaRPr lang="uk-UA" sz="2800" b="1" dirty="0"/>
          </a:p>
        </p:txBody>
      </p:sp>
      <p:sp>
        <p:nvSpPr>
          <p:cNvPr id="3" name="Содержимое 2"/>
          <p:cNvSpPr>
            <a:spLocks noGrp="1"/>
          </p:cNvSpPr>
          <p:nvPr>
            <p:ph idx="1"/>
          </p:nvPr>
        </p:nvSpPr>
        <p:spPr>
          <a:xfrm>
            <a:off x="457200" y="1646237"/>
            <a:ext cx="8229600" cy="2640019"/>
          </a:xfrm>
        </p:spPr>
        <p:txBody>
          <a:bodyPr/>
          <a:lstStyle/>
          <a:p>
            <a:r>
              <a:rPr lang="uk-UA" dirty="0" smtClean="0"/>
              <a:t>перетворення </a:t>
            </a:r>
            <a:r>
              <a:rPr lang="uk-UA" dirty="0" smtClean="0"/>
              <a:t>судження;</a:t>
            </a:r>
          </a:p>
          <a:p>
            <a:r>
              <a:rPr lang="uk-UA" dirty="0" smtClean="0"/>
              <a:t>обернення </a:t>
            </a:r>
            <a:r>
              <a:rPr lang="uk-UA" dirty="0" smtClean="0"/>
              <a:t>судження; </a:t>
            </a:r>
          </a:p>
          <a:p>
            <a:r>
              <a:rPr lang="uk-UA" dirty="0" smtClean="0"/>
              <a:t>протиставлення </a:t>
            </a:r>
            <a:r>
              <a:rPr lang="uk-UA" dirty="0" smtClean="0"/>
              <a:t>предиката чи суб’єкта у судженні;</a:t>
            </a:r>
          </a:p>
          <a:p>
            <a:r>
              <a:rPr lang="uk-UA" dirty="0" smtClean="0"/>
              <a:t>виводи </a:t>
            </a:r>
            <a:r>
              <a:rPr lang="uk-UA" dirty="0" smtClean="0"/>
              <a:t>за </a:t>
            </a:r>
            <a:r>
              <a:rPr lang="uk-UA" dirty="0" err="1" smtClean="0"/>
              <a:t>“логічним</a:t>
            </a:r>
            <a:r>
              <a:rPr lang="uk-UA" dirty="0" smtClean="0"/>
              <a:t> </a:t>
            </a:r>
            <a:r>
              <a:rPr lang="uk-UA" dirty="0" err="1" smtClean="0"/>
              <a:t>квадратом”</a:t>
            </a:r>
            <a:r>
              <a:rPr lang="uk-UA" dirty="0" smtClean="0"/>
              <a:t>. </a:t>
            </a:r>
          </a:p>
          <a:p>
            <a:endParaRPr lang="uk-UA" dirty="0"/>
          </a:p>
        </p:txBody>
      </p:sp>
      <p:pic>
        <p:nvPicPr>
          <p:cNvPr id="29698" name="Picture 2" descr="Вітання голови Одеської обласної державної адміністрації з нагоди  Всесвітнього дня телекомунікацій та інформаційного суспільства –  Департамент морегосподарського комплексу, транспортної інфраструктури та  зв&amp;#39;язку"/>
          <p:cNvPicPr>
            <a:picLocks noChangeAspect="1" noChangeArrowheads="1"/>
          </p:cNvPicPr>
          <p:nvPr/>
        </p:nvPicPr>
        <p:blipFill>
          <a:blip r:embed="rId2"/>
          <a:srcRect/>
          <a:stretch>
            <a:fillRect/>
          </a:stretch>
        </p:blipFill>
        <p:spPr bwMode="auto">
          <a:xfrm>
            <a:off x="2071670" y="4214818"/>
            <a:ext cx="4888335" cy="24288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lvl="0"/>
            <a:r>
              <a:rPr lang="uk-UA" sz="2800" b="1" dirty="0" smtClean="0"/>
              <a:t>3. Дедуктивні, індуктивні та умовиводи за аналогією як можливість отримувати істинні висновки. </a:t>
            </a:r>
            <a:endParaRPr lang="uk-UA" sz="2800" b="1" dirty="0"/>
          </a:p>
        </p:txBody>
      </p:sp>
      <p:sp>
        <p:nvSpPr>
          <p:cNvPr id="3" name="Содержимое 2"/>
          <p:cNvSpPr>
            <a:spLocks noGrp="1"/>
          </p:cNvSpPr>
          <p:nvPr>
            <p:ph idx="1"/>
          </p:nvPr>
        </p:nvSpPr>
        <p:spPr>
          <a:xfrm>
            <a:off x="457200" y="1646237"/>
            <a:ext cx="8229600" cy="2782895"/>
          </a:xfrm>
        </p:spPr>
        <p:txBody>
          <a:bodyPr/>
          <a:lstStyle/>
          <a:p>
            <a:pPr algn="just"/>
            <a:r>
              <a:rPr lang="uk-UA" dirty="0" smtClean="0"/>
              <a:t>Дедуктивним (від латинського слова </a:t>
            </a:r>
            <a:r>
              <a:rPr lang="uk-UA" dirty="0" err="1" smtClean="0"/>
              <a:t>dеduсtіо</a:t>
            </a:r>
            <a:r>
              <a:rPr lang="uk-UA" dirty="0" smtClean="0"/>
              <a:t> — виведення) називається умовивід, у якому висновок про окремий предмет класу робиться на підставі класу в цілому.</a:t>
            </a:r>
          </a:p>
          <a:p>
            <a:endParaRPr lang="uk-UA" dirty="0"/>
          </a:p>
        </p:txBody>
      </p:sp>
      <p:pic>
        <p:nvPicPr>
          <p:cNvPr id="26626" name="Picture 2" descr="ДЕДУКЦИЯ - Метод дедукции"/>
          <p:cNvPicPr>
            <a:picLocks noChangeAspect="1" noChangeArrowheads="1"/>
          </p:cNvPicPr>
          <p:nvPr/>
        </p:nvPicPr>
        <p:blipFill>
          <a:blip r:embed="rId2"/>
          <a:srcRect/>
          <a:stretch>
            <a:fillRect/>
          </a:stretch>
        </p:blipFill>
        <p:spPr bwMode="auto">
          <a:xfrm>
            <a:off x="2643174" y="3812979"/>
            <a:ext cx="4643470" cy="2902169"/>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285728"/>
            <a:ext cx="8229600" cy="3497275"/>
          </a:xfrm>
        </p:spPr>
        <p:txBody>
          <a:bodyPr>
            <a:normAutofit fontScale="85000" lnSpcReduction="20000"/>
          </a:bodyPr>
          <a:lstStyle/>
          <a:p>
            <a:pPr algn="just"/>
            <a:r>
              <a:rPr lang="uk-UA" dirty="0" smtClean="0"/>
              <a:t>У дедуктивному умовиводі думка рухається від загального до окремого, одиничного, тому дедукцію визначають звичайно як умовивід від загального до часткового.</a:t>
            </a:r>
          </a:p>
          <a:p>
            <a:pPr algn="just"/>
            <a:r>
              <a:rPr lang="uk-UA" dirty="0" smtClean="0"/>
              <a:t>Дедукція є логічним засобом пізнання конкретного, одиничного на основі знання загального. Вона збагачує наше знання одиничного, дає змогу розглядати окреме з точки зору загальної закономірності, пояснити конкретне, керуючись загальним правилом.</a:t>
            </a:r>
          </a:p>
          <a:p>
            <a:endParaRPr lang="uk-UA" dirty="0"/>
          </a:p>
        </p:txBody>
      </p:sp>
      <p:pic>
        <p:nvPicPr>
          <p:cNvPr id="25602" name="Picture 2" descr="Дедуктивне мислення: що це таке і як розвинути? Особливості методу дедукції  та поради щодо його розвитку - silikon-mag.com.ua"/>
          <p:cNvPicPr>
            <a:picLocks noChangeAspect="1" noChangeArrowheads="1"/>
          </p:cNvPicPr>
          <p:nvPr/>
        </p:nvPicPr>
        <p:blipFill>
          <a:blip r:embed="rId2"/>
          <a:srcRect/>
          <a:stretch>
            <a:fillRect/>
          </a:stretch>
        </p:blipFill>
        <p:spPr bwMode="auto">
          <a:xfrm>
            <a:off x="1928794" y="3679033"/>
            <a:ext cx="5357850" cy="303611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3200" b="1" dirty="0" smtClean="0"/>
              <a:t>Щоб дійти дедуктивного висновку, необхідно мати подвійне знання, засновки</a:t>
            </a:r>
            <a:r>
              <a:rPr lang="uk-UA" sz="3200" b="1" dirty="0" smtClean="0"/>
              <a:t>:</a:t>
            </a:r>
            <a:endParaRPr lang="uk-UA" sz="3200" b="1" dirty="0"/>
          </a:p>
        </p:txBody>
      </p:sp>
      <p:sp>
        <p:nvSpPr>
          <p:cNvPr id="3" name="Содержимое 2"/>
          <p:cNvSpPr>
            <a:spLocks noGrp="1"/>
          </p:cNvSpPr>
          <p:nvPr>
            <p:ph idx="1"/>
          </p:nvPr>
        </p:nvSpPr>
        <p:spPr>
          <a:xfrm>
            <a:off x="457200" y="1646237"/>
            <a:ext cx="8229600" cy="2854333"/>
          </a:xfrm>
        </p:spPr>
        <p:txBody>
          <a:bodyPr>
            <a:normAutofit fontScale="92500"/>
          </a:bodyPr>
          <a:lstStyle/>
          <a:p>
            <a:pPr algn="just"/>
            <a:r>
              <a:rPr lang="uk-UA" dirty="0" smtClean="0"/>
              <a:t>1</a:t>
            </a:r>
            <a:r>
              <a:rPr lang="uk-UA" dirty="0" smtClean="0"/>
              <a:t>) засновок, що має загальне положення або правило, під яке підводиться частковий випадок, і </a:t>
            </a:r>
          </a:p>
          <a:p>
            <a:pPr algn="just"/>
            <a:r>
              <a:rPr lang="uk-UA" dirty="0" smtClean="0"/>
              <a:t>2) засновок, у якому ідеться про той окремий предмет або частковий випадок, який підводиться під загальне положення.</a:t>
            </a:r>
          </a:p>
          <a:p>
            <a:endParaRPr lang="uk-UA" dirty="0"/>
          </a:p>
        </p:txBody>
      </p:sp>
      <p:pic>
        <p:nvPicPr>
          <p:cNvPr id="24578" name="Picture 2" descr="Дедуктивне мислення: що це таке і як розвинути? Особливості методу дедукції  та поради щодо його розвитку - silikon-mag.com.ua"/>
          <p:cNvPicPr>
            <a:picLocks noChangeAspect="1" noChangeArrowheads="1"/>
          </p:cNvPicPr>
          <p:nvPr/>
        </p:nvPicPr>
        <p:blipFill>
          <a:blip r:embed="rId2"/>
          <a:srcRect/>
          <a:stretch>
            <a:fillRect/>
          </a:stretch>
        </p:blipFill>
        <p:spPr bwMode="auto">
          <a:xfrm>
            <a:off x="2071669" y="4429156"/>
            <a:ext cx="5143537" cy="242886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714752"/>
            <a:ext cx="8229600" cy="2957831"/>
          </a:xfrm>
        </p:spPr>
        <p:txBody>
          <a:bodyPr>
            <a:normAutofit fontScale="85000" lnSpcReduction="10000"/>
          </a:bodyPr>
          <a:lstStyle/>
          <a:p>
            <a:pPr algn="just"/>
            <a:r>
              <a:rPr lang="uk-UA" dirty="0" smtClean="0"/>
              <a:t>Висновок дедуктивного умовиводу має примусовий характер. Це означає, що коли якесь загальне положення визнане істинним і якщо відомо, що частковий випадок підлягає під це загальне положення, то не можна не визнати наявність загального у цьому частковому випадку.</a:t>
            </a:r>
          </a:p>
          <a:p>
            <a:endParaRPr lang="uk-UA" dirty="0"/>
          </a:p>
        </p:txBody>
      </p:sp>
      <p:pic>
        <p:nvPicPr>
          <p:cNvPr id="23554" name="Picture 2" descr="Дедуктивне мислення: що це таке і як розвинути? Особливості методу дедукції  та поради щодо його розвитку - silikon-mag.com.ua"/>
          <p:cNvPicPr>
            <a:picLocks noChangeAspect="1" noChangeArrowheads="1"/>
          </p:cNvPicPr>
          <p:nvPr/>
        </p:nvPicPr>
        <p:blipFill>
          <a:blip r:embed="rId2"/>
          <a:srcRect/>
          <a:stretch>
            <a:fillRect/>
          </a:stretch>
        </p:blipFill>
        <p:spPr bwMode="auto">
          <a:xfrm>
            <a:off x="2071670" y="357166"/>
            <a:ext cx="5357850" cy="332900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142853"/>
            <a:ext cx="8229600" cy="2214578"/>
          </a:xfrm>
        </p:spPr>
        <p:txBody>
          <a:bodyPr/>
          <a:lstStyle/>
          <a:p>
            <a:pPr algn="just"/>
            <a:r>
              <a:rPr lang="uk-UA" dirty="0" smtClean="0"/>
              <a:t>Індукція – це умовивід, у якому на основі знання частини предметів класу робиться висновок про всі предмети класу, про клас у цілому.</a:t>
            </a:r>
          </a:p>
          <a:p>
            <a:pPr algn="just"/>
            <a:endParaRPr lang="uk-UA" dirty="0"/>
          </a:p>
        </p:txBody>
      </p:sp>
      <p:pic>
        <p:nvPicPr>
          <p:cNvPr id="22530" name="Picture 2" descr="Як використовувати дедукцію. Дедукція і дедуктивний метод. Приклади  використання методу"/>
          <p:cNvPicPr>
            <a:picLocks noChangeAspect="1" noChangeArrowheads="1"/>
          </p:cNvPicPr>
          <p:nvPr/>
        </p:nvPicPr>
        <p:blipFill>
          <a:blip r:embed="rId2"/>
          <a:srcRect/>
          <a:stretch>
            <a:fillRect/>
          </a:stretch>
        </p:blipFill>
        <p:spPr bwMode="auto">
          <a:xfrm>
            <a:off x="2571736" y="2388305"/>
            <a:ext cx="4446298" cy="418396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3600" b="1" dirty="0" smtClean="0"/>
              <a:t>Індукція буває повною та неповною.</a:t>
            </a:r>
            <a:br>
              <a:rPr lang="uk-UA" sz="3600" b="1" dirty="0" smtClean="0"/>
            </a:br>
            <a:endParaRPr lang="uk-UA" sz="3600" b="1" dirty="0"/>
          </a:p>
        </p:txBody>
      </p:sp>
      <p:sp>
        <p:nvSpPr>
          <p:cNvPr id="3" name="Содержимое 2"/>
          <p:cNvSpPr>
            <a:spLocks noGrp="1"/>
          </p:cNvSpPr>
          <p:nvPr>
            <p:ph idx="1"/>
          </p:nvPr>
        </p:nvSpPr>
        <p:spPr>
          <a:xfrm>
            <a:off x="285720" y="1428736"/>
            <a:ext cx="6286544" cy="5143535"/>
          </a:xfrm>
        </p:spPr>
        <p:txBody>
          <a:bodyPr>
            <a:normAutofit fontScale="92500" lnSpcReduction="20000"/>
          </a:bodyPr>
          <a:lstStyle/>
          <a:p>
            <a:pPr algn="just"/>
            <a:r>
              <a:rPr lang="uk-UA" i="1" dirty="0" smtClean="0"/>
              <a:t>Повна </a:t>
            </a:r>
            <a:r>
              <a:rPr lang="uk-UA" i="1" dirty="0" smtClean="0"/>
              <a:t>індукція</a:t>
            </a:r>
            <a:r>
              <a:rPr lang="uk-UA" dirty="0" smtClean="0"/>
              <a:t> – це умовивід, у якому на основі належності до кожного елемента або кожної частини класу певної ознаки робиться висновок про його належність до класу в цілому</a:t>
            </a:r>
            <a:r>
              <a:rPr lang="uk-UA" dirty="0" smtClean="0"/>
              <a:t>.</a:t>
            </a:r>
          </a:p>
          <a:p>
            <a:pPr algn="just"/>
            <a:r>
              <a:rPr lang="uk-UA" dirty="0" smtClean="0"/>
              <a:t>Неповна індукція поділяється на популярну та наукову. Популярна індукція найбільш недостовірна; висновки, що за її допомогою отримуються, можна назвати проблематичними, або вірогідними.</a:t>
            </a:r>
          </a:p>
          <a:p>
            <a:endParaRPr lang="uk-UA" dirty="0"/>
          </a:p>
        </p:txBody>
      </p:sp>
      <p:pic>
        <p:nvPicPr>
          <p:cNvPr id="21506" name="Picture 2" descr="Дедуктивный метод в преподавательской и аналитической работе / Хабр"/>
          <p:cNvPicPr>
            <a:picLocks noChangeAspect="1" noChangeArrowheads="1"/>
          </p:cNvPicPr>
          <p:nvPr/>
        </p:nvPicPr>
        <p:blipFill>
          <a:blip r:embed="rId2"/>
          <a:srcRect/>
          <a:stretch>
            <a:fillRect/>
          </a:stretch>
        </p:blipFill>
        <p:spPr bwMode="auto">
          <a:xfrm>
            <a:off x="6550201" y="2285992"/>
            <a:ext cx="2450955" cy="247648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План: </a:t>
            </a:r>
            <a:r>
              <a:rPr lang="uk-UA" dirty="0" smtClean="0"/>
              <a:t/>
            </a:r>
            <a:br>
              <a:rPr lang="uk-UA" dirty="0" smtClean="0"/>
            </a:br>
            <a:endParaRPr lang="uk-UA" dirty="0"/>
          </a:p>
        </p:txBody>
      </p:sp>
      <p:sp>
        <p:nvSpPr>
          <p:cNvPr id="3" name="Содержимое 2"/>
          <p:cNvSpPr>
            <a:spLocks noGrp="1"/>
          </p:cNvSpPr>
          <p:nvPr>
            <p:ph idx="1"/>
          </p:nvPr>
        </p:nvSpPr>
        <p:spPr/>
        <p:txBody>
          <a:bodyPr>
            <a:normAutofit/>
          </a:bodyPr>
          <a:lstStyle/>
          <a:p>
            <a:pPr lvl="0" algn="just"/>
            <a:r>
              <a:rPr lang="uk-UA" dirty="0" smtClean="0"/>
              <a:t>1. Умовивід </a:t>
            </a:r>
            <a:r>
              <a:rPr lang="uk-UA" dirty="0" smtClean="0"/>
              <a:t>як форма мислення.</a:t>
            </a:r>
            <a:r>
              <a:rPr lang="ru-RU" dirty="0" smtClean="0"/>
              <a:t> </a:t>
            </a:r>
            <a:r>
              <a:rPr lang="ru-RU" dirty="0" err="1" smtClean="0"/>
              <a:t>Види</a:t>
            </a:r>
            <a:r>
              <a:rPr lang="ru-RU" dirty="0" smtClean="0"/>
              <a:t> </a:t>
            </a:r>
            <a:r>
              <a:rPr lang="ru-RU" dirty="0" err="1" smtClean="0"/>
              <a:t>умовиводів</a:t>
            </a:r>
            <a:r>
              <a:rPr lang="ru-RU" dirty="0" smtClean="0"/>
              <a:t>.</a:t>
            </a:r>
            <a:endParaRPr lang="uk-UA" dirty="0" smtClean="0"/>
          </a:p>
          <a:p>
            <a:pPr lvl="0" algn="just"/>
            <a:r>
              <a:rPr lang="uk-UA" dirty="0" smtClean="0"/>
              <a:t>2. Безпосередні </a:t>
            </a:r>
            <a:r>
              <a:rPr lang="uk-UA" dirty="0" smtClean="0"/>
              <a:t>умовиводи як можливості отримувати швидкі висновки.</a:t>
            </a:r>
          </a:p>
          <a:p>
            <a:pPr lvl="0" algn="just"/>
            <a:r>
              <a:rPr lang="uk-UA" dirty="0" smtClean="0"/>
              <a:t>3. Дедуктивні</a:t>
            </a:r>
            <a:r>
              <a:rPr lang="uk-UA" dirty="0" smtClean="0"/>
              <a:t>, індуктивні та умовиводи за аналогією як можливість отримувати істинні висновки. </a:t>
            </a:r>
          </a:p>
          <a:p>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3429000"/>
            <a:ext cx="8229600" cy="3211523"/>
          </a:xfrm>
        </p:spPr>
        <p:txBody>
          <a:bodyPr>
            <a:normAutofit lnSpcReduction="10000"/>
          </a:bodyPr>
          <a:lstStyle/>
          <a:p>
            <a:pPr algn="just"/>
            <a:r>
              <a:rPr lang="uk-UA" dirty="0" smtClean="0"/>
              <a:t>Для підвищення достовірності знань, отриманих за допомогою індукції, розроблені методи наукової індукції.</a:t>
            </a:r>
          </a:p>
          <a:p>
            <a:pPr algn="just"/>
            <a:r>
              <a:rPr lang="uk-UA" i="1" dirty="0" smtClean="0"/>
              <a:t>Науковою індукцією</a:t>
            </a:r>
            <a:r>
              <a:rPr lang="uk-UA" dirty="0" smtClean="0"/>
              <a:t> називають умовивід, у якому узагальнення будується шляхом відбору необхідних та виключення випадкових обставин.</a:t>
            </a:r>
          </a:p>
          <a:p>
            <a:endParaRPr lang="uk-UA" dirty="0"/>
          </a:p>
        </p:txBody>
      </p:sp>
      <p:pic>
        <p:nvPicPr>
          <p:cNvPr id="4098" name="Picture 2" descr="Дедукция и Индукция — что это такое и как работают эти методы рассуждения.  | SHARAUT: Что это такое? | Яндекс Дзен"/>
          <p:cNvPicPr>
            <a:picLocks noChangeAspect="1" noChangeArrowheads="1"/>
          </p:cNvPicPr>
          <p:nvPr/>
        </p:nvPicPr>
        <p:blipFill>
          <a:blip r:embed="rId2" cstate="print"/>
          <a:srcRect/>
          <a:stretch>
            <a:fillRect/>
          </a:stretch>
        </p:blipFill>
        <p:spPr bwMode="auto">
          <a:xfrm>
            <a:off x="3071802" y="214290"/>
            <a:ext cx="3143273" cy="3143273"/>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4360857"/>
            <a:ext cx="8229600" cy="2497143"/>
          </a:xfrm>
        </p:spPr>
        <p:txBody>
          <a:bodyPr>
            <a:normAutofit lnSpcReduction="10000"/>
          </a:bodyPr>
          <a:lstStyle/>
          <a:p>
            <a:pPr algn="just"/>
            <a:r>
              <a:rPr lang="uk-UA" dirty="0" smtClean="0"/>
              <a:t>Аналогія - </a:t>
            </a:r>
            <a:r>
              <a:rPr lang="uk-UA" dirty="0" err="1" smtClean="0"/>
              <a:t>традуктивний</a:t>
            </a:r>
            <a:r>
              <a:rPr lang="uk-UA" dirty="0" smtClean="0"/>
              <a:t> умовивід, у якому на підставі подібності двох предметів в одних ознаках робиться висновок про подібність їх і в інших ознаках.</a:t>
            </a:r>
          </a:p>
          <a:p>
            <a:endParaRPr lang="uk-UA" dirty="0"/>
          </a:p>
        </p:txBody>
      </p:sp>
      <p:pic>
        <p:nvPicPr>
          <p:cNvPr id="3074" name="Picture 2" descr="Аналогия — виды, закона, права. Что такое аналогия, определение и понятие"/>
          <p:cNvPicPr>
            <a:picLocks noChangeAspect="1" noChangeArrowheads="1"/>
          </p:cNvPicPr>
          <p:nvPr/>
        </p:nvPicPr>
        <p:blipFill>
          <a:blip r:embed="rId2"/>
          <a:srcRect/>
          <a:stretch>
            <a:fillRect/>
          </a:stretch>
        </p:blipFill>
        <p:spPr bwMode="auto">
          <a:xfrm>
            <a:off x="1928794" y="444307"/>
            <a:ext cx="5779923" cy="384194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857628"/>
            <a:ext cx="8229600" cy="2782895"/>
          </a:xfrm>
        </p:spPr>
        <p:txBody>
          <a:bodyPr>
            <a:normAutofit lnSpcReduction="10000"/>
          </a:bodyPr>
          <a:lstStyle/>
          <a:p>
            <a:pPr algn="just"/>
            <a:r>
              <a:rPr lang="uk-UA" dirty="0" smtClean="0"/>
              <a:t>Якщо в дедуктивних умовиводах знання рухаються від більш загального до менш загального, а в індуктивних - від одиничного до загального, то в аналогії відбувається перехід знань від одиничного до одиничного</a:t>
            </a:r>
            <a:r>
              <a:rPr lang="uk-UA" b="1" dirty="0" smtClean="0"/>
              <a:t>.</a:t>
            </a:r>
            <a:endParaRPr lang="uk-UA" dirty="0" smtClean="0"/>
          </a:p>
          <a:p>
            <a:endParaRPr lang="uk-UA" dirty="0"/>
          </a:p>
        </p:txBody>
      </p:sp>
      <p:sp>
        <p:nvSpPr>
          <p:cNvPr id="2052" name="AutoShape 4" descr="Висновки по Дисертації ВАК - Як Написати? | 100% Корисн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4" name="AutoShape 6" descr="Висновки по Дисертації ВАК - Як Написати? | 100% Корисно"/>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2056" name="AutoShape 8" descr="Вибори в Україні 2019: перші висновки » Ukrainian Think Tanks Liaison  Office in Brusse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2058" name="Picture 10" descr="Висновки по Дисертації ВАК - Як Написати? | 100% Корисно"/>
          <p:cNvPicPr>
            <a:picLocks noChangeAspect="1" noChangeArrowheads="1"/>
          </p:cNvPicPr>
          <p:nvPr/>
        </p:nvPicPr>
        <p:blipFill>
          <a:blip r:embed="rId2"/>
          <a:srcRect/>
          <a:stretch>
            <a:fillRect/>
          </a:stretch>
        </p:blipFill>
        <p:spPr bwMode="auto">
          <a:xfrm>
            <a:off x="1785918" y="500042"/>
            <a:ext cx="5838689" cy="3281344"/>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ДЯКУЮ ЗА УВАГУ!</a:t>
            </a:r>
            <a:endParaRPr lang="uk-UA" dirty="0"/>
          </a:p>
        </p:txBody>
      </p:sp>
      <p:pic>
        <p:nvPicPr>
          <p:cNvPr id="1026" name="Picture 2" descr="Творче мислення — Вікіпедія"/>
          <p:cNvPicPr>
            <a:picLocks noChangeAspect="1" noChangeArrowheads="1"/>
          </p:cNvPicPr>
          <p:nvPr/>
        </p:nvPicPr>
        <p:blipFill>
          <a:blip r:embed="rId2"/>
          <a:srcRect/>
          <a:stretch>
            <a:fillRect/>
          </a:stretch>
        </p:blipFill>
        <p:spPr bwMode="auto">
          <a:xfrm>
            <a:off x="2857488" y="1785926"/>
            <a:ext cx="3429024" cy="456060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uk-UA" dirty="0" smtClean="0"/>
              <a:t>1. Умовивід як форма мислення.</a:t>
            </a:r>
            <a:r>
              <a:rPr lang="ru-RU" dirty="0" smtClean="0"/>
              <a:t> </a:t>
            </a:r>
            <a:r>
              <a:rPr lang="ru-RU" dirty="0" err="1" smtClean="0"/>
              <a:t>Види</a:t>
            </a:r>
            <a:r>
              <a:rPr lang="ru-RU" dirty="0" smtClean="0"/>
              <a:t> </a:t>
            </a:r>
            <a:r>
              <a:rPr lang="ru-RU" dirty="0" err="1" smtClean="0"/>
              <a:t>умовиводів</a:t>
            </a:r>
            <a:r>
              <a:rPr lang="ru-RU" dirty="0" smtClean="0"/>
              <a:t>.</a:t>
            </a:r>
            <a:endParaRPr lang="uk-UA" dirty="0"/>
          </a:p>
        </p:txBody>
      </p:sp>
      <p:sp>
        <p:nvSpPr>
          <p:cNvPr id="3" name="Содержимое 2"/>
          <p:cNvSpPr>
            <a:spLocks noGrp="1"/>
          </p:cNvSpPr>
          <p:nvPr>
            <p:ph idx="1"/>
          </p:nvPr>
        </p:nvSpPr>
        <p:spPr>
          <a:xfrm>
            <a:off x="457200" y="1646237"/>
            <a:ext cx="5686436" cy="5068911"/>
          </a:xfrm>
        </p:spPr>
        <p:txBody>
          <a:bodyPr>
            <a:normAutofit fontScale="85000" lnSpcReduction="20000"/>
          </a:bodyPr>
          <a:lstStyle/>
          <a:p>
            <a:pPr algn="just"/>
            <a:r>
              <a:rPr lang="uk-UA" dirty="0" smtClean="0"/>
              <a:t>Критичне мислення — це не тільки загальна установка на систематичну рефлексію з метою виявлення і усунення у міркуваннях можливих помилок та хиби. Критичне мислення може бути представлене як точний алгоритм, послідовність добре узгоджених інтелектуальних дій, майстерне виконання яких дозволить досягнути зазначеної вище мети. Відомі різні підходи до формування такого алгоритму. </a:t>
            </a:r>
          </a:p>
          <a:p>
            <a:endParaRPr lang="uk-UA" dirty="0"/>
          </a:p>
        </p:txBody>
      </p:sp>
      <p:sp>
        <p:nvSpPr>
          <p:cNvPr id="35842" name="AutoShape 2" descr="Що таке дедукція - інше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5844" name="AutoShape 4" descr="Що таке дедукція - інше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5846" name="Picture 6" descr="Умовивід - це Умовивід як форма логічного мислення. Види умовиводів:  дедуктивне та індуктивне"/>
          <p:cNvPicPr>
            <a:picLocks noChangeAspect="1" noChangeArrowheads="1"/>
          </p:cNvPicPr>
          <p:nvPr/>
        </p:nvPicPr>
        <p:blipFill>
          <a:blip r:embed="rId2"/>
          <a:srcRect/>
          <a:stretch>
            <a:fillRect/>
          </a:stretch>
        </p:blipFill>
        <p:spPr bwMode="auto">
          <a:xfrm>
            <a:off x="6215074" y="2583650"/>
            <a:ext cx="2643206" cy="22026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2997209"/>
          </a:xfrm>
        </p:spPr>
        <p:txBody>
          <a:bodyPr>
            <a:normAutofit fontScale="85000" lnSpcReduction="10000"/>
          </a:bodyPr>
          <a:lstStyle/>
          <a:p>
            <a:pPr algn="just"/>
            <a:r>
              <a:rPr lang="uk-UA" dirty="0" smtClean="0"/>
              <a:t>Ми отримуємо наші знання двома шляхами: безпосереднім і опосередкованим. </a:t>
            </a:r>
            <a:endParaRPr lang="uk-UA" dirty="0" smtClean="0"/>
          </a:p>
          <a:p>
            <a:pPr algn="just"/>
            <a:endParaRPr lang="uk-UA" dirty="0" smtClean="0"/>
          </a:p>
          <a:p>
            <a:pPr algn="just"/>
            <a:r>
              <a:rPr lang="uk-UA" dirty="0" smtClean="0"/>
              <a:t>Безпосередні </a:t>
            </a:r>
            <a:r>
              <a:rPr lang="uk-UA" dirty="0" smtClean="0"/>
              <a:t>знання — це результат прямої дії предмета на наші органи відчуттів, так звані очевидні знання. Щоб переконатися в їхній істинності, досить їх безпосередньо перевірити.</a:t>
            </a:r>
            <a:endParaRPr lang="uk-UA" dirty="0"/>
          </a:p>
        </p:txBody>
      </p:sp>
      <p:pic>
        <p:nvPicPr>
          <p:cNvPr id="34818" name="Picture 2" descr="Умовивід - це Умовивід як форма логічного мислення. Види умовиводів:  дедуктивне та індуктивне"/>
          <p:cNvPicPr>
            <a:picLocks noChangeAspect="1" noChangeArrowheads="1"/>
          </p:cNvPicPr>
          <p:nvPr/>
        </p:nvPicPr>
        <p:blipFill>
          <a:blip r:embed="rId2"/>
          <a:srcRect/>
          <a:stretch>
            <a:fillRect/>
          </a:stretch>
        </p:blipFill>
        <p:spPr bwMode="auto">
          <a:xfrm>
            <a:off x="2500298" y="3143248"/>
            <a:ext cx="4786346" cy="335448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2997209"/>
          </a:xfrm>
        </p:spPr>
        <p:txBody>
          <a:bodyPr>
            <a:normAutofit fontScale="85000" lnSpcReduction="10000"/>
          </a:bodyPr>
          <a:lstStyle/>
          <a:p>
            <a:pPr algn="just"/>
            <a:r>
              <a:rPr lang="uk-UA" dirty="0" smtClean="0"/>
              <a:t>Проте більшість наших знань ми здобуваємо не безпосередньо, а шляхом логічного міркування, з вже існуючих знань. Це – опосередковані знання, отримані шляхом абстрактного мислення. </a:t>
            </a:r>
            <a:endParaRPr lang="uk-UA" dirty="0" smtClean="0"/>
          </a:p>
          <a:p>
            <a:pPr algn="just"/>
            <a:r>
              <a:rPr lang="uk-UA" dirty="0" smtClean="0"/>
              <a:t>В </a:t>
            </a:r>
            <a:r>
              <a:rPr lang="uk-UA" dirty="0" smtClean="0"/>
              <a:t>процесі мислення, на основі засвоєних знань і безпосередньої інформації відбувається аналіз і узагальнення попереднього досвіду. </a:t>
            </a:r>
            <a:endParaRPr lang="uk-UA" dirty="0"/>
          </a:p>
        </p:txBody>
      </p:sp>
      <p:pic>
        <p:nvPicPr>
          <p:cNvPr id="33794" name="Picture 2" descr="Умовивід - це Умовивід як форма логічного мислення. Види умовиводів:  дедуктивне та індуктивне"/>
          <p:cNvPicPr>
            <a:picLocks noChangeAspect="1" noChangeArrowheads="1"/>
          </p:cNvPicPr>
          <p:nvPr/>
        </p:nvPicPr>
        <p:blipFill>
          <a:blip r:embed="rId2"/>
          <a:srcRect/>
          <a:stretch>
            <a:fillRect/>
          </a:stretch>
        </p:blipFill>
        <p:spPr bwMode="auto">
          <a:xfrm>
            <a:off x="2428860" y="2928934"/>
            <a:ext cx="4429156" cy="35931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3071810"/>
            <a:ext cx="8572560" cy="3457897"/>
          </a:xfrm>
        </p:spPr>
        <p:txBody>
          <a:bodyPr>
            <a:normAutofit fontScale="77500" lnSpcReduction="20000"/>
          </a:bodyPr>
          <a:lstStyle/>
          <a:p>
            <a:pPr algn="just"/>
            <a:r>
              <a:rPr lang="uk-UA" dirty="0" smtClean="0"/>
              <a:t>Логічною підставою висновку є логічний вивід – певне </a:t>
            </a:r>
            <a:r>
              <a:rPr lang="uk-UA" dirty="0" err="1" smtClean="0"/>
              <a:t>обгрунтовуюче</a:t>
            </a:r>
            <a:r>
              <a:rPr lang="uk-UA" dirty="0" smtClean="0"/>
              <a:t> знання, яке визначає можливість переходу від вихідних положень до висновку логічною основою вираження опосередкованих знань є судження, а форма, за допомогою якої ці знання здобуті, називається умовиводом. Судження є елементами структури умовиводів. </a:t>
            </a:r>
            <a:endParaRPr lang="uk-UA" dirty="0" smtClean="0"/>
          </a:p>
          <a:p>
            <a:pPr algn="just"/>
            <a:r>
              <a:rPr lang="uk-UA" dirty="0" smtClean="0"/>
              <a:t>Умовивід </a:t>
            </a:r>
            <a:r>
              <a:rPr lang="uk-UA" dirty="0" smtClean="0"/>
              <a:t>– це форма мислення, в якій з одного або кількох істинних суджень за певними правилами, отримують нове судження. Кожен умовивід складається з засновків і висновку. </a:t>
            </a:r>
            <a:endParaRPr lang="uk-UA" dirty="0"/>
          </a:p>
        </p:txBody>
      </p:sp>
      <p:sp>
        <p:nvSpPr>
          <p:cNvPr id="32770" name="AutoShape 2" descr="Какво е индуктивно мислене, примери - Психология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2772" name="AutoShape 4" descr="Какво е индуктивно мислене, примери - Психология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2774" name="AutoShape 6" descr="Какво е индуктивно мислене, примери - Психология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2776" name="AutoShape 8" descr="Какво е индуктивно мислене, примери - Психология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sp>
        <p:nvSpPr>
          <p:cNvPr id="32778" name="AutoShape 10" descr="Какво е индуктивно мислене, примери - Психология 20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32780" name="Picture 12" descr="Умовивід - це Умовивід як форма логічного мислення. Види умовиводів:  дедуктивне та індуктивне"/>
          <p:cNvPicPr>
            <a:picLocks noChangeAspect="1" noChangeArrowheads="1"/>
          </p:cNvPicPr>
          <p:nvPr/>
        </p:nvPicPr>
        <p:blipFill>
          <a:blip r:embed="rId2"/>
          <a:srcRect/>
          <a:stretch>
            <a:fillRect/>
          </a:stretch>
        </p:blipFill>
        <p:spPr bwMode="auto">
          <a:xfrm>
            <a:off x="2392565" y="285728"/>
            <a:ext cx="4465451" cy="274797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3600" b="1" dirty="0" smtClean="0">
                <a:effectLst/>
              </a:rPr>
              <a:t>Щоб отриманий висновок був істинним, необхідно виконання двох умов:</a:t>
            </a:r>
            <a:endParaRPr lang="uk-UA" sz="3600" b="1" dirty="0">
              <a:effectLst/>
            </a:endParaRPr>
          </a:p>
        </p:txBody>
      </p:sp>
      <p:sp>
        <p:nvSpPr>
          <p:cNvPr id="3" name="Содержимое 2"/>
          <p:cNvSpPr>
            <a:spLocks noGrp="1"/>
          </p:cNvSpPr>
          <p:nvPr>
            <p:ph idx="1"/>
          </p:nvPr>
        </p:nvSpPr>
        <p:spPr>
          <a:xfrm>
            <a:off x="457200" y="1646237"/>
            <a:ext cx="8229600" cy="1282697"/>
          </a:xfrm>
        </p:spPr>
        <p:txBody>
          <a:bodyPr/>
          <a:lstStyle/>
          <a:p>
            <a:r>
              <a:rPr lang="uk-UA" dirty="0" smtClean="0"/>
              <a:t> </a:t>
            </a:r>
            <a:r>
              <a:rPr lang="uk-UA" dirty="0" smtClean="0"/>
              <a:t>засновки повинні бути істинними; </a:t>
            </a:r>
          </a:p>
          <a:p>
            <a:r>
              <a:rPr lang="uk-UA" dirty="0" smtClean="0"/>
              <a:t> </a:t>
            </a:r>
            <a:r>
              <a:rPr lang="uk-UA" dirty="0" smtClean="0"/>
              <a:t>міркування повинно бути правильним. </a:t>
            </a:r>
            <a:endParaRPr lang="uk-UA" dirty="0"/>
          </a:p>
        </p:txBody>
      </p:sp>
      <p:pic>
        <p:nvPicPr>
          <p:cNvPr id="31746" name="Picture 2" descr="Кліпове мислення особливості, плюси і мінуси"/>
          <p:cNvPicPr>
            <a:picLocks noChangeAspect="1" noChangeArrowheads="1"/>
          </p:cNvPicPr>
          <p:nvPr/>
        </p:nvPicPr>
        <p:blipFill>
          <a:blip r:embed="rId2"/>
          <a:srcRect/>
          <a:stretch>
            <a:fillRect/>
          </a:stretch>
        </p:blipFill>
        <p:spPr bwMode="auto">
          <a:xfrm>
            <a:off x="2581290" y="2795588"/>
            <a:ext cx="4133850" cy="370524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smtClean="0"/>
              <a:t>Види умовиводів виділяють за різними ознаками</a:t>
            </a:r>
            <a:r>
              <a:rPr lang="uk-UA" sz="3200" b="1" dirty="0" smtClean="0"/>
              <a:t>.</a:t>
            </a:r>
            <a:endParaRPr lang="uk-UA" sz="3200" b="1" dirty="0"/>
          </a:p>
        </p:txBody>
      </p:sp>
      <p:sp>
        <p:nvSpPr>
          <p:cNvPr id="3" name="Содержимое 2"/>
          <p:cNvSpPr>
            <a:spLocks noGrp="1"/>
          </p:cNvSpPr>
          <p:nvPr>
            <p:ph idx="1"/>
          </p:nvPr>
        </p:nvSpPr>
        <p:spPr>
          <a:xfrm>
            <a:off x="457200" y="1428737"/>
            <a:ext cx="8229600" cy="3286148"/>
          </a:xfrm>
        </p:spPr>
        <p:txBody>
          <a:bodyPr>
            <a:normAutofit fontScale="62500" lnSpcReduction="20000"/>
          </a:bodyPr>
          <a:lstStyle/>
          <a:p>
            <a:pPr algn="just"/>
            <a:r>
              <a:rPr lang="uk-UA" dirty="0" smtClean="0"/>
              <a:t>• </a:t>
            </a:r>
            <a:r>
              <a:rPr lang="uk-UA" dirty="0" smtClean="0"/>
              <a:t>За кількістю засновків виділяють безпосередні (складаються з одного засновку) і опосередковані (два і більше) умовиводи. </a:t>
            </a:r>
          </a:p>
          <a:p>
            <a:pPr algn="just"/>
            <a:r>
              <a:rPr lang="uk-UA" dirty="0" smtClean="0"/>
              <a:t>• За спрямованістю процесу міркування (характером здобуття нових знань) умовиводи поділяють на дедуктивні і індуктивні.</a:t>
            </a:r>
          </a:p>
          <a:p>
            <a:pPr algn="just"/>
            <a:r>
              <a:rPr lang="uk-UA" dirty="0" smtClean="0"/>
              <a:t> • За ступенем обґрунтованості висновку виділяють необхідні і ймовірні умовиводи. </a:t>
            </a:r>
            <a:endParaRPr lang="uk-UA" dirty="0" smtClean="0"/>
          </a:p>
          <a:p>
            <a:pPr algn="just"/>
            <a:r>
              <a:rPr lang="uk-UA" dirty="0" smtClean="0"/>
              <a:t>Безпосередні </a:t>
            </a:r>
            <a:r>
              <a:rPr lang="uk-UA" dirty="0" smtClean="0"/>
              <a:t>умовиводи – складаються з одного засновку-судження, з якого за певними правилами виводять нове судження (висновок). </a:t>
            </a:r>
            <a:endParaRPr lang="uk-UA" dirty="0" smtClean="0"/>
          </a:p>
          <a:p>
            <a:pPr algn="just"/>
            <a:r>
              <a:rPr lang="uk-UA" dirty="0" smtClean="0"/>
              <a:t>Опосередковані судження – ті, що складаються з двох або кількох засновків.</a:t>
            </a:r>
          </a:p>
          <a:p>
            <a:endParaRPr lang="uk-UA" dirty="0"/>
          </a:p>
        </p:txBody>
      </p:sp>
      <p:pic>
        <p:nvPicPr>
          <p:cNvPr id="8194" name="Picture 2" descr="Інформатизація суспільства та проблема «кліпового мислення» | КПІ ім. Ігоря  Сікорського"/>
          <p:cNvPicPr>
            <a:picLocks noChangeAspect="1" noChangeArrowheads="1"/>
          </p:cNvPicPr>
          <p:nvPr/>
        </p:nvPicPr>
        <p:blipFill>
          <a:blip r:embed="rId2"/>
          <a:srcRect/>
          <a:stretch>
            <a:fillRect/>
          </a:stretch>
        </p:blipFill>
        <p:spPr bwMode="auto">
          <a:xfrm>
            <a:off x="1928795" y="4214818"/>
            <a:ext cx="5500726" cy="25241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sz="3600" b="1" dirty="0" smtClean="0"/>
              <a:t>Дедуктивні (від лат. </a:t>
            </a:r>
            <a:r>
              <a:rPr lang="uk-UA" sz="3600" b="1" dirty="0" err="1" smtClean="0"/>
              <a:t>deductio</a:t>
            </a:r>
            <a:r>
              <a:rPr lang="uk-UA" sz="3600" b="1" dirty="0" smtClean="0"/>
              <a:t> – виведення) умовиводи </a:t>
            </a:r>
            <a:endParaRPr lang="uk-UA" sz="3600" b="1" dirty="0"/>
          </a:p>
        </p:txBody>
      </p:sp>
      <p:sp>
        <p:nvSpPr>
          <p:cNvPr id="3" name="Содержимое 2"/>
          <p:cNvSpPr>
            <a:spLocks noGrp="1"/>
          </p:cNvSpPr>
          <p:nvPr>
            <p:ph idx="1"/>
          </p:nvPr>
        </p:nvSpPr>
        <p:spPr>
          <a:xfrm>
            <a:off x="457200" y="1646237"/>
            <a:ext cx="8229600" cy="3354399"/>
          </a:xfrm>
        </p:spPr>
        <p:txBody>
          <a:bodyPr>
            <a:normAutofit lnSpcReduction="10000"/>
          </a:bodyPr>
          <a:lstStyle/>
          <a:p>
            <a:pPr algn="just"/>
            <a:r>
              <a:rPr lang="uk-UA" dirty="0" smtClean="0"/>
              <a:t>— </a:t>
            </a:r>
            <a:r>
              <a:rPr lang="uk-UA" dirty="0" smtClean="0"/>
              <a:t>це умовиводи, в яких висновок про окремий предмет множини робиться на підставі знання про клас в цілому. В них відбувається перехід від знання більшого ступеня загальності до знання меншого ступеня загальності, від загального — до часткового чи конкретного.</a:t>
            </a:r>
            <a:endParaRPr lang="uk-UA" dirty="0"/>
          </a:p>
        </p:txBody>
      </p:sp>
      <p:pic>
        <p:nvPicPr>
          <p:cNvPr id="7170" name="Picture 2" descr="Шлях до суспільства, заснованого на знаннях | КПІ ім. Ігоря Сікорського"/>
          <p:cNvPicPr>
            <a:picLocks noChangeAspect="1" noChangeArrowheads="1"/>
          </p:cNvPicPr>
          <p:nvPr/>
        </p:nvPicPr>
        <p:blipFill>
          <a:blip r:embed="rId2"/>
          <a:srcRect/>
          <a:stretch>
            <a:fillRect/>
          </a:stretch>
        </p:blipFill>
        <p:spPr bwMode="auto">
          <a:xfrm>
            <a:off x="2500298" y="4786322"/>
            <a:ext cx="4214842" cy="180973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129</TotalTime>
  <Words>905</Words>
  <PresentationFormat>Экран (4:3)</PresentationFormat>
  <Paragraphs>53</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Литейная</vt:lpstr>
      <vt:lpstr>Тема 5. Теорія умовиводів </vt:lpstr>
      <vt:lpstr>План:  </vt:lpstr>
      <vt:lpstr>1. Умовивід як форма мислення. Види умовиводів.</vt:lpstr>
      <vt:lpstr>Слайд 4</vt:lpstr>
      <vt:lpstr>Слайд 5</vt:lpstr>
      <vt:lpstr>Слайд 6</vt:lpstr>
      <vt:lpstr>Щоб отриманий висновок був істинним, необхідно виконання двох умов:</vt:lpstr>
      <vt:lpstr>Види умовиводів виділяють за різними ознаками.</vt:lpstr>
      <vt:lpstr>Дедуктивні (від лат. deductio – виведення) умовиводи </vt:lpstr>
      <vt:lpstr>Індуктивні умовиводи </vt:lpstr>
      <vt:lpstr>Слайд 11</vt:lpstr>
      <vt:lpstr>2. Безпосередні умовиводи як можливості отримувати швидкі висновки.</vt:lpstr>
      <vt:lpstr>За способом отримання висновку розрізняють такі види безпосередніх умовиводів:</vt:lpstr>
      <vt:lpstr>3. Дедуктивні, індуктивні та умовиводи за аналогією як можливість отримувати істинні висновки. </vt:lpstr>
      <vt:lpstr>Слайд 15</vt:lpstr>
      <vt:lpstr>Щоб дійти дедуктивного висновку, необхідно мати подвійне знання, засновки:</vt:lpstr>
      <vt:lpstr>Слайд 17</vt:lpstr>
      <vt:lpstr>Слайд 18</vt:lpstr>
      <vt:lpstr>Індукція буває повною та неповною. </vt:lpstr>
      <vt:lpstr>Слайд 20</vt:lpstr>
      <vt:lpstr>Слайд 21</vt:lpstr>
      <vt:lpstr>Слайд 22</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5. Теорія умовиводів </dc:title>
  <dc:creator>Ira</dc:creator>
  <cp:lastModifiedBy>Ira</cp:lastModifiedBy>
  <cp:revision>14</cp:revision>
  <dcterms:created xsi:type="dcterms:W3CDTF">2022-02-01T13:09:57Z</dcterms:created>
  <dcterms:modified xsi:type="dcterms:W3CDTF">2022-02-01T17:41:18Z</dcterms:modified>
</cp:coreProperties>
</file>