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0" r:id="rId1"/>
  </p:sldMasterIdLst>
  <p:sldIdLst>
    <p:sldId id="256" r:id="rId2"/>
    <p:sldId id="295" r:id="rId3"/>
    <p:sldId id="336" r:id="rId4"/>
    <p:sldId id="257" r:id="rId5"/>
    <p:sldId id="264" r:id="rId6"/>
    <p:sldId id="258" r:id="rId7"/>
    <p:sldId id="309" r:id="rId8"/>
    <p:sldId id="310" r:id="rId9"/>
    <p:sldId id="311" r:id="rId10"/>
    <p:sldId id="313" r:id="rId11"/>
    <p:sldId id="312" r:id="rId12"/>
    <p:sldId id="330" r:id="rId13"/>
    <p:sldId id="314" r:id="rId14"/>
    <p:sldId id="315" r:id="rId15"/>
    <p:sldId id="316" r:id="rId16"/>
    <p:sldId id="317" r:id="rId17"/>
    <p:sldId id="319" r:id="rId18"/>
    <p:sldId id="320" r:id="rId19"/>
    <p:sldId id="321" r:id="rId20"/>
    <p:sldId id="322" r:id="rId21"/>
    <p:sldId id="323" r:id="rId22"/>
    <p:sldId id="335" r:id="rId23"/>
    <p:sldId id="324" r:id="rId24"/>
    <p:sldId id="325" r:id="rId25"/>
    <p:sldId id="326" r:id="rId26"/>
    <p:sldId id="327" r:id="rId27"/>
    <p:sldId id="328" r:id="rId28"/>
    <p:sldId id="331" r:id="rId29"/>
    <p:sldId id="268" r:id="rId30"/>
    <p:sldId id="269" r:id="rId31"/>
    <p:sldId id="332" r:id="rId32"/>
    <p:sldId id="270" r:id="rId33"/>
    <p:sldId id="337" r:id="rId34"/>
    <p:sldId id="30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9" d="100"/>
          <a:sy n="99" d="100"/>
        </p:scale>
        <p:origin x="-2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E1432-7EF0-4987-9374-06D1BCB7B1F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98B76D-7A7D-4428-BB9D-1676373E13C2}">
      <dgm:prSet custT="1"/>
      <dgm:spPr/>
      <dgm:t>
        <a:bodyPr/>
        <a:lstStyle/>
        <a:p>
          <a:pPr rtl="0"/>
          <a:r>
            <a:rPr lang="uk-UA" sz="1400" b="1" dirty="0" smtClean="0"/>
            <a:t>формалізація</a:t>
          </a:r>
          <a:endParaRPr lang="ru-RU" sz="1400" dirty="0"/>
        </a:p>
      </dgm:t>
    </dgm:pt>
    <dgm:pt modelId="{76F7E015-F72F-4B06-8BD0-6007C89B7FD0}" type="parTrans" cxnId="{B725EC29-E11F-4C57-AE8B-412B05B578DB}">
      <dgm:prSet/>
      <dgm:spPr/>
      <dgm:t>
        <a:bodyPr/>
        <a:lstStyle/>
        <a:p>
          <a:endParaRPr lang="ru-RU"/>
        </a:p>
      </dgm:t>
    </dgm:pt>
    <dgm:pt modelId="{CBFA88D0-F7CB-45D7-A404-6FC55E2A5406}" type="sibTrans" cxnId="{B725EC29-E11F-4C57-AE8B-412B05B578DB}">
      <dgm:prSet/>
      <dgm:spPr/>
      <dgm:t>
        <a:bodyPr/>
        <a:lstStyle/>
        <a:p>
          <a:endParaRPr lang="ru-RU"/>
        </a:p>
      </dgm:t>
    </dgm:pt>
    <dgm:pt modelId="{6650028C-D87D-4BAA-BA03-9C7087275111}">
      <dgm:prSet custT="1"/>
      <dgm:spPr/>
      <dgm:t>
        <a:bodyPr/>
        <a:lstStyle/>
        <a:p>
          <a:r>
            <a:rPr lang="uk-UA" sz="1400" b="1" dirty="0" smtClean="0"/>
            <a:t>аксіоматичний метод</a:t>
          </a:r>
          <a:endParaRPr lang="uk-UA" sz="1400" b="1" dirty="0"/>
        </a:p>
      </dgm:t>
    </dgm:pt>
    <dgm:pt modelId="{3B0BAFB8-F71B-4629-A418-CE07F4288C29}" type="parTrans" cxnId="{B4966262-70AE-4450-B8F8-4F7C59C1DA58}">
      <dgm:prSet/>
      <dgm:spPr/>
      <dgm:t>
        <a:bodyPr/>
        <a:lstStyle/>
        <a:p>
          <a:endParaRPr lang="ru-RU"/>
        </a:p>
      </dgm:t>
    </dgm:pt>
    <dgm:pt modelId="{197EF4A3-8417-4E2E-971C-024FA01FF50A}" type="sibTrans" cxnId="{B4966262-70AE-4450-B8F8-4F7C59C1DA58}">
      <dgm:prSet/>
      <dgm:spPr/>
      <dgm:t>
        <a:bodyPr/>
        <a:lstStyle/>
        <a:p>
          <a:endParaRPr lang="ru-RU"/>
        </a:p>
      </dgm:t>
    </dgm:pt>
    <dgm:pt modelId="{B43B6FC3-408C-4DE0-9AD8-610D7A2B84F1}">
      <dgm:prSet custT="1"/>
      <dgm:spPr/>
      <dgm:t>
        <a:bodyPr/>
        <a:lstStyle/>
        <a:p>
          <a:r>
            <a:rPr lang="uk-UA" sz="1400" b="1" smtClean="0"/>
            <a:t>сходження від абстрактного до конкретного</a:t>
          </a:r>
          <a:endParaRPr lang="uk-UA" sz="1400" b="1" dirty="0"/>
        </a:p>
      </dgm:t>
    </dgm:pt>
    <dgm:pt modelId="{CB3320A9-36A3-4C16-B4A1-6E52A7F2F9F2}" type="parTrans" cxnId="{AD8CDA87-90BD-4780-BF13-C9EADD75047E}">
      <dgm:prSet/>
      <dgm:spPr/>
      <dgm:t>
        <a:bodyPr/>
        <a:lstStyle/>
        <a:p>
          <a:endParaRPr lang="ru-RU"/>
        </a:p>
      </dgm:t>
    </dgm:pt>
    <dgm:pt modelId="{11B9E3AC-AEDF-4B11-A13F-95E3C86D0BE3}" type="sibTrans" cxnId="{AD8CDA87-90BD-4780-BF13-C9EADD75047E}">
      <dgm:prSet/>
      <dgm:spPr/>
      <dgm:t>
        <a:bodyPr/>
        <a:lstStyle/>
        <a:p>
          <a:endParaRPr lang="ru-RU"/>
        </a:p>
      </dgm:t>
    </dgm:pt>
    <dgm:pt modelId="{3D5A00AD-DA5F-4016-BCC4-28DC128FFEDF}">
      <dgm:prSet custT="1"/>
      <dgm:spPr/>
      <dgm:t>
        <a:bodyPr/>
        <a:lstStyle/>
        <a:p>
          <a:r>
            <a:rPr lang="uk-UA" sz="1400" b="1" smtClean="0"/>
            <a:t>гіпотетико-дедуктивний метод</a:t>
          </a:r>
          <a:endParaRPr lang="uk-UA" sz="1400" b="1" dirty="0"/>
        </a:p>
      </dgm:t>
    </dgm:pt>
    <dgm:pt modelId="{2F7D75F6-1882-40FE-A264-4E3D1FE4F786}" type="parTrans" cxnId="{192B1427-71EA-4713-B721-65FF09517B72}">
      <dgm:prSet/>
      <dgm:spPr/>
      <dgm:t>
        <a:bodyPr/>
        <a:lstStyle/>
        <a:p>
          <a:endParaRPr lang="ru-RU"/>
        </a:p>
      </dgm:t>
    </dgm:pt>
    <dgm:pt modelId="{C2F4A60D-F0DB-49CB-B64C-EED009292A6A}" type="sibTrans" cxnId="{192B1427-71EA-4713-B721-65FF09517B72}">
      <dgm:prSet/>
      <dgm:spPr/>
      <dgm:t>
        <a:bodyPr/>
        <a:lstStyle/>
        <a:p>
          <a:endParaRPr lang="ru-RU"/>
        </a:p>
      </dgm:t>
    </dgm:pt>
    <dgm:pt modelId="{C71C8012-FD8C-4645-97CA-11B12B255697}" type="pres">
      <dgm:prSet presAssocID="{BA5E1432-7EF0-4987-9374-06D1BCB7B1F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B71E5B-297A-46E0-96EC-A8732C5470B9}" type="pres">
      <dgm:prSet presAssocID="{EB98B76D-7A7D-4428-BB9D-1676373E13C2}" presName="composite" presStyleCnt="0"/>
      <dgm:spPr/>
    </dgm:pt>
    <dgm:pt modelId="{C45CCC80-4C93-4D21-8800-EE05A4EB9057}" type="pres">
      <dgm:prSet presAssocID="{EB98B76D-7A7D-4428-BB9D-1676373E13C2}" presName="bentUpArrow1" presStyleLbl="alignImgPlace1" presStyleIdx="0" presStyleCnt="3"/>
      <dgm:spPr/>
    </dgm:pt>
    <dgm:pt modelId="{A75BA03F-DD6D-4236-AB17-E39DD5DAFE40}" type="pres">
      <dgm:prSet presAssocID="{EB98B76D-7A7D-4428-BB9D-1676373E13C2}" presName="ParentText" presStyleLbl="node1" presStyleIdx="0" presStyleCnt="4" custScaleX="197265" custScaleY="1605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26FF8-1AE2-4E48-8857-205E2AA4EE18}" type="pres">
      <dgm:prSet presAssocID="{EB98B76D-7A7D-4428-BB9D-1676373E13C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7755CED-8885-4C82-BE94-7551480F9D42}" type="pres">
      <dgm:prSet presAssocID="{CBFA88D0-F7CB-45D7-A404-6FC55E2A5406}" presName="sibTrans" presStyleCnt="0"/>
      <dgm:spPr/>
    </dgm:pt>
    <dgm:pt modelId="{30DF407D-7068-4A57-9460-9C872618FE26}" type="pres">
      <dgm:prSet presAssocID="{6650028C-D87D-4BAA-BA03-9C7087275111}" presName="composite" presStyleCnt="0"/>
      <dgm:spPr/>
    </dgm:pt>
    <dgm:pt modelId="{623EC0D3-D0A7-42AA-94D2-5695A9BEEF78}" type="pres">
      <dgm:prSet presAssocID="{6650028C-D87D-4BAA-BA03-9C7087275111}" presName="bentUpArrow1" presStyleLbl="alignImgPlace1" presStyleIdx="1" presStyleCnt="3"/>
      <dgm:spPr/>
    </dgm:pt>
    <dgm:pt modelId="{D04690C8-8F5E-4C35-A607-B7ACF5586C2E}" type="pres">
      <dgm:prSet presAssocID="{6650028C-D87D-4BAA-BA03-9C7087275111}" presName="ParentText" presStyleLbl="node1" presStyleIdx="1" presStyleCnt="4" custScaleX="197265" custScaleY="1605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C8B4C-3EC0-406C-8053-7C23C448F8F9}" type="pres">
      <dgm:prSet presAssocID="{6650028C-D87D-4BAA-BA03-9C708727511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F9EE7C0-1962-4359-B285-4737F08866F7}" type="pres">
      <dgm:prSet presAssocID="{197EF4A3-8417-4E2E-971C-024FA01FF50A}" presName="sibTrans" presStyleCnt="0"/>
      <dgm:spPr/>
    </dgm:pt>
    <dgm:pt modelId="{6FA5A194-A63E-4AFE-AD6F-C6F5F6A75C8E}" type="pres">
      <dgm:prSet presAssocID="{B43B6FC3-408C-4DE0-9AD8-610D7A2B84F1}" presName="composite" presStyleCnt="0"/>
      <dgm:spPr/>
    </dgm:pt>
    <dgm:pt modelId="{3B9E5206-65E6-47F5-9C29-857AC7D03509}" type="pres">
      <dgm:prSet presAssocID="{B43B6FC3-408C-4DE0-9AD8-610D7A2B84F1}" presName="bentUpArrow1" presStyleLbl="alignImgPlace1" presStyleIdx="2" presStyleCnt="3"/>
      <dgm:spPr/>
    </dgm:pt>
    <dgm:pt modelId="{D14DF38B-CAA2-4A53-A3D6-E7FDE58949C1}" type="pres">
      <dgm:prSet presAssocID="{B43B6FC3-408C-4DE0-9AD8-610D7A2B84F1}" presName="ParentText" presStyleLbl="node1" presStyleIdx="2" presStyleCnt="4" custScaleX="197265" custScaleY="1605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27C4F-435F-4A5B-8F97-C8BB7AEA10FD}" type="pres">
      <dgm:prSet presAssocID="{B43B6FC3-408C-4DE0-9AD8-610D7A2B84F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1061A10-E1E0-4FB1-A0E8-E0452799FC51}" type="pres">
      <dgm:prSet presAssocID="{11B9E3AC-AEDF-4B11-A13F-95E3C86D0BE3}" presName="sibTrans" presStyleCnt="0"/>
      <dgm:spPr/>
    </dgm:pt>
    <dgm:pt modelId="{9630A13D-A91B-4DD9-B68B-3659A708E20C}" type="pres">
      <dgm:prSet presAssocID="{3D5A00AD-DA5F-4016-BCC4-28DC128FFEDF}" presName="composite" presStyleCnt="0"/>
      <dgm:spPr/>
    </dgm:pt>
    <dgm:pt modelId="{A276EC72-0496-45C3-ADB9-970E22782934}" type="pres">
      <dgm:prSet presAssocID="{3D5A00AD-DA5F-4016-BCC4-28DC128FFEDF}" presName="ParentText" presStyleLbl="node1" presStyleIdx="3" presStyleCnt="4" custScaleX="197265" custScaleY="1605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42CC5-45B7-4E28-83FE-FE40ED35B9DC}" type="presOf" srcId="{B43B6FC3-408C-4DE0-9AD8-610D7A2B84F1}" destId="{D14DF38B-CAA2-4A53-A3D6-E7FDE58949C1}" srcOrd="0" destOrd="0" presId="urn:microsoft.com/office/officeart/2005/8/layout/StepDownProcess"/>
    <dgm:cxn modelId="{B725EC29-E11F-4C57-AE8B-412B05B578DB}" srcId="{BA5E1432-7EF0-4987-9374-06D1BCB7B1FE}" destId="{EB98B76D-7A7D-4428-BB9D-1676373E13C2}" srcOrd="0" destOrd="0" parTransId="{76F7E015-F72F-4B06-8BD0-6007C89B7FD0}" sibTransId="{CBFA88D0-F7CB-45D7-A404-6FC55E2A5406}"/>
    <dgm:cxn modelId="{192B1427-71EA-4713-B721-65FF09517B72}" srcId="{BA5E1432-7EF0-4987-9374-06D1BCB7B1FE}" destId="{3D5A00AD-DA5F-4016-BCC4-28DC128FFEDF}" srcOrd="3" destOrd="0" parTransId="{2F7D75F6-1882-40FE-A264-4E3D1FE4F786}" sibTransId="{C2F4A60D-F0DB-49CB-B64C-EED009292A6A}"/>
    <dgm:cxn modelId="{C7F5D2FC-409C-4A7C-B9CE-9117ED9E24F7}" type="presOf" srcId="{BA5E1432-7EF0-4987-9374-06D1BCB7B1FE}" destId="{C71C8012-FD8C-4645-97CA-11B12B255697}" srcOrd="0" destOrd="0" presId="urn:microsoft.com/office/officeart/2005/8/layout/StepDownProcess"/>
    <dgm:cxn modelId="{4EED7280-0C29-42DE-856A-29DD756AABCA}" type="presOf" srcId="{EB98B76D-7A7D-4428-BB9D-1676373E13C2}" destId="{A75BA03F-DD6D-4236-AB17-E39DD5DAFE40}" srcOrd="0" destOrd="0" presId="urn:microsoft.com/office/officeart/2005/8/layout/StepDownProcess"/>
    <dgm:cxn modelId="{7AAD3508-35B9-4A1C-A880-73ACCDA45A16}" type="presOf" srcId="{3D5A00AD-DA5F-4016-BCC4-28DC128FFEDF}" destId="{A276EC72-0496-45C3-ADB9-970E22782934}" srcOrd="0" destOrd="0" presId="urn:microsoft.com/office/officeart/2005/8/layout/StepDownProcess"/>
    <dgm:cxn modelId="{B4966262-70AE-4450-B8F8-4F7C59C1DA58}" srcId="{BA5E1432-7EF0-4987-9374-06D1BCB7B1FE}" destId="{6650028C-D87D-4BAA-BA03-9C7087275111}" srcOrd="1" destOrd="0" parTransId="{3B0BAFB8-F71B-4629-A418-CE07F4288C29}" sibTransId="{197EF4A3-8417-4E2E-971C-024FA01FF50A}"/>
    <dgm:cxn modelId="{AD8CDA87-90BD-4780-BF13-C9EADD75047E}" srcId="{BA5E1432-7EF0-4987-9374-06D1BCB7B1FE}" destId="{B43B6FC3-408C-4DE0-9AD8-610D7A2B84F1}" srcOrd="2" destOrd="0" parTransId="{CB3320A9-36A3-4C16-B4A1-6E52A7F2F9F2}" sibTransId="{11B9E3AC-AEDF-4B11-A13F-95E3C86D0BE3}"/>
    <dgm:cxn modelId="{4F9AF708-943F-4DF2-B223-58E534E3780A}" type="presOf" srcId="{6650028C-D87D-4BAA-BA03-9C7087275111}" destId="{D04690C8-8F5E-4C35-A607-B7ACF5586C2E}" srcOrd="0" destOrd="0" presId="urn:microsoft.com/office/officeart/2005/8/layout/StepDownProcess"/>
    <dgm:cxn modelId="{D89C8815-DA31-49A8-B9D7-21052F175BFD}" type="presParOf" srcId="{C71C8012-FD8C-4645-97CA-11B12B255697}" destId="{C9B71E5B-297A-46E0-96EC-A8732C5470B9}" srcOrd="0" destOrd="0" presId="urn:microsoft.com/office/officeart/2005/8/layout/StepDownProcess"/>
    <dgm:cxn modelId="{E0111180-FF0D-4AF7-8FD4-3E8EA64B0516}" type="presParOf" srcId="{C9B71E5B-297A-46E0-96EC-A8732C5470B9}" destId="{C45CCC80-4C93-4D21-8800-EE05A4EB9057}" srcOrd="0" destOrd="0" presId="urn:microsoft.com/office/officeart/2005/8/layout/StepDownProcess"/>
    <dgm:cxn modelId="{E0C02391-D405-4820-991A-41FD0DEB4FB8}" type="presParOf" srcId="{C9B71E5B-297A-46E0-96EC-A8732C5470B9}" destId="{A75BA03F-DD6D-4236-AB17-E39DD5DAFE40}" srcOrd="1" destOrd="0" presId="urn:microsoft.com/office/officeart/2005/8/layout/StepDownProcess"/>
    <dgm:cxn modelId="{961F709D-8CE8-4D16-9921-707AA7AEFBD7}" type="presParOf" srcId="{C9B71E5B-297A-46E0-96EC-A8732C5470B9}" destId="{44D26FF8-1AE2-4E48-8857-205E2AA4EE18}" srcOrd="2" destOrd="0" presId="urn:microsoft.com/office/officeart/2005/8/layout/StepDownProcess"/>
    <dgm:cxn modelId="{40E6D8B9-6F9F-4B4B-BD81-ED260F600555}" type="presParOf" srcId="{C71C8012-FD8C-4645-97CA-11B12B255697}" destId="{67755CED-8885-4C82-BE94-7551480F9D42}" srcOrd="1" destOrd="0" presId="urn:microsoft.com/office/officeart/2005/8/layout/StepDownProcess"/>
    <dgm:cxn modelId="{C7361924-EED6-4A96-A687-22AE5DBA6E72}" type="presParOf" srcId="{C71C8012-FD8C-4645-97CA-11B12B255697}" destId="{30DF407D-7068-4A57-9460-9C872618FE26}" srcOrd="2" destOrd="0" presId="urn:microsoft.com/office/officeart/2005/8/layout/StepDownProcess"/>
    <dgm:cxn modelId="{1C0846DB-99C5-4CD5-9B52-87E70C1CECA6}" type="presParOf" srcId="{30DF407D-7068-4A57-9460-9C872618FE26}" destId="{623EC0D3-D0A7-42AA-94D2-5695A9BEEF78}" srcOrd="0" destOrd="0" presId="urn:microsoft.com/office/officeart/2005/8/layout/StepDownProcess"/>
    <dgm:cxn modelId="{8110A560-AB94-4DA7-96E3-4B8AB8BE91FC}" type="presParOf" srcId="{30DF407D-7068-4A57-9460-9C872618FE26}" destId="{D04690C8-8F5E-4C35-A607-B7ACF5586C2E}" srcOrd="1" destOrd="0" presId="urn:microsoft.com/office/officeart/2005/8/layout/StepDownProcess"/>
    <dgm:cxn modelId="{87A0FEE7-3CAB-40F6-81BA-D835E4B3E157}" type="presParOf" srcId="{30DF407D-7068-4A57-9460-9C872618FE26}" destId="{6CAC8B4C-3EC0-406C-8053-7C23C448F8F9}" srcOrd="2" destOrd="0" presId="urn:microsoft.com/office/officeart/2005/8/layout/StepDownProcess"/>
    <dgm:cxn modelId="{ABE3BDEB-3858-4376-ABE4-671164F877DB}" type="presParOf" srcId="{C71C8012-FD8C-4645-97CA-11B12B255697}" destId="{7F9EE7C0-1962-4359-B285-4737F08866F7}" srcOrd="3" destOrd="0" presId="urn:microsoft.com/office/officeart/2005/8/layout/StepDownProcess"/>
    <dgm:cxn modelId="{6B1CD82F-5289-4C9B-87BA-F06329B39377}" type="presParOf" srcId="{C71C8012-FD8C-4645-97CA-11B12B255697}" destId="{6FA5A194-A63E-4AFE-AD6F-C6F5F6A75C8E}" srcOrd="4" destOrd="0" presId="urn:microsoft.com/office/officeart/2005/8/layout/StepDownProcess"/>
    <dgm:cxn modelId="{718446FC-9E17-409C-B994-C8C9A18FFA4F}" type="presParOf" srcId="{6FA5A194-A63E-4AFE-AD6F-C6F5F6A75C8E}" destId="{3B9E5206-65E6-47F5-9C29-857AC7D03509}" srcOrd="0" destOrd="0" presId="urn:microsoft.com/office/officeart/2005/8/layout/StepDownProcess"/>
    <dgm:cxn modelId="{4DC455EA-0DB9-4417-9D84-8E562BC4B952}" type="presParOf" srcId="{6FA5A194-A63E-4AFE-AD6F-C6F5F6A75C8E}" destId="{D14DF38B-CAA2-4A53-A3D6-E7FDE58949C1}" srcOrd="1" destOrd="0" presId="urn:microsoft.com/office/officeart/2005/8/layout/StepDownProcess"/>
    <dgm:cxn modelId="{E8CC684D-0B59-4953-9170-D21F75FE6C1C}" type="presParOf" srcId="{6FA5A194-A63E-4AFE-AD6F-C6F5F6A75C8E}" destId="{7B527C4F-435F-4A5B-8F97-C8BB7AEA10FD}" srcOrd="2" destOrd="0" presId="urn:microsoft.com/office/officeart/2005/8/layout/StepDownProcess"/>
    <dgm:cxn modelId="{5B0A8C12-09D5-4AD4-BD3C-F19D41C53FF9}" type="presParOf" srcId="{C71C8012-FD8C-4645-97CA-11B12B255697}" destId="{61061A10-E1E0-4FB1-A0E8-E0452799FC51}" srcOrd="5" destOrd="0" presId="urn:microsoft.com/office/officeart/2005/8/layout/StepDownProcess"/>
    <dgm:cxn modelId="{D8A03B50-BB35-4E87-8AD4-596B0DD1F9E2}" type="presParOf" srcId="{C71C8012-FD8C-4645-97CA-11B12B255697}" destId="{9630A13D-A91B-4DD9-B68B-3659A708E20C}" srcOrd="6" destOrd="0" presId="urn:microsoft.com/office/officeart/2005/8/layout/StepDownProcess"/>
    <dgm:cxn modelId="{92EB49C6-35FB-48AE-8692-5A4CE1D1B504}" type="presParOf" srcId="{9630A13D-A91B-4DD9-B68B-3659A708E20C}" destId="{A276EC72-0496-45C3-ADB9-970E2278293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A8788-46C7-42C4-8364-AA121243D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351ED96-D9AE-4D03-BA0C-74B8E520880B}">
      <dgm:prSet/>
      <dgm:spPr/>
      <dgm:t>
        <a:bodyPr/>
        <a:lstStyle/>
        <a:p>
          <a:pPr rtl="0"/>
          <a:r>
            <a:rPr lang="uk-UA" b="1" i="1" baseline="0" dirty="0" smtClean="0">
              <a:solidFill>
                <a:schemeClr val="accent4"/>
              </a:solidFill>
            </a:rPr>
            <a:t>Гіпотетико-дедуктивний метод </a:t>
          </a:r>
          <a:r>
            <a:rPr lang="uk-UA" b="1" baseline="0" dirty="0" smtClean="0"/>
            <a:t>- це метод наукового пізнання, сутність якого полягає у створенні системи </a:t>
          </a:r>
          <a:r>
            <a:rPr lang="uk-UA" b="1" baseline="0" dirty="0" err="1" smtClean="0"/>
            <a:t>дедуктивно</a:t>
          </a:r>
          <a:r>
            <a:rPr lang="uk-UA" b="1" baseline="0" dirty="0" smtClean="0"/>
            <a:t> пов’язаних між собою гіпотез, з яких виводяться твердження щодо емпіричних фактів. Звідси, метод ґрунтується на виведенні (дедукції) умовиводів з гіпотез та інших посилань, істинне значення яких невідоме. А це означає, що умовивід, отриманий на основі даного метода, буде мати лише </a:t>
          </a:r>
          <a:r>
            <a:rPr lang="uk-UA" b="1" baseline="0" dirty="0" err="1" smtClean="0"/>
            <a:t>вірогіднійсний</a:t>
          </a:r>
          <a:r>
            <a:rPr lang="uk-UA" b="1" baseline="0" dirty="0" smtClean="0"/>
            <a:t> характер. </a:t>
          </a:r>
          <a:endParaRPr lang="ru-RU" dirty="0"/>
        </a:p>
      </dgm:t>
    </dgm:pt>
    <dgm:pt modelId="{B41E73B0-4BF6-4607-9709-ED1148CB3C48}" type="parTrans" cxnId="{563C0412-06C4-4F68-AE68-63610A5AF25A}">
      <dgm:prSet/>
      <dgm:spPr/>
      <dgm:t>
        <a:bodyPr/>
        <a:lstStyle/>
        <a:p>
          <a:endParaRPr lang="ru-RU"/>
        </a:p>
      </dgm:t>
    </dgm:pt>
    <dgm:pt modelId="{92A467A6-E025-49DB-8D39-7EEEC062649B}" type="sibTrans" cxnId="{563C0412-06C4-4F68-AE68-63610A5AF25A}">
      <dgm:prSet/>
      <dgm:spPr/>
      <dgm:t>
        <a:bodyPr/>
        <a:lstStyle/>
        <a:p>
          <a:endParaRPr lang="ru-RU"/>
        </a:p>
      </dgm:t>
    </dgm:pt>
    <dgm:pt modelId="{75F9D9E7-6062-4A44-AA6A-A246BB0E58F2}" type="pres">
      <dgm:prSet presAssocID="{891A8788-46C7-42C4-8364-AA121243D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A90576-DDDF-4D7B-918E-9FF4F7FC32A8}" type="pres">
      <dgm:prSet presAssocID="{8351ED96-D9AE-4D03-BA0C-74B8E520880B}" presName="parentText" presStyleLbl="node1" presStyleIdx="0" presStyleCnt="1" custLinFactNeighborX="8612" custLinFactNeighborY="1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3C0412-06C4-4F68-AE68-63610A5AF25A}" srcId="{891A8788-46C7-42C4-8364-AA121243D7B8}" destId="{8351ED96-D9AE-4D03-BA0C-74B8E520880B}" srcOrd="0" destOrd="0" parTransId="{B41E73B0-4BF6-4607-9709-ED1148CB3C48}" sibTransId="{92A467A6-E025-49DB-8D39-7EEEC062649B}"/>
    <dgm:cxn modelId="{796E99B7-E040-4C82-AB97-43DDDAA34829}" type="presOf" srcId="{8351ED96-D9AE-4D03-BA0C-74B8E520880B}" destId="{8AA90576-DDDF-4D7B-918E-9FF4F7FC32A8}" srcOrd="0" destOrd="0" presId="urn:microsoft.com/office/officeart/2005/8/layout/vList2"/>
    <dgm:cxn modelId="{DE08C754-D8F5-4918-990D-DB7A770BF4E0}" type="presOf" srcId="{891A8788-46C7-42C4-8364-AA121243D7B8}" destId="{75F9D9E7-6062-4A44-AA6A-A246BB0E58F2}" srcOrd="0" destOrd="0" presId="urn:microsoft.com/office/officeart/2005/8/layout/vList2"/>
    <dgm:cxn modelId="{7D81753C-6A57-4D50-9386-EDCDC9E13EB2}" type="presParOf" srcId="{75F9D9E7-6062-4A44-AA6A-A246BB0E58F2}" destId="{8AA90576-DDDF-4D7B-918E-9FF4F7FC32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16220-9952-4256-A351-65EA312253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67D16DE-8CBB-4812-95EF-C4271CB708B3}">
      <dgm:prSet/>
      <dgm:spPr/>
      <dgm:t>
        <a:bodyPr/>
        <a:lstStyle/>
        <a:p>
          <a:pPr rtl="0"/>
          <a:r>
            <a:rPr lang="uk-UA" b="1" i="1" baseline="0" dirty="0" smtClean="0">
              <a:solidFill>
                <a:schemeClr val="accent4"/>
              </a:solidFill>
            </a:rPr>
            <a:t>Сходження від абстрактного до конкретного </a:t>
          </a:r>
          <a:r>
            <a:rPr lang="uk-UA" b="1" i="1" baseline="0" dirty="0" smtClean="0"/>
            <a:t>- </a:t>
          </a:r>
          <a:r>
            <a:rPr lang="uk-UA" b="1" baseline="0" dirty="0" smtClean="0"/>
            <a:t>це метод теоретичного дослідження і викладу, який полягає у русі наукової думки від вихідної абстракції (однобічне, неповне знання) через послідовні етапи поглиблення і розширення пізнання до результату - цілісного відтворення у теорії предмета, що досліджується</a:t>
          </a:r>
          <a:r>
            <a:rPr lang="uk-UA" baseline="0" dirty="0" smtClean="0"/>
            <a:t>.</a:t>
          </a:r>
          <a:endParaRPr lang="ru-RU" dirty="0"/>
        </a:p>
      </dgm:t>
    </dgm:pt>
    <dgm:pt modelId="{8CE7AB43-845D-46F3-97F2-E8822B7DD89D}" type="parTrans" cxnId="{C439FBA0-D7E1-4438-A20C-83F2D8404A86}">
      <dgm:prSet/>
      <dgm:spPr/>
      <dgm:t>
        <a:bodyPr/>
        <a:lstStyle/>
        <a:p>
          <a:endParaRPr lang="ru-RU"/>
        </a:p>
      </dgm:t>
    </dgm:pt>
    <dgm:pt modelId="{6E11582A-2FF3-4312-9A52-44370E7DA976}" type="sibTrans" cxnId="{C439FBA0-D7E1-4438-A20C-83F2D8404A86}">
      <dgm:prSet/>
      <dgm:spPr/>
      <dgm:t>
        <a:bodyPr/>
        <a:lstStyle/>
        <a:p>
          <a:endParaRPr lang="ru-RU"/>
        </a:p>
      </dgm:t>
    </dgm:pt>
    <dgm:pt modelId="{89731CC0-9FD3-4DCE-9B27-B76ECE6D8925}" type="pres">
      <dgm:prSet presAssocID="{9B316220-9952-4256-A351-65EA312253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0C3819-ED7B-4860-8F16-7CD7A3B221B0}" type="pres">
      <dgm:prSet presAssocID="{367D16DE-8CBB-4812-95EF-C4271CB708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937231-D597-4468-8082-63C67F956C9E}" type="presOf" srcId="{9B316220-9952-4256-A351-65EA312253DE}" destId="{89731CC0-9FD3-4DCE-9B27-B76ECE6D8925}" srcOrd="0" destOrd="0" presId="urn:microsoft.com/office/officeart/2005/8/layout/vList2"/>
    <dgm:cxn modelId="{C439FBA0-D7E1-4438-A20C-83F2D8404A86}" srcId="{9B316220-9952-4256-A351-65EA312253DE}" destId="{367D16DE-8CBB-4812-95EF-C4271CB708B3}" srcOrd="0" destOrd="0" parTransId="{8CE7AB43-845D-46F3-97F2-E8822B7DD89D}" sibTransId="{6E11582A-2FF3-4312-9A52-44370E7DA976}"/>
    <dgm:cxn modelId="{2B0DC318-4693-4E40-BC77-149E29AE78AC}" type="presOf" srcId="{367D16DE-8CBB-4812-95EF-C4271CB708B3}" destId="{910C3819-ED7B-4860-8F16-7CD7A3B221B0}" srcOrd="0" destOrd="0" presId="urn:microsoft.com/office/officeart/2005/8/layout/vList2"/>
    <dgm:cxn modelId="{00CE4830-FA9E-491B-A77F-D7073AA1BDCF}" type="presParOf" srcId="{89731CC0-9FD3-4DCE-9B27-B76ECE6D8925}" destId="{910C3819-ED7B-4860-8F16-7CD7A3B221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54C3AC-94C3-4763-ABF3-662DF0CD496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DDF51-06D4-4E41-A901-46CA6613B512}">
      <dgm:prSet custT="1"/>
      <dgm:spPr/>
      <dgm:t>
        <a:bodyPr/>
        <a:lstStyle/>
        <a:p>
          <a:pPr rtl="0"/>
          <a:r>
            <a:rPr lang="uk-UA" sz="1400" b="1" smtClean="0"/>
            <a:t>індукція</a:t>
          </a:r>
          <a:endParaRPr lang="ru-RU" sz="1400"/>
        </a:p>
      </dgm:t>
    </dgm:pt>
    <dgm:pt modelId="{2F02BBD9-C947-4069-B88A-2E69E42BE096}" type="parTrans" cxnId="{6E3F6146-D376-483C-BC1A-125C81015BB9}">
      <dgm:prSet/>
      <dgm:spPr/>
      <dgm:t>
        <a:bodyPr/>
        <a:lstStyle/>
        <a:p>
          <a:endParaRPr lang="ru-RU"/>
        </a:p>
      </dgm:t>
    </dgm:pt>
    <dgm:pt modelId="{3B55706E-4CAD-4E81-A79F-CA4797C9A585}" type="sibTrans" cxnId="{6E3F6146-D376-483C-BC1A-125C81015BB9}">
      <dgm:prSet custT="1"/>
      <dgm:spPr/>
      <dgm:t>
        <a:bodyPr/>
        <a:lstStyle/>
        <a:p>
          <a:endParaRPr lang="ru-RU" sz="1400"/>
        </a:p>
      </dgm:t>
    </dgm:pt>
    <dgm:pt modelId="{CBB30CB2-AD0D-4A79-8AA7-A29A6EB7C3D6}">
      <dgm:prSet custT="1"/>
      <dgm:spPr/>
      <dgm:t>
        <a:bodyPr/>
        <a:lstStyle/>
        <a:p>
          <a:r>
            <a:rPr lang="uk-UA" sz="1400" b="1" smtClean="0"/>
            <a:t>дедукція</a:t>
          </a:r>
          <a:endParaRPr lang="uk-UA" sz="1400" b="1" dirty="0"/>
        </a:p>
      </dgm:t>
    </dgm:pt>
    <dgm:pt modelId="{46CADADC-BE6E-48D8-B455-8613071A0E9D}" type="parTrans" cxnId="{1C7FA707-7E9B-42AC-8658-4DB1C9B81FF5}">
      <dgm:prSet/>
      <dgm:spPr/>
      <dgm:t>
        <a:bodyPr/>
        <a:lstStyle/>
        <a:p>
          <a:endParaRPr lang="ru-RU"/>
        </a:p>
      </dgm:t>
    </dgm:pt>
    <dgm:pt modelId="{0E838EC2-D7E1-447F-8C18-162562A11F49}" type="sibTrans" cxnId="{1C7FA707-7E9B-42AC-8658-4DB1C9B81FF5}">
      <dgm:prSet custT="1"/>
      <dgm:spPr/>
      <dgm:t>
        <a:bodyPr/>
        <a:lstStyle/>
        <a:p>
          <a:endParaRPr lang="ru-RU" sz="1400"/>
        </a:p>
      </dgm:t>
    </dgm:pt>
    <dgm:pt modelId="{1D85DF5B-2834-45AB-9CBB-7D46E42F3208}">
      <dgm:prSet custT="1"/>
      <dgm:spPr/>
      <dgm:t>
        <a:bodyPr/>
        <a:lstStyle/>
        <a:p>
          <a:r>
            <a:rPr lang="uk-UA" sz="1400" b="1" smtClean="0"/>
            <a:t>аналогія</a:t>
          </a:r>
          <a:endParaRPr lang="uk-UA" sz="1400" b="1" dirty="0"/>
        </a:p>
      </dgm:t>
    </dgm:pt>
    <dgm:pt modelId="{23A898F0-77D8-49C8-A6FB-65C6B72C2F77}" type="parTrans" cxnId="{90EA110D-7C6D-4487-BD72-17004B43F330}">
      <dgm:prSet/>
      <dgm:spPr/>
      <dgm:t>
        <a:bodyPr/>
        <a:lstStyle/>
        <a:p>
          <a:endParaRPr lang="ru-RU"/>
        </a:p>
      </dgm:t>
    </dgm:pt>
    <dgm:pt modelId="{262AB741-2ABF-4C0C-AD3F-52B62F480B0B}" type="sibTrans" cxnId="{90EA110D-7C6D-4487-BD72-17004B43F330}">
      <dgm:prSet custT="1"/>
      <dgm:spPr/>
      <dgm:t>
        <a:bodyPr/>
        <a:lstStyle/>
        <a:p>
          <a:endParaRPr lang="ru-RU" sz="1400"/>
        </a:p>
      </dgm:t>
    </dgm:pt>
    <dgm:pt modelId="{DD73F270-91F5-402E-A85C-6ABC4C8FEAA4}">
      <dgm:prSet custT="1"/>
      <dgm:spPr/>
      <dgm:t>
        <a:bodyPr/>
        <a:lstStyle/>
        <a:p>
          <a:r>
            <a:rPr lang="uk-UA" sz="1400" b="1" smtClean="0"/>
            <a:t>моделювання</a:t>
          </a:r>
          <a:endParaRPr lang="uk-UA" sz="1400" b="1" dirty="0"/>
        </a:p>
      </dgm:t>
    </dgm:pt>
    <dgm:pt modelId="{EDE6AE5D-E2B8-4886-874C-38F67A3994E7}" type="parTrans" cxnId="{11164B3D-0402-4F02-8C9D-0E67E1593478}">
      <dgm:prSet/>
      <dgm:spPr/>
      <dgm:t>
        <a:bodyPr/>
        <a:lstStyle/>
        <a:p>
          <a:endParaRPr lang="ru-RU"/>
        </a:p>
      </dgm:t>
    </dgm:pt>
    <dgm:pt modelId="{B59F44A5-F2F2-4C0E-ABDF-EEE502355433}" type="sibTrans" cxnId="{11164B3D-0402-4F02-8C9D-0E67E1593478}">
      <dgm:prSet custT="1"/>
      <dgm:spPr/>
      <dgm:t>
        <a:bodyPr/>
        <a:lstStyle/>
        <a:p>
          <a:endParaRPr lang="ru-RU" sz="1400"/>
        </a:p>
      </dgm:t>
    </dgm:pt>
    <dgm:pt modelId="{D678ADC8-4805-41C3-A997-5A2EB04AF5F3}">
      <dgm:prSet custT="1"/>
      <dgm:spPr/>
      <dgm:t>
        <a:bodyPr/>
        <a:lstStyle/>
        <a:p>
          <a:r>
            <a:rPr lang="uk-UA" sz="1400" b="1" smtClean="0"/>
            <a:t>системний підхід</a:t>
          </a:r>
          <a:endParaRPr lang="uk-UA" sz="1400" b="1" dirty="0"/>
        </a:p>
      </dgm:t>
    </dgm:pt>
    <dgm:pt modelId="{8AD5D27E-E668-4BC9-BAAF-F665661AC1FE}" type="parTrans" cxnId="{7DD4948F-D025-4AAB-8FE7-DD57915E4BC0}">
      <dgm:prSet/>
      <dgm:spPr/>
      <dgm:t>
        <a:bodyPr/>
        <a:lstStyle/>
        <a:p>
          <a:endParaRPr lang="ru-RU"/>
        </a:p>
      </dgm:t>
    </dgm:pt>
    <dgm:pt modelId="{733C2675-B374-40C8-A461-528E121A1A13}" type="sibTrans" cxnId="{7DD4948F-D025-4AAB-8FE7-DD57915E4BC0}">
      <dgm:prSet custT="1"/>
      <dgm:spPr/>
      <dgm:t>
        <a:bodyPr/>
        <a:lstStyle/>
        <a:p>
          <a:endParaRPr lang="ru-RU" sz="1400"/>
        </a:p>
      </dgm:t>
    </dgm:pt>
    <dgm:pt modelId="{4488AB80-8541-4E70-B0E5-513986A03D99}">
      <dgm:prSet custT="1"/>
      <dgm:spPr/>
      <dgm:t>
        <a:bodyPr/>
        <a:lstStyle/>
        <a:p>
          <a:r>
            <a:rPr lang="uk-UA" sz="1400" b="1" dirty="0" err="1" smtClean="0"/>
            <a:t>вірогіднісні</a:t>
          </a:r>
          <a:r>
            <a:rPr lang="uk-UA" sz="1400" b="1" dirty="0" smtClean="0"/>
            <a:t> (статистичні) методи</a:t>
          </a:r>
          <a:endParaRPr lang="uk-UA" sz="1400" b="1" dirty="0"/>
        </a:p>
      </dgm:t>
    </dgm:pt>
    <dgm:pt modelId="{58F09FEE-144B-4123-A004-F32AE13B143B}" type="parTrans" cxnId="{A5031E38-E794-4F5B-9FC1-62DE0C491C3E}">
      <dgm:prSet/>
      <dgm:spPr/>
      <dgm:t>
        <a:bodyPr/>
        <a:lstStyle/>
        <a:p>
          <a:endParaRPr lang="ru-RU"/>
        </a:p>
      </dgm:t>
    </dgm:pt>
    <dgm:pt modelId="{73BF8E96-0FB5-478D-B8BE-9898FD2C9209}" type="sibTrans" cxnId="{A5031E38-E794-4F5B-9FC1-62DE0C491C3E}">
      <dgm:prSet custT="1"/>
      <dgm:spPr/>
      <dgm:t>
        <a:bodyPr/>
        <a:lstStyle/>
        <a:p>
          <a:endParaRPr lang="ru-RU" sz="1400"/>
        </a:p>
      </dgm:t>
    </dgm:pt>
    <dgm:pt modelId="{AAD69ACF-0571-43A6-86D9-3E5FF2A2662A}">
      <dgm:prSet custT="1"/>
      <dgm:spPr/>
      <dgm:t>
        <a:bodyPr/>
        <a:lstStyle/>
        <a:p>
          <a:r>
            <a:rPr lang="uk-UA" sz="1400" b="1" smtClean="0"/>
            <a:t>узагальнення</a:t>
          </a:r>
          <a:endParaRPr lang="uk-UA" sz="1400" b="1" dirty="0"/>
        </a:p>
      </dgm:t>
    </dgm:pt>
    <dgm:pt modelId="{E80C47A1-1150-47FB-A89F-C7F6E428A947}" type="parTrans" cxnId="{2D4860F9-47ED-41CB-A06D-709DD503E45F}">
      <dgm:prSet/>
      <dgm:spPr/>
      <dgm:t>
        <a:bodyPr/>
        <a:lstStyle/>
        <a:p>
          <a:endParaRPr lang="ru-RU"/>
        </a:p>
      </dgm:t>
    </dgm:pt>
    <dgm:pt modelId="{C97BF56F-BCBA-418E-9A6D-84CE2F50A8C5}" type="sibTrans" cxnId="{2D4860F9-47ED-41CB-A06D-709DD503E45F}">
      <dgm:prSet custT="1"/>
      <dgm:spPr/>
      <dgm:t>
        <a:bodyPr/>
        <a:lstStyle/>
        <a:p>
          <a:endParaRPr lang="ru-RU" sz="1400"/>
        </a:p>
      </dgm:t>
    </dgm:pt>
    <dgm:pt modelId="{54C3BE3D-53C1-4812-B484-DBD3A7563060}">
      <dgm:prSet custT="1"/>
      <dgm:spPr/>
      <dgm:t>
        <a:bodyPr/>
        <a:lstStyle/>
        <a:p>
          <a:r>
            <a:rPr lang="uk-UA" sz="1400" b="1" smtClean="0"/>
            <a:t>ідеалізація</a:t>
          </a:r>
          <a:endParaRPr lang="uk-UA" sz="1400" b="1" dirty="0"/>
        </a:p>
      </dgm:t>
    </dgm:pt>
    <dgm:pt modelId="{EADDF8C5-77DA-4AE2-8C55-36D7AE456FA3}" type="parTrans" cxnId="{802F48FC-D30D-4437-9F6A-28AD62B7F871}">
      <dgm:prSet/>
      <dgm:spPr/>
      <dgm:t>
        <a:bodyPr/>
        <a:lstStyle/>
        <a:p>
          <a:endParaRPr lang="ru-RU"/>
        </a:p>
      </dgm:t>
    </dgm:pt>
    <dgm:pt modelId="{8632B7A5-A7B3-4844-B836-7D746EFE14FE}" type="sibTrans" cxnId="{802F48FC-D30D-4437-9F6A-28AD62B7F871}">
      <dgm:prSet custT="1"/>
      <dgm:spPr/>
      <dgm:t>
        <a:bodyPr/>
        <a:lstStyle/>
        <a:p>
          <a:endParaRPr lang="ru-RU" sz="1400"/>
        </a:p>
      </dgm:t>
    </dgm:pt>
    <dgm:pt modelId="{E2169485-DEC6-4E7F-98DE-8898455F2637}">
      <dgm:prSet custT="1"/>
      <dgm:spPr/>
      <dgm:t>
        <a:bodyPr/>
        <a:lstStyle/>
        <a:p>
          <a:r>
            <a:rPr lang="uk-UA" sz="1400" b="1" dirty="0" smtClean="0"/>
            <a:t>абстрагування</a:t>
          </a:r>
          <a:endParaRPr lang="uk-UA" sz="1400" b="1" dirty="0"/>
        </a:p>
      </dgm:t>
    </dgm:pt>
    <dgm:pt modelId="{E219D74E-3558-4391-B35D-51E8244EC946}" type="parTrans" cxnId="{E3BA7435-A50B-4451-A8BC-B9CB89AED059}">
      <dgm:prSet/>
      <dgm:spPr/>
      <dgm:t>
        <a:bodyPr/>
        <a:lstStyle/>
        <a:p>
          <a:endParaRPr lang="ru-RU"/>
        </a:p>
      </dgm:t>
    </dgm:pt>
    <dgm:pt modelId="{369E63C3-8D6E-4D70-BF20-7CF8C8343224}" type="sibTrans" cxnId="{E3BA7435-A50B-4451-A8BC-B9CB89AED059}">
      <dgm:prSet custT="1"/>
      <dgm:spPr/>
      <dgm:t>
        <a:bodyPr/>
        <a:lstStyle/>
        <a:p>
          <a:endParaRPr lang="ru-RU" sz="1400"/>
        </a:p>
      </dgm:t>
    </dgm:pt>
    <dgm:pt modelId="{2A3658C8-2C4B-4A85-9721-9E08B14C070A}">
      <dgm:prSet custT="1"/>
      <dgm:spPr/>
      <dgm:t>
        <a:bodyPr/>
        <a:lstStyle/>
        <a:p>
          <a:r>
            <a:rPr lang="uk-UA" sz="1400" b="1" dirty="0" smtClean="0"/>
            <a:t>синтез</a:t>
          </a:r>
          <a:endParaRPr lang="uk-UA" sz="1400" b="1" dirty="0"/>
        </a:p>
      </dgm:t>
    </dgm:pt>
    <dgm:pt modelId="{68E4ED51-31F8-4B70-9378-2FA6DB03CABC}" type="parTrans" cxnId="{E5FD54F0-45E6-46AC-9ECC-39098F74B10D}">
      <dgm:prSet/>
      <dgm:spPr/>
      <dgm:t>
        <a:bodyPr/>
        <a:lstStyle/>
        <a:p>
          <a:endParaRPr lang="ru-RU"/>
        </a:p>
      </dgm:t>
    </dgm:pt>
    <dgm:pt modelId="{E843A51A-9E58-438E-BBF0-4F3937DFCB75}" type="sibTrans" cxnId="{E5FD54F0-45E6-46AC-9ECC-39098F74B10D}">
      <dgm:prSet custT="1"/>
      <dgm:spPr/>
      <dgm:t>
        <a:bodyPr/>
        <a:lstStyle/>
        <a:p>
          <a:endParaRPr lang="ru-RU" sz="1400"/>
        </a:p>
      </dgm:t>
    </dgm:pt>
    <dgm:pt modelId="{2AB66C2E-4C39-4F51-9C8D-5E7925704600}">
      <dgm:prSet custT="1"/>
      <dgm:spPr/>
      <dgm:t>
        <a:bodyPr/>
        <a:lstStyle/>
        <a:p>
          <a:r>
            <a:rPr lang="uk-UA" sz="1400" b="1" dirty="0" smtClean="0"/>
            <a:t>аналіз</a:t>
          </a:r>
          <a:endParaRPr lang="uk-UA" sz="1400" b="1" dirty="0"/>
        </a:p>
      </dgm:t>
    </dgm:pt>
    <dgm:pt modelId="{509CAF7A-8EA7-420E-B583-D2F919FF9F41}" type="parTrans" cxnId="{25F45B1D-A5AF-430B-B788-51593F9D3D82}">
      <dgm:prSet/>
      <dgm:spPr/>
      <dgm:t>
        <a:bodyPr/>
        <a:lstStyle/>
        <a:p>
          <a:endParaRPr lang="ru-RU"/>
        </a:p>
      </dgm:t>
    </dgm:pt>
    <dgm:pt modelId="{5B5E326C-6E8B-462A-A661-E821BC64FC29}" type="sibTrans" cxnId="{25F45B1D-A5AF-430B-B788-51593F9D3D82}">
      <dgm:prSet custT="1"/>
      <dgm:spPr/>
      <dgm:t>
        <a:bodyPr/>
        <a:lstStyle/>
        <a:p>
          <a:endParaRPr lang="ru-RU" sz="1400"/>
        </a:p>
      </dgm:t>
    </dgm:pt>
    <dgm:pt modelId="{D03398FD-EFB7-4B0E-AB8A-60AE6A6EB289}" type="pres">
      <dgm:prSet presAssocID="{4554C3AC-94C3-4763-ABF3-662DF0CD4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40D706-B54C-4EC8-AA3A-A01594D95485}" type="pres">
      <dgm:prSet presAssocID="{4554C3AC-94C3-4763-ABF3-662DF0CD4963}" presName="cycle" presStyleCnt="0"/>
      <dgm:spPr/>
    </dgm:pt>
    <dgm:pt modelId="{EC42D084-3587-4FCE-8E3C-834E6561FD0E}" type="pres">
      <dgm:prSet presAssocID="{F96DDF51-06D4-4E41-A901-46CA6613B512}" presName="nodeFirs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0F4C4-1184-43ED-861F-728A8C6751FB}" type="pres">
      <dgm:prSet presAssocID="{3B55706E-4CAD-4E81-A79F-CA4797C9A58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3588DBB-5978-43FC-AF25-7920CA095421}" type="pres">
      <dgm:prSet presAssocID="{CBB30CB2-AD0D-4A79-8AA7-A29A6EB7C3D6}" presName="nodeFollowingNodes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6350D-6B94-4EB3-ABB2-6D80FF5A36E4}" type="pres">
      <dgm:prSet presAssocID="{1D85DF5B-2834-45AB-9CBB-7D46E42F3208}" presName="nodeFollowingNodes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82FB0-BE46-4D89-904E-5BC783A80D2D}" type="pres">
      <dgm:prSet presAssocID="{DD73F270-91F5-402E-A85C-6ABC4C8FEAA4}" presName="nodeFollowingNodes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05963-9EE0-45FE-A7B6-4129C7E7483C}" type="pres">
      <dgm:prSet presAssocID="{D678ADC8-4805-41C3-A997-5A2EB04AF5F3}" presName="nodeFollowingNodes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05558-DABF-4DA5-B103-087431CC66A9}" type="pres">
      <dgm:prSet presAssocID="{4488AB80-8541-4E70-B0E5-513986A03D99}" presName="nodeFollowingNodes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F8F5A-5A19-4303-A441-8B3811B7386E}" type="pres">
      <dgm:prSet presAssocID="{AAD69ACF-0571-43A6-86D9-3E5FF2A2662A}" presName="nodeFollowingNodes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07D78-8613-4B72-959D-624B2279F432}" type="pres">
      <dgm:prSet presAssocID="{54C3BE3D-53C1-4812-B484-DBD3A7563060}" presName="nodeFollowingNodes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A15D0-538B-4B85-A6D0-E0185EBB29AE}" type="pres">
      <dgm:prSet presAssocID="{E2169485-DEC6-4E7F-98DE-8898455F2637}" presName="nodeFollowingNodes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5A511-9D7F-420B-92AB-57B35EBE6ED4}" type="pres">
      <dgm:prSet presAssocID="{2A3658C8-2C4B-4A85-9721-9E08B14C070A}" presName="nodeFollowingNodes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E0330-BC7E-4A2B-8D5E-8C9FA0331621}" type="pres">
      <dgm:prSet presAssocID="{2AB66C2E-4C39-4F51-9C8D-5E7925704600}" presName="nodeFollowingNodes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FA707-7E9B-42AC-8658-4DB1C9B81FF5}" srcId="{4554C3AC-94C3-4763-ABF3-662DF0CD4963}" destId="{CBB30CB2-AD0D-4A79-8AA7-A29A6EB7C3D6}" srcOrd="1" destOrd="0" parTransId="{46CADADC-BE6E-48D8-B455-8613071A0E9D}" sibTransId="{0E838EC2-D7E1-447F-8C18-162562A11F49}"/>
    <dgm:cxn modelId="{B3B4D5C2-30AC-4307-91AA-D37952A57815}" type="presOf" srcId="{1D85DF5B-2834-45AB-9CBB-7D46E42F3208}" destId="{DB96350D-6B94-4EB3-ABB2-6D80FF5A36E4}" srcOrd="0" destOrd="0" presId="urn:microsoft.com/office/officeart/2005/8/layout/cycle3"/>
    <dgm:cxn modelId="{4BB4DE44-0DC1-4074-B88F-E9175C3043CD}" type="presOf" srcId="{2AB66C2E-4C39-4F51-9C8D-5E7925704600}" destId="{19EE0330-BC7E-4A2B-8D5E-8C9FA0331621}" srcOrd="0" destOrd="0" presId="urn:microsoft.com/office/officeart/2005/8/layout/cycle3"/>
    <dgm:cxn modelId="{802F48FC-D30D-4437-9F6A-28AD62B7F871}" srcId="{4554C3AC-94C3-4763-ABF3-662DF0CD4963}" destId="{54C3BE3D-53C1-4812-B484-DBD3A7563060}" srcOrd="7" destOrd="0" parTransId="{EADDF8C5-77DA-4AE2-8C55-36D7AE456FA3}" sibTransId="{8632B7A5-A7B3-4844-B836-7D746EFE14FE}"/>
    <dgm:cxn modelId="{532495DE-83C9-4978-9BFF-7C7A453AA988}" type="presOf" srcId="{DD73F270-91F5-402E-A85C-6ABC4C8FEAA4}" destId="{E0182FB0-BE46-4D89-904E-5BC783A80D2D}" srcOrd="0" destOrd="0" presId="urn:microsoft.com/office/officeart/2005/8/layout/cycle3"/>
    <dgm:cxn modelId="{B00CD299-7DE5-423F-A426-F7CB169AEC61}" type="presOf" srcId="{4488AB80-8541-4E70-B0E5-513986A03D99}" destId="{65205558-DABF-4DA5-B103-087431CC66A9}" srcOrd="0" destOrd="0" presId="urn:microsoft.com/office/officeart/2005/8/layout/cycle3"/>
    <dgm:cxn modelId="{32B65F2A-4D76-431B-B860-35B882EC1DE1}" type="presOf" srcId="{3B55706E-4CAD-4E81-A79F-CA4797C9A585}" destId="{18D0F4C4-1184-43ED-861F-728A8C6751FB}" srcOrd="0" destOrd="0" presId="urn:microsoft.com/office/officeart/2005/8/layout/cycle3"/>
    <dgm:cxn modelId="{25F45B1D-A5AF-430B-B788-51593F9D3D82}" srcId="{4554C3AC-94C3-4763-ABF3-662DF0CD4963}" destId="{2AB66C2E-4C39-4F51-9C8D-5E7925704600}" srcOrd="10" destOrd="0" parTransId="{509CAF7A-8EA7-420E-B583-D2F919FF9F41}" sibTransId="{5B5E326C-6E8B-462A-A661-E821BC64FC29}"/>
    <dgm:cxn modelId="{68CA4C65-48E5-45C0-B7F3-27D9201738F7}" type="presOf" srcId="{CBB30CB2-AD0D-4A79-8AA7-A29A6EB7C3D6}" destId="{E3588DBB-5978-43FC-AF25-7920CA095421}" srcOrd="0" destOrd="0" presId="urn:microsoft.com/office/officeart/2005/8/layout/cycle3"/>
    <dgm:cxn modelId="{A5031E38-E794-4F5B-9FC1-62DE0C491C3E}" srcId="{4554C3AC-94C3-4763-ABF3-662DF0CD4963}" destId="{4488AB80-8541-4E70-B0E5-513986A03D99}" srcOrd="5" destOrd="0" parTransId="{58F09FEE-144B-4123-A004-F32AE13B143B}" sibTransId="{73BF8E96-0FB5-478D-B8BE-9898FD2C9209}"/>
    <dgm:cxn modelId="{4113ABF8-474B-4577-BE41-0FB4F93CC1F2}" type="presOf" srcId="{AAD69ACF-0571-43A6-86D9-3E5FF2A2662A}" destId="{AEEF8F5A-5A19-4303-A441-8B3811B7386E}" srcOrd="0" destOrd="0" presId="urn:microsoft.com/office/officeart/2005/8/layout/cycle3"/>
    <dgm:cxn modelId="{90EA110D-7C6D-4487-BD72-17004B43F330}" srcId="{4554C3AC-94C3-4763-ABF3-662DF0CD4963}" destId="{1D85DF5B-2834-45AB-9CBB-7D46E42F3208}" srcOrd="2" destOrd="0" parTransId="{23A898F0-77D8-49C8-A6FB-65C6B72C2F77}" sibTransId="{262AB741-2ABF-4C0C-AD3F-52B62F480B0B}"/>
    <dgm:cxn modelId="{6E3F6146-D376-483C-BC1A-125C81015BB9}" srcId="{4554C3AC-94C3-4763-ABF3-662DF0CD4963}" destId="{F96DDF51-06D4-4E41-A901-46CA6613B512}" srcOrd="0" destOrd="0" parTransId="{2F02BBD9-C947-4069-B88A-2E69E42BE096}" sibTransId="{3B55706E-4CAD-4E81-A79F-CA4797C9A585}"/>
    <dgm:cxn modelId="{E5FD54F0-45E6-46AC-9ECC-39098F74B10D}" srcId="{4554C3AC-94C3-4763-ABF3-662DF0CD4963}" destId="{2A3658C8-2C4B-4A85-9721-9E08B14C070A}" srcOrd="9" destOrd="0" parTransId="{68E4ED51-31F8-4B70-9378-2FA6DB03CABC}" sibTransId="{E843A51A-9E58-438E-BBF0-4F3937DFCB75}"/>
    <dgm:cxn modelId="{2D4860F9-47ED-41CB-A06D-709DD503E45F}" srcId="{4554C3AC-94C3-4763-ABF3-662DF0CD4963}" destId="{AAD69ACF-0571-43A6-86D9-3E5FF2A2662A}" srcOrd="6" destOrd="0" parTransId="{E80C47A1-1150-47FB-A89F-C7F6E428A947}" sibTransId="{C97BF56F-BCBA-418E-9A6D-84CE2F50A8C5}"/>
    <dgm:cxn modelId="{19002ABA-3CCF-4D99-BBF4-7A672716490D}" type="presOf" srcId="{4554C3AC-94C3-4763-ABF3-662DF0CD4963}" destId="{D03398FD-EFB7-4B0E-AB8A-60AE6A6EB289}" srcOrd="0" destOrd="0" presId="urn:microsoft.com/office/officeart/2005/8/layout/cycle3"/>
    <dgm:cxn modelId="{CC51F922-6C30-4F6C-A3CF-28F195B04BEA}" type="presOf" srcId="{54C3BE3D-53C1-4812-B484-DBD3A7563060}" destId="{B3107D78-8613-4B72-959D-624B2279F432}" srcOrd="0" destOrd="0" presId="urn:microsoft.com/office/officeart/2005/8/layout/cycle3"/>
    <dgm:cxn modelId="{62CBD023-BF8A-493B-A253-867B2C62918D}" type="presOf" srcId="{E2169485-DEC6-4E7F-98DE-8898455F2637}" destId="{A7CA15D0-538B-4B85-A6D0-E0185EBB29AE}" srcOrd="0" destOrd="0" presId="urn:microsoft.com/office/officeart/2005/8/layout/cycle3"/>
    <dgm:cxn modelId="{11164B3D-0402-4F02-8C9D-0E67E1593478}" srcId="{4554C3AC-94C3-4763-ABF3-662DF0CD4963}" destId="{DD73F270-91F5-402E-A85C-6ABC4C8FEAA4}" srcOrd="3" destOrd="0" parTransId="{EDE6AE5D-E2B8-4886-874C-38F67A3994E7}" sibTransId="{B59F44A5-F2F2-4C0E-ABDF-EEE502355433}"/>
    <dgm:cxn modelId="{20C8E4A3-D369-4309-BDD7-076A390DF35F}" type="presOf" srcId="{D678ADC8-4805-41C3-A997-5A2EB04AF5F3}" destId="{70005963-9EE0-45FE-A7B6-4129C7E7483C}" srcOrd="0" destOrd="0" presId="urn:microsoft.com/office/officeart/2005/8/layout/cycle3"/>
    <dgm:cxn modelId="{730D4E9E-0D78-4140-A6A5-B5418DB92071}" type="presOf" srcId="{F96DDF51-06D4-4E41-A901-46CA6613B512}" destId="{EC42D084-3587-4FCE-8E3C-834E6561FD0E}" srcOrd="0" destOrd="0" presId="urn:microsoft.com/office/officeart/2005/8/layout/cycle3"/>
    <dgm:cxn modelId="{E3BA7435-A50B-4451-A8BC-B9CB89AED059}" srcId="{4554C3AC-94C3-4763-ABF3-662DF0CD4963}" destId="{E2169485-DEC6-4E7F-98DE-8898455F2637}" srcOrd="8" destOrd="0" parTransId="{E219D74E-3558-4391-B35D-51E8244EC946}" sibTransId="{369E63C3-8D6E-4D70-BF20-7CF8C8343224}"/>
    <dgm:cxn modelId="{7DD4948F-D025-4AAB-8FE7-DD57915E4BC0}" srcId="{4554C3AC-94C3-4763-ABF3-662DF0CD4963}" destId="{D678ADC8-4805-41C3-A997-5A2EB04AF5F3}" srcOrd="4" destOrd="0" parTransId="{8AD5D27E-E668-4BC9-BAAF-F665661AC1FE}" sibTransId="{733C2675-B374-40C8-A461-528E121A1A13}"/>
    <dgm:cxn modelId="{D5497157-DD33-41D4-A247-5DB7F7CBA325}" type="presOf" srcId="{2A3658C8-2C4B-4A85-9721-9E08B14C070A}" destId="{68C5A511-9D7F-420B-92AB-57B35EBE6ED4}" srcOrd="0" destOrd="0" presId="urn:microsoft.com/office/officeart/2005/8/layout/cycle3"/>
    <dgm:cxn modelId="{51078104-FA85-4F97-8E82-9AF860E10990}" type="presParOf" srcId="{D03398FD-EFB7-4B0E-AB8A-60AE6A6EB289}" destId="{F440D706-B54C-4EC8-AA3A-A01594D95485}" srcOrd="0" destOrd="0" presId="urn:microsoft.com/office/officeart/2005/8/layout/cycle3"/>
    <dgm:cxn modelId="{F0A9A221-6378-4A83-81F5-AE99E14B1DB6}" type="presParOf" srcId="{F440D706-B54C-4EC8-AA3A-A01594D95485}" destId="{EC42D084-3587-4FCE-8E3C-834E6561FD0E}" srcOrd="0" destOrd="0" presId="urn:microsoft.com/office/officeart/2005/8/layout/cycle3"/>
    <dgm:cxn modelId="{F4C76D03-EB57-48CD-8695-FBA985349B8E}" type="presParOf" srcId="{F440D706-B54C-4EC8-AA3A-A01594D95485}" destId="{18D0F4C4-1184-43ED-861F-728A8C6751FB}" srcOrd="1" destOrd="0" presId="urn:microsoft.com/office/officeart/2005/8/layout/cycle3"/>
    <dgm:cxn modelId="{7FF1A890-4E2D-454A-A15A-63F4116CD8E4}" type="presParOf" srcId="{F440D706-B54C-4EC8-AA3A-A01594D95485}" destId="{E3588DBB-5978-43FC-AF25-7920CA095421}" srcOrd="2" destOrd="0" presId="urn:microsoft.com/office/officeart/2005/8/layout/cycle3"/>
    <dgm:cxn modelId="{FBC42998-4995-48A7-A49C-22494610390A}" type="presParOf" srcId="{F440D706-B54C-4EC8-AA3A-A01594D95485}" destId="{DB96350D-6B94-4EB3-ABB2-6D80FF5A36E4}" srcOrd="3" destOrd="0" presId="urn:microsoft.com/office/officeart/2005/8/layout/cycle3"/>
    <dgm:cxn modelId="{C724E0F6-B44D-44B5-BC4C-0D0239A5B503}" type="presParOf" srcId="{F440D706-B54C-4EC8-AA3A-A01594D95485}" destId="{E0182FB0-BE46-4D89-904E-5BC783A80D2D}" srcOrd="4" destOrd="0" presId="urn:microsoft.com/office/officeart/2005/8/layout/cycle3"/>
    <dgm:cxn modelId="{E5C15AC3-663E-429A-9671-78D4D9094727}" type="presParOf" srcId="{F440D706-B54C-4EC8-AA3A-A01594D95485}" destId="{70005963-9EE0-45FE-A7B6-4129C7E7483C}" srcOrd="5" destOrd="0" presId="urn:microsoft.com/office/officeart/2005/8/layout/cycle3"/>
    <dgm:cxn modelId="{1EC1DE44-6BB6-4C59-A99A-CAE8DE655E10}" type="presParOf" srcId="{F440D706-B54C-4EC8-AA3A-A01594D95485}" destId="{65205558-DABF-4DA5-B103-087431CC66A9}" srcOrd="6" destOrd="0" presId="urn:microsoft.com/office/officeart/2005/8/layout/cycle3"/>
    <dgm:cxn modelId="{94F1D68D-09DB-4EB4-98DC-F6FAA69B8FAA}" type="presParOf" srcId="{F440D706-B54C-4EC8-AA3A-A01594D95485}" destId="{AEEF8F5A-5A19-4303-A441-8B3811B7386E}" srcOrd="7" destOrd="0" presId="urn:microsoft.com/office/officeart/2005/8/layout/cycle3"/>
    <dgm:cxn modelId="{433443EA-C0F2-4E96-ACCD-61C8B28B3337}" type="presParOf" srcId="{F440D706-B54C-4EC8-AA3A-A01594D95485}" destId="{B3107D78-8613-4B72-959D-624B2279F432}" srcOrd="8" destOrd="0" presId="urn:microsoft.com/office/officeart/2005/8/layout/cycle3"/>
    <dgm:cxn modelId="{D9BD8A96-A2A1-4879-9DF5-F87346C627DA}" type="presParOf" srcId="{F440D706-B54C-4EC8-AA3A-A01594D95485}" destId="{A7CA15D0-538B-4B85-A6D0-E0185EBB29AE}" srcOrd="9" destOrd="0" presId="urn:microsoft.com/office/officeart/2005/8/layout/cycle3"/>
    <dgm:cxn modelId="{1015541B-65B3-4278-9ACE-BFE8E0679714}" type="presParOf" srcId="{F440D706-B54C-4EC8-AA3A-A01594D95485}" destId="{68C5A511-9D7F-420B-92AB-57B35EBE6ED4}" srcOrd="10" destOrd="0" presId="urn:microsoft.com/office/officeart/2005/8/layout/cycle3"/>
    <dgm:cxn modelId="{B7936B33-A1FB-4402-8ABE-23166AB00763}" type="presParOf" srcId="{F440D706-B54C-4EC8-AA3A-A01594D95485}" destId="{19EE0330-BC7E-4A2B-8D5E-8C9FA0331621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23B47B-1314-4A2A-A36C-701863DA66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D780AF-E37C-4602-8CA8-56C89FF7003A}">
      <dgm:prSet/>
      <dgm:spPr/>
      <dgm:t>
        <a:bodyPr/>
        <a:lstStyle/>
        <a:p>
          <a:pPr rtl="0"/>
          <a:r>
            <a:rPr lang="uk-UA" b="1" i="1" baseline="0" dirty="0" smtClean="0">
              <a:solidFill>
                <a:schemeClr val="accent4"/>
              </a:solidFill>
            </a:rPr>
            <a:t>Системний підхід </a:t>
          </a:r>
          <a:r>
            <a:rPr lang="uk-UA" b="1" baseline="0" dirty="0" smtClean="0"/>
            <a:t>- це сукупність загальнонаукових методологічних принципів (вимог), в основі яких лежить розгляд об’єктів як систем.</a:t>
          </a:r>
          <a:endParaRPr lang="ru-RU" dirty="0"/>
        </a:p>
      </dgm:t>
    </dgm:pt>
    <dgm:pt modelId="{D547892A-DDC0-4F0B-B1BF-60DB01443555}" type="parTrans" cxnId="{64DA4D94-6D73-4FC3-8F98-4954DCE46744}">
      <dgm:prSet/>
      <dgm:spPr/>
      <dgm:t>
        <a:bodyPr/>
        <a:lstStyle/>
        <a:p>
          <a:endParaRPr lang="ru-RU"/>
        </a:p>
      </dgm:t>
    </dgm:pt>
    <dgm:pt modelId="{2EC6ABB3-F8A1-43D3-B4A0-B44D74BD3DFA}" type="sibTrans" cxnId="{64DA4D94-6D73-4FC3-8F98-4954DCE46744}">
      <dgm:prSet/>
      <dgm:spPr/>
      <dgm:t>
        <a:bodyPr/>
        <a:lstStyle/>
        <a:p>
          <a:endParaRPr lang="ru-RU"/>
        </a:p>
      </dgm:t>
    </dgm:pt>
    <dgm:pt modelId="{1097B510-4233-498D-B513-414792D71F9B}">
      <dgm:prSet/>
      <dgm:spPr/>
      <dgm:t>
        <a:bodyPr/>
        <a:lstStyle/>
        <a:p>
          <a:pPr rtl="0"/>
          <a:r>
            <a:rPr lang="uk-UA" b="1" baseline="0" smtClean="0"/>
            <a:t>До числа цих вимог відносяться: </a:t>
          </a:r>
          <a:endParaRPr lang="ru-RU"/>
        </a:p>
      </dgm:t>
    </dgm:pt>
    <dgm:pt modelId="{9F3FC0E2-3127-4965-A11A-A7968006A770}" type="parTrans" cxnId="{35B4C5D8-8797-4011-ABC8-9731C70FA725}">
      <dgm:prSet/>
      <dgm:spPr/>
      <dgm:t>
        <a:bodyPr/>
        <a:lstStyle/>
        <a:p>
          <a:endParaRPr lang="ru-RU"/>
        </a:p>
      </dgm:t>
    </dgm:pt>
    <dgm:pt modelId="{E4ACCE5C-B1F8-45F1-A781-48E79018F748}" type="sibTrans" cxnId="{35B4C5D8-8797-4011-ABC8-9731C70FA725}">
      <dgm:prSet/>
      <dgm:spPr/>
      <dgm:t>
        <a:bodyPr/>
        <a:lstStyle/>
        <a:p>
          <a:endParaRPr lang="ru-RU"/>
        </a:p>
      </dgm:t>
    </dgm:pt>
    <dgm:pt modelId="{A449D3F5-7111-42D0-B7F5-E45ADBFB491D}">
      <dgm:prSet/>
      <dgm:spPr/>
      <dgm:t>
        <a:bodyPr/>
        <a:lstStyle/>
        <a:p>
          <a:pPr rtl="0"/>
          <a:r>
            <a:rPr lang="uk-UA" b="1" baseline="0" smtClean="0"/>
            <a:t>а) виявлення залежності кожного елемента від його місця і функцій у системі; </a:t>
          </a:r>
          <a:endParaRPr lang="ru-RU"/>
        </a:p>
      </dgm:t>
    </dgm:pt>
    <dgm:pt modelId="{1C636DBA-9EAB-4ED3-95DC-E946B0AD9144}" type="parTrans" cxnId="{47F23BBB-F517-4B00-88BD-599F7D2EF84F}">
      <dgm:prSet/>
      <dgm:spPr/>
      <dgm:t>
        <a:bodyPr/>
        <a:lstStyle/>
        <a:p>
          <a:endParaRPr lang="ru-RU"/>
        </a:p>
      </dgm:t>
    </dgm:pt>
    <dgm:pt modelId="{10D4613B-D3F5-442D-948D-C002CDD4AFCD}" type="sibTrans" cxnId="{47F23BBB-F517-4B00-88BD-599F7D2EF84F}">
      <dgm:prSet/>
      <dgm:spPr/>
      <dgm:t>
        <a:bodyPr/>
        <a:lstStyle/>
        <a:p>
          <a:endParaRPr lang="ru-RU"/>
        </a:p>
      </dgm:t>
    </dgm:pt>
    <dgm:pt modelId="{26E2B511-8D66-4BA6-A5F6-737934B4A20C}">
      <dgm:prSet/>
      <dgm:spPr/>
      <dgm:t>
        <a:bodyPr/>
        <a:lstStyle/>
        <a:p>
          <a:pPr rtl="0"/>
          <a:r>
            <a:rPr lang="uk-UA" b="1" baseline="0" smtClean="0"/>
            <a:t>б) аналіз того, наскільки поведінка системи зумовлена як особливостями її окремих елементів, так і властивостями її структури;</a:t>
          </a:r>
          <a:endParaRPr lang="ru-RU"/>
        </a:p>
      </dgm:t>
    </dgm:pt>
    <dgm:pt modelId="{EEC1CD53-9480-4C17-90F8-335AC04CB77B}" type="parTrans" cxnId="{4F33B36B-CB04-427F-8BCE-0E1F068EF60D}">
      <dgm:prSet/>
      <dgm:spPr/>
      <dgm:t>
        <a:bodyPr/>
        <a:lstStyle/>
        <a:p>
          <a:endParaRPr lang="ru-RU"/>
        </a:p>
      </dgm:t>
    </dgm:pt>
    <dgm:pt modelId="{A2533D07-0663-4523-8F70-0DE164579ED7}" type="sibTrans" cxnId="{4F33B36B-CB04-427F-8BCE-0E1F068EF60D}">
      <dgm:prSet/>
      <dgm:spPr/>
      <dgm:t>
        <a:bodyPr/>
        <a:lstStyle/>
        <a:p>
          <a:endParaRPr lang="ru-RU"/>
        </a:p>
      </dgm:t>
    </dgm:pt>
    <dgm:pt modelId="{6938A859-2D67-4CA4-90DB-D08F40935BF0}">
      <dgm:prSet/>
      <dgm:spPr/>
      <dgm:t>
        <a:bodyPr/>
        <a:lstStyle/>
        <a:p>
          <a:pPr rtl="0"/>
          <a:r>
            <a:rPr lang="uk-UA" b="1" baseline="0" smtClean="0"/>
            <a:t>в) дослідження механізму взаємодії системи і середовища; </a:t>
          </a:r>
          <a:endParaRPr lang="ru-RU"/>
        </a:p>
      </dgm:t>
    </dgm:pt>
    <dgm:pt modelId="{D46950AB-1513-4782-8AC3-4ADF13611ACE}" type="parTrans" cxnId="{4787BCC4-D19A-4179-B16E-ACB05EDE0BDD}">
      <dgm:prSet/>
      <dgm:spPr/>
      <dgm:t>
        <a:bodyPr/>
        <a:lstStyle/>
        <a:p>
          <a:endParaRPr lang="ru-RU"/>
        </a:p>
      </dgm:t>
    </dgm:pt>
    <dgm:pt modelId="{1EB7256F-93B5-4FCC-A582-74F8455ACC3A}" type="sibTrans" cxnId="{4787BCC4-D19A-4179-B16E-ACB05EDE0BDD}">
      <dgm:prSet/>
      <dgm:spPr/>
      <dgm:t>
        <a:bodyPr/>
        <a:lstStyle/>
        <a:p>
          <a:endParaRPr lang="ru-RU"/>
        </a:p>
      </dgm:t>
    </dgm:pt>
    <dgm:pt modelId="{D3C9A68C-A5B3-46DB-A6BE-F53DFEA54BA3}">
      <dgm:prSet/>
      <dgm:spPr/>
      <dgm:t>
        <a:bodyPr/>
        <a:lstStyle/>
        <a:p>
          <a:pPr rtl="0"/>
          <a:r>
            <a:rPr lang="uk-UA" b="1" baseline="0" smtClean="0"/>
            <a:t>г) вивчення характеру ієрархічності, притаманного даній системі; </a:t>
          </a:r>
          <a:endParaRPr lang="ru-RU"/>
        </a:p>
      </dgm:t>
    </dgm:pt>
    <dgm:pt modelId="{3FBD1C93-546B-4FEE-83AE-93E044CBBE8F}" type="parTrans" cxnId="{47C17DD2-C2FD-4371-A34C-3697232E963E}">
      <dgm:prSet/>
      <dgm:spPr/>
      <dgm:t>
        <a:bodyPr/>
        <a:lstStyle/>
        <a:p>
          <a:endParaRPr lang="ru-RU"/>
        </a:p>
      </dgm:t>
    </dgm:pt>
    <dgm:pt modelId="{B978DFE7-911D-4CA4-9356-D85B08EB8976}" type="sibTrans" cxnId="{47C17DD2-C2FD-4371-A34C-3697232E963E}">
      <dgm:prSet/>
      <dgm:spPr/>
      <dgm:t>
        <a:bodyPr/>
        <a:lstStyle/>
        <a:p>
          <a:endParaRPr lang="ru-RU"/>
        </a:p>
      </dgm:t>
    </dgm:pt>
    <dgm:pt modelId="{EE01E9C6-D542-4EEA-B8A7-0098AE39969A}">
      <dgm:prSet/>
      <dgm:spPr/>
      <dgm:t>
        <a:bodyPr/>
        <a:lstStyle/>
        <a:p>
          <a:pPr rtl="0"/>
          <a:r>
            <a:rPr lang="uk-UA" b="1" baseline="0" smtClean="0"/>
            <a:t>д) забезпечення всебічного багатоаспектного опису системи; </a:t>
          </a:r>
          <a:endParaRPr lang="ru-RU"/>
        </a:p>
      </dgm:t>
    </dgm:pt>
    <dgm:pt modelId="{FE087230-53B6-4017-AAA0-5631FC7C3760}" type="parTrans" cxnId="{40D50C6F-1738-4510-A3C4-3F71B1162BC2}">
      <dgm:prSet/>
      <dgm:spPr/>
      <dgm:t>
        <a:bodyPr/>
        <a:lstStyle/>
        <a:p>
          <a:endParaRPr lang="ru-RU"/>
        </a:p>
      </dgm:t>
    </dgm:pt>
    <dgm:pt modelId="{B6AE46A8-D79B-47FD-8878-3CB8238BB731}" type="sibTrans" cxnId="{40D50C6F-1738-4510-A3C4-3F71B1162BC2}">
      <dgm:prSet/>
      <dgm:spPr/>
      <dgm:t>
        <a:bodyPr/>
        <a:lstStyle/>
        <a:p>
          <a:endParaRPr lang="ru-RU"/>
        </a:p>
      </dgm:t>
    </dgm:pt>
    <dgm:pt modelId="{D1FAEDB5-59C0-4F26-A630-31FB2014399C}">
      <dgm:prSet/>
      <dgm:spPr/>
      <dgm:t>
        <a:bodyPr/>
        <a:lstStyle/>
        <a:p>
          <a:pPr rtl="0"/>
          <a:r>
            <a:rPr lang="uk-UA" b="1" baseline="0" smtClean="0"/>
            <a:t>є) розгляд системи як динамічної цілісності, що розвивається. </a:t>
          </a:r>
          <a:endParaRPr lang="ru-RU"/>
        </a:p>
      </dgm:t>
    </dgm:pt>
    <dgm:pt modelId="{F565C1BA-53A7-4CF3-B28A-879FA7EA109E}" type="parTrans" cxnId="{5A45B3FC-6AEE-4BB0-BA8F-553EA4103C0D}">
      <dgm:prSet/>
      <dgm:spPr/>
      <dgm:t>
        <a:bodyPr/>
        <a:lstStyle/>
        <a:p>
          <a:endParaRPr lang="ru-RU"/>
        </a:p>
      </dgm:t>
    </dgm:pt>
    <dgm:pt modelId="{6A27A9B9-1200-433D-A919-1247472461B5}" type="sibTrans" cxnId="{5A45B3FC-6AEE-4BB0-BA8F-553EA4103C0D}">
      <dgm:prSet/>
      <dgm:spPr/>
      <dgm:t>
        <a:bodyPr/>
        <a:lstStyle/>
        <a:p>
          <a:endParaRPr lang="ru-RU"/>
        </a:p>
      </dgm:t>
    </dgm:pt>
    <dgm:pt modelId="{84EE4C2E-D751-423F-91B8-A1CC93BEB47E}" type="pres">
      <dgm:prSet presAssocID="{7623B47B-1314-4A2A-A36C-701863DA66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11E8A0-8E3C-4451-A47F-89CE2BA51D15}" type="pres">
      <dgm:prSet presAssocID="{E3D780AF-E37C-4602-8CA8-56C89FF7003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736CE-258F-492B-8191-F4DF067D40BB}" type="pres">
      <dgm:prSet presAssocID="{2EC6ABB3-F8A1-43D3-B4A0-B44D74BD3DFA}" presName="spacer" presStyleCnt="0"/>
      <dgm:spPr/>
    </dgm:pt>
    <dgm:pt modelId="{E84A3B22-CD33-4AFC-9CBC-A4F69E19CD1E}" type="pres">
      <dgm:prSet presAssocID="{1097B510-4233-498D-B513-414792D71F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0EF23-0DBB-4863-BD5D-FC56F5A0DBDB}" type="pres">
      <dgm:prSet presAssocID="{1097B510-4233-498D-B513-414792D71F9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FD19E-88CC-41BC-B4C7-24023A989F22}" type="presOf" srcId="{1097B510-4233-498D-B513-414792D71F9B}" destId="{E84A3B22-CD33-4AFC-9CBC-A4F69E19CD1E}" srcOrd="0" destOrd="0" presId="urn:microsoft.com/office/officeart/2005/8/layout/vList2"/>
    <dgm:cxn modelId="{6EAE53E1-EB8D-46A1-BBCA-8459FAD7373B}" type="presOf" srcId="{6938A859-2D67-4CA4-90DB-D08F40935BF0}" destId="{B440EF23-0DBB-4863-BD5D-FC56F5A0DBDB}" srcOrd="0" destOrd="2" presId="urn:microsoft.com/office/officeart/2005/8/layout/vList2"/>
    <dgm:cxn modelId="{4787BCC4-D19A-4179-B16E-ACB05EDE0BDD}" srcId="{1097B510-4233-498D-B513-414792D71F9B}" destId="{6938A859-2D67-4CA4-90DB-D08F40935BF0}" srcOrd="2" destOrd="0" parTransId="{D46950AB-1513-4782-8AC3-4ADF13611ACE}" sibTransId="{1EB7256F-93B5-4FCC-A582-74F8455ACC3A}"/>
    <dgm:cxn modelId="{4F33B36B-CB04-427F-8BCE-0E1F068EF60D}" srcId="{1097B510-4233-498D-B513-414792D71F9B}" destId="{26E2B511-8D66-4BA6-A5F6-737934B4A20C}" srcOrd="1" destOrd="0" parTransId="{EEC1CD53-9480-4C17-90F8-335AC04CB77B}" sibTransId="{A2533D07-0663-4523-8F70-0DE164579ED7}"/>
    <dgm:cxn modelId="{5A45B3FC-6AEE-4BB0-BA8F-553EA4103C0D}" srcId="{1097B510-4233-498D-B513-414792D71F9B}" destId="{D1FAEDB5-59C0-4F26-A630-31FB2014399C}" srcOrd="5" destOrd="0" parTransId="{F565C1BA-53A7-4CF3-B28A-879FA7EA109E}" sibTransId="{6A27A9B9-1200-433D-A919-1247472461B5}"/>
    <dgm:cxn modelId="{64DA4D94-6D73-4FC3-8F98-4954DCE46744}" srcId="{7623B47B-1314-4A2A-A36C-701863DA6695}" destId="{E3D780AF-E37C-4602-8CA8-56C89FF7003A}" srcOrd="0" destOrd="0" parTransId="{D547892A-DDC0-4F0B-B1BF-60DB01443555}" sibTransId="{2EC6ABB3-F8A1-43D3-B4A0-B44D74BD3DFA}"/>
    <dgm:cxn modelId="{AC537690-12A3-4B03-AC3B-8C9F813525F7}" type="presOf" srcId="{26E2B511-8D66-4BA6-A5F6-737934B4A20C}" destId="{B440EF23-0DBB-4863-BD5D-FC56F5A0DBDB}" srcOrd="0" destOrd="1" presId="urn:microsoft.com/office/officeart/2005/8/layout/vList2"/>
    <dgm:cxn modelId="{86023E62-5E17-4C7A-A3CD-9FD879EE1BDA}" type="presOf" srcId="{E3D780AF-E37C-4602-8CA8-56C89FF7003A}" destId="{9F11E8A0-8E3C-4451-A47F-89CE2BA51D15}" srcOrd="0" destOrd="0" presId="urn:microsoft.com/office/officeart/2005/8/layout/vList2"/>
    <dgm:cxn modelId="{A3AF0887-1A46-40F8-A9EA-AB4447FEFDE2}" type="presOf" srcId="{D1FAEDB5-59C0-4F26-A630-31FB2014399C}" destId="{B440EF23-0DBB-4863-BD5D-FC56F5A0DBDB}" srcOrd="0" destOrd="5" presId="urn:microsoft.com/office/officeart/2005/8/layout/vList2"/>
    <dgm:cxn modelId="{35B4C5D8-8797-4011-ABC8-9731C70FA725}" srcId="{7623B47B-1314-4A2A-A36C-701863DA6695}" destId="{1097B510-4233-498D-B513-414792D71F9B}" srcOrd="1" destOrd="0" parTransId="{9F3FC0E2-3127-4965-A11A-A7968006A770}" sibTransId="{E4ACCE5C-B1F8-45F1-A781-48E79018F748}"/>
    <dgm:cxn modelId="{EA6C8EFD-921F-4F71-9935-F35219ED752D}" type="presOf" srcId="{EE01E9C6-D542-4EEA-B8A7-0098AE39969A}" destId="{B440EF23-0DBB-4863-BD5D-FC56F5A0DBDB}" srcOrd="0" destOrd="4" presId="urn:microsoft.com/office/officeart/2005/8/layout/vList2"/>
    <dgm:cxn modelId="{47C17DD2-C2FD-4371-A34C-3697232E963E}" srcId="{1097B510-4233-498D-B513-414792D71F9B}" destId="{D3C9A68C-A5B3-46DB-A6BE-F53DFEA54BA3}" srcOrd="3" destOrd="0" parTransId="{3FBD1C93-546B-4FEE-83AE-93E044CBBE8F}" sibTransId="{B978DFE7-911D-4CA4-9356-D85B08EB8976}"/>
    <dgm:cxn modelId="{9983F541-21F6-45AD-BF4B-CF3270BFBB91}" type="presOf" srcId="{7623B47B-1314-4A2A-A36C-701863DA6695}" destId="{84EE4C2E-D751-423F-91B8-A1CC93BEB47E}" srcOrd="0" destOrd="0" presId="urn:microsoft.com/office/officeart/2005/8/layout/vList2"/>
    <dgm:cxn modelId="{77E94920-1A0F-4B55-AA1C-329054372EEC}" type="presOf" srcId="{D3C9A68C-A5B3-46DB-A6BE-F53DFEA54BA3}" destId="{B440EF23-0DBB-4863-BD5D-FC56F5A0DBDB}" srcOrd="0" destOrd="3" presId="urn:microsoft.com/office/officeart/2005/8/layout/vList2"/>
    <dgm:cxn modelId="{47F23BBB-F517-4B00-88BD-599F7D2EF84F}" srcId="{1097B510-4233-498D-B513-414792D71F9B}" destId="{A449D3F5-7111-42D0-B7F5-E45ADBFB491D}" srcOrd="0" destOrd="0" parTransId="{1C636DBA-9EAB-4ED3-95DC-E946B0AD9144}" sibTransId="{10D4613B-D3F5-442D-948D-C002CDD4AFCD}"/>
    <dgm:cxn modelId="{40D50C6F-1738-4510-A3C4-3F71B1162BC2}" srcId="{1097B510-4233-498D-B513-414792D71F9B}" destId="{EE01E9C6-D542-4EEA-B8A7-0098AE39969A}" srcOrd="4" destOrd="0" parTransId="{FE087230-53B6-4017-AAA0-5631FC7C3760}" sibTransId="{B6AE46A8-D79B-47FD-8878-3CB8238BB731}"/>
    <dgm:cxn modelId="{FE7B5F5E-054D-461D-92D2-248292C93EA4}" type="presOf" srcId="{A449D3F5-7111-42D0-B7F5-E45ADBFB491D}" destId="{B440EF23-0DBB-4863-BD5D-FC56F5A0DBDB}" srcOrd="0" destOrd="0" presId="urn:microsoft.com/office/officeart/2005/8/layout/vList2"/>
    <dgm:cxn modelId="{B04CFAA6-B024-4049-9A55-4FF5529D9E7A}" type="presParOf" srcId="{84EE4C2E-D751-423F-91B8-A1CC93BEB47E}" destId="{9F11E8A0-8E3C-4451-A47F-89CE2BA51D15}" srcOrd="0" destOrd="0" presId="urn:microsoft.com/office/officeart/2005/8/layout/vList2"/>
    <dgm:cxn modelId="{2FA5973A-3C70-429E-9610-82CCB475FFC7}" type="presParOf" srcId="{84EE4C2E-D751-423F-91B8-A1CC93BEB47E}" destId="{75F736CE-258F-492B-8191-F4DF067D40BB}" srcOrd="1" destOrd="0" presId="urn:microsoft.com/office/officeart/2005/8/layout/vList2"/>
    <dgm:cxn modelId="{37C9DA17-C5FC-4716-8620-E25A6D9DA215}" type="presParOf" srcId="{84EE4C2E-D751-423F-91B8-A1CC93BEB47E}" destId="{E84A3B22-CD33-4AFC-9CBC-A4F69E19CD1E}" srcOrd="2" destOrd="0" presId="urn:microsoft.com/office/officeart/2005/8/layout/vList2"/>
    <dgm:cxn modelId="{170401CB-52F6-431F-BD6C-03E99320111A}" type="presParOf" srcId="{84EE4C2E-D751-423F-91B8-A1CC93BEB47E}" destId="{B440EF23-0DBB-4863-BD5D-FC56F5A0DB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70AEA2-14A0-4FB3-8ECE-D799D7959CD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F04AE3-803E-4823-B38F-B5441642B240}">
      <dgm:prSet/>
      <dgm:spPr/>
      <dgm:t>
        <a:bodyPr/>
        <a:lstStyle/>
        <a:p>
          <a:pPr rtl="0"/>
          <a:r>
            <a:rPr lang="ru-RU" b="1" baseline="0" smtClean="0"/>
            <a:t>Розробити наукові засади удосконалення інституційного середовища системи землеустрою в Україні</a:t>
          </a:r>
          <a:r>
            <a:rPr lang="ru-RU" baseline="0" smtClean="0"/>
            <a:t>;</a:t>
          </a:r>
          <a:endParaRPr lang="ru-RU"/>
        </a:p>
      </dgm:t>
    </dgm:pt>
    <dgm:pt modelId="{65B7C737-9083-4E16-97C3-EEE0D4CBF188}" type="parTrans" cxnId="{F250C36D-EAA6-49B3-AF5C-C46FAEA4C081}">
      <dgm:prSet/>
      <dgm:spPr/>
      <dgm:t>
        <a:bodyPr/>
        <a:lstStyle/>
        <a:p>
          <a:endParaRPr lang="ru-RU"/>
        </a:p>
      </dgm:t>
    </dgm:pt>
    <dgm:pt modelId="{73739270-DD59-494B-B831-AB9F2B7EC2CE}" type="sibTrans" cxnId="{F250C36D-EAA6-49B3-AF5C-C46FAEA4C081}">
      <dgm:prSet/>
      <dgm:spPr/>
      <dgm:t>
        <a:bodyPr/>
        <a:lstStyle/>
        <a:p>
          <a:endParaRPr lang="ru-RU"/>
        </a:p>
      </dgm:t>
    </dgm:pt>
    <dgm:pt modelId="{5CD23028-F65B-432F-878D-32EA875399FA}">
      <dgm:prSet/>
      <dgm:spPr/>
      <dgm:t>
        <a:bodyPr/>
        <a:lstStyle/>
        <a:p>
          <a:pPr rtl="0"/>
          <a:r>
            <a:rPr lang="ru-RU" b="1" baseline="0" smtClean="0"/>
            <a:t>Розробити науково-методологічне обґрунтування концептуальних засад розвитку земельного законодавства в Україні</a:t>
          </a:r>
          <a:r>
            <a:rPr lang="ru-RU" baseline="0" smtClean="0"/>
            <a:t>;</a:t>
          </a:r>
          <a:endParaRPr lang="ru-RU"/>
        </a:p>
      </dgm:t>
    </dgm:pt>
    <dgm:pt modelId="{4E2DF7A2-A063-4A65-872C-69048815C1E7}" type="parTrans" cxnId="{53E528A6-A5A5-4DDB-8065-CD9EF8368DC1}">
      <dgm:prSet/>
      <dgm:spPr/>
      <dgm:t>
        <a:bodyPr/>
        <a:lstStyle/>
        <a:p>
          <a:endParaRPr lang="ru-RU"/>
        </a:p>
      </dgm:t>
    </dgm:pt>
    <dgm:pt modelId="{1A36F233-150C-4DEB-BA4B-990C4368F7D2}" type="sibTrans" cxnId="{53E528A6-A5A5-4DDB-8065-CD9EF8368DC1}">
      <dgm:prSet/>
      <dgm:spPr/>
      <dgm:t>
        <a:bodyPr/>
        <a:lstStyle/>
        <a:p>
          <a:endParaRPr lang="ru-RU"/>
        </a:p>
      </dgm:t>
    </dgm:pt>
    <dgm:pt modelId="{75054F35-F4C6-4BB1-833E-A1F58410A2FE}">
      <dgm:prSet/>
      <dgm:spPr/>
      <dgm:t>
        <a:bodyPr/>
        <a:lstStyle/>
        <a:p>
          <a:pPr rtl="0"/>
          <a:r>
            <a:rPr lang="ru-RU" b="1" baseline="0" smtClean="0"/>
            <a:t>Розробити науково-методичні засади землеустрою територій об’єднаних територіальних громад;</a:t>
          </a:r>
          <a:endParaRPr lang="ru-RU"/>
        </a:p>
      </dgm:t>
    </dgm:pt>
    <dgm:pt modelId="{BA4BA493-2960-45B4-BC5E-DFEE9B1A6D83}" type="parTrans" cxnId="{9813A8A9-3C1D-46EE-A743-A3A4D082A941}">
      <dgm:prSet/>
      <dgm:spPr/>
      <dgm:t>
        <a:bodyPr/>
        <a:lstStyle/>
        <a:p>
          <a:endParaRPr lang="ru-RU"/>
        </a:p>
      </dgm:t>
    </dgm:pt>
    <dgm:pt modelId="{0CD60BC7-E907-4EBB-8CD5-D4C079FD4346}" type="sibTrans" cxnId="{9813A8A9-3C1D-46EE-A743-A3A4D082A941}">
      <dgm:prSet/>
      <dgm:spPr/>
      <dgm:t>
        <a:bodyPr/>
        <a:lstStyle/>
        <a:p>
          <a:endParaRPr lang="ru-RU"/>
        </a:p>
      </dgm:t>
    </dgm:pt>
    <dgm:pt modelId="{0D40C22A-55B4-4860-82A9-AF9FABEB99F1}">
      <dgm:prSet/>
      <dgm:spPr/>
      <dgm:t>
        <a:bodyPr/>
        <a:lstStyle/>
        <a:p>
          <a:pPr rtl="0"/>
          <a:r>
            <a:rPr lang="ru-RU" b="1" baseline="0" smtClean="0"/>
            <a:t>Розробити науково-прикладні засади інституційного середовища формування земельного капіталу в сільському господарстві.</a:t>
          </a:r>
          <a:endParaRPr lang="ru-RU"/>
        </a:p>
      </dgm:t>
    </dgm:pt>
    <dgm:pt modelId="{3C64B501-CFFD-4D1D-A883-CD846986E538}" type="parTrans" cxnId="{B0E601C3-767F-4A71-8284-DCC526D53FCB}">
      <dgm:prSet/>
      <dgm:spPr/>
      <dgm:t>
        <a:bodyPr/>
        <a:lstStyle/>
        <a:p>
          <a:endParaRPr lang="ru-RU"/>
        </a:p>
      </dgm:t>
    </dgm:pt>
    <dgm:pt modelId="{C97AB731-7EBF-406A-BDD6-B66B72810FE2}" type="sibTrans" cxnId="{B0E601C3-767F-4A71-8284-DCC526D53FCB}">
      <dgm:prSet/>
      <dgm:spPr/>
      <dgm:t>
        <a:bodyPr/>
        <a:lstStyle/>
        <a:p>
          <a:endParaRPr lang="ru-RU"/>
        </a:p>
      </dgm:t>
    </dgm:pt>
    <dgm:pt modelId="{BB025550-61FD-4588-80B6-19A364FCE4A3}" type="pres">
      <dgm:prSet presAssocID="{6170AEA2-14A0-4FB3-8ECE-D799D7959CD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40D1E-B484-4F53-A3D5-93EB34F2B2CB}" type="pres">
      <dgm:prSet presAssocID="{1AF04AE3-803E-4823-B38F-B5441642B240}" presName="circle1" presStyleLbl="node1" presStyleIdx="0" presStyleCnt="4"/>
      <dgm:spPr/>
    </dgm:pt>
    <dgm:pt modelId="{1B2CB399-8AF2-42A4-A809-8FB65E0A2235}" type="pres">
      <dgm:prSet presAssocID="{1AF04AE3-803E-4823-B38F-B5441642B240}" presName="space" presStyleCnt="0"/>
      <dgm:spPr/>
    </dgm:pt>
    <dgm:pt modelId="{82229E32-F987-4046-8E47-84FDEFD93E85}" type="pres">
      <dgm:prSet presAssocID="{1AF04AE3-803E-4823-B38F-B5441642B240}" presName="rect1" presStyleLbl="alignAcc1" presStyleIdx="0" presStyleCnt="4"/>
      <dgm:spPr/>
      <dgm:t>
        <a:bodyPr/>
        <a:lstStyle/>
        <a:p>
          <a:endParaRPr lang="ru-RU"/>
        </a:p>
      </dgm:t>
    </dgm:pt>
    <dgm:pt modelId="{61C59727-02A0-404A-9DF7-A45E228A629D}" type="pres">
      <dgm:prSet presAssocID="{5CD23028-F65B-432F-878D-32EA875399FA}" presName="vertSpace2" presStyleLbl="node1" presStyleIdx="0" presStyleCnt="4"/>
      <dgm:spPr/>
    </dgm:pt>
    <dgm:pt modelId="{17AFF66C-72CA-462F-9EE3-080F03996445}" type="pres">
      <dgm:prSet presAssocID="{5CD23028-F65B-432F-878D-32EA875399FA}" presName="circle2" presStyleLbl="node1" presStyleIdx="1" presStyleCnt="4"/>
      <dgm:spPr/>
    </dgm:pt>
    <dgm:pt modelId="{BBF2EFC5-EBCC-4FE9-B914-8665BEFC2467}" type="pres">
      <dgm:prSet presAssocID="{5CD23028-F65B-432F-878D-32EA875399FA}" presName="rect2" presStyleLbl="alignAcc1" presStyleIdx="1" presStyleCnt="4"/>
      <dgm:spPr/>
      <dgm:t>
        <a:bodyPr/>
        <a:lstStyle/>
        <a:p>
          <a:endParaRPr lang="ru-RU"/>
        </a:p>
      </dgm:t>
    </dgm:pt>
    <dgm:pt modelId="{1ED93030-8F16-465C-BEAF-3789A4159BA7}" type="pres">
      <dgm:prSet presAssocID="{75054F35-F4C6-4BB1-833E-A1F58410A2FE}" presName="vertSpace3" presStyleLbl="node1" presStyleIdx="1" presStyleCnt="4"/>
      <dgm:spPr/>
    </dgm:pt>
    <dgm:pt modelId="{E96D6A88-969A-4FEC-B3E8-CFE008A03DA4}" type="pres">
      <dgm:prSet presAssocID="{75054F35-F4C6-4BB1-833E-A1F58410A2FE}" presName="circle3" presStyleLbl="node1" presStyleIdx="2" presStyleCnt="4"/>
      <dgm:spPr/>
    </dgm:pt>
    <dgm:pt modelId="{71BD2CF3-75B3-4E05-9FAC-67B0938E0116}" type="pres">
      <dgm:prSet presAssocID="{75054F35-F4C6-4BB1-833E-A1F58410A2FE}" presName="rect3" presStyleLbl="alignAcc1" presStyleIdx="2" presStyleCnt="4"/>
      <dgm:spPr/>
      <dgm:t>
        <a:bodyPr/>
        <a:lstStyle/>
        <a:p>
          <a:endParaRPr lang="ru-RU"/>
        </a:p>
      </dgm:t>
    </dgm:pt>
    <dgm:pt modelId="{79F9F5FE-BC2C-410E-9383-AFB0F645EFB7}" type="pres">
      <dgm:prSet presAssocID="{0D40C22A-55B4-4860-82A9-AF9FABEB99F1}" presName="vertSpace4" presStyleLbl="node1" presStyleIdx="2" presStyleCnt="4"/>
      <dgm:spPr/>
    </dgm:pt>
    <dgm:pt modelId="{3F7C8508-FB41-4635-B662-D7B5E6E01679}" type="pres">
      <dgm:prSet presAssocID="{0D40C22A-55B4-4860-82A9-AF9FABEB99F1}" presName="circle4" presStyleLbl="node1" presStyleIdx="3" presStyleCnt="4"/>
      <dgm:spPr/>
    </dgm:pt>
    <dgm:pt modelId="{462BBA16-3E6D-44CB-B079-4DE3B457A182}" type="pres">
      <dgm:prSet presAssocID="{0D40C22A-55B4-4860-82A9-AF9FABEB99F1}" presName="rect4" presStyleLbl="alignAcc1" presStyleIdx="3" presStyleCnt="4"/>
      <dgm:spPr/>
      <dgm:t>
        <a:bodyPr/>
        <a:lstStyle/>
        <a:p>
          <a:endParaRPr lang="ru-RU"/>
        </a:p>
      </dgm:t>
    </dgm:pt>
    <dgm:pt modelId="{B553333C-A6F7-4381-B0F6-DED1F243D2EC}" type="pres">
      <dgm:prSet presAssocID="{1AF04AE3-803E-4823-B38F-B5441642B24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D59C-8410-4ABC-8185-5CDFE48C11D9}" type="pres">
      <dgm:prSet presAssocID="{5CD23028-F65B-432F-878D-32EA875399F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DC628-C592-41DB-B2F2-7C9D0C404835}" type="pres">
      <dgm:prSet presAssocID="{75054F35-F4C6-4BB1-833E-A1F58410A2F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A8FA5-5980-43E9-98DB-B23E862B180C}" type="pres">
      <dgm:prSet presAssocID="{0D40C22A-55B4-4860-82A9-AF9FABEB99F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CD9D6-2CF9-4AF4-85AA-F1017FBB4225}" type="presOf" srcId="{5CD23028-F65B-432F-878D-32EA875399FA}" destId="{BBF2EFC5-EBCC-4FE9-B914-8665BEFC2467}" srcOrd="0" destOrd="0" presId="urn:microsoft.com/office/officeart/2005/8/layout/target3"/>
    <dgm:cxn modelId="{B0E601C3-767F-4A71-8284-DCC526D53FCB}" srcId="{6170AEA2-14A0-4FB3-8ECE-D799D7959CD3}" destId="{0D40C22A-55B4-4860-82A9-AF9FABEB99F1}" srcOrd="3" destOrd="0" parTransId="{3C64B501-CFFD-4D1D-A883-CD846986E538}" sibTransId="{C97AB731-7EBF-406A-BDD6-B66B72810FE2}"/>
    <dgm:cxn modelId="{7650E3C7-701C-4658-A84A-A0845D880E7F}" type="presOf" srcId="{75054F35-F4C6-4BB1-833E-A1F58410A2FE}" destId="{1C8DC628-C592-41DB-B2F2-7C9D0C404835}" srcOrd="1" destOrd="0" presId="urn:microsoft.com/office/officeart/2005/8/layout/target3"/>
    <dgm:cxn modelId="{8C13ECA9-9CCC-4D97-AEBE-FB7F20B96B41}" type="presOf" srcId="{0D40C22A-55B4-4860-82A9-AF9FABEB99F1}" destId="{DB7A8FA5-5980-43E9-98DB-B23E862B180C}" srcOrd="1" destOrd="0" presId="urn:microsoft.com/office/officeart/2005/8/layout/target3"/>
    <dgm:cxn modelId="{F250C36D-EAA6-49B3-AF5C-C46FAEA4C081}" srcId="{6170AEA2-14A0-4FB3-8ECE-D799D7959CD3}" destId="{1AF04AE3-803E-4823-B38F-B5441642B240}" srcOrd="0" destOrd="0" parTransId="{65B7C737-9083-4E16-97C3-EEE0D4CBF188}" sibTransId="{73739270-DD59-494B-B831-AB9F2B7EC2CE}"/>
    <dgm:cxn modelId="{9E98CDE5-F540-484E-9557-0F44C6643205}" type="presOf" srcId="{1AF04AE3-803E-4823-B38F-B5441642B240}" destId="{B553333C-A6F7-4381-B0F6-DED1F243D2EC}" srcOrd="1" destOrd="0" presId="urn:microsoft.com/office/officeart/2005/8/layout/target3"/>
    <dgm:cxn modelId="{C38F3DBE-EF2E-421C-B238-50CA5659135F}" type="presOf" srcId="{5CD23028-F65B-432F-878D-32EA875399FA}" destId="{44F9D59C-8410-4ABC-8185-5CDFE48C11D9}" srcOrd="1" destOrd="0" presId="urn:microsoft.com/office/officeart/2005/8/layout/target3"/>
    <dgm:cxn modelId="{53E528A6-A5A5-4DDB-8065-CD9EF8368DC1}" srcId="{6170AEA2-14A0-4FB3-8ECE-D799D7959CD3}" destId="{5CD23028-F65B-432F-878D-32EA875399FA}" srcOrd="1" destOrd="0" parTransId="{4E2DF7A2-A063-4A65-872C-69048815C1E7}" sibTransId="{1A36F233-150C-4DEB-BA4B-990C4368F7D2}"/>
    <dgm:cxn modelId="{0A77D26E-1276-4841-AB02-8D6A064747D5}" type="presOf" srcId="{0D40C22A-55B4-4860-82A9-AF9FABEB99F1}" destId="{462BBA16-3E6D-44CB-B079-4DE3B457A182}" srcOrd="0" destOrd="0" presId="urn:microsoft.com/office/officeart/2005/8/layout/target3"/>
    <dgm:cxn modelId="{BF56389E-1FFA-4D29-9D7B-CE17F111DBB9}" type="presOf" srcId="{6170AEA2-14A0-4FB3-8ECE-D799D7959CD3}" destId="{BB025550-61FD-4588-80B6-19A364FCE4A3}" srcOrd="0" destOrd="0" presId="urn:microsoft.com/office/officeart/2005/8/layout/target3"/>
    <dgm:cxn modelId="{6224EB27-C6B2-4C88-94FB-BBA6D5B1B44D}" type="presOf" srcId="{1AF04AE3-803E-4823-B38F-B5441642B240}" destId="{82229E32-F987-4046-8E47-84FDEFD93E85}" srcOrd="0" destOrd="0" presId="urn:microsoft.com/office/officeart/2005/8/layout/target3"/>
    <dgm:cxn modelId="{2E2232DC-1C5B-4455-90F6-D6FFCAA165FB}" type="presOf" srcId="{75054F35-F4C6-4BB1-833E-A1F58410A2FE}" destId="{71BD2CF3-75B3-4E05-9FAC-67B0938E0116}" srcOrd="0" destOrd="0" presId="urn:microsoft.com/office/officeart/2005/8/layout/target3"/>
    <dgm:cxn modelId="{9813A8A9-3C1D-46EE-A743-A3A4D082A941}" srcId="{6170AEA2-14A0-4FB3-8ECE-D799D7959CD3}" destId="{75054F35-F4C6-4BB1-833E-A1F58410A2FE}" srcOrd="2" destOrd="0" parTransId="{BA4BA493-2960-45B4-BC5E-DFEE9B1A6D83}" sibTransId="{0CD60BC7-E907-4EBB-8CD5-D4C079FD4346}"/>
    <dgm:cxn modelId="{E50FF8F2-B2CD-4EDE-81A8-50F8DA66CB94}" type="presParOf" srcId="{BB025550-61FD-4588-80B6-19A364FCE4A3}" destId="{D7D40D1E-B484-4F53-A3D5-93EB34F2B2CB}" srcOrd="0" destOrd="0" presId="urn:microsoft.com/office/officeart/2005/8/layout/target3"/>
    <dgm:cxn modelId="{36BB0766-3000-4823-9783-5C7FE0F488E8}" type="presParOf" srcId="{BB025550-61FD-4588-80B6-19A364FCE4A3}" destId="{1B2CB399-8AF2-42A4-A809-8FB65E0A2235}" srcOrd="1" destOrd="0" presId="urn:microsoft.com/office/officeart/2005/8/layout/target3"/>
    <dgm:cxn modelId="{0AB7B02E-8584-4934-BA1C-30E123F003C0}" type="presParOf" srcId="{BB025550-61FD-4588-80B6-19A364FCE4A3}" destId="{82229E32-F987-4046-8E47-84FDEFD93E85}" srcOrd="2" destOrd="0" presId="urn:microsoft.com/office/officeart/2005/8/layout/target3"/>
    <dgm:cxn modelId="{A8D177BB-0773-4FDC-BC2A-0AC9728F648C}" type="presParOf" srcId="{BB025550-61FD-4588-80B6-19A364FCE4A3}" destId="{61C59727-02A0-404A-9DF7-A45E228A629D}" srcOrd="3" destOrd="0" presId="urn:microsoft.com/office/officeart/2005/8/layout/target3"/>
    <dgm:cxn modelId="{70B7ED02-55D8-476A-8D8F-EBAC121F6B7C}" type="presParOf" srcId="{BB025550-61FD-4588-80B6-19A364FCE4A3}" destId="{17AFF66C-72CA-462F-9EE3-080F03996445}" srcOrd="4" destOrd="0" presId="urn:microsoft.com/office/officeart/2005/8/layout/target3"/>
    <dgm:cxn modelId="{D1A1B065-DEC2-4B7D-B772-9B9597918F4B}" type="presParOf" srcId="{BB025550-61FD-4588-80B6-19A364FCE4A3}" destId="{BBF2EFC5-EBCC-4FE9-B914-8665BEFC2467}" srcOrd="5" destOrd="0" presId="urn:microsoft.com/office/officeart/2005/8/layout/target3"/>
    <dgm:cxn modelId="{55D372D6-0D8E-41F1-B091-A15F1125CDE1}" type="presParOf" srcId="{BB025550-61FD-4588-80B6-19A364FCE4A3}" destId="{1ED93030-8F16-465C-BEAF-3789A4159BA7}" srcOrd="6" destOrd="0" presId="urn:microsoft.com/office/officeart/2005/8/layout/target3"/>
    <dgm:cxn modelId="{550471CA-D7B9-48F2-8E09-9C63570F4C20}" type="presParOf" srcId="{BB025550-61FD-4588-80B6-19A364FCE4A3}" destId="{E96D6A88-969A-4FEC-B3E8-CFE008A03DA4}" srcOrd="7" destOrd="0" presId="urn:microsoft.com/office/officeart/2005/8/layout/target3"/>
    <dgm:cxn modelId="{EF72A4C8-1CB3-4A21-977B-1D154A6CD375}" type="presParOf" srcId="{BB025550-61FD-4588-80B6-19A364FCE4A3}" destId="{71BD2CF3-75B3-4E05-9FAC-67B0938E0116}" srcOrd="8" destOrd="0" presId="urn:microsoft.com/office/officeart/2005/8/layout/target3"/>
    <dgm:cxn modelId="{12F335BC-62E4-47BC-BA47-A98341380F69}" type="presParOf" srcId="{BB025550-61FD-4588-80B6-19A364FCE4A3}" destId="{79F9F5FE-BC2C-410E-9383-AFB0F645EFB7}" srcOrd="9" destOrd="0" presId="urn:microsoft.com/office/officeart/2005/8/layout/target3"/>
    <dgm:cxn modelId="{733E12E5-F5E0-4BD6-BCE2-359A7EEEC7A5}" type="presParOf" srcId="{BB025550-61FD-4588-80B6-19A364FCE4A3}" destId="{3F7C8508-FB41-4635-B662-D7B5E6E01679}" srcOrd="10" destOrd="0" presId="urn:microsoft.com/office/officeart/2005/8/layout/target3"/>
    <dgm:cxn modelId="{6ED595D5-9762-49CD-909C-467B0805D46D}" type="presParOf" srcId="{BB025550-61FD-4588-80B6-19A364FCE4A3}" destId="{462BBA16-3E6D-44CB-B079-4DE3B457A182}" srcOrd="11" destOrd="0" presId="urn:microsoft.com/office/officeart/2005/8/layout/target3"/>
    <dgm:cxn modelId="{FCC6ACAB-4A6D-4825-9A71-F62173347E2B}" type="presParOf" srcId="{BB025550-61FD-4588-80B6-19A364FCE4A3}" destId="{B553333C-A6F7-4381-B0F6-DED1F243D2EC}" srcOrd="12" destOrd="0" presId="urn:microsoft.com/office/officeart/2005/8/layout/target3"/>
    <dgm:cxn modelId="{73565722-FF11-4E1B-9191-0E191515E2EB}" type="presParOf" srcId="{BB025550-61FD-4588-80B6-19A364FCE4A3}" destId="{44F9D59C-8410-4ABC-8185-5CDFE48C11D9}" srcOrd="13" destOrd="0" presId="urn:microsoft.com/office/officeart/2005/8/layout/target3"/>
    <dgm:cxn modelId="{0358D3B9-B732-49B2-9BE2-6050554505DB}" type="presParOf" srcId="{BB025550-61FD-4588-80B6-19A364FCE4A3}" destId="{1C8DC628-C592-41DB-B2F2-7C9D0C404835}" srcOrd="14" destOrd="0" presId="urn:microsoft.com/office/officeart/2005/8/layout/target3"/>
    <dgm:cxn modelId="{911F7A4F-ABF3-48BA-B14D-A89575A32847}" type="presParOf" srcId="{BB025550-61FD-4588-80B6-19A364FCE4A3}" destId="{DB7A8FA5-5980-43E9-98DB-B23E862B180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D0506A-067F-4AD1-809C-49C7959767D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091A7D5-F3C5-46FF-B007-0CD45E367ACE}">
      <dgm:prSet/>
      <dgm:spPr/>
      <dgm:t>
        <a:bodyPr/>
        <a:lstStyle/>
        <a:p>
          <a:pPr rtl="0"/>
          <a:r>
            <a:rPr lang="ru-RU" b="1" baseline="0" smtClean="0"/>
            <a:t>Розробити галузевий стандарт інвентаризації земель державних установ та підприємств НААН;</a:t>
          </a:r>
          <a:endParaRPr lang="ru-RU"/>
        </a:p>
      </dgm:t>
    </dgm:pt>
    <dgm:pt modelId="{9AA264E7-38D4-44B2-9691-A4801855BE87}" type="parTrans" cxnId="{B8F303C0-785E-4730-BBE1-6BAD0E3DAD72}">
      <dgm:prSet/>
      <dgm:spPr/>
      <dgm:t>
        <a:bodyPr/>
        <a:lstStyle/>
        <a:p>
          <a:endParaRPr lang="ru-RU"/>
        </a:p>
      </dgm:t>
    </dgm:pt>
    <dgm:pt modelId="{72727D67-3920-4E4E-AD3D-9D1EEC980DF2}" type="sibTrans" cxnId="{B8F303C0-785E-4730-BBE1-6BAD0E3DAD72}">
      <dgm:prSet/>
      <dgm:spPr/>
      <dgm:t>
        <a:bodyPr/>
        <a:lstStyle/>
        <a:p>
          <a:endParaRPr lang="ru-RU"/>
        </a:p>
      </dgm:t>
    </dgm:pt>
    <dgm:pt modelId="{C5AB3A76-971E-4B5C-975F-C6665C04B815}">
      <dgm:prSet/>
      <dgm:spPr/>
      <dgm:t>
        <a:bodyPr/>
        <a:lstStyle/>
        <a:p>
          <a:pPr rtl="0"/>
          <a:r>
            <a:rPr lang="ru-RU" b="1" baseline="0" smtClean="0"/>
            <a:t>Систематизувати проблеми розвитку землеустрою, землевпорядкування та земельного кадастру в процесі земельної реформи;</a:t>
          </a:r>
          <a:endParaRPr lang="ru-RU"/>
        </a:p>
      </dgm:t>
    </dgm:pt>
    <dgm:pt modelId="{2D75DFB7-B1F2-4357-80C3-2A9EF04448A9}" type="parTrans" cxnId="{9625019C-41B3-41C7-B684-1DE9D3BC0B85}">
      <dgm:prSet/>
      <dgm:spPr/>
      <dgm:t>
        <a:bodyPr/>
        <a:lstStyle/>
        <a:p>
          <a:endParaRPr lang="ru-RU"/>
        </a:p>
      </dgm:t>
    </dgm:pt>
    <dgm:pt modelId="{EFCCE35F-31EE-4474-9F29-C169CFFEBCE8}" type="sibTrans" cxnId="{9625019C-41B3-41C7-B684-1DE9D3BC0B85}">
      <dgm:prSet/>
      <dgm:spPr/>
      <dgm:t>
        <a:bodyPr/>
        <a:lstStyle/>
        <a:p>
          <a:endParaRPr lang="ru-RU"/>
        </a:p>
      </dgm:t>
    </dgm:pt>
    <dgm:pt modelId="{150C6ACD-66E2-445E-A8BC-809B16357016}">
      <dgm:prSet/>
      <dgm:spPr/>
      <dgm:t>
        <a:bodyPr/>
        <a:lstStyle/>
        <a:p>
          <a:pPr rtl="0"/>
          <a:r>
            <a:rPr lang="ru-RU" b="1" baseline="0" smtClean="0"/>
            <a:t>Вивчити проблеми інституційного середовища функціонування земельного капіталу в сільському господарстві;</a:t>
          </a:r>
          <a:endParaRPr lang="ru-RU"/>
        </a:p>
      </dgm:t>
    </dgm:pt>
    <dgm:pt modelId="{256C071D-B28B-410B-90A0-6D7C2F2A14A2}" type="parTrans" cxnId="{61154A71-6352-41D3-85F0-4E6A6DB929CD}">
      <dgm:prSet/>
      <dgm:spPr/>
      <dgm:t>
        <a:bodyPr/>
        <a:lstStyle/>
        <a:p>
          <a:endParaRPr lang="ru-RU"/>
        </a:p>
      </dgm:t>
    </dgm:pt>
    <dgm:pt modelId="{DD1A206D-4A3F-4B70-80A7-18F2A3A2745B}" type="sibTrans" cxnId="{61154A71-6352-41D3-85F0-4E6A6DB929CD}">
      <dgm:prSet/>
      <dgm:spPr/>
      <dgm:t>
        <a:bodyPr/>
        <a:lstStyle/>
        <a:p>
          <a:endParaRPr lang="ru-RU"/>
        </a:p>
      </dgm:t>
    </dgm:pt>
    <dgm:pt modelId="{55A3F184-1AEE-47B0-BDD1-FE3FF584866F}">
      <dgm:prSet/>
      <dgm:spPr/>
      <dgm:t>
        <a:bodyPr/>
        <a:lstStyle/>
        <a:p>
          <a:pPr rtl="0"/>
          <a:r>
            <a:rPr lang="ru-RU" b="1" baseline="0" smtClean="0"/>
            <a:t>Розробити наукове обґрунтування розподілу (перерозподілу земель за видами використання в системі землекористування установ та підприємств НААН)</a:t>
          </a:r>
          <a:endParaRPr lang="ru-RU"/>
        </a:p>
      </dgm:t>
    </dgm:pt>
    <dgm:pt modelId="{12E1796D-6129-40EA-A0A1-F8F80290F337}" type="parTrans" cxnId="{289421A2-E89F-43D1-9CE4-CDB532738603}">
      <dgm:prSet/>
      <dgm:spPr/>
      <dgm:t>
        <a:bodyPr/>
        <a:lstStyle/>
        <a:p>
          <a:endParaRPr lang="ru-RU"/>
        </a:p>
      </dgm:t>
    </dgm:pt>
    <dgm:pt modelId="{ADB503B0-630E-426C-96C5-72A474660A9F}" type="sibTrans" cxnId="{289421A2-E89F-43D1-9CE4-CDB532738603}">
      <dgm:prSet/>
      <dgm:spPr/>
      <dgm:t>
        <a:bodyPr/>
        <a:lstStyle/>
        <a:p>
          <a:endParaRPr lang="ru-RU"/>
        </a:p>
      </dgm:t>
    </dgm:pt>
    <dgm:pt modelId="{428F2F7C-AFCC-4E22-9277-8D0502EFCBDE}" type="pres">
      <dgm:prSet presAssocID="{3ED0506A-067F-4AD1-809C-49C7959767D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E1293-5D83-48D6-BCCA-D28B4EF49445}" type="pres">
      <dgm:prSet presAssocID="{3ED0506A-067F-4AD1-809C-49C7959767D8}" presName="dummyMaxCanvas" presStyleCnt="0">
        <dgm:presLayoutVars/>
      </dgm:prSet>
      <dgm:spPr/>
    </dgm:pt>
    <dgm:pt modelId="{94C6DC64-A5F8-4A72-9935-3553024C3D0D}" type="pres">
      <dgm:prSet presAssocID="{3ED0506A-067F-4AD1-809C-49C7959767D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BE7A6-D65E-43DB-82ED-38CD51B0E1C7}" type="pres">
      <dgm:prSet presAssocID="{3ED0506A-067F-4AD1-809C-49C7959767D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85453-9BC2-410C-B605-7B4752171F97}" type="pres">
      <dgm:prSet presAssocID="{3ED0506A-067F-4AD1-809C-49C7959767D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A334B-5DF3-41BA-8957-9F38D6910B9B}" type="pres">
      <dgm:prSet presAssocID="{3ED0506A-067F-4AD1-809C-49C7959767D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D808E-AD2B-479C-8077-9589C227EC4A}" type="pres">
      <dgm:prSet presAssocID="{3ED0506A-067F-4AD1-809C-49C7959767D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8CAC4-137F-4E56-97A8-D9A0A5949951}" type="pres">
      <dgm:prSet presAssocID="{3ED0506A-067F-4AD1-809C-49C7959767D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99963-FB6C-4CE8-B959-C97646636819}" type="pres">
      <dgm:prSet presAssocID="{3ED0506A-067F-4AD1-809C-49C7959767D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353FE-7726-4430-B0A3-DF3D526CE038}" type="pres">
      <dgm:prSet presAssocID="{3ED0506A-067F-4AD1-809C-49C7959767D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A6F03-7DF1-4B4A-A8A9-FD3AF7A578DC}" type="pres">
      <dgm:prSet presAssocID="{3ED0506A-067F-4AD1-809C-49C7959767D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3ADB0-D6E6-46FE-95EE-2F81653DAB5A}" type="pres">
      <dgm:prSet presAssocID="{3ED0506A-067F-4AD1-809C-49C7959767D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43B42-E870-463D-80F6-ED499A50965B}" type="pres">
      <dgm:prSet presAssocID="{3ED0506A-067F-4AD1-809C-49C7959767D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54A71-6352-41D3-85F0-4E6A6DB929CD}" srcId="{3ED0506A-067F-4AD1-809C-49C7959767D8}" destId="{150C6ACD-66E2-445E-A8BC-809B16357016}" srcOrd="2" destOrd="0" parTransId="{256C071D-B28B-410B-90A0-6D7C2F2A14A2}" sibTransId="{DD1A206D-4A3F-4B70-80A7-18F2A3A2745B}"/>
    <dgm:cxn modelId="{9625019C-41B3-41C7-B684-1DE9D3BC0B85}" srcId="{3ED0506A-067F-4AD1-809C-49C7959767D8}" destId="{C5AB3A76-971E-4B5C-975F-C6665C04B815}" srcOrd="1" destOrd="0" parTransId="{2D75DFB7-B1F2-4357-80C3-2A9EF04448A9}" sibTransId="{EFCCE35F-31EE-4474-9F29-C169CFFEBCE8}"/>
    <dgm:cxn modelId="{F032B039-179A-4FDA-8B73-8197A914F61A}" type="presOf" srcId="{EFCCE35F-31EE-4474-9F29-C169CFFEBCE8}" destId="{8288CAC4-137F-4E56-97A8-D9A0A5949951}" srcOrd="0" destOrd="0" presId="urn:microsoft.com/office/officeart/2005/8/layout/vProcess5"/>
    <dgm:cxn modelId="{DC39EB9F-F238-4C8A-9B31-26EA7C3C86B7}" type="presOf" srcId="{150C6ACD-66E2-445E-A8BC-809B16357016}" destId="{54A85453-9BC2-410C-B605-7B4752171F97}" srcOrd="0" destOrd="0" presId="urn:microsoft.com/office/officeart/2005/8/layout/vProcess5"/>
    <dgm:cxn modelId="{55DF4F2B-E32B-44F0-90A0-640390043234}" type="presOf" srcId="{72727D67-3920-4E4E-AD3D-9D1EEC980DF2}" destId="{B90D808E-AD2B-479C-8077-9589C227EC4A}" srcOrd="0" destOrd="0" presId="urn:microsoft.com/office/officeart/2005/8/layout/vProcess5"/>
    <dgm:cxn modelId="{62C476A1-11DD-4D46-AB6B-AA50A280BD09}" type="presOf" srcId="{DD1A206D-4A3F-4B70-80A7-18F2A3A2745B}" destId="{CF999963-FB6C-4CE8-B959-C97646636819}" srcOrd="0" destOrd="0" presId="urn:microsoft.com/office/officeart/2005/8/layout/vProcess5"/>
    <dgm:cxn modelId="{B3DDEC84-64DD-4BF0-970D-99F5E593F2A5}" type="presOf" srcId="{3ED0506A-067F-4AD1-809C-49C7959767D8}" destId="{428F2F7C-AFCC-4E22-9277-8D0502EFCBDE}" srcOrd="0" destOrd="0" presId="urn:microsoft.com/office/officeart/2005/8/layout/vProcess5"/>
    <dgm:cxn modelId="{3EFBAA44-8827-4299-BD00-3A7F9926E741}" type="presOf" srcId="{C5AB3A76-971E-4B5C-975F-C6665C04B815}" destId="{DB5BE7A6-D65E-43DB-82ED-38CD51B0E1C7}" srcOrd="0" destOrd="0" presId="urn:microsoft.com/office/officeart/2005/8/layout/vProcess5"/>
    <dgm:cxn modelId="{70E19B72-3730-4735-95C1-306E5040CD9E}" type="presOf" srcId="{55A3F184-1AEE-47B0-BDD1-FE3FF584866F}" destId="{188A334B-5DF3-41BA-8957-9F38D6910B9B}" srcOrd="0" destOrd="0" presId="urn:microsoft.com/office/officeart/2005/8/layout/vProcess5"/>
    <dgm:cxn modelId="{289421A2-E89F-43D1-9CE4-CDB532738603}" srcId="{3ED0506A-067F-4AD1-809C-49C7959767D8}" destId="{55A3F184-1AEE-47B0-BDD1-FE3FF584866F}" srcOrd="3" destOrd="0" parTransId="{12E1796D-6129-40EA-A0A1-F8F80290F337}" sibTransId="{ADB503B0-630E-426C-96C5-72A474660A9F}"/>
    <dgm:cxn modelId="{B8F303C0-785E-4730-BBE1-6BAD0E3DAD72}" srcId="{3ED0506A-067F-4AD1-809C-49C7959767D8}" destId="{D091A7D5-F3C5-46FF-B007-0CD45E367ACE}" srcOrd="0" destOrd="0" parTransId="{9AA264E7-38D4-44B2-9691-A4801855BE87}" sibTransId="{72727D67-3920-4E4E-AD3D-9D1EEC980DF2}"/>
    <dgm:cxn modelId="{411A1467-8F75-4526-B389-7A7D1D8A2E63}" type="presOf" srcId="{150C6ACD-66E2-445E-A8BC-809B16357016}" destId="{FE33ADB0-D6E6-46FE-95EE-2F81653DAB5A}" srcOrd="1" destOrd="0" presId="urn:microsoft.com/office/officeart/2005/8/layout/vProcess5"/>
    <dgm:cxn modelId="{021C94EC-E3AB-4CCD-9C55-546029C27C74}" type="presOf" srcId="{55A3F184-1AEE-47B0-BDD1-FE3FF584866F}" destId="{6E443B42-E870-463D-80F6-ED499A50965B}" srcOrd="1" destOrd="0" presId="urn:microsoft.com/office/officeart/2005/8/layout/vProcess5"/>
    <dgm:cxn modelId="{F1EF0721-C65E-4D8C-ACC9-B59EA2DFC178}" type="presOf" srcId="{C5AB3A76-971E-4B5C-975F-C6665C04B815}" destId="{590A6F03-7DF1-4B4A-A8A9-FD3AF7A578DC}" srcOrd="1" destOrd="0" presId="urn:microsoft.com/office/officeart/2005/8/layout/vProcess5"/>
    <dgm:cxn modelId="{443F2669-FC6E-46DD-B4EB-151F6695672B}" type="presOf" srcId="{D091A7D5-F3C5-46FF-B007-0CD45E367ACE}" destId="{1DE353FE-7726-4430-B0A3-DF3D526CE038}" srcOrd="1" destOrd="0" presId="urn:microsoft.com/office/officeart/2005/8/layout/vProcess5"/>
    <dgm:cxn modelId="{D7A602EF-0A74-4A2A-9467-372A10238415}" type="presOf" srcId="{D091A7D5-F3C5-46FF-B007-0CD45E367ACE}" destId="{94C6DC64-A5F8-4A72-9935-3553024C3D0D}" srcOrd="0" destOrd="0" presId="urn:microsoft.com/office/officeart/2005/8/layout/vProcess5"/>
    <dgm:cxn modelId="{2EF0A499-7553-40DB-A72D-B902B29356C9}" type="presParOf" srcId="{428F2F7C-AFCC-4E22-9277-8D0502EFCBDE}" destId="{7C0E1293-5D83-48D6-BCCA-D28B4EF49445}" srcOrd="0" destOrd="0" presId="urn:microsoft.com/office/officeart/2005/8/layout/vProcess5"/>
    <dgm:cxn modelId="{DAF45CCC-6164-4204-AE0E-19F82DF71880}" type="presParOf" srcId="{428F2F7C-AFCC-4E22-9277-8D0502EFCBDE}" destId="{94C6DC64-A5F8-4A72-9935-3553024C3D0D}" srcOrd="1" destOrd="0" presId="urn:microsoft.com/office/officeart/2005/8/layout/vProcess5"/>
    <dgm:cxn modelId="{30E5FD0F-8AD2-4C8E-8B92-6F6CE496E276}" type="presParOf" srcId="{428F2F7C-AFCC-4E22-9277-8D0502EFCBDE}" destId="{DB5BE7A6-D65E-43DB-82ED-38CD51B0E1C7}" srcOrd="2" destOrd="0" presId="urn:microsoft.com/office/officeart/2005/8/layout/vProcess5"/>
    <dgm:cxn modelId="{934B395D-081D-4BF7-9FA6-6A9119A7B5B6}" type="presParOf" srcId="{428F2F7C-AFCC-4E22-9277-8D0502EFCBDE}" destId="{54A85453-9BC2-410C-B605-7B4752171F97}" srcOrd="3" destOrd="0" presId="urn:microsoft.com/office/officeart/2005/8/layout/vProcess5"/>
    <dgm:cxn modelId="{5386CB72-D3D7-42D7-BE37-3BDFD1792929}" type="presParOf" srcId="{428F2F7C-AFCC-4E22-9277-8D0502EFCBDE}" destId="{188A334B-5DF3-41BA-8957-9F38D6910B9B}" srcOrd="4" destOrd="0" presId="urn:microsoft.com/office/officeart/2005/8/layout/vProcess5"/>
    <dgm:cxn modelId="{B6FB76C6-46EA-41EA-ABD7-A2954B7934A3}" type="presParOf" srcId="{428F2F7C-AFCC-4E22-9277-8D0502EFCBDE}" destId="{B90D808E-AD2B-479C-8077-9589C227EC4A}" srcOrd="5" destOrd="0" presId="urn:microsoft.com/office/officeart/2005/8/layout/vProcess5"/>
    <dgm:cxn modelId="{94C0FBA4-C81C-44D4-BB52-21F0F8BD2395}" type="presParOf" srcId="{428F2F7C-AFCC-4E22-9277-8D0502EFCBDE}" destId="{8288CAC4-137F-4E56-97A8-D9A0A5949951}" srcOrd="6" destOrd="0" presId="urn:microsoft.com/office/officeart/2005/8/layout/vProcess5"/>
    <dgm:cxn modelId="{05BBC310-E812-4DB9-A1C4-8AB54BB4FEB4}" type="presParOf" srcId="{428F2F7C-AFCC-4E22-9277-8D0502EFCBDE}" destId="{CF999963-FB6C-4CE8-B959-C97646636819}" srcOrd="7" destOrd="0" presId="urn:microsoft.com/office/officeart/2005/8/layout/vProcess5"/>
    <dgm:cxn modelId="{635D1442-0E7A-4141-B129-3A2E53EF898A}" type="presParOf" srcId="{428F2F7C-AFCC-4E22-9277-8D0502EFCBDE}" destId="{1DE353FE-7726-4430-B0A3-DF3D526CE038}" srcOrd="8" destOrd="0" presId="urn:microsoft.com/office/officeart/2005/8/layout/vProcess5"/>
    <dgm:cxn modelId="{438722BE-64E6-4FD4-B23D-CC45C182E348}" type="presParOf" srcId="{428F2F7C-AFCC-4E22-9277-8D0502EFCBDE}" destId="{590A6F03-7DF1-4B4A-A8A9-FD3AF7A578DC}" srcOrd="9" destOrd="0" presId="urn:microsoft.com/office/officeart/2005/8/layout/vProcess5"/>
    <dgm:cxn modelId="{50ED5CA9-37D2-4598-8D7F-83A1D6612020}" type="presParOf" srcId="{428F2F7C-AFCC-4E22-9277-8D0502EFCBDE}" destId="{FE33ADB0-D6E6-46FE-95EE-2F81653DAB5A}" srcOrd="10" destOrd="0" presId="urn:microsoft.com/office/officeart/2005/8/layout/vProcess5"/>
    <dgm:cxn modelId="{673DAB29-6151-423C-8BF2-3A9CC058116C}" type="presParOf" srcId="{428F2F7C-AFCC-4E22-9277-8D0502EFCBDE}" destId="{6E443B42-E870-463D-80F6-ED499A50965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CCC80-4C93-4D21-8800-EE05A4EB9057}">
      <dsp:nvSpPr>
        <dsp:cNvPr id="0" name=""/>
        <dsp:cNvSpPr/>
      </dsp:nvSpPr>
      <dsp:spPr>
        <a:xfrm rot="5400000">
          <a:off x="2557482" y="980353"/>
          <a:ext cx="654894" cy="7455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BA03F-DD6D-4236-AB17-E39DD5DAFE40}">
      <dsp:nvSpPr>
        <dsp:cNvPr id="0" name=""/>
        <dsp:cNvSpPr/>
      </dsp:nvSpPr>
      <dsp:spPr>
        <a:xfrm>
          <a:off x="1847822" y="20857"/>
          <a:ext cx="2174763" cy="12387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формалізація</a:t>
          </a:r>
          <a:endParaRPr lang="ru-RU" sz="1400" kern="1200" dirty="0"/>
        </a:p>
      </dsp:txBody>
      <dsp:txXfrm>
        <a:off x="1908303" y="81338"/>
        <a:ext cx="2053801" cy="1117784"/>
      </dsp:txXfrm>
    </dsp:sp>
    <dsp:sp modelId="{44D26FF8-1AE2-4E48-8857-205E2AA4EE18}">
      <dsp:nvSpPr>
        <dsp:cNvPr id="0" name=""/>
        <dsp:cNvSpPr/>
      </dsp:nvSpPr>
      <dsp:spPr>
        <a:xfrm>
          <a:off x="3486432" y="327986"/>
          <a:ext cx="801822" cy="62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EC0D3-D0A7-42AA-94D2-5695A9BEEF78}">
      <dsp:nvSpPr>
        <dsp:cNvPr id="0" name=""/>
        <dsp:cNvSpPr/>
      </dsp:nvSpPr>
      <dsp:spPr>
        <a:xfrm rot="5400000">
          <a:off x="3728890" y="2080740"/>
          <a:ext cx="654894" cy="7455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690C8-8F5E-4C35-A607-B7ACF5586C2E}">
      <dsp:nvSpPr>
        <dsp:cNvPr id="0" name=""/>
        <dsp:cNvSpPr/>
      </dsp:nvSpPr>
      <dsp:spPr>
        <a:xfrm>
          <a:off x="3019230" y="1121245"/>
          <a:ext cx="2174763" cy="12387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аксіоматичний метод</a:t>
          </a:r>
          <a:endParaRPr lang="uk-UA" sz="1400" b="1" kern="1200" dirty="0"/>
        </a:p>
      </dsp:txBody>
      <dsp:txXfrm>
        <a:off x="3079711" y="1181726"/>
        <a:ext cx="2053801" cy="1117784"/>
      </dsp:txXfrm>
    </dsp:sp>
    <dsp:sp modelId="{6CAC8B4C-3EC0-406C-8053-7C23C448F8F9}">
      <dsp:nvSpPr>
        <dsp:cNvPr id="0" name=""/>
        <dsp:cNvSpPr/>
      </dsp:nvSpPr>
      <dsp:spPr>
        <a:xfrm>
          <a:off x="4657840" y="1428374"/>
          <a:ext cx="801822" cy="62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E5206-65E6-47F5-9C29-857AC7D03509}">
      <dsp:nvSpPr>
        <dsp:cNvPr id="0" name=""/>
        <dsp:cNvSpPr/>
      </dsp:nvSpPr>
      <dsp:spPr>
        <a:xfrm rot="5400000">
          <a:off x="4900297" y="3181128"/>
          <a:ext cx="654894" cy="7455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F38B-CAA2-4A53-A3D6-E7FDE58949C1}">
      <dsp:nvSpPr>
        <dsp:cNvPr id="0" name=""/>
        <dsp:cNvSpPr/>
      </dsp:nvSpPr>
      <dsp:spPr>
        <a:xfrm>
          <a:off x="4190637" y="2221632"/>
          <a:ext cx="2174763" cy="12387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сходження від абстрактного до конкретного</a:t>
          </a:r>
          <a:endParaRPr lang="uk-UA" sz="1400" b="1" kern="1200" dirty="0"/>
        </a:p>
      </dsp:txBody>
      <dsp:txXfrm>
        <a:off x="4251118" y="2282113"/>
        <a:ext cx="2053801" cy="1117784"/>
      </dsp:txXfrm>
    </dsp:sp>
    <dsp:sp modelId="{7B527C4F-435F-4A5B-8F97-C8BB7AEA10FD}">
      <dsp:nvSpPr>
        <dsp:cNvPr id="0" name=""/>
        <dsp:cNvSpPr/>
      </dsp:nvSpPr>
      <dsp:spPr>
        <a:xfrm>
          <a:off x="5829248" y="2528761"/>
          <a:ext cx="801822" cy="62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6EC72-0496-45C3-ADB9-970E22782934}">
      <dsp:nvSpPr>
        <dsp:cNvPr id="0" name=""/>
        <dsp:cNvSpPr/>
      </dsp:nvSpPr>
      <dsp:spPr>
        <a:xfrm>
          <a:off x="5362045" y="3322020"/>
          <a:ext cx="2174763" cy="12387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гіпотетико-дедуктивний метод</a:t>
          </a:r>
          <a:endParaRPr lang="uk-UA" sz="1400" b="1" kern="1200" dirty="0"/>
        </a:p>
      </dsp:txBody>
      <dsp:txXfrm>
        <a:off x="5422526" y="3382501"/>
        <a:ext cx="2053801" cy="1117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40D1E-B484-4F53-A3D5-93EB34F2B2CB}">
      <dsp:nvSpPr>
        <dsp:cNvPr id="0" name=""/>
        <dsp:cNvSpPr/>
      </dsp:nvSpPr>
      <dsp:spPr>
        <a:xfrm>
          <a:off x="0" y="0"/>
          <a:ext cx="4626863" cy="4626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29E32-F987-4046-8E47-84FDEFD93E85}">
      <dsp:nvSpPr>
        <dsp:cNvPr id="0" name=""/>
        <dsp:cNvSpPr/>
      </dsp:nvSpPr>
      <dsp:spPr>
        <a:xfrm>
          <a:off x="2313431" y="0"/>
          <a:ext cx="8093403" cy="4626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smtClean="0"/>
            <a:t>Розробити наукові засади удосконалення інституційного середовища системи землеустрою в Україні</a:t>
          </a:r>
          <a:r>
            <a:rPr lang="ru-RU" sz="2000" kern="1200" baseline="0" smtClean="0"/>
            <a:t>;</a:t>
          </a:r>
          <a:endParaRPr lang="ru-RU" sz="2000" kern="1200"/>
        </a:p>
      </dsp:txBody>
      <dsp:txXfrm>
        <a:off x="2313431" y="0"/>
        <a:ext cx="8093403" cy="983208"/>
      </dsp:txXfrm>
    </dsp:sp>
    <dsp:sp modelId="{17AFF66C-72CA-462F-9EE3-080F03996445}">
      <dsp:nvSpPr>
        <dsp:cNvPr id="0" name=""/>
        <dsp:cNvSpPr/>
      </dsp:nvSpPr>
      <dsp:spPr>
        <a:xfrm>
          <a:off x="607275" y="983208"/>
          <a:ext cx="3412312" cy="34123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EFC5-EBCC-4FE9-B914-8665BEFC2467}">
      <dsp:nvSpPr>
        <dsp:cNvPr id="0" name=""/>
        <dsp:cNvSpPr/>
      </dsp:nvSpPr>
      <dsp:spPr>
        <a:xfrm>
          <a:off x="2313431" y="983208"/>
          <a:ext cx="8093403" cy="3412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smtClean="0"/>
            <a:t>Розробити науково-методологічне обґрунтування концептуальних засад розвитку земельного законодавства в Україні</a:t>
          </a:r>
          <a:r>
            <a:rPr lang="ru-RU" sz="2000" kern="1200" baseline="0" smtClean="0"/>
            <a:t>;</a:t>
          </a:r>
          <a:endParaRPr lang="ru-RU" sz="2000" kern="1200"/>
        </a:p>
      </dsp:txBody>
      <dsp:txXfrm>
        <a:off x="2313431" y="983208"/>
        <a:ext cx="8093403" cy="983208"/>
      </dsp:txXfrm>
    </dsp:sp>
    <dsp:sp modelId="{E96D6A88-969A-4FEC-B3E8-CFE008A03DA4}">
      <dsp:nvSpPr>
        <dsp:cNvPr id="0" name=""/>
        <dsp:cNvSpPr/>
      </dsp:nvSpPr>
      <dsp:spPr>
        <a:xfrm>
          <a:off x="1214551" y="1966417"/>
          <a:ext cx="2197760" cy="219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D2CF3-75B3-4E05-9FAC-67B0938E0116}">
      <dsp:nvSpPr>
        <dsp:cNvPr id="0" name=""/>
        <dsp:cNvSpPr/>
      </dsp:nvSpPr>
      <dsp:spPr>
        <a:xfrm>
          <a:off x="2313431" y="1966417"/>
          <a:ext cx="8093403" cy="219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smtClean="0"/>
            <a:t>Розробити науково-методичні засади землеустрою територій об’єднаних територіальних громад;</a:t>
          </a:r>
          <a:endParaRPr lang="ru-RU" sz="2000" kern="1200"/>
        </a:p>
      </dsp:txBody>
      <dsp:txXfrm>
        <a:off x="2313431" y="1966417"/>
        <a:ext cx="8093403" cy="983208"/>
      </dsp:txXfrm>
    </dsp:sp>
    <dsp:sp modelId="{3F7C8508-FB41-4635-B662-D7B5E6E01679}">
      <dsp:nvSpPr>
        <dsp:cNvPr id="0" name=""/>
        <dsp:cNvSpPr/>
      </dsp:nvSpPr>
      <dsp:spPr>
        <a:xfrm>
          <a:off x="1821827" y="2949625"/>
          <a:ext cx="983208" cy="9832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BBA16-3E6D-44CB-B079-4DE3B457A182}">
      <dsp:nvSpPr>
        <dsp:cNvPr id="0" name=""/>
        <dsp:cNvSpPr/>
      </dsp:nvSpPr>
      <dsp:spPr>
        <a:xfrm>
          <a:off x="2313431" y="2949625"/>
          <a:ext cx="8093403" cy="9832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smtClean="0"/>
            <a:t>Розробити науково-прикладні засади інституційного середовища формування земельного капіталу в сільському господарстві.</a:t>
          </a:r>
          <a:endParaRPr lang="ru-RU" sz="2000" kern="1200"/>
        </a:p>
      </dsp:txBody>
      <dsp:txXfrm>
        <a:off x="2313431" y="2949625"/>
        <a:ext cx="8093403" cy="9832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6DC64-A5F8-4A72-9935-3553024C3D0D}">
      <dsp:nvSpPr>
        <dsp:cNvPr id="0" name=""/>
        <dsp:cNvSpPr/>
      </dsp:nvSpPr>
      <dsp:spPr>
        <a:xfrm>
          <a:off x="0" y="0"/>
          <a:ext cx="8163249" cy="110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smtClean="0"/>
            <a:t>Розробити галузевий стандарт інвентаризації земель державних установ та підприємств НААН;</a:t>
          </a:r>
          <a:endParaRPr lang="ru-RU" sz="1800" kern="1200"/>
        </a:p>
      </dsp:txBody>
      <dsp:txXfrm>
        <a:off x="32268" y="32268"/>
        <a:ext cx="6881306" cy="1037190"/>
      </dsp:txXfrm>
    </dsp:sp>
    <dsp:sp modelId="{DB5BE7A6-D65E-43DB-82ED-38CD51B0E1C7}">
      <dsp:nvSpPr>
        <dsp:cNvPr id="0" name=""/>
        <dsp:cNvSpPr/>
      </dsp:nvSpPr>
      <dsp:spPr>
        <a:xfrm>
          <a:off x="683672" y="1302039"/>
          <a:ext cx="8163249" cy="110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smtClean="0"/>
            <a:t>Систематизувати проблеми розвитку землеустрою, землевпорядкування та земельного кадастру в процесі земельної реформи;</a:t>
          </a:r>
          <a:endParaRPr lang="ru-RU" sz="1800" kern="1200"/>
        </a:p>
      </dsp:txBody>
      <dsp:txXfrm>
        <a:off x="715940" y="1334307"/>
        <a:ext cx="6698919" cy="1037190"/>
      </dsp:txXfrm>
    </dsp:sp>
    <dsp:sp modelId="{54A85453-9BC2-410C-B605-7B4752171F97}">
      <dsp:nvSpPr>
        <dsp:cNvPr id="0" name=""/>
        <dsp:cNvSpPr/>
      </dsp:nvSpPr>
      <dsp:spPr>
        <a:xfrm>
          <a:off x="1357140" y="2604079"/>
          <a:ext cx="8163249" cy="110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smtClean="0"/>
            <a:t>Вивчити проблеми інституційного середовища функціонування земельного капіталу в сільському господарстві;</a:t>
          </a:r>
          <a:endParaRPr lang="ru-RU" sz="1800" kern="1200"/>
        </a:p>
      </dsp:txBody>
      <dsp:txXfrm>
        <a:off x="1389408" y="2636347"/>
        <a:ext cx="6709123" cy="1037190"/>
      </dsp:txXfrm>
    </dsp:sp>
    <dsp:sp modelId="{188A334B-5DF3-41BA-8957-9F38D6910B9B}">
      <dsp:nvSpPr>
        <dsp:cNvPr id="0" name=""/>
        <dsp:cNvSpPr/>
      </dsp:nvSpPr>
      <dsp:spPr>
        <a:xfrm>
          <a:off x="2040812" y="3906119"/>
          <a:ext cx="8163249" cy="110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smtClean="0"/>
            <a:t>Розробити наукове обґрунтування розподілу (перерозподілу земель за видами використання в системі землекористування установ та підприємств НААН)</a:t>
          </a:r>
          <a:endParaRPr lang="ru-RU" sz="1800" kern="1200"/>
        </a:p>
      </dsp:txBody>
      <dsp:txXfrm>
        <a:off x="2073080" y="3938387"/>
        <a:ext cx="6698919" cy="1037190"/>
      </dsp:txXfrm>
    </dsp:sp>
    <dsp:sp modelId="{B90D808E-AD2B-479C-8077-9589C227EC4A}">
      <dsp:nvSpPr>
        <dsp:cNvPr id="0" name=""/>
        <dsp:cNvSpPr/>
      </dsp:nvSpPr>
      <dsp:spPr>
        <a:xfrm>
          <a:off x="7447127" y="843822"/>
          <a:ext cx="716121" cy="716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7608254" y="843822"/>
        <a:ext cx="393867" cy="538881"/>
      </dsp:txXfrm>
    </dsp:sp>
    <dsp:sp modelId="{8288CAC4-137F-4E56-97A8-D9A0A5949951}">
      <dsp:nvSpPr>
        <dsp:cNvPr id="0" name=""/>
        <dsp:cNvSpPr/>
      </dsp:nvSpPr>
      <dsp:spPr>
        <a:xfrm>
          <a:off x="8130799" y="2145862"/>
          <a:ext cx="716121" cy="716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8291926" y="2145862"/>
        <a:ext cx="393867" cy="538881"/>
      </dsp:txXfrm>
    </dsp:sp>
    <dsp:sp modelId="{CF999963-FB6C-4CE8-B959-C97646636819}">
      <dsp:nvSpPr>
        <dsp:cNvPr id="0" name=""/>
        <dsp:cNvSpPr/>
      </dsp:nvSpPr>
      <dsp:spPr>
        <a:xfrm>
          <a:off x="8804267" y="3447901"/>
          <a:ext cx="716121" cy="716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8965394" y="3447901"/>
        <a:ext cx="393867" cy="53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14A46B-558C-4FDF-89D6-FBC6DD1C0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749" y="1074019"/>
            <a:ext cx="8229600" cy="189436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Методологія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у </a:t>
            </a:r>
            <a:r>
              <a:rPr lang="ru-RU" dirty="0" err="1"/>
              <a:t>землеустрої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B43A901B-2837-4948-B36C-62AD50835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д.е.н.Й.М</a:t>
            </a:r>
            <a:r>
              <a:rPr lang="uk-UA" dirty="0"/>
              <a:t>. Дорош</a:t>
            </a:r>
          </a:p>
        </p:txBody>
      </p:sp>
    </p:spTree>
    <p:extLst>
      <p:ext uri="{BB962C8B-B14F-4D97-AF65-F5344CB8AC3E}">
        <p14:creationId xmlns:p14="http://schemas.microsoft.com/office/powerpoint/2010/main" val="34068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541467-5471-4005-850A-213012E8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99" y="352285"/>
            <a:ext cx="10667999" cy="1377696"/>
          </a:xfrm>
        </p:spPr>
        <p:txBody>
          <a:bodyPr>
            <a:normAutofit/>
          </a:bodyPr>
          <a:lstStyle/>
          <a:p>
            <a:r>
              <a:rPr lang="uk-UA" sz="4000" b="1" dirty="0"/>
              <a:t>Постулатами, на яких заснована методологія наукових досліджень є: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xmlns="" id="{2D95D972-E72F-498F-9BF2-CC2241B39EB8}"/>
              </a:ext>
            </a:extLst>
          </p:cNvPr>
          <p:cNvSpPr/>
          <p:nvPr/>
        </p:nvSpPr>
        <p:spPr>
          <a:xfrm>
            <a:off x="323428" y="1991557"/>
            <a:ext cx="5060272" cy="19259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Світ матеріальний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018AE3A5-CE99-4CED-B93A-44CE516D6E93}"/>
              </a:ext>
            </a:extLst>
          </p:cNvPr>
          <p:cNvSpPr/>
          <p:nvPr/>
        </p:nvSpPr>
        <p:spPr>
          <a:xfrm>
            <a:off x="5667785" y="4100573"/>
            <a:ext cx="5086057" cy="21173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Практика – джерело, ціль і критерій істини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30BF1880-1906-425A-840A-0056CA433DBB}"/>
              </a:ext>
            </a:extLst>
          </p:cNvPr>
          <p:cNvSpPr/>
          <p:nvPr/>
        </p:nvSpPr>
        <p:spPr>
          <a:xfrm>
            <a:off x="5667785" y="1991558"/>
            <a:ext cx="5086057" cy="19259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Світ пізнавальний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79B19B1B-8294-41C7-8AF8-3038EA5826E4}"/>
              </a:ext>
            </a:extLst>
          </p:cNvPr>
          <p:cNvSpPr/>
          <p:nvPr/>
        </p:nvSpPr>
        <p:spPr>
          <a:xfrm>
            <a:off x="400431" y="4100573"/>
            <a:ext cx="5060272" cy="21173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Результат пізнавального процесу – істина</a:t>
            </a:r>
          </a:p>
        </p:txBody>
      </p:sp>
    </p:spTree>
    <p:extLst>
      <p:ext uri="{BB962C8B-B14F-4D97-AF65-F5344CB8AC3E}">
        <p14:creationId xmlns:p14="http://schemas.microsoft.com/office/powerpoint/2010/main" val="32984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29" y="0"/>
            <a:ext cx="10537737" cy="203606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 сучасній науці склалася </a:t>
            </a:r>
            <a:r>
              <a:rPr lang="uk-UA" sz="2400" b="1" i="1" dirty="0">
                <a:solidFill>
                  <a:srgbClr val="FF0000"/>
                </a:solidFill>
              </a:rPr>
              <a:t>багаторівнева концепція методології знання</a:t>
            </a:r>
            <a:r>
              <a:rPr lang="uk-UA" sz="2400" b="1" dirty="0"/>
              <a:t>, згідно якої методи наукового пізнання за ступенем загальності і сфери дії можуть бути поділені на три основні групи: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2572512"/>
            <a:ext cx="11887198" cy="4157472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xmlns="" id="{494D093D-1F83-4FAC-9F68-CE24FE68C181}"/>
              </a:ext>
            </a:extLst>
          </p:cNvPr>
          <p:cNvSpPr/>
          <p:nvPr/>
        </p:nvSpPr>
        <p:spPr>
          <a:xfrm>
            <a:off x="0" y="2444500"/>
            <a:ext cx="3352799" cy="22067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філософські методи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06EA3551-2AE8-4C38-A5BB-835F1CA40BF0}"/>
              </a:ext>
            </a:extLst>
          </p:cNvPr>
          <p:cNvSpPr/>
          <p:nvPr/>
        </p:nvSpPr>
        <p:spPr>
          <a:xfrm>
            <a:off x="7141945" y="2444500"/>
            <a:ext cx="3803904" cy="22067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загальнонаукові методи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9202797C-73BC-4B6E-8752-93A16CD8AAC7}"/>
              </a:ext>
            </a:extLst>
          </p:cNvPr>
          <p:cNvSpPr/>
          <p:nvPr/>
        </p:nvSpPr>
        <p:spPr>
          <a:xfrm>
            <a:off x="3173127" y="4651250"/>
            <a:ext cx="4389120" cy="22067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часткові методи наук (</a:t>
            </a:r>
            <a:r>
              <a:rPr lang="uk-UA" sz="3200" b="1" dirty="0" err="1"/>
              <a:t>внутрішньо-</a:t>
            </a:r>
            <a:r>
              <a:rPr lang="uk-UA" sz="3200" b="1" dirty="0"/>
              <a:t> та міждисциплінарні)</a:t>
            </a:r>
          </a:p>
        </p:txBody>
      </p:sp>
      <p:pic>
        <p:nvPicPr>
          <p:cNvPr id="4098" name="Picture 2" descr="ÐÐ°ÑÑÐ¸Ð½ÐºÐ¸ Ð¿Ð¾ Ð·Ð°Ð¿ÑÐ¾ÑÑ ÑÑÐ»Ð¾ÑÐ¾Ñ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516753"/>
            <a:ext cx="3789145" cy="21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51250"/>
            <a:ext cx="3173127" cy="2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47" y="4651250"/>
            <a:ext cx="3314299" cy="2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12619" y="3850783"/>
            <a:ext cx="1881942" cy="373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244" y="2292439"/>
            <a:ext cx="4865775" cy="3992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246" y="270456"/>
            <a:ext cx="10400300" cy="669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03D090-C227-41A7-91DB-BC34B834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158496"/>
            <a:ext cx="11533631" cy="719328"/>
          </a:xfrm>
        </p:spPr>
        <p:txBody>
          <a:bodyPr>
            <a:noAutofit/>
          </a:bodyPr>
          <a:lstStyle/>
          <a:p>
            <a:r>
              <a:rPr lang="ru-RU" sz="2800" b="1" i="1" dirty="0" err="1"/>
              <a:t>Філософські</a:t>
            </a:r>
            <a:r>
              <a:rPr lang="ru-RU" sz="2800" b="1" i="1" dirty="0"/>
              <a:t> </a:t>
            </a:r>
            <a:r>
              <a:rPr lang="ru-RU" sz="2800" b="1" i="1" dirty="0" err="1"/>
              <a:t>методи</a:t>
            </a:r>
            <a:r>
              <a:rPr lang="ru-RU" sz="2800" b="1" i="1" dirty="0"/>
              <a:t> та </a:t>
            </a:r>
            <a:r>
              <a:rPr lang="ru-RU" sz="2800" b="1" i="1" dirty="0" err="1"/>
              <a:t>їх</a:t>
            </a:r>
            <a:r>
              <a:rPr lang="ru-RU" sz="2800" b="1" i="1" dirty="0"/>
              <a:t> роль у </a:t>
            </a:r>
            <a:r>
              <a:rPr lang="ru-RU" sz="2800" b="1" i="1" dirty="0" err="1"/>
              <a:t>науковому</a:t>
            </a:r>
            <a:r>
              <a:rPr lang="ru-RU" sz="2800" b="1" i="1" dirty="0"/>
              <a:t> </a:t>
            </a:r>
            <a:r>
              <a:rPr lang="ru-RU" sz="2800" b="1" i="1" dirty="0" err="1"/>
              <a:t>пізнанні</a:t>
            </a:r>
            <a:r>
              <a:rPr lang="ru-RU" sz="2800" b="1" i="1" dirty="0"/>
              <a:t> 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9D3642F-C8CE-4C78-9979-EA74CA50F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8"/>
            <a:ext cx="10562122" cy="5693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Роль </a:t>
            </a:r>
            <a:r>
              <a:rPr lang="ru-RU" sz="2400" b="1" dirty="0" err="1"/>
              <a:t>філософії</a:t>
            </a:r>
            <a:r>
              <a:rPr lang="ru-RU" sz="2400" b="1" dirty="0"/>
              <a:t> у </a:t>
            </a:r>
            <a:r>
              <a:rPr lang="ru-RU" sz="2400" b="1" dirty="0" err="1"/>
              <a:t>науковому</a:t>
            </a:r>
            <a:r>
              <a:rPr lang="ru-RU" sz="2400" b="1" dirty="0"/>
              <a:t> </a:t>
            </a:r>
            <a:r>
              <a:rPr lang="ru-RU" sz="2400" b="1" dirty="0" err="1"/>
              <a:t>пізнанні</a:t>
            </a:r>
            <a:r>
              <a:rPr lang="ru-RU" sz="2400" b="1" dirty="0"/>
              <a:t> </a:t>
            </a:r>
            <a:r>
              <a:rPr lang="ru-RU" sz="2400" b="1" dirty="0" err="1"/>
              <a:t>зумовлена</a:t>
            </a:r>
            <a:r>
              <a:rPr lang="ru-RU" sz="2400" b="1" dirty="0"/>
              <a:t> </a:t>
            </a:r>
            <a:r>
              <a:rPr lang="ru-RU" sz="2400" b="1" dirty="0" err="1"/>
              <a:t>наявністю</a:t>
            </a:r>
            <a:r>
              <a:rPr lang="ru-RU" sz="2400" b="1" dirty="0"/>
              <a:t> </a:t>
            </a:r>
            <a:r>
              <a:rPr lang="ru-RU" sz="2400" b="1" dirty="0" err="1"/>
              <a:t>двох</a:t>
            </a:r>
            <a:r>
              <a:rPr lang="ru-RU" sz="2400" b="1" dirty="0"/>
              <a:t> </a:t>
            </a:r>
            <a:r>
              <a:rPr lang="ru-RU" sz="2400" b="1" dirty="0" err="1"/>
              <a:t>крайніх</a:t>
            </a:r>
            <a:r>
              <a:rPr lang="ru-RU" sz="2400" b="1" dirty="0"/>
              <a:t> моделей,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склалися</a:t>
            </a:r>
            <a:r>
              <a:rPr lang="ru-RU" sz="2400" b="1" dirty="0"/>
              <a:t> у </a:t>
            </a:r>
            <a:r>
              <a:rPr lang="ru-RU" sz="2400" b="1" dirty="0" err="1"/>
              <a:t>вирішенні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надзвичайно</a:t>
            </a:r>
            <a:r>
              <a:rPr lang="ru-RU" sz="2400" b="1" dirty="0"/>
              <a:t> склад­ного </a:t>
            </a:r>
            <a:r>
              <a:rPr lang="ru-RU" sz="2400" b="1" dirty="0" err="1"/>
              <a:t>питання</a:t>
            </a:r>
            <a:r>
              <a:rPr lang="ru-RU" sz="2400" b="1" dirty="0"/>
              <a:t>, </a:t>
            </a:r>
            <a:r>
              <a:rPr lang="ru-RU" sz="2400" b="1" dirty="0" err="1"/>
              <a:t>серед</a:t>
            </a:r>
            <a:r>
              <a:rPr lang="ru-RU" sz="2400" b="1" dirty="0"/>
              <a:t> </a:t>
            </a:r>
            <a:r>
              <a:rPr lang="ru-RU" sz="2400" b="1" dirty="0" err="1"/>
              <a:t>яких</a:t>
            </a:r>
            <a:r>
              <a:rPr lang="ru-RU" sz="2400" b="1" dirty="0"/>
              <a:t>: </a:t>
            </a:r>
            <a:endParaRPr lang="uk-UA" sz="2400" b="1" dirty="0"/>
          </a:p>
          <a:p>
            <a:pPr marL="0" indent="0">
              <a:buNone/>
            </a:pP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</a:rPr>
              <a:t>умоглядно-філософський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2">
                    <a:lumMod val="75000"/>
                  </a:schemeClr>
                </a:solidFill>
              </a:rPr>
              <a:t>підхід</a:t>
            </a: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натурфілософія</a:t>
            </a:r>
            <a:r>
              <a:rPr lang="ru-RU" sz="2400" b="1" dirty="0"/>
              <a:t>, </a:t>
            </a:r>
            <a:r>
              <a:rPr lang="ru-RU" sz="2400" b="1" dirty="0" err="1"/>
              <a:t>філософія</a:t>
            </a:r>
            <a:r>
              <a:rPr lang="ru-RU" sz="2400" b="1" dirty="0"/>
              <a:t> </a:t>
            </a:r>
            <a:r>
              <a:rPr lang="ru-RU" sz="2400" b="1" dirty="0" err="1"/>
              <a:t>історії</a:t>
            </a:r>
            <a:r>
              <a:rPr lang="ru-RU" sz="2400" b="1" dirty="0"/>
              <a:t> та </a:t>
            </a:r>
            <a:r>
              <a:rPr lang="ru-RU" sz="2400" b="1" dirty="0" err="1"/>
              <a:t>ін</a:t>
            </a:r>
            <a:r>
              <a:rPr lang="ru-RU" sz="2400" b="1" dirty="0"/>
              <a:t>.), суть </a:t>
            </a:r>
            <a:r>
              <a:rPr lang="ru-RU" sz="2400" b="1" dirty="0" err="1"/>
              <a:t>якого</a:t>
            </a:r>
            <a:r>
              <a:rPr lang="ru-RU" sz="2400" b="1" dirty="0"/>
              <a:t> </a:t>
            </a:r>
            <a:r>
              <a:rPr lang="ru-RU" sz="2400" b="1" dirty="0" err="1"/>
              <a:t>полягає</a:t>
            </a:r>
            <a:r>
              <a:rPr lang="ru-RU" sz="2400" b="1" dirty="0"/>
              <a:t> у прямому </a:t>
            </a:r>
            <a:r>
              <a:rPr lang="ru-RU" sz="2400" b="1" dirty="0" err="1"/>
              <a:t>виведенні</a:t>
            </a:r>
            <a:r>
              <a:rPr lang="ru-RU" sz="2400" b="1" dirty="0"/>
              <a:t> </a:t>
            </a:r>
            <a:r>
              <a:rPr lang="ru-RU" sz="2400" b="1" dirty="0" err="1"/>
              <a:t>вихід­них</a:t>
            </a:r>
            <a:r>
              <a:rPr lang="ru-RU" sz="2400" b="1" dirty="0"/>
              <a:t> </a:t>
            </a:r>
            <a:r>
              <a:rPr lang="ru-RU" sz="2400" b="1" dirty="0" err="1"/>
              <a:t>принципів</a:t>
            </a:r>
            <a:r>
              <a:rPr lang="ru-RU" sz="2400" b="1" dirty="0"/>
              <a:t> </a:t>
            </a:r>
            <a:r>
              <a:rPr lang="ru-RU" sz="2400" b="1" dirty="0" err="1"/>
              <a:t>наукових</a:t>
            </a:r>
            <a:r>
              <a:rPr lang="ru-RU" sz="2400" b="1" dirty="0"/>
              <a:t> </a:t>
            </a:r>
            <a:r>
              <a:rPr lang="ru-RU" sz="2400" b="1" dirty="0" err="1"/>
              <a:t>теорій</a:t>
            </a:r>
            <a:r>
              <a:rPr lang="ru-RU" sz="2400" b="1" dirty="0"/>
              <a:t> </a:t>
            </a:r>
            <a:r>
              <a:rPr lang="ru-RU" sz="2400" b="1" dirty="0" err="1"/>
              <a:t>безпосередньо</a:t>
            </a:r>
            <a:r>
              <a:rPr lang="ru-RU" sz="2400" b="1" dirty="0"/>
              <a:t> з </a:t>
            </a:r>
            <a:r>
              <a:rPr lang="ru-RU" sz="2400" b="1" dirty="0" err="1"/>
              <a:t>філософських</a:t>
            </a:r>
            <a:r>
              <a:rPr lang="ru-RU" sz="2400" b="1" dirty="0"/>
              <a:t> </a:t>
            </a:r>
            <a:r>
              <a:rPr lang="ru-RU" sz="2400" b="1" dirty="0" err="1"/>
              <a:t>принципів</a:t>
            </a:r>
            <a:r>
              <a:rPr lang="ru-RU" sz="2400" b="1" dirty="0"/>
              <a:t>, </a:t>
            </a:r>
            <a:r>
              <a:rPr lang="ru-RU" sz="2400" b="1" dirty="0" err="1"/>
              <a:t>окрім</a:t>
            </a:r>
            <a:r>
              <a:rPr lang="ru-RU" sz="2400" b="1" dirty="0"/>
              <a:t> </a:t>
            </a:r>
            <a:r>
              <a:rPr lang="ru-RU" sz="2400" b="1" dirty="0" err="1"/>
              <a:t>аналізу</a:t>
            </a:r>
            <a:r>
              <a:rPr lang="ru-RU" sz="2400" b="1" dirty="0"/>
              <a:t> </a:t>
            </a:r>
            <a:r>
              <a:rPr lang="ru-RU" sz="2400" b="1" dirty="0" err="1"/>
              <a:t>матеріалу</a:t>
            </a:r>
            <a:r>
              <a:rPr lang="ru-RU" sz="2400" b="1" dirty="0"/>
              <a:t> </a:t>
            </a:r>
            <a:r>
              <a:rPr lang="ru-RU" sz="2400" b="1" dirty="0" err="1"/>
              <a:t>даної</a:t>
            </a:r>
            <a:r>
              <a:rPr lang="ru-RU" sz="2400" b="1" dirty="0"/>
              <a:t> науки; </a:t>
            </a:r>
            <a:endParaRPr lang="uk-UA" sz="2400" b="1" dirty="0"/>
          </a:p>
          <a:p>
            <a:pPr marL="0" indent="0">
              <a:buNone/>
            </a:pP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</a:rPr>
              <a:t>позитивізм</a:t>
            </a:r>
            <a:r>
              <a:rPr lang="ru-RU" sz="2400" b="1" dirty="0"/>
              <a:t>, </a:t>
            </a:r>
            <a:r>
              <a:rPr lang="ru-RU" sz="2400" b="1" dirty="0" err="1"/>
              <a:t>згідно</a:t>
            </a:r>
            <a:r>
              <a:rPr lang="ru-RU" sz="2400" b="1" dirty="0"/>
              <a:t> </a:t>
            </a:r>
            <a:r>
              <a:rPr lang="ru-RU" sz="2400" b="1" dirty="0" err="1"/>
              <a:t>якого</a:t>
            </a:r>
            <a:r>
              <a:rPr lang="ru-RU" sz="2400" b="1" dirty="0"/>
              <a:t> «наука сама </a:t>
            </a:r>
            <a:r>
              <a:rPr lang="ru-RU" sz="2400" b="1" dirty="0" err="1"/>
              <a:t>собі</a:t>
            </a:r>
            <a:r>
              <a:rPr lang="ru-RU" sz="2400" b="1" dirty="0"/>
              <a:t> </a:t>
            </a:r>
            <a:r>
              <a:rPr lang="ru-RU" sz="2400" b="1" dirty="0" err="1"/>
              <a:t>філософія</a:t>
            </a:r>
            <a:r>
              <a:rPr lang="ru-RU" sz="2400" b="1" dirty="0"/>
              <a:t>». Роль </a:t>
            </a:r>
            <a:r>
              <a:rPr lang="ru-RU" sz="2400" b="1" dirty="0" err="1"/>
              <a:t>фі­лософії</a:t>
            </a:r>
            <a:r>
              <a:rPr lang="ru-RU" sz="2400" b="1" dirty="0"/>
              <a:t> у </a:t>
            </a:r>
            <a:r>
              <a:rPr lang="ru-RU" sz="2400" b="1" dirty="0" err="1"/>
              <a:t>частковому</a:t>
            </a:r>
            <a:r>
              <a:rPr lang="ru-RU" sz="2400" b="1" dirty="0"/>
              <a:t> </a:t>
            </a:r>
            <a:r>
              <a:rPr lang="ru-RU" sz="2400" b="1" dirty="0" err="1"/>
              <a:t>науковому</a:t>
            </a:r>
            <a:r>
              <a:rPr lang="ru-RU" sz="2400" b="1" dirty="0"/>
              <a:t> </a:t>
            </a:r>
            <a:r>
              <a:rPr lang="ru-RU" sz="2400" b="1" dirty="0" err="1"/>
              <a:t>пізнанні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абсолютизується</a:t>
            </a:r>
            <a:r>
              <a:rPr lang="ru-RU" sz="2400" b="1" dirty="0"/>
              <a:t>, </a:t>
            </a:r>
            <a:r>
              <a:rPr lang="ru-RU" sz="2400" b="1" dirty="0" err="1"/>
              <a:t>або</a:t>
            </a:r>
            <a:r>
              <a:rPr lang="ru-RU" sz="2400" b="1" dirty="0"/>
              <a:t>, </a:t>
            </a:r>
            <a:r>
              <a:rPr lang="ru-RU" sz="2400" b="1" dirty="0" err="1"/>
              <a:t>навпаки</a:t>
            </a:r>
            <a:r>
              <a:rPr lang="ru-RU" sz="2400" b="1" dirty="0"/>
              <a:t>, </a:t>
            </a:r>
            <a:r>
              <a:rPr lang="ru-RU" sz="2400" b="1" dirty="0" err="1"/>
              <a:t>принижується</a:t>
            </a:r>
            <a:r>
              <a:rPr lang="ru-RU" sz="2400" b="1" dirty="0"/>
              <a:t> аж до </a:t>
            </a:r>
            <a:r>
              <a:rPr lang="ru-RU" sz="2400" b="1" dirty="0" err="1"/>
              <a:t>повного</a:t>
            </a:r>
            <a:r>
              <a:rPr lang="ru-RU" sz="2400" b="1" dirty="0"/>
              <a:t> </a:t>
            </a:r>
            <a:r>
              <a:rPr lang="ru-RU" sz="2400" b="1" dirty="0" err="1"/>
              <a:t>заперечення</a:t>
            </a:r>
            <a:r>
              <a:rPr lang="ru-RU" sz="2400" b="1" dirty="0"/>
              <a:t>. І </a:t>
            </a:r>
            <a:r>
              <a:rPr lang="ru-RU" sz="2400" b="1" dirty="0" err="1"/>
              <a:t>хоча</a:t>
            </a:r>
            <a:r>
              <a:rPr lang="ru-RU" sz="2400" b="1" dirty="0"/>
              <a:t> </a:t>
            </a:r>
            <a:r>
              <a:rPr lang="ru-RU" sz="2400" b="1" dirty="0" err="1"/>
              <a:t>обидві</a:t>
            </a:r>
            <a:r>
              <a:rPr lang="ru-RU" sz="2400" b="1" dirty="0"/>
              <a:t> </a:t>
            </a:r>
            <a:r>
              <a:rPr lang="ru-RU" sz="2400" b="1" dirty="0" err="1"/>
              <a:t>моделі</a:t>
            </a:r>
            <a:r>
              <a:rPr lang="ru-RU" sz="2400" b="1" dirty="0"/>
              <a:t> </a:t>
            </a:r>
            <a:r>
              <a:rPr lang="ru-RU" sz="2400" b="1" dirty="0" err="1"/>
              <a:t>мали</a:t>
            </a:r>
            <a:r>
              <a:rPr lang="ru-RU" sz="2400" b="1" dirty="0"/>
              <a:t> </a:t>
            </a:r>
            <a:r>
              <a:rPr lang="ru-RU" sz="2400" b="1" dirty="0" err="1"/>
              <a:t>певні</a:t>
            </a:r>
            <a:r>
              <a:rPr lang="ru-RU" sz="2400" b="1" dirty="0"/>
              <a:t> </a:t>
            </a:r>
            <a:r>
              <a:rPr lang="ru-RU" sz="2400" b="1" dirty="0" err="1"/>
              <a:t>позитивні</a:t>
            </a:r>
            <a:r>
              <a:rPr lang="ru-RU" sz="2400" b="1" dirty="0"/>
              <a:t> </a:t>
            </a:r>
            <a:r>
              <a:rPr lang="ru-RU" sz="2400" b="1" dirty="0" err="1"/>
              <a:t>результати</a:t>
            </a:r>
            <a:r>
              <a:rPr lang="ru-RU" sz="2400" b="1" dirty="0"/>
              <a:t>, </a:t>
            </a:r>
            <a:r>
              <a:rPr lang="ru-RU" sz="2400" b="1" dirty="0" err="1"/>
              <a:t>згоди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ними не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досягнуто</a:t>
            </a:r>
            <a:r>
              <a:rPr lang="ru-RU" sz="2400" b="1" dirty="0"/>
              <a:t>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054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ÑÐ²Ð½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82441"/>
            <a:ext cx="7167412" cy="53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219456"/>
            <a:ext cx="10130068" cy="14874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У структурі </a:t>
            </a:r>
            <a:r>
              <a:rPr lang="uk-UA" b="1" dirty="0">
                <a:solidFill>
                  <a:srgbClr val="FF0000"/>
                </a:solidFill>
              </a:rPr>
              <a:t>загальнонаукових методів </a:t>
            </a:r>
            <a:r>
              <a:rPr lang="uk-UA" b="1" dirty="0"/>
              <a:t>можна виділити такі три рівні: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828800"/>
            <a:ext cx="11887198" cy="490118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xmlns="" id="{494D093D-1F83-4FAC-9F68-CE24FE68C181}"/>
              </a:ext>
            </a:extLst>
          </p:cNvPr>
          <p:cNvSpPr/>
          <p:nvPr/>
        </p:nvSpPr>
        <p:spPr>
          <a:xfrm>
            <a:off x="304801" y="3352802"/>
            <a:ext cx="3352799" cy="22067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Методи емпіричного дослідження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06EA3551-2AE8-4C38-A5BB-835F1CA40BF0}"/>
              </a:ext>
            </a:extLst>
          </p:cNvPr>
          <p:cNvSpPr/>
          <p:nvPr/>
        </p:nvSpPr>
        <p:spPr>
          <a:xfrm>
            <a:off x="3840480" y="4456176"/>
            <a:ext cx="3803904" cy="22067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Методи теоретичного пізнання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9202797C-73BC-4B6E-8752-93A16CD8AAC7}"/>
              </a:ext>
            </a:extLst>
          </p:cNvPr>
          <p:cNvSpPr/>
          <p:nvPr/>
        </p:nvSpPr>
        <p:spPr>
          <a:xfrm>
            <a:off x="7802880" y="3352801"/>
            <a:ext cx="2996665" cy="22067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Загальнологічні</a:t>
            </a:r>
            <a:r>
              <a:rPr lang="uk-UA" sz="3200" b="1" dirty="0"/>
              <a:t> методи і прийоми дослідження</a:t>
            </a:r>
          </a:p>
        </p:txBody>
      </p:sp>
    </p:spTree>
    <p:extLst>
      <p:ext uri="{BB962C8B-B14F-4D97-AF65-F5344CB8AC3E}">
        <p14:creationId xmlns:p14="http://schemas.microsoft.com/office/powerpoint/2010/main" val="16375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541467-5471-4005-850A-213012E8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56032"/>
            <a:ext cx="10667999" cy="1377696"/>
          </a:xfrm>
        </p:spPr>
        <p:txBody>
          <a:bodyPr>
            <a:normAutofit/>
          </a:bodyPr>
          <a:lstStyle/>
          <a:p>
            <a:r>
              <a:rPr lang="uk-UA" sz="4000" b="1" i="1" dirty="0"/>
              <a:t>Методи емпіричного дослідження</a:t>
            </a:r>
            <a:endParaRPr lang="uk-UA" sz="4000" b="1" dirty="0"/>
          </a:p>
        </p:txBody>
      </p:sp>
      <p:sp>
        <p:nvSpPr>
          <p:cNvPr id="9" name="Прямокутник: округлені кути 6">
            <a:extLst>
              <a:ext uri="{FF2B5EF4-FFF2-40B4-BE49-F238E27FC236}">
                <a16:creationId xmlns:a16="http://schemas.microsoft.com/office/drawing/2014/main" xmlns="" id="{79B19B1B-8294-41C7-8AF8-3038EA58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696" y="5449824"/>
            <a:ext cx="4474465" cy="11826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3600" b="1" dirty="0"/>
              <a:t>опис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xmlns="" id="{2D95D972-E72F-498F-9BF2-CC2241B39EB8}"/>
              </a:ext>
            </a:extLst>
          </p:cNvPr>
          <p:cNvSpPr/>
          <p:nvPr/>
        </p:nvSpPr>
        <p:spPr>
          <a:xfrm>
            <a:off x="352303" y="1905001"/>
            <a:ext cx="5060272" cy="14234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спостереження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018AE3A5-CE99-4CED-B93A-44CE516D6E93}"/>
              </a:ext>
            </a:extLst>
          </p:cNvPr>
          <p:cNvSpPr/>
          <p:nvPr/>
        </p:nvSpPr>
        <p:spPr>
          <a:xfrm>
            <a:off x="5696660" y="3779521"/>
            <a:ext cx="5086057" cy="13655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вимірювання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30BF1880-1906-425A-840A-0056CA433DBB}"/>
              </a:ext>
            </a:extLst>
          </p:cNvPr>
          <p:cNvSpPr/>
          <p:nvPr/>
        </p:nvSpPr>
        <p:spPr>
          <a:xfrm>
            <a:off x="5696660" y="1905001"/>
            <a:ext cx="5086057" cy="14234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експеримент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79B19B1B-8294-41C7-8AF8-3038EA5826E4}"/>
              </a:ext>
            </a:extLst>
          </p:cNvPr>
          <p:cNvSpPr/>
          <p:nvPr/>
        </p:nvSpPr>
        <p:spPr>
          <a:xfrm>
            <a:off x="352303" y="3779521"/>
            <a:ext cx="5060272" cy="13655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порівняння</a:t>
            </a:r>
          </a:p>
        </p:txBody>
      </p:sp>
    </p:spTree>
    <p:extLst>
      <p:ext uri="{BB962C8B-B14F-4D97-AF65-F5344CB8AC3E}">
        <p14:creationId xmlns:p14="http://schemas.microsoft.com/office/powerpoint/2010/main" val="32011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94704" y="425002"/>
            <a:ext cx="4121240" cy="4893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41376"/>
            <a:ext cx="10972800" cy="6315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i="1" dirty="0">
                <a:solidFill>
                  <a:schemeClr val="bg2">
                    <a:lumMod val="75000"/>
                  </a:schemeClr>
                </a:solidFill>
              </a:rPr>
              <a:t>Спостереження</a:t>
            </a:r>
            <a:r>
              <a:rPr lang="uk-UA" sz="4000" b="1" i="1" dirty="0"/>
              <a:t> </a:t>
            </a:r>
            <a:r>
              <a:rPr lang="uk-UA" sz="4000" b="1" dirty="0"/>
              <a:t>- це цілеспрямоване вивчення предметів, що переважно спирається на дані органів чуттів</a:t>
            </a:r>
            <a:r>
              <a:rPr lang="uk-UA" sz="4000" b="1" dirty="0" smtClean="0"/>
              <a:t>.</a:t>
            </a:r>
            <a:endParaRPr lang="uk-UA" sz="4000" b="1" dirty="0"/>
          </a:p>
        </p:txBody>
      </p:sp>
      <p:pic>
        <p:nvPicPr>
          <p:cNvPr id="5122" name="Picture 2" descr="ÐÐ°ÑÑÐ¸Ð½ÐºÐ¸ Ð¿Ð¾ Ð·Ð°Ð¿ÑÐ¾ÑÑ ÑÐ¿Ð¾ÑÑÐµÑÐµ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19" y="2369568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41376"/>
            <a:ext cx="9823544" cy="6315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00B050"/>
                </a:solidFill>
              </a:rPr>
              <a:t>Експеримент </a:t>
            </a:r>
            <a:r>
              <a:rPr lang="uk-UA" sz="2400" b="1" dirty="0"/>
              <a:t>- це цілеспрямоване і активне втручання у хід процесу, що вивчається, відповідні зміни об’єкта чи його відтворення у спеціально створених і контрольованих умовах. Основними стадіями здійснення експерименту є: планування і будова; контроль; інтерпретація результатів. </a:t>
            </a:r>
          </a:p>
        </p:txBody>
      </p:sp>
      <p:pic>
        <p:nvPicPr>
          <p:cNvPr id="6146" name="Picture 2" descr="ÐÐ°ÑÑÐ¸Ð½ÐºÐ¸ Ð¿Ð¾ Ð·Ð°Ð¿ÑÐ¾ÑÑ ÑÐºÑÐ¿ÐµÑÐ¸Ð¼ÐµÐ½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62" y="2231773"/>
            <a:ext cx="7239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¿ÑÐ·Ð½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23" y="1570824"/>
            <a:ext cx="5504080" cy="39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E1149-14ED-42A9-95B2-6AF0FC4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103" y="515154"/>
            <a:ext cx="8886547" cy="662002"/>
          </a:xfrm>
        </p:spPr>
        <p:txBody>
          <a:bodyPr>
            <a:normAutofit/>
          </a:bodyPr>
          <a:lstStyle/>
          <a:p>
            <a:pPr algn="ctr"/>
            <a:r>
              <a:rPr lang="uk-UA" b="1" i="1" dirty="0"/>
              <a:t>Методи теоретичного пізнання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9853589"/>
              </p:ext>
            </p:extLst>
          </p:nvPr>
        </p:nvGraphicFramePr>
        <p:xfrm>
          <a:off x="-1588167" y="1684420"/>
          <a:ext cx="9384631" cy="458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8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9961" y="415306"/>
            <a:ext cx="4572000" cy="192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chemeClr val="accent4"/>
                </a:solidFill>
              </a:rPr>
              <a:t>Формалізація</a:t>
            </a:r>
            <a:r>
              <a:rPr lang="uk-UA" sz="2400" b="1" i="1" dirty="0"/>
              <a:t> - </a:t>
            </a:r>
            <a:r>
              <a:rPr lang="uk-UA" sz="2400" b="1" dirty="0"/>
              <a:t>це відображення знання у знаково-символічному вигляді (формалізованій мові). Остання створюється для точного виразу думок з метою виключення можливості неоднозначного їх розуміння. За умов формалізації роздуми щодо об’єктів переносяться у площину оперування зі знаками (формулами). Мова формул штучної мови стає інструментом пізнання. </a:t>
            </a:r>
          </a:p>
          <a:p>
            <a:pPr marL="0" indent="0">
              <a:buNone/>
            </a:pPr>
            <a:endParaRPr lang="uk-UA" sz="2400" b="1" dirty="0"/>
          </a:p>
        </p:txBody>
      </p:sp>
      <p:pic>
        <p:nvPicPr>
          <p:cNvPr id="2050" name="Picture 2" descr="ÐÐ°ÑÑÐ¸Ð½ÐºÐ¸ Ð¿Ð¾ Ð·Ð°Ð¿ÑÐ¾ÑÑ ÑÐ¾ÑÐ¼Ð°Ð»ÑÐ·Ð°ÑÑÑ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2655035"/>
              </p:ext>
            </p:extLst>
          </p:nvPr>
        </p:nvGraphicFramePr>
        <p:xfrm>
          <a:off x="474846" y="801304"/>
          <a:ext cx="46939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4269247"/>
              </p:ext>
            </p:extLst>
          </p:nvPr>
        </p:nvGraphicFramePr>
        <p:xfrm>
          <a:off x="5600620" y="916807"/>
          <a:ext cx="46939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407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627B37-B1EA-4772-9F44-D2331541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Зміст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760CB60-9E23-421F-A0BB-61A7239B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304" y="1651246"/>
            <a:ext cx="9834308" cy="50158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err="1" smtClean="0"/>
              <a:t>Поняття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методологія</a:t>
            </a:r>
            <a:r>
              <a:rPr lang="ru-RU" sz="2800" b="1" dirty="0" smtClean="0"/>
              <a:t> та метод</a:t>
            </a:r>
          </a:p>
          <a:p>
            <a:pPr marL="514350" indent="-514350">
              <a:buAutoNum type="arabicPeriod"/>
            </a:pPr>
            <a:r>
              <a:rPr lang="ru-RU" sz="2800" b="1" dirty="0" err="1" smtClean="0"/>
              <a:t>Філософські</a:t>
            </a:r>
            <a:r>
              <a:rPr lang="ru-RU" sz="2800" b="1" dirty="0" smtClean="0"/>
              <a:t> </a:t>
            </a:r>
            <a:r>
              <a:rPr lang="ru-RU" sz="2800" b="1" dirty="0"/>
              <a:t>та </a:t>
            </a:r>
            <a:r>
              <a:rPr lang="ru-RU" sz="2800" b="1" dirty="0" err="1"/>
              <a:t>загальнонаукові</a:t>
            </a:r>
            <a:r>
              <a:rPr lang="ru-RU" sz="2800" b="1" dirty="0"/>
              <a:t> </a:t>
            </a:r>
            <a:r>
              <a:rPr lang="ru-RU" sz="2800" b="1" dirty="0" err="1"/>
              <a:t>методи</a:t>
            </a:r>
            <a:r>
              <a:rPr lang="ru-RU" sz="2800" b="1" dirty="0"/>
              <a:t> </a:t>
            </a:r>
            <a:r>
              <a:rPr lang="ru-RU" sz="2800" b="1" dirty="0" err="1" smtClean="0"/>
              <a:t>дослідження</a:t>
            </a:r>
            <a:r>
              <a:rPr lang="ru-RU" sz="2800" b="1" dirty="0" smtClean="0"/>
              <a:t>.</a:t>
            </a:r>
            <a:endParaRPr lang="uk-UA" sz="2800" b="1" dirty="0"/>
          </a:p>
          <a:p>
            <a:pPr marL="514350" indent="-514350">
              <a:buAutoNum type="arabicPeriod"/>
            </a:pPr>
            <a:r>
              <a:rPr lang="ru-RU" sz="2800" b="1" dirty="0" err="1" smtClean="0"/>
              <a:t>Застосування</a:t>
            </a:r>
            <a:r>
              <a:rPr lang="ru-RU" sz="2800" b="1" dirty="0" smtClean="0"/>
              <a:t> </a:t>
            </a:r>
            <a:r>
              <a:rPr lang="ru-RU" sz="2800" b="1" dirty="0"/>
              <a:t>дедуктивного та </a:t>
            </a:r>
            <a:r>
              <a:rPr lang="ru-RU" sz="2800" b="1" dirty="0" err="1"/>
              <a:t>індуктивного</a:t>
            </a:r>
            <a:r>
              <a:rPr lang="ru-RU" sz="2800" b="1" dirty="0"/>
              <a:t> </a:t>
            </a:r>
            <a:r>
              <a:rPr lang="ru-RU" sz="2800" b="1" dirty="0" err="1" smtClean="0"/>
              <a:t>методів</a:t>
            </a:r>
            <a:r>
              <a:rPr lang="ru-RU" sz="28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Метод </a:t>
            </a:r>
            <a:r>
              <a:rPr lang="ru-RU" sz="2800" b="1" dirty="0"/>
              <a:t>системного </a:t>
            </a:r>
            <a:r>
              <a:rPr lang="ru-RU" sz="2800" b="1" dirty="0" err="1" smtClean="0"/>
              <a:t>аналізу</a:t>
            </a:r>
            <a:r>
              <a:rPr lang="ru-RU" sz="28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err="1" smtClean="0"/>
              <a:t>Наукові</a:t>
            </a:r>
            <a:r>
              <a:rPr lang="ru-RU" sz="2800" b="1" dirty="0" smtClean="0"/>
              <a:t> </a:t>
            </a:r>
            <a:r>
              <a:rPr lang="ru-RU" sz="2800" b="1" dirty="0" err="1"/>
              <a:t>дослідження</a:t>
            </a:r>
            <a:r>
              <a:rPr lang="uk-UA" sz="2800" b="1" dirty="0"/>
              <a:t>  у </a:t>
            </a:r>
            <a:r>
              <a:rPr lang="uk-UA" sz="2800" b="1" dirty="0" smtClean="0"/>
              <a:t>сфері землеустрою та кадастру</a:t>
            </a:r>
            <a:r>
              <a:rPr lang="ru-RU" sz="2800" b="1" dirty="0" smtClean="0"/>
              <a:t>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7240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E1149-14ED-42A9-95B2-6AF0FC4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56034"/>
            <a:ext cx="10448543" cy="63911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err="1"/>
              <a:t>Загальнологічні</a:t>
            </a:r>
            <a:r>
              <a:rPr lang="uk-UA" b="1" i="1" dirty="0"/>
              <a:t> методи і прийоми дослідження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0226176"/>
              </p:ext>
            </p:extLst>
          </p:nvPr>
        </p:nvGraphicFramePr>
        <p:xfrm>
          <a:off x="182880" y="827772"/>
          <a:ext cx="10347158" cy="592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9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" y="134112"/>
            <a:ext cx="10438277" cy="6723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chemeClr val="bg2">
                    <a:lumMod val="75000"/>
                  </a:schemeClr>
                </a:solidFill>
              </a:rPr>
              <a:t>Аналіз</a:t>
            </a:r>
            <a:r>
              <a:rPr lang="uk-UA" sz="2800" b="1" i="1" dirty="0"/>
              <a:t> </a:t>
            </a:r>
            <a:r>
              <a:rPr lang="uk-UA" sz="2800" b="1" dirty="0"/>
              <a:t>- це поділ об’єкта на складові частини з метою їх самостійного вивчення. Видами аналізу є механічний поділ; визначення динамічного складу; виявлення форм взаємодії елементів цілого; знаходження причин явищ; виявлення рівня знання та його структури тощо. Різновидом аналізу є поділ предметів на класи (множини) і підкласи - класифікація і періодизація. </a:t>
            </a:r>
          </a:p>
        </p:txBody>
      </p:sp>
      <p:pic>
        <p:nvPicPr>
          <p:cNvPr id="9218" name="Picture 2" descr="ÐÐ°ÑÑÐ¸Ð½ÐºÐ¸ Ð¿Ð¾ Ð·Ð°Ð¿ÑÐ¾ÑÑ Ð°Ð½Ð°Ð»Ñ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61" y="3474870"/>
            <a:ext cx="40767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ÑÐ¸Ð½ÑÐµ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20" y="2352893"/>
            <a:ext cx="4762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350" y="983774"/>
            <a:ext cx="9652000" cy="4846320"/>
          </a:xfrm>
        </p:spPr>
        <p:txBody>
          <a:bodyPr/>
          <a:lstStyle/>
          <a:p>
            <a:pPr marL="0" indent="0">
              <a:buNone/>
            </a:pPr>
            <a:r>
              <a:rPr lang="uk-UA" sz="2400" b="1" i="1" dirty="0">
                <a:solidFill>
                  <a:schemeClr val="bg2">
                    <a:lumMod val="75000"/>
                  </a:schemeClr>
                </a:solidFill>
              </a:rPr>
              <a:t>Синтез</a:t>
            </a:r>
            <a:r>
              <a:rPr lang="uk-UA" sz="2400" b="1" i="1" dirty="0"/>
              <a:t> </a:t>
            </a:r>
            <a:r>
              <a:rPr lang="uk-UA" sz="2400" b="1" dirty="0"/>
              <a:t>- це об’єднання, реальне і розумове, різних сторін, частин предмета в єдине ціле. Синтез - це не довільне, еклектичне поєднання розрізнених частин, «шматочків» цілого, а діалектична єдність з виділенням сутності.</a:t>
            </a:r>
            <a:endParaRPr lang="uk-UA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4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Індукція і узагальнення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i="1" dirty="0" smtClean="0">
                <a:solidFill>
                  <a:schemeClr val="bg2">
                    <a:lumMod val="75000"/>
                  </a:schemeClr>
                </a:solidFill>
              </a:rPr>
              <a:t>Індукція</a:t>
            </a:r>
            <a:r>
              <a:rPr lang="uk-UA" sz="1800" b="1" i="1" dirty="0" smtClean="0"/>
              <a:t> </a:t>
            </a:r>
            <a:r>
              <a:rPr lang="uk-UA" sz="1800" b="1" dirty="0"/>
              <a:t>- логічний прийом дослідження, що пов’язаний з узагальненням результатів спостереження та експерименту і рухом думки від одиничного до загального. Серед індуктивних узагальнень важлива роль належить </a:t>
            </a:r>
            <a:r>
              <a:rPr lang="uk-UA" sz="1800" b="1" i="1" dirty="0"/>
              <a:t>науковій індукції</a:t>
            </a:r>
            <a:r>
              <a:rPr lang="uk-UA" sz="1800" b="1" dirty="0"/>
              <a:t>, яка, крім формального обґрунтування, узагальнення, яке отримане індуктивним шляхом, дає додаткове змістовне обґрунтування його істинності, - у тому числі за допомогою дедукції (теорій, законів). Наукова індукція дає достовірний висновок завдяки тому, що акцент робиться на необхідних, закономірних і причинних зв’язках.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9121" y="1622476"/>
            <a:ext cx="46939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i="1" dirty="0">
                <a:solidFill>
                  <a:schemeClr val="bg2">
                    <a:lumMod val="75000"/>
                  </a:schemeClr>
                </a:solidFill>
              </a:rPr>
              <a:t>Узагальнення</a:t>
            </a:r>
            <a:r>
              <a:rPr lang="uk-UA" sz="1800" b="1" i="1" dirty="0">
                <a:solidFill>
                  <a:srgbClr val="FF0000"/>
                </a:solidFill>
              </a:rPr>
              <a:t> </a:t>
            </a:r>
            <a:r>
              <a:rPr lang="uk-UA" sz="1800" b="1" i="1" dirty="0"/>
              <a:t>- </a:t>
            </a:r>
            <a:r>
              <a:rPr lang="uk-UA" sz="1800" b="1" dirty="0"/>
              <a:t>це процес становлення загальних властивостей і ознак предметів. Воно тісно пов’язано з абстрагуванням.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098" name="Picture 2" descr="ÐÐ°ÑÑÐ¸Ð½ÐºÐ¸ Ð¿Ð¾ Ð·Ð°Ð¿ÑÐ¾ÑÑ ÑÐ½Ð´ÑÐºÑÑÑ Ð¼ÐµÑ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03" y="2994937"/>
            <a:ext cx="4204669" cy="31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Аналогія та Абстрагування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800" b="1" i="1" dirty="0" smtClean="0">
                <a:solidFill>
                  <a:schemeClr val="bg2">
                    <a:lumMod val="75000"/>
                  </a:schemeClr>
                </a:solidFill>
              </a:rPr>
              <a:t>Аналогія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/>
              <a:t>- встановлення схожості в деяких властивостях і відносинах між нетотожними об’єктами. На підставі виявленої схожості робиться відповідний висновок - </a:t>
            </a:r>
            <a:r>
              <a:rPr lang="uk-UA" sz="2800" b="1" dirty="0" err="1"/>
              <a:t>умозаключення</a:t>
            </a:r>
            <a:r>
              <a:rPr lang="uk-UA" sz="2800" b="1" dirty="0"/>
              <a:t> за аналогією. Аналогія дає не достовірні, а </a:t>
            </a:r>
            <a:r>
              <a:rPr lang="uk-UA" sz="2800" b="1" dirty="0" err="1"/>
              <a:t>вірогіднісні</a:t>
            </a:r>
            <a:r>
              <a:rPr lang="uk-UA" sz="2800" b="1" dirty="0"/>
              <a:t> знання. У висновку за аналогією знання, яке отримано від розгляду певного об’єкта («моделі»), переноситься на інший, менш досліджений і менш доступний для дослідження об’єкт.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</a:rPr>
              <a:t>Абстрагування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- це процес </a:t>
            </a:r>
            <a:r>
              <a:rPr lang="uk-UA" b="1" dirty="0" err="1"/>
              <a:t>мисленевого</a:t>
            </a:r>
            <a:r>
              <a:rPr lang="uk-UA" b="1" dirty="0"/>
              <a:t> відволікання від ряду властивостей і відносин явища, яке вивчається, з одночасним виділенням властивостей (насамперед, суттєвих, загальних), що цікавлять дослідника.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ÐÐ°ÑÑÐ¸Ð½ÐºÐ¸ Ð¿Ð¾ Ð·Ð°Ð¿ÑÐ¾ÑÑ Ð°Ð½Ð°Ð»Ð¾Ð³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51" y="4120816"/>
            <a:ext cx="3238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´ÐµÐ´ÑÐº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214"/>
            <a:ext cx="5601903" cy="23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i="1" dirty="0" smtClean="0">
                <a:solidFill>
                  <a:schemeClr val="bg2">
                    <a:lumMod val="75000"/>
                  </a:schemeClr>
                </a:solidFill>
              </a:rPr>
              <a:t>Моделювання та дедукція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i="1" dirty="0">
                <a:solidFill>
                  <a:schemeClr val="bg2">
                    <a:lumMod val="75000"/>
                  </a:schemeClr>
                </a:solidFill>
              </a:rPr>
              <a:t>Моделювання</a:t>
            </a:r>
            <a:r>
              <a:rPr lang="uk-UA" sz="1800" b="1" i="1" dirty="0"/>
              <a:t> - </a:t>
            </a:r>
            <a:r>
              <a:rPr lang="uk-UA" sz="1800" b="1" dirty="0"/>
              <a:t>це метод дослідження об’єктів на їх моделях. У логіці і методології науки модель - це аналог певного фрагменту реальності. </a:t>
            </a:r>
            <a:endParaRPr lang="uk-UA" sz="1800" b="1" dirty="0" smtClean="0"/>
          </a:p>
          <a:p>
            <a:endParaRPr lang="uk-UA" sz="1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i="1" dirty="0">
                <a:solidFill>
                  <a:schemeClr val="bg2">
                    <a:lumMod val="75000"/>
                  </a:schemeClr>
                </a:solidFill>
              </a:rPr>
              <a:t>Дедукція</a:t>
            </a:r>
            <a:r>
              <a:rPr lang="uk-UA" sz="1800" b="1" i="1" dirty="0"/>
              <a:t> - </a:t>
            </a:r>
            <a:r>
              <a:rPr lang="uk-UA" sz="1800" b="1" dirty="0"/>
              <a:t>це, по-перше, перехід у процесі пізнання від загального до одиничного, виведення одиничного із загального; по-друге, процес логічного висновку, тобто переходу за тими чи іншими правилами логіки від деяких даних пропозицій-посилань до їх наслідків (висновків). Сутність дедукції полягає у використанні загальних наукових положень для дослідження конкретних явищ. У процесі пізнання індукція та дедукція нерозривно пов’язані між собою, хоч на певному рівні наукового дослідження одна з них переважає.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231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729755"/>
              </p:ext>
            </p:extLst>
          </p:nvPr>
        </p:nvGraphicFramePr>
        <p:xfrm>
          <a:off x="390144" y="134112"/>
          <a:ext cx="10476778" cy="67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5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16" y="798255"/>
            <a:ext cx="10332399" cy="6723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 err="1">
                <a:solidFill>
                  <a:schemeClr val="bg2">
                    <a:lumMod val="75000"/>
                  </a:schemeClr>
                </a:solidFill>
              </a:rPr>
              <a:t>Вірогіднісно-статистичні</a:t>
            </a:r>
            <a:r>
              <a:rPr lang="uk-UA" sz="3200" b="1" i="1" dirty="0">
                <a:solidFill>
                  <a:schemeClr val="bg2">
                    <a:lumMod val="75000"/>
                  </a:schemeClr>
                </a:solidFill>
              </a:rPr>
              <a:t> методи </a:t>
            </a:r>
            <a:r>
              <a:rPr lang="uk-UA" sz="3200" b="1" dirty="0"/>
              <a:t>ґрунтуються на врахуванні дії множинності випадкових факторів, які характеризуються стійкою частотою. </a:t>
            </a:r>
            <a:endParaRPr lang="uk-UA" sz="3600" b="1" dirty="0"/>
          </a:p>
        </p:txBody>
      </p:sp>
      <p:pic>
        <p:nvPicPr>
          <p:cNvPr id="11266" name="Picture 2" descr="ÐÐ°ÑÑÐ¸Ð½ÐºÐ¸ Ð¿Ð¾ Ð·Ð°Ð¿ÑÐ¾ÑÑ Ð¼ÐµÑ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3" y="2382253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581" y="267582"/>
            <a:ext cx="11375136" cy="1487424"/>
          </a:xfrm>
        </p:spPr>
        <p:txBody>
          <a:bodyPr>
            <a:normAutofit/>
          </a:bodyPr>
          <a:lstStyle/>
          <a:p>
            <a:pPr marL="514350" indent="-514350"/>
            <a:r>
              <a:rPr lang="ru-RU" b="1" dirty="0" err="1"/>
              <a:t>Наукові</a:t>
            </a:r>
            <a:r>
              <a:rPr lang="ru-RU" b="1" dirty="0"/>
              <a:t> </a:t>
            </a:r>
            <a:r>
              <a:rPr lang="ru-RU" b="1" dirty="0" err="1"/>
              <a:t>дослідження</a:t>
            </a:r>
            <a:r>
              <a:rPr lang="uk-UA" b="1" dirty="0"/>
              <a:t>  у сфері землеустрою та </a:t>
            </a:r>
            <a:r>
              <a:rPr lang="uk-UA" b="1" dirty="0" smtClean="0"/>
              <a:t>кадастру</a:t>
            </a:r>
            <a:r>
              <a:rPr lang="ru-RU" dirty="0"/>
              <a:t>: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828800"/>
            <a:ext cx="11887198" cy="490118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xmlns="" id="{494D093D-1F83-4FAC-9F68-CE24FE68C181}"/>
              </a:ext>
            </a:extLst>
          </p:cNvPr>
          <p:cNvSpPr/>
          <p:nvPr/>
        </p:nvSpPr>
        <p:spPr>
          <a:xfrm>
            <a:off x="224269" y="2571550"/>
            <a:ext cx="2943406" cy="20367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Фундаментальні</a:t>
            </a:r>
            <a:endParaRPr lang="uk-UA" sz="3200" b="1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06EA3551-2AE8-4C38-A5BB-835F1CA40BF0}"/>
              </a:ext>
            </a:extLst>
          </p:cNvPr>
          <p:cNvSpPr/>
          <p:nvPr/>
        </p:nvSpPr>
        <p:spPr>
          <a:xfrm>
            <a:off x="7228574" y="2571550"/>
            <a:ext cx="2916454" cy="22067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Прикладні</a:t>
            </a:r>
            <a:endParaRPr lang="uk-UA" sz="3200" b="1" dirty="0"/>
          </a:p>
        </p:txBody>
      </p:sp>
      <p:pic>
        <p:nvPicPr>
          <p:cNvPr id="12290" name="Picture 2" descr="ÐÐ°ÑÑÐ¸Ð½ÐºÐ¸ Ð¿Ð¾ Ð·Ð°Ð¿ÑÐ¾ÑÑ Ð¿ÑÐ¸ÐºÐ»Ð°Ð´Ð½Ñ ÑÐ° ÑÑÐ½Ð´Ð°Ð¼ÐµÐ½ÑÐ°Ð»ÑÐ½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92" y="3182431"/>
            <a:ext cx="32004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1174282" y="1888155"/>
            <a:ext cx="673768" cy="683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131743" y="1888155"/>
            <a:ext cx="673768" cy="683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6366" y="309093"/>
            <a:ext cx="10499807" cy="23181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6BB1D-F544-4AE7-9352-6D345650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85344"/>
            <a:ext cx="10454961" cy="252374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2">
                    <a:lumMod val="75000"/>
                  </a:schemeClr>
                </a:solidFill>
              </a:rPr>
              <a:t>Фундаментальні наукові дослідження </a:t>
            </a:r>
            <a:r>
              <a:rPr lang="uk-UA" sz="2800" b="1" dirty="0">
                <a:solidFill>
                  <a:schemeClr val="bg1"/>
                </a:solidFill>
              </a:rPr>
              <a:t>- це експериментальні або теоретичні дослідження, що спрямовані на одержання принципово нових знань про закономірності розвитку природи, суспільства, людини, їх взаємозв´язку. 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AB8B551-2EC4-4C4A-BF5F-BB302295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66" y="3079441"/>
            <a:ext cx="10422877" cy="3990453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Розробити</a:t>
            </a:r>
            <a:r>
              <a:rPr lang="ru-RU" sz="2400" b="1" dirty="0"/>
              <a:t> теоретико-</a:t>
            </a:r>
            <a:r>
              <a:rPr lang="ru-RU" sz="2400" b="1" dirty="0" err="1"/>
              <a:t>методологічні</a:t>
            </a:r>
            <a:r>
              <a:rPr lang="ru-RU" sz="2400" b="1" dirty="0"/>
              <a:t> засади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землеустрою</a:t>
            </a:r>
            <a:r>
              <a:rPr lang="ru-RU" sz="2400" b="1" dirty="0"/>
              <a:t> та земельного кадастру в  </a:t>
            </a:r>
            <a:r>
              <a:rPr lang="ru-RU" sz="2400" b="1" dirty="0" err="1"/>
              <a:t>Україні</a:t>
            </a:r>
            <a:r>
              <a:rPr lang="ru-RU" sz="2400" b="1" dirty="0"/>
              <a:t> на </a:t>
            </a:r>
            <a:r>
              <a:rPr lang="ru-RU" sz="2400" b="1" dirty="0" err="1"/>
              <a:t>сучасному</a:t>
            </a:r>
            <a:r>
              <a:rPr lang="ru-RU" sz="2400" b="1" dirty="0"/>
              <a:t> </a:t>
            </a:r>
            <a:r>
              <a:rPr lang="ru-RU" sz="2400" b="1" dirty="0" err="1"/>
              <a:t>етапі</a:t>
            </a:r>
            <a:r>
              <a:rPr lang="ru-RU" sz="2400" b="1" dirty="0"/>
              <a:t> </a:t>
            </a:r>
            <a:r>
              <a:rPr lang="ru-RU" sz="2400" b="1" dirty="0" err="1"/>
              <a:t>земельних</a:t>
            </a:r>
            <a:r>
              <a:rPr lang="ru-RU" sz="2400" b="1" dirty="0"/>
              <a:t> </a:t>
            </a:r>
            <a:r>
              <a:rPr lang="ru-RU" sz="2400" b="1" dirty="0" err="1"/>
              <a:t>відносин</a:t>
            </a:r>
            <a:r>
              <a:rPr lang="ru-RU" sz="2400" dirty="0" smtClean="0"/>
              <a:t>; </a:t>
            </a:r>
            <a:endParaRPr lang="ru-RU" sz="2400" dirty="0"/>
          </a:p>
          <a:p>
            <a:r>
              <a:rPr lang="ru-RU" sz="2400" b="1" dirty="0" err="1"/>
              <a:t>Розробити</a:t>
            </a:r>
            <a:r>
              <a:rPr lang="ru-RU" sz="2400" b="1" dirty="0"/>
              <a:t> теоретико-</a:t>
            </a:r>
            <a:r>
              <a:rPr lang="ru-RU" sz="2400" b="1" dirty="0" err="1"/>
              <a:t>пркладні</a:t>
            </a:r>
            <a:r>
              <a:rPr lang="ru-RU" sz="2400" b="1" dirty="0"/>
              <a:t> засади </a:t>
            </a:r>
            <a:r>
              <a:rPr lang="ru-RU" sz="2400" b="1" dirty="0" err="1"/>
              <a:t>формування</a:t>
            </a:r>
            <a:r>
              <a:rPr lang="ru-RU" sz="2400" b="1" dirty="0"/>
              <a:t> </a:t>
            </a:r>
            <a:r>
              <a:rPr lang="ru-RU" sz="2400" b="1" dirty="0" err="1"/>
              <a:t>інституційного</a:t>
            </a:r>
            <a:r>
              <a:rPr lang="ru-RU" sz="2400" b="1" dirty="0"/>
              <a:t> </a:t>
            </a:r>
            <a:r>
              <a:rPr lang="ru-RU" sz="2400" b="1" dirty="0" err="1"/>
              <a:t>середовища</a:t>
            </a:r>
            <a:r>
              <a:rPr lang="ru-RU" sz="2400" b="1" dirty="0"/>
              <a:t> </a:t>
            </a:r>
            <a:r>
              <a:rPr lang="ru-RU" sz="2400" b="1" dirty="0" err="1"/>
              <a:t>функціонування</a:t>
            </a:r>
            <a:r>
              <a:rPr lang="ru-RU" sz="2400" b="1" dirty="0"/>
              <a:t> земельного </a:t>
            </a:r>
            <a:r>
              <a:rPr lang="ru-RU" sz="2400" b="1" dirty="0" err="1"/>
              <a:t>капіталу</a:t>
            </a:r>
            <a:r>
              <a:rPr lang="ru-RU" sz="2400" b="1" dirty="0"/>
              <a:t> в </a:t>
            </a:r>
            <a:r>
              <a:rPr lang="ru-RU" sz="2400" b="1" dirty="0" err="1"/>
              <a:t>сільському</a:t>
            </a:r>
            <a:r>
              <a:rPr lang="ru-RU" sz="2400" b="1" dirty="0"/>
              <a:t> </a:t>
            </a:r>
            <a:r>
              <a:rPr lang="ru-RU" sz="2400" b="1" dirty="0" err="1" smtClean="0"/>
              <a:t>господарстві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51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Інформаційні джерела</a:t>
            </a:r>
            <a:endParaRPr lang="ru-RU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984" y="1642177"/>
            <a:ext cx="10025050" cy="45720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uk-UA" sz="2000" dirty="0">
                <a:latin typeface="Bahnschrift SemiBold Condensed" panose="020B0502040204020203" pitchFamily="34" charset="0"/>
              </a:rPr>
              <a:t>Балах В.О. Магістерські роботи: Метод. </a:t>
            </a:r>
            <a:r>
              <a:rPr lang="uk-UA" sz="2000" dirty="0" err="1">
                <a:latin typeface="Bahnschrift SemiBold Condensed" panose="020B0502040204020203" pitchFamily="34" charset="0"/>
              </a:rPr>
              <a:t>Реком</a:t>
            </a:r>
            <a:r>
              <a:rPr lang="uk-UA" sz="2000" dirty="0">
                <a:latin typeface="Bahnschrift SemiBold Condensed" panose="020B0502040204020203" pitchFamily="34" charset="0"/>
              </a:rPr>
              <a:t>. – Чернівці: ЧНУ , 2003 – 42 с.</a:t>
            </a:r>
          </a:p>
          <a:p>
            <a:pPr marL="457200" indent="-457200">
              <a:buAutoNum type="arabicPeriod"/>
            </a:pPr>
            <a:r>
              <a:rPr lang="uk-UA" sz="2000" dirty="0">
                <a:latin typeface="Bahnschrift SemiBold Condensed" panose="020B0502040204020203" pitchFamily="34" charset="0"/>
              </a:rPr>
              <a:t>Білуха М.Т. Основи наукових досліджень. – К. : </a:t>
            </a:r>
            <a:r>
              <a:rPr lang="uk-UA" sz="2000" dirty="0" err="1">
                <a:latin typeface="Bahnschrift SemiBold Condensed" panose="020B0502040204020203" pitchFamily="34" charset="0"/>
              </a:rPr>
              <a:t>Вищашк</a:t>
            </a:r>
            <a:r>
              <a:rPr lang="uk-UA" sz="2000" dirty="0">
                <a:latin typeface="Bahnschrift SemiBold Condensed" panose="020B0502040204020203" pitchFamily="34" charset="0"/>
              </a:rPr>
              <a:t>., 1997, - 271с.</a:t>
            </a:r>
          </a:p>
          <a:p>
            <a:pPr marL="457200" indent="-457200">
              <a:buAutoNum type="arabicPeriod"/>
            </a:pPr>
            <a:r>
              <a:rPr lang="uk-UA" sz="2000" dirty="0">
                <a:latin typeface="Bahnschrift SemiBold Condensed" panose="020B0502040204020203" pitchFamily="34" charset="0"/>
              </a:rPr>
              <a:t>Білуха М.Т. Методологія наукових </a:t>
            </a:r>
            <a:r>
              <a:rPr lang="uk-UA" sz="2000" dirty="0" err="1">
                <a:latin typeface="Bahnschrift SemiBold Condensed" panose="020B0502040204020203" pitchFamily="34" charset="0"/>
              </a:rPr>
              <a:t>дослджень</a:t>
            </a:r>
            <a:r>
              <a:rPr lang="uk-UA" sz="2000" dirty="0">
                <a:latin typeface="Bahnschrift SemiBold Condensed" panose="020B0502040204020203" pitchFamily="34" charset="0"/>
              </a:rPr>
              <a:t>: Підручник. – К.: АБУ , 2002. – 480с.</a:t>
            </a:r>
          </a:p>
          <a:p>
            <a:pPr marL="457200" indent="-457200">
              <a:buAutoNum type="arabicPeriod"/>
            </a:pPr>
            <a:r>
              <a:rPr lang="uk-UA" sz="2000" dirty="0">
                <a:latin typeface="Bahnschrift SemiBold Condensed" panose="020B0502040204020203" pitchFamily="34" charset="0"/>
              </a:rPr>
              <a:t>Звіт про науково-дослідну роботу «Розробити методи </a:t>
            </a:r>
            <a:r>
              <a:rPr lang="uk-UA" sz="2000" dirty="0" err="1">
                <a:latin typeface="Bahnschrift SemiBold Condensed" panose="020B0502040204020203" pitchFamily="34" charset="0"/>
              </a:rPr>
              <a:t>еколого-ландшафтного</a:t>
            </a:r>
            <a:r>
              <a:rPr lang="uk-UA" sz="2000" dirty="0">
                <a:latin typeface="Bahnschrift SemiBold Condensed" panose="020B0502040204020203" pitchFamily="34" charset="0"/>
              </a:rPr>
              <a:t> землевпорядкування сільськогосподарських </a:t>
            </a:r>
            <a:r>
              <a:rPr lang="uk-UA" sz="2000" dirty="0" err="1">
                <a:latin typeface="Bahnschrift SemiBold Condensed" panose="020B0502040204020203" pitchFamily="34" charset="0"/>
              </a:rPr>
              <a:t>підприємтсв</a:t>
            </a:r>
            <a:r>
              <a:rPr lang="uk-UA" sz="2000" dirty="0">
                <a:latin typeface="Bahnschrift SemiBold Condensed" panose="020B0502040204020203" pitchFamily="34" charset="0"/>
              </a:rPr>
              <a:t>». – К. : НАУ , 2003, - 120с.</a:t>
            </a:r>
          </a:p>
          <a:p>
            <a:pPr marL="457200" indent="-457200">
              <a:buAutoNum type="arabicPeriod"/>
            </a:pPr>
            <a:r>
              <a:rPr lang="uk-UA" sz="2000" dirty="0" err="1">
                <a:latin typeface="Bahnschrift SemiBold Condensed" panose="020B0502040204020203" pitchFamily="34" charset="0"/>
              </a:rPr>
              <a:t>Капица</a:t>
            </a:r>
            <a:r>
              <a:rPr lang="uk-UA" sz="2000" dirty="0">
                <a:latin typeface="Bahnschrift SemiBold Condensed" panose="020B0502040204020203" pitchFamily="34" charset="0"/>
              </a:rPr>
              <a:t> П.Л. </a:t>
            </a:r>
            <a:r>
              <a:rPr lang="ru-RU" sz="2000" dirty="0" err="1">
                <a:latin typeface="Bahnschrift SemiBold Condensed" panose="020B0502040204020203" pitchFamily="34" charset="0"/>
              </a:rPr>
              <a:t>Эксперемент</a:t>
            </a:r>
            <a:r>
              <a:rPr lang="ru-RU" sz="2000" dirty="0">
                <a:latin typeface="Bahnschrift SemiBold Condensed" panose="020B0502040204020203" pitchFamily="34" charset="0"/>
              </a:rPr>
              <a:t> , теория , практика. – М.: Наука, 1997, - 420 с.</a:t>
            </a:r>
          </a:p>
          <a:p>
            <a:pPr marL="457200" indent="-457200">
              <a:buAutoNum type="arabicPeriod"/>
            </a:pPr>
            <a:r>
              <a:rPr lang="ru-RU" sz="2000" dirty="0" err="1">
                <a:latin typeface="Bahnschrift SemiBold Condensed" panose="020B0502040204020203" pitchFamily="34" charset="0"/>
              </a:rPr>
              <a:t>Лудченко</a:t>
            </a:r>
            <a:r>
              <a:rPr lang="ru-RU" sz="2000" dirty="0">
                <a:latin typeface="Bahnschrift SemiBold Condensed" panose="020B0502040204020203" pitchFamily="34" charset="0"/>
              </a:rPr>
              <a:t> А.А. , </a:t>
            </a:r>
            <a:r>
              <a:rPr lang="ru-RU" sz="2000" dirty="0" err="1">
                <a:latin typeface="Bahnschrift SemiBold Condensed" panose="020B0502040204020203" pitchFamily="34" charset="0"/>
              </a:rPr>
              <a:t>Лудченко</a:t>
            </a:r>
            <a:r>
              <a:rPr lang="ru-RU" sz="2000" dirty="0">
                <a:latin typeface="Bahnschrift SemiBold Condensed" panose="020B0502040204020203" pitchFamily="34" charset="0"/>
              </a:rPr>
              <a:t> Я.А. , Примак Т.А. Основы научных исследований : Учеб. </a:t>
            </a:r>
            <a:r>
              <a:rPr lang="ru-RU" sz="2000" dirty="0" err="1">
                <a:latin typeface="Bahnschrift SemiBold Condensed" panose="020B0502040204020203" pitchFamily="34" charset="0"/>
              </a:rPr>
              <a:t>Пособ</a:t>
            </a:r>
            <a:r>
              <a:rPr lang="ru-RU" sz="2000" dirty="0">
                <a:latin typeface="Bahnschrift SemiBold Condensed" panose="020B0502040204020203" pitchFamily="34" charset="0"/>
              </a:rPr>
              <a:t>. /</a:t>
            </a:r>
            <a:r>
              <a:rPr lang="ru-RU" sz="2000" dirty="0" err="1">
                <a:latin typeface="Bahnschrift SemiBold Condensed" panose="020B0502040204020203" pitchFamily="34" charset="0"/>
              </a:rPr>
              <a:t>Под.ред</a:t>
            </a:r>
            <a:r>
              <a:rPr lang="ru-RU" sz="2000" dirty="0">
                <a:latin typeface="Bahnschrift SemiBold Condensed" panose="020B0502040204020203" pitchFamily="34" charset="0"/>
              </a:rPr>
              <a:t>. А.А. </a:t>
            </a:r>
            <a:r>
              <a:rPr lang="ru-RU" sz="2000" dirty="0" err="1">
                <a:latin typeface="Bahnschrift SemiBold Condensed" panose="020B0502040204020203" pitchFamily="34" charset="0"/>
              </a:rPr>
              <a:t>Лудченко</a:t>
            </a:r>
            <a:r>
              <a:rPr lang="ru-RU" sz="2000" dirty="0">
                <a:latin typeface="Bahnschrift SemiBold Condensed" panose="020B0502040204020203" pitchFamily="34" charset="0"/>
              </a:rPr>
              <a:t>. -2-е изд., стер. – К.: </a:t>
            </a:r>
            <a:r>
              <a:rPr lang="ru-RU" sz="2000" dirty="0" err="1">
                <a:latin typeface="Bahnschrift SemiBold Condensed" panose="020B0502040204020203" pitchFamily="34" charset="0"/>
              </a:rPr>
              <a:t>Знання</a:t>
            </a:r>
            <a:r>
              <a:rPr lang="ru-RU" sz="2000" dirty="0">
                <a:latin typeface="Bahnschrift SemiBold Condensed" panose="020B0502040204020203" pitchFamily="34" charset="0"/>
              </a:rPr>
              <a:t>, 2201 – 113 с</a:t>
            </a:r>
          </a:p>
          <a:p>
            <a:pPr marL="457200" indent="-457200">
              <a:buAutoNum type="arabicPeriod"/>
            </a:pPr>
            <a:r>
              <a:rPr lang="uk-UA" sz="2000" dirty="0">
                <a:latin typeface="Bahnschrift SemiBold Condensed" panose="020B0502040204020203" pitchFamily="34" charset="0"/>
              </a:rPr>
              <a:t>Методичні підходи до оцінки вартості і використання об’єктів права і інтелектуальної власності в наукових установах УААН. – К.: ІАЕ УААН, 2003 – 30с</a:t>
            </a:r>
            <a:r>
              <a:rPr lang="uk-UA" sz="2000" dirty="0" smtClean="0">
                <a:latin typeface="Bahnschrift SemiBold Condensed" panose="020B0502040204020203" pitchFamily="34" charset="0"/>
              </a:rPr>
              <a:t>.</a:t>
            </a:r>
            <a:endParaRPr lang="en-US" sz="20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AA4AC3-60F1-4C47-B492-2E6618B8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7" y="96253"/>
            <a:ext cx="10582014" cy="224332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Прикладні</a:t>
            </a:r>
            <a:r>
              <a:rPr lang="ru-RU" sz="2400" b="1" i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</a:t>
            </a:r>
            <a:r>
              <a:rPr lang="ru-RU" sz="2400" b="1" i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sz="2400" b="1" i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науково-технічна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спрямована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одержання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практичних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цілей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раціональних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шляхів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практичного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результатів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фундаментальних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досліджень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народному </a:t>
            </a:r>
            <a:r>
              <a:rPr lang="ru-RU" sz="2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господарстві</a:t>
            </a:r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uk-UA" sz="2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906044"/>
              </p:ext>
            </p:extLst>
          </p:nvPr>
        </p:nvGraphicFramePr>
        <p:xfrm>
          <a:off x="325334" y="2683524"/>
          <a:ext cx="10406835" cy="462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219456"/>
            <a:ext cx="10075725" cy="148742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b="1" dirty="0"/>
              <a:t>За </a:t>
            </a:r>
            <a:r>
              <a:rPr lang="ru-RU" b="1" dirty="0" err="1"/>
              <a:t>стадіями</a:t>
            </a:r>
            <a:r>
              <a:rPr lang="ru-RU" b="1" dirty="0"/>
              <a:t> </a:t>
            </a:r>
            <a:r>
              <a:rPr lang="ru-RU" b="1" dirty="0" err="1"/>
              <a:t>дослідження</a:t>
            </a:r>
            <a:r>
              <a:rPr lang="ru-RU" b="1" dirty="0"/>
              <a:t> </a:t>
            </a:r>
            <a:r>
              <a:rPr lang="ru-RU" b="1" dirty="0" err="1"/>
              <a:t>науково-дослідні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диференціюються</a:t>
            </a:r>
            <a:r>
              <a:rPr lang="ru-RU" b="1" dirty="0"/>
              <a:t> на </a:t>
            </a:r>
            <a:r>
              <a:rPr lang="ru-RU" b="1" dirty="0" smtClean="0"/>
              <a:t>: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828800"/>
            <a:ext cx="11887198" cy="490118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xmlns="" id="{494D093D-1F83-4FAC-9F68-CE24FE68C181}"/>
              </a:ext>
            </a:extLst>
          </p:cNvPr>
          <p:cNvSpPr/>
          <p:nvPr/>
        </p:nvSpPr>
        <p:spPr>
          <a:xfrm>
            <a:off x="304802" y="3352802"/>
            <a:ext cx="3131418" cy="22067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пошукові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06EA3551-2AE8-4C38-A5BB-835F1CA40BF0}"/>
              </a:ext>
            </a:extLst>
          </p:cNvPr>
          <p:cNvSpPr/>
          <p:nvPr/>
        </p:nvSpPr>
        <p:spPr>
          <a:xfrm>
            <a:off x="4051594" y="2149644"/>
            <a:ext cx="3119227" cy="22067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науково-дослідні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9202797C-73BC-4B6E-8752-93A16CD8AAC7}"/>
              </a:ext>
            </a:extLst>
          </p:cNvPr>
          <p:cNvSpPr/>
          <p:nvPr/>
        </p:nvSpPr>
        <p:spPr>
          <a:xfrm>
            <a:off x="7879241" y="3352802"/>
            <a:ext cx="2862553" cy="22067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науково-виробничі </a:t>
            </a:r>
          </a:p>
        </p:txBody>
      </p:sp>
    </p:spTree>
    <p:extLst>
      <p:ext uri="{BB962C8B-B14F-4D97-AF65-F5344CB8AC3E}">
        <p14:creationId xmlns:p14="http://schemas.microsoft.com/office/powerpoint/2010/main" val="5855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7CFD0-75C2-4458-A969-FBD7C2F0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170688"/>
            <a:ext cx="11570207" cy="1389888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Приклади пошукових досліджень у </a:t>
            </a:r>
            <a:r>
              <a:rPr lang="uk-UA" sz="3200" b="1" dirty="0"/>
              <a:t>сфері землеустрою та кадастру</a:t>
            </a:r>
            <a:r>
              <a:rPr lang="ru-RU" sz="3200" b="1" dirty="0"/>
              <a:t>.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69673"/>
              </p:ext>
            </p:extLst>
          </p:nvPr>
        </p:nvGraphicFramePr>
        <p:xfrm>
          <a:off x="451104" y="1703672"/>
          <a:ext cx="10204062" cy="500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3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Методологія</a:t>
            </a:r>
            <a:r>
              <a:rPr lang="ru-RU" dirty="0"/>
              <a:t> науки (</a:t>
            </a:r>
            <a:r>
              <a:rPr lang="en-US" dirty="0" err="1"/>
              <a:t>rp.methodos</a:t>
            </a:r>
            <a:r>
              <a:rPr lang="en-US" dirty="0"/>
              <a:t> - </a:t>
            </a:r>
            <a:r>
              <a:rPr lang="ru-RU" dirty="0" err="1"/>
              <a:t>спосіб</a:t>
            </a:r>
            <a:r>
              <a:rPr lang="ru-RU" dirty="0"/>
              <a:t>, метод і </a:t>
            </a:r>
            <a:r>
              <a:rPr lang="en-US" dirty="0"/>
              <a:t>logos - </a:t>
            </a:r>
            <a:r>
              <a:rPr lang="ru-RU" dirty="0"/>
              <a:t>наука, </a:t>
            </a:r>
            <a:r>
              <a:rPr lang="ru-RU" dirty="0" err="1"/>
              <a:t>знання</a:t>
            </a:r>
            <a:r>
              <a:rPr lang="ru-RU" dirty="0"/>
              <a:t>) - </a:t>
            </a:r>
            <a:r>
              <a:rPr lang="ru-RU" dirty="0" err="1"/>
              <a:t>це</a:t>
            </a:r>
            <a:r>
              <a:rPr lang="ru-RU" dirty="0"/>
              <a:t> система </a:t>
            </a:r>
            <a:r>
              <a:rPr lang="ru-RU" dirty="0" err="1"/>
              <a:t>методологічних</a:t>
            </a:r>
            <a:r>
              <a:rPr lang="ru-RU" dirty="0"/>
              <a:t> і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і </a:t>
            </a:r>
            <a:r>
              <a:rPr lang="ru-RU" dirty="0" err="1"/>
              <a:t>прийомів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і форм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. </a:t>
            </a:r>
            <a:r>
              <a:rPr lang="ru-RU" dirty="0" err="1"/>
              <a:t>Філософський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методології</a:t>
            </a:r>
            <a:r>
              <a:rPr lang="ru-RU" dirty="0"/>
              <a:t> </a:t>
            </a:r>
            <a:r>
              <a:rPr lang="ru-RU" dirty="0" err="1"/>
              <a:t>функціонує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діалектики</a:t>
            </a:r>
            <a:r>
              <a:rPr lang="ru-RU" dirty="0"/>
              <a:t>. Вона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світоглядну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науки,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затвердилися</a:t>
            </a:r>
            <a:r>
              <a:rPr lang="ru-RU" dirty="0"/>
              <a:t> в </a:t>
            </a:r>
            <a:r>
              <a:rPr lang="ru-RU" dirty="0" err="1"/>
              <a:t>науці</a:t>
            </a:r>
            <a:r>
              <a:rPr lang="ru-RU" dirty="0"/>
              <a:t>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рівною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треба знати: і </a:t>
            </a:r>
            <a:r>
              <a:rPr lang="ru-RU" dirty="0" err="1"/>
              <a:t>філософію</a:t>
            </a:r>
            <a:r>
              <a:rPr lang="ru-RU" dirty="0"/>
              <a:t>, і </a:t>
            </a:r>
            <a:r>
              <a:rPr lang="ru-RU" dirty="0" err="1"/>
              <a:t>правознавство</a:t>
            </a:r>
            <a:r>
              <a:rPr lang="ru-RU" dirty="0"/>
              <a:t>, і </a:t>
            </a:r>
            <a:r>
              <a:rPr lang="ru-RU" dirty="0" err="1"/>
              <a:t>туризмологію</a:t>
            </a:r>
            <a:r>
              <a:rPr lang="ru-RU" dirty="0"/>
              <a:t>, і </a:t>
            </a:r>
            <a:r>
              <a:rPr lang="ru-RU" dirty="0" err="1"/>
              <a:t>філологію</a:t>
            </a:r>
            <a:r>
              <a:rPr lang="ru-RU" dirty="0"/>
              <a:t>. У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науки є,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теоретичний</a:t>
            </a:r>
            <a:r>
              <a:rPr lang="ru-RU" dirty="0"/>
              <a:t> фундамент.</a:t>
            </a:r>
          </a:p>
          <a:p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методології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складне,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тлумачиться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не </a:t>
            </a:r>
            <a:r>
              <a:rPr lang="ru-RU" dirty="0" err="1"/>
              <a:t>розмежовують</a:t>
            </a:r>
            <a:r>
              <a:rPr lang="ru-RU" dirty="0"/>
              <a:t> </a:t>
            </a:r>
            <a:r>
              <a:rPr lang="ru-RU" dirty="0" err="1"/>
              <a:t>методологію</a:t>
            </a:r>
            <a:r>
              <a:rPr lang="ru-RU" dirty="0"/>
              <a:t> і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У </a:t>
            </a:r>
            <a:r>
              <a:rPr lang="ru-RU" dirty="0" err="1"/>
              <a:t>вітчизняній</a:t>
            </a:r>
            <a:r>
              <a:rPr lang="ru-RU" dirty="0"/>
              <a:t> </a:t>
            </a:r>
            <a:r>
              <a:rPr lang="ru-RU" dirty="0" err="1"/>
              <a:t>науковій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методологію</a:t>
            </a:r>
            <a:r>
              <a:rPr lang="ru-RU" dirty="0"/>
              <a:t> </a:t>
            </a:r>
            <a:r>
              <a:rPr lang="ru-RU" dirty="0" err="1"/>
              <a:t>розглядають</a:t>
            </a:r>
            <a:r>
              <a:rPr lang="ru-RU" dirty="0"/>
              <a:t> як </a:t>
            </a:r>
            <a:r>
              <a:rPr lang="ru-RU" dirty="0" err="1"/>
              <a:t>учення</a:t>
            </a:r>
            <a:r>
              <a:rPr lang="ru-RU" dirty="0"/>
              <a:t> про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систему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і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пізнавальних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прийомів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методологію</a:t>
            </a:r>
            <a:r>
              <a:rPr lang="ru-RU" dirty="0"/>
              <a:t> </a:t>
            </a:r>
            <a:r>
              <a:rPr lang="ru-RU" dirty="0" err="1"/>
              <a:t>тлумачать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в </a:t>
            </a:r>
            <a:r>
              <a:rPr lang="ru-RU" dirty="0" err="1"/>
              <a:t>якійсь</a:t>
            </a:r>
            <a:r>
              <a:rPr lang="ru-RU" dirty="0"/>
              <a:t> </a:t>
            </a:r>
            <a:r>
              <a:rPr lang="ru-RU" dirty="0" err="1"/>
              <a:t>науці</a:t>
            </a:r>
            <a:r>
              <a:rPr lang="ru-RU" dirty="0"/>
              <a:t>. Методику </a:t>
            </a:r>
            <a:r>
              <a:rPr lang="ru-RU" dirty="0" err="1"/>
              <a:t>розуміють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і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фактичним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.</a:t>
            </a:r>
          </a:p>
          <a:p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опрацьовані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діалектичного</a:t>
            </a:r>
            <a:r>
              <a:rPr lang="ru-RU" dirty="0"/>
              <a:t> методу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в основу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і практики,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пізнанності</a:t>
            </a:r>
            <a:r>
              <a:rPr lang="ru-RU" dirty="0"/>
              <a:t> реального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і </a:t>
            </a:r>
            <a:r>
              <a:rPr lang="ru-RU" dirty="0" err="1"/>
              <a:t>внутрішнього</a:t>
            </a:r>
            <a:r>
              <a:rPr lang="ru-RU" dirty="0"/>
              <a:t>, </a:t>
            </a:r>
            <a:r>
              <a:rPr lang="ru-RU" dirty="0" err="1"/>
              <a:t>об'єктивного</a:t>
            </a:r>
            <a:r>
              <a:rPr lang="ru-RU" dirty="0"/>
              <a:t> і </a:t>
            </a:r>
            <a:r>
              <a:rPr lang="ru-RU" dirty="0" err="1"/>
              <a:t>суб'єктивного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стали предметом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протистояння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, на </a:t>
            </a:r>
            <a:r>
              <a:rPr lang="ru-RU" dirty="0" err="1"/>
              <a:t>сутність</a:t>
            </a:r>
            <a:r>
              <a:rPr lang="ru-RU" dirty="0"/>
              <a:t> науки та </a:t>
            </a:r>
            <a:r>
              <a:rPr lang="ru-RU" dirty="0" err="1"/>
              <a:t>знання</a:t>
            </a:r>
            <a:r>
              <a:rPr lang="ru-RU" dirty="0"/>
              <a:t> через </a:t>
            </a:r>
            <a:r>
              <a:rPr lang="ru-RU" dirty="0" err="1"/>
              <a:t>антиномію</a:t>
            </a:r>
            <a:r>
              <a:rPr lang="ru-RU" dirty="0"/>
              <a:t> в </a:t>
            </a:r>
            <a:r>
              <a:rPr lang="ru-RU" dirty="0" err="1"/>
              <a:t>гносеології</a:t>
            </a:r>
            <a:r>
              <a:rPr lang="ru-RU" dirty="0"/>
              <a:t> - </a:t>
            </a:r>
            <a:r>
              <a:rPr lang="ru-RU" dirty="0" err="1"/>
              <a:t>антиномію</a:t>
            </a:r>
            <a:r>
              <a:rPr lang="ru-RU" dirty="0"/>
              <a:t> </a:t>
            </a:r>
            <a:r>
              <a:rPr lang="ru-RU" dirty="0" err="1"/>
              <a:t>раціоналізму</a:t>
            </a:r>
            <a:r>
              <a:rPr lang="ru-RU" dirty="0"/>
              <a:t> - </a:t>
            </a:r>
            <a:r>
              <a:rPr lang="ru-RU" dirty="0" err="1"/>
              <a:t>емпіризму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7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C4756-1506-42FE-A518-74D819F0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965143"/>
            <a:ext cx="8915399" cy="834500"/>
          </a:xfrm>
        </p:spPr>
        <p:txBody>
          <a:bodyPr>
            <a:normAutofit/>
          </a:bodyPr>
          <a:lstStyle/>
          <a:p>
            <a:r>
              <a:rPr lang="uk-UA" dirty="0"/>
              <a:t>Дякую за увагу!!!</a:t>
            </a:r>
          </a:p>
        </p:txBody>
      </p:sp>
    </p:spTree>
    <p:extLst>
      <p:ext uri="{BB962C8B-B14F-4D97-AF65-F5344CB8AC3E}">
        <p14:creationId xmlns:p14="http://schemas.microsoft.com/office/powerpoint/2010/main" val="125707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91" y="685328"/>
            <a:ext cx="10192512" cy="5045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/>
              <a:t>Процес пізнання, як основа будь-якого наукового дослідження, є складним і вимагає концептуального підходу на основі певної </a:t>
            </a:r>
            <a:r>
              <a:rPr lang="uk-UA" sz="3200" b="1" dirty="0">
                <a:solidFill>
                  <a:srgbClr val="FF0000"/>
                </a:solidFill>
              </a:rPr>
              <a:t>мето­дології, </a:t>
            </a:r>
            <a:r>
              <a:rPr lang="uk-UA" sz="3200" b="1" dirty="0"/>
              <a:t>застосування певних </a:t>
            </a:r>
            <a:r>
              <a:rPr lang="uk-UA" sz="3200" b="1" dirty="0" smtClean="0">
                <a:solidFill>
                  <a:srgbClr val="FF0000"/>
                </a:solidFill>
              </a:rPr>
              <a:t>методів</a:t>
            </a:r>
            <a:r>
              <a:rPr lang="uk-UA" sz="3200" b="1" dirty="0"/>
              <a:t>.</a:t>
            </a:r>
          </a:p>
        </p:txBody>
      </p:sp>
      <p:pic>
        <p:nvPicPr>
          <p:cNvPr id="1026" name="Picture 2" descr="ÐÐ°ÑÑÐ¸Ð½ÐºÐ¸ Ð¿Ð¾ Ð·Ð°Ð¿ÑÐ¾ÑÑ Ð¼ÐµÑÐ¾Ð´Ð¾Ð»Ð¾Ð³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74" y="289479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14400" y="1738648"/>
            <a:ext cx="5615189" cy="4893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401" y="412124"/>
            <a:ext cx="9923646" cy="11719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963C4-B64F-48F4-B7D9-E77D0E1F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65" y="412124"/>
            <a:ext cx="10972800" cy="108182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Специфіка наукової діяльності в значній мірі визначається методами.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13C7290-A34F-45F1-9F56-2496D3A5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83079"/>
            <a:ext cx="9472612" cy="4809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chemeClr val="bg2">
                    <a:lumMod val="75000"/>
                  </a:schemeClr>
                </a:solidFill>
              </a:rPr>
              <a:t>Метод </a:t>
            </a:r>
            <a:r>
              <a:rPr lang="uk-UA" sz="2800" b="1" dirty="0">
                <a:solidFill>
                  <a:schemeClr val="bg2">
                    <a:lumMod val="75000"/>
                  </a:schemeClr>
                </a:solidFill>
              </a:rPr>
              <a:t>(від грецької </a:t>
            </a:r>
            <a:r>
              <a:rPr lang="uk-UA" sz="2800" b="1" i="1" dirty="0" err="1">
                <a:solidFill>
                  <a:schemeClr val="bg2">
                    <a:lumMod val="75000"/>
                  </a:schemeClr>
                </a:solidFill>
              </a:rPr>
              <a:t>metodos</a:t>
            </a:r>
            <a:r>
              <a:rPr lang="uk-UA" sz="2800" b="1" dirty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uk-UA" sz="2800" b="1" dirty="0" smtClean="0"/>
              <a:t>у </a:t>
            </a:r>
            <a:r>
              <a:rPr lang="uk-UA" sz="2800" b="1" dirty="0"/>
              <a:t>широкому розумінні слова - «шлях до чогось», шлях дослідження, шлях пізнання, теорія, вчення, свідомий спосіб досягнення певного результату, здійснення певної діяльності, вирішення певних задач. Він є системою приписів, принципів, вимог, що орієнтують суб’єкта у вирішенні конкретної задачі, досягненні певного результату у певній сфері діяльності. </a:t>
            </a:r>
          </a:p>
        </p:txBody>
      </p:sp>
    </p:spTree>
    <p:extLst>
      <p:ext uri="{BB962C8B-B14F-4D97-AF65-F5344CB8AC3E}">
        <p14:creationId xmlns:p14="http://schemas.microsoft.com/office/powerpoint/2010/main" val="37509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68192" y="669701"/>
            <a:ext cx="9015212" cy="11977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03D090-C227-41A7-91DB-BC34B834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698" y="624109"/>
            <a:ext cx="8918189" cy="124332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Поняття </a:t>
            </a:r>
            <a:r>
              <a:rPr lang="uk-UA" b="1" i="1" dirty="0">
                <a:solidFill>
                  <a:schemeClr val="bg1"/>
                </a:solidFill>
              </a:rPr>
              <a:t>«методологія»</a:t>
            </a:r>
            <a:r>
              <a:rPr lang="uk-UA" b="1" dirty="0">
                <a:solidFill>
                  <a:schemeClr val="bg1"/>
                </a:solidFill>
              </a:rPr>
              <a:t> має два основних значення: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9D3642F-C8CE-4C78-9979-EA74CA50F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283" y="2120721"/>
            <a:ext cx="9163386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200" b="1" dirty="0"/>
              <a:t>по-перше, це - система певних правил, принципів і операцій, що застосовуються у тій чи іншій сфері діяльності (в науці, політиці, мистецтві тощо</a:t>
            </a:r>
            <a:r>
              <a:rPr lang="uk-UA" sz="3200" b="1" dirty="0" smtClean="0"/>
              <a:t>);</a:t>
            </a:r>
          </a:p>
          <a:p>
            <a:pPr>
              <a:buFont typeface="Wingdings" pitchFamily="2" charset="2"/>
              <a:buChar char="v"/>
            </a:pPr>
            <a:r>
              <a:rPr lang="uk-UA" sz="3200" b="1" dirty="0" err="1"/>
              <a:t>по-</a:t>
            </a:r>
            <a:r>
              <a:rPr lang="uk-UA" sz="3200" b="1" dirty="0"/>
              <a:t> друге, це - вчення про цю систему, загальна теорія методу. </a:t>
            </a:r>
          </a:p>
        </p:txBody>
      </p:sp>
    </p:spTree>
    <p:extLst>
      <p:ext uri="{BB962C8B-B14F-4D97-AF65-F5344CB8AC3E}">
        <p14:creationId xmlns:p14="http://schemas.microsoft.com/office/powerpoint/2010/main" val="9652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837"/>
            <a:ext cx="10936224" cy="1685544"/>
          </a:xfrm>
        </p:spPr>
        <p:txBody>
          <a:bodyPr>
            <a:noAutofit/>
          </a:bodyPr>
          <a:lstStyle/>
          <a:p>
            <a:r>
              <a:rPr lang="uk-UA" sz="2800" b="1" dirty="0"/>
              <a:t>Існують методологічні уявлення і концепції різного ступеня розробленості і конструктивності, різного рівня і широти охоплення</a:t>
            </a:r>
            <a:r>
              <a:rPr lang="uk-UA" sz="2800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1837677"/>
            <a:ext cx="10227163" cy="4938507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sz="3200" b="1" dirty="0" smtClean="0"/>
              <a:t>Будь-яке </a:t>
            </a:r>
            <a:r>
              <a:rPr lang="uk-UA" sz="3200" b="1" dirty="0"/>
              <a:t>наукове дослідження має враховувати вимоги загальної методології.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xmlns="" id="{494D093D-1F83-4FAC-9F68-CE24FE68C181}"/>
              </a:ext>
            </a:extLst>
          </p:cNvPr>
          <p:cNvSpPr/>
          <p:nvPr/>
        </p:nvSpPr>
        <p:spPr>
          <a:xfrm>
            <a:off x="404261" y="2267713"/>
            <a:ext cx="3513221" cy="2456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методологія на рівні філософської рефлексії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06EA3551-2AE8-4C38-A5BB-835F1CA40BF0}"/>
              </a:ext>
            </a:extLst>
          </p:cNvPr>
          <p:cNvSpPr/>
          <p:nvPr/>
        </p:nvSpPr>
        <p:spPr>
          <a:xfrm>
            <a:off x="4501818" y="2267714"/>
            <a:ext cx="3256144" cy="245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загальнонаукова методологія і методологія науки міждисциплінарного рівня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9202797C-73BC-4B6E-8752-93A16CD8AAC7}"/>
              </a:ext>
            </a:extLst>
          </p:cNvPr>
          <p:cNvSpPr/>
          <p:nvPr/>
        </p:nvSpPr>
        <p:spPr>
          <a:xfrm>
            <a:off x="8201378" y="2267713"/>
            <a:ext cx="2611001" cy="2456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методологія окремих наук</a:t>
            </a:r>
          </a:p>
        </p:txBody>
      </p:sp>
    </p:spTree>
    <p:extLst>
      <p:ext uri="{BB962C8B-B14F-4D97-AF65-F5344CB8AC3E}">
        <p14:creationId xmlns:p14="http://schemas.microsoft.com/office/powerpoint/2010/main" val="9994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21" y="1168435"/>
            <a:ext cx="10802112" cy="590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>
                <a:solidFill>
                  <a:schemeClr val="bg2">
                    <a:lumMod val="75000"/>
                  </a:schemeClr>
                </a:solidFill>
              </a:rPr>
              <a:t>Методика</a:t>
            </a:r>
            <a:r>
              <a:rPr lang="uk-UA" sz="3200" b="1" i="1" dirty="0"/>
              <a:t> </a:t>
            </a:r>
            <a:r>
              <a:rPr lang="uk-UA" sz="3200" b="1" dirty="0"/>
              <a:t>- це фіксована сукупність прийомів практичної діяльності, що призводить до заздалегідь визначеного результату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  <p:pic>
        <p:nvPicPr>
          <p:cNvPr id="2050" name="Picture 2" descr="ÐÐ°ÑÑÐ¸Ð½ÐºÐ¸ Ð¿Ð¾ Ð·Ð°Ð¿ÑÐ¾ÑÑ Ð¼ÐµÑÐ¾Ð´Ð¾Ð»Ð¾Ð³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23" y="2810810"/>
            <a:ext cx="5245769" cy="38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53037" y="1017431"/>
            <a:ext cx="7093684" cy="4893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48A2FD-9D22-48C2-98BE-BEDB92C2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138" y="891389"/>
            <a:ext cx="10192512" cy="5045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>
                <a:solidFill>
                  <a:schemeClr val="bg2">
                    <a:lumMod val="75000"/>
                  </a:schemeClr>
                </a:solidFill>
              </a:rPr>
              <a:t>Методологія наукових досліджень</a:t>
            </a:r>
            <a:r>
              <a:rPr lang="uk-UA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3200" b="1" dirty="0"/>
              <a:t>– вчення про науковий метод дослідження або система наукових принципів, на основі яких базується дослідження і здійснюється вибір засобів, прийомів і методів пізнання</a:t>
            </a:r>
            <a:r>
              <a:rPr lang="uk-UA" sz="3200" dirty="0"/>
              <a:t>. </a:t>
            </a:r>
            <a:endParaRPr lang="uk-UA" sz="3200" b="1" dirty="0"/>
          </a:p>
        </p:txBody>
      </p:sp>
      <p:pic>
        <p:nvPicPr>
          <p:cNvPr id="3074" name="Picture 2" descr="ÐÐ°ÑÑÐ¸Ð½ÐºÐ¸ Ð¿Ð¾ Ð·Ð°Ð¿ÑÐ¾ÑÑ Ð²Ñ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53" y="3460911"/>
            <a:ext cx="6771532" cy="33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2519</TotalTime>
  <Words>1861</Words>
  <Application>Microsoft Office PowerPoint</Application>
  <PresentationFormat>Произвольный</PresentationFormat>
  <Paragraphs>156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Методологія та методи наукових досліджень у землеустрої</vt:lpstr>
      <vt:lpstr>Зміст</vt:lpstr>
      <vt:lpstr>Інформаційні джерела</vt:lpstr>
      <vt:lpstr>Презентация PowerPoint</vt:lpstr>
      <vt:lpstr>Специфіка наукової діяльності в значній мірі визначається методами. </vt:lpstr>
      <vt:lpstr>Поняття «методологія» має два основних значення:</vt:lpstr>
      <vt:lpstr>Існують методологічні уявлення і концепції різного ступеня розробленості і конструктивності, різного рівня і широти охоплення </vt:lpstr>
      <vt:lpstr>Презентация PowerPoint</vt:lpstr>
      <vt:lpstr>Презентация PowerPoint</vt:lpstr>
      <vt:lpstr>Постулатами, на яких заснована методологія наукових досліджень є:</vt:lpstr>
      <vt:lpstr>В сучасній науці склалася багаторівнева концепція методології знання, згідно якої методи наукового пізнання за ступенем загальності і сфери дії можуть бути поділені на три основні групи: </vt:lpstr>
      <vt:lpstr>Філософські методи та їх роль у науковому пізнанні </vt:lpstr>
      <vt:lpstr>У структурі загальнонаукових методів можна виділити такі три рівні:</vt:lpstr>
      <vt:lpstr>Методи емпіричного дослідження</vt:lpstr>
      <vt:lpstr>Презентация PowerPoint</vt:lpstr>
      <vt:lpstr>Презентация PowerPoint</vt:lpstr>
      <vt:lpstr>Методи теоретичного пізнання</vt:lpstr>
      <vt:lpstr>Презентация PowerPoint</vt:lpstr>
      <vt:lpstr>Презентация PowerPoint</vt:lpstr>
      <vt:lpstr>Загальнологічні методи і прийоми дослідження</vt:lpstr>
      <vt:lpstr>Презентация PowerPoint</vt:lpstr>
      <vt:lpstr>Презентация PowerPoint</vt:lpstr>
      <vt:lpstr>Індукція і узагальнення</vt:lpstr>
      <vt:lpstr>Аналогія та Абстрагування</vt:lpstr>
      <vt:lpstr>Моделювання та дедукція</vt:lpstr>
      <vt:lpstr>Презентация PowerPoint</vt:lpstr>
      <vt:lpstr>Презентация PowerPoint</vt:lpstr>
      <vt:lpstr>Наукові дослідження  у сфері землеустрою та кадастру:</vt:lpstr>
      <vt:lpstr>Фундаментальні наукові дослідження - це експериментальні або теоретичні дослідження, що спрямовані на одержання принципово нових знань про закономірності розвитку природи, суспільства, людини, їх взаємозв´язку. </vt:lpstr>
      <vt:lpstr>Прикладні наукові дослідження - це наукова і науково-технічна діяльність, спрямована на одержання і використання знань для практичних цілей, пошук найбільш раціональних шляхів практичного використання результатів фундаментальних наукових досліджень в народному господарстві. </vt:lpstr>
      <vt:lpstr>За стадіями дослідження науково-дослідні роботи диференціюються на :</vt:lpstr>
      <vt:lpstr>Приклади пошукових досліджень у сфері землеустрою та кадастру. </vt:lpstr>
      <vt:lpstr>ВИСНОВКИ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наукової діяльності в Україні</dc:title>
  <dc:creator>Andriy Dorosh</dc:creator>
  <cp:lastModifiedBy>Dez</cp:lastModifiedBy>
  <cp:revision>146</cp:revision>
  <dcterms:created xsi:type="dcterms:W3CDTF">2017-09-15T14:09:23Z</dcterms:created>
  <dcterms:modified xsi:type="dcterms:W3CDTF">2018-12-12T18:16:24Z</dcterms:modified>
</cp:coreProperties>
</file>