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894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18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37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594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99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913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295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571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5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56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1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6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936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54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6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BAA7-AF95-4AC9-A717-676664808D84}" type="datetimeFigureOut">
              <a:rPr lang="uk-UA" smtClean="0"/>
              <a:t>20.06.2020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6FB601-FC3C-4E1A-9103-EBD1831CDF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6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083733"/>
            <a:ext cx="8915399" cy="1187514"/>
          </a:xfrm>
        </p:spPr>
        <p:txBody>
          <a:bodyPr>
            <a:normAutofit/>
          </a:bodyPr>
          <a:lstStyle/>
          <a:p>
            <a:r>
              <a:rPr lang="uk-UA" sz="4800" b="1" cap="all" dirty="0"/>
              <a:t>Теоретичні дослідження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853267"/>
            <a:ext cx="8915399" cy="3310466"/>
          </a:xfrm>
        </p:spPr>
        <p:txBody>
          <a:bodyPr/>
          <a:lstStyle/>
          <a:p>
            <a:r>
              <a:rPr lang="uk-UA" b="1" i="1" dirty="0"/>
              <a:t>План</a:t>
            </a:r>
            <a:endParaRPr lang="uk-UA" dirty="0"/>
          </a:p>
          <a:p>
            <a:r>
              <a:rPr lang="uk-UA" dirty="0"/>
              <a:t>1. Методологія теоретичних досліджень</a:t>
            </a:r>
          </a:p>
          <a:p>
            <a:r>
              <a:rPr lang="uk-UA" dirty="0"/>
              <a:t>2. Методи класичних наук</a:t>
            </a:r>
          </a:p>
          <a:p>
            <a:r>
              <a:rPr lang="uk-UA" dirty="0"/>
              <a:t>3. Теорія подібності та аналізу </a:t>
            </a:r>
            <a:r>
              <a:rPr lang="uk-UA" dirty="0" err="1"/>
              <a:t>розмірностей</a:t>
            </a:r>
            <a:endParaRPr lang="uk-UA" dirty="0"/>
          </a:p>
          <a:p>
            <a:r>
              <a:rPr lang="uk-UA" dirty="0"/>
              <a:t>4. Статистична динаміка</a:t>
            </a:r>
          </a:p>
          <a:p>
            <a:r>
              <a:rPr lang="uk-UA" dirty="0"/>
              <a:t>5. Теорія масового обслуговування</a:t>
            </a:r>
          </a:p>
          <a:p>
            <a:r>
              <a:rPr lang="uk-UA" dirty="0"/>
              <a:t>6. Методи моделювання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95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3. Теорія подібності та аналізу </a:t>
            </a:r>
            <a:r>
              <a:rPr lang="uk-UA" b="1" dirty="0" err="1"/>
              <a:t>розмірностей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834846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теорема </a:t>
            </a:r>
            <a:r>
              <a:rPr lang="uk-UA" sz="2000" b="1" dirty="0" err="1"/>
              <a:t>Букінгема</a:t>
            </a:r>
            <a:r>
              <a:rPr lang="uk-UA" sz="2000" b="1" dirty="0"/>
              <a:t>: </a:t>
            </a:r>
            <a:r>
              <a:rPr lang="uk-UA" sz="2000" dirty="0"/>
              <a:t>«Якщо будь-яке рівняння однорідне відносно </a:t>
            </a:r>
            <a:r>
              <a:rPr lang="uk-UA" sz="2000" dirty="0" err="1"/>
              <a:t>розмірностей</a:t>
            </a:r>
            <a:r>
              <a:rPr lang="uk-UA" sz="2000" dirty="0"/>
              <a:t>, то його можна перетворити в співвідношення, яке має набір безрозмірних комбінацій величин. При цьому: однорідним відносно </a:t>
            </a:r>
            <a:r>
              <a:rPr lang="uk-UA" sz="2000" dirty="0" err="1"/>
              <a:t>розмірностей</a:t>
            </a:r>
            <a:r>
              <a:rPr lang="uk-UA" sz="2000" dirty="0"/>
              <a:t> є рівняння, форма якого не залежить від вибору основних одиниць; безрозмірні комбінації представляють собою добутки або відношення величин, які складені таким чином, що в кожній комбінації розмірності скорочуються</a:t>
            </a:r>
            <a:r>
              <a:rPr lang="uk-UA" sz="2000" dirty="0" smtClean="0"/>
              <a:t>».</a:t>
            </a:r>
          </a:p>
          <a:p>
            <a:r>
              <a:rPr lang="uk-UA" sz="2000" b="1" dirty="0"/>
              <a:t>Пі-теорема: </a:t>
            </a:r>
            <a:r>
              <a:rPr lang="uk-UA" sz="2000" dirty="0"/>
              <a:t>«Якщо існує однозначне співвідношення </a:t>
            </a:r>
            <a:r>
              <a:rPr lang="uk-UA" sz="2000" i="1" dirty="0"/>
              <a:t>φ(А</a:t>
            </a:r>
            <a:r>
              <a:rPr lang="uk-UA" sz="2000" i="1" baseline="-25000" dirty="0"/>
              <a:t>1</a:t>
            </a:r>
            <a:r>
              <a:rPr lang="uk-UA" sz="2000" i="1" dirty="0"/>
              <a:t>, А</a:t>
            </a:r>
            <a:r>
              <a:rPr lang="uk-UA" sz="2000" i="1" baseline="-25000" dirty="0"/>
              <a:t>2</a:t>
            </a:r>
            <a:r>
              <a:rPr lang="uk-UA" sz="2000" i="1" dirty="0"/>
              <a:t>,…, </a:t>
            </a:r>
            <a:r>
              <a:rPr lang="uk-UA" sz="2000" i="1" dirty="0" err="1"/>
              <a:t>А</a:t>
            </a:r>
            <a:r>
              <a:rPr lang="uk-UA" sz="2000" i="1" baseline="-25000" dirty="0" err="1"/>
              <a:t>n</a:t>
            </a:r>
            <a:r>
              <a:rPr lang="uk-UA" sz="2000" i="1" dirty="0"/>
              <a:t>)</a:t>
            </a:r>
            <a:r>
              <a:rPr lang="uk-UA" sz="2000" dirty="0"/>
              <a:t> = 0 між </a:t>
            </a:r>
            <a:r>
              <a:rPr lang="uk-UA" sz="2000" i="1" dirty="0"/>
              <a:t>n</a:t>
            </a:r>
            <a:r>
              <a:rPr lang="uk-UA" sz="2000" dirty="0"/>
              <a:t> фізичними величинами, для опису яких використовується </a:t>
            </a:r>
            <a:r>
              <a:rPr lang="uk-UA" sz="2000" i="1" dirty="0"/>
              <a:t>k</a:t>
            </a:r>
            <a:r>
              <a:rPr lang="uk-UA" sz="2000" dirty="0"/>
              <a:t> основних одиниць, то існує таке </a:t>
            </a:r>
            <a:r>
              <a:rPr lang="uk-UA" sz="2000" dirty="0" smtClean="0"/>
              <a:t>співвідношення:  </a:t>
            </a:r>
            <a:r>
              <a:rPr lang="uk-UA" sz="2000" i="1" dirty="0" smtClean="0"/>
              <a:t>φ</a:t>
            </a:r>
            <a:r>
              <a:rPr lang="uk-UA" sz="2000" dirty="0" smtClean="0"/>
              <a:t> </a:t>
            </a:r>
            <a:r>
              <a:rPr lang="uk-UA" sz="2000" dirty="0"/>
              <a:t>(</a:t>
            </a:r>
            <a:r>
              <a:rPr lang="uk-UA" sz="2000" i="1" dirty="0"/>
              <a:t>П</a:t>
            </a:r>
            <a:r>
              <a:rPr lang="uk-UA" sz="2000" i="1" baseline="30000" dirty="0"/>
              <a:t>1</a:t>
            </a:r>
            <a:r>
              <a:rPr lang="uk-UA" sz="2000" i="1" dirty="0"/>
              <a:t>, П</a:t>
            </a:r>
            <a:r>
              <a:rPr lang="uk-UA" sz="2000" i="1" baseline="-25000" dirty="0"/>
              <a:t>2</a:t>
            </a:r>
            <a:r>
              <a:rPr lang="uk-UA" sz="2000" i="1" dirty="0"/>
              <a:t>,…, </a:t>
            </a:r>
            <a:r>
              <a:rPr lang="uk-UA" sz="2000" i="1" dirty="0" err="1" smtClean="0"/>
              <a:t>П</a:t>
            </a:r>
            <a:r>
              <a:rPr lang="uk-UA" sz="2000" i="1" baseline="-25000" dirty="0" err="1" smtClean="0"/>
              <a:t>n</a:t>
            </a:r>
            <a:r>
              <a:rPr lang="uk-UA" sz="2000" i="1" baseline="-25000" dirty="0" smtClean="0"/>
              <a:t>-k</a:t>
            </a:r>
            <a:r>
              <a:rPr lang="uk-UA" sz="2000" i="1" dirty="0" smtClean="0"/>
              <a:t>)</a:t>
            </a:r>
            <a:r>
              <a:rPr lang="uk-UA" sz="2000" dirty="0"/>
              <a:t>  </a:t>
            </a:r>
            <a:r>
              <a:rPr lang="uk-UA" sz="2000" dirty="0" smtClean="0"/>
              <a:t>      між </a:t>
            </a:r>
            <a:r>
              <a:rPr lang="uk-UA" sz="2000" dirty="0"/>
              <a:t>(</a:t>
            </a:r>
            <a:r>
              <a:rPr lang="uk-UA" sz="2000" i="1" dirty="0"/>
              <a:t>n-k</a:t>
            </a:r>
            <a:r>
              <a:rPr lang="uk-UA" sz="2000" dirty="0"/>
              <a:t>) безрозмірними комбінаціями, складеними із цих фізичних величин.»</a:t>
            </a:r>
          </a:p>
        </p:txBody>
      </p:sp>
    </p:spTree>
    <p:extLst>
      <p:ext uri="{BB962C8B-B14F-4D97-AF65-F5344CB8AC3E}">
        <p14:creationId xmlns:p14="http://schemas.microsoft.com/office/powerpoint/2010/main" val="25980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06175"/>
            <a:ext cx="8915400" cy="6010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Методика </a:t>
            </a:r>
            <a:r>
              <a:rPr lang="uk-UA" sz="2000" b="1" dirty="0"/>
              <a:t>використання методу аналізу </a:t>
            </a:r>
            <a:r>
              <a:rPr lang="uk-UA" sz="2000" b="1" dirty="0" err="1"/>
              <a:t>розмірностей</a:t>
            </a:r>
            <a:r>
              <a:rPr lang="uk-UA" sz="2000" b="1" dirty="0"/>
              <a:t> передбачає :</a:t>
            </a:r>
          </a:p>
          <a:p>
            <a:r>
              <a:rPr lang="uk-UA" sz="2000" dirty="0"/>
              <a:t>- вибір незалежних змінних, які впливають на досліджуваний об’єкт. При цьому враховують розмірні коефіцієнти і фізичні константи;</a:t>
            </a:r>
          </a:p>
          <a:p>
            <a:r>
              <a:rPr lang="uk-UA" sz="2000" dirty="0"/>
              <a:t>- вибрати систему основних </a:t>
            </a:r>
            <a:r>
              <a:rPr lang="uk-UA" sz="2000" dirty="0" err="1"/>
              <a:t>розмірностей</a:t>
            </a:r>
            <a:r>
              <a:rPr lang="uk-UA" sz="2000" dirty="0"/>
              <a:t>, через яку можна виразити одиниці всіх змінних. Для задач механіки твердих тіл і рідин використовують систему </a:t>
            </a:r>
            <a:r>
              <a:rPr lang="uk-UA" sz="2000" dirty="0" err="1"/>
              <a:t>розмірностей</a:t>
            </a:r>
            <a:r>
              <a:rPr lang="uk-UA" sz="2000" dirty="0"/>
              <a:t> – </a:t>
            </a:r>
            <a:r>
              <a:rPr lang="uk-UA" sz="2000" i="1" dirty="0"/>
              <a:t>MLT</a:t>
            </a:r>
            <a:r>
              <a:rPr lang="uk-UA" sz="2000" dirty="0"/>
              <a:t>, теплотехніки – </a:t>
            </a:r>
            <a:r>
              <a:rPr lang="uk-UA" sz="2000" i="1" dirty="0"/>
              <a:t>MLTӨ</a:t>
            </a:r>
            <a:r>
              <a:rPr lang="uk-UA" sz="2000" dirty="0"/>
              <a:t>; електротехніки – </a:t>
            </a:r>
            <a:r>
              <a:rPr lang="uk-UA" sz="2000" i="1" dirty="0"/>
              <a:t>MLTК</a:t>
            </a:r>
            <a:r>
              <a:rPr lang="uk-UA" sz="2000" dirty="0"/>
              <a:t> (</a:t>
            </a:r>
            <a:r>
              <a:rPr lang="uk-UA" sz="2000" i="1" dirty="0"/>
              <a:t>К</a:t>
            </a:r>
            <a:r>
              <a:rPr lang="uk-UA" sz="2000" dirty="0"/>
              <a:t> – діелектрична постійна, </a:t>
            </a:r>
            <a:r>
              <a:rPr lang="uk-UA" sz="2000" i="1" dirty="0"/>
              <a:t>Ө</a:t>
            </a:r>
            <a:r>
              <a:rPr lang="uk-UA" sz="2000" dirty="0"/>
              <a:t> – температура, </a:t>
            </a:r>
            <a:r>
              <a:rPr lang="uk-UA" sz="2000" i="1" dirty="0"/>
              <a:t>М</a:t>
            </a:r>
            <a:r>
              <a:rPr lang="uk-UA" sz="2000" dirty="0"/>
              <a:t> – маса, </a:t>
            </a:r>
            <a:r>
              <a:rPr lang="uk-UA" sz="2000" i="1" dirty="0"/>
              <a:t>L</a:t>
            </a:r>
            <a:r>
              <a:rPr lang="uk-UA" sz="2000" dirty="0"/>
              <a:t> – довжина, </a:t>
            </a:r>
            <a:r>
              <a:rPr lang="uk-UA" sz="2000" i="1" dirty="0"/>
              <a:t>Т</a:t>
            </a:r>
            <a:r>
              <a:rPr lang="uk-UA" sz="2000" dirty="0"/>
              <a:t> – час);</a:t>
            </a:r>
          </a:p>
          <a:p>
            <a:r>
              <a:rPr lang="uk-UA" sz="2000" dirty="0"/>
              <a:t>- записати розмірності вибраних незалежних змінних і скласти безрозмірні комбінації.</a:t>
            </a:r>
          </a:p>
          <a:p>
            <a:r>
              <a:rPr lang="uk-UA" sz="2000" dirty="0"/>
              <a:t>Рішення буде правильним, коли:</a:t>
            </a:r>
          </a:p>
          <a:p>
            <a:pPr marL="0" indent="0">
              <a:buNone/>
            </a:pPr>
            <a:r>
              <a:rPr lang="uk-UA" sz="2000" dirty="0"/>
              <a:t>1) кожна комбінація буде безрозмірною;</a:t>
            </a:r>
          </a:p>
          <a:p>
            <a:pPr marL="0" indent="0">
              <a:buNone/>
            </a:pPr>
            <a:r>
              <a:rPr lang="uk-UA" sz="2000" dirty="0"/>
              <a:t>2) кількість комбінації має біти не більше (</a:t>
            </a:r>
            <a:r>
              <a:rPr lang="uk-UA" sz="2000" i="1" dirty="0"/>
              <a:t>n-k</a:t>
            </a:r>
            <a:r>
              <a:rPr lang="uk-UA" sz="2000" dirty="0"/>
              <a:t>);</a:t>
            </a:r>
          </a:p>
          <a:p>
            <a:pPr marL="0" indent="0">
              <a:buNone/>
            </a:pPr>
            <a:r>
              <a:rPr lang="uk-UA" sz="2000" dirty="0"/>
              <a:t>3) кожна змінна зустрічається в комбінаціях хоча би один раз;</a:t>
            </a:r>
          </a:p>
        </p:txBody>
      </p:sp>
    </p:spTree>
    <p:extLst>
      <p:ext uri="{BB962C8B-B14F-4D97-AF65-F5344CB8AC3E}">
        <p14:creationId xmlns:p14="http://schemas.microsoft.com/office/powerpoint/2010/main" val="24176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14400"/>
            <a:ext cx="8915400" cy="5363110"/>
          </a:xfrm>
        </p:spPr>
        <p:txBody>
          <a:bodyPr>
            <a:normAutofit/>
          </a:bodyPr>
          <a:lstStyle/>
          <a:p>
            <a:r>
              <a:rPr lang="uk-UA" sz="2000" dirty="0"/>
              <a:t>- вивчити отримані комбінації з точки зору наявності в них фізичного змісту та концентрації невизначеності в одній комбінації.</a:t>
            </a:r>
          </a:p>
          <a:p>
            <a:pPr marL="0" indent="0">
              <a:buNone/>
            </a:pPr>
            <a:r>
              <a:rPr lang="uk-UA" sz="2000" dirty="0"/>
              <a:t>Якщо комбінації не задовольняють даних вимог, то необхідно:</a:t>
            </a:r>
          </a:p>
          <a:p>
            <a:pPr marL="0" indent="0">
              <a:buNone/>
            </a:pPr>
            <a:r>
              <a:rPr lang="uk-UA" sz="2000" dirty="0"/>
              <a:t>а) отримати друге рішення рівнянь для показників степенів, щоб знайти кращий набір комбінацій;</a:t>
            </a:r>
          </a:p>
          <a:p>
            <a:pPr marL="0" indent="0">
              <a:buNone/>
            </a:pPr>
            <a:r>
              <a:rPr lang="uk-UA" sz="2000" dirty="0"/>
              <a:t>б) вибрати другу систему </a:t>
            </a:r>
            <a:r>
              <a:rPr lang="uk-UA" sz="2000" dirty="0" err="1"/>
              <a:t>розмірностей</a:t>
            </a:r>
            <a:r>
              <a:rPr lang="uk-UA" sz="2000" dirty="0"/>
              <a:t> і проробити всю роботу з початку;</a:t>
            </a:r>
          </a:p>
          <a:p>
            <a:pPr marL="0" indent="0">
              <a:buNone/>
            </a:pPr>
            <a:r>
              <a:rPr lang="uk-UA" sz="2000" dirty="0"/>
              <a:t>в) перевірити правильність вибору незалежних змінних;</a:t>
            </a:r>
          </a:p>
          <a:p>
            <a:r>
              <a:rPr lang="uk-UA" sz="2000" dirty="0"/>
              <a:t>- коли буде отримано позитивний набір безрозмірних комбінацій, дослідник складає план зміни комбінації, варіюючи значенням вибраних змінних.</a:t>
            </a:r>
          </a:p>
        </p:txBody>
      </p:sp>
    </p:spTree>
    <p:extLst>
      <p:ext uri="{BB962C8B-B14F-4D97-AF65-F5344CB8AC3E}">
        <p14:creationId xmlns:p14="http://schemas.microsoft.com/office/powerpoint/2010/main" val="15536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2901"/>
          </a:xfrm>
        </p:spPr>
        <p:txBody>
          <a:bodyPr/>
          <a:lstStyle/>
          <a:p>
            <a:r>
              <a:rPr lang="uk-UA" b="1" dirty="0"/>
              <a:t>4. Статистична динаміка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26" t="31457" r="36965" b="22446"/>
          <a:stretch/>
        </p:blipFill>
        <p:spPr>
          <a:xfrm>
            <a:off x="2455523" y="1387010"/>
            <a:ext cx="7346023" cy="53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7" t="31474" r="36619" b="10547"/>
          <a:stretch/>
        </p:blipFill>
        <p:spPr>
          <a:xfrm>
            <a:off x="2589088" y="215756"/>
            <a:ext cx="7561779" cy="65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38" t="32450" r="45241" b="37638"/>
          <a:stretch/>
        </p:blipFill>
        <p:spPr>
          <a:xfrm>
            <a:off x="3071973" y="1150704"/>
            <a:ext cx="7300720" cy="41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10966"/>
            <a:ext cx="8915400" cy="550025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Нормовані кореляційні функції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/>
        </p:blipFill>
        <p:spPr bwMode="auto">
          <a:xfrm>
            <a:off x="2942907" y="1087946"/>
            <a:ext cx="8561705" cy="5035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38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0708"/>
          </a:xfrm>
        </p:spPr>
        <p:txBody>
          <a:bodyPr/>
          <a:lstStyle/>
          <a:p>
            <a:r>
              <a:rPr lang="uk-UA" b="1" dirty="0"/>
              <a:t>5. Теорія масового обслуговування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4818"/>
            <a:ext cx="8915400" cy="4606404"/>
          </a:xfrm>
        </p:spPr>
        <p:txBody>
          <a:bodyPr/>
          <a:lstStyle/>
          <a:p>
            <a:r>
              <a:rPr lang="uk-UA" dirty="0"/>
              <a:t>Теорія масового обслуговування (ТМО) це теорія про пропускну здатність технологічної системи або теорія черг. </a:t>
            </a:r>
            <a:endParaRPr lang="uk-UA" dirty="0" smtClean="0"/>
          </a:p>
          <a:p>
            <a:r>
              <a:rPr lang="uk-UA" dirty="0"/>
              <a:t>Система масового обслуговування має певну пропускну здатність, яка залежить від кількості каналів та їх продуктивності</a:t>
            </a:r>
            <a:r>
              <a:rPr lang="uk-UA" dirty="0" smtClean="0"/>
              <a:t>.</a:t>
            </a:r>
          </a:p>
          <a:p>
            <a:r>
              <a:rPr lang="uk-UA" dirty="0"/>
              <a:t>Ефективність системи масового обслуговування (СМО) визначається часом </a:t>
            </a:r>
            <a:r>
              <a:rPr lang="uk-UA" dirty="0" err="1"/>
              <a:t>простоювання</a:t>
            </a:r>
            <a:r>
              <a:rPr lang="uk-UA" dirty="0"/>
              <a:t> обладнання, витратою коштів, енергії та використанням робочої сили</a:t>
            </a:r>
            <a:r>
              <a:rPr lang="uk-UA" dirty="0" smtClean="0"/>
              <a:t>.</a:t>
            </a:r>
          </a:p>
          <a:p>
            <a:r>
              <a:rPr lang="uk-UA" dirty="0"/>
              <a:t>Оцінка інтенсивності надходження заявок, тривалість обслуговування заявок, середня тривалість чекання в черзі, інтенсивність станів досліджуваної технологічної системи тощо, ґрунтуються на масових даних тобто на статистичній інформації. </a:t>
            </a:r>
            <a:endParaRPr lang="uk-UA" dirty="0" smtClean="0"/>
          </a:p>
          <a:p>
            <a:r>
              <a:rPr lang="uk-UA" dirty="0" smtClean="0"/>
              <a:t>Статистичну </a:t>
            </a:r>
            <a:r>
              <a:rPr lang="uk-UA" dirty="0"/>
              <a:t>інформацію про функціонування технологічної системи добувають шляхом </a:t>
            </a:r>
            <a:r>
              <a:rPr lang="uk-UA" dirty="0" err="1"/>
              <a:t>фотохронометражних</a:t>
            </a:r>
            <a:r>
              <a:rPr lang="uk-UA" dirty="0"/>
              <a:t> або хронометражних спостережень.</a:t>
            </a:r>
          </a:p>
        </p:txBody>
      </p:sp>
    </p:spTree>
    <p:extLst>
      <p:ext uri="{BB962C8B-B14F-4D97-AF65-F5344CB8AC3E}">
        <p14:creationId xmlns:p14="http://schemas.microsoft.com/office/powerpoint/2010/main" val="4931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97" t="36098" r="42150" b="29660"/>
          <a:stretch/>
        </p:blipFill>
        <p:spPr>
          <a:xfrm>
            <a:off x="2547991" y="719192"/>
            <a:ext cx="8634005" cy="51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32207"/>
            <a:ext cx="8915400" cy="5079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/>
              <a:t>В </a:t>
            </a:r>
            <a:r>
              <a:rPr lang="uk-UA" sz="2400" b="1" dirty="0"/>
              <a:t>будівельному виробництві даний метод використовують для: </a:t>
            </a:r>
          </a:p>
          <a:p>
            <a:r>
              <a:rPr lang="uk-UA" sz="2400" dirty="0"/>
              <a:t>- оптимізації програми і потрібного обладнання об’єктів технічного сервісу (склади, ремонтні майстерні, станції технічного обслуговування тощо </a:t>
            </a:r>
            <a:r>
              <a:rPr lang="uk-UA" sz="2400" dirty="0" smtClean="0"/>
              <a:t>); </a:t>
            </a:r>
            <a:endParaRPr lang="uk-UA" sz="2400" dirty="0"/>
          </a:p>
          <a:p>
            <a:r>
              <a:rPr lang="uk-UA" sz="2400" dirty="0"/>
              <a:t>- оптимізації програми, працівників та обладнання </a:t>
            </a:r>
            <a:r>
              <a:rPr lang="uk-UA" sz="2400" dirty="0" err="1"/>
              <a:t>цехів</a:t>
            </a:r>
            <a:r>
              <a:rPr lang="uk-UA" sz="2400" dirty="0"/>
              <a:t> механізації процесів в рослинництві, в тваринництві та переробній галузі; </a:t>
            </a:r>
          </a:p>
          <a:p>
            <a:r>
              <a:rPr lang="uk-UA" sz="2400" dirty="0"/>
              <a:t>- розрахунку простоїв та продуктивності машин і обладнання в окремих ланках механізованого виробничого процесу; </a:t>
            </a:r>
          </a:p>
          <a:p>
            <a:r>
              <a:rPr lang="uk-UA" sz="2400" dirty="0"/>
              <a:t>- оптимізації місткості накопичувальних місткостей (компенсатори робочої рідини, зерна тощо). </a:t>
            </a:r>
          </a:p>
        </p:txBody>
      </p:sp>
    </p:spTree>
    <p:extLst>
      <p:ext uri="{BB962C8B-B14F-4D97-AF65-F5344CB8AC3E}">
        <p14:creationId xmlns:p14="http://schemas.microsoft.com/office/powerpoint/2010/main" val="22307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0557"/>
          </a:xfrm>
        </p:spPr>
        <p:txBody>
          <a:bodyPr>
            <a:normAutofit/>
          </a:bodyPr>
          <a:lstStyle/>
          <a:p>
            <a:r>
              <a:rPr lang="uk-UA" sz="3200" b="1" dirty="0"/>
              <a:t>1. Методологія теоретичних досліджень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4667"/>
            <a:ext cx="8915400" cy="476673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</a:t>
            </a:r>
            <a:r>
              <a:rPr lang="uk-UA" b="1" dirty="0" smtClean="0"/>
              <a:t>Методи теоретичного пізнання: </a:t>
            </a:r>
          </a:p>
          <a:p>
            <a:r>
              <a:rPr lang="uk-UA" dirty="0" smtClean="0"/>
              <a:t>діалектико-матеріалістичний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аналітичний </a:t>
            </a:r>
          </a:p>
          <a:p>
            <a:r>
              <a:rPr lang="uk-UA" dirty="0" smtClean="0"/>
              <a:t>синтетичний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err="1" smtClean="0"/>
              <a:t>ймовірнісно</a:t>
            </a:r>
            <a:r>
              <a:rPr lang="uk-UA" dirty="0" smtClean="0"/>
              <a:t>-статистичний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системного </a:t>
            </a:r>
            <a:r>
              <a:rPr lang="uk-UA" dirty="0"/>
              <a:t>параметру, </a:t>
            </a:r>
            <a:endParaRPr lang="uk-UA" dirty="0" smtClean="0"/>
          </a:p>
          <a:p>
            <a:r>
              <a:rPr lang="uk-UA" dirty="0" smtClean="0"/>
              <a:t>індуктивний </a:t>
            </a:r>
            <a:r>
              <a:rPr lang="uk-UA" dirty="0"/>
              <a:t>та дедуктивний, </a:t>
            </a:r>
            <a:endParaRPr lang="uk-UA" dirty="0" smtClean="0"/>
          </a:p>
          <a:p>
            <a:r>
              <a:rPr lang="uk-UA" dirty="0" smtClean="0"/>
              <a:t>формальної </a:t>
            </a:r>
            <a:r>
              <a:rPr lang="uk-UA" dirty="0"/>
              <a:t>логіки, </a:t>
            </a:r>
            <a:endParaRPr lang="uk-UA" dirty="0" smtClean="0"/>
          </a:p>
          <a:p>
            <a:r>
              <a:rPr lang="uk-UA" dirty="0" smtClean="0"/>
              <a:t>аналогії </a:t>
            </a:r>
            <a:r>
              <a:rPr lang="uk-UA" dirty="0"/>
              <a:t>та кореляційного аналізу.</a:t>
            </a:r>
          </a:p>
        </p:txBody>
      </p:sp>
    </p:spTree>
    <p:extLst>
      <p:ext uri="{BB962C8B-B14F-4D97-AF65-F5344CB8AC3E}">
        <p14:creationId xmlns:p14="http://schemas.microsoft.com/office/powerpoint/2010/main" val="571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2901"/>
          </a:xfrm>
        </p:spPr>
        <p:txBody>
          <a:bodyPr/>
          <a:lstStyle/>
          <a:p>
            <a:r>
              <a:rPr lang="uk-UA" b="1" dirty="0"/>
              <a:t>6. Методи моделювання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87011"/>
            <a:ext cx="8915400" cy="5065160"/>
          </a:xfrm>
        </p:spPr>
        <p:txBody>
          <a:bodyPr>
            <a:normAutofit/>
          </a:bodyPr>
          <a:lstStyle/>
          <a:p>
            <a:r>
              <a:rPr lang="uk-UA" sz="2000" dirty="0"/>
              <a:t>Моделювання – це метод, який дозволяє прискорити науково-технічний прогрес, скоротити терміни опанування та впровадження передових механізованих процесів у будівництві</a:t>
            </a:r>
            <a:r>
              <a:rPr lang="uk-UA" sz="2000" dirty="0" smtClean="0"/>
              <a:t>.</a:t>
            </a:r>
          </a:p>
          <a:p>
            <a:r>
              <a:rPr lang="uk-UA" sz="2000" dirty="0"/>
              <a:t>Моделювання супроводжується дотриманням таких вимог: дослідження повинно бути дешевшим, швидшим та безпечнішим; повинно мати місце співвідношення (масштаб) чи правило, за яким можна виконувати розрахунок параметрів (режимів) оригіналу за результатами досліджень моделі</a:t>
            </a:r>
            <a:r>
              <a:rPr lang="uk-UA" sz="2000" dirty="0" smtClean="0"/>
              <a:t>.</a:t>
            </a:r>
          </a:p>
          <a:p>
            <a:r>
              <a:rPr lang="uk-UA" sz="2000" dirty="0"/>
              <a:t>Модель не відображає оригінал всебічно та повністю. Для практики використовують модель, яка відображає потрібні (</a:t>
            </a:r>
            <a:r>
              <a:rPr lang="uk-UA" sz="2000" dirty="0" err="1"/>
              <a:t>критеріальні</a:t>
            </a:r>
            <a:r>
              <a:rPr lang="uk-UA" sz="2000" dirty="0"/>
              <a:t>) риси оригіналу. Інколи доцільно використовувати різні моделі одного і того ж оригіналу в залежності від поставленої цілі.</a:t>
            </a:r>
          </a:p>
        </p:txBody>
      </p:sp>
    </p:spTree>
    <p:extLst>
      <p:ext uri="{BB962C8B-B14F-4D97-AF65-F5344CB8AC3E}">
        <p14:creationId xmlns:p14="http://schemas.microsoft.com/office/powerpoint/2010/main" val="1314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472611"/>
            <a:ext cx="8915400" cy="61644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Етапи створення </a:t>
            </a:r>
            <a:r>
              <a:rPr lang="uk-UA" dirty="0"/>
              <a:t>математичної моделі та проведення на ній досліджень </a:t>
            </a:r>
            <a:r>
              <a:rPr lang="uk-UA" dirty="0" smtClean="0"/>
              <a:t>:</a:t>
            </a:r>
            <a:endParaRPr lang="uk-UA" dirty="0"/>
          </a:p>
          <a:p>
            <a:r>
              <a:rPr lang="uk-UA" dirty="0"/>
              <a:t>- постановка задачі – визначення цілі та області використання результатів моделювання. Зокрема, при моделюванні механізованого технологічного процесу, метою може бути оптимізація певного параметру (режиму) чи структури. В залежності від цілі вирішуються питання спрощення моделі системи;</a:t>
            </a:r>
          </a:p>
          <a:p>
            <a:r>
              <a:rPr lang="uk-UA" dirty="0"/>
              <a:t>- описання системи, яку ми моделюємо. Технологічний процес (технологічна система - ТС), який моделюється, описується системою диференціальних чи алгебраїчних рівнянь. За основу беруть рівняння матеріального та енергетичного балансів, які будують з урахуванням теорії процесів, закономірностей, емпіричних чи </a:t>
            </a:r>
            <a:r>
              <a:rPr lang="uk-UA" dirty="0" err="1"/>
              <a:t>критеріальних</a:t>
            </a:r>
            <a:r>
              <a:rPr lang="uk-UA" dirty="0"/>
              <a:t> </a:t>
            </a:r>
            <a:r>
              <a:rPr lang="uk-UA" dirty="0" err="1"/>
              <a:t>залежностей</a:t>
            </a:r>
            <a:r>
              <a:rPr lang="uk-UA" dirty="0"/>
              <a:t>, кореляційних </a:t>
            </a:r>
            <a:r>
              <a:rPr lang="uk-UA" dirty="0" err="1"/>
              <a:t>зв’язків</a:t>
            </a:r>
            <a:r>
              <a:rPr lang="uk-UA" dirty="0"/>
              <a:t> між окремими параметрами тощо;</a:t>
            </a:r>
          </a:p>
          <a:p>
            <a:r>
              <a:rPr lang="uk-UA" dirty="0"/>
              <a:t>- вибираємо метод розв’язування задачі та підготовки її до рішення. Розробляють алгоритм рішення та налагоджують програми. Уточнюють модель та установлюють помилки, які з’явилися;</a:t>
            </a:r>
          </a:p>
          <a:p>
            <a:r>
              <a:rPr lang="uk-UA" dirty="0"/>
              <a:t>- виконують розрахункове дослідження. Попереднє дослідження, в ході якого встановлюють адекватність моделі об’єкту моделювання та основне дослідження, коли вирішують задачу. Модель удосконалюють доти, поки не буде досягнуто співвідношення результатів.</a:t>
            </a:r>
          </a:p>
          <a:p>
            <a:r>
              <a:rPr lang="uk-UA" dirty="0"/>
              <a:t>- аналіз результатів – заключний етап моделювання. Отримані дані подають у вигляді графічної або аналітичної залежності. За результатами, розробляють рекомендації з впровадження або прогнозують подальші дослідження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63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80143"/>
            <a:ext cx="8915400" cy="6328881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Процес вибору математичної моделі об'єкта закінчують її попереднім контролем за такими показниками:</a:t>
            </a:r>
          </a:p>
          <a:p>
            <a:r>
              <a:rPr lang="uk-UA" dirty="0"/>
              <a:t>– розмірність;</a:t>
            </a:r>
          </a:p>
          <a:p>
            <a:r>
              <a:rPr lang="uk-UA" dirty="0"/>
              <a:t>– порядок (визначають порядки величин, які додають, малозначними доданками нехтують);</a:t>
            </a:r>
          </a:p>
          <a:p>
            <a:r>
              <a:rPr lang="uk-UA" dirty="0"/>
              <a:t>– характер </a:t>
            </a:r>
            <a:r>
              <a:rPr lang="uk-UA" dirty="0" err="1"/>
              <a:t>залежностей</a:t>
            </a:r>
            <a:r>
              <a:rPr lang="uk-UA" dirty="0"/>
              <a:t> (здійснюють перевірку напрямку і швидкості зміни одних величин при зміні інших);</a:t>
            </a:r>
          </a:p>
          <a:p>
            <a:r>
              <a:rPr lang="uk-UA" dirty="0"/>
              <a:t>– екстремальні ситуації (оцінюють можливий стан системи при наближенні параметрів моделі до мінімальних і максимальних значень);</a:t>
            </a:r>
          </a:p>
          <a:p>
            <a:r>
              <a:rPr lang="uk-UA" dirty="0"/>
              <a:t>– граничні умови;</a:t>
            </a:r>
          </a:p>
          <a:p>
            <a:r>
              <a:rPr lang="uk-UA" dirty="0"/>
              <a:t>– математична замкнутість (перевіряють, чи містить модель необхідну кількість рівнянь для визначення її параметрів і оцінюють, що математична модель дає однозначне рішення);</a:t>
            </a:r>
          </a:p>
          <a:p>
            <a:r>
              <a:rPr lang="uk-UA" dirty="0"/>
              <a:t>– фізичний зміст (здійснюють перевірку фізичного змісту проміжних співвідношень);</a:t>
            </a:r>
          </a:p>
          <a:p>
            <a:r>
              <a:rPr lang="uk-UA" dirty="0"/>
              <a:t>– стійкість моделі (здійснюють перевірку того, що варіювання вихідних даних не призведе до істотної зміни рішення).</a:t>
            </a:r>
          </a:p>
        </p:txBody>
      </p:sp>
    </p:spTree>
    <p:extLst>
      <p:ext uri="{BB962C8B-B14F-4D97-AF65-F5344CB8AC3E}">
        <p14:creationId xmlns:p14="http://schemas.microsoft.com/office/powerpoint/2010/main" val="2920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89000"/>
            <a:ext cx="8915400" cy="502222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      Зміст </a:t>
            </a:r>
            <a:r>
              <a:rPr lang="uk-UA" b="1" dirty="0"/>
              <a:t>теоретичних </a:t>
            </a:r>
            <a:r>
              <a:rPr lang="uk-UA" b="1" dirty="0" smtClean="0"/>
              <a:t>досліджень: </a:t>
            </a:r>
          </a:p>
          <a:p>
            <a:r>
              <a:rPr lang="uk-UA" dirty="0" smtClean="0"/>
              <a:t>вивчення </a:t>
            </a:r>
            <a:r>
              <a:rPr lang="uk-UA" dirty="0"/>
              <a:t>фізичної природи об’єктів дослідження; </a:t>
            </a:r>
            <a:endParaRPr lang="uk-UA" dirty="0" smtClean="0"/>
          </a:p>
          <a:p>
            <a:r>
              <a:rPr lang="uk-UA" dirty="0" smtClean="0"/>
              <a:t>побудова </a:t>
            </a:r>
            <a:r>
              <a:rPr lang="uk-UA" dirty="0"/>
              <a:t>принципіальних схем об’єктів дослідження; </a:t>
            </a:r>
            <a:endParaRPr lang="uk-UA" dirty="0" smtClean="0"/>
          </a:p>
          <a:p>
            <a:r>
              <a:rPr lang="uk-UA" dirty="0" smtClean="0"/>
              <a:t>побудова </a:t>
            </a:r>
            <a:r>
              <a:rPr lang="uk-UA" dirty="0"/>
              <a:t>еквівалентних схем об’єкту дослідження, </a:t>
            </a:r>
            <a:endParaRPr lang="uk-UA" dirty="0" smtClean="0"/>
          </a:p>
          <a:p>
            <a:r>
              <a:rPr lang="uk-UA" dirty="0" smtClean="0"/>
              <a:t>побудова </a:t>
            </a:r>
            <a:r>
              <a:rPr lang="uk-UA" dirty="0"/>
              <a:t>розрахункових моделей функціонування об’єктів дослідження; </a:t>
            </a:r>
            <a:endParaRPr lang="uk-UA" dirty="0" smtClean="0"/>
          </a:p>
          <a:p>
            <a:r>
              <a:rPr lang="uk-UA" dirty="0" smtClean="0"/>
              <a:t>вирішення </a:t>
            </a:r>
            <a:r>
              <a:rPr lang="uk-UA" dirty="0"/>
              <a:t>задач аналізу та оптимізації параметрів і режимів роботи технологічної системи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Методи теоретичних досліджень будівельного виробництва вибирають виходячи з особливостей процесу. При створенні і удосконаленні машин та обладнання інженер повинен пам’ятати, що вони будуть контактувати з новим об’єктом.</a:t>
            </a:r>
          </a:p>
        </p:txBody>
      </p:sp>
    </p:spTree>
    <p:extLst>
      <p:ext uri="{BB962C8B-B14F-4D97-AF65-F5344CB8AC3E}">
        <p14:creationId xmlns:p14="http://schemas.microsoft.com/office/powerpoint/2010/main" val="40527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3757"/>
          </a:xfrm>
        </p:spPr>
        <p:txBody>
          <a:bodyPr/>
          <a:lstStyle/>
          <a:p>
            <a:r>
              <a:rPr lang="uk-UA" b="1" dirty="0"/>
              <a:t>2. Методи класичних наук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34067"/>
            <a:ext cx="8915400" cy="427715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Спрощена модель </a:t>
            </a:r>
            <a:r>
              <a:rPr lang="uk-UA" b="1" dirty="0" smtClean="0"/>
              <a:t>ТС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i="1" dirty="0" smtClean="0"/>
              <a:t>х(t</a:t>
            </a:r>
            <a:r>
              <a:rPr lang="uk-UA" i="1" dirty="0"/>
              <a:t>)</a:t>
            </a:r>
            <a:r>
              <a:rPr lang="uk-UA" dirty="0"/>
              <a:t> – керовані вхідні фактори; </a:t>
            </a:r>
            <a:r>
              <a:rPr lang="uk-UA" i="1" dirty="0"/>
              <a:t>z(t)</a:t>
            </a:r>
            <a:r>
              <a:rPr lang="uk-UA" dirty="0"/>
              <a:t> – некеровані контрольовані вхідні фактори; </a:t>
            </a:r>
            <a:r>
              <a:rPr lang="uk-UA" i="1" dirty="0"/>
              <a:t>ω(t)</a:t>
            </a:r>
            <a:r>
              <a:rPr lang="uk-UA" dirty="0"/>
              <a:t> – некеровані та неконтрольовані (випадкові) вхідні фактори; </a:t>
            </a:r>
            <a:r>
              <a:rPr lang="uk-UA" i="1" dirty="0"/>
              <a:t>у(t)</a:t>
            </a:r>
            <a:r>
              <a:rPr lang="uk-UA" dirty="0"/>
              <a:t> – вихідні параметри (критерії оптимізації моделі або цільова функція)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45" y="2039619"/>
            <a:ext cx="4901988" cy="2718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7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58" t="25155" r="39014" b="25715"/>
          <a:stretch/>
        </p:blipFill>
        <p:spPr>
          <a:xfrm>
            <a:off x="3073399" y="677332"/>
            <a:ext cx="7594601" cy="59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3" t="23978" r="37561" b="32549"/>
          <a:stretch/>
        </p:blipFill>
        <p:spPr>
          <a:xfrm>
            <a:off x="2633133" y="778932"/>
            <a:ext cx="8451122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07533"/>
            <a:ext cx="8915400" cy="490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Послідовність </a:t>
            </a:r>
            <a:r>
              <a:rPr lang="uk-UA" b="1" dirty="0"/>
              <a:t>застосування рівнянь Лагранжа до вирішення задач стосовно до </a:t>
            </a:r>
            <a:r>
              <a:rPr lang="uk-UA" b="1" dirty="0" smtClean="0"/>
              <a:t>ТС:</a:t>
            </a:r>
            <a:endParaRPr lang="uk-UA" b="1" dirty="0"/>
          </a:p>
          <a:p>
            <a:r>
              <a:rPr lang="uk-UA" dirty="0"/>
              <a:t>- визначення кількості ступенів свободи і вибір системи узагальнених координат;</a:t>
            </a:r>
          </a:p>
          <a:p>
            <a:r>
              <a:rPr lang="uk-UA" dirty="0"/>
              <a:t>- пошук узагальнених сил;</a:t>
            </a:r>
          </a:p>
          <a:p>
            <a:r>
              <a:rPr lang="uk-UA" dirty="0"/>
              <a:t>- визначення кінетичної енергії, як функції узагальнених координат і узагальнених швидкостей;</a:t>
            </a:r>
          </a:p>
          <a:p>
            <a:r>
              <a:rPr lang="uk-UA" dirty="0"/>
              <a:t>- складання рівняння Лагранжа другого роду;</a:t>
            </a:r>
          </a:p>
          <a:p>
            <a:r>
              <a:rPr lang="uk-UA" dirty="0"/>
              <a:t>- інтегрування рівнянь і визначення довільних постійних інтегрувань за початковими умовами задачі;</a:t>
            </a:r>
          </a:p>
          <a:p>
            <a:r>
              <a:rPr lang="uk-UA" dirty="0"/>
              <a:t>- визначення реакції зв’язку;</a:t>
            </a:r>
          </a:p>
          <a:p>
            <a:r>
              <a:rPr lang="uk-UA" dirty="0"/>
              <a:t>- дослідження знайденого рішення і його технічна інтерпретація.</a:t>
            </a:r>
          </a:p>
        </p:txBody>
      </p:sp>
    </p:spTree>
    <p:extLst>
      <p:ext uri="{BB962C8B-B14F-4D97-AF65-F5344CB8AC3E}">
        <p14:creationId xmlns:p14="http://schemas.microsoft.com/office/powerpoint/2010/main" val="20105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07" t="21962" r="41468" b="47562"/>
          <a:stretch/>
        </p:blipFill>
        <p:spPr>
          <a:xfrm>
            <a:off x="2954866" y="1312333"/>
            <a:ext cx="7878101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43" t="37345" r="42029" b="21594"/>
          <a:stretch/>
        </p:blipFill>
        <p:spPr>
          <a:xfrm>
            <a:off x="2007338" y="205482"/>
            <a:ext cx="9015401" cy="64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568</TotalTime>
  <Words>1169</Words>
  <Application>Microsoft Office PowerPoint</Application>
  <PresentationFormat>Широкий екран</PresentationFormat>
  <Paragraphs>93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Легкий дым</vt:lpstr>
      <vt:lpstr>Теоретичні дослідження</vt:lpstr>
      <vt:lpstr>1. Методологія теоретичних досліджень</vt:lpstr>
      <vt:lpstr>Презентація PowerPoint</vt:lpstr>
      <vt:lpstr>2. Методи класичних наук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Теорія подібності та аналізу розмірностей</vt:lpstr>
      <vt:lpstr>Презентація PowerPoint</vt:lpstr>
      <vt:lpstr>Презентація PowerPoint</vt:lpstr>
      <vt:lpstr>4. Статистична динаміка</vt:lpstr>
      <vt:lpstr>Презентація PowerPoint</vt:lpstr>
      <vt:lpstr>Презентація PowerPoint</vt:lpstr>
      <vt:lpstr>Презентація PowerPoint</vt:lpstr>
      <vt:lpstr>5. Теорія масового обслуговування</vt:lpstr>
      <vt:lpstr>Презентація PowerPoint</vt:lpstr>
      <vt:lpstr>Презентація PowerPoint</vt:lpstr>
      <vt:lpstr>6. Методи моделювання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Теоретичні дослідження</dc:title>
  <dc:creator>Пользователь Windows</dc:creator>
  <cp:lastModifiedBy>Олександра Клендій</cp:lastModifiedBy>
  <cp:revision>16</cp:revision>
  <dcterms:created xsi:type="dcterms:W3CDTF">2019-09-21T10:42:02Z</dcterms:created>
  <dcterms:modified xsi:type="dcterms:W3CDTF">2020-06-20T12:07:24Z</dcterms:modified>
</cp:coreProperties>
</file>