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1"/>
  </p:notesMasterIdLst>
  <p:sldIdLst>
    <p:sldId id="326" r:id="rId2"/>
    <p:sldId id="329" r:id="rId3"/>
    <p:sldId id="327" r:id="rId4"/>
    <p:sldId id="256" r:id="rId5"/>
    <p:sldId id="257" r:id="rId6"/>
    <p:sldId id="258" r:id="rId7"/>
    <p:sldId id="259" r:id="rId8"/>
    <p:sldId id="260" r:id="rId9"/>
    <p:sldId id="330" r:id="rId10"/>
    <p:sldId id="331" r:id="rId11"/>
    <p:sldId id="332" r:id="rId12"/>
    <p:sldId id="333" r:id="rId13"/>
    <p:sldId id="261" r:id="rId14"/>
    <p:sldId id="262" r:id="rId15"/>
    <p:sldId id="263" r:id="rId16"/>
    <p:sldId id="336" r:id="rId17"/>
    <p:sldId id="337" r:id="rId18"/>
    <p:sldId id="264" r:id="rId19"/>
    <p:sldId id="265" r:id="rId20"/>
    <p:sldId id="266" r:id="rId21"/>
    <p:sldId id="267" r:id="rId22"/>
    <p:sldId id="291" r:id="rId23"/>
    <p:sldId id="268" r:id="rId24"/>
    <p:sldId id="269" r:id="rId25"/>
    <p:sldId id="270" r:id="rId26"/>
    <p:sldId id="271" r:id="rId27"/>
    <p:sldId id="272" r:id="rId28"/>
    <p:sldId id="273" r:id="rId29"/>
    <p:sldId id="324"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90" r:id="rId43"/>
    <p:sldId id="286" r:id="rId44"/>
    <p:sldId id="287" r:id="rId45"/>
    <p:sldId id="288" r:id="rId46"/>
    <p:sldId id="289"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20" r:id="rId72"/>
    <p:sldId id="321" r:id="rId73"/>
    <p:sldId id="323" r:id="rId74"/>
    <p:sldId id="316" r:id="rId75"/>
    <p:sldId id="317" r:id="rId76"/>
    <p:sldId id="318" r:id="rId77"/>
    <p:sldId id="334" r:id="rId78"/>
    <p:sldId id="335" r:id="rId79"/>
    <p:sldId id="325" r:id="rId8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CCCC"/>
    <a:srgbClr val="FF9999"/>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952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339BBC0-52F8-4AA5-8200-4DFD09E8568B}"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FAF8F-4C3F-44C6-B8A2-988BA7E322FD}" type="slidenum">
              <a:rPr lang="ru-RU"/>
              <a:pPr/>
              <a:t>1</a:t>
            </a:fld>
            <a:endParaRPr lang="ru-RU"/>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uk-UA"/>
              <a:t>нарної</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A6680-3BE2-4A97-82BB-A22A14F3A662}" type="slidenum">
              <a:rPr lang="ru-RU"/>
              <a:pPr/>
              <a:t>4</a:t>
            </a:fld>
            <a:endParaRPr lang="ru-RU"/>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B448536-7790-441A-B526-89172C97EE3C}"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FAF4013-119A-42ED-BB20-2B00EFD75EB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A85401D-012E-4529-8A80-2E0F45F6C262}"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6AB8C0D-B4C9-4B71-B33C-9D33ADBD39DF}"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8DC07E8-67AF-4A91-BF5F-376D25510F6A}"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0F2CDE3-7AA6-42BF-BA5D-E48AD2C301F6}"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ADD2309-CCB2-4608-B6F4-D4B6DB29A043}"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3E45CA49-9FA2-4FE1-AF87-8EDD98B259C5}"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ABA90C85-A947-4AD2-B2D8-C5E0DD2647F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84D0C68-EB8D-44D2-A123-78E39050B73A}"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B066744-4DA3-4458-9CA7-00CE637F7D3B}"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6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6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36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36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8F92BE6-F6EE-414A-A57D-120832C3FF54}"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sava.org/wp-content/uploads/2020/01/WSAVA-Vaccination-Guidelines-2015.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s://www.ncbi.nlm.nih.gov/genome/viruses/" TargetMode="External"/><Relationship Id="rId3" Type="http://schemas.openxmlformats.org/officeDocument/2006/relationships/hyperlink" Target="https://www.oie.int/index.php?id=169&amp;L=0&amp;htmfile=glossaire.htm" TargetMode="External"/><Relationship Id="rId7" Type="http://schemas.openxmlformats.org/officeDocument/2006/relationships/hyperlink" Target="http://wwf.org/" TargetMode="External"/><Relationship Id="rId2" Type="http://schemas.openxmlformats.org/officeDocument/2006/relationships/hyperlink" Target="https://uk.wikipedia.org/wiki/%D0%90%D0%BD%D0%B3%D0%BB%D1%96%D0%B9%D1%81%D1%8C%D0%BA%D0%B0_%D0%BC%D0%BE%D0%B2%D0%B0" TargetMode="External"/><Relationship Id="rId1" Type="http://schemas.openxmlformats.org/officeDocument/2006/relationships/slideLayout" Target="../slideLayouts/slideLayout2.xml"/><Relationship Id="rId6" Type="http://schemas.openxmlformats.org/officeDocument/2006/relationships/hyperlink" Target="https://www.nih.gov/" TargetMode="External"/><Relationship Id="rId5" Type="http://schemas.openxmlformats.org/officeDocument/2006/relationships/hyperlink" Target="https://www.wto.org/" TargetMode="External"/><Relationship Id="rId4" Type="http://schemas.openxmlformats.org/officeDocument/2006/relationships/hyperlink" Target="https://www.oie.int/en/standard-setting/aquatic-manual/"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A3226376-704E-4FE7-8FF8-25F1800BE25D}" type="slidenum">
              <a:rPr lang="ru-RU"/>
              <a:pPr/>
              <a:t>1</a:t>
            </a:fld>
            <a:endParaRPr lang="ru-RU"/>
          </a:p>
        </p:txBody>
      </p:sp>
      <p:sp>
        <p:nvSpPr>
          <p:cNvPr id="94210" name="Rectangle 2"/>
          <p:cNvSpPr>
            <a:spLocks noGrp="1" noChangeArrowheads="1"/>
          </p:cNvSpPr>
          <p:nvPr>
            <p:ph type="ctrTitle"/>
          </p:nvPr>
        </p:nvSpPr>
        <p:spPr>
          <a:xfrm>
            <a:off x="755650" y="1484313"/>
            <a:ext cx="7772400" cy="1439862"/>
          </a:xfrm>
        </p:spPr>
        <p:txBody>
          <a:bodyPr/>
          <a:lstStyle/>
          <a:p>
            <a:r>
              <a:rPr lang="ru-RU" sz="4000">
                <a:solidFill>
                  <a:schemeClr val="accent2"/>
                </a:solidFill>
              </a:rPr>
              <a:t/>
            </a:r>
            <a:br>
              <a:rPr lang="ru-RU" sz="4000">
                <a:solidFill>
                  <a:schemeClr val="accent2"/>
                </a:solidFill>
              </a:rPr>
            </a:br>
            <a:r>
              <a:rPr lang="ru-RU" sz="4000">
                <a:solidFill>
                  <a:schemeClr val="accent2"/>
                </a:solidFill>
              </a:rPr>
              <a:t> </a:t>
            </a:r>
            <a:r>
              <a:rPr lang="uk-UA">
                <a:solidFill>
                  <a:srgbClr val="000000"/>
                </a:solidFill>
              </a:rPr>
              <a:t>Сказ м</a:t>
            </a:r>
            <a:r>
              <a:rPr lang="en-US">
                <a:solidFill>
                  <a:srgbClr val="000000"/>
                </a:solidFill>
              </a:rPr>
              <a:t>’</a:t>
            </a:r>
            <a:r>
              <a:rPr lang="uk-UA">
                <a:solidFill>
                  <a:srgbClr val="000000"/>
                </a:solidFill>
              </a:rPr>
              <a:t>ясоїдних</a:t>
            </a:r>
            <a:endParaRPr lang="ru-RU">
              <a:solidFill>
                <a:srgbClr val="000000"/>
              </a:solidFill>
            </a:endParaRPr>
          </a:p>
        </p:txBody>
      </p:sp>
      <p:sp>
        <p:nvSpPr>
          <p:cNvPr id="94211" name="Rectangle 3"/>
          <p:cNvSpPr>
            <a:spLocks noGrp="1" noChangeArrowheads="1"/>
          </p:cNvSpPr>
          <p:nvPr>
            <p:ph type="subTitle" idx="1"/>
          </p:nvPr>
        </p:nvSpPr>
        <p:spPr>
          <a:xfrm>
            <a:off x="684213" y="3429000"/>
            <a:ext cx="8137525" cy="2908300"/>
          </a:xfrm>
        </p:spPr>
        <p:txBody>
          <a:bodyPr/>
          <a:lstStyle/>
          <a:p>
            <a:pPr>
              <a:lnSpc>
                <a:spcPct val="80000"/>
              </a:lnSpc>
            </a:pPr>
            <a:r>
              <a:rPr lang="ru-RU" sz="2000" b="1">
                <a:solidFill>
                  <a:srgbClr val="800000"/>
                </a:solidFill>
                <a:latin typeface="Times New Roman" pitchFamily="18" charset="0"/>
              </a:rPr>
              <a:t>навчальн</a:t>
            </a:r>
            <a:r>
              <a:rPr lang="uk-UA" sz="2000" b="1">
                <a:solidFill>
                  <a:srgbClr val="800000"/>
                </a:solidFill>
                <a:latin typeface="Times New Roman" pitchFamily="18" charset="0"/>
              </a:rPr>
              <a:t>а</a:t>
            </a:r>
            <a:r>
              <a:rPr lang="ru-RU" sz="2000" b="1">
                <a:solidFill>
                  <a:srgbClr val="800000"/>
                </a:solidFill>
                <a:latin typeface="Times New Roman" pitchFamily="18" charset="0"/>
              </a:rPr>
              <a:t> дисципліна</a:t>
            </a:r>
            <a:br>
              <a:rPr lang="ru-RU" sz="2000" b="1">
                <a:solidFill>
                  <a:srgbClr val="800000"/>
                </a:solidFill>
                <a:latin typeface="Times New Roman" pitchFamily="18" charset="0"/>
              </a:rPr>
            </a:br>
            <a:r>
              <a:rPr lang="ru-RU" sz="2000" b="1">
                <a:solidFill>
                  <a:srgbClr val="800000"/>
                </a:solidFill>
                <a:latin typeface="Times New Roman" pitchFamily="18" charset="0"/>
              </a:rPr>
              <a:t>“Превентивні ветеринарні технології заразних хвороб собак і котів” </a:t>
            </a:r>
            <a:endParaRPr lang="uk-UA" sz="2000" b="1">
              <a:solidFill>
                <a:srgbClr val="800000"/>
              </a:solidFill>
              <a:latin typeface="Times New Roman" pitchFamily="18" charset="0"/>
            </a:endParaRPr>
          </a:p>
          <a:p>
            <a:pPr>
              <a:lnSpc>
                <a:spcPct val="80000"/>
              </a:lnSpc>
            </a:pPr>
            <a:endParaRPr lang="uk-UA" sz="2000" b="1">
              <a:solidFill>
                <a:srgbClr val="800000"/>
              </a:solidFill>
              <a:latin typeface="Times New Roman" pitchFamily="18" charset="0"/>
            </a:endParaRPr>
          </a:p>
          <a:p>
            <a:pPr>
              <a:lnSpc>
                <a:spcPct val="80000"/>
              </a:lnSpc>
            </a:pPr>
            <a:endParaRPr lang="uk-UA" sz="2000" b="1">
              <a:solidFill>
                <a:srgbClr val="800000"/>
              </a:solidFill>
              <a:latin typeface="Times New Roman" pitchFamily="18" charset="0"/>
            </a:endParaRPr>
          </a:p>
          <a:p>
            <a:pPr>
              <a:lnSpc>
                <a:spcPct val="80000"/>
              </a:lnSpc>
            </a:pPr>
            <a:r>
              <a:rPr lang="uk-UA" sz="2000" b="1">
                <a:solidFill>
                  <a:srgbClr val="800000"/>
                </a:solidFill>
                <a:latin typeface="Times New Roman" pitchFamily="18" charset="0"/>
              </a:rPr>
              <a:t>к. вет. наук, доцент </a:t>
            </a:r>
            <a:br>
              <a:rPr lang="uk-UA" sz="2000" b="1">
                <a:solidFill>
                  <a:srgbClr val="800000"/>
                </a:solidFill>
                <a:latin typeface="Times New Roman" pitchFamily="18" charset="0"/>
              </a:rPr>
            </a:br>
            <a:r>
              <a:rPr lang="uk-UA" sz="2000" b="1">
                <a:solidFill>
                  <a:srgbClr val="800000"/>
                </a:solidFill>
                <a:latin typeface="Times New Roman" pitchFamily="18" charset="0"/>
              </a:rPr>
              <a:t>Сорокіна Наталія Григорівна</a:t>
            </a:r>
          </a:p>
          <a:p>
            <a:pPr>
              <a:lnSpc>
                <a:spcPct val="80000"/>
              </a:lnSpc>
            </a:pPr>
            <a:endParaRPr lang="uk-UA" sz="2000" b="1">
              <a:solidFill>
                <a:srgbClr val="800000"/>
              </a:solidFill>
              <a:latin typeface="Times New Roman" pitchFamily="18" charset="0"/>
            </a:endParaRPr>
          </a:p>
          <a:p>
            <a:pPr>
              <a:lnSpc>
                <a:spcPct val="80000"/>
              </a:lnSpc>
            </a:pPr>
            <a:endParaRPr lang="uk-UA" sz="2000" b="1">
              <a:solidFill>
                <a:srgbClr val="800000"/>
              </a:solidFill>
              <a:latin typeface="Times New Roman" pitchFamily="18" charset="0"/>
            </a:endParaRPr>
          </a:p>
          <a:p>
            <a:pPr>
              <a:lnSpc>
                <a:spcPct val="80000"/>
              </a:lnSpc>
            </a:pPr>
            <a:r>
              <a:rPr lang="uk-UA" sz="2000" b="1">
                <a:solidFill>
                  <a:srgbClr val="800000"/>
                </a:solidFill>
                <a:latin typeface="Times New Roman" pitchFamily="18" charset="0"/>
              </a:rPr>
              <a:t>Київ, 20</a:t>
            </a:r>
            <a:r>
              <a:rPr lang="en-US" sz="2000" b="1">
                <a:solidFill>
                  <a:srgbClr val="800000"/>
                </a:solidFill>
                <a:latin typeface="Times New Roman" pitchFamily="18" charset="0"/>
              </a:rPr>
              <a:t>20</a:t>
            </a:r>
            <a:endParaRPr lang="ru-RU" sz="2000" b="1">
              <a:solidFill>
                <a:srgbClr val="800000"/>
              </a:solidFill>
              <a:latin typeface="Times New Roman" pitchFamily="18" charset="0"/>
            </a:endParaRPr>
          </a:p>
        </p:txBody>
      </p:sp>
      <p:sp>
        <p:nvSpPr>
          <p:cNvPr id="94212" name="Text Box 4"/>
          <p:cNvSpPr txBox="1">
            <a:spLocks noChangeArrowheads="1"/>
          </p:cNvSpPr>
          <p:nvPr/>
        </p:nvSpPr>
        <p:spPr bwMode="auto">
          <a:xfrm>
            <a:off x="684213" y="260350"/>
            <a:ext cx="7920037" cy="915988"/>
          </a:xfrm>
          <a:prstGeom prst="rect">
            <a:avLst/>
          </a:prstGeom>
          <a:noFill/>
          <a:ln w="9525">
            <a:noFill/>
            <a:miter lim="800000"/>
            <a:headEnd/>
            <a:tailEnd/>
          </a:ln>
          <a:effectLst/>
        </p:spPr>
        <p:txBody>
          <a:bodyPr>
            <a:spAutoFit/>
          </a:bodyPr>
          <a:lstStyle/>
          <a:p>
            <a:pPr algn="ctr"/>
            <a:r>
              <a:rPr lang="uk-UA" b="1">
                <a:solidFill>
                  <a:srgbClr val="993300"/>
                </a:solidFill>
              </a:rPr>
              <a:t>НАЦІОНАЛЬНИЙ УНІВЕРСИТЕТ БІОРЕСУРСІВ І ПРИРОДОКОРИСТУВАННЯ УКРАЇНИ</a:t>
            </a:r>
            <a:endParaRPr lang="uk-UA">
              <a:solidFill>
                <a:srgbClr val="993300"/>
              </a:solidFill>
            </a:endParaRPr>
          </a:p>
          <a:p>
            <a:pPr algn="ctr"/>
            <a:r>
              <a:rPr lang="uk-UA">
                <a:solidFill>
                  <a:srgbClr val="993300"/>
                </a:solidFill>
              </a:rPr>
              <a:t>Кафедра епізоотології, мікробіології і вірусології</a:t>
            </a:r>
            <a:r>
              <a:rPr lang="ru-RU"/>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F2CA950E-14B9-458D-B160-F552F3743B99}" type="slidenum">
              <a:rPr lang="ru-RU"/>
              <a:pPr/>
              <a:t>10</a:t>
            </a:fld>
            <a:endParaRPr lang="ru-RU"/>
          </a:p>
        </p:txBody>
      </p:sp>
      <p:sp>
        <p:nvSpPr>
          <p:cNvPr id="146434" name="Rectangle 2"/>
          <p:cNvSpPr>
            <a:spLocks noGrp="1" noChangeArrowheads="1"/>
          </p:cNvSpPr>
          <p:nvPr>
            <p:ph type="title"/>
          </p:nvPr>
        </p:nvSpPr>
        <p:spPr>
          <a:xfrm>
            <a:off x="468313" y="260350"/>
            <a:ext cx="8229600" cy="868363"/>
          </a:xfrm>
        </p:spPr>
        <p:txBody>
          <a:bodyPr/>
          <a:lstStyle/>
          <a:p>
            <a:r>
              <a:rPr lang="uk-UA" sz="3900">
                <a:solidFill>
                  <a:srgbClr val="000000"/>
                </a:solidFill>
              </a:rPr>
              <a:t>Характеристика збудника хвороби</a:t>
            </a:r>
            <a:endParaRPr lang="ru-RU" sz="3900">
              <a:solidFill>
                <a:srgbClr val="000000"/>
              </a:solidFill>
            </a:endParaRPr>
          </a:p>
        </p:txBody>
      </p:sp>
      <p:sp>
        <p:nvSpPr>
          <p:cNvPr id="146435" name="Rectangle 3"/>
          <p:cNvSpPr>
            <a:spLocks noGrp="1" noChangeArrowheads="1"/>
          </p:cNvSpPr>
          <p:nvPr>
            <p:ph type="body" idx="1"/>
          </p:nvPr>
        </p:nvSpPr>
        <p:spPr>
          <a:xfrm>
            <a:off x="457200" y="1052513"/>
            <a:ext cx="8229600" cy="5184775"/>
          </a:xfrm>
        </p:spPr>
        <p:txBody>
          <a:bodyPr/>
          <a:lstStyle/>
          <a:p>
            <a:pPr>
              <a:lnSpc>
                <a:spcPct val="80000"/>
              </a:lnSpc>
            </a:pPr>
            <a:r>
              <a:rPr lang="ru-RU" sz="2400"/>
              <a:t>Глікопротеїн та нуклеопротеїд – це головні антигени вібріону (глікопротеїн – вірусна оболонка; нуклеопротеїд – внутрішня).</a:t>
            </a:r>
          </a:p>
          <a:p>
            <a:pPr>
              <a:lnSpc>
                <a:spcPct val="80000"/>
              </a:lnSpc>
            </a:pPr>
            <a:r>
              <a:rPr lang="ru-RU" sz="2400"/>
              <a:t>Глікопротеїн індукує утворення віруснейтралізувальних антитіл та визначає розвиток імунітету у тварин. Він також є мішенню для Т-хелперів та цитотоксичних Т-клітин в імунних реакціях разом з N- та М1-білками.</a:t>
            </a:r>
          </a:p>
          <a:p>
            <a:pPr>
              <a:lnSpc>
                <a:spcPct val="80000"/>
              </a:lnSpc>
            </a:pPr>
            <a:r>
              <a:rPr lang="ru-RU" sz="2400"/>
              <a:t>Вірус розмножується в тканині мозку теплокровних тварин  </a:t>
            </a:r>
          </a:p>
          <a:p>
            <a:pPr>
              <a:lnSpc>
                <a:spcPct val="80000"/>
              </a:lnSpc>
            </a:pPr>
            <a:r>
              <a:rPr lang="ru-RU" sz="2400"/>
              <a:t>Відомі два варіанти вірусу сказу: вуличний (дикий), що циркулює в природних умовах серед диких тварин, і фіксований, отриманий Л. Пастером при численних пасажах на кролях. Фіксований вірус використовують як вихідний матеріал для виготовлення антирабічних вакцин.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19268E05-0328-4CAD-B67F-F8F4E4A42515}" type="slidenum">
              <a:rPr lang="ru-RU"/>
              <a:pPr/>
              <a:t>11</a:t>
            </a:fld>
            <a:endParaRPr lang="ru-RU"/>
          </a:p>
        </p:txBody>
      </p:sp>
      <p:sp>
        <p:nvSpPr>
          <p:cNvPr id="147458" name="Rectangle 2"/>
          <p:cNvSpPr>
            <a:spLocks noGrp="1" noChangeArrowheads="1"/>
          </p:cNvSpPr>
          <p:nvPr>
            <p:ph type="title"/>
          </p:nvPr>
        </p:nvSpPr>
        <p:spPr>
          <a:xfrm>
            <a:off x="457200" y="274638"/>
            <a:ext cx="8229600" cy="850900"/>
          </a:xfrm>
        </p:spPr>
        <p:txBody>
          <a:bodyPr/>
          <a:lstStyle/>
          <a:p>
            <a:r>
              <a:rPr lang="uk-UA" sz="3900">
                <a:solidFill>
                  <a:srgbClr val="000000"/>
                </a:solidFill>
              </a:rPr>
              <a:t>Характеристика збудника хвороби</a:t>
            </a:r>
            <a:endParaRPr lang="ru-RU" sz="3900">
              <a:solidFill>
                <a:srgbClr val="000000"/>
              </a:solidFill>
            </a:endParaRPr>
          </a:p>
        </p:txBody>
      </p:sp>
      <p:sp>
        <p:nvSpPr>
          <p:cNvPr id="147459" name="Rectangle 3"/>
          <p:cNvSpPr>
            <a:spLocks noGrp="1" noChangeArrowheads="1"/>
          </p:cNvSpPr>
          <p:nvPr>
            <p:ph type="body" idx="1"/>
          </p:nvPr>
        </p:nvSpPr>
        <p:spPr>
          <a:xfrm>
            <a:off x="457200" y="1052513"/>
            <a:ext cx="8229600" cy="5073650"/>
          </a:xfrm>
        </p:spPr>
        <p:txBody>
          <a:bodyPr/>
          <a:lstStyle/>
          <a:p>
            <a:pPr>
              <a:lnSpc>
                <a:spcPct val="80000"/>
              </a:lnSpc>
            </a:pPr>
            <a:r>
              <a:rPr lang="ru-RU" sz="2000"/>
              <a:t>З лабораторних тварин до вірусу сказу чутливі кролі, білі миші, морські свинки при інтрацеребральному та парентеральному зараженні.</a:t>
            </a:r>
          </a:p>
          <a:p>
            <a:pPr>
              <a:lnSpc>
                <a:spcPct val="80000"/>
              </a:lnSpc>
            </a:pPr>
            <a:r>
              <a:rPr lang="ru-RU" sz="2000"/>
              <a:t>Вірус сказу стійкий до низьких температур, залишаючись стабільним упродовж кількох діб за температури 0–4°С, кількох років за – 70°С та в ліофілізованому стані. </a:t>
            </a:r>
          </a:p>
          <a:p>
            <a:pPr>
              <a:lnSpc>
                <a:spcPct val="80000"/>
              </a:lnSpc>
            </a:pPr>
            <a:r>
              <a:rPr lang="ru-RU" sz="2000"/>
              <a:t>У слині, що виділяється хворою твариною, зберігається до 24 год, та протягом 2–3 тижнів у гниючому трупі. У поверхневих шарах ґрунту може зберігатися протягом 2–3 міс.</a:t>
            </a:r>
          </a:p>
          <a:p>
            <a:pPr>
              <a:lnSpc>
                <a:spcPct val="80000"/>
              </a:lnSpc>
            </a:pPr>
            <a:r>
              <a:rPr lang="ru-RU" sz="2000"/>
              <a:t> Миттєво руйнується під дією кип'ятіння та за температури 70°С.</a:t>
            </a:r>
          </a:p>
          <a:p>
            <a:pPr>
              <a:lnSpc>
                <a:spcPct val="80000"/>
              </a:lnSpc>
            </a:pPr>
            <a:r>
              <a:rPr lang="ru-RU" sz="2000"/>
              <a:t> Під дією сонячних променів за температури 5–6°С інактивується через 5–7 днів, за 16–18°С – за 3–4 доби, 37°С – через 40 год, за ультрафіолетового опромінення через 5–10 хв, під час висушування через 10–14 діб. </a:t>
            </a:r>
          </a:p>
          <a:p>
            <a:pPr>
              <a:lnSpc>
                <a:spcPct val="80000"/>
              </a:lnSpc>
            </a:pPr>
            <a:r>
              <a:rPr lang="ru-RU" sz="2000"/>
              <a:t>Вірус нестійкий до дії дезінфектантів – 1–5% розчини формаліну знезаражують його за 5 хв, 5% розчин фенолу за 5–10 хв, 1% перманганату калію за 20 хв, 3–5% розчин соляної кислоти за 5 хв, 10% розчин йоду за 5 хв.</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A04E74D8-81CF-493F-8E7F-4984A6AA6A2A}" type="slidenum">
              <a:rPr lang="ru-RU"/>
              <a:pPr/>
              <a:t>12</a:t>
            </a:fld>
            <a:endParaRPr lang="ru-RU"/>
          </a:p>
        </p:txBody>
      </p:sp>
      <p:sp>
        <p:nvSpPr>
          <p:cNvPr id="148482" name="Rectangle 2"/>
          <p:cNvSpPr>
            <a:spLocks noGrp="1" noChangeArrowheads="1"/>
          </p:cNvSpPr>
          <p:nvPr>
            <p:ph type="title"/>
          </p:nvPr>
        </p:nvSpPr>
        <p:spPr/>
        <p:txBody>
          <a:bodyPr/>
          <a:lstStyle/>
          <a:p>
            <a:r>
              <a:rPr lang="uk-UA" sz="3900">
                <a:solidFill>
                  <a:srgbClr val="000000"/>
                </a:solidFill>
              </a:rPr>
              <a:t>Характеристика збудника хвороби</a:t>
            </a:r>
            <a:endParaRPr lang="ru-RU" sz="3900">
              <a:solidFill>
                <a:srgbClr val="000000"/>
              </a:solidFill>
            </a:endParaRPr>
          </a:p>
        </p:txBody>
      </p:sp>
      <p:sp>
        <p:nvSpPr>
          <p:cNvPr id="148483" name="Rectangle 3"/>
          <p:cNvSpPr>
            <a:spLocks noGrp="1" noChangeArrowheads="1"/>
          </p:cNvSpPr>
          <p:nvPr>
            <p:ph type="body" idx="1"/>
          </p:nvPr>
        </p:nvSpPr>
        <p:spPr>
          <a:xfrm>
            <a:off x="457200" y="5229225"/>
            <a:ext cx="8229600" cy="896938"/>
          </a:xfrm>
        </p:spPr>
        <p:txBody>
          <a:bodyPr/>
          <a:lstStyle/>
          <a:p>
            <a:pPr>
              <a:lnSpc>
                <a:spcPct val="80000"/>
              </a:lnSpc>
            </a:pPr>
            <a:r>
              <a:rPr lang="ru-RU" sz="2000" b="1"/>
              <a:t>Модель вірусу сказу, Canine and feline infectious diseases / Jane E. Sykes // 2014 by Saunders – 924 p.)</a:t>
            </a:r>
          </a:p>
        </p:txBody>
      </p:sp>
      <p:sp>
        <p:nvSpPr>
          <p:cNvPr id="148484" name="AutoShape 4" descr="image1"/>
          <p:cNvSpPr>
            <a:spLocks noChangeAspect="1" noChangeArrowheads="1"/>
          </p:cNvSpPr>
          <p:nvPr/>
        </p:nvSpPr>
        <p:spPr bwMode="auto">
          <a:xfrm>
            <a:off x="155575" y="46038"/>
            <a:ext cx="304800" cy="304800"/>
          </a:xfrm>
          <a:prstGeom prst="rect">
            <a:avLst/>
          </a:prstGeom>
          <a:noFill/>
        </p:spPr>
        <p:txBody>
          <a:bodyPr/>
          <a:lstStyle/>
          <a:p>
            <a:endParaRPr lang="uk-UA"/>
          </a:p>
        </p:txBody>
      </p:sp>
      <p:pic>
        <p:nvPicPr>
          <p:cNvPr id="148485" name="Picture 5"/>
          <p:cNvPicPr>
            <a:picLocks noChangeAspect="1" noChangeArrowheads="1"/>
          </p:cNvPicPr>
          <p:nvPr/>
        </p:nvPicPr>
        <p:blipFill>
          <a:blip r:embed="rId2" cstate="print"/>
          <a:srcRect/>
          <a:stretch>
            <a:fillRect/>
          </a:stretch>
        </p:blipFill>
        <p:spPr bwMode="auto">
          <a:xfrm>
            <a:off x="2051050" y="1484313"/>
            <a:ext cx="5257800" cy="32607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EF4A43C2-90C2-4EB2-A233-C58643FC31A0}" type="slidenum">
              <a:rPr lang="ru-RU"/>
              <a:pPr/>
              <a:t>13</a:t>
            </a:fld>
            <a:endParaRPr lang="ru-RU"/>
          </a:p>
        </p:txBody>
      </p:sp>
      <p:sp>
        <p:nvSpPr>
          <p:cNvPr id="26626" name="Rectangle 2"/>
          <p:cNvSpPr>
            <a:spLocks noGrp="1" noChangeArrowheads="1"/>
          </p:cNvSpPr>
          <p:nvPr>
            <p:ph type="title"/>
          </p:nvPr>
        </p:nvSpPr>
        <p:spPr>
          <a:xfrm>
            <a:off x="457200" y="274638"/>
            <a:ext cx="8229600" cy="633412"/>
          </a:xfrm>
        </p:spPr>
        <p:txBody>
          <a:bodyPr/>
          <a:lstStyle/>
          <a:p>
            <a:r>
              <a:rPr lang="ru-RU" sz="4000" b="1"/>
              <a:t>Епізоотологічні дані</a:t>
            </a:r>
            <a:r>
              <a:rPr lang="ru-RU" sz="4000"/>
              <a:t> </a:t>
            </a:r>
          </a:p>
        </p:txBody>
      </p:sp>
      <p:sp>
        <p:nvSpPr>
          <p:cNvPr id="26627" name="Rectangle 3"/>
          <p:cNvSpPr>
            <a:spLocks noGrp="1" noChangeArrowheads="1"/>
          </p:cNvSpPr>
          <p:nvPr>
            <p:ph type="body" idx="1"/>
          </p:nvPr>
        </p:nvSpPr>
        <p:spPr>
          <a:xfrm>
            <a:off x="468313" y="836613"/>
            <a:ext cx="8229600" cy="6021387"/>
          </a:xfrm>
        </p:spPr>
        <p:txBody>
          <a:bodyPr/>
          <a:lstStyle/>
          <a:p>
            <a:pPr marL="0" indent="0">
              <a:buFontTx/>
              <a:buNone/>
            </a:pPr>
            <a:r>
              <a:rPr lang="ru-RU">
                <a:solidFill>
                  <a:srgbClr val="000000"/>
                </a:solidFill>
              </a:rPr>
              <a:t>	</a:t>
            </a:r>
            <a:r>
              <a:rPr lang="ru-RU" sz="2400">
                <a:solidFill>
                  <a:srgbClr val="000000"/>
                </a:solidFill>
              </a:rPr>
              <a:t>До сказу сприйнятливі всі виді тварин.</a:t>
            </a:r>
          </a:p>
          <a:p>
            <a:pPr marL="0" indent="0">
              <a:buFontTx/>
              <a:buNone/>
            </a:pPr>
            <a:r>
              <a:rPr lang="ru-RU" sz="2400">
                <a:solidFill>
                  <a:srgbClr val="000000"/>
                </a:solidFill>
              </a:rPr>
              <a:t>	</a:t>
            </a:r>
            <a:r>
              <a:rPr lang="ru-RU" sz="2400" b="1">
                <a:solidFill>
                  <a:srgbClr val="000000"/>
                </a:solidFill>
              </a:rPr>
              <a:t>До сказу сприйнятлива людина.</a:t>
            </a:r>
            <a:r>
              <a:rPr lang="ru-RU" sz="2400">
                <a:solidFill>
                  <a:srgbClr val="000000"/>
                </a:solidFill>
              </a:rPr>
              <a:t> 	Підвищеною сприйнятливістю відрізняються дикі представники родини собачих (лисиця, вовк, шакакл, єнотовидна собака), кун’їх, летючі миші, гризуни багатьх видів, а також домашні кішки різних порід. </a:t>
            </a:r>
          </a:p>
          <a:p>
            <a:pPr marL="0" indent="0">
              <a:buFontTx/>
              <a:buNone/>
            </a:pPr>
            <a:r>
              <a:rPr lang="ru-RU" sz="2400">
                <a:solidFill>
                  <a:srgbClr val="000000"/>
                </a:solidFill>
              </a:rPr>
              <a:t>	Менш сприйнятлива до хвороби людина, собаки, велика рогата худоба, дрібна рогата худоба, коні.</a:t>
            </a:r>
          </a:p>
          <a:p>
            <a:pPr marL="0" indent="0">
              <a:buFontTx/>
              <a:buNone/>
            </a:pPr>
            <a:r>
              <a:rPr lang="ru-RU" sz="2400">
                <a:solidFill>
                  <a:srgbClr val="000000"/>
                </a:solidFill>
              </a:rPr>
              <a:t>	Дуже слабко сприйнятливі до вірусу сказу птахи.</a:t>
            </a:r>
          </a:p>
          <a:p>
            <a:pPr marL="0" indent="0">
              <a:buFontTx/>
              <a:buNone/>
            </a:pPr>
            <a:r>
              <a:rPr lang="ru-RU" sz="2400">
                <a:solidFill>
                  <a:srgbClr val="000000"/>
                </a:solidFill>
              </a:rPr>
              <a:t>	Природньою несприйнятливістю до вірусу сказу володіють холоднокровні та амфібії (риби, жаби, змії, ящірки, черепахи та інші представники).</a:t>
            </a:r>
            <a:r>
              <a:rPr lang="ru-RU" sz="240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2AEC92B2-702D-408E-AE80-3B75D8293814}" type="slidenum">
              <a:rPr lang="ru-RU"/>
              <a:pPr/>
              <a:t>14</a:t>
            </a:fld>
            <a:endParaRPr lang="ru-RU"/>
          </a:p>
        </p:txBody>
      </p:sp>
      <p:sp>
        <p:nvSpPr>
          <p:cNvPr id="27651" name="Rectangle 3"/>
          <p:cNvSpPr>
            <a:spLocks noGrp="1" noChangeArrowheads="1"/>
          </p:cNvSpPr>
          <p:nvPr>
            <p:ph type="body" idx="1"/>
          </p:nvPr>
        </p:nvSpPr>
        <p:spPr>
          <a:xfrm>
            <a:off x="395288" y="692150"/>
            <a:ext cx="8567737" cy="5472113"/>
          </a:xfrm>
        </p:spPr>
        <p:txBody>
          <a:bodyPr/>
          <a:lstStyle/>
          <a:p>
            <a:pPr marL="0" indent="0">
              <a:lnSpc>
                <a:spcPct val="80000"/>
              </a:lnSpc>
              <a:buFontTx/>
              <a:buNone/>
            </a:pPr>
            <a:r>
              <a:rPr lang="ru-RU" sz="1600">
                <a:solidFill>
                  <a:srgbClr val="000000"/>
                </a:solidFill>
              </a:rPr>
              <a:t>	</a:t>
            </a:r>
            <a:r>
              <a:rPr lang="ru-RU" sz="2000" b="1">
                <a:solidFill>
                  <a:srgbClr val="000000"/>
                </a:solidFill>
              </a:rPr>
              <a:t>Молоді</a:t>
            </a:r>
            <a:r>
              <a:rPr lang="en-US" sz="2000" b="1">
                <a:solidFill>
                  <a:srgbClr val="000000"/>
                </a:solidFill>
              </a:rPr>
              <a:t> </a:t>
            </a:r>
            <a:r>
              <a:rPr lang="ru-RU" sz="2000" b="1">
                <a:solidFill>
                  <a:srgbClr val="000000"/>
                </a:solidFill>
              </a:rPr>
              <a:t>тварини</a:t>
            </a:r>
            <a:r>
              <a:rPr lang="en-US" sz="2000" b="1">
                <a:solidFill>
                  <a:srgbClr val="000000"/>
                </a:solidFill>
              </a:rPr>
              <a:t> </a:t>
            </a:r>
            <a:r>
              <a:rPr lang="ru-RU" sz="2000" b="1">
                <a:solidFill>
                  <a:srgbClr val="000000"/>
                </a:solidFill>
              </a:rPr>
              <a:t>різних</a:t>
            </a:r>
            <a:r>
              <a:rPr lang="en-US" sz="2000" b="1">
                <a:solidFill>
                  <a:srgbClr val="000000"/>
                </a:solidFill>
              </a:rPr>
              <a:t> </a:t>
            </a:r>
            <a:r>
              <a:rPr lang="ru-RU" sz="2000" b="1">
                <a:solidFill>
                  <a:srgbClr val="000000"/>
                </a:solidFill>
              </a:rPr>
              <a:t>видів</a:t>
            </a:r>
            <a:r>
              <a:rPr lang="en-US" sz="2000" b="1">
                <a:solidFill>
                  <a:srgbClr val="000000"/>
                </a:solidFill>
              </a:rPr>
              <a:t> </a:t>
            </a:r>
            <a:r>
              <a:rPr lang="ru-RU" sz="2000" b="1">
                <a:solidFill>
                  <a:srgbClr val="000000"/>
                </a:solidFill>
              </a:rPr>
              <a:t>більш</a:t>
            </a:r>
            <a:r>
              <a:rPr lang="en-US" sz="2000" b="1">
                <a:solidFill>
                  <a:srgbClr val="000000"/>
                </a:solidFill>
              </a:rPr>
              <a:t> </a:t>
            </a:r>
            <a:r>
              <a:rPr lang="ru-RU" sz="2000" b="1">
                <a:solidFill>
                  <a:srgbClr val="000000"/>
                </a:solidFill>
              </a:rPr>
              <a:t>чутливі</a:t>
            </a:r>
            <a:r>
              <a:rPr lang="en-US" sz="2000" b="1">
                <a:solidFill>
                  <a:srgbClr val="000000"/>
                </a:solidFill>
              </a:rPr>
              <a:t> </a:t>
            </a:r>
            <a:r>
              <a:rPr lang="ru-RU" sz="2000" b="1">
                <a:solidFill>
                  <a:srgbClr val="000000"/>
                </a:solidFill>
              </a:rPr>
              <a:t>до</a:t>
            </a:r>
            <a:r>
              <a:rPr lang="en-US" sz="2000" b="1">
                <a:solidFill>
                  <a:srgbClr val="000000"/>
                </a:solidFill>
              </a:rPr>
              <a:t> </a:t>
            </a:r>
            <a:r>
              <a:rPr lang="ru-RU" sz="2000" b="1">
                <a:solidFill>
                  <a:srgbClr val="000000"/>
                </a:solidFill>
              </a:rPr>
              <a:t>вірусу</a:t>
            </a:r>
            <a:r>
              <a:rPr lang="en-US" sz="2000" b="1">
                <a:solidFill>
                  <a:srgbClr val="000000"/>
                </a:solidFill>
              </a:rPr>
              <a:t>, </a:t>
            </a:r>
            <a:r>
              <a:rPr lang="ru-RU" sz="2000" b="1">
                <a:solidFill>
                  <a:srgbClr val="000000"/>
                </a:solidFill>
              </a:rPr>
              <a:t>ніж</a:t>
            </a:r>
            <a:r>
              <a:rPr lang="en-US" sz="2000" b="1">
                <a:solidFill>
                  <a:srgbClr val="000000"/>
                </a:solidFill>
              </a:rPr>
              <a:t> </a:t>
            </a:r>
            <a:r>
              <a:rPr lang="ru-RU" sz="2000" b="1">
                <a:solidFill>
                  <a:srgbClr val="000000"/>
                </a:solidFill>
              </a:rPr>
              <a:t>дорослі</a:t>
            </a:r>
            <a:r>
              <a:rPr lang="en-US" sz="2000">
                <a:solidFill>
                  <a:srgbClr val="000000"/>
                </a:solidFill>
              </a:rPr>
              <a:t>.</a:t>
            </a:r>
            <a:endParaRPr lang="uk-UA" sz="2000">
              <a:solidFill>
                <a:srgbClr val="000000"/>
              </a:solidFill>
            </a:endParaRPr>
          </a:p>
          <a:p>
            <a:pPr marL="0" indent="0">
              <a:lnSpc>
                <a:spcPct val="80000"/>
              </a:lnSpc>
              <a:buFontTx/>
              <a:buNone/>
            </a:pPr>
            <a:r>
              <a:rPr lang="uk-UA" sz="2000">
                <a:solidFill>
                  <a:srgbClr val="000000"/>
                </a:solidFill>
              </a:rPr>
              <a:t>	</a:t>
            </a:r>
            <a:r>
              <a:rPr lang="ru-RU" sz="2000">
                <a:solidFill>
                  <a:srgbClr val="000000"/>
                </a:solidFill>
              </a:rPr>
              <a:t>Резервуаром вірусу сказу є лише дикі та домашні плотоядні тварини окремих видів, а в деяких районах світу навіть летючі миші. Що ж стосується мишовидних гризунів, то їх не вважають резервуаром збудника. Проте їх зараження можливе і тварини хворіють так само. </a:t>
            </a:r>
          </a:p>
          <a:p>
            <a:pPr marL="0" indent="0">
              <a:lnSpc>
                <a:spcPct val="80000"/>
              </a:lnSpc>
              <a:buFontTx/>
              <a:buNone/>
            </a:pPr>
            <a:r>
              <a:rPr lang="ru-RU" sz="2000">
                <a:solidFill>
                  <a:srgbClr val="000000"/>
                </a:solidFill>
              </a:rPr>
              <a:t>	З</a:t>
            </a:r>
            <a:r>
              <a:rPr lang="en-US" sz="2000">
                <a:solidFill>
                  <a:srgbClr val="000000"/>
                </a:solidFill>
              </a:rPr>
              <a:t> </a:t>
            </a:r>
            <a:r>
              <a:rPr lang="ru-RU" sz="2000">
                <a:solidFill>
                  <a:srgbClr val="000000"/>
                </a:solidFill>
              </a:rPr>
              <a:t>урахуванням</a:t>
            </a:r>
            <a:r>
              <a:rPr lang="en-US" sz="2000">
                <a:solidFill>
                  <a:srgbClr val="000000"/>
                </a:solidFill>
              </a:rPr>
              <a:t> </a:t>
            </a:r>
            <a:r>
              <a:rPr lang="ru-RU" sz="2000">
                <a:solidFill>
                  <a:srgbClr val="000000"/>
                </a:solidFill>
              </a:rPr>
              <a:t>резервуару</a:t>
            </a:r>
            <a:r>
              <a:rPr lang="en-US" sz="2000">
                <a:solidFill>
                  <a:srgbClr val="000000"/>
                </a:solidFill>
              </a:rPr>
              <a:t> </a:t>
            </a:r>
            <a:r>
              <a:rPr lang="ru-RU" sz="2000">
                <a:solidFill>
                  <a:srgbClr val="000000"/>
                </a:solidFill>
              </a:rPr>
              <a:t>збудника</a:t>
            </a:r>
            <a:r>
              <a:rPr lang="en-US" sz="2000">
                <a:solidFill>
                  <a:srgbClr val="000000"/>
                </a:solidFill>
              </a:rPr>
              <a:t> </a:t>
            </a:r>
            <a:r>
              <a:rPr lang="ru-RU" sz="2000">
                <a:solidFill>
                  <a:srgbClr val="000000"/>
                </a:solidFill>
              </a:rPr>
              <a:t>сказу</a:t>
            </a:r>
            <a:r>
              <a:rPr lang="en-US" sz="2000">
                <a:solidFill>
                  <a:srgbClr val="000000"/>
                </a:solidFill>
              </a:rPr>
              <a:t> </a:t>
            </a:r>
            <a:r>
              <a:rPr lang="ru-RU" sz="2000">
                <a:solidFill>
                  <a:srgbClr val="000000"/>
                </a:solidFill>
              </a:rPr>
              <a:t>відрізняють</a:t>
            </a:r>
            <a:r>
              <a:rPr lang="en-US" sz="2000">
                <a:solidFill>
                  <a:srgbClr val="000000"/>
                </a:solidFill>
              </a:rPr>
              <a:t> </a:t>
            </a:r>
            <a:r>
              <a:rPr lang="ru-RU" sz="2000">
                <a:solidFill>
                  <a:srgbClr val="000000"/>
                </a:solidFill>
              </a:rPr>
              <a:t>єпізоотії</a:t>
            </a:r>
            <a:r>
              <a:rPr lang="en-US" sz="2000">
                <a:solidFill>
                  <a:srgbClr val="000000"/>
                </a:solidFill>
              </a:rPr>
              <a:t> </a:t>
            </a:r>
            <a:r>
              <a:rPr lang="ru-RU" sz="2000">
                <a:solidFill>
                  <a:srgbClr val="000000"/>
                </a:solidFill>
              </a:rPr>
              <a:t>природнього</a:t>
            </a:r>
            <a:r>
              <a:rPr lang="en-US" sz="2000">
                <a:solidFill>
                  <a:srgbClr val="000000"/>
                </a:solidFill>
              </a:rPr>
              <a:t> </a:t>
            </a:r>
            <a:r>
              <a:rPr lang="ru-RU" sz="2000">
                <a:solidFill>
                  <a:srgbClr val="000000"/>
                </a:solidFill>
              </a:rPr>
              <a:t>та</a:t>
            </a:r>
            <a:r>
              <a:rPr lang="en-US" sz="2000">
                <a:solidFill>
                  <a:srgbClr val="000000"/>
                </a:solidFill>
              </a:rPr>
              <a:t> </a:t>
            </a:r>
            <a:r>
              <a:rPr lang="ru-RU" sz="2000">
                <a:solidFill>
                  <a:srgbClr val="000000"/>
                </a:solidFill>
              </a:rPr>
              <a:t>міського</a:t>
            </a:r>
            <a:r>
              <a:rPr lang="en-US" sz="2000">
                <a:solidFill>
                  <a:srgbClr val="000000"/>
                </a:solidFill>
              </a:rPr>
              <a:t> </a:t>
            </a:r>
            <a:r>
              <a:rPr lang="ru-RU" sz="2000">
                <a:solidFill>
                  <a:srgbClr val="000000"/>
                </a:solidFill>
              </a:rPr>
              <a:t>типу</a:t>
            </a:r>
            <a:r>
              <a:rPr lang="en-US" sz="2000">
                <a:solidFill>
                  <a:srgbClr val="000000"/>
                </a:solidFill>
              </a:rPr>
              <a:t>.</a:t>
            </a:r>
            <a:endParaRPr lang="uk-UA" sz="2000">
              <a:solidFill>
                <a:srgbClr val="000000"/>
              </a:solidFill>
            </a:endParaRPr>
          </a:p>
          <a:p>
            <a:pPr marL="0" indent="0">
              <a:lnSpc>
                <a:spcPct val="80000"/>
              </a:lnSpc>
              <a:buFontTx/>
              <a:buNone/>
            </a:pPr>
            <a:r>
              <a:rPr lang="uk-UA" sz="2000">
                <a:solidFill>
                  <a:srgbClr val="000000"/>
                </a:solidFill>
              </a:rPr>
              <a:t>	</a:t>
            </a:r>
            <a:r>
              <a:rPr lang="ru-RU" sz="2000" b="1">
                <a:solidFill>
                  <a:srgbClr val="000000"/>
                </a:solidFill>
              </a:rPr>
              <a:t>Природній (або лісний)</a:t>
            </a:r>
            <a:r>
              <a:rPr lang="ru-RU" sz="2000">
                <a:solidFill>
                  <a:srgbClr val="000000"/>
                </a:solidFill>
              </a:rPr>
              <a:t> тип називають </a:t>
            </a:r>
            <a:r>
              <a:rPr lang="ru-RU" sz="2000" b="1">
                <a:solidFill>
                  <a:srgbClr val="000000"/>
                </a:solidFill>
              </a:rPr>
              <a:t>сільватичним</a:t>
            </a:r>
            <a:r>
              <a:rPr lang="ru-RU" sz="2000">
                <a:solidFill>
                  <a:srgbClr val="000000"/>
                </a:solidFill>
              </a:rPr>
              <a:t> типом. </a:t>
            </a:r>
          </a:p>
          <a:p>
            <a:pPr marL="0" indent="0">
              <a:lnSpc>
                <a:spcPct val="80000"/>
              </a:lnSpc>
              <a:buFontTx/>
              <a:buNone/>
            </a:pPr>
            <a:r>
              <a:rPr lang="ru-RU" sz="2000">
                <a:solidFill>
                  <a:srgbClr val="000000"/>
                </a:solidFill>
              </a:rPr>
              <a:t>	</a:t>
            </a:r>
            <a:r>
              <a:rPr lang="ru-RU" sz="2000" b="1">
                <a:solidFill>
                  <a:srgbClr val="000000"/>
                </a:solidFill>
              </a:rPr>
              <a:t>Міський </a:t>
            </a:r>
            <a:r>
              <a:rPr lang="ru-RU" sz="2000">
                <a:solidFill>
                  <a:srgbClr val="000000"/>
                </a:solidFill>
              </a:rPr>
              <a:t>тип ще називають </a:t>
            </a:r>
            <a:r>
              <a:rPr lang="ru-RU" sz="2000" b="1">
                <a:solidFill>
                  <a:srgbClr val="000000"/>
                </a:solidFill>
              </a:rPr>
              <a:t>урбанічним</a:t>
            </a:r>
            <a:r>
              <a:rPr lang="ru-RU" sz="2000">
                <a:solidFill>
                  <a:srgbClr val="000000"/>
                </a:solidFill>
              </a:rPr>
              <a:t> типом.</a:t>
            </a:r>
          </a:p>
          <a:p>
            <a:pPr marL="0" indent="0">
              <a:lnSpc>
                <a:spcPct val="80000"/>
              </a:lnSpc>
              <a:buFontTx/>
              <a:buNone/>
            </a:pPr>
            <a:r>
              <a:rPr lang="ru-RU" sz="2000">
                <a:solidFill>
                  <a:srgbClr val="000000"/>
                </a:solidFill>
              </a:rPr>
              <a:t>	При епізоотіях урбанічного типу джерелом збудника і розповсюдженням вірусу є бродячі і безнадзорні собаки та кішки. Численність таких  тварин визначає масштаби епізоотії.</a:t>
            </a:r>
          </a:p>
          <a:p>
            <a:pPr marL="0" indent="0">
              <a:lnSpc>
                <a:spcPct val="80000"/>
              </a:lnSpc>
              <a:buFontTx/>
              <a:buNone/>
            </a:pPr>
            <a:r>
              <a:rPr lang="ru-RU" sz="2000">
                <a:solidFill>
                  <a:srgbClr val="000000"/>
                </a:solidFill>
              </a:rPr>
              <a:t>	При виникненні епізоотій сільватичного типу хворобу найчастіше розповсюджують дикі хижі тварини (лисиці, вовки, єнотовидні собаки тощо). Ці тварини найбільш сприйнятливі до збудника сказу. Саме ці тварини найінтенсивніше виділяють збудника у навколишнє середовище зі слиною, і що найголовніше, постійно мігрують і відрізняються підвищеною лякливістю  та агресивністю.</a:t>
            </a:r>
            <a:r>
              <a:rPr lang="ru-RU" sz="2000"/>
              <a:t> </a:t>
            </a:r>
          </a:p>
        </p:txBody>
      </p:sp>
      <p:sp>
        <p:nvSpPr>
          <p:cNvPr id="27652" name="Rectangle 4"/>
          <p:cNvSpPr>
            <a:spLocks noGrp="1" noChangeArrowheads="1"/>
          </p:cNvSpPr>
          <p:nvPr>
            <p:ph type="title"/>
          </p:nvPr>
        </p:nvSpPr>
        <p:spPr>
          <a:xfrm>
            <a:off x="468313" y="0"/>
            <a:ext cx="8229600" cy="633413"/>
          </a:xfrm>
          <a:noFill/>
          <a:ln/>
        </p:spPr>
        <p:txBody>
          <a:bodyPr/>
          <a:lstStyle/>
          <a:p>
            <a:r>
              <a:rPr lang="ru-RU" sz="4000" b="1"/>
              <a:t>Епізоотологічні дані</a:t>
            </a:r>
            <a:r>
              <a:rPr lang="ru-RU" sz="400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92A8A337-AC1D-4166-A905-5BE24D230743}" type="slidenum">
              <a:rPr lang="ru-RU"/>
              <a:pPr/>
              <a:t>15</a:t>
            </a:fld>
            <a:endParaRPr lang="ru-RU"/>
          </a:p>
        </p:txBody>
      </p:sp>
      <p:sp>
        <p:nvSpPr>
          <p:cNvPr id="28675" name="Rectangle 3"/>
          <p:cNvSpPr>
            <a:spLocks noGrp="1" noChangeArrowheads="1"/>
          </p:cNvSpPr>
          <p:nvPr>
            <p:ph type="body" idx="1"/>
          </p:nvPr>
        </p:nvSpPr>
        <p:spPr>
          <a:xfrm>
            <a:off x="395288" y="908050"/>
            <a:ext cx="8424862" cy="5184775"/>
          </a:xfrm>
        </p:spPr>
        <p:txBody>
          <a:bodyPr/>
          <a:lstStyle/>
          <a:p>
            <a:pPr marL="0" indent="0">
              <a:lnSpc>
                <a:spcPct val="80000"/>
              </a:lnSpc>
              <a:buFontTx/>
              <a:buNone/>
            </a:pPr>
            <a:r>
              <a:rPr lang="ru-RU" sz="2400">
                <a:solidFill>
                  <a:srgbClr val="000000"/>
                </a:solidFill>
              </a:rPr>
              <a:t>	Ще один фактор, що має значення у розповсюдженні хвороби, це розміри популяцій кожного з видів тварин. Розмір популяції диких тварин, також відіграє свою роль.</a:t>
            </a:r>
          </a:p>
          <a:p>
            <a:pPr marL="0" indent="0">
              <a:lnSpc>
                <a:spcPct val="80000"/>
              </a:lnSpc>
              <a:buFontTx/>
              <a:buNone/>
            </a:pPr>
            <a:r>
              <a:rPr lang="ru-RU" sz="2400">
                <a:solidFill>
                  <a:srgbClr val="000000"/>
                </a:solidFill>
              </a:rPr>
              <a:t> 	Зі зміною чисельності диких тварин – переносників вірусу, з активністю ії міграції пов’язані періодичні під’йоми епізоотії, які частіше всього повторюються з інтервалом 2 – 3 роки.</a:t>
            </a:r>
          </a:p>
          <a:p>
            <a:pPr marL="0" indent="0">
              <a:lnSpc>
                <a:spcPct val="80000"/>
              </a:lnSpc>
              <a:buFontTx/>
              <a:buNone/>
            </a:pPr>
            <a:r>
              <a:rPr lang="ru-RU" sz="2400">
                <a:solidFill>
                  <a:srgbClr val="000000"/>
                </a:solidFill>
              </a:rPr>
              <a:t> 	При збільшенні щільності тварин підвищення епізоотії призводить до загибелі більшості хижаків і помітного скорочення числа випадків сказу. Але за 2 – 3 роки кількість хижаків відновлюється, контакти між ними підвищуються, і це призводить к новому під’йому.</a:t>
            </a:r>
          </a:p>
          <a:p>
            <a:pPr marL="0" indent="0">
              <a:lnSpc>
                <a:spcPct val="80000"/>
              </a:lnSpc>
              <a:buFontTx/>
              <a:buNone/>
            </a:pPr>
            <a:r>
              <a:rPr lang="ru-RU" sz="2400">
                <a:solidFill>
                  <a:srgbClr val="000000"/>
                </a:solidFill>
              </a:rPr>
              <a:t> 	Всі вищезгадані фактори забезпечують неприривність епізоотичного процесу, не звертаючи увагу на швидку загибель кожного хворого організму.</a:t>
            </a:r>
            <a:r>
              <a:rPr lang="ru-RU" sz="2800">
                <a:solidFill>
                  <a:srgbClr val="000000"/>
                </a:solidFill>
              </a:rPr>
              <a:t> </a:t>
            </a:r>
          </a:p>
        </p:txBody>
      </p:sp>
      <p:sp>
        <p:nvSpPr>
          <p:cNvPr id="28676" name="Rectangle 4"/>
          <p:cNvSpPr>
            <a:spLocks noGrp="1" noChangeArrowheads="1"/>
          </p:cNvSpPr>
          <p:nvPr>
            <p:ph type="title"/>
          </p:nvPr>
        </p:nvSpPr>
        <p:spPr>
          <a:xfrm>
            <a:off x="468313" y="0"/>
            <a:ext cx="8229600" cy="633413"/>
          </a:xfrm>
          <a:noFill/>
          <a:ln/>
        </p:spPr>
        <p:txBody>
          <a:bodyPr/>
          <a:lstStyle/>
          <a:p>
            <a:r>
              <a:rPr lang="ru-RU" sz="4000" b="1"/>
              <a:t>Епізоотологічні дані</a:t>
            </a:r>
            <a:r>
              <a:rPr lang="ru-RU" sz="400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5D2DC024-1FC9-4A90-943E-EBC2D1FE6D0E}" type="slidenum">
              <a:rPr lang="ru-RU"/>
              <a:pPr/>
              <a:t>16</a:t>
            </a:fld>
            <a:endParaRPr lang="ru-RU"/>
          </a:p>
        </p:txBody>
      </p:sp>
      <p:sp>
        <p:nvSpPr>
          <p:cNvPr id="151554" name="Rectangle 2"/>
          <p:cNvSpPr>
            <a:spLocks noGrp="1" noChangeArrowheads="1"/>
          </p:cNvSpPr>
          <p:nvPr>
            <p:ph type="title"/>
          </p:nvPr>
        </p:nvSpPr>
        <p:spPr>
          <a:xfrm>
            <a:off x="468313" y="115888"/>
            <a:ext cx="8229600" cy="1143000"/>
          </a:xfrm>
        </p:spPr>
        <p:txBody>
          <a:bodyPr/>
          <a:lstStyle/>
          <a:p>
            <a:r>
              <a:rPr lang="ru-RU" sz="2800"/>
              <a:t>Динаміка захворюваності на сказ</a:t>
            </a:r>
            <a:br>
              <a:rPr lang="ru-RU" sz="2800"/>
            </a:br>
            <a:r>
              <a:rPr lang="ru-RU" sz="2800"/>
              <a:t> серед диких тварин за період 1999-2018 років</a:t>
            </a:r>
            <a:br>
              <a:rPr lang="ru-RU" sz="2800"/>
            </a:br>
            <a:endParaRPr lang="ru-RU" sz="2800"/>
          </a:p>
        </p:txBody>
      </p:sp>
      <p:sp>
        <p:nvSpPr>
          <p:cNvPr id="151555" name="Rectangle 3"/>
          <p:cNvSpPr>
            <a:spLocks noGrp="1" noChangeArrowheads="1"/>
          </p:cNvSpPr>
          <p:nvPr>
            <p:ph type="body" idx="1"/>
          </p:nvPr>
        </p:nvSpPr>
        <p:spPr>
          <a:xfrm>
            <a:off x="457200" y="5734050"/>
            <a:ext cx="8229600" cy="863600"/>
          </a:xfrm>
        </p:spPr>
        <p:txBody>
          <a:bodyPr/>
          <a:lstStyle/>
          <a:p>
            <a:pPr>
              <a:lnSpc>
                <a:spcPct val="80000"/>
              </a:lnSpc>
            </a:pPr>
            <a:r>
              <a:rPr lang="ru-RU" sz="2000"/>
              <a:t>Корнієнко Л.Е. та інші, Епізоотологічні та епідеміологічні аспекти сказу в Україні за період з 1999 по 2018 рр.</a:t>
            </a:r>
            <a:br>
              <a:rPr lang="ru-RU" sz="2000"/>
            </a:br>
            <a:endParaRPr lang="ru-RU" sz="2000"/>
          </a:p>
        </p:txBody>
      </p:sp>
      <p:pic>
        <p:nvPicPr>
          <p:cNvPr id="151556" name="Picture 4"/>
          <p:cNvPicPr>
            <a:picLocks noChangeAspect="1" noChangeArrowheads="1"/>
          </p:cNvPicPr>
          <p:nvPr/>
        </p:nvPicPr>
        <p:blipFill>
          <a:blip r:embed="rId2" cstate="print"/>
          <a:srcRect/>
          <a:stretch>
            <a:fillRect/>
          </a:stretch>
        </p:blipFill>
        <p:spPr bwMode="auto">
          <a:xfrm>
            <a:off x="107950" y="908050"/>
            <a:ext cx="8893175" cy="47148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AAD61FB0-53ED-4A3B-8394-AA2FF2741551}" type="slidenum">
              <a:rPr lang="ru-RU"/>
              <a:pPr/>
              <a:t>17</a:t>
            </a:fld>
            <a:endParaRPr lang="ru-RU"/>
          </a:p>
        </p:txBody>
      </p:sp>
      <p:sp>
        <p:nvSpPr>
          <p:cNvPr id="152578" name="Rectangle 2"/>
          <p:cNvSpPr>
            <a:spLocks noGrp="1" noChangeArrowheads="1"/>
          </p:cNvSpPr>
          <p:nvPr>
            <p:ph type="title"/>
          </p:nvPr>
        </p:nvSpPr>
        <p:spPr/>
        <p:txBody>
          <a:bodyPr/>
          <a:lstStyle/>
          <a:p>
            <a:r>
              <a:rPr lang="ru-RU" sz="2800"/>
              <a:t>Динаміка захворюваності на сказ серед свійських тварин за період 1999-2018 рр.</a:t>
            </a:r>
            <a:br>
              <a:rPr lang="ru-RU" sz="2800"/>
            </a:br>
            <a:endParaRPr lang="ru-RU" sz="2800"/>
          </a:p>
        </p:txBody>
      </p:sp>
      <p:sp>
        <p:nvSpPr>
          <p:cNvPr id="152579" name="Rectangle 3"/>
          <p:cNvSpPr>
            <a:spLocks noGrp="1" noChangeArrowheads="1"/>
          </p:cNvSpPr>
          <p:nvPr>
            <p:ph type="body" idx="1"/>
          </p:nvPr>
        </p:nvSpPr>
        <p:spPr>
          <a:xfrm>
            <a:off x="539750" y="5373688"/>
            <a:ext cx="8229600" cy="865187"/>
          </a:xfrm>
        </p:spPr>
        <p:txBody>
          <a:bodyPr/>
          <a:lstStyle/>
          <a:p>
            <a:pPr>
              <a:lnSpc>
                <a:spcPct val="80000"/>
              </a:lnSpc>
            </a:pPr>
            <a:r>
              <a:rPr lang="ru-RU" sz="2000"/>
              <a:t>Корнієнко Л.Е. та інші, Епізоотологічні та епідеміологічні аспекти сказу в Україні за період з 1999 по 2018 рр.</a:t>
            </a:r>
            <a:br>
              <a:rPr lang="ru-RU" sz="2000"/>
            </a:br>
            <a:endParaRPr lang="ru-RU" sz="2000"/>
          </a:p>
        </p:txBody>
      </p:sp>
      <p:pic>
        <p:nvPicPr>
          <p:cNvPr id="152580" name="Picture 4"/>
          <p:cNvPicPr>
            <a:picLocks noChangeAspect="1" noChangeArrowheads="1"/>
          </p:cNvPicPr>
          <p:nvPr/>
        </p:nvPicPr>
        <p:blipFill>
          <a:blip r:embed="rId2" cstate="print"/>
          <a:srcRect/>
          <a:stretch>
            <a:fillRect/>
          </a:stretch>
        </p:blipFill>
        <p:spPr bwMode="auto">
          <a:xfrm>
            <a:off x="0" y="1268413"/>
            <a:ext cx="9144000" cy="388461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74DA6BFD-45FF-48CA-86D5-43EE70AEA897}" type="slidenum">
              <a:rPr lang="ru-RU"/>
              <a:pPr/>
              <a:t>18</a:t>
            </a:fld>
            <a:endParaRPr lang="ru-RU"/>
          </a:p>
        </p:txBody>
      </p:sp>
      <p:sp>
        <p:nvSpPr>
          <p:cNvPr id="29699" name="Rectangle 3"/>
          <p:cNvSpPr>
            <a:spLocks noGrp="1" noChangeArrowheads="1"/>
          </p:cNvSpPr>
          <p:nvPr>
            <p:ph type="body" idx="1"/>
          </p:nvPr>
        </p:nvSpPr>
        <p:spPr>
          <a:xfrm>
            <a:off x="395288" y="765175"/>
            <a:ext cx="8424862" cy="5543550"/>
          </a:xfrm>
        </p:spPr>
        <p:txBody>
          <a:bodyPr/>
          <a:lstStyle/>
          <a:p>
            <a:pPr marL="0" indent="0">
              <a:lnSpc>
                <a:spcPct val="80000"/>
              </a:lnSpc>
              <a:buFontTx/>
              <a:buNone/>
            </a:pPr>
            <a:r>
              <a:rPr lang="ru-RU" sz="2400">
                <a:solidFill>
                  <a:srgbClr val="000000"/>
                </a:solidFill>
              </a:rPr>
              <a:t>	У порівнянні з іншими країнами та континентами, вирішальну роль у підтриманні епізоотичного процесу в Північній Америці відіграють сіра та червона лисиці, скунси, єноти; на півдні Азії та півночі Африки – шакали; </a:t>
            </a:r>
            <a:br>
              <a:rPr lang="ru-RU" sz="2400">
                <a:solidFill>
                  <a:srgbClr val="000000"/>
                </a:solidFill>
              </a:rPr>
            </a:br>
            <a:r>
              <a:rPr lang="ru-RU" sz="2400">
                <a:solidFill>
                  <a:srgbClr val="000000"/>
                </a:solidFill>
              </a:rPr>
              <a:t>у центральній та західній Європі – червона лисиця; у країнах бувшого Радянського Союзу – червона лисиця, корсак, єнотовидна собака, вовк. </a:t>
            </a:r>
          </a:p>
          <a:p>
            <a:pPr marL="0" indent="0">
              <a:lnSpc>
                <a:spcPct val="80000"/>
              </a:lnSpc>
              <a:buFontTx/>
              <a:buNone/>
            </a:pPr>
            <a:r>
              <a:rPr lang="ru-RU" sz="2400">
                <a:solidFill>
                  <a:srgbClr val="000000"/>
                </a:solidFill>
              </a:rPr>
              <a:t>	У районах Арктики провідну роль відіграє песець. 	В Індії хворіють лисиці, собаки, шакали, мангусти, тхори. </a:t>
            </a:r>
          </a:p>
          <a:p>
            <a:pPr marL="0" indent="0">
              <a:lnSpc>
                <a:spcPct val="80000"/>
              </a:lnSpc>
              <a:buFontTx/>
              <a:buNone/>
            </a:pPr>
            <a:r>
              <a:rPr lang="ru-RU" sz="2400">
                <a:solidFill>
                  <a:srgbClr val="000000"/>
                </a:solidFill>
              </a:rPr>
              <a:t>	У Бразилії переносниками сказу є кровосисні кажани (вампіри). </a:t>
            </a:r>
          </a:p>
          <a:p>
            <a:pPr marL="0" indent="0">
              <a:lnSpc>
                <a:spcPct val="80000"/>
              </a:lnSpc>
              <a:buFontTx/>
              <a:buNone/>
            </a:pPr>
            <a:r>
              <a:rPr lang="ru-RU" sz="2400">
                <a:solidFill>
                  <a:srgbClr val="000000"/>
                </a:solidFill>
              </a:rPr>
              <a:t>	Сказ цих летючих мишей на американському континенті розглядається, як окремий самостійний тип природньої (сільватичної) епізоотії. </a:t>
            </a:r>
          </a:p>
          <a:p>
            <a:pPr marL="0" indent="0">
              <a:lnSpc>
                <a:spcPct val="80000"/>
              </a:lnSpc>
              <a:buFontTx/>
              <a:buNone/>
            </a:pPr>
            <a:r>
              <a:rPr lang="ru-RU" sz="2400">
                <a:solidFill>
                  <a:srgbClr val="000000"/>
                </a:solidFill>
              </a:rPr>
              <a:t>	</a:t>
            </a:r>
            <a:r>
              <a:rPr lang="ru-RU" sz="2400" b="1">
                <a:solidFill>
                  <a:srgbClr val="000000"/>
                </a:solidFill>
              </a:rPr>
              <a:t>В Україні вирішальну роль у перенесенні збудника сказу відіграє червона лисиця.</a:t>
            </a:r>
            <a:r>
              <a:rPr lang="ru-RU" sz="2400"/>
              <a:t> </a:t>
            </a:r>
          </a:p>
        </p:txBody>
      </p:sp>
      <p:sp>
        <p:nvSpPr>
          <p:cNvPr id="29700" name="Rectangle 4"/>
          <p:cNvSpPr>
            <a:spLocks noGrp="1" noChangeArrowheads="1"/>
          </p:cNvSpPr>
          <p:nvPr>
            <p:ph type="title"/>
          </p:nvPr>
        </p:nvSpPr>
        <p:spPr>
          <a:xfrm>
            <a:off x="468313" y="0"/>
            <a:ext cx="8229600" cy="633413"/>
          </a:xfrm>
          <a:noFill/>
          <a:ln/>
        </p:spPr>
        <p:txBody>
          <a:bodyPr/>
          <a:lstStyle/>
          <a:p>
            <a:r>
              <a:rPr lang="ru-RU" sz="4000" b="1"/>
              <a:t>Епізоотологічні дані</a:t>
            </a:r>
            <a:r>
              <a:rPr lang="ru-RU" sz="400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55CDBACF-2C46-4512-A770-E2EBCFD0BFE6}" type="slidenum">
              <a:rPr lang="ru-RU"/>
              <a:pPr/>
              <a:t>19</a:t>
            </a:fld>
            <a:endParaRPr lang="ru-RU"/>
          </a:p>
        </p:txBody>
      </p:sp>
      <p:sp>
        <p:nvSpPr>
          <p:cNvPr id="30723" name="Rectangle 3"/>
          <p:cNvSpPr>
            <a:spLocks noGrp="1" noChangeArrowheads="1"/>
          </p:cNvSpPr>
          <p:nvPr>
            <p:ph type="body" idx="1"/>
          </p:nvPr>
        </p:nvSpPr>
        <p:spPr>
          <a:xfrm>
            <a:off x="468313" y="908050"/>
            <a:ext cx="8351837" cy="5688013"/>
          </a:xfrm>
        </p:spPr>
        <p:txBody>
          <a:bodyPr/>
          <a:lstStyle/>
          <a:p>
            <a:pPr marL="0" indent="0">
              <a:lnSpc>
                <a:spcPct val="90000"/>
              </a:lnSpc>
              <a:buFontTx/>
              <a:buNone/>
              <a:tabLst>
                <a:tab pos="539750" algn="l"/>
              </a:tabLst>
            </a:pPr>
            <a:r>
              <a:rPr lang="ru-RU" sz="2400">
                <a:solidFill>
                  <a:srgbClr val="000000"/>
                </a:solidFill>
              </a:rPr>
              <a:t>	Захворюванність на сказ серед домашніх сільськогосподарських тварин має певну циклічність. </a:t>
            </a:r>
          </a:p>
          <a:p>
            <a:pPr marL="0" indent="0">
              <a:lnSpc>
                <a:spcPct val="90000"/>
              </a:lnSpc>
              <a:buFontTx/>
              <a:buNone/>
              <a:tabLst>
                <a:tab pos="539750" algn="l"/>
              </a:tabLst>
            </a:pPr>
            <a:r>
              <a:rPr lang="ru-RU" sz="2400">
                <a:solidFill>
                  <a:srgbClr val="000000"/>
                </a:solidFill>
              </a:rPr>
              <a:t>	</a:t>
            </a:r>
            <a:r>
              <a:rPr lang="ru-RU" sz="2400" b="1">
                <a:solidFill>
                  <a:srgbClr val="000000"/>
                </a:solidFill>
              </a:rPr>
              <a:t>Основна частина спалахів цієї хвороби припадає на період з лютого до квітня.</a:t>
            </a:r>
          </a:p>
          <a:p>
            <a:pPr marL="0" indent="0">
              <a:lnSpc>
                <a:spcPct val="90000"/>
              </a:lnSpc>
              <a:buFontTx/>
              <a:buNone/>
              <a:tabLst>
                <a:tab pos="539750" algn="l"/>
              </a:tabLst>
            </a:pPr>
            <a:r>
              <a:rPr lang="ru-RU" sz="2400">
                <a:solidFill>
                  <a:srgbClr val="000000"/>
                </a:solidFill>
              </a:rPr>
              <a:t>	Потім  спостерігаєть спад спалахів. </a:t>
            </a:r>
            <a:r>
              <a:rPr lang="ru-RU" sz="2400" b="1">
                <a:solidFill>
                  <a:srgbClr val="000000"/>
                </a:solidFill>
              </a:rPr>
              <a:t>Новий спалах починається з вересня. </a:t>
            </a:r>
          </a:p>
          <a:p>
            <a:pPr marL="0" indent="0">
              <a:lnSpc>
                <a:spcPct val="90000"/>
              </a:lnSpc>
              <a:buFontTx/>
              <a:buNone/>
              <a:tabLst>
                <a:tab pos="539750" algn="l"/>
              </a:tabLst>
            </a:pPr>
            <a:r>
              <a:rPr lang="ru-RU" sz="2400">
                <a:solidFill>
                  <a:srgbClr val="000000"/>
                </a:solidFill>
              </a:rPr>
              <a:t>	Ця циклічність пов’язана з біологічними особливостями диких тварин. На початку зами починається спарювання лисиць. У кінці літа та на початку осені ростучі молоді тварини залишають місця попереднього проживання і розсіляються. І таким чином підвищується можливість перезаражування, що веде до під’йому захворюванності. </a:t>
            </a:r>
          </a:p>
          <a:p>
            <a:pPr marL="0" indent="0">
              <a:lnSpc>
                <a:spcPct val="90000"/>
              </a:lnSpc>
              <a:buFontTx/>
              <a:buNone/>
              <a:tabLst>
                <a:tab pos="539750" algn="l"/>
              </a:tabLst>
            </a:pPr>
            <a:r>
              <a:rPr lang="ru-RU" sz="2400">
                <a:solidFill>
                  <a:srgbClr val="000000"/>
                </a:solidFill>
              </a:rPr>
              <a:t>	В Україні є три вагомі періоди розвитку сказу.</a:t>
            </a:r>
            <a:r>
              <a:rPr lang="ru-RU" sz="2400"/>
              <a:t> </a:t>
            </a:r>
          </a:p>
        </p:txBody>
      </p:sp>
      <p:sp>
        <p:nvSpPr>
          <p:cNvPr id="30724" name="Rectangle 4"/>
          <p:cNvSpPr>
            <a:spLocks noGrp="1" noChangeArrowheads="1"/>
          </p:cNvSpPr>
          <p:nvPr>
            <p:ph type="title"/>
          </p:nvPr>
        </p:nvSpPr>
        <p:spPr>
          <a:xfrm>
            <a:off x="468313" y="0"/>
            <a:ext cx="8229600" cy="633413"/>
          </a:xfrm>
          <a:noFill/>
          <a:ln/>
        </p:spPr>
        <p:txBody>
          <a:bodyPr/>
          <a:lstStyle/>
          <a:p>
            <a:r>
              <a:rPr lang="ru-RU" sz="4000" b="1"/>
              <a:t>Епізоотологічні дані</a:t>
            </a:r>
            <a:r>
              <a:rPr lang="ru-RU" sz="400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9E48D22B-965F-4626-A39E-CADD99407033}" type="slidenum">
              <a:rPr lang="ru-RU"/>
              <a:pPr/>
              <a:t>2</a:t>
            </a:fld>
            <a:endParaRPr lang="ru-RU"/>
          </a:p>
        </p:txBody>
      </p:sp>
      <p:sp>
        <p:nvSpPr>
          <p:cNvPr id="101378" name="Rectangle 2"/>
          <p:cNvSpPr>
            <a:spLocks noGrp="1" noChangeArrowheads="1"/>
          </p:cNvSpPr>
          <p:nvPr>
            <p:ph type="title"/>
          </p:nvPr>
        </p:nvSpPr>
        <p:spPr>
          <a:xfrm>
            <a:off x="457200" y="274638"/>
            <a:ext cx="8229600" cy="992187"/>
          </a:xfrm>
        </p:spPr>
        <p:txBody>
          <a:bodyPr/>
          <a:lstStyle/>
          <a:p>
            <a:r>
              <a:rPr lang="uk-UA" sz="4000">
                <a:solidFill>
                  <a:srgbClr val="000000"/>
                </a:solidFill>
              </a:rPr>
              <a:t>Зміст</a:t>
            </a:r>
            <a:endParaRPr lang="ru-RU" sz="4000">
              <a:solidFill>
                <a:srgbClr val="000000"/>
              </a:solidFill>
            </a:endParaRPr>
          </a:p>
        </p:txBody>
      </p:sp>
      <p:sp>
        <p:nvSpPr>
          <p:cNvPr id="101379" name="Rectangle 3"/>
          <p:cNvSpPr>
            <a:spLocks noGrp="1" noChangeArrowheads="1"/>
          </p:cNvSpPr>
          <p:nvPr>
            <p:ph type="body" idx="1"/>
          </p:nvPr>
        </p:nvSpPr>
        <p:spPr>
          <a:xfrm>
            <a:off x="457200" y="1125538"/>
            <a:ext cx="8229600" cy="5000625"/>
          </a:xfrm>
        </p:spPr>
        <p:txBody>
          <a:bodyPr/>
          <a:lstStyle/>
          <a:p>
            <a:pPr marL="609600" indent="-609600">
              <a:lnSpc>
                <a:spcPct val="90000"/>
              </a:lnSpc>
              <a:buClr>
                <a:srgbClr val="000000"/>
              </a:buClr>
              <a:buFontTx/>
              <a:buAutoNum type="arabicPeriod"/>
            </a:pPr>
            <a:r>
              <a:rPr lang="uk-UA" sz="2700">
                <a:solidFill>
                  <a:srgbClr val="000000"/>
                </a:solidFill>
              </a:rPr>
              <a:t>Означення хвороби.</a:t>
            </a:r>
          </a:p>
          <a:p>
            <a:pPr marL="609600" indent="-609600">
              <a:lnSpc>
                <a:spcPct val="90000"/>
              </a:lnSpc>
              <a:buClr>
                <a:srgbClr val="000000"/>
              </a:buClr>
              <a:buFontTx/>
              <a:buAutoNum type="arabicPeriod"/>
            </a:pPr>
            <a:r>
              <a:rPr lang="uk-UA" sz="2700">
                <a:solidFill>
                  <a:srgbClr val="000000"/>
                </a:solidFill>
              </a:rPr>
              <a:t>Історична довідка.</a:t>
            </a:r>
          </a:p>
          <a:p>
            <a:pPr marL="609600" indent="-609600">
              <a:lnSpc>
                <a:spcPct val="90000"/>
              </a:lnSpc>
              <a:buClr>
                <a:srgbClr val="000000"/>
              </a:buClr>
              <a:buFontTx/>
              <a:buAutoNum type="arabicPeriod"/>
            </a:pPr>
            <a:r>
              <a:rPr lang="uk-UA" sz="2700">
                <a:solidFill>
                  <a:srgbClr val="000000"/>
                </a:solidFill>
              </a:rPr>
              <a:t>Характеристика збудника хвороби.</a:t>
            </a:r>
          </a:p>
          <a:p>
            <a:pPr marL="609600" indent="-609600">
              <a:lnSpc>
                <a:spcPct val="90000"/>
              </a:lnSpc>
              <a:buClr>
                <a:srgbClr val="000000"/>
              </a:buClr>
              <a:buFontTx/>
              <a:buAutoNum type="arabicPeriod"/>
            </a:pPr>
            <a:r>
              <a:rPr lang="uk-UA" sz="2700">
                <a:solidFill>
                  <a:srgbClr val="000000"/>
                </a:solidFill>
              </a:rPr>
              <a:t>Епізоотологія хвороби. </a:t>
            </a:r>
          </a:p>
          <a:p>
            <a:pPr marL="609600" indent="-609600">
              <a:lnSpc>
                <a:spcPct val="90000"/>
              </a:lnSpc>
              <a:buClr>
                <a:srgbClr val="000000"/>
              </a:buClr>
              <a:buFontTx/>
              <a:buAutoNum type="arabicPeriod"/>
            </a:pPr>
            <a:r>
              <a:rPr lang="uk-UA" sz="2700">
                <a:solidFill>
                  <a:srgbClr val="000000"/>
                </a:solidFill>
              </a:rPr>
              <a:t>Патогенез.</a:t>
            </a:r>
          </a:p>
          <a:p>
            <a:pPr marL="609600" indent="-609600">
              <a:lnSpc>
                <a:spcPct val="90000"/>
              </a:lnSpc>
              <a:buClr>
                <a:srgbClr val="000000"/>
              </a:buClr>
              <a:buFontTx/>
              <a:buAutoNum type="arabicPeriod"/>
            </a:pPr>
            <a:r>
              <a:rPr lang="uk-UA" sz="2700">
                <a:solidFill>
                  <a:srgbClr val="000000"/>
                </a:solidFill>
              </a:rPr>
              <a:t>Клінічні ознаки та перебіг.</a:t>
            </a:r>
          </a:p>
          <a:p>
            <a:pPr marL="609600" indent="-609600">
              <a:lnSpc>
                <a:spcPct val="90000"/>
              </a:lnSpc>
              <a:buClr>
                <a:srgbClr val="000000"/>
              </a:buClr>
              <a:buFontTx/>
              <a:buAutoNum type="arabicPeriod"/>
            </a:pPr>
            <a:r>
              <a:rPr lang="uk-UA" sz="2700">
                <a:solidFill>
                  <a:srgbClr val="000000"/>
                </a:solidFill>
              </a:rPr>
              <a:t>Патологоанатомічні зміни.</a:t>
            </a:r>
          </a:p>
          <a:p>
            <a:pPr marL="609600" indent="-609600">
              <a:lnSpc>
                <a:spcPct val="90000"/>
              </a:lnSpc>
              <a:buClr>
                <a:srgbClr val="000000"/>
              </a:buClr>
              <a:buFontTx/>
              <a:buAutoNum type="arabicPeriod"/>
            </a:pPr>
            <a:r>
              <a:rPr lang="uk-UA" sz="2700">
                <a:solidFill>
                  <a:srgbClr val="000000"/>
                </a:solidFill>
              </a:rPr>
              <a:t>Діагноз та лабораторна діагностика</a:t>
            </a:r>
          </a:p>
          <a:p>
            <a:pPr marL="609600" indent="-609600">
              <a:lnSpc>
                <a:spcPct val="90000"/>
              </a:lnSpc>
              <a:buClr>
                <a:srgbClr val="000000"/>
              </a:buClr>
              <a:buFontTx/>
              <a:buAutoNum type="arabicPeriod"/>
            </a:pPr>
            <a:r>
              <a:rPr lang="uk-UA" sz="2700">
                <a:solidFill>
                  <a:srgbClr val="000000"/>
                </a:solidFill>
              </a:rPr>
              <a:t>Диференціальна діагностика</a:t>
            </a:r>
          </a:p>
          <a:p>
            <a:pPr marL="609600" indent="-609600">
              <a:lnSpc>
                <a:spcPct val="90000"/>
              </a:lnSpc>
              <a:buClr>
                <a:srgbClr val="000000"/>
              </a:buClr>
              <a:buFontTx/>
              <a:buAutoNum type="arabicPeriod"/>
            </a:pPr>
            <a:r>
              <a:rPr lang="uk-UA" sz="2700">
                <a:solidFill>
                  <a:srgbClr val="000000"/>
                </a:solidFill>
              </a:rPr>
              <a:t>Лікування, імунітет.</a:t>
            </a:r>
          </a:p>
          <a:p>
            <a:pPr marL="609600" indent="-609600">
              <a:lnSpc>
                <a:spcPct val="90000"/>
              </a:lnSpc>
              <a:buClr>
                <a:srgbClr val="000000"/>
              </a:buClr>
              <a:buFontTx/>
              <a:buAutoNum type="arabicPeriod"/>
            </a:pPr>
            <a:r>
              <a:rPr lang="uk-UA" sz="2700">
                <a:solidFill>
                  <a:srgbClr val="000000"/>
                </a:solidFill>
              </a:rPr>
              <a:t>Профілактика і заходи боротьби</a:t>
            </a:r>
            <a:endParaRPr lang="ru-RU" sz="270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70346B81-EFB8-45AC-89E0-8D1C05532C5B}" type="slidenum">
              <a:rPr lang="ru-RU"/>
              <a:pPr/>
              <a:t>20</a:t>
            </a:fld>
            <a:endParaRPr lang="ru-RU"/>
          </a:p>
        </p:txBody>
      </p:sp>
      <p:sp>
        <p:nvSpPr>
          <p:cNvPr id="31747" name="Rectangle 3"/>
          <p:cNvSpPr>
            <a:spLocks noGrp="1" noChangeArrowheads="1"/>
          </p:cNvSpPr>
          <p:nvPr>
            <p:ph type="body" idx="1"/>
          </p:nvPr>
        </p:nvSpPr>
        <p:spPr>
          <a:xfrm>
            <a:off x="323850" y="765175"/>
            <a:ext cx="8424863" cy="5472113"/>
          </a:xfrm>
        </p:spPr>
        <p:txBody>
          <a:bodyPr/>
          <a:lstStyle/>
          <a:p>
            <a:pPr marL="0" indent="0">
              <a:lnSpc>
                <a:spcPct val="80000"/>
              </a:lnSpc>
              <a:buFontTx/>
              <a:buNone/>
            </a:pPr>
            <a:r>
              <a:rPr lang="ru-RU" sz="2400">
                <a:solidFill>
                  <a:srgbClr val="000000"/>
                </a:solidFill>
              </a:rPr>
              <a:t>	1946 – 1955 роки. Спостерігається значне поширення сказу серед собак. Переважає сказ урбанічного типу. За цей період захворіло 5098 творин. </a:t>
            </a:r>
            <a:r>
              <a:rPr lang="ru-RU" sz="2400" b="1">
                <a:solidFill>
                  <a:srgbClr val="000000"/>
                </a:solidFill>
              </a:rPr>
              <a:t>Від зараження померло 267 чоловік.</a:t>
            </a:r>
          </a:p>
          <a:p>
            <a:pPr marL="0" indent="0">
              <a:lnSpc>
                <a:spcPct val="80000"/>
              </a:lnSpc>
              <a:buFontTx/>
              <a:buNone/>
            </a:pPr>
            <a:r>
              <a:rPr lang="ru-RU" sz="2400">
                <a:solidFill>
                  <a:srgbClr val="000000"/>
                </a:solidFill>
              </a:rPr>
              <a:t>	1956 – 1964 роки. Цей період характеризується різьким зниженням захворюванності собак. Виявляли спорадичні випадки захворювання хиких тварин (сільватичний тип сказу). Почалося формування локальних вогнищ сільватичного типу. Почалося поширення сказу серед диких тварин. Виникли самостійні вогнища природнього типу сказу. Носіями збудника у великій кількості стали лисиці.</a:t>
            </a:r>
          </a:p>
          <a:p>
            <a:pPr marL="0" indent="0">
              <a:lnSpc>
                <a:spcPct val="80000"/>
              </a:lnSpc>
              <a:buFontTx/>
              <a:buNone/>
            </a:pPr>
            <a:r>
              <a:rPr lang="ru-RU" sz="2400">
                <a:solidFill>
                  <a:srgbClr val="000000"/>
                </a:solidFill>
              </a:rPr>
              <a:t>	1965 – 1980 роки. Значне поширення сказу сільватичного типу. Значно переважає захворюванність лисиць. В середині даного періоду не стало сказу урбанчного типу. Постійна циркуляція вірусу забезпечується дикими тваринами.</a:t>
            </a:r>
          </a:p>
        </p:txBody>
      </p:sp>
      <p:sp>
        <p:nvSpPr>
          <p:cNvPr id="31748" name="Rectangle 4"/>
          <p:cNvSpPr>
            <a:spLocks noGrp="1" noChangeArrowheads="1"/>
          </p:cNvSpPr>
          <p:nvPr>
            <p:ph type="title"/>
          </p:nvPr>
        </p:nvSpPr>
        <p:spPr>
          <a:xfrm>
            <a:off x="468313" y="0"/>
            <a:ext cx="8229600" cy="633413"/>
          </a:xfrm>
          <a:noFill/>
          <a:ln/>
        </p:spPr>
        <p:txBody>
          <a:bodyPr/>
          <a:lstStyle/>
          <a:p>
            <a:r>
              <a:rPr lang="ru-RU" sz="4000" b="1"/>
              <a:t>Епізоотологічні дані</a:t>
            </a:r>
            <a:r>
              <a:rPr lang="ru-RU" sz="400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fld id="{EDB764C7-0108-4CCE-9064-DCA116A2FD13}" type="slidenum">
              <a:rPr lang="ru-RU"/>
              <a:pPr/>
              <a:t>21</a:t>
            </a:fld>
            <a:endParaRPr lang="ru-RU"/>
          </a:p>
        </p:txBody>
      </p:sp>
      <p:sp>
        <p:nvSpPr>
          <p:cNvPr id="32771" name="Rectangle 3"/>
          <p:cNvSpPr>
            <a:spLocks noGrp="1" noChangeArrowheads="1"/>
          </p:cNvSpPr>
          <p:nvPr>
            <p:ph type="body" idx="1"/>
          </p:nvPr>
        </p:nvSpPr>
        <p:spPr>
          <a:xfrm>
            <a:off x="457200" y="836613"/>
            <a:ext cx="8229600" cy="3168650"/>
          </a:xfrm>
        </p:spPr>
        <p:txBody>
          <a:bodyPr/>
          <a:lstStyle/>
          <a:p>
            <a:pPr marL="0" indent="0">
              <a:lnSpc>
                <a:spcPct val="80000"/>
              </a:lnSpc>
              <a:buFontTx/>
              <a:buNone/>
            </a:pPr>
            <a:r>
              <a:rPr lang="ru-RU" sz="2800">
                <a:solidFill>
                  <a:srgbClr val="000000"/>
                </a:solidFill>
              </a:rPr>
              <a:t>	Джерелом збудника є хворі тварини. Збудник виділяється зі слиною . </a:t>
            </a:r>
          </a:p>
          <a:p>
            <a:pPr marL="0" indent="0">
              <a:lnSpc>
                <a:spcPct val="80000"/>
              </a:lnSpc>
              <a:buFontTx/>
              <a:buNone/>
            </a:pPr>
            <a:r>
              <a:rPr lang="ru-RU" sz="2800">
                <a:solidFill>
                  <a:srgbClr val="000000"/>
                </a:solidFill>
              </a:rPr>
              <a:t>	Зараження відбувається при потраплянні слини, що містить вірус, в здоровий огранізм. Головним чином зараження відбувається при укусах. </a:t>
            </a:r>
          </a:p>
          <a:p>
            <a:pPr marL="0" indent="0">
              <a:lnSpc>
                <a:spcPct val="80000"/>
              </a:lnSpc>
              <a:buFontTx/>
              <a:buNone/>
            </a:pPr>
            <a:r>
              <a:rPr lang="ru-RU" sz="2800">
                <a:solidFill>
                  <a:srgbClr val="000000"/>
                </a:solidFill>
              </a:rPr>
              <a:t>	Можливе зараження при ослиненні пораненої шкіри.</a:t>
            </a:r>
            <a:r>
              <a:rPr lang="ru-RU" sz="2800"/>
              <a:t> </a:t>
            </a:r>
          </a:p>
          <a:p>
            <a:pPr marL="0" indent="0">
              <a:lnSpc>
                <a:spcPct val="80000"/>
              </a:lnSpc>
              <a:buFontTx/>
              <a:buNone/>
            </a:pPr>
            <a:endParaRPr lang="ru-RU" sz="2800"/>
          </a:p>
        </p:txBody>
      </p:sp>
      <p:sp>
        <p:nvSpPr>
          <p:cNvPr id="32773" name="Rectangle 5"/>
          <p:cNvSpPr>
            <a:spLocks noChangeArrowheads="1"/>
          </p:cNvSpPr>
          <p:nvPr/>
        </p:nvSpPr>
        <p:spPr bwMode="auto">
          <a:xfrm>
            <a:off x="4052888" y="4343400"/>
            <a:ext cx="9144000" cy="0"/>
          </a:xfrm>
          <a:prstGeom prst="rect">
            <a:avLst/>
          </a:prstGeom>
          <a:noFill/>
          <a:ln w="9525">
            <a:noFill/>
            <a:miter lim="800000"/>
            <a:headEnd/>
            <a:tailEnd/>
          </a:ln>
          <a:effectLst/>
        </p:spPr>
        <p:txBody>
          <a:bodyPr wrap="none" anchor="ctr">
            <a:spAutoFit/>
          </a:bodyPr>
          <a:lstStyle/>
          <a:p>
            <a:endParaRPr lang="uk-UA"/>
          </a:p>
        </p:txBody>
      </p:sp>
      <p:pic>
        <p:nvPicPr>
          <p:cNvPr id="32772" name="Picture 4"/>
          <p:cNvPicPr>
            <a:picLocks noChangeAspect="1" noChangeArrowheads="1"/>
          </p:cNvPicPr>
          <p:nvPr/>
        </p:nvPicPr>
        <p:blipFill>
          <a:blip r:embed="rId2" cstate="print"/>
          <a:srcRect/>
          <a:stretch>
            <a:fillRect/>
          </a:stretch>
        </p:blipFill>
        <p:spPr bwMode="auto">
          <a:xfrm>
            <a:off x="1403350" y="4221163"/>
            <a:ext cx="2762250" cy="2076450"/>
          </a:xfrm>
          <a:prstGeom prst="rect">
            <a:avLst/>
          </a:prstGeom>
          <a:noFill/>
        </p:spPr>
      </p:pic>
      <p:sp>
        <p:nvSpPr>
          <p:cNvPr id="32775" name="Rectangle 7"/>
          <p:cNvSpPr>
            <a:spLocks noChangeArrowheads="1"/>
          </p:cNvSpPr>
          <p:nvPr/>
        </p:nvSpPr>
        <p:spPr bwMode="auto">
          <a:xfrm>
            <a:off x="3927475" y="5257800"/>
            <a:ext cx="9144000" cy="0"/>
          </a:xfrm>
          <a:prstGeom prst="rect">
            <a:avLst/>
          </a:prstGeom>
          <a:noFill/>
          <a:ln w="9525">
            <a:noFill/>
            <a:miter lim="800000"/>
            <a:headEnd/>
            <a:tailEnd/>
          </a:ln>
          <a:effectLst/>
        </p:spPr>
        <p:txBody>
          <a:bodyPr wrap="none" anchor="ctr">
            <a:spAutoFit/>
          </a:bodyPr>
          <a:lstStyle/>
          <a:p>
            <a:endParaRPr lang="uk-UA"/>
          </a:p>
        </p:txBody>
      </p:sp>
      <p:pic>
        <p:nvPicPr>
          <p:cNvPr id="32774" name="Picture 6"/>
          <p:cNvPicPr>
            <a:picLocks noChangeAspect="1" noChangeArrowheads="1"/>
          </p:cNvPicPr>
          <p:nvPr/>
        </p:nvPicPr>
        <p:blipFill>
          <a:blip r:embed="rId3" cstate="print"/>
          <a:srcRect/>
          <a:stretch>
            <a:fillRect/>
          </a:stretch>
        </p:blipFill>
        <p:spPr bwMode="auto">
          <a:xfrm>
            <a:off x="4716463" y="4221163"/>
            <a:ext cx="3024187" cy="1995487"/>
          </a:xfrm>
          <a:prstGeom prst="rect">
            <a:avLst/>
          </a:prstGeom>
          <a:noFill/>
        </p:spPr>
      </p:pic>
      <p:sp>
        <p:nvSpPr>
          <p:cNvPr id="32776" name="Rectangle 8"/>
          <p:cNvSpPr>
            <a:spLocks noGrp="1" noChangeArrowheads="1"/>
          </p:cNvSpPr>
          <p:nvPr>
            <p:ph type="title"/>
          </p:nvPr>
        </p:nvSpPr>
        <p:spPr>
          <a:xfrm>
            <a:off x="468313" y="0"/>
            <a:ext cx="8229600" cy="633413"/>
          </a:xfrm>
          <a:noFill/>
          <a:ln/>
        </p:spPr>
        <p:txBody>
          <a:bodyPr/>
          <a:lstStyle/>
          <a:p>
            <a:r>
              <a:rPr lang="ru-RU" sz="4000" b="1"/>
              <a:t>Епізоотологічні дані</a:t>
            </a:r>
            <a:r>
              <a:rPr lang="ru-RU" sz="400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C3E553AD-B021-40D3-9F78-87C3C73B33CB}" type="slidenum">
              <a:rPr lang="ru-RU"/>
              <a:pPr/>
              <a:t>22</a:t>
            </a:fld>
            <a:endParaRPr lang="ru-RU"/>
          </a:p>
        </p:txBody>
      </p:sp>
      <p:sp>
        <p:nvSpPr>
          <p:cNvPr id="57349" name="Rectangle 5"/>
          <p:cNvSpPr>
            <a:spLocks noChangeArrowheads="1"/>
          </p:cNvSpPr>
          <p:nvPr/>
        </p:nvSpPr>
        <p:spPr bwMode="auto">
          <a:xfrm>
            <a:off x="3595688" y="2617788"/>
            <a:ext cx="9144000" cy="0"/>
          </a:xfrm>
          <a:prstGeom prst="rect">
            <a:avLst/>
          </a:prstGeom>
          <a:noFill/>
          <a:ln w="9525">
            <a:noFill/>
            <a:miter lim="800000"/>
            <a:headEnd/>
            <a:tailEnd/>
          </a:ln>
          <a:effectLst/>
        </p:spPr>
        <p:txBody>
          <a:bodyPr wrap="none" anchor="ctr">
            <a:spAutoFit/>
          </a:bodyPr>
          <a:lstStyle/>
          <a:p>
            <a:endParaRPr lang="uk-UA"/>
          </a:p>
        </p:txBody>
      </p:sp>
      <p:pic>
        <p:nvPicPr>
          <p:cNvPr id="57348" name="Picture 4"/>
          <p:cNvPicPr>
            <a:picLocks noChangeAspect="1" noChangeArrowheads="1"/>
          </p:cNvPicPr>
          <p:nvPr/>
        </p:nvPicPr>
        <p:blipFill>
          <a:blip r:embed="rId2" cstate="print"/>
          <a:srcRect/>
          <a:stretch>
            <a:fillRect/>
          </a:stretch>
        </p:blipFill>
        <p:spPr bwMode="auto">
          <a:xfrm>
            <a:off x="2484438" y="1052513"/>
            <a:ext cx="4824412" cy="479901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ED3ED3EA-081D-48C1-8077-4C5262C836A0}" type="slidenum">
              <a:rPr lang="ru-RU"/>
              <a:pPr/>
              <a:t>23</a:t>
            </a:fld>
            <a:endParaRPr lang="ru-RU"/>
          </a:p>
        </p:txBody>
      </p:sp>
      <p:sp>
        <p:nvSpPr>
          <p:cNvPr id="33797" name="Rectangle 5"/>
          <p:cNvSpPr>
            <a:spLocks noChangeArrowheads="1"/>
          </p:cNvSpPr>
          <p:nvPr/>
        </p:nvSpPr>
        <p:spPr bwMode="auto">
          <a:xfrm>
            <a:off x="3906838" y="2660650"/>
            <a:ext cx="9144000" cy="0"/>
          </a:xfrm>
          <a:prstGeom prst="rect">
            <a:avLst/>
          </a:prstGeom>
          <a:noFill/>
          <a:ln w="9525">
            <a:noFill/>
            <a:miter lim="800000"/>
            <a:headEnd/>
            <a:tailEnd/>
          </a:ln>
          <a:effectLst/>
        </p:spPr>
        <p:txBody>
          <a:bodyPr wrap="none" anchor="ctr">
            <a:spAutoFit/>
          </a:bodyPr>
          <a:lstStyle/>
          <a:p>
            <a:endParaRPr lang="uk-UA"/>
          </a:p>
        </p:txBody>
      </p:sp>
      <p:pic>
        <p:nvPicPr>
          <p:cNvPr id="33796" name="Picture 4"/>
          <p:cNvPicPr>
            <a:picLocks noChangeAspect="1" noChangeArrowheads="1"/>
          </p:cNvPicPr>
          <p:nvPr/>
        </p:nvPicPr>
        <p:blipFill>
          <a:blip r:embed="rId2" cstate="print"/>
          <a:srcRect/>
          <a:stretch>
            <a:fillRect/>
          </a:stretch>
        </p:blipFill>
        <p:spPr bwMode="auto">
          <a:xfrm>
            <a:off x="0" y="0"/>
            <a:ext cx="4552950" cy="4133850"/>
          </a:xfrm>
          <a:prstGeom prst="rect">
            <a:avLst/>
          </a:prstGeom>
          <a:noFill/>
        </p:spPr>
      </p:pic>
      <p:sp>
        <p:nvSpPr>
          <p:cNvPr id="33799" name="Rectangle 7"/>
          <p:cNvSpPr>
            <a:spLocks noChangeArrowheads="1"/>
          </p:cNvSpPr>
          <p:nvPr/>
        </p:nvSpPr>
        <p:spPr bwMode="auto">
          <a:xfrm>
            <a:off x="5922963" y="4197350"/>
            <a:ext cx="9144000" cy="0"/>
          </a:xfrm>
          <a:prstGeom prst="rect">
            <a:avLst/>
          </a:prstGeom>
          <a:noFill/>
          <a:ln w="9525">
            <a:noFill/>
            <a:miter lim="800000"/>
            <a:headEnd/>
            <a:tailEnd/>
          </a:ln>
          <a:effectLst/>
        </p:spPr>
        <p:txBody>
          <a:bodyPr wrap="none" anchor="ctr">
            <a:spAutoFit/>
          </a:bodyPr>
          <a:lstStyle/>
          <a:p>
            <a:endParaRPr lang="uk-UA"/>
          </a:p>
        </p:txBody>
      </p:sp>
      <p:pic>
        <p:nvPicPr>
          <p:cNvPr id="33798" name="Picture 6"/>
          <p:cNvPicPr>
            <a:picLocks noChangeAspect="1" noChangeArrowheads="1"/>
          </p:cNvPicPr>
          <p:nvPr/>
        </p:nvPicPr>
        <p:blipFill>
          <a:blip r:embed="rId3" cstate="print"/>
          <a:srcRect/>
          <a:stretch>
            <a:fillRect/>
          </a:stretch>
        </p:blipFill>
        <p:spPr bwMode="auto">
          <a:xfrm>
            <a:off x="4572000" y="1484313"/>
            <a:ext cx="4321175" cy="50419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471EC19D-4F82-4528-8672-46CE8F98BB34}" type="slidenum">
              <a:rPr lang="ru-RU"/>
              <a:pPr/>
              <a:t>24</a:t>
            </a:fld>
            <a:endParaRPr lang="ru-RU"/>
          </a:p>
        </p:txBody>
      </p:sp>
      <p:sp>
        <p:nvSpPr>
          <p:cNvPr id="34819" name="Rectangle 3"/>
          <p:cNvSpPr>
            <a:spLocks noGrp="1" noChangeArrowheads="1"/>
          </p:cNvSpPr>
          <p:nvPr>
            <p:ph type="body" idx="1"/>
          </p:nvPr>
        </p:nvSpPr>
        <p:spPr>
          <a:xfrm>
            <a:off x="457200" y="260350"/>
            <a:ext cx="8229600" cy="6597650"/>
          </a:xfrm>
        </p:spPr>
        <p:txBody>
          <a:bodyPr/>
          <a:lstStyle/>
          <a:p>
            <a:pPr marL="9525" indent="11113">
              <a:buFontTx/>
              <a:buNone/>
            </a:pPr>
            <a:endParaRPr lang="uk-UA"/>
          </a:p>
        </p:txBody>
      </p:sp>
      <p:sp>
        <p:nvSpPr>
          <p:cNvPr id="34821" name="Rectangle 5"/>
          <p:cNvSpPr>
            <a:spLocks noChangeArrowheads="1"/>
          </p:cNvSpPr>
          <p:nvPr/>
        </p:nvSpPr>
        <p:spPr bwMode="auto">
          <a:xfrm>
            <a:off x="3783013" y="2368550"/>
            <a:ext cx="9144000" cy="0"/>
          </a:xfrm>
          <a:prstGeom prst="rect">
            <a:avLst/>
          </a:prstGeom>
          <a:noFill/>
          <a:ln w="9525">
            <a:noFill/>
            <a:miter lim="800000"/>
            <a:headEnd/>
            <a:tailEnd/>
          </a:ln>
          <a:effectLst/>
        </p:spPr>
        <p:txBody>
          <a:bodyPr wrap="none" anchor="ctr">
            <a:spAutoFit/>
          </a:bodyPr>
          <a:lstStyle/>
          <a:p>
            <a:endParaRPr lang="uk-UA"/>
          </a:p>
        </p:txBody>
      </p:sp>
      <p:pic>
        <p:nvPicPr>
          <p:cNvPr id="34820" name="Picture 4"/>
          <p:cNvPicPr>
            <a:picLocks noChangeAspect="1" noChangeArrowheads="1"/>
          </p:cNvPicPr>
          <p:nvPr/>
        </p:nvPicPr>
        <p:blipFill>
          <a:blip r:embed="rId2" cstate="print"/>
          <a:srcRect/>
          <a:stretch>
            <a:fillRect/>
          </a:stretch>
        </p:blipFill>
        <p:spPr bwMode="auto">
          <a:xfrm>
            <a:off x="1763713" y="862013"/>
            <a:ext cx="6264275" cy="50165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56653664-790B-4D79-9459-312A2C80A16D}" type="slidenum">
              <a:rPr lang="ru-RU"/>
              <a:pPr/>
              <a:t>25</a:t>
            </a:fld>
            <a:endParaRPr lang="ru-RU"/>
          </a:p>
        </p:txBody>
      </p:sp>
      <p:sp>
        <p:nvSpPr>
          <p:cNvPr id="35843" name="Rectangle 3"/>
          <p:cNvSpPr>
            <a:spLocks noGrp="1" noChangeArrowheads="1"/>
          </p:cNvSpPr>
          <p:nvPr>
            <p:ph type="body" idx="1"/>
          </p:nvPr>
        </p:nvSpPr>
        <p:spPr>
          <a:xfrm>
            <a:off x="0" y="0"/>
            <a:ext cx="9144000" cy="6858000"/>
          </a:xfrm>
        </p:spPr>
        <p:txBody>
          <a:bodyPr/>
          <a:lstStyle/>
          <a:p>
            <a:pPr marL="0" indent="0">
              <a:lnSpc>
                <a:spcPct val="90000"/>
              </a:lnSpc>
              <a:buFontTx/>
              <a:buNone/>
            </a:pPr>
            <a:r>
              <a:rPr lang="ru-RU" sz="2300">
                <a:solidFill>
                  <a:srgbClr val="000000"/>
                </a:solidFill>
              </a:rPr>
              <a:t>Для штамів рабічного вірусу характерний високий тропізм до центральної нервової системи і дуже низький – до вісцеральних органів. Тому вірус виділяється зі слиною, але не виявляється в крові, сечі, молоці хворих тварин. Саме тому природнє розповсюдження  сказу серед тварин майже повністю залежить від класичного ланцюга передачі – “укус – рана”. Аліментарний та аерогенний шляхи зараження взагалі не відіграють ніякої ролі. Вірус виявляють у слинних заклозах 54 – 90 % померлих  від сказу тварин. Виділення вірусу зазвичай проходить після початку клінічних ознак хвороби, але, поскільки самі перші ознаки помітити досить складно, то між початком виділення вірусу та виявлення типових симптомів сказу проходить декілька діб. У зв’зку з цим підозрілих у захворюванні (тварин, які без причин нанесли покуси) собак і кішок слід упродовж 10 днів утримувати в умовах суворої ізоляції під клінічним наглядом. Якщо у них за цей відрізок часу не проявилися ознаки сказу, то, відповідно, їх слина в момент укусу не містила вірусу.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57F33852-7F0B-4042-A174-EC78B7937849}" type="slidenum">
              <a:rPr lang="ru-RU"/>
              <a:pPr/>
              <a:t>26</a:t>
            </a:fld>
            <a:endParaRPr lang="ru-RU"/>
          </a:p>
        </p:txBody>
      </p:sp>
      <p:sp>
        <p:nvSpPr>
          <p:cNvPr id="36867" name="Rectangle 3"/>
          <p:cNvSpPr>
            <a:spLocks noGrp="1" noChangeArrowheads="1"/>
          </p:cNvSpPr>
          <p:nvPr>
            <p:ph type="body" idx="1"/>
          </p:nvPr>
        </p:nvSpPr>
        <p:spPr>
          <a:xfrm>
            <a:off x="0" y="0"/>
            <a:ext cx="9144000" cy="6858000"/>
          </a:xfrm>
        </p:spPr>
        <p:txBody>
          <a:bodyPr/>
          <a:lstStyle/>
          <a:p>
            <a:pPr marL="9525" indent="11113">
              <a:buFontTx/>
              <a:buNone/>
            </a:pPr>
            <a:r>
              <a:rPr lang="ru-RU">
                <a:solidFill>
                  <a:srgbClr val="000000"/>
                </a:solidFill>
              </a:rPr>
              <a:t>Вірус сказу у місці укусу знаходиться до двох тижнів. Розмножується в нервових клітинах та епітеліальних клітинах слинних залоз.</a:t>
            </a:r>
            <a:r>
              <a:rPr lang="ru-RU"/>
              <a:t> </a:t>
            </a:r>
          </a:p>
          <a:p>
            <a:pPr marL="9525" indent="11113">
              <a:buFontTx/>
              <a:buNone/>
            </a:pPr>
            <a:endParaRPr lang="ru-RU"/>
          </a:p>
        </p:txBody>
      </p:sp>
      <p:sp>
        <p:nvSpPr>
          <p:cNvPr id="36869" name="Rectangle 5"/>
          <p:cNvSpPr>
            <a:spLocks noChangeArrowheads="1"/>
          </p:cNvSpPr>
          <p:nvPr/>
        </p:nvSpPr>
        <p:spPr bwMode="auto">
          <a:xfrm>
            <a:off x="1204913" y="2597150"/>
            <a:ext cx="9144000" cy="0"/>
          </a:xfrm>
          <a:prstGeom prst="rect">
            <a:avLst/>
          </a:prstGeom>
          <a:noFill/>
          <a:ln w="9525">
            <a:noFill/>
            <a:miter lim="800000"/>
            <a:headEnd/>
            <a:tailEnd/>
          </a:ln>
          <a:effectLst/>
        </p:spPr>
        <p:txBody>
          <a:bodyPr wrap="none" anchor="ctr">
            <a:spAutoFit/>
          </a:bodyPr>
          <a:lstStyle/>
          <a:p>
            <a:endParaRPr lang="uk-UA"/>
          </a:p>
        </p:txBody>
      </p:sp>
      <p:pic>
        <p:nvPicPr>
          <p:cNvPr id="36868" name="Picture 4"/>
          <p:cNvPicPr>
            <a:picLocks noChangeAspect="1" noChangeArrowheads="1"/>
          </p:cNvPicPr>
          <p:nvPr/>
        </p:nvPicPr>
        <p:blipFill>
          <a:blip r:embed="rId2" cstate="print"/>
          <a:srcRect/>
          <a:stretch>
            <a:fillRect/>
          </a:stretch>
        </p:blipFill>
        <p:spPr bwMode="auto">
          <a:xfrm>
            <a:off x="1258888" y="1773238"/>
            <a:ext cx="5934075" cy="45910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6BED9734-4109-40E3-8876-D3EF6471D763}" type="slidenum">
              <a:rPr lang="ru-RU"/>
              <a:pPr/>
              <a:t>27</a:t>
            </a:fld>
            <a:endParaRPr lang="ru-RU"/>
          </a:p>
        </p:txBody>
      </p:sp>
      <p:sp>
        <p:nvSpPr>
          <p:cNvPr id="37893" name="Rectangle 5"/>
          <p:cNvSpPr>
            <a:spLocks noChangeArrowheads="1"/>
          </p:cNvSpPr>
          <p:nvPr/>
        </p:nvSpPr>
        <p:spPr bwMode="auto">
          <a:xfrm>
            <a:off x="3221038" y="2119313"/>
            <a:ext cx="9144000" cy="0"/>
          </a:xfrm>
          <a:prstGeom prst="rect">
            <a:avLst/>
          </a:prstGeom>
          <a:noFill/>
          <a:ln w="9525">
            <a:noFill/>
            <a:miter lim="800000"/>
            <a:headEnd/>
            <a:tailEnd/>
          </a:ln>
          <a:effectLst/>
        </p:spPr>
        <p:txBody>
          <a:bodyPr wrap="none" anchor="ctr">
            <a:spAutoFit/>
          </a:bodyPr>
          <a:lstStyle/>
          <a:p>
            <a:endParaRPr lang="uk-UA"/>
          </a:p>
        </p:txBody>
      </p:sp>
      <p:pic>
        <p:nvPicPr>
          <p:cNvPr id="37892" name="Picture 4"/>
          <p:cNvPicPr>
            <a:picLocks noChangeAspect="1" noChangeArrowheads="1"/>
          </p:cNvPicPr>
          <p:nvPr/>
        </p:nvPicPr>
        <p:blipFill>
          <a:blip r:embed="rId2" cstate="print"/>
          <a:srcRect/>
          <a:stretch>
            <a:fillRect/>
          </a:stretch>
        </p:blipFill>
        <p:spPr bwMode="auto">
          <a:xfrm>
            <a:off x="539750" y="476250"/>
            <a:ext cx="8172450" cy="578961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DE254D8C-2ECF-43FE-B0F6-33BD563E4674}" type="slidenum">
              <a:rPr lang="ru-RU"/>
              <a:pPr/>
              <a:t>28</a:t>
            </a:fld>
            <a:endParaRPr lang="ru-RU"/>
          </a:p>
        </p:txBody>
      </p:sp>
      <p:sp>
        <p:nvSpPr>
          <p:cNvPr id="38914" name="Rectangle 2"/>
          <p:cNvSpPr>
            <a:spLocks noGrp="1" noChangeArrowheads="1"/>
          </p:cNvSpPr>
          <p:nvPr>
            <p:ph type="title"/>
          </p:nvPr>
        </p:nvSpPr>
        <p:spPr>
          <a:xfrm>
            <a:off x="457200" y="274638"/>
            <a:ext cx="8229600" cy="633412"/>
          </a:xfrm>
        </p:spPr>
        <p:txBody>
          <a:bodyPr/>
          <a:lstStyle/>
          <a:p>
            <a:r>
              <a:rPr lang="ru-RU" sz="4000" b="1">
                <a:solidFill>
                  <a:srgbClr val="000000"/>
                </a:solidFill>
              </a:rPr>
              <a:t>Характеристика вірусу</a:t>
            </a:r>
            <a:r>
              <a:rPr lang="ru-RU" sz="4000"/>
              <a:t> </a:t>
            </a:r>
          </a:p>
        </p:txBody>
      </p:sp>
      <p:sp>
        <p:nvSpPr>
          <p:cNvPr id="38916" name="Rectangle 4"/>
          <p:cNvSpPr>
            <a:spLocks noGrp="1" noChangeArrowheads="1"/>
          </p:cNvSpPr>
          <p:nvPr>
            <p:ph type="body" idx="1"/>
          </p:nvPr>
        </p:nvSpPr>
        <p:spPr>
          <a:xfrm>
            <a:off x="0" y="908050"/>
            <a:ext cx="9144000" cy="5949950"/>
          </a:xfrm>
          <a:noFill/>
          <a:ln/>
        </p:spPr>
        <p:txBody>
          <a:bodyPr/>
          <a:lstStyle/>
          <a:p>
            <a:pPr marL="9525" indent="11113">
              <a:buFontTx/>
              <a:buNone/>
            </a:pPr>
            <a:r>
              <a:rPr lang="ru-RU">
                <a:solidFill>
                  <a:srgbClr val="000000"/>
                </a:solidFill>
              </a:rPr>
              <a:t>Збудником хвороби є РНК – вмістимий вірус, що належить до родини </a:t>
            </a:r>
            <a:r>
              <a:rPr lang="en-US">
                <a:solidFill>
                  <a:srgbClr val="000000"/>
                </a:solidFill>
              </a:rPr>
              <a:t>Rabdoviridae</a:t>
            </a:r>
            <a:r>
              <a:rPr lang="ru-RU">
                <a:solidFill>
                  <a:srgbClr val="000000"/>
                </a:solidFill>
              </a:rPr>
              <a:t>, роду </a:t>
            </a:r>
            <a:r>
              <a:rPr lang="en-US">
                <a:solidFill>
                  <a:srgbClr val="000000"/>
                </a:solidFill>
              </a:rPr>
              <a:t>Lissavirus</a:t>
            </a:r>
            <a:r>
              <a:rPr lang="ru-RU">
                <a:solidFill>
                  <a:srgbClr val="000000"/>
                </a:solidFill>
              </a:rPr>
              <a:t>. Має кулевидну форму. Довжина віріонів – 180 нм, діаметр – 75 – 80 нм. Культивується вірус у курячих та качиних ембріонах, в культурах клітин. Із лабораторних тварин найбільш сприятливими є билі міші, морські свинки, кролики. Штами збудника сказу, які циркулюють в природі (вуличний вірус), патогенні для всіх теплокровних.</a:t>
            </a:r>
            <a:r>
              <a:rPr lang="ru-RU"/>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3AB39CAC-3BFE-47F6-B633-2EE4BABE496C}" type="slidenum">
              <a:rPr lang="ru-RU"/>
              <a:pPr/>
              <a:t>29</a:t>
            </a:fld>
            <a:endParaRPr lang="ru-RU"/>
          </a:p>
        </p:txBody>
      </p:sp>
      <p:sp>
        <p:nvSpPr>
          <p:cNvPr id="91141" name="Rectangle 5"/>
          <p:cNvSpPr>
            <a:spLocks noChangeArrowheads="1"/>
          </p:cNvSpPr>
          <p:nvPr/>
        </p:nvSpPr>
        <p:spPr bwMode="auto">
          <a:xfrm>
            <a:off x="2868613" y="1662113"/>
            <a:ext cx="9144000" cy="0"/>
          </a:xfrm>
          <a:prstGeom prst="rect">
            <a:avLst/>
          </a:prstGeom>
          <a:noFill/>
          <a:ln w="9525">
            <a:noFill/>
            <a:miter lim="800000"/>
            <a:headEnd/>
            <a:tailEnd/>
          </a:ln>
          <a:effectLst/>
        </p:spPr>
        <p:txBody>
          <a:bodyPr wrap="none" anchor="ctr">
            <a:spAutoFit/>
          </a:bodyPr>
          <a:lstStyle/>
          <a:p>
            <a:endParaRPr lang="uk-UA"/>
          </a:p>
        </p:txBody>
      </p:sp>
      <p:pic>
        <p:nvPicPr>
          <p:cNvPr id="91140" name="Picture 4"/>
          <p:cNvPicPr>
            <a:picLocks noChangeAspect="1" noChangeArrowheads="1"/>
          </p:cNvPicPr>
          <p:nvPr/>
        </p:nvPicPr>
        <p:blipFill>
          <a:blip r:embed="rId2" cstate="print"/>
          <a:srcRect/>
          <a:stretch>
            <a:fillRect/>
          </a:stretch>
        </p:blipFill>
        <p:spPr bwMode="auto">
          <a:xfrm>
            <a:off x="0" y="0"/>
            <a:ext cx="5651500" cy="3795713"/>
          </a:xfrm>
          <a:prstGeom prst="rect">
            <a:avLst/>
          </a:prstGeom>
          <a:noFill/>
        </p:spPr>
      </p:pic>
      <p:sp>
        <p:nvSpPr>
          <p:cNvPr id="91143" name="Rectangle 7"/>
          <p:cNvSpPr>
            <a:spLocks noChangeArrowheads="1"/>
          </p:cNvSpPr>
          <p:nvPr/>
        </p:nvSpPr>
        <p:spPr bwMode="auto">
          <a:xfrm>
            <a:off x="6503988" y="3575050"/>
            <a:ext cx="9144000" cy="0"/>
          </a:xfrm>
          <a:prstGeom prst="rect">
            <a:avLst/>
          </a:prstGeom>
          <a:noFill/>
          <a:ln w="9525">
            <a:noFill/>
            <a:miter lim="800000"/>
            <a:headEnd/>
            <a:tailEnd/>
          </a:ln>
          <a:effectLst/>
        </p:spPr>
        <p:txBody>
          <a:bodyPr wrap="none" anchor="ctr">
            <a:spAutoFit/>
          </a:bodyPr>
          <a:lstStyle/>
          <a:p>
            <a:endParaRPr lang="uk-UA"/>
          </a:p>
        </p:txBody>
      </p:sp>
      <p:pic>
        <p:nvPicPr>
          <p:cNvPr id="91142" name="Picture 6"/>
          <p:cNvPicPr>
            <a:picLocks noChangeAspect="1" noChangeArrowheads="1"/>
          </p:cNvPicPr>
          <p:nvPr/>
        </p:nvPicPr>
        <p:blipFill>
          <a:blip r:embed="rId3" cstate="print"/>
          <a:srcRect/>
          <a:stretch>
            <a:fillRect/>
          </a:stretch>
        </p:blipFill>
        <p:spPr bwMode="auto">
          <a:xfrm>
            <a:off x="3419475" y="3681413"/>
            <a:ext cx="5724525" cy="31765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6A86EC05-77EF-4B78-BB3E-DD963C9DEC67}" type="slidenum">
              <a:rPr lang="ru-RU"/>
              <a:pPr/>
              <a:t>3</a:t>
            </a:fld>
            <a:endParaRPr lang="ru-RU"/>
          </a:p>
        </p:txBody>
      </p:sp>
      <p:sp>
        <p:nvSpPr>
          <p:cNvPr id="99332" name="Rectangle 4"/>
          <p:cNvSpPr>
            <a:spLocks noGrp="1" noChangeArrowheads="1"/>
          </p:cNvSpPr>
          <p:nvPr>
            <p:ph type="title"/>
          </p:nvPr>
        </p:nvSpPr>
        <p:spPr/>
        <p:txBody>
          <a:bodyPr/>
          <a:lstStyle/>
          <a:p>
            <a:r>
              <a:rPr lang="uk-UA">
                <a:solidFill>
                  <a:srgbClr val="000000"/>
                </a:solidFill>
              </a:rPr>
              <a:t>Означення хвороби</a:t>
            </a:r>
            <a:endParaRPr lang="ru-RU">
              <a:solidFill>
                <a:srgbClr val="000000"/>
              </a:solidFill>
            </a:endParaRPr>
          </a:p>
        </p:txBody>
      </p:sp>
      <p:sp>
        <p:nvSpPr>
          <p:cNvPr id="99333" name="Rectangle 5"/>
          <p:cNvSpPr>
            <a:spLocks noGrp="1" noChangeArrowheads="1"/>
          </p:cNvSpPr>
          <p:nvPr>
            <p:ph type="body" idx="1"/>
          </p:nvPr>
        </p:nvSpPr>
        <p:spPr/>
        <p:txBody>
          <a:bodyPr/>
          <a:lstStyle/>
          <a:p>
            <a:pPr>
              <a:lnSpc>
                <a:spcPct val="80000"/>
              </a:lnSpc>
            </a:pPr>
            <a:r>
              <a:rPr lang="ru-RU" sz="2800" b="1">
                <a:solidFill>
                  <a:srgbClr val="000000"/>
                </a:solidFill>
              </a:rPr>
              <a:t>Сказ (rabies)</a:t>
            </a:r>
            <a:r>
              <a:rPr lang="ru-RU" sz="2800">
                <a:solidFill>
                  <a:srgbClr val="000000"/>
                </a:solidFill>
              </a:rPr>
              <a:t> – гостра інфекційна хвороба всіх теплокровних, що належить до групи вірусних зоонозів і розвивається внаслідок укусу або ослинення хворою твариною, характеризується енцефаломієлітом, що призводить до паралічів і смерті, надзвичайно високою агресивністю, проявами різкого збудження рухових центрів, судоми м'язів глотки і дихальних м'язів з наступним їх паралічем і слинотечею.</a:t>
            </a:r>
          </a:p>
          <a:p>
            <a:pPr>
              <a:lnSpc>
                <a:spcPct val="80000"/>
              </a:lnSpc>
            </a:pPr>
            <a:r>
              <a:rPr lang="ru-RU" sz="2800">
                <a:solidFill>
                  <a:srgbClr val="000000"/>
                </a:solidFill>
              </a:rPr>
              <a:t> Сприйнятливі домашні та дикі тварини всіх видів, а також людина.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D3C31359-F88F-4CF0-AD03-20E05A950C9F}" type="slidenum">
              <a:rPr lang="ru-RU"/>
              <a:pPr/>
              <a:t>30</a:t>
            </a:fld>
            <a:endParaRPr lang="ru-RU"/>
          </a:p>
        </p:txBody>
      </p:sp>
      <p:sp>
        <p:nvSpPr>
          <p:cNvPr id="39939" name="Rectangle 3"/>
          <p:cNvSpPr>
            <a:spLocks noGrp="1" noChangeArrowheads="1"/>
          </p:cNvSpPr>
          <p:nvPr>
            <p:ph type="body" idx="1"/>
          </p:nvPr>
        </p:nvSpPr>
        <p:spPr>
          <a:xfrm>
            <a:off x="0" y="0"/>
            <a:ext cx="9144000" cy="6858000"/>
          </a:xfrm>
        </p:spPr>
        <p:txBody>
          <a:bodyPr/>
          <a:lstStyle/>
          <a:p>
            <a:pPr marL="0" indent="0">
              <a:lnSpc>
                <a:spcPct val="80000"/>
              </a:lnSpc>
              <a:buFontTx/>
              <a:buNone/>
            </a:pPr>
            <a:r>
              <a:rPr lang="ru-RU" sz="2700">
                <a:solidFill>
                  <a:srgbClr val="000000"/>
                </a:solidFill>
              </a:rPr>
              <a:t>В найбільш високих титрах вірус накопичується в центральній нервовій системі заражених тварин, особливо в амонових рогах, корі великих півкуль головного мозку, в мозочку та довгастому мозку. Високий титр збудника міститься також в слинних і сльозних залозах. Виділені штами вірусу сказу відносяться до 4 сетотипів, 6 генотипів. До 1 серотипу належать класичні штами вірусу сказу, тоді як серотипи 2, 3, 4 – віруси, які виділені від хворих на сказ тварин. Вірус володіє двома основними антигенними властивостями. Розчинний </a:t>
            </a:r>
            <a:r>
              <a:rPr lang="en-US" sz="2700">
                <a:solidFill>
                  <a:srgbClr val="000000"/>
                </a:solidFill>
              </a:rPr>
              <a:t>S</a:t>
            </a:r>
            <a:r>
              <a:rPr lang="ru-RU" sz="2700">
                <a:solidFill>
                  <a:srgbClr val="000000"/>
                </a:solidFill>
              </a:rPr>
              <a:t> – антиген (нуклепротеїн капсіди) є загальним для всієї групи вірусів сказу, і відповідає за продукцію комплементзв’язуючих, преципітуючих антитіл та антитіл, які беруть участь в реакції імунофлюоресценції. Інфенкційний    </a:t>
            </a:r>
            <a:r>
              <a:rPr lang="en-US" sz="2700">
                <a:solidFill>
                  <a:srgbClr val="000000"/>
                </a:solidFill>
              </a:rPr>
              <a:t>V</a:t>
            </a:r>
            <a:r>
              <a:rPr lang="ru-RU" sz="2700">
                <a:solidFill>
                  <a:srgbClr val="000000"/>
                </a:solidFill>
              </a:rPr>
              <a:t> – антиген (глікопротеїд зовнішньої оболонки віріона) викликає утворення віруснейтралізуючих антитіл, антигемаглютинінів і забезпечує формування імунітету. Цей антиген типоспецифічного захисту і реакції нейтралізації, в групі вірусів сказу виділяє 4 серотипи.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2690501D-AA34-44EE-8049-E971262390A1}" type="slidenum">
              <a:rPr lang="ru-RU"/>
              <a:pPr/>
              <a:t>31</a:t>
            </a:fld>
            <a:endParaRPr lang="ru-RU"/>
          </a:p>
        </p:txBody>
      </p:sp>
      <p:sp>
        <p:nvSpPr>
          <p:cNvPr id="40963" name="Rectangle 3"/>
          <p:cNvSpPr>
            <a:spLocks noGrp="1" noChangeArrowheads="1"/>
          </p:cNvSpPr>
          <p:nvPr>
            <p:ph type="body" idx="1"/>
          </p:nvPr>
        </p:nvSpPr>
        <p:spPr>
          <a:xfrm>
            <a:off x="0" y="260350"/>
            <a:ext cx="9144000" cy="6597650"/>
          </a:xfrm>
        </p:spPr>
        <p:txBody>
          <a:bodyPr/>
          <a:lstStyle/>
          <a:p>
            <a:pPr marL="0" indent="0">
              <a:buFontTx/>
              <a:buNone/>
            </a:pPr>
            <a:r>
              <a:rPr lang="ru-RU" sz="2800">
                <a:solidFill>
                  <a:srgbClr val="000000"/>
                </a:solidFill>
              </a:rPr>
              <a:t>Біологічні</a:t>
            </a:r>
            <a:r>
              <a:rPr lang="en-US" sz="2800">
                <a:solidFill>
                  <a:srgbClr val="000000"/>
                </a:solidFill>
              </a:rPr>
              <a:t> </a:t>
            </a:r>
            <a:r>
              <a:rPr lang="ru-RU" sz="2800">
                <a:solidFill>
                  <a:srgbClr val="000000"/>
                </a:solidFill>
              </a:rPr>
              <a:t>властивості</a:t>
            </a:r>
            <a:r>
              <a:rPr lang="en-US" sz="2800">
                <a:solidFill>
                  <a:srgbClr val="000000"/>
                </a:solidFill>
              </a:rPr>
              <a:t> </a:t>
            </a:r>
            <a:r>
              <a:rPr lang="ru-RU" sz="2800">
                <a:solidFill>
                  <a:srgbClr val="000000"/>
                </a:solidFill>
              </a:rPr>
              <a:t>вірусу</a:t>
            </a:r>
            <a:r>
              <a:rPr lang="en-US" sz="2800">
                <a:solidFill>
                  <a:srgbClr val="000000"/>
                </a:solidFill>
              </a:rPr>
              <a:t> </a:t>
            </a:r>
            <a:r>
              <a:rPr lang="ru-RU" sz="2800">
                <a:solidFill>
                  <a:srgbClr val="000000"/>
                </a:solidFill>
              </a:rPr>
              <a:t>сказу</a:t>
            </a:r>
            <a:r>
              <a:rPr lang="en-US" sz="2800">
                <a:solidFill>
                  <a:srgbClr val="000000"/>
                </a:solidFill>
              </a:rPr>
              <a:t> </a:t>
            </a:r>
            <a:r>
              <a:rPr lang="ru-RU" sz="2800">
                <a:solidFill>
                  <a:srgbClr val="000000"/>
                </a:solidFill>
              </a:rPr>
              <a:t>обумовлені</a:t>
            </a:r>
            <a:r>
              <a:rPr lang="en-US" sz="2800">
                <a:solidFill>
                  <a:srgbClr val="000000"/>
                </a:solidFill>
              </a:rPr>
              <a:t> </a:t>
            </a:r>
            <a:r>
              <a:rPr lang="ru-RU" sz="2800">
                <a:solidFill>
                  <a:srgbClr val="000000"/>
                </a:solidFill>
              </a:rPr>
              <a:t>природньою</a:t>
            </a:r>
            <a:r>
              <a:rPr lang="en-US" sz="2800">
                <a:solidFill>
                  <a:srgbClr val="000000"/>
                </a:solidFill>
              </a:rPr>
              <a:t> </a:t>
            </a:r>
            <a:r>
              <a:rPr lang="ru-RU" sz="2800">
                <a:solidFill>
                  <a:srgbClr val="000000"/>
                </a:solidFill>
              </a:rPr>
              <a:t>мінливістю</a:t>
            </a:r>
            <a:r>
              <a:rPr lang="en-US" sz="2800">
                <a:solidFill>
                  <a:srgbClr val="000000"/>
                </a:solidFill>
              </a:rPr>
              <a:t>. </a:t>
            </a:r>
            <a:r>
              <a:rPr lang="ru-RU" sz="2800">
                <a:solidFill>
                  <a:srgbClr val="000000"/>
                </a:solidFill>
              </a:rPr>
              <a:t>Класичні штами, які повільно фіксуються, викликають типову картину сказу. Інші штами, навпаки, швидко фіксуються і після короткого інкубаційного періоду викликають паралітичну форму сказу, при якій не виявляють тілець Бабеша – Негрі. </a:t>
            </a:r>
          </a:p>
          <a:p>
            <a:pPr marL="0" indent="0">
              <a:buFontTx/>
              <a:buNone/>
            </a:pPr>
            <a:r>
              <a:rPr lang="ru-RU" sz="2800">
                <a:solidFill>
                  <a:srgbClr val="000000"/>
                </a:solidFill>
              </a:rPr>
              <a:t>Для вірусу характерне утвонення у цитоплазмі нейроцитів центральної нервової системи специфічних включень – тілець Бабеша – Негрі. Ці тільця являють собою утворення різної форми (круглої, овальної, грушевидної) величиною 0,25 – 27 мкм. В одному нейроциті може бути виявлено по одному або по декілька тілець. Такі тільця можна виявити  в гістологічних препаратах та в мазках з розтертої мозкової тканини.</a:t>
            </a:r>
            <a:r>
              <a:rPr lang="ru-RU" sz="280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fld id="{D3B36FAE-91B9-48F7-A888-AE8C87D23E24}" type="slidenum">
              <a:rPr lang="ru-RU"/>
              <a:pPr/>
              <a:t>32</a:t>
            </a:fld>
            <a:endParaRPr lang="ru-RU"/>
          </a:p>
        </p:txBody>
      </p:sp>
      <p:sp>
        <p:nvSpPr>
          <p:cNvPr id="41989" name="Rectangle 5"/>
          <p:cNvSpPr>
            <a:spLocks noChangeArrowheads="1"/>
          </p:cNvSpPr>
          <p:nvPr/>
        </p:nvSpPr>
        <p:spPr bwMode="auto">
          <a:xfrm>
            <a:off x="4114800" y="3241675"/>
            <a:ext cx="9144000" cy="0"/>
          </a:xfrm>
          <a:prstGeom prst="rect">
            <a:avLst/>
          </a:prstGeom>
          <a:noFill/>
          <a:ln w="9525">
            <a:noFill/>
            <a:miter lim="800000"/>
            <a:headEnd/>
            <a:tailEnd/>
          </a:ln>
          <a:effectLst/>
        </p:spPr>
        <p:txBody>
          <a:bodyPr wrap="none" anchor="ctr">
            <a:spAutoFit/>
          </a:bodyPr>
          <a:lstStyle/>
          <a:p>
            <a:endParaRPr lang="uk-UA"/>
          </a:p>
        </p:txBody>
      </p:sp>
      <p:pic>
        <p:nvPicPr>
          <p:cNvPr id="41988" name="Picture 4"/>
          <p:cNvPicPr>
            <a:picLocks noChangeAspect="1" noChangeArrowheads="1"/>
          </p:cNvPicPr>
          <p:nvPr/>
        </p:nvPicPr>
        <p:blipFill>
          <a:blip r:embed="rId2" cstate="print"/>
          <a:srcRect/>
          <a:stretch>
            <a:fillRect/>
          </a:stretch>
        </p:blipFill>
        <p:spPr bwMode="auto">
          <a:xfrm>
            <a:off x="0" y="260350"/>
            <a:ext cx="5292725" cy="4090988"/>
          </a:xfrm>
          <a:prstGeom prst="rect">
            <a:avLst/>
          </a:prstGeom>
          <a:noFill/>
        </p:spPr>
      </p:pic>
      <p:sp>
        <p:nvSpPr>
          <p:cNvPr id="41991" name="Rectangle 7"/>
          <p:cNvSpPr>
            <a:spLocks noChangeArrowheads="1"/>
          </p:cNvSpPr>
          <p:nvPr/>
        </p:nvSpPr>
        <p:spPr bwMode="auto">
          <a:xfrm>
            <a:off x="6588125" y="1808163"/>
            <a:ext cx="9144000" cy="0"/>
          </a:xfrm>
          <a:prstGeom prst="rect">
            <a:avLst/>
          </a:prstGeom>
          <a:noFill/>
          <a:ln w="9525">
            <a:noFill/>
            <a:miter lim="800000"/>
            <a:headEnd/>
            <a:tailEnd/>
          </a:ln>
          <a:effectLst/>
        </p:spPr>
        <p:txBody>
          <a:bodyPr wrap="none" anchor="ctr">
            <a:spAutoFit/>
          </a:bodyPr>
          <a:lstStyle/>
          <a:p>
            <a:endParaRPr lang="uk-UA"/>
          </a:p>
        </p:txBody>
      </p:sp>
      <p:pic>
        <p:nvPicPr>
          <p:cNvPr id="41990" name="Picture 6"/>
          <p:cNvPicPr>
            <a:picLocks noChangeAspect="1" noChangeArrowheads="1"/>
          </p:cNvPicPr>
          <p:nvPr/>
        </p:nvPicPr>
        <p:blipFill>
          <a:blip r:embed="rId3" cstate="print"/>
          <a:srcRect/>
          <a:stretch>
            <a:fillRect/>
          </a:stretch>
        </p:blipFill>
        <p:spPr bwMode="auto">
          <a:xfrm>
            <a:off x="4427538" y="2492375"/>
            <a:ext cx="4716462" cy="3851275"/>
          </a:xfrm>
          <a:prstGeom prst="rect">
            <a:avLst/>
          </a:prstGeom>
          <a:noFill/>
        </p:spPr>
      </p:pic>
      <p:sp>
        <p:nvSpPr>
          <p:cNvPr id="41993" name="Rectangle 9"/>
          <p:cNvSpPr>
            <a:spLocks noChangeArrowheads="1"/>
          </p:cNvSpPr>
          <p:nvPr/>
        </p:nvSpPr>
        <p:spPr bwMode="auto">
          <a:xfrm>
            <a:off x="7772400" y="1682750"/>
            <a:ext cx="9144000" cy="0"/>
          </a:xfrm>
          <a:prstGeom prst="rect">
            <a:avLst/>
          </a:prstGeom>
          <a:noFill/>
          <a:ln w="9525">
            <a:noFill/>
            <a:miter lim="800000"/>
            <a:headEnd/>
            <a:tailEnd/>
          </a:ln>
          <a:effectLst/>
        </p:spPr>
        <p:txBody>
          <a:bodyPr wrap="none" anchor="ctr">
            <a:spAutoFit/>
          </a:bodyPr>
          <a:lstStyle/>
          <a:p>
            <a:endParaRPr lang="uk-UA"/>
          </a:p>
        </p:txBody>
      </p:sp>
      <p:sp>
        <p:nvSpPr>
          <p:cNvPr id="41995" name="Rectangle 11"/>
          <p:cNvSpPr>
            <a:spLocks noChangeArrowheads="1"/>
          </p:cNvSpPr>
          <p:nvPr/>
        </p:nvSpPr>
        <p:spPr bwMode="auto">
          <a:xfrm>
            <a:off x="2036763" y="3511550"/>
            <a:ext cx="9144000" cy="0"/>
          </a:xfrm>
          <a:prstGeom prst="rect">
            <a:avLst/>
          </a:prstGeom>
          <a:noFill/>
          <a:ln w="9525">
            <a:noFill/>
            <a:miter lim="800000"/>
            <a:headEnd/>
            <a:tailEnd/>
          </a:ln>
          <a:effectLst/>
        </p:spPr>
        <p:txBody>
          <a:bodyPr wrap="none" anchor="ctr">
            <a:spAutoFit/>
          </a:bodyPr>
          <a:lstStyle/>
          <a:p>
            <a:endParaRPr lang="uk-U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BB4D7379-455F-44AF-A811-63BAA7162B3B}" type="slidenum">
              <a:rPr lang="ru-RU"/>
              <a:pPr/>
              <a:t>33</a:t>
            </a:fld>
            <a:endParaRPr lang="ru-RU"/>
          </a:p>
        </p:txBody>
      </p:sp>
      <p:pic>
        <p:nvPicPr>
          <p:cNvPr id="43012" name="Picture 4"/>
          <p:cNvPicPr>
            <a:picLocks noChangeAspect="1" noChangeArrowheads="1"/>
          </p:cNvPicPr>
          <p:nvPr/>
        </p:nvPicPr>
        <p:blipFill>
          <a:blip r:embed="rId2" cstate="print"/>
          <a:srcRect/>
          <a:stretch>
            <a:fillRect/>
          </a:stretch>
        </p:blipFill>
        <p:spPr bwMode="auto">
          <a:xfrm>
            <a:off x="0" y="0"/>
            <a:ext cx="4608513" cy="4608513"/>
          </a:xfrm>
          <a:prstGeom prst="rect">
            <a:avLst/>
          </a:prstGeom>
          <a:noFill/>
        </p:spPr>
      </p:pic>
      <p:pic>
        <p:nvPicPr>
          <p:cNvPr id="43013" name="Picture 5"/>
          <p:cNvPicPr>
            <a:picLocks noChangeAspect="1" noChangeArrowheads="1"/>
          </p:cNvPicPr>
          <p:nvPr/>
        </p:nvPicPr>
        <p:blipFill>
          <a:blip r:embed="rId3" cstate="print"/>
          <a:srcRect/>
          <a:stretch>
            <a:fillRect/>
          </a:stretch>
        </p:blipFill>
        <p:spPr bwMode="auto">
          <a:xfrm>
            <a:off x="4427538" y="2141538"/>
            <a:ext cx="4716462" cy="471646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9F823744-3BCB-491E-94E0-966C715A7022}" type="slidenum">
              <a:rPr lang="ru-RU"/>
              <a:pPr/>
              <a:t>34</a:t>
            </a:fld>
            <a:endParaRPr lang="ru-RU"/>
          </a:p>
        </p:txBody>
      </p:sp>
      <p:sp>
        <p:nvSpPr>
          <p:cNvPr id="44035" name="Rectangle 3"/>
          <p:cNvSpPr>
            <a:spLocks noGrp="1" noChangeArrowheads="1"/>
          </p:cNvSpPr>
          <p:nvPr>
            <p:ph type="body" idx="1"/>
          </p:nvPr>
        </p:nvSpPr>
        <p:spPr>
          <a:xfrm>
            <a:off x="457200" y="0"/>
            <a:ext cx="8229600" cy="6858000"/>
          </a:xfrm>
        </p:spPr>
        <p:txBody>
          <a:bodyPr/>
          <a:lstStyle/>
          <a:p>
            <a:pPr marL="73025" indent="9525">
              <a:lnSpc>
                <a:spcPct val="80000"/>
              </a:lnSpc>
              <a:buFontTx/>
              <a:buNone/>
            </a:pPr>
            <a:r>
              <a:rPr lang="ru-RU" sz="2800">
                <a:solidFill>
                  <a:srgbClr val="000000"/>
                </a:solidFill>
              </a:rPr>
              <a:t>Стійкість вірусу сказу залежить від умов зовнішнього середовища. При         60 0С вірус інактивується через 10 хвилин. При 100 0С – миттєво. Згубно діє на вірус висушування та вплив прямих сонячних променів. Також вірус чутливий до розчину мила. Вірус стійкий до низіких температур. Місяцями зберігається у замороженому вигляді (низька температура консервує вірус). Вірус швидко гине при рН грунту нижче 5,5. В матеріалі, шо піддається гниттю, вірус зберігається упродовж 2 – 3 тижнів. При дії  1 – 2% лізолу, 2% лугу, 5%формаліну ( інактивуєтьсяза 5 хв.), 3% хлораміну інактивуєиться швидко, 1% марганцевокислого калію (за 15 хв.), 2% розчину соляної кислоти (за 15 хв.), 5% розчину саліцилової кислоти (за 5 хв.), 5% борної кислоти (за 15 хв.). вірус стійкий до дії на нього йоду та перекису водню.</a:t>
            </a:r>
            <a:r>
              <a:rPr lang="ru-RU" sz="280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77F931D0-1621-4111-B021-E707A91AA4FB}" type="slidenum">
              <a:rPr lang="ru-RU"/>
              <a:pPr/>
              <a:t>35</a:t>
            </a:fld>
            <a:endParaRPr lang="ru-RU"/>
          </a:p>
        </p:txBody>
      </p:sp>
      <p:sp>
        <p:nvSpPr>
          <p:cNvPr id="45059" name="Rectangle 3"/>
          <p:cNvSpPr>
            <a:spLocks noGrp="1" noChangeArrowheads="1"/>
          </p:cNvSpPr>
          <p:nvPr>
            <p:ph type="body" idx="1"/>
          </p:nvPr>
        </p:nvSpPr>
        <p:spPr>
          <a:xfrm>
            <a:off x="457200" y="0"/>
            <a:ext cx="8229600" cy="6858000"/>
          </a:xfrm>
        </p:spPr>
        <p:txBody>
          <a:bodyPr/>
          <a:lstStyle/>
          <a:p>
            <a:pPr marL="73025" indent="9525">
              <a:buFontTx/>
              <a:buNone/>
            </a:pPr>
            <a:r>
              <a:rPr lang="ru-RU">
                <a:solidFill>
                  <a:srgbClr val="000000"/>
                </a:solidFill>
              </a:rPr>
              <a:t>В рідкій слині вірус зберігає вірулентні властивості упродовж доби, в сухій слині протягом 14 годин. В поверхневих шарах грунту – упродовж 2 – 3 місяців. У довгастому мозку трупа собаки – 14 днів.</a:t>
            </a:r>
            <a:r>
              <a:rPr lang="ru-RU"/>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F8E73E44-1A14-4CBD-9544-CAA470098089}" type="slidenum">
              <a:rPr lang="ru-RU"/>
              <a:pPr/>
              <a:t>36</a:t>
            </a:fld>
            <a:endParaRPr lang="ru-RU"/>
          </a:p>
        </p:txBody>
      </p:sp>
      <p:sp>
        <p:nvSpPr>
          <p:cNvPr id="46082" name="Rectangle 2"/>
          <p:cNvSpPr>
            <a:spLocks noGrp="1" noChangeArrowheads="1"/>
          </p:cNvSpPr>
          <p:nvPr>
            <p:ph type="title"/>
          </p:nvPr>
        </p:nvSpPr>
        <p:spPr>
          <a:xfrm>
            <a:off x="457200" y="274638"/>
            <a:ext cx="8229600" cy="633412"/>
          </a:xfrm>
        </p:spPr>
        <p:txBody>
          <a:bodyPr/>
          <a:lstStyle/>
          <a:p>
            <a:r>
              <a:rPr lang="ru-RU" sz="4000"/>
              <a:t>Патогенез </a:t>
            </a:r>
          </a:p>
        </p:txBody>
      </p:sp>
      <p:sp>
        <p:nvSpPr>
          <p:cNvPr id="46083" name="Rectangle 3"/>
          <p:cNvSpPr>
            <a:spLocks noGrp="1" noChangeArrowheads="1"/>
          </p:cNvSpPr>
          <p:nvPr>
            <p:ph type="body" idx="1"/>
          </p:nvPr>
        </p:nvSpPr>
        <p:spPr>
          <a:xfrm>
            <a:off x="0" y="836613"/>
            <a:ext cx="9144000" cy="6021387"/>
          </a:xfrm>
        </p:spPr>
        <p:txBody>
          <a:bodyPr/>
          <a:lstStyle/>
          <a:p>
            <a:pPr marL="0" indent="0">
              <a:lnSpc>
                <a:spcPct val="90000"/>
              </a:lnSpc>
              <a:buFontTx/>
              <a:buNone/>
            </a:pPr>
            <a:r>
              <a:rPr lang="uk-UA" sz="2800">
                <a:solidFill>
                  <a:srgbClr val="000000"/>
                </a:solidFill>
              </a:rPr>
              <a:t>Патогенез сказу залежить від особливостей організу: рівня організації центральної нервової системи, гормональної системи.</a:t>
            </a:r>
            <a:endParaRPr lang="ru-RU" sz="2800">
              <a:solidFill>
                <a:srgbClr val="000000"/>
              </a:solidFill>
            </a:endParaRPr>
          </a:p>
          <a:p>
            <a:pPr marL="0" indent="0">
              <a:lnSpc>
                <a:spcPct val="90000"/>
              </a:lnSpc>
              <a:buFontTx/>
              <a:buNone/>
            </a:pPr>
            <a:r>
              <a:rPr lang="ru-RU" sz="2800">
                <a:solidFill>
                  <a:srgbClr val="000000"/>
                </a:solidFill>
              </a:rPr>
              <a:t>При зараженні сприйнятливої тварини вірус ще деякий час зберігається у місці проникнення, а потім по доцентрових нервових волокнах проникає до спинного і головного мозку. Вірус сказу нейротропний. Розмноження  вірусу в сірій речовині мозку обумовлює розвиток дифузного негнійного енцефаліту. Найбільша кількість вірусу локалізується у корі головного мозку, амонієвих рогах, довгастому мозку, мозочку. В слинні залози вірус проникає по доцентровим нервовим шляхам із центральної нервової системи.</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01DA9C95-C5C6-4586-865F-6009EEFF2346}" type="slidenum">
              <a:rPr lang="ru-RU"/>
              <a:pPr/>
              <a:t>37</a:t>
            </a:fld>
            <a:endParaRPr lang="ru-RU"/>
          </a:p>
        </p:txBody>
      </p:sp>
      <p:sp>
        <p:nvSpPr>
          <p:cNvPr id="47107" name="Rectangle 3"/>
          <p:cNvSpPr>
            <a:spLocks noGrp="1" noChangeArrowheads="1"/>
          </p:cNvSpPr>
          <p:nvPr>
            <p:ph type="body" idx="1"/>
          </p:nvPr>
        </p:nvSpPr>
        <p:spPr>
          <a:xfrm>
            <a:off x="457200" y="0"/>
            <a:ext cx="8229600" cy="6858000"/>
          </a:xfrm>
        </p:spPr>
        <p:txBody>
          <a:bodyPr/>
          <a:lstStyle/>
          <a:p>
            <a:pPr marL="0" indent="0">
              <a:lnSpc>
                <a:spcPct val="90000"/>
              </a:lnSpc>
              <a:buFontTx/>
              <a:buNone/>
            </a:pPr>
            <a:r>
              <a:rPr lang="ru-RU">
                <a:solidFill>
                  <a:srgbClr val="000000"/>
                </a:solidFill>
              </a:rPr>
              <a:t>В спинному мозку концентрація вірусу дещо нижча у порівнянні з головним мозком. Також вірус виявляють у периферичній нервовій системі. </a:t>
            </a:r>
          </a:p>
          <a:p>
            <a:pPr marL="0" indent="0">
              <a:lnSpc>
                <a:spcPct val="90000"/>
              </a:lnSpc>
              <a:buFontTx/>
              <a:buNone/>
            </a:pPr>
            <a:r>
              <a:rPr lang="ru-RU">
                <a:solidFill>
                  <a:srgbClr val="000000"/>
                </a:solidFill>
              </a:rPr>
              <a:t>Патогенна дія вірусу  сказу проявляється у токсичній дії вірусу на нервову систему. Відбувається руйнація нейроцитів, виникають дегенеративні зміни у нервовій тканині, внаслідок чого порушується діяльність центральної нервової системи. Це призводить до порушення обмінних процесів у нервовій системі, виникнення паралічів всіх життєвих центрів. Смерть живого організму наступає внаслідок паралічу та асфіксії.</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B9031C01-D896-4E82-BD70-C60F5981F69A}" type="slidenum">
              <a:rPr lang="ru-RU"/>
              <a:pPr/>
              <a:t>38</a:t>
            </a:fld>
            <a:endParaRPr lang="ru-RU"/>
          </a:p>
        </p:txBody>
      </p:sp>
      <p:sp>
        <p:nvSpPr>
          <p:cNvPr id="48130" name="Rectangle 2"/>
          <p:cNvSpPr>
            <a:spLocks noGrp="1" noChangeArrowheads="1"/>
          </p:cNvSpPr>
          <p:nvPr>
            <p:ph type="title"/>
          </p:nvPr>
        </p:nvSpPr>
        <p:spPr>
          <a:xfrm>
            <a:off x="457200" y="274638"/>
            <a:ext cx="8229600" cy="779462"/>
          </a:xfrm>
        </p:spPr>
        <p:txBody>
          <a:bodyPr/>
          <a:lstStyle/>
          <a:p>
            <a:r>
              <a:rPr lang="ru-RU" b="1">
                <a:solidFill>
                  <a:srgbClr val="000000"/>
                </a:solidFill>
              </a:rPr>
              <a:t>Перебіг та клінічні ознаки</a:t>
            </a:r>
            <a:r>
              <a:rPr lang="ru-RU"/>
              <a:t> </a:t>
            </a:r>
          </a:p>
        </p:txBody>
      </p:sp>
      <p:sp>
        <p:nvSpPr>
          <p:cNvPr id="48131" name="Rectangle 3"/>
          <p:cNvSpPr>
            <a:spLocks noGrp="1" noChangeArrowheads="1"/>
          </p:cNvSpPr>
          <p:nvPr>
            <p:ph type="body" idx="1"/>
          </p:nvPr>
        </p:nvSpPr>
        <p:spPr>
          <a:xfrm>
            <a:off x="0" y="908050"/>
            <a:ext cx="9144000" cy="5949950"/>
          </a:xfrm>
        </p:spPr>
        <p:txBody>
          <a:bodyPr/>
          <a:lstStyle/>
          <a:p>
            <a:pPr marL="0" indent="0">
              <a:lnSpc>
                <a:spcPct val="80000"/>
              </a:lnSpc>
              <a:buFontTx/>
              <a:buNone/>
            </a:pPr>
            <a:r>
              <a:rPr lang="ru-RU" sz="2800">
                <a:solidFill>
                  <a:srgbClr val="000000"/>
                </a:solidFill>
              </a:rPr>
              <a:t>Перебіг хвороби зазвичай гострий. Інкубаційний період варіює і залежить від декількох факторів: від місця укусу, віку, кількості та глибини нанесених ран, від кількості вірусу, що потрапив у сприйнятливий організм. Чим далі знаходиться уражене місце від центральної нервової системи, тим довшим буде час проникнення вірусу до мозку і тим довшим буде інкубаційний період (наприклад, рани на кінцівках); і навпаки, чим ближча рана до мозку, тим коротшим буде інкубаційний період ( при покусах в ділянці шиї, голови, при потраплянні вірусу через око). Крім того, у молодих тварин інкубаційний період коротший, ніж  у дорослих тварин. Як правило, інкубаційний період триває від 3 тижнів до 3 місяців. Однак, враховуючи вищезгадані особливості, цей період може сягати як 3 днів, так і року.</a:t>
            </a:r>
            <a:r>
              <a:rPr lang="ru-RU" sz="280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6836EB77-9CB0-42F8-B34D-13CFEB5FF292}" type="slidenum">
              <a:rPr lang="ru-RU"/>
              <a:pPr/>
              <a:t>39</a:t>
            </a:fld>
            <a:endParaRPr lang="ru-RU"/>
          </a:p>
        </p:txBody>
      </p:sp>
      <p:sp>
        <p:nvSpPr>
          <p:cNvPr id="49155" name="Rectangle 3"/>
          <p:cNvSpPr>
            <a:spLocks noGrp="1" noChangeArrowheads="1"/>
          </p:cNvSpPr>
          <p:nvPr>
            <p:ph type="body" idx="1"/>
          </p:nvPr>
        </p:nvSpPr>
        <p:spPr>
          <a:xfrm>
            <a:off x="0" y="0"/>
            <a:ext cx="9144000" cy="6858000"/>
          </a:xfrm>
        </p:spPr>
        <p:txBody>
          <a:bodyPr/>
          <a:lstStyle/>
          <a:p>
            <a:pPr>
              <a:buFontTx/>
              <a:buNone/>
            </a:pPr>
            <a:r>
              <a:rPr lang="ru-RU">
                <a:solidFill>
                  <a:srgbClr val="000000"/>
                </a:solidFill>
              </a:rPr>
              <a:t>Клінічні ознаки не розрізняються суттєво у всіх видів тварин. Але найяскравіше вони вивчені у собак. Сказ у собак зазвичай проявляється у двох формах: буйній та тихій. Також розрізняють 5 клінічних форм прояву цієї хвороби.</a:t>
            </a:r>
          </a:p>
          <a:p>
            <a:pPr>
              <a:buFontTx/>
              <a:buNone/>
            </a:pPr>
            <a:r>
              <a:rPr lang="ru-RU">
                <a:solidFill>
                  <a:srgbClr val="000000"/>
                </a:solidFill>
              </a:rPr>
              <a:t>1). Буйна форма;</a:t>
            </a:r>
          </a:p>
          <a:p>
            <a:pPr>
              <a:buFontTx/>
              <a:buNone/>
            </a:pPr>
            <a:r>
              <a:rPr lang="ru-RU">
                <a:solidFill>
                  <a:srgbClr val="000000"/>
                </a:solidFill>
              </a:rPr>
              <a:t>2). Тиха (паралітична) форма;</a:t>
            </a:r>
          </a:p>
          <a:p>
            <a:pPr>
              <a:buFontTx/>
              <a:buNone/>
            </a:pPr>
            <a:r>
              <a:rPr lang="ru-RU">
                <a:solidFill>
                  <a:srgbClr val="000000"/>
                </a:solidFill>
              </a:rPr>
              <a:t>3). Атипова форма;</a:t>
            </a:r>
          </a:p>
          <a:p>
            <a:pPr>
              <a:buFontTx/>
              <a:buNone/>
            </a:pPr>
            <a:r>
              <a:rPr lang="ru-RU">
                <a:solidFill>
                  <a:srgbClr val="000000"/>
                </a:solidFill>
              </a:rPr>
              <a:t>4). Абортивна форма;</a:t>
            </a:r>
          </a:p>
          <a:p>
            <a:pPr>
              <a:buFontTx/>
              <a:buNone/>
            </a:pPr>
            <a:r>
              <a:rPr lang="ru-RU">
                <a:solidFill>
                  <a:srgbClr val="000000"/>
                </a:solidFill>
              </a:rPr>
              <a:t>5). Зворотня форма.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DA10F907-042C-401D-BFB2-09FFFB18276C}" type="slidenum">
              <a:rPr lang="ru-RU"/>
              <a:pPr/>
              <a:t>4</a:t>
            </a:fld>
            <a:endParaRPr lang="ru-RU"/>
          </a:p>
        </p:txBody>
      </p:sp>
      <p:pic>
        <p:nvPicPr>
          <p:cNvPr id="2052" name="Picture 4"/>
          <p:cNvPicPr>
            <a:picLocks noChangeAspect="1" noChangeArrowheads="1"/>
          </p:cNvPicPr>
          <p:nvPr/>
        </p:nvPicPr>
        <p:blipFill>
          <a:blip r:embed="rId3" cstate="print"/>
          <a:srcRect/>
          <a:stretch>
            <a:fillRect/>
          </a:stretch>
        </p:blipFill>
        <p:spPr bwMode="auto">
          <a:xfrm>
            <a:off x="1835150" y="765175"/>
            <a:ext cx="5578475" cy="4352925"/>
          </a:xfrm>
          <a:prstGeom prst="rect">
            <a:avLst/>
          </a:prstGeom>
          <a:noFill/>
          <a:ln w="9525">
            <a:noFill/>
            <a:miter lim="800000"/>
            <a:headEnd/>
            <a:tailEnd/>
          </a:ln>
        </p:spPr>
      </p:pic>
      <p:sp>
        <p:nvSpPr>
          <p:cNvPr id="2053" name="Text Box 5"/>
          <p:cNvSpPr txBox="1">
            <a:spLocks noChangeArrowheads="1"/>
          </p:cNvSpPr>
          <p:nvPr/>
        </p:nvSpPr>
        <p:spPr bwMode="auto">
          <a:xfrm>
            <a:off x="2771775" y="5300663"/>
            <a:ext cx="3889375" cy="641350"/>
          </a:xfrm>
          <a:prstGeom prst="rect">
            <a:avLst/>
          </a:prstGeom>
          <a:noFill/>
          <a:ln w="9525">
            <a:noFill/>
            <a:miter lim="800000"/>
            <a:headEnd/>
            <a:tailEnd/>
          </a:ln>
          <a:effectLst/>
        </p:spPr>
        <p:txBody>
          <a:bodyPr>
            <a:spAutoFit/>
          </a:bodyPr>
          <a:lstStyle/>
          <a:p>
            <a:r>
              <a:rPr lang="ru-RU">
                <a:solidFill>
                  <a:srgbClr val="000000"/>
                </a:solidFill>
                <a:latin typeface="Tahoma" pitchFamily="34" charset="0"/>
              </a:rPr>
              <a:t>Сказ</a:t>
            </a:r>
          </a:p>
          <a:p>
            <a:r>
              <a:rPr lang="ru-RU">
                <a:solidFill>
                  <a:srgbClr val="000000"/>
                </a:solidFill>
                <a:latin typeface="Tahoma" pitchFamily="34" charset="0"/>
              </a:rPr>
              <a:t>Я збираюся заразити вас з ними</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E72DA403-2A9F-4096-870C-9B48B8F533AF}" type="slidenum">
              <a:rPr lang="ru-RU"/>
              <a:pPr/>
              <a:t>40</a:t>
            </a:fld>
            <a:endParaRPr lang="ru-RU"/>
          </a:p>
        </p:txBody>
      </p:sp>
      <p:sp>
        <p:nvSpPr>
          <p:cNvPr id="50179" name="Rectangle 3"/>
          <p:cNvSpPr>
            <a:spLocks noGrp="1" noChangeArrowheads="1"/>
          </p:cNvSpPr>
          <p:nvPr>
            <p:ph type="body" idx="1"/>
          </p:nvPr>
        </p:nvSpPr>
        <p:spPr>
          <a:xfrm>
            <a:off x="395288" y="0"/>
            <a:ext cx="8229600" cy="6858000"/>
          </a:xfrm>
        </p:spPr>
        <p:txBody>
          <a:bodyPr/>
          <a:lstStyle/>
          <a:p>
            <a:pPr marL="9525" indent="11113">
              <a:buFontTx/>
              <a:buNone/>
            </a:pPr>
            <a:r>
              <a:rPr lang="ru-RU">
                <a:solidFill>
                  <a:srgbClr val="000000"/>
                </a:solidFill>
              </a:rPr>
              <a:t>Буйний сказ – це сама розповсюджена форма прояву. Клінічні ознаки найбільш виражені. Хвороба має 3 стадії розвитку: продормальна, стадія збудження, стадія паралічів. </a:t>
            </a:r>
          </a:p>
          <a:p>
            <a:pPr marL="9525" indent="11113">
              <a:buFontTx/>
              <a:buNone/>
            </a:pPr>
            <a:r>
              <a:rPr lang="ru-RU">
                <a:solidFill>
                  <a:srgbClr val="000000"/>
                </a:solidFill>
              </a:rPr>
              <a:t>Продормальна (початкова) стадія триває від 12 годин до 3 діб і характеризується   змінами у поведінці тварини. Собака виглядає сумною, пригніченою, забивається у темні кутки або в конуру, неохоче реагує на оклик господаря.</a:t>
            </a:r>
            <a:r>
              <a:rPr lang="ru-RU"/>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726FB3A9-0F4F-498E-94E0-EA2E7E05287E}" type="slidenum">
              <a:rPr lang="ru-RU"/>
              <a:pPr/>
              <a:t>41</a:t>
            </a:fld>
            <a:endParaRPr lang="ru-RU"/>
          </a:p>
        </p:txBody>
      </p:sp>
      <p:sp>
        <p:nvSpPr>
          <p:cNvPr id="51203" name="Rectangle 3"/>
          <p:cNvSpPr>
            <a:spLocks noGrp="1" noChangeArrowheads="1"/>
          </p:cNvSpPr>
          <p:nvPr>
            <p:ph type="body" idx="1"/>
          </p:nvPr>
        </p:nvSpPr>
        <p:spPr>
          <a:xfrm>
            <a:off x="0" y="0"/>
            <a:ext cx="9144000" cy="6858000"/>
          </a:xfrm>
        </p:spPr>
        <p:txBody>
          <a:bodyPr/>
          <a:lstStyle/>
          <a:p>
            <a:pPr marL="0" indent="0">
              <a:lnSpc>
                <a:spcPct val="90000"/>
              </a:lnSpc>
              <a:buFontTx/>
              <a:buNone/>
            </a:pPr>
            <a:r>
              <a:rPr lang="ru-RU" sz="2700">
                <a:solidFill>
                  <a:srgbClr val="000000"/>
                </a:solidFill>
              </a:rPr>
              <a:t>В інших випадках собака надто смиренна і добр</a:t>
            </a:r>
            <a:r>
              <a:rPr lang="uk-UA" sz="2700">
                <a:solidFill>
                  <a:srgbClr val="000000"/>
                </a:solidFill>
              </a:rPr>
              <a:t>а</a:t>
            </a:r>
            <a:r>
              <a:rPr lang="ru-RU" sz="2700">
                <a:solidFill>
                  <a:srgbClr val="000000"/>
                </a:solidFill>
              </a:rPr>
              <a:t>, не відходить від господаря, намагається лизати йому руки, обличчя (слина в цей час вже містити вірус). Поступово наростають неспокій і збудливість. Собака постійно переходить з місця на місце, лякається при виникненні шуму або при торканні до неї. Можуть з’явитися ознаки галюцінацій: тварина розлючено гавкає при огляді давно знайомих предметів, ніби кусає щось у повітрі (“ловить мух”). Нерідко спотворюється апетит. Собака неохоче споживає  звичайні корми або ж зовсім відмовляється від споживання корму. У той же час постійно хапає ганчірки, солому, власні фекалії, гризе дерев’яні пердмети. Іноді виникає сильний зуд у місці укусу, тварина вилизує, розчісує і навіть розгризає уражену ділянку. У кінці продормальної стадії внаслідок парезу м’язів глотки утруднюється ковтання. Здається, ніби тварина вдавилася. З’являється слинотеча, гавкання стає хриплим, часто переходить у вой.</a:t>
            </a:r>
            <a:r>
              <a:rPr lang="ru-RU" sz="270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55B32478-8FCD-4BA7-B685-F828E7DC349A}" type="slidenum">
              <a:rPr lang="ru-RU"/>
              <a:pPr/>
              <a:t>42</a:t>
            </a:fld>
            <a:endParaRPr lang="ru-RU"/>
          </a:p>
        </p:txBody>
      </p:sp>
      <p:sp>
        <p:nvSpPr>
          <p:cNvPr id="56325" name="Rectangle 5"/>
          <p:cNvSpPr>
            <a:spLocks noChangeArrowheads="1"/>
          </p:cNvSpPr>
          <p:nvPr/>
        </p:nvSpPr>
        <p:spPr bwMode="auto">
          <a:xfrm>
            <a:off x="4675188" y="2825750"/>
            <a:ext cx="9144000" cy="0"/>
          </a:xfrm>
          <a:prstGeom prst="rect">
            <a:avLst/>
          </a:prstGeom>
          <a:noFill/>
          <a:ln w="9525">
            <a:noFill/>
            <a:miter lim="800000"/>
            <a:headEnd/>
            <a:tailEnd/>
          </a:ln>
          <a:effectLst/>
        </p:spPr>
        <p:txBody>
          <a:bodyPr wrap="none" anchor="ctr">
            <a:spAutoFit/>
          </a:bodyPr>
          <a:lstStyle/>
          <a:p>
            <a:endParaRPr lang="uk-UA"/>
          </a:p>
        </p:txBody>
      </p:sp>
      <p:pic>
        <p:nvPicPr>
          <p:cNvPr id="56324" name="Picture 4"/>
          <p:cNvPicPr>
            <a:picLocks noChangeAspect="1" noChangeArrowheads="1"/>
          </p:cNvPicPr>
          <p:nvPr/>
        </p:nvPicPr>
        <p:blipFill>
          <a:blip r:embed="rId2" cstate="print"/>
          <a:srcRect/>
          <a:stretch>
            <a:fillRect/>
          </a:stretch>
        </p:blipFill>
        <p:spPr bwMode="auto">
          <a:xfrm>
            <a:off x="0" y="0"/>
            <a:ext cx="5113338" cy="3835400"/>
          </a:xfrm>
          <a:prstGeom prst="rect">
            <a:avLst/>
          </a:prstGeom>
          <a:noFill/>
        </p:spPr>
      </p:pic>
      <p:sp>
        <p:nvSpPr>
          <p:cNvPr id="56327" name="Rectangle 7"/>
          <p:cNvSpPr>
            <a:spLocks noChangeArrowheads="1"/>
          </p:cNvSpPr>
          <p:nvPr/>
        </p:nvSpPr>
        <p:spPr bwMode="auto">
          <a:xfrm>
            <a:off x="6940550" y="4052888"/>
            <a:ext cx="9144000" cy="0"/>
          </a:xfrm>
          <a:prstGeom prst="rect">
            <a:avLst/>
          </a:prstGeom>
          <a:noFill/>
          <a:ln w="9525">
            <a:noFill/>
            <a:miter lim="800000"/>
            <a:headEnd/>
            <a:tailEnd/>
          </a:ln>
          <a:effectLst/>
        </p:spPr>
        <p:txBody>
          <a:bodyPr wrap="none" anchor="ctr">
            <a:spAutoFit/>
          </a:bodyPr>
          <a:lstStyle/>
          <a:p>
            <a:endParaRPr lang="uk-UA"/>
          </a:p>
        </p:txBody>
      </p:sp>
      <p:pic>
        <p:nvPicPr>
          <p:cNvPr id="56326" name="Picture 6"/>
          <p:cNvPicPr>
            <a:picLocks noChangeAspect="1" noChangeArrowheads="1"/>
          </p:cNvPicPr>
          <p:nvPr/>
        </p:nvPicPr>
        <p:blipFill>
          <a:blip r:embed="rId3" cstate="print"/>
          <a:srcRect/>
          <a:stretch>
            <a:fillRect/>
          </a:stretch>
        </p:blipFill>
        <p:spPr bwMode="auto">
          <a:xfrm>
            <a:off x="5148263" y="1314450"/>
            <a:ext cx="3995737" cy="55435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DA343293-1A8B-47B6-99C6-E04C4CD790BE}" type="slidenum">
              <a:rPr lang="ru-RU"/>
              <a:pPr/>
              <a:t>43</a:t>
            </a:fld>
            <a:endParaRPr lang="ru-RU"/>
          </a:p>
        </p:txBody>
      </p:sp>
      <p:sp>
        <p:nvSpPr>
          <p:cNvPr id="52227" name="Rectangle 3"/>
          <p:cNvSpPr>
            <a:spLocks noGrp="1" noChangeArrowheads="1"/>
          </p:cNvSpPr>
          <p:nvPr>
            <p:ph type="body" idx="1"/>
          </p:nvPr>
        </p:nvSpPr>
        <p:spPr>
          <a:xfrm>
            <a:off x="0" y="0"/>
            <a:ext cx="9144000" cy="6858000"/>
          </a:xfrm>
        </p:spPr>
        <p:txBody>
          <a:bodyPr/>
          <a:lstStyle/>
          <a:p>
            <a:pPr marL="0" indent="0">
              <a:lnSpc>
                <a:spcPct val="90000"/>
              </a:lnSpc>
              <a:buFontTx/>
              <a:buNone/>
            </a:pPr>
            <a:r>
              <a:rPr lang="ru-RU"/>
              <a:t>Наростає агресивність, собака без жодної причини може вкусити іншу тварину або людину, навіть свого господаря. Ці симптоми свідчать про перехід хвороби в стадію збудження, яка триває 3 – 4 доби. У собаки зникає відчуття страху. Вона рветься з прив’язі, гризе цепок, кидається на людей; характерним є нестримний рух вперед. За добу скажена собака може пробігти десятки кілометрів, кидаючись на оточуючих тварин і людей. Зазвичай хвора собака нападає мовчки, не спричинюючи галасу. Якщо собака знаходиться у клітці, то вона гризе підлогу і залізну огорожу стін, іноді ломаючи собі зуби і пошкоджуючи  собі язика.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1195D1F1-36CB-469E-8BD3-2B88402B254D}" type="slidenum">
              <a:rPr lang="ru-RU"/>
              <a:pPr/>
              <a:t>44</a:t>
            </a:fld>
            <a:endParaRPr lang="ru-RU"/>
          </a:p>
        </p:txBody>
      </p:sp>
      <p:sp>
        <p:nvSpPr>
          <p:cNvPr id="53251" name="Rectangle 3"/>
          <p:cNvSpPr>
            <a:spLocks noGrp="1" noChangeArrowheads="1"/>
          </p:cNvSpPr>
          <p:nvPr>
            <p:ph type="body" idx="1"/>
          </p:nvPr>
        </p:nvSpPr>
        <p:spPr>
          <a:xfrm>
            <a:off x="457200" y="0"/>
            <a:ext cx="8229600" cy="6597650"/>
          </a:xfrm>
        </p:spPr>
        <p:txBody>
          <a:bodyPr/>
          <a:lstStyle/>
          <a:p>
            <a:pPr marL="0" indent="0">
              <a:buFontTx/>
              <a:buNone/>
            </a:pPr>
            <a:r>
              <a:rPr lang="ru-RU" sz="2800">
                <a:solidFill>
                  <a:srgbClr val="000000"/>
                </a:solidFill>
              </a:rPr>
              <a:t>Напади буйства, які тривають декілька годин, змінюються періодами пригнічення, коли знесилена тварина нерухомо лежить. Але будь яке подразнення викликає новий приступ буйства. Нерідко спостерігаються напади судом. Поступово розвиваються паралічі м’язів (стадія паралічів, яка триває 1 – 4 доби), які призводять до повної втрати голосу (афонія), відвисання нижньої щелепи, косоокості. Розвивається параліч м’язів задніх кінцівок (собака пересувається, тягне за собою задню частину тіла), потім – тулуба, передніх кінцівок. Загальна тривалість хвороби – 8 – 11 діб, але нерідко смерть наступає вже через 3 – 4 доби.</a:t>
            </a:r>
            <a:r>
              <a:rPr lang="ru-RU" sz="2800"/>
              <a:t> </a:t>
            </a:r>
          </a:p>
          <a:p>
            <a:pPr marL="0" indent="0"/>
            <a:endParaRPr lang="ru-RU" sz="2800"/>
          </a:p>
          <a:p>
            <a:pPr marL="0" indent="0"/>
            <a:endParaRPr lang="ru-RU" sz="2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D9C01ACF-BC2B-43FF-913E-2F8B6CEC656A}" type="slidenum">
              <a:rPr lang="ru-RU"/>
              <a:pPr/>
              <a:t>45</a:t>
            </a:fld>
            <a:endParaRPr lang="ru-RU"/>
          </a:p>
        </p:txBody>
      </p:sp>
      <p:sp>
        <p:nvSpPr>
          <p:cNvPr id="54277" name="Rectangle 5"/>
          <p:cNvSpPr>
            <a:spLocks noChangeArrowheads="1"/>
          </p:cNvSpPr>
          <p:nvPr/>
        </p:nvSpPr>
        <p:spPr bwMode="auto">
          <a:xfrm>
            <a:off x="2286000" y="1225550"/>
            <a:ext cx="9144000" cy="0"/>
          </a:xfrm>
          <a:prstGeom prst="rect">
            <a:avLst/>
          </a:prstGeom>
          <a:noFill/>
          <a:ln w="9525">
            <a:noFill/>
            <a:miter lim="800000"/>
            <a:headEnd/>
            <a:tailEnd/>
          </a:ln>
          <a:effectLst/>
        </p:spPr>
        <p:txBody>
          <a:bodyPr wrap="none" anchor="ctr">
            <a:spAutoFit/>
          </a:bodyPr>
          <a:lstStyle/>
          <a:p>
            <a:endParaRPr lang="uk-UA"/>
          </a:p>
        </p:txBody>
      </p:sp>
      <p:pic>
        <p:nvPicPr>
          <p:cNvPr id="54276" name="Picture 4"/>
          <p:cNvPicPr>
            <a:picLocks noChangeAspect="1" noChangeArrowheads="1"/>
          </p:cNvPicPr>
          <p:nvPr/>
        </p:nvPicPr>
        <p:blipFill>
          <a:blip r:embed="rId2" cstate="print"/>
          <a:srcRect/>
          <a:stretch>
            <a:fillRect/>
          </a:stretch>
        </p:blipFill>
        <p:spPr bwMode="auto">
          <a:xfrm>
            <a:off x="1403350" y="908050"/>
            <a:ext cx="6335713" cy="4773613"/>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EA509B62-21FE-4E3C-BA09-316457BD0EBF}" type="slidenum">
              <a:rPr lang="ru-RU"/>
              <a:pPr/>
              <a:t>46</a:t>
            </a:fld>
            <a:endParaRPr lang="ru-RU"/>
          </a:p>
        </p:txBody>
      </p:sp>
      <p:sp>
        <p:nvSpPr>
          <p:cNvPr id="55301" name="Rectangle 5"/>
          <p:cNvSpPr>
            <a:spLocks noChangeArrowheads="1"/>
          </p:cNvSpPr>
          <p:nvPr/>
        </p:nvSpPr>
        <p:spPr bwMode="auto">
          <a:xfrm>
            <a:off x="3636963" y="2368550"/>
            <a:ext cx="9144000" cy="0"/>
          </a:xfrm>
          <a:prstGeom prst="rect">
            <a:avLst/>
          </a:prstGeom>
          <a:noFill/>
          <a:ln w="9525">
            <a:noFill/>
            <a:miter lim="800000"/>
            <a:headEnd/>
            <a:tailEnd/>
          </a:ln>
          <a:effectLst/>
        </p:spPr>
        <p:txBody>
          <a:bodyPr wrap="none" anchor="ctr">
            <a:spAutoFit/>
          </a:bodyPr>
          <a:lstStyle/>
          <a:p>
            <a:endParaRPr lang="uk-UA"/>
          </a:p>
        </p:txBody>
      </p:sp>
      <p:pic>
        <p:nvPicPr>
          <p:cNvPr id="55300" name="Picture 4"/>
          <p:cNvPicPr>
            <a:picLocks noChangeAspect="1" noChangeArrowheads="1"/>
          </p:cNvPicPr>
          <p:nvPr/>
        </p:nvPicPr>
        <p:blipFill>
          <a:blip r:embed="rId2" cstate="print"/>
          <a:srcRect/>
          <a:stretch>
            <a:fillRect/>
          </a:stretch>
        </p:blipFill>
        <p:spPr bwMode="auto">
          <a:xfrm>
            <a:off x="1116013" y="1125538"/>
            <a:ext cx="6408737" cy="45974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349EE649-A647-4761-AA5E-F0082E34ECA5}" type="slidenum">
              <a:rPr lang="ru-RU"/>
              <a:pPr/>
              <a:t>47</a:t>
            </a:fld>
            <a:endParaRPr lang="ru-RU"/>
          </a:p>
        </p:txBody>
      </p:sp>
      <p:sp>
        <p:nvSpPr>
          <p:cNvPr id="58371" name="Rectangle 3"/>
          <p:cNvSpPr>
            <a:spLocks noGrp="1" noChangeArrowheads="1"/>
          </p:cNvSpPr>
          <p:nvPr>
            <p:ph type="body" idx="1"/>
          </p:nvPr>
        </p:nvSpPr>
        <p:spPr>
          <a:xfrm>
            <a:off x="457200" y="0"/>
            <a:ext cx="8229600" cy="6858000"/>
          </a:xfrm>
        </p:spPr>
        <p:txBody>
          <a:bodyPr/>
          <a:lstStyle/>
          <a:p>
            <a:pPr marL="0" indent="0">
              <a:lnSpc>
                <a:spcPct val="90000"/>
              </a:lnSpc>
              <a:buFontTx/>
              <a:buNone/>
            </a:pPr>
            <a:r>
              <a:rPr lang="ru-RU">
                <a:solidFill>
                  <a:srgbClr val="000000"/>
                </a:solidFill>
              </a:rPr>
              <a:t>За тихої (паралітичної) форми сказу, яка часто зустрічається при зараженні собак від лисиць, збудження виражене слабко або взагалі відсутнє. Зазвичай першими помітними ознаками хвороби є утруднення ковтання, гіперсалівація. Потім відвисає нижня щелепа, швидко розвиваються паралічі м’язів кінцівок і тулуба, і вже через 2 – 4 доби тварина гине. Ознаки початкового періоду хвороби можуть викликати підозру на наявність стороннього тіла у ротовій порожнині або в глотці. У всіх таких випадках необхідно стерегтися зараження при наданні лікувальної допомоги.</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0B3089D3-CD79-4686-9161-BA376FF5A9A4}" type="slidenum">
              <a:rPr lang="ru-RU"/>
              <a:pPr/>
              <a:t>48</a:t>
            </a:fld>
            <a:endParaRPr lang="ru-RU"/>
          </a:p>
        </p:txBody>
      </p:sp>
      <p:sp>
        <p:nvSpPr>
          <p:cNvPr id="59395" name="Rectangle 3"/>
          <p:cNvSpPr>
            <a:spLocks noGrp="1" noChangeArrowheads="1"/>
          </p:cNvSpPr>
          <p:nvPr>
            <p:ph type="body" idx="1"/>
          </p:nvPr>
        </p:nvSpPr>
        <p:spPr>
          <a:xfrm>
            <a:off x="457200" y="0"/>
            <a:ext cx="8229600" cy="6096000"/>
          </a:xfrm>
        </p:spPr>
        <p:txBody>
          <a:bodyPr/>
          <a:lstStyle/>
          <a:p>
            <a:pPr marL="0" indent="0">
              <a:buFontTx/>
              <a:buNone/>
            </a:pPr>
            <a:r>
              <a:rPr lang="ru-RU">
                <a:solidFill>
                  <a:srgbClr val="000000"/>
                </a:solidFill>
              </a:rPr>
              <a:t>Дуже рідко зустрічається атипова форма сказу, при якій собаки не проявляють ознак агресії. Хвороба характеризується підгострим перебігом, прогресуючим виснаженням тварини, атрофією м’язів, ознаками гастроентериту, пізднім розвитком паралічів. Іноді відмічають лише прогресуюче виснаження. Ще рідше реєструють абортивну форму хвороби, яка закінчується одужанням, і зворотній сказ.</a:t>
            </a:r>
            <a:r>
              <a:rPr lang="ru-RU"/>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7AAC1092-490A-4CB7-BEA7-7FD1134B248C}" type="slidenum">
              <a:rPr lang="ru-RU"/>
              <a:pPr/>
              <a:t>49</a:t>
            </a:fld>
            <a:endParaRPr lang="ru-RU"/>
          </a:p>
        </p:txBody>
      </p:sp>
      <p:sp>
        <p:nvSpPr>
          <p:cNvPr id="60419" name="Rectangle 3"/>
          <p:cNvSpPr>
            <a:spLocks noGrp="1" noChangeArrowheads="1"/>
          </p:cNvSpPr>
          <p:nvPr>
            <p:ph type="body" idx="1"/>
          </p:nvPr>
        </p:nvSpPr>
        <p:spPr>
          <a:xfrm>
            <a:off x="0" y="0"/>
            <a:ext cx="9144000" cy="6858000"/>
          </a:xfrm>
        </p:spPr>
        <p:txBody>
          <a:bodyPr/>
          <a:lstStyle/>
          <a:p>
            <a:pPr marL="0" indent="0">
              <a:lnSpc>
                <a:spcPct val="90000"/>
              </a:lnSpc>
              <a:buFontTx/>
              <a:buNone/>
            </a:pPr>
            <a:r>
              <a:rPr lang="ru-RU">
                <a:solidFill>
                  <a:srgbClr val="000000"/>
                </a:solidFill>
              </a:rPr>
              <a:t>Симтоми сказу  у котів майже такі самі, як і собак. Клінічні ознаки спостерігають протягом 1 – 8 діб. Виділяють три стадії хвороби. Переважає буйна форма сказу. В продормальній стадії хвороби кішка часом виглядає настороженою, лякливою, намається сховатися у темних місцях. На початку перебігу змінюється поведінка тварини. Лагідні тварини стають злими і навпаки. Коти сильно мяукають, втрачають апетит, у них сильно розширені зіниці. При намаганні витягнути тварину зі сховища, вона може подряпати і покусати господаря, при чому часто намагається вчепитися в обличчя.</a:t>
            </a:r>
            <a:r>
              <a:rPr lang="ru-RU"/>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36DE4E23-0C27-4D87-9F17-D79C760BA74E}" type="slidenum">
              <a:rPr lang="ru-RU"/>
              <a:pPr/>
              <a:t>5</a:t>
            </a:fld>
            <a:endParaRPr lang="ru-RU"/>
          </a:p>
        </p:txBody>
      </p:sp>
      <p:sp>
        <p:nvSpPr>
          <p:cNvPr id="22531" name="Rectangle 3"/>
          <p:cNvSpPr>
            <a:spLocks noGrp="1" noChangeArrowheads="1"/>
          </p:cNvSpPr>
          <p:nvPr>
            <p:ph type="body" idx="1"/>
          </p:nvPr>
        </p:nvSpPr>
        <p:spPr>
          <a:xfrm>
            <a:off x="611188" y="333375"/>
            <a:ext cx="8137525" cy="5903913"/>
          </a:xfrm>
        </p:spPr>
        <p:txBody>
          <a:bodyPr/>
          <a:lstStyle/>
          <a:p>
            <a:pPr marL="0" indent="0">
              <a:buFontTx/>
              <a:buNone/>
            </a:pPr>
            <a:r>
              <a:rPr lang="ru-RU" sz="2800">
                <a:solidFill>
                  <a:srgbClr val="000000"/>
                </a:solidFill>
              </a:rPr>
              <a:t>	</a:t>
            </a:r>
            <a:r>
              <a:rPr lang="ru-RU" sz="2800" b="1">
                <a:solidFill>
                  <a:srgbClr val="000000"/>
                </a:solidFill>
              </a:rPr>
              <a:t>Сказ є зооноз</a:t>
            </a:r>
            <a:r>
              <a:rPr lang="uk-UA" sz="2800" b="1">
                <a:solidFill>
                  <a:srgbClr val="000000"/>
                </a:solidFill>
              </a:rPr>
              <a:t>ом</a:t>
            </a:r>
            <a:r>
              <a:rPr lang="ru-RU" sz="2800" b="1">
                <a:solidFill>
                  <a:srgbClr val="000000"/>
                </a:solidFill>
              </a:rPr>
              <a:t> номер один у світі</a:t>
            </a:r>
            <a:r>
              <a:rPr lang="ru-RU" sz="2800">
                <a:solidFill>
                  <a:srgbClr val="000000"/>
                </a:solidFill>
              </a:rPr>
              <a:t>. </a:t>
            </a:r>
          </a:p>
          <a:p>
            <a:pPr marL="0" indent="0">
              <a:buFontTx/>
              <a:buNone/>
            </a:pPr>
            <a:r>
              <a:rPr lang="ru-RU" sz="2800">
                <a:solidFill>
                  <a:srgbClr val="000000"/>
                </a:solidFill>
              </a:rPr>
              <a:t>	Відповідно оцінки ВООЗ, він </a:t>
            </a:r>
            <a:r>
              <a:rPr lang="ru-RU" sz="2800" b="1">
                <a:solidFill>
                  <a:srgbClr val="000000"/>
                </a:solidFill>
              </a:rPr>
              <a:t>входить в п’ятірку найбільш небезпечних хвороб</a:t>
            </a:r>
            <a:r>
              <a:rPr lang="ru-RU" sz="2800">
                <a:solidFill>
                  <a:srgbClr val="000000"/>
                </a:solidFill>
              </a:rPr>
              <a:t>, спільних для людини і тварин, що завдають </a:t>
            </a:r>
            <a:r>
              <a:rPr lang="ru-RU" sz="2800" i="1">
                <a:solidFill>
                  <a:srgbClr val="000000"/>
                </a:solidFill>
              </a:rPr>
              <a:t>значні соціально-економічні збитки</a:t>
            </a:r>
            <a:r>
              <a:rPr lang="ru-RU" sz="2800">
                <a:solidFill>
                  <a:srgbClr val="000000"/>
                </a:solidFill>
              </a:rPr>
              <a:t>. </a:t>
            </a:r>
          </a:p>
          <a:p>
            <a:pPr marL="0" indent="0">
              <a:buFontTx/>
              <a:buNone/>
            </a:pPr>
            <a:r>
              <a:rPr lang="ru-RU" sz="2800">
                <a:solidFill>
                  <a:srgbClr val="000000"/>
                </a:solidFill>
              </a:rPr>
              <a:t>	Сприйнятливість до сказу широкого і різноманітного кола тварин, включення в ланцюг циркуляції вірусу не тільки сільськогосподарських, але і диких тварин, </a:t>
            </a:r>
            <a:r>
              <a:rPr lang="ru-RU" sz="2800" b="1" i="1">
                <a:solidFill>
                  <a:srgbClr val="000000"/>
                </a:solidFill>
              </a:rPr>
              <a:t>надзвичайно велика небезпека сказу для людини і відсутність засобів лікування</a:t>
            </a:r>
            <a:r>
              <a:rPr lang="ru-RU" sz="2800">
                <a:solidFill>
                  <a:srgbClr val="000000"/>
                </a:solidFill>
              </a:rPr>
              <a:t> при цій хворобі визначають її соціальне та економічне значення.</a:t>
            </a:r>
            <a:r>
              <a:rPr lang="ru-RU" sz="280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BE1046D3-14C3-4B73-BE5A-DA0E66C180FF}" type="slidenum">
              <a:rPr lang="ru-RU"/>
              <a:pPr/>
              <a:t>50</a:t>
            </a:fld>
            <a:endParaRPr lang="ru-RU"/>
          </a:p>
        </p:txBody>
      </p:sp>
      <p:sp>
        <p:nvSpPr>
          <p:cNvPr id="61443" name="Rectangle 3"/>
          <p:cNvSpPr>
            <a:spLocks noGrp="1" noChangeArrowheads="1"/>
          </p:cNvSpPr>
          <p:nvPr>
            <p:ph type="body" idx="1"/>
          </p:nvPr>
        </p:nvSpPr>
        <p:spPr>
          <a:xfrm>
            <a:off x="457200" y="0"/>
            <a:ext cx="8229600" cy="6524625"/>
          </a:xfrm>
        </p:spPr>
        <p:txBody>
          <a:bodyPr/>
          <a:lstStyle/>
          <a:p>
            <a:pPr marL="0" indent="0">
              <a:buFontTx/>
              <a:buNone/>
            </a:pPr>
            <a:r>
              <a:rPr lang="ru-RU">
                <a:solidFill>
                  <a:srgbClr val="000000"/>
                </a:solidFill>
              </a:rPr>
              <a:t>Ковтання утруднене, помітна слинотеча, мявкання стає хриплим. В стадії збудження кішка, як і собака, нестримно рухається вперед (але тікає недалеко), стає надто агресивною, особливо по відношенню до людей і собак. Потім швидко прогресує параліч глотки, кінцівок, м’язів тулуба. Тварина впадає у нетривалий коматозний стан. Смерть настає через 2 – 5 діб з моменту появи ознак хвороби. При паралітичній формі сказу агресивність виражена слабко або взагалі відсутня.</a:t>
            </a:r>
          </a:p>
          <a:p>
            <a:pPr marL="0" indent="0">
              <a:buFontTx/>
              <a:buNone/>
            </a:pPr>
            <a:endParaRPr lang="ru-RU">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6DE960A0-29A8-4D70-98FD-9A72CE5A73B5}" type="slidenum">
              <a:rPr lang="ru-RU"/>
              <a:pPr/>
              <a:t>51</a:t>
            </a:fld>
            <a:endParaRPr lang="ru-RU"/>
          </a:p>
        </p:txBody>
      </p:sp>
      <p:sp>
        <p:nvSpPr>
          <p:cNvPr id="62467" name="Rectangle 3"/>
          <p:cNvSpPr>
            <a:spLocks noGrp="1" noChangeArrowheads="1"/>
          </p:cNvSpPr>
          <p:nvPr>
            <p:ph type="body" idx="1"/>
          </p:nvPr>
        </p:nvSpPr>
        <p:spPr>
          <a:xfrm>
            <a:off x="0" y="0"/>
            <a:ext cx="9144000" cy="6858000"/>
          </a:xfrm>
        </p:spPr>
        <p:txBody>
          <a:bodyPr/>
          <a:lstStyle/>
          <a:p>
            <a:pPr marL="0" indent="0">
              <a:lnSpc>
                <a:spcPct val="90000"/>
              </a:lnSpc>
              <a:buFontTx/>
              <a:buNone/>
            </a:pPr>
            <a:r>
              <a:rPr lang="ru-RU" sz="2800">
                <a:solidFill>
                  <a:srgbClr val="000000"/>
                </a:solidFill>
              </a:rPr>
              <a:t>Для сказу диких м’ясоїдних найбільш характерна втрата страху перед людьми і агресивність. Особливо агресивні скажені вовки і шакали. Гідрофобії  у диких хижаків, як і у тварин інших видів, не спостерігається. У стадії збудження вони спроможні перепливати доволі широкі ріки. Хворі лисиці і єнотовидні собаки серед дня можуть з’явитися у населеному пункті і вступити у бійку з собаками, не тікають і при наближенні людей. Лисиці нерідко проникають у приміщення по утриманню сільськогосподарських тварин (корів, овець), проникають у стада і отари на пасовищах, нападають на тварин. Коли починають розвиватися парези і паралічі м’язів, хворі лисиці, як і єнотовидні собаки, пересуваються в’яло, повільно, часто лягають. Але і в цей період спроможні покусати собак та необережних людей, які їх переслідують.</a:t>
            </a:r>
            <a:r>
              <a:rPr lang="ru-RU" sz="280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8AF71A69-9AD8-418F-AA8C-1BA14F65B5EC}" type="slidenum">
              <a:rPr lang="ru-RU"/>
              <a:pPr/>
              <a:t>52</a:t>
            </a:fld>
            <a:endParaRPr lang="ru-RU"/>
          </a:p>
        </p:txBody>
      </p:sp>
      <p:sp>
        <p:nvSpPr>
          <p:cNvPr id="63490" name="Rectangle 2"/>
          <p:cNvSpPr>
            <a:spLocks noGrp="1" noChangeArrowheads="1"/>
          </p:cNvSpPr>
          <p:nvPr>
            <p:ph type="title"/>
          </p:nvPr>
        </p:nvSpPr>
        <p:spPr>
          <a:xfrm>
            <a:off x="457200" y="274638"/>
            <a:ext cx="8229600" cy="850900"/>
          </a:xfrm>
        </p:spPr>
        <p:txBody>
          <a:bodyPr/>
          <a:lstStyle/>
          <a:p>
            <a:r>
              <a:rPr lang="ru-RU" b="1">
                <a:solidFill>
                  <a:srgbClr val="000000"/>
                </a:solidFill>
              </a:rPr>
              <a:t>Паталогоанатомічні зміни</a:t>
            </a:r>
            <a:r>
              <a:rPr lang="ru-RU"/>
              <a:t> </a:t>
            </a:r>
          </a:p>
        </p:txBody>
      </p:sp>
      <p:sp>
        <p:nvSpPr>
          <p:cNvPr id="63491" name="Rectangle 3"/>
          <p:cNvSpPr>
            <a:spLocks noGrp="1" noChangeArrowheads="1"/>
          </p:cNvSpPr>
          <p:nvPr>
            <p:ph type="body" idx="1"/>
          </p:nvPr>
        </p:nvSpPr>
        <p:spPr>
          <a:xfrm>
            <a:off x="0" y="1052513"/>
            <a:ext cx="9144000" cy="5545137"/>
          </a:xfrm>
        </p:spPr>
        <p:txBody>
          <a:bodyPr/>
          <a:lstStyle/>
          <a:p>
            <a:pPr marL="0" indent="0">
              <a:lnSpc>
                <a:spcPct val="90000"/>
              </a:lnSpc>
              <a:buFontTx/>
              <a:buNone/>
            </a:pPr>
            <a:r>
              <a:rPr lang="ru-RU" sz="2800">
                <a:solidFill>
                  <a:srgbClr val="000000"/>
                </a:solidFill>
              </a:rPr>
              <a:t>Паталогоанатомічні зміни при даній хворобі неспецифічні і мають певне діагностичне значення лише з урахуванням клінічних спостережень. При зовнішньому огляді трупа часто виявляють виснаження, знаходять місця укусів, іноді – розчіси уражених ділянок. Шерсть голови і шиї зазвичай змочена слиною. Виявляють ціаноз видимих слизових оболонок, в окремих випадках – пошкодження та відсутність зубів, поранення губ і язика. При розтині відмічають застійну гіперемію внутрішніх органів. Шлунок зазвичай пустий, але у м’ясоїдних у  шлунку виявляють різноманітні неїстівні (сторонні) предмети, такі, як, ганчірки, солому, металеві і пластмасові предмети.</a:t>
            </a:r>
            <a:r>
              <a:rPr lang="ru-RU" sz="280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596FE71B-31DC-4C3A-8D82-BE62CAFDC958}" type="slidenum">
              <a:rPr lang="ru-RU"/>
              <a:pPr/>
              <a:t>53</a:t>
            </a:fld>
            <a:endParaRPr lang="ru-RU"/>
          </a:p>
        </p:txBody>
      </p:sp>
      <p:sp>
        <p:nvSpPr>
          <p:cNvPr id="64515" name="Rectangle 3"/>
          <p:cNvSpPr>
            <a:spLocks noGrp="1" noChangeArrowheads="1"/>
          </p:cNvSpPr>
          <p:nvPr>
            <p:ph type="body" idx="1"/>
          </p:nvPr>
        </p:nvSpPr>
        <p:spPr>
          <a:xfrm>
            <a:off x="457200" y="0"/>
            <a:ext cx="8229600" cy="6858000"/>
          </a:xfrm>
        </p:spPr>
        <p:txBody>
          <a:bodyPr/>
          <a:lstStyle/>
          <a:p>
            <a:pPr marL="0" indent="0">
              <a:buFontTx/>
              <a:buNone/>
            </a:pPr>
            <a:r>
              <a:rPr lang="ru-RU">
                <a:solidFill>
                  <a:srgbClr val="000000"/>
                </a:solidFill>
              </a:rPr>
              <a:t>Нерідко слизова оболонка шлунка і тонкого відділу кишечника гіперемійована і знаходиться у стані катарального запалення, місцями виявляють крововиливи. Печінка, нирки і селезінка гіперемійовані. Сечовий міхур наповнений каламутною сечею. Легені гіперемійовані. Слизова оболонка трахеї і бронхів вкрита слизом. Гіпертрофія серця. Міокард сірувато – червоного кольору. Головний мозок і його оболонки набряклі, часто – з дрібними крововиливами.</a:t>
            </a:r>
            <a:r>
              <a:rPr lang="ru-RU"/>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F69010DA-31B4-4D58-B25B-5CEA0726E4AA}" type="slidenum">
              <a:rPr lang="ru-RU"/>
              <a:pPr/>
              <a:t>54</a:t>
            </a:fld>
            <a:endParaRPr lang="ru-RU"/>
          </a:p>
        </p:txBody>
      </p:sp>
      <p:sp>
        <p:nvSpPr>
          <p:cNvPr id="65538" name="Rectangle 2"/>
          <p:cNvSpPr>
            <a:spLocks noGrp="1" noChangeArrowheads="1"/>
          </p:cNvSpPr>
          <p:nvPr>
            <p:ph type="title"/>
          </p:nvPr>
        </p:nvSpPr>
        <p:spPr>
          <a:xfrm>
            <a:off x="457200" y="274638"/>
            <a:ext cx="8229600" cy="706437"/>
          </a:xfrm>
        </p:spPr>
        <p:txBody>
          <a:bodyPr/>
          <a:lstStyle/>
          <a:p>
            <a:r>
              <a:rPr lang="ru-RU" sz="4000" b="1">
                <a:solidFill>
                  <a:srgbClr val="000000"/>
                </a:solidFill>
              </a:rPr>
              <a:t>Діагостика</a:t>
            </a:r>
            <a:r>
              <a:rPr lang="ru-RU" sz="4000"/>
              <a:t> </a:t>
            </a:r>
          </a:p>
        </p:txBody>
      </p:sp>
      <p:sp>
        <p:nvSpPr>
          <p:cNvPr id="65539" name="Rectangle 3"/>
          <p:cNvSpPr>
            <a:spLocks noGrp="1" noChangeArrowheads="1"/>
          </p:cNvSpPr>
          <p:nvPr>
            <p:ph type="body" idx="1"/>
          </p:nvPr>
        </p:nvSpPr>
        <p:spPr>
          <a:xfrm>
            <a:off x="0" y="981075"/>
            <a:ext cx="9144000" cy="5876925"/>
          </a:xfrm>
        </p:spPr>
        <p:txBody>
          <a:bodyPr/>
          <a:lstStyle/>
          <a:p>
            <a:pPr marL="0" indent="0">
              <a:lnSpc>
                <a:spcPct val="80000"/>
              </a:lnSpc>
              <a:buFontTx/>
              <a:buNone/>
            </a:pPr>
            <a:r>
              <a:rPr lang="ru-RU" sz="2800">
                <a:solidFill>
                  <a:srgbClr val="000000"/>
                </a:solidFill>
              </a:rPr>
              <a:t>Попередній діагноз ставиться з урахуванням епізоотологічних і клінічних даних, а також даних патологоанатомічного розтину. Беруть до уваги особливості епізоотологічної ситуації в даній місцевості та в сусідніх районах, враховують сезонність хвороби. Також враховують дані анамнезу, що свідчать про напади (або появу) підозрілих щодо захворювання диких тварин, собак, котів. З кінічних ознак найбільш важлива непровокована агресивність тварини, розвиток парезів і паралічів. Клініко – епізоотологічний діагноз дає підстави для негайного проведення міроприємств по попередженню можливості зараження людей і тварин, але даний діагноз повинен бути уточнений лабораторними дослідженнями.</a:t>
            </a:r>
            <a:r>
              <a:rPr lang="ru-RU" sz="280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8C67541B-4C1F-4F01-BC1B-6FBDD498D7E3}" type="slidenum">
              <a:rPr lang="ru-RU"/>
              <a:pPr/>
              <a:t>55</a:t>
            </a:fld>
            <a:endParaRPr lang="ru-RU"/>
          </a:p>
        </p:txBody>
      </p:sp>
      <p:sp>
        <p:nvSpPr>
          <p:cNvPr id="66563" name="Rectangle 3"/>
          <p:cNvSpPr>
            <a:spLocks noGrp="1" noChangeArrowheads="1"/>
          </p:cNvSpPr>
          <p:nvPr>
            <p:ph type="body" idx="1"/>
          </p:nvPr>
        </p:nvSpPr>
        <p:spPr>
          <a:xfrm>
            <a:off x="0" y="0"/>
            <a:ext cx="9144000" cy="6858000"/>
          </a:xfrm>
        </p:spPr>
        <p:txBody>
          <a:bodyPr/>
          <a:lstStyle/>
          <a:p>
            <a:pPr marL="0" indent="0">
              <a:lnSpc>
                <a:spcPct val="90000"/>
              </a:lnSpc>
              <a:buFontTx/>
              <a:buNone/>
            </a:pPr>
            <a:r>
              <a:rPr lang="ru-RU">
                <a:solidFill>
                  <a:srgbClr val="000000"/>
                </a:solidFill>
              </a:rPr>
              <a:t>У лабораторію направляють (з посильним) труп (або голову)  дрібної тварини, а від великих тварин – голову або головний мозок . Труп , голову надсилають у подвійних поліетиленових пакетах, в металевому контейнері або в іншій вологонепроникній тарі, а мозок (свіжий або консервований 30 – 50 % - ним гліцерином) – в щільно закритих скляних банках, покладених в коробки. При взятті і запоковуванні матеріалу обов’язково дотримуються техніки безпеки, робота повинна виконуватися в гумових рукавичках, масках, захисних окулярах, по закінченні роботи ретельно миють руки з милом.</a:t>
            </a:r>
            <a:r>
              <a:rPr lang="ru-RU"/>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6982F618-3129-4640-8F81-2EA2AECDD3F7}" type="slidenum">
              <a:rPr lang="ru-RU"/>
              <a:pPr/>
              <a:t>56</a:t>
            </a:fld>
            <a:endParaRPr lang="ru-RU"/>
          </a:p>
        </p:txBody>
      </p:sp>
      <p:sp>
        <p:nvSpPr>
          <p:cNvPr id="67587" name="Rectangle 3"/>
          <p:cNvSpPr>
            <a:spLocks noGrp="1" noChangeArrowheads="1"/>
          </p:cNvSpPr>
          <p:nvPr>
            <p:ph type="body" idx="1"/>
          </p:nvPr>
        </p:nvSpPr>
        <p:spPr>
          <a:xfrm>
            <a:off x="0" y="0"/>
            <a:ext cx="9144000" cy="6858000"/>
          </a:xfrm>
        </p:spPr>
        <p:txBody>
          <a:bodyPr/>
          <a:lstStyle/>
          <a:p>
            <a:pPr marL="0" indent="0">
              <a:lnSpc>
                <a:spcPct val="90000"/>
              </a:lnSpc>
              <a:buFontTx/>
              <a:buNone/>
            </a:pPr>
            <a:r>
              <a:rPr lang="ru-RU" sz="2800">
                <a:solidFill>
                  <a:srgbClr val="000000"/>
                </a:solidFill>
              </a:rPr>
              <a:t>В лабораторії насамперед проводять мікроскопічне дослідження мозку для виявлення тілеці Бабеша – Негрі. Однак, при відсутності цих тілець, сказ не виключають. Для виявлення антигенів використовують РДП. Можна досліджувати нивіть зіпсований мозок, що пітдався гнійному роспаду. Але при негативній РДП теж неможна виключати сказ. В таких випадках використовують метод флюоресціюючих антитіл (МФА).  При позитивній реакції у мазках – відбитках зі звіжого мозку або в відбитках з рогівки, оброблених антирабічною сироваткою, міченою флюоресціюючим барвником, помітні зеленуваті гранули, що світяться. Для підтвердження наявності віруса у мозку ставлять біопробу на білих мишенятах – сисунах або на кроликах. Для ідентифікації виділеного вірусу використовують РН на мишах.</a:t>
            </a:r>
            <a:r>
              <a:rPr lang="ru-RU" sz="2800"/>
              <a:t> </a:t>
            </a:r>
          </a:p>
          <a:p>
            <a:pPr marL="0" indent="0">
              <a:lnSpc>
                <a:spcPct val="90000"/>
              </a:lnSpc>
            </a:pPr>
            <a:endParaRPr lang="ru-RU" sz="2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98EB3A80-0A35-4E63-9104-4B3D178FC87E}" type="slidenum">
              <a:rPr lang="ru-RU"/>
              <a:pPr/>
              <a:t>57</a:t>
            </a:fld>
            <a:endParaRPr lang="ru-RU"/>
          </a:p>
        </p:txBody>
      </p:sp>
      <p:sp>
        <p:nvSpPr>
          <p:cNvPr id="68610" name="Rectangle 2"/>
          <p:cNvSpPr>
            <a:spLocks noGrp="1" noChangeArrowheads="1"/>
          </p:cNvSpPr>
          <p:nvPr>
            <p:ph type="title"/>
          </p:nvPr>
        </p:nvSpPr>
        <p:spPr>
          <a:xfrm>
            <a:off x="457200" y="274638"/>
            <a:ext cx="8229600" cy="850900"/>
          </a:xfrm>
        </p:spPr>
        <p:txBody>
          <a:bodyPr/>
          <a:lstStyle/>
          <a:p>
            <a:r>
              <a:rPr lang="ru-RU" b="1">
                <a:solidFill>
                  <a:srgbClr val="000000"/>
                </a:solidFill>
              </a:rPr>
              <a:t>Диференці</a:t>
            </a:r>
            <a:r>
              <a:rPr lang="uk-UA" b="1">
                <a:solidFill>
                  <a:srgbClr val="000000"/>
                </a:solidFill>
              </a:rPr>
              <a:t>й</a:t>
            </a:r>
            <a:r>
              <a:rPr lang="ru-RU" b="1">
                <a:solidFill>
                  <a:srgbClr val="000000"/>
                </a:solidFill>
              </a:rPr>
              <a:t>на діагностика</a:t>
            </a:r>
            <a:r>
              <a:rPr lang="ru-RU"/>
              <a:t> </a:t>
            </a:r>
          </a:p>
        </p:txBody>
      </p:sp>
      <p:sp>
        <p:nvSpPr>
          <p:cNvPr id="68611" name="Rectangle 3"/>
          <p:cNvSpPr>
            <a:spLocks noGrp="1" noChangeArrowheads="1"/>
          </p:cNvSpPr>
          <p:nvPr>
            <p:ph type="body" idx="1"/>
          </p:nvPr>
        </p:nvSpPr>
        <p:spPr>
          <a:xfrm>
            <a:off x="468313" y="1052513"/>
            <a:ext cx="8229600" cy="5805487"/>
          </a:xfrm>
        </p:spPr>
        <p:txBody>
          <a:bodyPr/>
          <a:lstStyle/>
          <a:p>
            <a:pPr>
              <a:buFontTx/>
              <a:buNone/>
            </a:pPr>
            <a:r>
              <a:rPr lang="ru-RU">
                <a:solidFill>
                  <a:srgbClr val="000000"/>
                </a:solidFill>
              </a:rPr>
              <a:t>Необхідно виключити такі хвороби:</a:t>
            </a:r>
          </a:p>
          <a:p>
            <a:pPr>
              <a:buFontTx/>
              <a:buNone/>
            </a:pPr>
            <a:r>
              <a:rPr lang="ru-RU">
                <a:solidFill>
                  <a:srgbClr val="000000"/>
                </a:solidFill>
              </a:rPr>
              <a:t>1). Хвороба Ауєскі;</a:t>
            </a:r>
          </a:p>
          <a:p>
            <a:pPr>
              <a:buFontTx/>
              <a:buNone/>
            </a:pPr>
            <a:r>
              <a:rPr lang="ru-RU">
                <a:solidFill>
                  <a:srgbClr val="000000"/>
                </a:solidFill>
              </a:rPr>
              <a:t>2). Нервова форма чуми м’ясоїдних;</a:t>
            </a:r>
          </a:p>
          <a:p>
            <a:pPr>
              <a:buFontTx/>
              <a:buNone/>
            </a:pPr>
            <a:r>
              <a:rPr lang="ru-RU">
                <a:solidFill>
                  <a:srgbClr val="000000"/>
                </a:solidFill>
              </a:rPr>
              <a:t>3). Інфекційний енцефаломієліт коней;</a:t>
            </a:r>
          </a:p>
          <a:p>
            <a:pPr>
              <a:buFontTx/>
              <a:buNone/>
            </a:pPr>
            <a:r>
              <a:rPr lang="ru-RU">
                <a:solidFill>
                  <a:srgbClr val="000000"/>
                </a:solidFill>
              </a:rPr>
              <a:t>4). Отруєння тварин;</a:t>
            </a:r>
          </a:p>
          <a:p>
            <a:pPr>
              <a:buFontTx/>
              <a:buNone/>
            </a:pPr>
            <a:r>
              <a:rPr lang="ru-RU">
                <a:solidFill>
                  <a:srgbClr val="000000"/>
                </a:solidFill>
              </a:rPr>
              <a:t>5). Коліки;</a:t>
            </a:r>
          </a:p>
          <a:p>
            <a:pPr>
              <a:buFontTx/>
              <a:buNone/>
            </a:pPr>
            <a:r>
              <a:rPr lang="ru-RU">
                <a:solidFill>
                  <a:srgbClr val="000000"/>
                </a:solidFill>
              </a:rPr>
              <a:t>6). Наявність сторонніх тіл в порожнині глотки .</a:t>
            </a:r>
            <a:r>
              <a:rPr lang="ru-RU"/>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1CE3CD03-8F3F-44A8-8EF8-EAD842A24246}" type="slidenum">
              <a:rPr lang="ru-RU"/>
              <a:pPr/>
              <a:t>58</a:t>
            </a:fld>
            <a:endParaRPr lang="ru-RU"/>
          </a:p>
        </p:txBody>
      </p:sp>
      <p:sp>
        <p:nvSpPr>
          <p:cNvPr id="69634" name="Rectangle 2"/>
          <p:cNvSpPr>
            <a:spLocks noGrp="1" noChangeArrowheads="1"/>
          </p:cNvSpPr>
          <p:nvPr>
            <p:ph type="title"/>
          </p:nvPr>
        </p:nvSpPr>
        <p:spPr>
          <a:xfrm>
            <a:off x="457200" y="274638"/>
            <a:ext cx="8229600" cy="706437"/>
          </a:xfrm>
        </p:spPr>
        <p:txBody>
          <a:bodyPr/>
          <a:lstStyle/>
          <a:p>
            <a:r>
              <a:rPr lang="ru-RU" sz="4000" b="1">
                <a:solidFill>
                  <a:srgbClr val="000000"/>
                </a:solidFill>
              </a:rPr>
              <a:t>Імунітет</a:t>
            </a:r>
            <a:r>
              <a:rPr lang="ru-RU" sz="4000"/>
              <a:t> </a:t>
            </a:r>
          </a:p>
        </p:txBody>
      </p:sp>
      <p:sp>
        <p:nvSpPr>
          <p:cNvPr id="69635" name="Rectangle 3"/>
          <p:cNvSpPr>
            <a:spLocks noGrp="1" noChangeArrowheads="1"/>
          </p:cNvSpPr>
          <p:nvPr>
            <p:ph type="body" idx="1"/>
          </p:nvPr>
        </p:nvSpPr>
        <p:spPr>
          <a:xfrm>
            <a:off x="457200" y="981075"/>
            <a:ext cx="8229600" cy="5114925"/>
          </a:xfrm>
        </p:spPr>
        <p:txBody>
          <a:bodyPr/>
          <a:lstStyle/>
          <a:p>
            <a:pPr marL="73025" indent="9525">
              <a:lnSpc>
                <a:spcPct val="80000"/>
              </a:lnSpc>
              <a:buFontTx/>
              <a:buNone/>
              <a:tabLst>
                <a:tab pos="457200" algn="l"/>
              </a:tabLst>
            </a:pPr>
            <a:r>
              <a:rPr lang="uk-UA" sz="2300">
                <a:solidFill>
                  <a:srgbClr val="000000"/>
                </a:solidFill>
              </a:rPr>
              <a:t>В результаті вакцинації відбуваються біохімічні зміни, які обумовлюють зниження чутливості нервових клітин до вірусу. </a:t>
            </a:r>
            <a:r>
              <a:rPr lang="ru-RU" sz="2300">
                <a:solidFill>
                  <a:srgbClr val="000000"/>
                </a:solidFill>
              </a:rPr>
              <a:t>Вакцини активно стимулюють продукцію віруснейтралізуючих антитіл. При зараженні імунізованих тварин особливо помітна роль антитіл, які нейтралізують вірус у місці його проникнення. Безсумнівним є факт, що тварина, імунізована через деякий час після зараження, також не захворіє сказом. В цьому випадку має місце процес інтерференції, обумовлений тим, що вірус першим проникає до клітин, використовує клітинну ензимальну систему і включає життєдіяльність іншого вірусу. Феномен інтерференції, який обумовлює клітинну несприйнятливість, грає дуже важливу роль в механізі поствакцинального імунітету: вірус </a:t>
            </a:r>
            <a:r>
              <a:rPr lang="en-US" sz="2300">
                <a:solidFill>
                  <a:srgbClr val="000000"/>
                </a:solidFill>
              </a:rPr>
              <a:t>fix</a:t>
            </a:r>
            <a:r>
              <a:rPr lang="ru-RU" sz="2300">
                <a:solidFill>
                  <a:srgbClr val="000000"/>
                </a:solidFill>
              </a:rPr>
              <a:t> проникає в нервову систему частіше, ніж природній вірус, блокуючи клітинні рецептори.</a:t>
            </a:r>
            <a:r>
              <a:rPr lang="ru-RU" sz="230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D71C3A9C-72FB-4834-9198-7147C2D9BE15}" type="slidenum">
              <a:rPr lang="ru-RU"/>
              <a:pPr/>
              <a:t>59</a:t>
            </a:fld>
            <a:endParaRPr lang="ru-RU"/>
          </a:p>
        </p:txBody>
      </p:sp>
      <p:sp>
        <p:nvSpPr>
          <p:cNvPr id="70659" name="Rectangle 3"/>
          <p:cNvSpPr>
            <a:spLocks noGrp="1" noChangeArrowheads="1"/>
          </p:cNvSpPr>
          <p:nvPr>
            <p:ph type="body" idx="1"/>
          </p:nvPr>
        </p:nvSpPr>
        <p:spPr>
          <a:xfrm>
            <a:off x="468313" y="0"/>
            <a:ext cx="8229600" cy="6858000"/>
          </a:xfrm>
        </p:spPr>
        <p:txBody>
          <a:bodyPr/>
          <a:lstStyle/>
          <a:p>
            <a:pPr marL="9525" indent="11113">
              <a:lnSpc>
                <a:spcPct val="80000"/>
              </a:lnSpc>
              <a:buFontTx/>
              <a:buNone/>
              <a:tabLst>
                <a:tab pos="1350963" algn="l"/>
              </a:tabLst>
            </a:pPr>
            <a:r>
              <a:rPr lang="ru-RU" sz="2800">
                <a:solidFill>
                  <a:srgbClr val="000000"/>
                </a:solidFill>
              </a:rPr>
              <a:t>Імунітет до сказу завжди набутий і відносний. Дорослі тварини стійкіші до хвороби порівняно з молодими тваринами того ж виду. </a:t>
            </a:r>
          </a:p>
          <a:p>
            <a:pPr marL="9525" indent="11113">
              <a:lnSpc>
                <a:spcPct val="80000"/>
              </a:lnSpc>
              <a:buFontTx/>
              <a:buNone/>
              <a:tabLst>
                <a:tab pos="1350963" algn="l"/>
              </a:tabLst>
            </a:pPr>
            <a:r>
              <a:rPr lang="ru-RU" sz="2800">
                <a:solidFill>
                  <a:srgbClr val="000000"/>
                </a:solidFill>
              </a:rPr>
              <a:t>Штами вірусу відрізняються по вірулентності і їх поділяють на 5 груп:</a:t>
            </a:r>
          </a:p>
          <a:p>
            <a:pPr marL="9525" indent="11113">
              <a:lnSpc>
                <a:spcPct val="80000"/>
              </a:lnSpc>
              <a:buFontTx/>
              <a:buNone/>
              <a:tabLst>
                <a:tab pos="1350963" algn="l"/>
              </a:tabLst>
            </a:pPr>
            <a:r>
              <a:rPr lang="ru-RU" sz="2800">
                <a:solidFill>
                  <a:srgbClr val="000000"/>
                </a:solidFill>
              </a:rPr>
              <a:t>1 група</a:t>
            </a:r>
            <a:r>
              <a:rPr lang="uk-UA" sz="2800">
                <a:solidFill>
                  <a:srgbClr val="000000"/>
                </a:solidFill>
              </a:rPr>
              <a:t> -</a:t>
            </a:r>
            <a:r>
              <a:rPr lang="ru-RU" sz="2800">
                <a:solidFill>
                  <a:srgbClr val="000000"/>
                </a:solidFill>
              </a:rPr>
              <a:t> Це віруси, які характеризуються підвищеною вірулентністю, коротким інкубаційним періодом (1 – 2 доби), постійним утворенням тілець Бабеша – Негрі. </a:t>
            </a:r>
          </a:p>
          <a:p>
            <a:pPr marL="9525" indent="11113">
              <a:lnSpc>
                <a:spcPct val="80000"/>
              </a:lnSpc>
              <a:buFontTx/>
              <a:buNone/>
              <a:tabLst>
                <a:tab pos="1350963" algn="l"/>
              </a:tabLst>
            </a:pPr>
            <a:r>
              <a:rPr lang="ru-RU" sz="2800">
                <a:solidFill>
                  <a:srgbClr val="000000"/>
                </a:solidFill>
              </a:rPr>
              <a:t>2 група</a:t>
            </a:r>
            <a:r>
              <a:rPr lang="uk-UA" sz="2800">
                <a:solidFill>
                  <a:srgbClr val="000000"/>
                </a:solidFill>
              </a:rPr>
              <a:t> -</a:t>
            </a:r>
            <a:r>
              <a:rPr lang="ru-RU" sz="2800">
                <a:solidFill>
                  <a:srgbClr val="000000"/>
                </a:solidFill>
              </a:rPr>
              <a:t> До вірусів цієї групи входять такі варіанти:</a:t>
            </a:r>
          </a:p>
          <a:p>
            <a:pPr marL="9525" indent="11113">
              <a:lnSpc>
                <a:spcPct val="80000"/>
              </a:lnSpc>
              <a:buFontTx/>
              <a:buNone/>
              <a:tabLst>
                <a:tab pos="1350963" algn="l"/>
              </a:tabLst>
            </a:pPr>
            <a:r>
              <a:rPr lang="ru-RU" sz="2800">
                <a:solidFill>
                  <a:srgbClr val="000000"/>
                </a:solidFill>
              </a:rPr>
              <a:t>2.1. Вірус, який виділений від собак, хворих так званою хворобо “скаженої собаки”. Штами, подібні йому, зустрічаються в різних районах Африки. Найбільш характерними ознаками цього захворювання є різька зміна поведінки (надмірна лякливість, настороженість, сильна агресія) та розвиток паралічів;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8920F2E4-72E2-4639-89C4-8323FDB88A40}" type="slidenum">
              <a:rPr lang="ru-RU"/>
              <a:pPr/>
              <a:t>6</a:t>
            </a:fld>
            <a:endParaRPr lang="ru-RU"/>
          </a:p>
        </p:txBody>
      </p:sp>
      <p:sp>
        <p:nvSpPr>
          <p:cNvPr id="23554" name="Rectangle 2"/>
          <p:cNvSpPr>
            <a:spLocks noGrp="1" noChangeArrowheads="1"/>
          </p:cNvSpPr>
          <p:nvPr>
            <p:ph type="title"/>
          </p:nvPr>
        </p:nvSpPr>
        <p:spPr>
          <a:xfrm>
            <a:off x="468313" y="115888"/>
            <a:ext cx="8229600" cy="706437"/>
          </a:xfrm>
        </p:spPr>
        <p:txBody>
          <a:bodyPr/>
          <a:lstStyle/>
          <a:p>
            <a:pPr marL="838200" indent="-838200"/>
            <a:r>
              <a:rPr lang="ru-RU" sz="4000" b="1">
                <a:solidFill>
                  <a:srgbClr val="000000"/>
                </a:solidFill>
              </a:rPr>
              <a:t>Історична довідка</a:t>
            </a:r>
            <a:r>
              <a:rPr lang="ru-RU" sz="4000">
                <a:solidFill>
                  <a:srgbClr val="000000"/>
                </a:solidFill>
              </a:rPr>
              <a:t>.</a:t>
            </a:r>
            <a:r>
              <a:rPr lang="ru-RU" sz="4000"/>
              <a:t> </a:t>
            </a:r>
          </a:p>
        </p:txBody>
      </p:sp>
      <p:sp>
        <p:nvSpPr>
          <p:cNvPr id="23555" name="Rectangle 3"/>
          <p:cNvSpPr>
            <a:spLocks noGrp="1" noChangeArrowheads="1"/>
          </p:cNvSpPr>
          <p:nvPr>
            <p:ph type="body" idx="1"/>
          </p:nvPr>
        </p:nvSpPr>
        <p:spPr>
          <a:xfrm>
            <a:off x="468313" y="765175"/>
            <a:ext cx="8218487" cy="5543550"/>
          </a:xfrm>
        </p:spPr>
        <p:txBody>
          <a:bodyPr/>
          <a:lstStyle/>
          <a:p>
            <a:pPr marL="0" indent="0">
              <a:lnSpc>
                <a:spcPct val="90000"/>
              </a:lnSpc>
              <a:buFontTx/>
              <a:buNone/>
            </a:pPr>
            <a:r>
              <a:rPr lang="ru-RU" sz="2400">
                <a:solidFill>
                  <a:srgbClr val="000000"/>
                </a:solidFill>
              </a:rPr>
              <a:t>	Сказ відомий зі стародавніх часів. Згадки про цю хворобу знайдені в кодексі законів давнього Вавілону (2300 років да нашої ери), у творах вчених і письменників Давньої Греції, Данього Риму. </a:t>
            </a:r>
          </a:p>
          <a:p>
            <a:pPr marL="0" indent="0">
              <a:lnSpc>
                <a:spcPct val="90000"/>
              </a:lnSpc>
              <a:buFontTx/>
              <a:buNone/>
            </a:pPr>
            <a:r>
              <a:rPr lang="ru-RU" sz="2400">
                <a:solidFill>
                  <a:srgbClr val="000000"/>
                </a:solidFill>
              </a:rPr>
              <a:t>	У 5 столітті до нашаї ери про сказ повідомили Демокріт і Ксеноф. Пізніше хворобу описали Арістотель, Цельсій, Гален. </a:t>
            </a:r>
          </a:p>
          <a:p>
            <a:pPr marL="0" indent="0">
              <a:lnSpc>
                <a:spcPct val="90000"/>
              </a:lnSpc>
              <a:buFontTx/>
              <a:buNone/>
            </a:pPr>
            <a:r>
              <a:rPr lang="ru-RU" sz="2400">
                <a:solidFill>
                  <a:srgbClr val="000000"/>
                </a:solidFill>
              </a:rPr>
              <a:t>	Ще в 16 столітті в Італії Джиромало Фракасторо відніс сказ до числа тих хвороб, які викликаються “живим початком” (“контагієм”). </a:t>
            </a:r>
          </a:p>
          <a:p>
            <a:pPr marL="0" indent="0">
              <a:lnSpc>
                <a:spcPct val="90000"/>
              </a:lnSpc>
              <a:buFontTx/>
              <a:buNone/>
            </a:pPr>
            <a:r>
              <a:rPr lang="ru-RU" sz="2400">
                <a:solidFill>
                  <a:srgbClr val="000000"/>
                </a:solidFill>
              </a:rPr>
              <a:t>	У 1780 році Д. Самойлович в Росії виклав тверде ствердження про заразність цієї хвороби. </a:t>
            </a:r>
          </a:p>
          <a:p>
            <a:pPr marL="0" indent="0">
              <a:lnSpc>
                <a:spcPct val="90000"/>
              </a:lnSpc>
              <a:buFontTx/>
              <a:buNone/>
            </a:pPr>
            <a:r>
              <a:rPr lang="ru-RU" sz="2400">
                <a:solidFill>
                  <a:srgbClr val="000000"/>
                </a:solidFill>
              </a:rPr>
              <a:t>	Беззаперечні докази інфекційної природи сказу були отримані лише у 19 столітті.</a:t>
            </a:r>
            <a:r>
              <a:rPr lang="ru-RU" sz="240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81915E2D-859F-468C-8B35-537F96F7D07F}" type="slidenum">
              <a:rPr lang="ru-RU"/>
              <a:pPr/>
              <a:t>60</a:t>
            </a:fld>
            <a:endParaRPr lang="ru-RU"/>
          </a:p>
        </p:txBody>
      </p:sp>
      <p:sp>
        <p:nvSpPr>
          <p:cNvPr id="71683" name="Rectangle 3"/>
          <p:cNvSpPr>
            <a:spLocks noGrp="1" noChangeArrowheads="1"/>
          </p:cNvSpPr>
          <p:nvPr>
            <p:ph type="body" idx="1"/>
          </p:nvPr>
        </p:nvSpPr>
        <p:spPr>
          <a:xfrm>
            <a:off x="539750" y="0"/>
            <a:ext cx="8229600" cy="6858000"/>
          </a:xfrm>
        </p:spPr>
        <p:txBody>
          <a:bodyPr/>
          <a:lstStyle/>
          <a:p>
            <a:pPr marL="0" indent="0">
              <a:lnSpc>
                <a:spcPct val="80000"/>
              </a:lnSpc>
              <a:buFontTx/>
              <a:buNone/>
            </a:pPr>
            <a:r>
              <a:rPr lang="uk-UA" sz="2700"/>
              <a:t> </a:t>
            </a:r>
            <a:r>
              <a:rPr lang="uk-UA" sz="2700">
                <a:solidFill>
                  <a:srgbClr val="000000"/>
                </a:solidFill>
              </a:rPr>
              <a:t>2.2. Вірус, виділений від хворої велкої рогатої худоби в Кайдеросі. </a:t>
            </a:r>
            <a:r>
              <a:rPr lang="ru-RU" sz="2700">
                <a:solidFill>
                  <a:srgbClr val="000000"/>
                </a:solidFill>
              </a:rPr>
              <a:t>Клінічні прояви хвороби нагадують чуму ВРХ, а потім наступають паралічі. Цей вірус передається через укуси кажанів;</a:t>
            </a:r>
          </a:p>
          <a:p>
            <a:pPr marL="0" indent="0">
              <a:lnSpc>
                <a:spcPct val="80000"/>
              </a:lnSpc>
              <a:buFontTx/>
              <a:buNone/>
            </a:pPr>
            <a:r>
              <a:rPr lang="ru-RU" sz="2700">
                <a:solidFill>
                  <a:srgbClr val="000000"/>
                </a:solidFill>
              </a:rPr>
              <a:t>2.3. Вірус, виділений від загиблих під час епізоотії  сказу на острові Троїца у 1929 році. Клінічно хвороба проявлялася розладом ковтання, розвитком паралічів, асфіксією. Однак збудження і гідрофобії не спостерігалось. Одночасно хворілі люди і велика рогата худоба, коні, віслюки, мули. Збудник передається також через укуси кажанів.</a:t>
            </a:r>
          </a:p>
          <a:p>
            <a:pPr marL="0" indent="0">
              <a:lnSpc>
                <a:spcPct val="80000"/>
              </a:lnSpc>
              <a:buFontTx/>
              <a:buNone/>
            </a:pPr>
            <a:r>
              <a:rPr lang="ru-RU" sz="2700">
                <a:solidFill>
                  <a:srgbClr val="000000"/>
                </a:solidFill>
              </a:rPr>
              <a:t>3 група </a:t>
            </a:r>
            <a:r>
              <a:rPr lang="uk-UA" sz="2700">
                <a:solidFill>
                  <a:srgbClr val="000000"/>
                </a:solidFill>
              </a:rPr>
              <a:t>-</a:t>
            </a:r>
            <a:r>
              <a:rPr lang="ru-RU" sz="2700">
                <a:solidFill>
                  <a:srgbClr val="000000"/>
                </a:solidFill>
              </a:rPr>
              <a:t> До цієї групи вірусів відносяться штами, які виділені від песців; собак при хворобі, яку назвали “дикування”. Ця хвороба зустрічається в північних районах Росії і Канади. Симптоми дикування дещо відрізняються від протікання звичайного сказу. Слід зазначити, що  людина ніколи на хворіє.</a:t>
            </a:r>
            <a:r>
              <a:rPr lang="ru-RU" sz="270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57A6AFD5-3072-4074-A7AD-5D0465A35EB8}" type="slidenum">
              <a:rPr lang="ru-RU"/>
              <a:pPr/>
              <a:t>61</a:t>
            </a:fld>
            <a:endParaRPr lang="ru-RU"/>
          </a:p>
        </p:txBody>
      </p:sp>
      <p:sp>
        <p:nvSpPr>
          <p:cNvPr id="72707" name="Rectangle 3"/>
          <p:cNvSpPr>
            <a:spLocks noGrp="1" noChangeArrowheads="1"/>
          </p:cNvSpPr>
          <p:nvPr>
            <p:ph type="body" idx="1"/>
          </p:nvPr>
        </p:nvSpPr>
        <p:spPr>
          <a:xfrm>
            <a:off x="539750" y="0"/>
            <a:ext cx="8229600" cy="6858000"/>
          </a:xfrm>
        </p:spPr>
        <p:txBody>
          <a:bodyPr/>
          <a:lstStyle/>
          <a:p>
            <a:pPr marL="0" indent="0">
              <a:buFontTx/>
              <a:buNone/>
            </a:pPr>
            <a:r>
              <a:rPr lang="ru-RU" sz="2800">
                <a:solidFill>
                  <a:srgbClr val="000000"/>
                </a:solidFill>
              </a:rPr>
              <a:t>4 група. В цю групу включений вірус, який виділений в США, у 1940 році із мозку померлої дівчинки Флюри. Цей вірус викликає у собак і кішок, морських свинок, мишей, захворювання, яке проявляється паралічами. Ця хвороба схожа із хворобою, яка викликається вірусом  </a:t>
            </a:r>
            <a:r>
              <a:rPr lang="en-US" sz="2800">
                <a:solidFill>
                  <a:srgbClr val="000000"/>
                </a:solidFill>
              </a:rPr>
              <a:t>Fix</a:t>
            </a:r>
            <a:r>
              <a:rPr lang="ru-RU" sz="2800">
                <a:solidFill>
                  <a:srgbClr val="000000"/>
                </a:solidFill>
              </a:rPr>
              <a:t>. </a:t>
            </a:r>
          </a:p>
          <a:p>
            <a:pPr marL="0" indent="0">
              <a:buFontTx/>
              <a:buNone/>
            </a:pPr>
            <a:r>
              <a:rPr lang="ru-RU" sz="2800">
                <a:solidFill>
                  <a:srgbClr val="000000"/>
                </a:solidFill>
              </a:rPr>
              <a:t>Кролики до даного вірусу малочутливі. Вірус не викликає утворення тілець Бабеша – Негрі у цитоплазмі нейронів мозку хворих. </a:t>
            </a:r>
          </a:p>
          <a:p>
            <a:pPr marL="0" indent="0">
              <a:buFontTx/>
              <a:buNone/>
            </a:pPr>
            <a:r>
              <a:rPr lang="ru-RU" sz="2800">
                <a:solidFill>
                  <a:srgbClr val="000000"/>
                </a:solidFill>
              </a:rPr>
              <a:t>5 група. В цю групу об’єднані віруси, виділені з організмів людей. Сюди відноситься вірус,  виділений у 1929 році Коричнером – вірус Коболсі і герпесоподібний вірус ДНК.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8B0B9204-6738-4405-84A8-56BC07B04229}" type="slidenum">
              <a:rPr lang="ru-RU"/>
              <a:pPr/>
              <a:t>62</a:t>
            </a:fld>
            <a:endParaRPr lang="ru-RU"/>
          </a:p>
        </p:txBody>
      </p:sp>
      <p:sp>
        <p:nvSpPr>
          <p:cNvPr id="73730" name="Rectangle 2"/>
          <p:cNvSpPr>
            <a:spLocks noGrp="1" noChangeArrowheads="1"/>
          </p:cNvSpPr>
          <p:nvPr>
            <p:ph type="title"/>
          </p:nvPr>
        </p:nvSpPr>
        <p:spPr>
          <a:xfrm>
            <a:off x="457200" y="274638"/>
            <a:ext cx="8229600" cy="779462"/>
          </a:xfrm>
        </p:spPr>
        <p:txBody>
          <a:bodyPr/>
          <a:lstStyle/>
          <a:p>
            <a:r>
              <a:rPr lang="uk-UA">
                <a:solidFill>
                  <a:srgbClr val="000000"/>
                </a:solidFill>
              </a:rPr>
              <a:t>Профілактика</a:t>
            </a:r>
            <a:endParaRPr lang="ru-RU">
              <a:solidFill>
                <a:srgbClr val="000000"/>
              </a:solidFill>
            </a:endParaRPr>
          </a:p>
        </p:txBody>
      </p:sp>
      <p:sp>
        <p:nvSpPr>
          <p:cNvPr id="73731" name="Rectangle 3"/>
          <p:cNvSpPr>
            <a:spLocks noGrp="1" noChangeArrowheads="1"/>
          </p:cNvSpPr>
          <p:nvPr>
            <p:ph type="body" idx="1"/>
          </p:nvPr>
        </p:nvSpPr>
        <p:spPr>
          <a:xfrm>
            <a:off x="0" y="1125538"/>
            <a:ext cx="9144000" cy="5732462"/>
          </a:xfrm>
        </p:spPr>
        <p:txBody>
          <a:bodyPr/>
          <a:lstStyle/>
          <a:p>
            <a:pPr marL="0" indent="0">
              <a:lnSpc>
                <a:spcPct val="80000"/>
              </a:lnSpc>
              <a:buFontTx/>
              <a:buNone/>
            </a:pPr>
            <a:r>
              <a:rPr lang="ru-RU" sz="2700">
                <a:solidFill>
                  <a:srgbClr val="000000"/>
                </a:solidFill>
              </a:rPr>
              <a:t>Для  профілактики сказу застосовують живі і інактивовані вакцини. </a:t>
            </a:r>
          </a:p>
          <a:p>
            <a:pPr marL="0" indent="0">
              <a:lnSpc>
                <a:spcPct val="80000"/>
              </a:lnSpc>
              <a:buFontTx/>
              <a:buNone/>
            </a:pPr>
            <a:r>
              <a:rPr lang="ru-RU" sz="2700">
                <a:solidFill>
                  <a:srgbClr val="000000"/>
                </a:solidFill>
              </a:rPr>
              <a:t>Живі вакцини одержують шляхом культивування вірусу на культурі перевиваючих клітин собаки </a:t>
            </a:r>
            <a:r>
              <a:rPr lang="en-US" sz="2700">
                <a:solidFill>
                  <a:srgbClr val="000000"/>
                </a:solidFill>
              </a:rPr>
              <a:t>DKN</a:t>
            </a:r>
            <a:r>
              <a:rPr lang="ru-RU" sz="2700">
                <a:solidFill>
                  <a:srgbClr val="000000"/>
                </a:solidFill>
              </a:rPr>
              <a:t> 2 – 1 (в США) або на курячих ембріонах. Це М</a:t>
            </a:r>
            <a:r>
              <a:rPr lang="en-US" sz="2700">
                <a:solidFill>
                  <a:srgbClr val="000000"/>
                </a:solidFill>
              </a:rPr>
              <a:t>ZV</a:t>
            </a:r>
            <a:r>
              <a:rPr lang="ru-RU" sz="2700">
                <a:solidFill>
                  <a:srgbClr val="000000"/>
                </a:solidFill>
              </a:rPr>
              <a:t> – культурна і </a:t>
            </a:r>
            <a:r>
              <a:rPr lang="en-US" sz="2700">
                <a:solidFill>
                  <a:srgbClr val="000000"/>
                </a:solidFill>
              </a:rPr>
              <a:t>flaury</a:t>
            </a:r>
            <a:r>
              <a:rPr lang="ru-RU" sz="2700">
                <a:solidFill>
                  <a:srgbClr val="000000"/>
                </a:solidFill>
              </a:rPr>
              <a:t> – </a:t>
            </a:r>
            <a:r>
              <a:rPr lang="en-US" sz="2700">
                <a:solidFill>
                  <a:srgbClr val="000000"/>
                </a:solidFill>
              </a:rPr>
              <a:t>HE</a:t>
            </a:r>
            <a:r>
              <a:rPr lang="ru-RU" sz="2700">
                <a:solidFill>
                  <a:srgbClr val="000000"/>
                </a:solidFill>
              </a:rPr>
              <a:t>Р – ембріональна. </a:t>
            </a:r>
          </a:p>
          <a:p>
            <a:pPr marL="0" indent="0">
              <a:lnSpc>
                <a:spcPct val="80000"/>
              </a:lnSpc>
              <a:buFontTx/>
              <a:buNone/>
            </a:pPr>
            <a:r>
              <a:rPr lang="ru-RU" sz="2700">
                <a:solidFill>
                  <a:srgbClr val="000000"/>
                </a:solidFill>
              </a:rPr>
              <a:t>Інактивовані вакцини готують в США на основі штаму </a:t>
            </a:r>
            <a:r>
              <a:rPr lang="en-US" sz="2700">
                <a:solidFill>
                  <a:srgbClr val="000000"/>
                </a:solidFill>
              </a:rPr>
              <a:t>CVS</a:t>
            </a:r>
            <a:r>
              <a:rPr lang="ru-RU" sz="2700">
                <a:solidFill>
                  <a:srgbClr val="000000"/>
                </a:solidFill>
              </a:rPr>
              <a:t>, культивованого в культурі клітин нирок хом’яка або  в культурі клітин мозку овець, кіз, коней. </a:t>
            </a:r>
          </a:p>
          <a:p>
            <a:pPr marL="0" indent="0">
              <a:lnSpc>
                <a:spcPct val="80000"/>
              </a:lnSpc>
              <a:buFontTx/>
              <a:buNone/>
            </a:pPr>
            <a:r>
              <a:rPr lang="ru-RU" sz="2700">
                <a:solidFill>
                  <a:srgbClr val="000000"/>
                </a:solidFill>
              </a:rPr>
              <a:t>ДНДКІ ветеринарних препаратів та кормових добавок розроблено та уніфіковано науково – технічну документацію (НТД) на такі вакцини проти сказу:</a:t>
            </a:r>
          </a:p>
          <a:p>
            <a:pPr marL="0" indent="0">
              <a:lnSpc>
                <a:spcPct val="80000"/>
              </a:lnSpc>
              <a:buFontTx/>
              <a:buNone/>
            </a:pPr>
            <a:r>
              <a:rPr lang="ru-RU" sz="2700">
                <a:solidFill>
                  <a:srgbClr val="000000"/>
                </a:solidFill>
              </a:rPr>
              <a:t>1. Антирабічна вірусвакцина інактивована суха культурна із штаму “Щовково – 51 К” для імунізації собак, котів, кіз, овець, великої рогатої худоби, коней, свиней.</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086D76C7-58E6-43D7-BB1E-AADCEA21A3D2}" type="slidenum">
              <a:rPr lang="ru-RU"/>
              <a:pPr/>
              <a:t>63</a:t>
            </a:fld>
            <a:endParaRPr lang="ru-RU"/>
          </a:p>
        </p:txBody>
      </p:sp>
      <p:sp>
        <p:nvSpPr>
          <p:cNvPr id="74755" name="Rectangle 3"/>
          <p:cNvSpPr>
            <a:spLocks noGrp="1" noChangeArrowheads="1"/>
          </p:cNvSpPr>
          <p:nvPr>
            <p:ph type="body" idx="1"/>
          </p:nvPr>
        </p:nvSpPr>
        <p:spPr>
          <a:xfrm>
            <a:off x="457200" y="0"/>
            <a:ext cx="8229600" cy="6597650"/>
          </a:xfrm>
        </p:spPr>
        <p:txBody>
          <a:bodyPr/>
          <a:lstStyle/>
          <a:p>
            <a:pPr>
              <a:buFontTx/>
              <a:buNone/>
            </a:pPr>
            <a:r>
              <a:rPr lang="ru-RU">
                <a:solidFill>
                  <a:srgbClr val="000000"/>
                </a:solidFill>
              </a:rPr>
              <a:t>2. Антирабічна вірусвакцина інактивована суха культурна із штаму “Внуково – 32” для імунізації собак і котів. </a:t>
            </a:r>
            <a:endParaRPr lang="uk-UA">
              <a:solidFill>
                <a:srgbClr val="000000"/>
              </a:solidFill>
            </a:endParaRPr>
          </a:p>
          <a:p>
            <a:pPr>
              <a:buFontTx/>
              <a:buNone/>
            </a:pPr>
            <a:r>
              <a:rPr lang="uk-UA">
                <a:solidFill>
                  <a:srgbClr val="000000"/>
                </a:solidFill>
              </a:rPr>
              <a:t>3. Антирабічна вірусвакцина інактивована суха для імунізації диких м’ясоїдних.</a:t>
            </a:r>
          </a:p>
          <a:p>
            <a:pPr>
              <a:buFontTx/>
              <a:buNone/>
            </a:pPr>
            <a:r>
              <a:rPr lang="uk-UA">
                <a:solidFill>
                  <a:srgbClr val="000000"/>
                </a:solidFill>
              </a:rPr>
              <a:t>4. “Рабівак – Ф” – Антирабічна вірусвакцина інактивована суха для профілактичної і вимушеної імунізації собак, котів та високоцінних сільськогосподарських тварин.</a:t>
            </a:r>
            <a:endParaRPr lang="ru-RU">
              <a:solidFill>
                <a:srgbClr val="000000"/>
              </a:solidFill>
            </a:endParaRPr>
          </a:p>
          <a:p>
            <a:endParaRPr lang="ru-RU">
              <a:solidFill>
                <a:srgbClr val="00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B3888601-6229-49BC-9A17-6C4C1A4A256A}" type="slidenum">
              <a:rPr lang="ru-RU"/>
              <a:pPr/>
              <a:t>64</a:t>
            </a:fld>
            <a:endParaRPr lang="ru-RU"/>
          </a:p>
        </p:txBody>
      </p:sp>
      <p:sp>
        <p:nvSpPr>
          <p:cNvPr id="75779" name="Rectangle 3"/>
          <p:cNvSpPr>
            <a:spLocks noGrp="1" noChangeArrowheads="1"/>
          </p:cNvSpPr>
          <p:nvPr>
            <p:ph type="body" idx="1"/>
          </p:nvPr>
        </p:nvSpPr>
        <p:spPr>
          <a:xfrm>
            <a:off x="457200" y="0"/>
            <a:ext cx="8229600" cy="6858000"/>
          </a:xfrm>
        </p:spPr>
        <p:txBody>
          <a:bodyPr/>
          <a:lstStyle/>
          <a:p>
            <a:pPr marL="0" indent="0">
              <a:lnSpc>
                <a:spcPct val="90000"/>
              </a:lnSpc>
              <a:buFontTx/>
              <a:buNone/>
            </a:pPr>
            <a:r>
              <a:rPr lang="ru-RU">
                <a:solidFill>
                  <a:srgbClr val="000000"/>
                </a:solidFill>
              </a:rPr>
              <a:t>На даний час в Україні зареєстровано такі імпортні  антирабічні вірусвакцини:</a:t>
            </a:r>
          </a:p>
          <a:p>
            <a:pPr marL="0" indent="0">
              <a:lnSpc>
                <a:spcPct val="90000"/>
              </a:lnSpc>
              <a:buFontTx/>
              <a:buNone/>
            </a:pPr>
            <a:r>
              <a:rPr lang="ru-RU">
                <a:solidFill>
                  <a:srgbClr val="000000"/>
                </a:solidFill>
              </a:rPr>
              <a:t>1. </a:t>
            </a:r>
            <a:r>
              <a:rPr lang="en-US">
                <a:solidFill>
                  <a:srgbClr val="000000"/>
                </a:solidFill>
              </a:rPr>
              <a:t>Nobivac rabies</a:t>
            </a:r>
            <a:r>
              <a:rPr lang="ru-RU">
                <a:solidFill>
                  <a:srgbClr val="000000"/>
                </a:solidFill>
              </a:rPr>
              <a:t> (фірма “Іртервет”, Нідерланди);</a:t>
            </a:r>
            <a:endParaRPr lang="uk-UA">
              <a:solidFill>
                <a:srgbClr val="000000"/>
              </a:solidFill>
            </a:endParaRPr>
          </a:p>
          <a:p>
            <a:pPr marL="0" indent="0">
              <a:lnSpc>
                <a:spcPct val="90000"/>
              </a:lnSpc>
              <a:buFontTx/>
              <a:buNone/>
            </a:pPr>
            <a:r>
              <a:rPr lang="uk-UA">
                <a:solidFill>
                  <a:srgbClr val="000000"/>
                </a:solidFill>
              </a:rPr>
              <a:t>2. </a:t>
            </a:r>
            <a:r>
              <a:rPr lang="en-US">
                <a:solidFill>
                  <a:srgbClr val="000000"/>
                </a:solidFill>
              </a:rPr>
              <a:t>Nobivac</a:t>
            </a:r>
            <a:r>
              <a:rPr lang="uk-UA">
                <a:solidFill>
                  <a:srgbClr val="000000"/>
                </a:solidFill>
              </a:rPr>
              <a:t> РЛ (фірма “Іртервет”, Нідерланди);</a:t>
            </a:r>
            <a:endParaRPr lang="ru-RU">
              <a:solidFill>
                <a:srgbClr val="000000"/>
              </a:solidFill>
            </a:endParaRPr>
          </a:p>
          <a:p>
            <a:pPr marL="0" indent="0">
              <a:lnSpc>
                <a:spcPct val="90000"/>
              </a:lnSpc>
              <a:buFontTx/>
              <a:buNone/>
            </a:pPr>
            <a:r>
              <a:rPr lang="ru-RU">
                <a:solidFill>
                  <a:srgbClr val="000000"/>
                </a:solidFill>
              </a:rPr>
              <a:t>3. Гексадог (фірма Рон – Мер’є, Франція);</a:t>
            </a:r>
            <a:endParaRPr lang="uk-UA">
              <a:solidFill>
                <a:srgbClr val="000000"/>
              </a:solidFill>
            </a:endParaRPr>
          </a:p>
          <a:p>
            <a:pPr marL="0" indent="0">
              <a:lnSpc>
                <a:spcPct val="90000"/>
              </a:lnSpc>
              <a:buFontTx/>
              <a:buNone/>
            </a:pPr>
            <a:r>
              <a:rPr lang="uk-UA">
                <a:solidFill>
                  <a:srgbClr val="000000"/>
                </a:solidFill>
              </a:rPr>
              <a:t>4. Рабіфокс (фірма “Іпмфштофф Верк Дєссау – Торнау ГмбХ”, Німеччина);</a:t>
            </a:r>
            <a:endParaRPr lang="ru-RU">
              <a:solidFill>
                <a:srgbClr val="000000"/>
              </a:solidFill>
            </a:endParaRPr>
          </a:p>
          <a:p>
            <a:pPr marL="0" indent="0">
              <a:lnSpc>
                <a:spcPct val="90000"/>
              </a:lnSpc>
              <a:buFontTx/>
              <a:buNone/>
            </a:pPr>
            <a:r>
              <a:rPr lang="ru-RU">
                <a:solidFill>
                  <a:srgbClr val="000000"/>
                </a:solidFill>
              </a:rPr>
              <a:t>5. Квадрікет (фірма Рон – Мер’є, Франція);</a:t>
            </a:r>
            <a:endParaRPr lang="uk-UA">
              <a:solidFill>
                <a:srgbClr val="000000"/>
              </a:solidFill>
            </a:endParaRPr>
          </a:p>
          <a:p>
            <a:pPr marL="0" indent="0">
              <a:lnSpc>
                <a:spcPct val="90000"/>
              </a:lnSpc>
              <a:buFontTx/>
              <a:buNone/>
            </a:pPr>
            <a:r>
              <a:rPr lang="uk-UA">
                <a:solidFill>
                  <a:srgbClr val="000000"/>
                </a:solidFill>
              </a:rPr>
              <a:t>6. </a:t>
            </a:r>
            <a:r>
              <a:rPr lang="en-US">
                <a:solidFill>
                  <a:srgbClr val="000000"/>
                </a:solidFill>
              </a:rPr>
              <a:t>Nobivac Tricat</a:t>
            </a:r>
            <a:r>
              <a:rPr lang="uk-UA">
                <a:solidFill>
                  <a:srgbClr val="000000"/>
                </a:solidFill>
              </a:rPr>
              <a:t> – комбінована, ліофілізована вакцина, (фірма “Іртервет”, Нідерланди).</a:t>
            </a:r>
            <a:endParaRPr lang="ru-RU">
              <a:solidFill>
                <a:srgbClr val="0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38C01443-D404-4A63-AA8E-F57477E0C376}" type="slidenum">
              <a:rPr lang="ru-RU"/>
              <a:pPr/>
              <a:t>65</a:t>
            </a:fld>
            <a:endParaRPr lang="ru-RU"/>
          </a:p>
        </p:txBody>
      </p:sp>
      <p:sp>
        <p:nvSpPr>
          <p:cNvPr id="76803" name="Rectangle 3"/>
          <p:cNvSpPr>
            <a:spLocks noGrp="1" noChangeArrowheads="1"/>
          </p:cNvSpPr>
          <p:nvPr>
            <p:ph type="body" idx="1"/>
          </p:nvPr>
        </p:nvSpPr>
        <p:spPr>
          <a:xfrm>
            <a:off x="539750" y="0"/>
            <a:ext cx="8229600" cy="6858000"/>
          </a:xfrm>
        </p:spPr>
        <p:txBody>
          <a:bodyPr/>
          <a:lstStyle/>
          <a:p>
            <a:pPr marL="0" indent="0">
              <a:lnSpc>
                <a:spcPct val="80000"/>
              </a:lnSpc>
              <a:buFontTx/>
              <a:buNone/>
            </a:pPr>
            <a:r>
              <a:rPr lang="ru-RU" sz="2800">
                <a:solidFill>
                  <a:srgbClr val="000000"/>
                </a:solidFill>
              </a:rPr>
              <a:t>Штам, котрий міститься в вакцині “Інтервет”, використовують в вакцинах для людей (соціальний Інститут здоров’я Голандія) – </a:t>
            </a:r>
            <a:r>
              <a:rPr lang="en-US" sz="2800">
                <a:solidFill>
                  <a:srgbClr val="000000"/>
                </a:solidFill>
              </a:rPr>
              <a:t>RIVM Bilthove</a:t>
            </a:r>
            <a:r>
              <a:rPr lang="ru-RU" sz="2800">
                <a:solidFill>
                  <a:srgbClr val="000000"/>
                </a:solidFill>
              </a:rPr>
              <a:t>n. Штам розмножували на культурі клітин (</a:t>
            </a:r>
            <a:r>
              <a:rPr lang="en-US" sz="2800">
                <a:solidFill>
                  <a:srgbClr val="000000"/>
                </a:solidFill>
              </a:rPr>
              <a:t>Bnk</a:t>
            </a:r>
            <a:r>
              <a:rPr lang="ru-RU" sz="2800">
                <a:solidFill>
                  <a:srgbClr val="000000"/>
                </a:solidFill>
              </a:rPr>
              <a:t> 21, </a:t>
            </a:r>
            <a:r>
              <a:rPr lang="en-US" sz="2800">
                <a:solidFill>
                  <a:srgbClr val="000000"/>
                </a:solidFill>
              </a:rPr>
              <a:t>Clone CT</a:t>
            </a:r>
            <a:r>
              <a:rPr lang="ru-RU" sz="2800">
                <a:solidFill>
                  <a:srgbClr val="000000"/>
                </a:solidFill>
              </a:rPr>
              <a:t>) і двічі клонували. Тому вдалося уникнути вмісту білка і тим самим попередити нервово –алергічні реакції при введенні вакцини. Вірус інактивований бетапропілактоном. Ад’ювант сприяє більш тривалому зберіганню антитіл в організмі, тим самим підвищуючи стійкість к захворюванню. Вміст антигена у вакцині </a:t>
            </a:r>
            <a:r>
              <a:rPr lang="en-US" sz="2800">
                <a:solidFill>
                  <a:srgbClr val="000000"/>
                </a:solidFill>
              </a:rPr>
              <a:t>Nobivac rabies</a:t>
            </a:r>
            <a:r>
              <a:rPr lang="ru-RU" sz="2800">
                <a:solidFill>
                  <a:srgbClr val="000000"/>
                </a:solidFill>
              </a:rPr>
              <a:t> рівно або вище 2 (згідно вимог Європейської Фармакопеї та МОЗ (</a:t>
            </a:r>
            <a:r>
              <a:rPr lang="en-US" sz="2800">
                <a:solidFill>
                  <a:srgbClr val="000000"/>
                </a:solidFill>
              </a:rPr>
              <a:t>W</a:t>
            </a:r>
            <a:r>
              <a:rPr lang="ru-RU" sz="2800">
                <a:solidFill>
                  <a:srgbClr val="000000"/>
                </a:solidFill>
              </a:rPr>
              <a:t>НО).</a:t>
            </a:r>
          </a:p>
          <a:p>
            <a:pPr marL="0" indent="0">
              <a:lnSpc>
                <a:spcPct val="80000"/>
              </a:lnSpc>
              <a:buFontTx/>
              <a:buNone/>
            </a:pPr>
            <a:r>
              <a:rPr lang="ru-RU" sz="2800">
                <a:solidFill>
                  <a:srgbClr val="000000"/>
                </a:solidFill>
              </a:rPr>
              <a:t>Для профілактики сказу сільськогосподарських тварин, собак і котів використовують також культуральну інактивовану вакцину ВНІТІБП і суху інактивовану (етанолову) вакцину ВГНКІ.</a:t>
            </a:r>
            <a:r>
              <a:rPr lang="ru-RU" sz="2800"/>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26CDB075-E7B7-43EE-B922-60562E619301}" type="slidenum">
              <a:rPr lang="ru-RU"/>
              <a:pPr/>
              <a:t>66</a:t>
            </a:fld>
            <a:endParaRPr lang="ru-RU"/>
          </a:p>
        </p:txBody>
      </p:sp>
      <p:sp>
        <p:nvSpPr>
          <p:cNvPr id="77826" name="Rectangle 2"/>
          <p:cNvSpPr>
            <a:spLocks noGrp="1" noChangeArrowheads="1"/>
          </p:cNvSpPr>
          <p:nvPr>
            <p:ph type="title"/>
          </p:nvPr>
        </p:nvSpPr>
        <p:spPr/>
        <p:txBody>
          <a:bodyPr/>
          <a:lstStyle/>
          <a:p>
            <a:r>
              <a:rPr lang="ru-RU" b="1"/>
              <a:t>Заходи боротьби зі сказом</a:t>
            </a:r>
          </a:p>
        </p:txBody>
      </p:sp>
      <p:sp>
        <p:nvSpPr>
          <p:cNvPr id="77827" name="Rectangle 3"/>
          <p:cNvSpPr>
            <a:spLocks noGrp="1" noChangeArrowheads="1"/>
          </p:cNvSpPr>
          <p:nvPr>
            <p:ph type="body" idx="1"/>
          </p:nvPr>
        </p:nvSpPr>
        <p:spPr>
          <a:xfrm>
            <a:off x="539750" y="1268413"/>
            <a:ext cx="8229600" cy="4968875"/>
          </a:xfrm>
        </p:spPr>
        <p:txBody>
          <a:bodyPr/>
          <a:lstStyle/>
          <a:p>
            <a:pPr marL="0" indent="0">
              <a:buClr>
                <a:srgbClr val="990033"/>
              </a:buClr>
            </a:pPr>
            <a:r>
              <a:rPr lang="ru-RU" b="1">
                <a:solidFill>
                  <a:srgbClr val="000000"/>
                </a:solidFill>
              </a:rPr>
              <a:t>	Враховуючи природне поширення сказу тварин, заходи щодо боротьби з ним здійснюються комплексно органами державної ветеринарної медицини, охорони здоров’я, житлово- комунального і лісового господарства, товариства мисливців тощо під керивництвом надзвичайних протиепізоотичних комісій і органів державної влади на місцях.</a:t>
            </a:r>
            <a:r>
              <a:rPr lang="ru-RU"/>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B3020F57-1EF2-4172-A2AC-7686C9F7D5E7}" type="slidenum">
              <a:rPr lang="ru-RU"/>
              <a:pPr/>
              <a:t>67</a:t>
            </a:fld>
            <a:endParaRPr lang="ru-RU"/>
          </a:p>
        </p:txBody>
      </p:sp>
      <p:sp>
        <p:nvSpPr>
          <p:cNvPr id="78851" name="Rectangle 3"/>
          <p:cNvSpPr>
            <a:spLocks noGrp="1" noChangeArrowheads="1"/>
          </p:cNvSpPr>
          <p:nvPr>
            <p:ph type="body" idx="1"/>
          </p:nvPr>
        </p:nvSpPr>
        <p:spPr>
          <a:xfrm>
            <a:off x="457200" y="1557338"/>
            <a:ext cx="8229600" cy="4464050"/>
          </a:xfrm>
        </p:spPr>
        <p:txBody>
          <a:bodyPr/>
          <a:lstStyle/>
          <a:p>
            <a:pPr marL="0" indent="0">
              <a:buClr>
                <a:srgbClr val="990033"/>
              </a:buClr>
              <a:tabLst>
                <a:tab pos="457200" algn="l"/>
              </a:tabLst>
            </a:pPr>
            <a:r>
              <a:rPr lang="ru-RU" sz="2800">
                <a:solidFill>
                  <a:srgbClr val="000000"/>
                </a:solidFill>
              </a:rPr>
              <a:t>	В кожному конкретному випадку сказу засоби, які застосовуються для його лікідації, носять конкретний характер. </a:t>
            </a:r>
          </a:p>
          <a:p>
            <a:pPr marL="0" indent="0">
              <a:buClr>
                <a:srgbClr val="990033"/>
              </a:buClr>
              <a:tabLst>
                <a:tab pos="457200" algn="l"/>
              </a:tabLst>
            </a:pPr>
            <a:r>
              <a:rPr lang="ru-RU" sz="2800">
                <a:solidFill>
                  <a:srgbClr val="000000"/>
                </a:solidFill>
              </a:rPr>
              <a:t>	Попереджувальні засоби найбільш продуктивні в боротьбі з цим захворюванням, можна намітити ряд дій, які походять від інфекційної природи сказу і передбачуючих цілеспрямовану дію на всі ланки епізоотичного ланцюга: джерело збудника, механізм його передачі і сприйнятливе поголів’я.</a:t>
            </a:r>
            <a:r>
              <a:rPr lang="ru-RU" sz="2800"/>
              <a:t> </a:t>
            </a:r>
          </a:p>
        </p:txBody>
      </p:sp>
      <p:sp>
        <p:nvSpPr>
          <p:cNvPr id="78852" name="Rectangle 4"/>
          <p:cNvSpPr>
            <a:spLocks noGrp="1" noChangeArrowheads="1"/>
          </p:cNvSpPr>
          <p:nvPr>
            <p:ph type="title"/>
          </p:nvPr>
        </p:nvSpPr>
        <p:spPr>
          <a:noFill/>
          <a:ln/>
        </p:spPr>
        <p:txBody>
          <a:bodyPr/>
          <a:lstStyle/>
          <a:p>
            <a:r>
              <a:rPr lang="ru-RU" b="1"/>
              <a:t>Заходи боротьби зі сказом</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55DC1CAB-7AC0-4288-96E3-E059361E015B}" type="slidenum">
              <a:rPr lang="ru-RU"/>
              <a:pPr/>
              <a:t>68</a:t>
            </a:fld>
            <a:endParaRPr lang="ru-RU"/>
          </a:p>
        </p:txBody>
      </p:sp>
      <p:sp>
        <p:nvSpPr>
          <p:cNvPr id="79875" name="Rectangle 3"/>
          <p:cNvSpPr>
            <a:spLocks noGrp="1" noChangeArrowheads="1"/>
          </p:cNvSpPr>
          <p:nvPr>
            <p:ph type="body" idx="1"/>
          </p:nvPr>
        </p:nvSpPr>
        <p:spPr>
          <a:xfrm>
            <a:off x="468313" y="1268413"/>
            <a:ext cx="8229600" cy="5157787"/>
          </a:xfrm>
        </p:spPr>
        <p:txBody>
          <a:bodyPr/>
          <a:lstStyle/>
          <a:p>
            <a:pPr marL="9525" indent="11113">
              <a:buClr>
                <a:srgbClr val="990033"/>
              </a:buClr>
            </a:pPr>
            <a:r>
              <a:rPr lang="ru-RU" sz="2800">
                <a:solidFill>
                  <a:srgbClr val="000000"/>
                </a:solidFill>
              </a:rPr>
              <a:t>	Попередження занесення захворювання в благополучну місцевість.</a:t>
            </a:r>
          </a:p>
          <a:p>
            <a:pPr marL="9525" indent="11113">
              <a:buClr>
                <a:srgbClr val="990033"/>
              </a:buClr>
            </a:pPr>
            <a:r>
              <a:rPr lang="ru-RU" sz="2800">
                <a:solidFill>
                  <a:srgbClr val="000000"/>
                </a:solidFill>
              </a:rPr>
              <a:t>	Здійснюється карантинуваням всіх новозавезених тварин. </a:t>
            </a:r>
          </a:p>
          <a:p>
            <a:pPr marL="9525" indent="11113">
              <a:buClr>
                <a:srgbClr val="990033"/>
              </a:buClr>
            </a:pPr>
            <a:r>
              <a:rPr lang="ru-RU" sz="2800">
                <a:solidFill>
                  <a:srgbClr val="000000"/>
                </a:solidFill>
              </a:rPr>
              <a:t>	Велике значення має упорядкування утримання собак і котів, їх обов’язкова реєстрація. </a:t>
            </a:r>
          </a:p>
          <a:p>
            <a:pPr marL="9525" indent="11113">
              <a:buClr>
                <a:srgbClr val="990033"/>
              </a:buClr>
            </a:pPr>
            <a:r>
              <a:rPr lang="ru-RU" sz="2800">
                <a:solidFill>
                  <a:srgbClr val="000000"/>
                </a:solidFill>
              </a:rPr>
              <a:t>	Необхідний контрль популяції вовків, лисиць, шакалів і єнотовидних собак шляхом забезпечення їх оптимальної чисельностиі і недопущення надмірного розмноження. </a:t>
            </a:r>
          </a:p>
        </p:txBody>
      </p:sp>
      <p:sp>
        <p:nvSpPr>
          <p:cNvPr id="79876" name="Rectangle 4"/>
          <p:cNvSpPr>
            <a:spLocks noGrp="1" noChangeArrowheads="1"/>
          </p:cNvSpPr>
          <p:nvPr>
            <p:ph type="title"/>
          </p:nvPr>
        </p:nvSpPr>
        <p:spPr>
          <a:xfrm>
            <a:off x="468313" y="115888"/>
            <a:ext cx="8229600" cy="1143000"/>
          </a:xfrm>
          <a:noFill/>
          <a:ln/>
        </p:spPr>
        <p:txBody>
          <a:bodyPr/>
          <a:lstStyle/>
          <a:p>
            <a:r>
              <a:rPr lang="ru-RU" b="1"/>
              <a:t>Заходи боротьби зі сказом</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44FA8D4A-7EAF-4357-ACA8-D6CCBF5D8DFE}" type="slidenum">
              <a:rPr lang="ru-RU"/>
              <a:pPr/>
              <a:t>69</a:t>
            </a:fld>
            <a:endParaRPr lang="ru-RU"/>
          </a:p>
        </p:txBody>
      </p:sp>
      <p:sp>
        <p:nvSpPr>
          <p:cNvPr id="80899" name="Rectangle 3"/>
          <p:cNvSpPr>
            <a:spLocks noGrp="1" noChangeArrowheads="1"/>
          </p:cNvSpPr>
          <p:nvPr>
            <p:ph type="body" idx="1"/>
          </p:nvPr>
        </p:nvSpPr>
        <p:spPr>
          <a:xfrm>
            <a:off x="395288" y="908050"/>
            <a:ext cx="8353425" cy="5688013"/>
          </a:xfrm>
        </p:spPr>
        <p:txBody>
          <a:bodyPr/>
          <a:lstStyle/>
          <a:p>
            <a:pPr marL="0" indent="0">
              <a:lnSpc>
                <a:spcPct val="80000"/>
              </a:lnSpc>
              <a:buClr>
                <a:srgbClr val="990033"/>
              </a:buClr>
            </a:pPr>
            <a:r>
              <a:rPr lang="ru-RU" sz="2400">
                <a:solidFill>
                  <a:srgbClr val="000000"/>
                </a:solidFill>
              </a:rPr>
              <a:t>	Ліквідація джерел збудника інфекції досягається своєчасним виявленням і ізоляцією захворілих на сказ тварин, надійною ізоляцією підозрілих в захворюванні і підозрюваних у заражені тварин, зменшення бродячих собак і котів, як можливих розповсюдників сказу, негайним знищенням хворих тварин. </a:t>
            </a:r>
          </a:p>
          <a:p>
            <a:pPr marL="0" indent="0">
              <a:lnSpc>
                <a:spcPct val="80000"/>
              </a:lnSpc>
              <a:buClr>
                <a:srgbClr val="990033"/>
              </a:buClr>
            </a:pPr>
            <a:r>
              <a:rPr lang="ru-RU" sz="2400">
                <a:solidFill>
                  <a:srgbClr val="000000"/>
                </a:solidFill>
              </a:rPr>
              <a:t>	Зменшувати резервуар “дикого сказу” вдається лише тоді, коли чисельність диких твакрин (поперед всього лисиць) зменшується до мінімуму (0,5 голови на 1000 га угідь).</a:t>
            </a:r>
          </a:p>
          <a:p>
            <a:pPr marL="0" indent="0">
              <a:lnSpc>
                <a:spcPct val="80000"/>
              </a:lnSpc>
              <a:buClr>
                <a:srgbClr val="990033"/>
              </a:buClr>
            </a:pPr>
            <a:r>
              <a:rPr lang="ru-RU" sz="2400">
                <a:solidFill>
                  <a:srgbClr val="000000"/>
                </a:solidFill>
              </a:rPr>
              <a:t>	Охорона сільськогосподарських тварин на пасовищах в тваринницьких приміщеннях. З цією метою організовується служба пастухів із використанням щеплених проти сказу собак. </a:t>
            </a:r>
          </a:p>
          <a:p>
            <a:pPr marL="0" indent="0">
              <a:lnSpc>
                <a:spcPct val="80000"/>
              </a:lnSpc>
              <a:buClr>
                <a:srgbClr val="990033"/>
              </a:buClr>
            </a:pPr>
            <a:r>
              <a:rPr lang="ru-RU" sz="2400">
                <a:solidFill>
                  <a:srgbClr val="000000"/>
                </a:solidFill>
              </a:rPr>
              <a:t>	Сільськогосподарських тварин утримують в приміщеннях, які охороняються. Все це веде до розриву епізоотичного ланцюга в ланці “збудник- сприйнятлива тварина”.</a:t>
            </a:r>
          </a:p>
        </p:txBody>
      </p:sp>
      <p:sp>
        <p:nvSpPr>
          <p:cNvPr id="80900" name="Rectangle 4"/>
          <p:cNvSpPr>
            <a:spLocks noGrp="1" noChangeArrowheads="1"/>
          </p:cNvSpPr>
          <p:nvPr>
            <p:ph type="title"/>
          </p:nvPr>
        </p:nvSpPr>
        <p:spPr>
          <a:xfrm>
            <a:off x="468313" y="115888"/>
            <a:ext cx="8229600" cy="865187"/>
          </a:xfrm>
          <a:noFill/>
          <a:ln/>
        </p:spPr>
        <p:txBody>
          <a:bodyPr/>
          <a:lstStyle/>
          <a:p>
            <a:r>
              <a:rPr lang="ru-RU" b="1"/>
              <a:t>Заходи боротьби зі сказом</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7548845B-3C02-4C6A-98D5-38C74C987AF2}" type="slidenum">
              <a:rPr lang="ru-RU"/>
              <a:pPr/>
              <a:t>7</a:t>
            </a:fld>
            <a:endParaRPr lang="ru-RU"/>
          </a:p>
        </p:txBody>
      </p:sp>
      <p:sp>
        <p:nvSpPr>
          <p:cNvPr id="24579" name="Rectangle 3"/>
          <p:cNvSpPr>
            <a:spLocks noGrp="1" noChangeArrowheads="1"/>
          </p:cNvSpPr>
          <p:nvPr>
            <p:ph type="body" idx="1"/>
          </p:nvPr>
        </p:nvSpPr>
        <p:spPr>
          <a:xfrm>
            <a:off x="539750" y="981075"/>
            <a:ext cx="8229600" cy="4824413"/>
          </a:xfrm>
        </p:spPr>
        <p:txBody>
          <a:bodyPr/>
          <a:lstStyle/>
          <a:p>
            <a:pPr marL="0" indent="0">
              <a:lnSpc>
                <a:spcPct val="80000"/>
              </a:lnSpc>
              <a:buFontTx/>
              <a:buNone/>
            </a:pPr>
            <a:r>
              <a:rPr lang="ru-RU" sz="2000">
                <a:solidFill>
                  <a:srgbClr val="000000"/>
                </a:solidFill>
              </a:rPr>
              <a:t>	Цинке у Франції у 1804 році першим експерементально довів заразність слини собак, хворих на сказ.Його співвідчизник Галт’є (1879 – 1881 роки) штучно відтворив сказ у кроликів і намагався імунізувати овець шляхом внутрішньовенного введення слини хворих тварин. 	Результати досліджень, зроблених у цей період, створили основу для відкриття Л. Пастера та його учнів (1881 – 1889). </a:t>
            </a:r>
          </a:p>
          <a:p>
            <a:pPr marL="0" indent="0">
              <a:lnSpc>
                <a:spcPct val="80000"/>
              </a:lnSpc>
              <a:buFontTx/>
              <a:buNone/>
            </a:pPr>
            <a:r>
              <a:rPr lang="ru-RU" sz="2000">
                <a:solidFill>
                  <a:srgbClr val="000000"/>
                </a:solidFill>
              </a:rPr>
              <a:t>	Л. Пастер довів тропізм збудника сказу до тканини мозку і домігся його ослаблення шляхом шляхом пасажукання від кролика до кролика при інтрацеребральному введенні мозкової суспензії. 	Отриманний вірус, який проявив патогенність лише при  внутрішньомозковому зараженні, і який відрізнявся скороченим і постійним (6 – 7 днів) інкубаційним періодом для кроликів, був названий фіксованим (</a:t>
            </a:r>
            <a:r>
              <a:rPr lang="en-US" sz="2000">
                <a:solidFill>
                  <a:srgbClr val="000000"/>
                </a:solidFill>
              </a:rPr>
              <a:t>Virus fix</a:t>
            </a:r>
            <a:r>
              <a:rPr lang="ru-RU" sz="2000">
                <a:solidFill>
                  <a:srgbClr val="000000"/>
                </a:solidFill>
              </a:rPr>
              <a:t>е). </a:t>
            </a:r>
          </a:p>
          <a:p>
            <a:pPr marL="0" indent="0">
              <a:lnSpc>
                <a:spcPct val="80000"/>
              </a:lnSpc>
              <a:buFontTx/>
              <a:buNone/>
            </a:pPr>
            <a:r>
              <a:rPr lang="ru-RU" sz="2000">
                <a:solidFill>
                  <a:srgbClr val="000000"/>
                </a:solidFill>
              </a:rPr>
              <a:t>	Після додаткової інактивації шляхом висушування на кристалах їдкого калію, Л. Пастер використовував спинний мозок інфікованого кролика для виготовлення антирабічної вакцини. </a:t>
            </a:r>
          </a:p>
          <a:p>
            <a:pPr marL="0" indent="0">
              <a:lnSpc>
                <a:spcPct val="80000"/>
              </a:lnSpc>
              <a:buFontTx/>
              <a:buNone/>
            </a:pPr>
            <a:r>
              <a:rPr lang="ru-RU" sz="2000">
                <a:solidFill>
                  <a:srgbClr val="000000"/>
                </a:solidFill>
              </a:rPr>
              <a:t>	У 1885 році були зроблені перші змушені щеплення людям.</a:t>
            </a:r>
            <a:r>
              <a:rPr lang="ru-RU" sz="2400">
                <a:solidFill>
                  <a:srgbClr val="000000"/>
                </a:solidFill>
              </a:rPr>
              <a:t> </a:t>
            </a:r>
          </a:p>
        </p:txBody>
      </p:sp>
      <p:sp>
        <p:nvSpPr>
          <p:cNvPr id="24580" name="Rectangle 4"/>
          <p:cNvSpPr>
            <a:spLocks noGrp="1" noChangeArrowheads="1"/>
          </p:cNvSpPr>
          <p:nvPr>
            <p:ph type="title"/>
          </p:nvPr>
        </p:nvSpPr>
        <p:spPr>
          <a:xfrm>
            <a:off x="468313" y="115888"/>
            <a:ext cx="8229600" cy="706437"/>
          </a:xfrm>
          <a:noFill/>
          <a:ln/>
        </p:spPr>
        <p:txBody>
          <a:bodyPr/>
          <a:lstStyle/>
          <a:p>
            <a:pPr marL="838200" indent="-838200"/>
            <a:r>
              <a:rPr lang="ru-RU" sz="4000" b="1"/>
              <a:t>Історична довідка</a:t>
            </a:r>
            <a:r>
              <a:rPr lang="ru-RU" sz="4000"/>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D381B26A-B99E-40E2-BB48-BE224BF6F679}" type="slidenum">
              <a:rPr lang="ru-RU"/>
              <a:pPr/>
              <a:t>70</a:t>
            </a:fld>
            <a:endParaRPr lang="ru-RU"/>
          </a:p>
        </p:txBody>
      </p:sp>
      <p:sp>
        <p:nvSpPr>
          <p:cNvPr id="81923" name="Rectangle 3"/>
          <p:cNvSpPr>
            <a:spLocks noGrp="1" noChangeArrowheads="1"/>
          </p:cNvSpPr>
          <p:nvPr>
            <p:ph type="body" idx="1"/>
          </p:nvPr>
        </p:nvSpPr>
        <p:spPr>
          <a:xfrm>
            <a:off x="457200" y="1125538"/>
            <a:ext cx="8229600" cy="4967287"/>
          </a:xfrm>
        </p:spPr>
        <p:txBody>
          <a:bodyPr/>
          <a:lstStyle/>
          <a:p>
            <a:pPr marL="9525" indent="11113">
              <a:lnSpc>
                <a:spcPct val="80000"/>
              </a:lnSpc>
              <a:buClr>
                <a:srgbClr val="990033"/>
              </a:buClr>
            </a:pPr>
            <a:r>
              <a:rPr lang="ru-RU" sz="2400">
                <a:solidFill>
                  <a:srgbClr val="000000"/>
                </a:solidFill>
              </a:rPr>
              <a:t>	Утворення несприятливості сказу у поголів’ї  собак і котів у неблагополучній місцевості.</a:t>
            </a:r>
          </a:p>
          <a:p>
            <a:pPr marL="9525" indent="11113">
              <a:lnSpc>
                <a:spcPct val="80000"/>
              </a:lnSpc>
              <a:buClr>
                <a:srgbClr val="990033"/>
              </a:buClr>
            </a:pPr>
            <a:r>
              <a:rPr lang="ru-RU" sz="2400">
                <a:solidFill>
                  <a:srgbClr val="000000"/>
                </a:solidFill>
              </a:rPr>
              <a:t>	Одержується регулярним плановим профілактичним щепленням дворових тварин, не підозрюваних у зараженні.</a:t>
            </a:r>
          </a:p>
          <a:p>
            <a:pPr marL="9525" indent="11113">
              <a:lnSpc>
                <a:spcPct val="80000"/>
              </a:lnSpc>
              <a:buClr>
                <a:srgbClr val="990033"/>
              </a:buClr>
            </a:pPr>
            <a:r>
              <a:rPr lang="ru-RU" sz="2400">
                <a:solidFill>
                  <a:srgbClr val="000000"/>
                </a:solidFill>
              </a:rPr>
              <a:t>	Ліквідіція сказу в зовнішньому середовищі </a:t>
            </a:r>
            <a:r>
              <a:rPr lang="uk-UA" sz="2400">
                <a:solidFill>
                  <a:srgbClr val="000000"/>
                </a:solidFill>
              </a:rPr>
              <a:t>здійснюється шляхом своєчасного знищення або утилізації трупів тварин, які загинули від сказу і застосуванням ефективних дезинтектантів.</a:t>
            </a:r>
          </a:p>
          <a:p>
            <a:pPr marL="9525" indent="11113">
              <a:lnSpc>
                <a:spcPct val="80000"/>
              </a:lnSpc>
              <a:buClr>
                <a:srgbClr val="990033"/>
              </a:buClr>
            </a:pPr>
            <a:r>
              <a:rPr lang="ru-RU" sz="2400">
                <a:solidFill>
                  <a:srgbClr val="000000"/>
                </a:solidFill>
              </a:rPr>
              <a:t>	Роз’яснювальна робота серед населення.</a:t>
            </a:r>
          </a:p>
          <a:p>
            <a:pPr marL="9525" indent="11113">
              <a:lnSpc>
                <a:spcPct val="80000"/>
              </a:lnSpc>
              <a:buClr>
                <a:srgbClr val="990033"/>
              </a:buClr>
            </a:pPr>
            <a:r>
              <a:rPr lang="ru-RU" sz="2400">
                <a:solidFill>
                  <a:srgbClr val="000000"/>
                </a:solidFill>
              </a:rPr>
              <a:t> 	Комплекс перерахованих вище заходів із достатньою ефективністю може бути здійснений тільки при достатній інформованості населення про суть захворювання, основні принципи боротьби з ними та суворе виконання правил утримання собак і котів.</a:t>
            </a:r>
          </a:p>
          <a:p>
            <a:pPr marL="9525" indent="11113">
              <a:lnSpc>
                <a:spcPct val="80000"/>
              </a:lnSpc>
              <a:buFontTx/>
              <a:buNone/>
            </a:pPr>
            <a:endParaRPr lang="ru-RU" sz="2400"/>
          </a:p>
        </p:txBody>
      </p:sp>
      <p:sp>
        <p:nvSpPr>
          <p:cNvPr id="81924" name="Rectangle 4"/>
          <p:cNvSpPr>
            <a:spLocks noGrp="1" noChangeArrowheads="1"/>
          </p:cNvSpPr>
          <p:nvPr>
            <p:ph type="title"/>
          </p:nvPr>
        </p:nvSpPr>
        <p:spPr>
          <a:xfrm>
            <a:off x="468313" y="115888"/>
            <a:ext cx="8229600" cy="865187"/>
          </a:xfrm>
          <a:noFill/>
          <a:ln/>
        </p:spPr>
        <p:txBody>
          <a:bodyPr/>
          <a:lstStyle/>
          <a:p>
            <a:r>
              <a:rPr lang="ru-RU" b="1"/>
              <a:t>Заходи боротьби зі сказом</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fld id="{B65989AC-7F02-4E9F-BE63-7CF368C7F6C8}" type="slidenum">
              <a:rPr lang="ru-RU"/>
              <a:pPr/>
              <a:t>71</a:t>
            </a:fld>
            <a:endParaRPr lang="ru-RU"/>
          </a:p>
        </p:txBody>
      </p:sp>
      <p:sp>
        <p:nvSpPr>
          <p:cNvPr id="87045" name="Rectangle 5"/>
          <p:cNvSpPr>
            <a:spLocks noChangeArrowheads="1"/>
          </p:cNvSpPr>
          <p:nvPr/>
        </p:nvSpPr>
        <p:spPr bwMode="auto">
          <a:xfrm>
            <a:off x="2473325" y="1682750"/>
            <a:ext cx="9144000" cy="0"/>
          </a:xfrm>
          <a:prstGeom prst="rect">
            <a:avLst/>
          </a:prstGeom>
          <a:noFill/>
          <a:ln w="9525">
            <a:noFill/>
            <a:miter lim="800000"/>
            <a:headEnd/>
            <a:tailEnd/>
          </a:ln>
          <a:effectLst/>
        </p:spPr>
        <p:txBody>
          <a:bodyPr wrap="none" anchor="ctr">
            <a:spAutoFit/>
          </a:bodyPr>
          <a:lstStyle/>
          <a:p>
            <a:endParaRPr lang="uk-UA"/>
          </a:p>
        </p:txBody>
      </p:sp>
      <p:sp>
        <p:nvSpPr>
          <p:cNvPr id="87047" name="Rectangle 7"/>
          <p:cNvSpPr>
            <a:spLocks noChangeArrowheads="1"/>
          </p:cNvSpPr>
          <p:nvPr/>
        </p:nvSpPr>
        <p:spPr bwMode="auto">
          <a:xfrm>
            <a:off x="6650038" y="4405313"/>
            <a:ext cx="9144000" cy="0"/>
          </a:xfrm>
          <a:prstGeom prst="rect">
            <a:avLst/>
          </a:prstGeom>
          <a:noFill/>
          <a:ln w="9525">
            <a:noFill/>
            <a:miter lim="800000"/>
            <a:headEnd/>
            <a:tailEnd/>
          </a:ln>
          <a:effectLst/>
        </p:spPr>
        <p:txBody>
          <a:bodyPr wrap="none" anchor="ctr">
            <a:spAutoFit/>
          </a:bodyPr>
          <a:lstStyle/>
          <a:p>
            <a:endParaRPr lang="uk-UA"/>
          </a:p>
        </p:txBody>
      </p:sp>
      <p:pic>
        <p:nvPicPr>
          <p:cNvPr id="87046" name="Picture 6"/>
          <p:cNvPicPr>
            <a:picLocks noChangeAspect="1" noChangeArrowheads="1"/>
          </p:cNvPicPr>
          <p:nvPr/>
        </p:nvPicPr>
        <p:blipFill>
          <a:blip r:embed="rId2" cstate="print"/>
          <a:srcRect/>
          <a:stretch>
            <a:fillRect/>
          </a:stretch>
        </p:blipFill>
        <p:spPr bwMode="auto">
          <a:xfrm>
            <a:off x="5651500" y="2565400"/>
            <a:ext cx="3243263" cy="3500438"/>
          </a:xfrm>
          <a:prstGeom prst="rect">
            <a:avLst/>
          </a:prstGeom>
          <a:noFill/>
        </p:spPr>
      </p:pic>
      <p:pic>
        <p:nvPicPr>
          <p:cNvPr id="87044" name="Picture 4"/>
          <p:cNvPicPr>
            <a:picLocks noChangeAspect="1" noChangeArrowheads="1"/>
          </p:cNvPicPr>
          <p:nvPr/>
        </p:nvPicPr>
        <p:blipFill>
          <a:blip r:embed="rId3" cstate="print"/>
          <a:srcRect/>
          <a:stretch>
            <a:fillRect/>
          </a:stretch>
        </p:blipFill>
        <p:spPr bwMode="auto">
          <a:xfrm>
            <a:off x="179388" y="1052513"/>
            <a:ext cx="5616575" cy="3448050"/>
          </a:xfrm>
          <a:prstGeom prst="rect">
            <a:avLst/>
          </a:prstGeom>
          <a:noFill/>
        </p:spPr>
      </p:pic>
      <p:sp>
        <p:nvSpPr>
          <p:cNvPr id="87048" name="Rectangle 8"/>
          <p:cNvSpPr>
            <a:spLocks noGrp="1" noChangeArrowheads="1"/>
          </p:cNvSpPr>
          <p:nvPr>
            <p:ph type="title"/>
          </p:nvPr>
        </p:nvSpPr>
        <p:spPr>
          <a:xfrm>
            <a:off x="468313" y="115888"/>
            <a:ext cx="8229600" cy="865187"/>
          </a:xfrm>
          <a:noFill/>
          <a:ln/>
        </p:spPr>
        <p:txBody>
          <a:bodyPr/>
          <a:lstStyle/>
          <a:p>
            <a:r>
              <a:rPr lang="ru-RU" b="1"/>
              <a:t>Заходи боротьби зі сказом</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fld id="{077E33E1-78EA-464F-90FD-EBE44FB6E44C}" type="slidenum">
              <a:rPr lang="ru-RU"/>
              <a:pPr/>
              <a:t>72</a:t>
            </a:fld>
            <a:endParaRPr lang="ru-RU"/>
          </a:p>
        </p:txBody>
      </p:sp>
      <p:sp>
        <p:nvSpPr>
          <p:cNvPr id="88069" name="Rectangle 5"/>
          <p:cNvSpPr>
            <a:spLocks noChangeArrowheads="1"/>
          </p:cNvSpPr>
          <p:nvPr/>
        </p:nvSpPr>
        <p:spPr bwMode="auto">
          <a:xfrm>
            <a:off x="1330325" y="1620838"/>
            <a:ext cx="9144000" cy="0"/>
          </a:xfrm>
          <a:prstGeom prst="rect">
            <a:avLst/>
          </a:prstGeom>
          <a:noFill/>
          <a:ln w="9525">
            <a:noFill/>
            <a:miter lim="800000"/>
            <a:headEnd/>
            <a:tailEnd/>
          </a:ln>
          <a:effectLst/>
        </p:spPr>
        <p:txBody>
          <a:bodyPr wrap="none" anchor="ctr">
            <a:spAutoFit/>
          </a:bodyPr>
          <a:lstStyle/>
          <a:p>
            <a:endParaRPr lang="uk-UA"/>
          </a:p>
        </p:txBody>
      </p:sp>
      <p:pic>
        <p:nvPicPr>
          <p:cNvPr id="88068" name="Picture 4"/>
          <p:cNvPicPr>
            <a:picLocks noChangeAspect="1" noChangeArrowheads="1"/>
          </p:cNvPicPr>
          <p:nvPr/>
        </p:nvPicPr>
        <p:blipFill>
          <a:blip r:embed="rId2" cstate="print"/>
          <a:srcRect/>
          <a:stretch>
            <a:fillRect/>
          </a:stretch>
        </p:blipFill>
        <p:spPr bwMode="auto">
          <a:xfrm>
            <a:off x="179388" y="908050"/>
            <a:ext cx="6732587" cy="5049838"/>
          </a:xfrm>
          <a:prstGeom prst="rect">
            <a:avLst/>
          </a:prstGeom>
          <a:noFill/>
        </p:spPr>
      </p:pic>
      <p:sp>
        <p:nvSpPr>
          <p:cNvPr id="88071" name="Rectangle 7"/>
          <p:cNvSpPr>
            <a:spLocks noChangeArrowheads="1"/>
          </p:cNvSpPr>
          <p:nvPr/>
        </p:nvSpPr>
        <p:spPr bwMode="auto">
          <a:xfrm>
            <a:off x="7024688" y="4468813"/>
            <a:ext cx="9144000" cy="0"/>
          </a:xfrm>
          <a:prstGeom prst="rect">
            <a:avLst/>
          </a:prstGeom>
          <a:noFill/>
          <a:ln w="9525">
            <a:noFill/>
            <a:miter lim="800000"/>
            <a:headEnd/>
            <a:tailEnd/>
          </a:ln>
          <a:effectLst/>
        </p:spPr>
        <p:txBody>
          <a:bodyPr wrap="none" anchor="ctr">
            <a:spAutoFit/>
          </a:bodyPr>
          <a:lstStyle/>
          <a:p>
            <a:endParaRPr lang="uk-UA"/>
          </a:p>
        </p:txBody>
      </p:sp>
      <p:pic>
        <p:nvPicPr>
          <p:cNvPr id="88070" name="Picture 6"/>
          <p:cNvPicPr>
            <a:picLocks noChangeAspect="1" noChangeArrowheads="1"/>
          </p:cNvPicPr>
          <p:nvPr/>
        </p:nvPicPr>
        <p:blipFill>
          <a:blip r:embed="rId3" cstate="print"/>
          <a:srcRect/>
          <a:stretch>
            <a:fillRect/>
          </a:stretch>
        </p:blipFill>
        <p:spPr bwMode="auto">
          <a:xfrm>
            <a:off x="5148263" y="3213100"/>
            <a:ext cx="3635375" cy="3028950"/>
          </a:xfrm>
          <a:prstGeom prst="rect">
            <a:avLst/>
          </a:prstGeom>
          <a:noFill/>
        </p:spPr>
      </p:pic>
      <p:sp>
        <p:nvSpPr>
          <p:cNvPr id="88072" name="Rectangle 8"/>
          <p:cNvSpPr>
            <a:spLocks noGrp="1" noChangeArrowheads="1"/>
          </p:cNvSpPr>
          <p:nvPr>
            <p:ph type="title"/>
          </p:nvPr>
        </p:nvSpPr>
        <p:spPr>
          <a:xfrm>
            <a:off x="468313" y="115888"/>
            <a:ext cx="8229600" cy="865187"/>
          </a:xfrm>
          <a:noFill/>
          <a:ln/>
        </p:spPr>
        <p:txBody>
          <a:bodyPr/>
          <a:lstStyle/>
          <a:p>
            <a:r>
              <a:rPr lang="ru-RU" b="1"/>
              <a:t>Заходи боротьби зі сказом</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fld id="{0C9AF614-BC2A-4178-B7FD-B5693045F01C}" type="slidenum">
              <a:rPr lang="ru-RU"/>
              <a:pPr/>
              <a:t>73</a:t>
            </a:fld>
            <a:endParaRPr lang="ru-RU"/>
          </a:p>
        </p:txBody>
      </p:sp>
      <p:sp>
        <p:nvSpPr>
          <p:cNvPr id="90117" name="Rectangle 5"/>
          <p:cNvSpPr>
            <a:spLocks noChangeArrowheads="1"/>
          </p:cNvSpPr>
          <p:nvPr/>
        </p:nvSpPr>
        <p:spPr bwMode="auto">
          <a:xfrm>
            <a:off x="2036763" y="1101725"/>
            <a:ext cx="9144000" cy="0"/>
          </a:xfrm>
          <a:prstGeom prst="rect">
            <a:avLst/>
          </a:prstGeom>
          <a:noFill/>
          <a:ln w="9525">
            <a:noFill/>
            <a:miter lim="800000"/>
            <a:headEnd/>
            <a:tailEnd/>
          </a:ln>
          <a:effectLst/>
        </p:spPr>
        <p:txBody>
          <a:bodyPr wrap="none" anchor="ctr">
            <a:spAutoFit/>
          </a:bodyPr>
          <a:lstStyle/>
          <a:p>
            <a:endParaRPr lang="uk-UA"/>
          </a:p>
        </p:txBody>
      </p:sp>
      <p:pic>
        <p:nvPicPr>
          <p:cNvPr id="90116" name="Picture 4"/>
          <p:cNvPicPr>
            <a:picLocks noChangeAspect="1" noChangeArrowheads="1"/>
          </p:cNvPicPr>
          <p:nvPr/>
        </p:nvPicPr>
        <p:blipFill>
          <a:blip r:embed="rId2" cstate="print"/>
          <a:srcRect/>
          <a:stretch>
            <a:fillRect/>
          </a:stretch>
        </p:blipFill>
        <p:spPr bwMode="auto">
          <a:xfrm>
            <a:off x="0" y="981075"/>
            <a:ext cx="5580063" cy="3713163"/>
          </a:xfrm>
          <a:prstGeom prst="rect">
            <a:avLst/>
          </a:prstGeom>
          <a:noFill/>
        </p:spPr>
      </p:pic>
      <p:sp>
        <p:nvSpPr>
          <p:cNvPr id="90119" name="Rectangle 7"/>
          <p:cNvSpPr>
            <a:spLocks noChangeArrowheads="1"/>
          </p:cNvSpPr>
          <p:nvPr/>
        </p:nvSpPr>
        <p:spPr bwMode="auto">
          <a:xfrm>
            <a:off x="6983413" y="4613275"/>
            <a:ext cx="9144000" cy="0"/>
          </a:xfrm>
          <a:prstGeom prst="rect">
            <a:avLst/>
          </a:prstGeom>
          <a:noFill/>
          <a:ln w="9525">
            <a:noFill/>
            <a:miter lim="800000"/>
            <a:headEnd/>
            <a:tailEnd/>
          </a:ln>
          <a:effectLst/>
        </p:spPr>
        <p:txBody>
          <a:bodyPr wrap="none" anchor="ctr">
            <a:spAutoFit/>
          </a:bodyPr>
          <a:lstStyle/>
          <a:p>
            <a:endParaRPr lang="uk-UA"/>
          </a:p>
        </p:txBody>
      </p:sp>
      <p:pic>
        <p:nvPicPr>
          <p:cNvPr id="90118" name="Picture 6"/>
          <p:cNvPicPr>
            <a:picLocks noChangeAspect="1" noChangeArrowheads="1"/>
          </p:cNvPicPr>
          <p:nvPr/>
        </p:nvPicPr>
        <p:blipFill>
          <a:blip r:embed="rId3" cstate="print"/>
          <a:srcRect/>
          <a:stretch>
            <a:fillRect/>
          </a:stretch>
        </p:blipFill>
        <p:spPr bwMode="auto">
          <a:xfrm>
            <a:off x="4211638" y="2852738"/>
            <a:ext cx="4608512" cy="3162300"/>
          </a:xfrm>
          <a:prstGeom prst="rect">
            <a:avLst/>
          </a:prstGeom>
          <a:noFill/>
        </p:spPr>
      </p:pic>
      <p:sp>
        <p:nvSpPr>
          <p:cNvPr id="90120" name="Rectangle 8"/>
          <p:cNvSpPr>
            <a:spLocks noGrp="1" noChangeArrowheads="1"/>
          </p:cNvSpPr>
          <p:nvPr>
            <p:ph type="title"/>
          </p:nvPr>
        </p:nvSpPr>
        <p:spPr>
          <a:xfrm>
            <a:off x="468313" y="115888"/>
            <a:ext cx="8229600" cy="865187"/>
          </a:xfrm>
          <a:noFill/>
          <a:ln/>
        </p:spPr>
        <p:txBody>
          <a:bodyPr/>
          <a:lstStyle/>
          <a:p>
            <a:r>
              <a:rPr lang="ru-RU" b="1"/>
              <a:t>Заходи боротьби зі сказом</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4B714495-4E22-4009-AD6F-09BB8CA92FF9}" type="slidenum">
              <a:rPr lang="ru-RU"/>
              <a:pPr/>
              <a:t>74</a:t>
            </a:fld>
            <a:endParaRPr lang="ru-RU"/>
          </a:p>
        </p:txBody>
      </p:sp>
      <p:sp>
        <p:nvSpPr>
          <p:cNvPr id="82947" name="Rectangle 3"/>
          <p:cNvSpPr>
            <a:spLocks noGrp="1" noChangeArrowheads="1"/>
          </p:cNvSpPr>
          <p:nvPr>
            <p:ph type="body" idx="1"/>
          </p:nvPr>
        </p:nvSpPr>
        <p:spPr>
          <a:xfrm>
            <a:off x="468313" y="549275"/>
            <a:ext cx="8280400" cy="6048375"/>
          </a:xfrm>
        </p:spPr>
        <p:txBody>
          <a:bodyPr/>
          <a:lstStyle/>
          <a:p>
            <a:pPr marL="0" indent="0">
              <a:lnSpc>
                <a:spcPct val="80000"/>
              </a:lnSpc>
              <a:buFontTx/>
              <a:buNone/>
            </a:pPr>
            <a:r>
              <a:rPr lang="ru-RU" sz="2800">
                <a:solidFill>
                  <a:srgbClr val="000000"/>
                </a:solidFill>
              </a:rPr>
              <a:t>	</a:t>
            </a:r>
          </a:p>
          <a:p>
            <a:pPr marL="0" indent="0">
              <a:lnSpc>
                <a:spcPct val="80000"/>
              </a:lnSpc>
              <a:buClr>
                <a:srgbClr val="990033"/>
              </a:buClr>
            </a:pPr>
            <a:r>
              <a:rPr lang="ru-RU" sz="2800">
                <a:solidFill>
                  <a:srgbClr val="000000"/>
                </a:solidFill>
              </a:rPr>
              <a:t>	При спалаху сказу кожна підозрювана в захворюванні домашня тварина повинна бути негайно і надійно ізольована, а при неможливості цього – забита. 	Підозрілих диких тварин забивають на місці виявлення.</a:t>
            </a:r>
          </a:p>
          <a:p>
            <a:pPr marL="0" indent="0">
              <a:lnSpc>
                <a:spcPct val="80000"/>
              </a:lnSpc>
              <a:buClr>
                <a:srgbClr val="990033"/>
              </a:buClr>
            </a:pPr>
            <a:r>
              <a:rPr lang="ru-RU" sz="2800">
                <a:solidFill>
                  <a:srgbClr val="000000"/>
                </a:solidFill>
              </a:rPr>
              <a:t>	 Трупи диких тварин (а якщо тварина велика – то голову)  направляють в державну лабораторію ветеринарної медицини. </a:t>
            </a:r>
          </a:p>
          <a:p>
            <a:pPr marL="0" indent="0">
              <a:lnSpc>
                <a:spcPct val="80000"/>
              </a:lnSpc>
              <a:buClr>
                <a:srgbClr val="990033"/>
              </a:buClr>
            </a:pPr>
            <a:r>
              <a:rPr lang="ru-RU" sz="2800">
                <a:solidFill>
                  <a:srgbClr val="000000"/>
                </a:solidFill>
              </a:rPr>
              <a:t>	Всіх хворих і підозрілих в захворюванні, а також бродячих собак і котів (за виключенням тих, які нанесли покуси людям) негайно знищують, трупи, не знімаючи шкіри, спалюють.</a:t>
            </a:r>
            <a:r>
              <a:rPr lang="uk-UA" sz="2800">
                <a:solidFill>
                  <a:srgbClr val="000000"/>
                </a:solidFill>
              </a:rPr>
              <a:t> </a:t>
            </a:r>
          </a:p>
          <a:p>
            <a:pPr marL="0" indent="0">
              <a:lnSpc>
                <a:spcPct val="80000"/>
              </a:lnSpc>
              <a:buClr>
                <a:srgbClr val="990033"/>
              </a:buClr>
            </a:pPr>
            <a:r>
              <a:rPr lang="ru-RU" sz="2800">
                <a:solidFill>
                  <a:srgbClr val="000000"/>
                </a:solidFill>
              </a:rPr>
              <a:t>	Землю перекопують, змішують із сухих хлорним вапном. </a:t>
            </a:r>
          </a:p>
        </p:txBody>
      </p:sp>
      <p:sp>
        <p:nvSpPr>
          <p:cNvPr id="82948" name="Rectangle 4"/>
          <p:cNvSpPr>
            <a:spLocks noGrp="1" noChangeArrowheads="1"/>
          </p:cNvSpPr>
          <p:nvPr>
            <p:ph type="title"/>
          </p:nvPr>
        </p:nvSpPr>
        <p:spPr>
          <a:xfrm>
            <a:off x="468313" y="115888"/>
            <a:ext cx="8229600" cy="865187"/>
          </a:xfrm>
          <a:noFill/>
          <a:ln/>
        </p:spPr>
        <p:txBody>
          <a:bodyPr/>
          <a:lstStyle/>
          <a:p>
            <a:r>
              <a:rPr lang="ru-RU" b="1"/>
              <a:t>Заходи боротьби зі сказом</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140D6BEC-FA90-47A2-AED5-5899D637B10D}" type="slidenum">
              <a:rPr lang="ru-RU"/>
              <a:pPr/>
              <a:t>75</a:t>
            </a:fld>
            <a:endParaRPr lang="ru-RU"/>
          </a:p>
        </p:txBody>
      </p:sp>
      <p:sp>
        <p:nvSpPr>
          <p:cNvPr id="83971" name="Rectangle 3"/>
          <p:cNvSpPr>
            <a:spLocks noGrp="1" noChangeArrowheads="1"/>
          </p:cNvSpPr>
          <p:nvPr>
            <p:ph type="body" idx="1"/>
          </p:nvPr>
        </p:nvSpPr>
        <p:spPr>
          <a:xfrm>
            <a:off x="539750" y="1412875"/>
            <a:ext cx="8229600" cy="4679950"/>
          </a:xfrm>
        </p:spPr>
        <p:txBody>
          <a:bodyPr/>
          <a:lstStyle/>
          <a:p>
            <a:pPr marL="0" indent="0">
              <a:buClr>
                <a:srgbClr val="990033"/>
              </a:buClr>
            </a:pPr>
            <a:r>
              <a:rPr lang="ru-RU" sz="2800">
                <a:solidFill>
                  <a:srgbClr val="000000"/>
                </a:solidFill>
              </a:rPr>
              <a:t>	Соба</a:t>
            </a:r>
            <a:r>
              <a:rPr lang="uk-UA" sz="2800">
                <a:solidFill>
                  <a:srgbClr val="000000"/>
                </a:solidFill>
              </a:rPr>
              <a:t>к</a:t>
            </a:r>
            <a:r>
              <a:rPr lang="ru-RU" sz="2800">
                <a:solidFill>
                  <a:srgbClr val="000000"/>
                </a:solidFill>
              </a:rPr>
              <a:t>, котів і інших тварин, які покусали людей і тварин, ізолюють і спостерігають за ними 10 днів. Якщо за цей час у них не з’явиться ніяких ознак сказу, рахують, що в слинні в момент покусу, вірусу не було.</a:t>
            </a:r>
          </a:p>
          <a:p>
            <a:pPr marL="0" indent="0">
              <a:buClr>
                <a:srgbClr val="990033"/>
              </a:buClr>
            </a:pPr>
            <a:r>
              <a:rPr lang="ru-RU" sz="2800">
                <a:solidFill>
                  <a:srgbClr val="000000"/>
                </a:solidFill>
              </a:rPr>
              <a:t>	Цінних тварин, яких покусали підозрювані на сказ тварини, дозволяється піддати вимушеному щепленню, але не пізніше ніж через 8 днів після покусу. Вимушено імунізованих тварин ізолюють на 2 місяці.</a:t>
            </a:r>
          </a:p>
        </p:txBody>
      </p:sp>
      <p:sp>
        <p:nvSpPr>
          <p:cNvPr id="83972" name="Rectangle 4"/>
          <p:cNvSpPr>
            <a:spLocks noGrp="1" noChangeArrowheads="1"/>
          </p:cNvSpPr>
          <p:nvPr>
            <p:ph type="title"/>
          </p:nvPr>
        </p:nvSpPr>
        <p:spPr>
          <a:xfrm>
            <a:off x="468313" y="115888"/>
            <a:ext cx="8229600" cy="865187"/>
          </a:xfrm>
          <a:noFill/>
          <a:ln/>
        </p:spPr>
        <p:txBody>
          <a:bodyPr/>
          <a:lstStyle/>
          <a:p>
            <a:r>
              <a:rPr lang="ru-RU" b="1"/>
              <a:t>Заходи боротьби зі сказом</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047195C8-79FE-4B2B-881C-1145D88E4B8B}" type="slidenum">
              <a:rPr lang="ru-RU"/>
              <a:pPr/>
              <a:t>76</a:t>
            </a:fld>
            <a:endParaRPr lang="ru-RU"/>
          </a:p>
        </p:txBody>
      </p:sp>
      <p:sp>
        <p:nvSpPr>
          <p:cNvPr id="84995" name="Rectangle 3"/>
          <p:cNvSpPr>
            <a:spLocks noGrp="1" noChangeArrowheads="1"/>
          </p:cNvSpPr>
          <p:nvPr>
            <p:ph type="body" idx="1"/>
          </p:nvPr>
        </p:nvSpPr>
        <p:spPr>
          <a:xfrm>
            <a:off x="323850" y="836613"/>
            <a:ext cx="8569325" cy="5735637"/>
          </a:xfrm>
        </p:spPr>
        <p:txBody>
          <a:bodyPr/>
          <a:lstStyle/>
          <a:p>
            <a:pPr marL="9525" indent="11113">
              <a:lnSpc>
                <a:spcPct val="90000"/>
              </a:lnSpc>
              <a:buClr>
                <a:srgbClr val="990033"/>
              </a:buClr>
            </a:pPr>
            <a:r>
              <a:rPr lang="uk-UA" sz="2400">
                <a:solidFill>
                  <a:srgbClr val="000000"/>
                </a:solidFill>
              </a:rPr>
              <a:t>	Населений пункт (господарство, ферма) оголошується благополучним через 60 днів після останньбго випадку виділня або знищення скаженої тварини і проведення всіх заходів, які ипередбачені інструкцією.</a:t>
            </a:r>
            <a:endParaRPr lang="ru-RU" sz="2400">
              <a:solidFill>
                <a:srgbClr val="000000"/>
              </a:solidFill>
            </a:endParaRPr>
          </a:p>
          <a:p>
            <a:pPr marL="9525" indent="11113">
              <a:lnSpc>
                <a:spcPct val="90000"/>
              </a:lnSpc>
              <a:buClr>
                <a:srgbClr val="990033"/>
              </a:buClr>
            </a:pPr>
            <a:r>
              <a:rPr lang="ru-RU" sz="2400">
                <a:solidFill>
                  <a:srgbClr val="000000"/>
                </a:solidFill>
              </a:rPr>
              <a:t>	У випадках спалаху сказу серед диких тварин, відстріл необхідно проводити в радіусі 40 кілометрів. </a:t>
            </a:r>
          </a:p>
          <a:p>
            <a:pPr marL="9525" indent="11113">
              <a:lnSpc>
                <a:spcPct val="90000"/>
              </a:lnSpc>
              <a:buClr>
                <a:srgbClr val="990033"/>
              </a:buClr>
            </a:pPr>
            <a:r>
              <a:rPr lang="ru-RU" sz="2400">
                <a:solidFill>
                  <a:srgbClr val="000000"/>
                </a:solidFill>
              </a:rPr>
              <a:t>	Заборонено знімати шкіри з виявлених трупів і загиблих тварин з незвичайною поведінкою.</a:t>
            </a:r>
          </a:p>
          <a:p>
            <a:pPr marL="9525" indent="11113">
              <a:lnSpc>
                <a:spcPct val="90000"/>
              </a:lnSpc>
              <a:buClr>
                <a:srgbClr val="990033"/>
              </a:buClr>
            </a:pPr>
            <a:r>
              <a:rPr lang="ru-RU" sz="2400">
                <a:solidFill>
                  <a:srgbClr val="000000"/>
                </a:solidFill>
              </a:rPr>
              <a:t>	Трупи спалють.</a:t>
            </a:r>
          </a:p>
          <a:p>
            <a:pPr marL="9525" indent="11113">
              <a:lnSpc>
                <a:spcPct val="90000"/>
              </a:lnSpc>
              <a:buClr>
                <a:srgbClr val="990033"/>
              </a:buClr>
            </a:pPr>
            <a:r>
              <a:rPr lang="ru-RU" sz="2400">
                <a:solidFill>
                  <a:srgbClr val="000000"/>
                </a:solidFill>
              </a:rPr>
              <a:t>	Заходи по боротьбі зі сказом тварин регламентовані в </a:t>
            </a:r>
            <a:r>
              <a:rPr lang="ru-RU" sz="2400" b="1">
                <a:solidFill>
                  <a:srgbClr val="000000"/>
                </a:solidFill>
              </a:rPr>
              <a:t>“Інструкції по заходи боротьби зі сказом”</a:t>
            </a:r>
            <a:r>
              <a:rPr lang="ru-RU" sz="2400">
                <a:solidFill>
                  <a:srgbClr val="000000"/>
                </a:solidFill>
              </a:rPr>
              <a:t> №2 від 19.01.1994, </a:t>
            </a:r>
          </a:p>
          <a:p>
            <a:pPr marL="9525" indent="11113">
              <a:lnSpc>
                <a:spcPct val="90000"/>
              </a:lnSpc>
              <a:buClr>
                <a:srgbClr val="990033"/>
              </a:buClr>
              <a:buFontTx/>
              <a:buNone/>
            </a:pPr>
            <a:r>
              <a:rPr lang="ru-RU" sz="2400"/>
              <a:t>https://zakon.rada.gov.ua/laws/show/z0054-94#Text</a:t>
            </a:r>
          </a:p>
        </p:txBody>
      </p:sp>
      <p:sp>
        <p:nvSpPr>
          <p:cNvPr id="84996" name="Rectangle 4"/>
          <p:cNvSpPr>
            <a:spLocks noGrp="1" noChangeArrowheads="1"/>
          </p:cNvSpPr>
          <p:nvPr>
            <p:ph type="title"/>
          </p:nvPr>
        </p:nvSpPr>
        <p:spPr>
          <a:xfrm>
            <a:off x="468313" y="115888"/>
            <a:ext cx="8229600" cy="865187"/>
          </a:xfrm>
          <a:noFill/>
          <a:ln/>
        </p:spPr>
        <p:txBody>
          <a:bodyPr/>
          <a:lstStyle/>
          <a:p>
            <a:r>
              <a:rPr lang="ru-RU" b="1"/>
              <a:t>Заходи боротьби зі сказом</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ED5BB847-37EC-4EDC-904B-601011E9BFEA}" type="slidenum">
              <a:rPr lang="ru-RU"/>
              <a:pPr/>
              <a:t>77</a:t>
            </a:fld>
            <a:endParaRPr lang="ru-RU"/>
          </a:p>
        </p:txBody>
      </p:sp>
      <p:sp>
        <p:nvSpPr>
          <p:cNvPr id="149506" name="Rectangle 2"/>
          <p:cNvSpPr>
            <a:spLocks noGrp="1" noChangeArrowheads="1"/>
          </p:cNvSpPr>
          <p:nvPr>
            <p:ph type="title"/>
          </p:nvPr>
        </p:nvSpPr>
        <p:spPr>
          <a:xfrm>
            <a:off x="457200" y="274638"/>
            <a:ext cx="8229600" cy="850900"/>
          </a:xfrm>
        </p:spPr>
        <p:txBody>
          <a:bodyPr/>
          <a:lstStyle/>
          <a:p>
            <a:r>
              <a:rPr lang="uk-UA" sz="3200">
                <a:solidFill>
                  <a:schemeClr val="accent2"/>
                </a:solidFill>
              </a:rPr>
              <a:t>Список рекомендованої літератури</a:t>
            </a:r>
            <a:endParaRPr lang="ru-RU" sz="3200">
              <a:solidFill>
                <a:schemeClr val="accent2"/>
              </a:solidFill>
            </a:endParaRPr>
          </a:p>
        </p:txBody>
      </p:sp>
      <p:sp>
        <p:nvSpPr>
          <p:cNvPr id="149507" name="Rectangle 3"/>
          <p:cNvSpPr>
            <a:spLocks noGrp="1" noChangeArrowheads="1"/>
          </p:cNvSpPr>
          <p:nvPr>
            <p:ph type="body" idx="1"/>
          </p:nvPr>
        </p:nvSpPr>
        <p:spPr>
          <a:xfrm>
            <a:off x="468313" y="1125538"/>
            <a:ext cx="8229600" cy="5029200"/>
          </a:xfrm>
        </p:spPr>
        <p:txBody>
          <a:bodyPr/>
          <a:lstStyle/>
          <a:p>
            <a:pPr marL="609600" indent="-609600">
              <a:lnSpc>
                <a:spcPct val="80000"/>
              </a:lnSpc>
              <a:buFontTx/>
              <a:buAutoNum type="arabicPeriod"/>
            </a:pPr>
            <a:r>
              <a:rPr lang="ru-RU" sz="1600">
                <a:latin typeface="Times New Roman" pitchFamily="18" charset="0"/>
              </a:rPr>
              <a:t>Недосєков В.В., Гонтарь А.М., Сорокіна Н.Г., Кісера Я.В., Інфекційні хвороби собак і котів. Агроосвіта</a:t>
            </a:r>
            <a:r>
              <a:rPr lang="es-ES" sz="1600">
                <a:latin typeface="Times New Roman" pitchFamily="18" charset="0"/>
              </a:rPr>
              <a:t>. 2016. - 234 </a:t>
            </a:r>
            <a:r>
              <a:rPr lang="ru-RU" sz="1600">
                <a:latin typeface="Times New Roman" pitchFamily="18" charset="0"/>
              </a:rPr>
              <a:t>с</a:t>
            </a:r>
            <a:r>
              <a:rPr lang="es-ES" sz="1600">
                <a:latin typeface="Times New Roman" pitchFamily="18" charset="0"/>
              </a:rPr>
              <a:t>.</a:t>
            </a:r>
            <a:endParaRPr lang="ru-RU" sz="1600">
              <a:latin typeface="Times New Roman" pitchFamily="18" charset="0"/>
            </a:endParaRPr>
          </a:p>
          <a:p>
            <a:pPr marL="609600" indent="-609600">
              <a:lnSpc>
                <a:spcPct val="80000"/>
              </a:lnSpc>
              <a:buFontTx/>
              <a:buAutoNum type="arabicPeriod"/>
            </a:pPr>
            <a:r>
              <a:rPr lang="ru-RU" sz="1600">
                <a:latin typeface="Times New Roman" pitchFamily="18" charset="0"/>
              </a:rPr>
              <a:t>Каришева А.Ф. Спеціальна епізоотологія. – Київ : Вища освіта, 2002. – 703 с.</a:t>
            </a:r>
          </a:p>
          <a:p>
            <a:pPr marL="609600" indent="-609600">
              <a:lnSpc>
                <a:spcPct val="80000"/>
              </a:lnSpc>
              <a:buFontTx/>
              <a:buAutoNum type="arabicPeriod"/>
            </a:pPr>
            <a:r>
              <a:rPr lang="ru-RU" sz="1600">
                <a:latin typeface="Times New Roman" pitchFamily="18" charset="0"/>
              </a:rPr>
              <a:t>Ярчук Б.М., Вербицький П.І., Литвин В.П. та ін. Загальна епізоотологія. - Біла Церква, 2002,- 656 с.</a:t>
            </a:r>
          </a:p>
          <a:p>
            <a:pPr marL="609600" indent="-609600">
              <a:lnSpc>
                <a:spcPct val="80000"/>
              </a:lnSpc>
              <a:buFontTx/>
              <a:buAutoNum type="arabicPeriod"/>
            </a:pPr>
            <a:r>
              <a:rPr lang="ru-RU" sz="1600">
                <a:latin typeface="Times New Roman" pitchFamily="18" charset="0"/>
              </a:rPr>
              <a:t>Чандлер Е., Гаскелл К., Гаскелл Р. Болезни кошек (Feline Medicine and Therapeutics)/ Пер. с англ., - М.: Аквариум Принт, 2011. -688с.: ил.+24 стр. цв. вкл.</a:t>
            </a:r>
          </a:p>
          <a:p>
            <a:pPr marL="609600" indent="-609600">
              <a:lnSpc>
                <a:spcPct val="80000"/>
              </a:lnSpc>
              <a:buFontTx/>
              <a:buAutoNum type="arabicPeriod"/>
            </a:pPr>
            <a:r>
              <a:rPr lang="ru-RU" sz="1600">
                <a:latin typeface="Times New Roman" pitchFamily="18" charset="0"/>
              </a:rPr>
              <a:t>Недосєков В.В., Макаров В.В. Міжнародна класифікація хвороб і особливо небезпечні інфекції тварин/ Навчальний посібник. - Київ. – 2010. 120 с.</a:t>
            </a:r>
          </a:p>
          <a:p>
            <a:pPr marL="609600" indent="-609600">
              <a:lnSpc>
                <a:spcPct val="80000"/>
              </a:lnSpc>
              <a:buFontTx/>
              <a:buAutoNum type="arabicPeriod"/>
            </a:pPr>
            <a:r>
              <a:rPr lang="ru-RU" sz="1600">
                <a:latin typeface="Times New Roman" pitchFamily="18" charset="0"/>
              </a:rPr>
              <a:t>Практикум з ветеринарної вірусології / В.Г. Скибіцький, І.І. Панікар, О.А., Ткаченко та ін. – К.: Вища освіта, 2008. – 208 с.</a:t>
            </a:r>
          </a:p>
          <a:p>
            <a:pPr marL="609600" indent="-609600">
              <a:lnSpc>
                <a:spcPct val="80000"/>
              </a:lnSpc>
              <a:buFontTx/>
              <a:buAutoNum type="arabicPeriod"/>
            </a:pPr>
            <a:r>
              <a:rPr lang="ru-RU" sz="1600">
                <a:latin typeface="Times New Roman" pitchFamily="18" charset="0"/>
              </a:rPr>
              <a:t>Сюрин В.Н., Белоусова Р.В., Фомина Н.В. Диагностика вирусных болезней животных. Справочник. -М.: Колос, 1991.</a:t>
            </a:r>
          </a:p>
          <a:p>
            <a:pPr marL="609600" indent="-609600">
              <a:lnSpc>
                <a:spcPct val="80000"/>
              </a:lnSpc>
              <a:buFontTx/>
              <a:buAutoNum type="arabicPeriod"/>
            </a:pPr>
            <a:r>
              <a:rPr lang="ru-RU" sz="1600">
                <a:latin typeface="Times New Roman" pitchFamily="18" charset="0"/>
              </a:rPr>
              <a:t>Сюрин В.Н., Самуйленко А.Я., Соловьев Б.В., Фомина Н.В. Вирусные болезни животных. − Москва, ВНИТИБП, 928 с.</a:t>
            </a:r>
          </a:p>
          <a:p>
            <a:pPr marL="609600" indent="-609600">
              <a:lnSpc>
                <a:spcPct val="80000"/>
              </a:lnSpc>
              <a:buFontTx/>
              <a:buAutoNum type="arabicPeriod"/>
            </a:pPr>
            <a:r>
              <a:rPr lang="ru-RU" sz="1600">
                <a:latin typeface="Times New Roman" pitchFamily="18" charset="0"/>
              </a:rPr>
              <a:t>Борисевич В.Б., Борисевич Б.В. Болезни собак.-К., 1996.-364 с.</a:t>
            </a:r>
          </a:p>
          <a:p>
            <a:pPr marL="609600" indent="-609600">
              <a:lnSpc>
                <a:spcPct val="80000"/>
              </a:lnSpc>
              <a:buFontTx/>
              <a:buAutoNum type="arabicPeriod"/>
            </a:pPr>
            <a:r>
              <a:rPr lang="ru-RU" sz="1600">
                <a:latin typeface="Times New Roman" pitchFamily="18" charset="0"/>
              </a:rPr>
              <a:t>Шевченко Т.П., Будзанівська І.Г., Поліщук В.П. Віруси мікроорганізмів. Курс лекцій: Навчальний посібник. -К.: Глобус, 2013. -150 с.</a:t>
            </a:r>
          </a:p>
          <a:p>
            <a:pPr marL="609600" indent="-609600">
              <a:lnSpc>
                <a:spcPct val="80000"/>
              </a:lnSpc>
              <a:buFontTx/>
              <a:buAutoNum type="arabicPeriod"/>
            </a:pPr>
            <a:r>
              <a:rPr lang="ru-RU" sz="1600">
                <a:latin typeface="Times New Roman" pitchFamily="18" charset="0"/>
              </a:rPr>
              <a:t>М. Дей, М. Хорзінек, Р. Шульц та Р. Сквайрс Керівництво з вакцинації собак та котів, розроблене Групою з формування керівництва з вакцинації (VGG) Міжнародної ветеринарної асоціації дрібних тварин (WSAVA), 2015,</a:t>
            </a:r>
            <a:r>
              <a:rPr lang="uk-UA" sz="1600">
                <a:latin typeface="Times New Roman" pitchFamily="18" charset="0"/>
              </a:rPr>
              <a:t> </a:t>
            </a:r>
            <a:r>
              <a:rPr lang="ru-RU" sz="1600">
                <a:latin typeface="Times New Roman" pitchFamily="18" charset="0"/>
                <a:hlinkClick r:id="rId2"/>
              </a:rPr>
              <a:t>https://wsava.org/wp-content/uploads/2020/01/WSAVA-Vaccination-Guidelines-2015.pdf</a:t>
            </a:r>
            <a:endParaRPr lang="ru-RU" sz="1600">
              <a:latin typeface="Times New Roman" pitchFamily="18" charset="0"/>
            </a:endParaRPr>
          </a:p>
          <a:p>
            <a:pPr marL="609600" indent="-609600">
              <a:lnSpc>
                <a:spcPct val="80000"/>
              </a:lnSpc>
              <a:buFontTx/>
              <a:buAutoNum type="arabicPeriod"/>
            </a:pPr>
            <a:endParaRPr lang="ru-RU" sz="1600">
              <a:latin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12843CF4-EAFC-4542-BD67-8AABD33251CD}" type="slidenum">
              <a:rPr lang="ru-RU"/>
              <a:pPr/>
              <a:t>78</a:t>
            </a:fld>
            <a:endParaRPr lang="ru-RU"/>
          </a:p>
        </p:txBody>
      </p:sp>
      <p:sp>
        <p:nvSpPr>
          <p:cNvPr id="150530" name="Rectangle 2"/>
          <p:cNvSpPr>
            <a:spLocks noGrp="1" noChangeArrowheads="1"/>
          </p:cNvSpPr>
          <p:nvPr>
            <p:ph type="title"/>
          </p:nvPr>
        </p:nvSpPr>
        <p:spPr>
          <a:xfrm>
            <a:off x="468313" y="476250"/>
            <a:ext cx="8229600" cy="490538"/>
          </a:xfrm>
        </p:spPr>
        <p:txBody>
          <a:bodyPr/>
          <a:lstStyle/>
          <a:p>
            <a:r>
              <a:rPr lang="ru-RU" sz="3600"/>
              <a:t>Інформаційні ресурси</a:t>
            </a:r>
            <a:br>
              <a:rPr lang="ru-RU" sz="3600"/>
            </a:br>
            <a:endParaRPr lang="ru-RU" sz="3600"/>
          </a:p>
        </p:txBody>
      </p:sp>
      <p:sp>
        <p:nvSpPr>
          <p:cNvPr id="150531" name="Rectangle 3"/>
          <p:cNvSpPr>
            <a:spLocks noGrp="1" noChangeArrowheads="1"/>
          </p:cNvSpPr>
          <p:nvPr>
            <p:ph type="body" idx="1"/>
          </p:nvPr>
        </p:nvSpPr>
        <p:spPr>
          <a:xfrm>
            <a:off x="457200" y="908050"/>
            <a:ext cx="8229600" cy="5400675"/>
          </a:xfrm>
        </p:spPr>
        <p:txBody>
          <a:bodyPr/>
          <a:lstStyle/>
          <a:p>
            <a:pPr marL="609600" indent="-609600">
              <a:lnSpc>
                <a:spcPct val="80000"/>
              </a:lnSpc>
              <a:buFontTx/>
              <a:buAutoNum type="arabicPeriod"/>
            </a:pPr>
            <a:r>
              <a:rPr lang="ru-RU" sz="1800">
                <a:latin typeface="Times New Roman" pitchFamily="18" charset="0"/>
              </a:rPr>
              <a:t>Всесвітня організація охорони здоров'я тварин (</a:t>
            </a:r>
            <a:r>
              <a:rPr lang="ru-RU" sz="1800">
                <a:latin typeface="Times New Roman" pitchFamily="18" charset="0"/>
                <a:hlinkClick r:id="rId2" tooltip="Англійська мова"/>
              </a:rPr>
              <a:t>англ.</a:t>
            </a:r>
            <a:r>
              <a:rPr lang="ru-RU" sz="1800">
                <a:latin typeface="Times New Roman" pitchFamily="18" charset="0"/>
              </a:rPr>
              <a:t> </a:t>
            </a:r>
            <a:r>
              <a:rPr lang="en-US" sz="1800">
                <a:latin typeface="Times New Roman" pitchFamily="18" charset="0"/>
              </a:rPr>
              <a:t>World Organization for Animal Health,  Office International des Epizooties, OIE), //www.oie.int/</a:t>
            </a:r>
          </a:p>
          <a:p>
            <a:pPr marL="609600" indent="-609600">
              <a:lnSpc>
                <a:spcPct val="80000"/>
              </a:lnSpc>
              <a:buFontTx/>
              <a:buAutoNum type="arabicPeriod"/>
            </a:pPr>
            <a:r>
              <a:rPr lang="en-US" sz="1800">
                <a:latin typeface="Times New Roman" pitchFamily="18" charset="0"/>
              </a:rPr>
              <a:t>Terrestrial Animal Health Code, GLOSSARY, </a:t>
            </a:r>
            <a:r>
              <a:rPr lang="en-US" sz="1800">
                <a:latin typeface="Times New Roman" pitchFamily="18" charset="0"/>
                <a:hlinkClick r:id="rId3"/>
              </a:rPr>
              <a:t>https://www.oie.int/index.php?id=169&amp;L=0&amp;htmfile=glossaire.htm</a:t>
            </a:r>
            <a:endParaRPr lang="en-US" sz="1800">
              <a:latin typeface="Times New Roman" pitchFamily="18" charset="0"/>
            </a:endParaRPr>
          </a:p>
          <a:p>
            <a:pPr marL="609600" indent="-609600">
              <a:lnSpc>
                <a:spcPct val="80000"/>
              </a:lnSpc>
              <a:buFontTx/>
              <a:buAutoNum type="arabicPeriod"/>
            </a:pPr>
            <a:r>
              <a:rPr lang="en-US" sz="1800">
                <a:latin typeface="Times New Roman" pitchFamily="18" charset="0"/>
              </a:rPr>
              <a:t>Aquatic Animal Health Code, GLOSSARY, https://www.oie.int/index.php?id=171&amp;L=0&amp;htmfile=glossaire.htm</a:t>
            </a:r>
          </a:p>
          <a:p>
            <a:pPr marL="609600" indent="-609600">
              <a:lnSpc>
                <a:spcPct val="80000"/>
              </a:lnSpc>
              <a:buFontTx/>
              <a:buAutoNum type="arabicPeriod"/>
            </a:pPr>
            <a:r>
              <a:rPr lang="en-US" sz="1800">
                <a:latin typeface="Times New Roman" pitchFamily="18" charset="0"/>
              </a:rPr>
              <a:t>Manual of Diagnostic Tests and Vaccines for Terrestrial Animals 2019, https://www.oie.int/en/standard-setting/terrestrial-manual/access-online/</a:t>
            </a:r>
          </a:p>
          <a:p>
            <a:pPr marL="609600" indent="-609600">
              <a:lnSpc>
                <a:spcPct val="80000"/>
              </a:lnSpc>
              <a:buFontTx/>
              <a:buAutoNum type="arabicPeriod"/>
            </a:pPr>
            <a:r>
              <a:rPr lang="en-US" sz="1800">
                <a:latin typeface="Times New Roman" pitchFamily="18" charset="0"/>
              </a:rPr>
              <a:t>Manual of Diagnostic Tests for Aquatic Animals, </a:t>
            </a:r>
            <a:r>
              <a:rPr lang="en-US" sz="1800">
                <a:latin typeface="Times New Roman" pitchFamily="18" charset="0"/>
                <a:hlinkClick r:id="rId4"/>
              </a:rPr>
              <a:t>https://www.oie.int/en/standard-setting/aquatic-manual/</a:t>
            </a:r>
            <a:endParaRPr lang="ru-RU" sz="1800">
              <a:latin typeface="Times New Roman" pitchFamily="18" charset="0"/>
            </a:endParaRPr>
          </a:p>
          <a:p>
            <a:pPr marL="609600" indent="-609600">
              <a:lnSpc>
                <a:spcPct val="80000"/>
              </a:lnSpc>
              <a:buFontTx/>
              <a:buAutoNum type="arabicPeriod"/>
            </a:pPr>
            <a:r>
              <a:rPr lang="ru-RU" sz="1800">
                <a:latin typeface="Times New Roman" pitchFamily="18" charset="0"/>
              </a:rPr>
              <a:t>Продовольча та сільськогосподарська організація ООН (</a:t>
            </a:r>
            <a:r>
              <a:rPr lang="ru-RU" sz="1800">
                <a:latin typeface="Times New Roman" pitchFamily="18" charset="0"/>
                <a:hlinkClick r:id="rId2" tooltip="Англійська мова"/>
              </a:rPr>
              <a:t>англ.</a:t>
            </a:r>
            <a:r>
              <a:rPr lang="ru-RU" sz="1800">
                <a:latin typeface="Times New Roman" pitchFamily="18" charset="0"/>
              </a:rPr>
              <a:t> Food and Agriculture Organization, FAO), http://www.fao.org/</a:t>
            </a:r>
          </a:p>
          <a:p>
            <a:pPr marL="609600" indent="-609600">
              <a:lnSpc>
                <a:spcPct val="80000"/>
              </a:lnSpc>
              <a:buFontTx/>
              <a:buAutoNum type="arabicPeriod"/>
            </a:pPr>
            <a:r>
              <a:rPr lang="ru-RU" sz="1800">
                <a:latin typeface="Times New Roman" pitchFamily="18" charset="0"/>
              </a:rPr>
              <a:t>Світова організація торгівлі (</a:t>
            </a:r>
            <a:r>
              <a:rPr lang="ru-RU" sz="1800">
                <a:latin typeface="Times New Roman" pitchFamily="18" charset="0"/>
                <a:hlinkClick r:id="rId2" tooltip="Англійська мова"/>
              </a:rPr>
              <a:t>англ.</a:t>
            </a:r>
            <a:r>
              <a:rPr lang="ru-RU" sz="1800">
                <a:latin typeface="Times New Roman" pitchFamily="18" charset="0"/>
              </a:rPr>
              <a:t> World Trade Organization, WTO), </a:t>
            </a:r>
            <a:r>
              <a:rPr lang="ru-RU" sz="1800">
                <a:latin typeface="Times New Roman" pitchFamily="18" charset="0"/>
                <a:hlinkClick r:id="rId5"/>
              </a:rPr>
              <a:t>https://www.wto.org/</a:t>
            </a:r>
            <a:endParaRPr lang="en-US" sz="1800">
              <a:latin typeface="Times New Roman" pitchFamily="18" charset="0"/>
            </a:endParaRPr>
          </a:p>
          <a:p>
            <a:pPr marL="609600" indent="-609600">
              <a:lnSpc>
                <a:spcPct val="80000"/>
              </a:lnSpc>
              <a:buFontTx/>
              <a:buAutoNum type="arabicPeriod"/>
            </a:pPr>
            <a:r>
              <a:rPr lang="en-US" sz="1800">
                <a:latin typeface="Times New Roman" pitchFamily="18" charset="0"/>
              </a:rPr>
              <a:t>National Institutes of Health (NIH), </a:t>
            </a:r>
            <a:r>
              <a:rPr lang="en-US" sz="1800">
                <a:latin typeface="Times New Roman" pitchFamily="18" charset="0"/>
                <a:hlinkClick r:id="rId6"/>
              </a:rPr>
              <a:t>https://www.nih.gov</a:t>
            </a:r>
            <a:endParaRPr lang="ru-RU" sz="1800">
              <a:latin typeface="Times New Roman" pitchFamily="18" charset="0"/>
            </a:endParaRPr>
          </a:p>
          <a:p>
            <a:pPr marL="609600" indent="-609600">
              <a:lnSpc>
                <a:spcPct val="80000"/>
              </a:lnSpc>
              <a:buFontTx/>
              <a:buAutoNum type="arabicPeriod"/>
            </a:pPr>
            <a:r>
              <a:rPr lang="ru-RU" sz="1800">
                <a:latin typeface="Times New Roman" pitchFamily="18" charset="0"/>
              </a:rPr>
              <a:t>Всесвітній фонд дикої природи  (</a:t>
            </a:r>
            <a:r>
              <a:rPr lang="ru-RU" sz="1800">
                <a:latin typeface="Times New Roman" pitchFamily="18" charset="0"/>
                <a:hlinkClick r:id="rId2" tooltip="Англійська мова"/>
              </a:rPr>
              <a:t>англ.</a:t>
            </a:r>
            <a:r>
              <a:rPr lang="ru-RU" sz="1800">
                <a:latin typeface="Times New Roman" pitchFamily="18" charset="0"/>
              </a:rPr>
              <a:t> World Wide Fund for Nature,), </a:t>
            </a:r>
            <a:r>
              <a:rPr lang="ru-RU" sz="1800">
                <a:latin typeface="Times New Roman" pitchFamily="18" charset="0"/>
                <a:hlinkClick r:id="rId7"/>
              </a:rPr>
              <a:t>http://wwf.org/</a:t>
            </a:r>
            <a:endParaRPr lang="uk-UA" sz="1800">
              <a:latin typeface="Times New Roman" pitchFamily="18" charset="0"/>
            </a:endParaRPr>
          </a:p>
          <a:p>
            <a:pPr marL="609600" indent="-609600">
              <a:lnSpc>
                <a:spcPct val="80000"/>
              </a:lnSpc>
              <a:buFontTx/>
              <a:buAutoNum type="arabicPeriod"/>
            </a:pPr>
            <a:r>
              <a:rPr lang="uk-UA" sz="1800">
                <a:latin typeface="Times New Roman" pitchFamily="18" charset="0"/>
              </a:rPr>
              <a:t> National Center for Biotechnology Information, U.S. National Library of Medicine, Viral Genomes, </a:t>
            </a:r>
            <a:r>
              <a:rPr lang="uk-UA" sz="1800">
                <a:latin typeface="Times New Roman" pitchFamily="18" charset="0"/>
                <a:hlinkClick r:id="rId8"/>
              </a:rPr>
              <a:t>https://www.ncbi.nlm.nih.gov/genome/viruses/</a:t>
            </a:r>
            <a:endParaRPr lang="ru-RU" sz="1800">
              <a:latin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250614CB-9CC7-4A31-95A1-9746BFC734D8}" type="slidenum">
              <a:rPr lang="ru-RU"/>
              <a:pPr/>
              <a:t>79</a:t>
            </a:fld>
            <a:endParaRPr lang="ru-RU"/>
          </a:p>
        </p:txBody>
      </p:sp>
      <p:sp>
        <p:nvSpPr>
          <p:cNvPr id="92162" name="Rectangle 2"/>
          <p:cNvSpPr>
            <a:spLocks noGrp="1" noChangeArrowheads="1"/>
          </p:cNvSpPr>
          <p:nvPr>
            <p:ph type="title"/>
          </p:nvPr>
        </p:nvSpPr>
        <p:spPr>
          <a:xfrm>
            <a:off x="457200" y="274638"/>
            <a:ext cx="8229600" cy="633412"/>
          </a:xfrm>
        </p:spPr>
        <p:txBody>
          <a:bodyPr/>
          <a:lstStyle/>
          <a:p>
            <a:r>
              <a:rPr lang="uk-UA" sz="4000">
                <a:solidFill>
                  <a:srgbClr val="000000"/>
                </a:solidFill>
              </a:rPr>
              <a:t>Дякую за увагу!</a:t>
            </a:r>
            <a:endParaRPr lang="ru-RU" sz="4000">
              <a:solidFill>
                <a:srgbClr val="000000"/>
              </a:solidFill>
            </a:endParaRPr>
          </a:p>
        </p:txBody>
      </p:sp>
      <p:sp>
        <p:nvSpPr>
          <p:cNvPr id="92165" name="Rectangle 5"/>
          <p:cNvSpPr>
            <a:spLocks noChangeArrowheads="1"/>
          </p:cNvSpPr>
          <p:nvPr/>
        </p:nvSpPr>
        <p:spPr bwMode="auto">
          <a:xfrm>
            <a:off x="3886200" y="2617788"/>
            <a:ext cx="9144000" cy="0"/>
          </a:xfrm>
          <a:prstGeom prst="rect">
            <a:avLst/>
          </a:prstGeom>
          <a:noFill/>
          <a:ln w="9525">
            <a:noFill/>
            <a:miter lim="800000"/>
            <a:headEnd/>
            <a:tailEnd/>
          </a:ln>
          <a:effectLst/>
        </p:spPr>
        <p:txBody>
          <a:bodyPr wrap="none" anchor="ctr">
            <a:spAutoFit/>
          </a:bodyPr>
          <a:lstStyle/>
          <a:p>
            <a:endParaRPr lang="uk-UA"/>
          </a:p>
        </p:txBody>
      </p:sp>
      <p:pic>
        <p:nvPicPr>
          <p:cNvPr id="92164" name="Picture 4"/>
          <p:cNvPicPr>
            <a:picLocks noChangeAspect="1" noChangeArrowheads="1"/>
          </p:cNvPicPr>
          <p:nvPr/>
        </p:nvPicPr>
        <p:blipFill>
          <a:blip r:embed="rId2" cstate="print"/>
          <a:srcRect/>
          <a:stretch>
            <a:fillRect/>
          </a:stretch>
        </p:blipFill>
        <p:spPr bwMode="auto">
          <a:xfrm>
            <a:off x="0" y="1033463"/>
            <a:ext cx="9144000" cy="58245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E0F21FFD-26DB-46CC-B194-8C9C31BB224E}" type="slidenum">
              <a:rPr lang="ru-RU"/>
              <a:pPr/>
              <a:t>8</a:t>
            </a:fld>
            <a:endParaRPr lang="ru-RU"/>
          </a:p>
        </p:txBody>
      </p:sp>
      <p:sp>
        <p:nvSpPr>
          <p:cNvPr id="25603" name="Rectangle 3"/>
          <p:cNvSpPr>
            <a:spLocks noGrp="1" noChangeArrowheads="1"/>
          </p:cNvSpPr>
          <p:nvPr>
            <p:ph type="body" idx="1"/>
          </p:nvPr>
        </p:nvSpPr>
        <p:spPr>
          <a:xfrm>
            <a:off x="468313" y="1125538"/>
            <a:ext cx="8229600" cy="4895850"/>
          </a:xfrm>
        </p:spPr>
        <p:txBody>
          <a:bodyPr/>
          <a:lstStyle/>
          <a:p>
            <a:pPr marL="0" indent="0">
              <a:lnSpc>
                <a:spcPct val="80000"/>
              </a:lnSpc>
              <a:buFontTx/>
              <a:buNone/>
            </a:pPr>
            <a:r>
              <a:rPr lang="ru-RU" sz="2000">
                <a:solidFill>
                  <a:srgbClr val="000000"/>
                </a:solidFill>
              </a:rPr>
              <a:t>	Серед</a:t>
            </a:r>
            <a:r>
              <a:rPr lang="en-US" sz="2000">
                <a:solidFill>
                  <a:srgbClr val="000000"/>
                </a:solidFill>
              </a:rPr>
              <a:t> </a:t>
            </a:r>
            <a:r>
              <a:rPr lang="ru-RU" sz="2000">
                <a:solidFill>
                  <a:srgbClr val="000000"/>
                </a:solidFill>
              </a:rPr>
              <a:t>учнів</a:t>
            </a:r>
            <a:r>
              <a:rPr lang="en-US" sz="2000">
                <a:solidFill>
                  <a:srgbClr val="000000"/>
                </a:solidFill>
              </a:rPr>
              <a:t> </a:t>
            </a:r>
            <a:r>
              <a:rPr lang="ru-RU" sz="2000">
                <a:solidFill>
                  <a:srgbClr val="000000"/>
                </a:solidFill>
              </a:rPr>
              <a:t>і</a:t>
            </a:r>
            <a:r>
              <a:rPr lang="en-US" sz="2000">
                <a:solidFill>
                  <a:srgbClr val="000000"/>
                </a:solidFill>
              </a:rPr>
              <a:t> </a:t>
            </a:r>
            <a:r>
              <a:rPr lang="ru-RU" sz="2000">
                <a:solidFill>
                  <a:srgbClr val="000000"/>
                </a:solidFill>
              </a:rPr>
              <a:t>послідовників</a:t>
            </a:r>
            <a:r>
              <a:rPr lang="en-US" sz="2000">
                <a:solidFill>
                  <a:srgbClr val="000000"/>
                </a:solidFill>
              </a:rPr>
              <a:t> </a:t>
            </a:r>
            <a:r>
              <a:rPr lang="ru-RU" sz="2000">
                <a:solidFill>
                  <a:srgbClr val="000000"/>
                </a:solidFill>
              </a:rPr>
              <a:t>Л</a:t>
            </a:r>
            <a:r>
              <a:rPr lang="en-US" sz="2000">
                <a:solidFill>
                  <a:srgbClr val="000000"/>
                </a:solidFill>
              </a:rPr>
              <a:t>. </a:t>
            </a:r>
            <a:r>
              <a:rPr lang="ru-RU" sz="2000">
                <a:solidFill>
                  <a:srgbClr val="000000"/>
                </a:solidFill>
              </a:rPr>
              <a:t>Пастера</a:t>
            </a:r>
            <a:r>
              <a:rPr lang="en-US" sz="2000">
                <a:solidFill>
                  <a:srgbClr val="000000"/>
                </a:solidFill>
              </a:rPr>
              <a:t> </a:t>
            </a:r>
            <a:r>
              <a:rPr lang="ru-RU" sz="2000">
                <a:solidFill>
                  <a:srgbClr val="000000"/>
                </a:solidFill>
              </a:rPr>
              <a:t>виняткову</a:t>
            </a:r>
            <a:r>
              <a:rPr lang="en-US" sz="2000">
                <a:solidFill>
                  <a:srgbClr val="000000"/>
                </a:solidFill>
              </a:rPr>
              <a:t> </a:t>
            </a:r>
            <a:r>
              <a:rPr lang="ru-RU" sz="2000">
                <a:solidFill>
                  <a:srgbClr val="000000"/>
                </a:solidFill>
              </a:rPr>
              <a:t>роль</a:t>
            </a:r>
            <a:r>
              <a:rPr lang="en-US" sz="2000">
                <a:solidFill>
                  <a:srgbClr val="000000"/>
                </a:solidFill>
              </a:rPr>
              <a:t> </a:t>
            </a:r>
            <a:r>
              <a:rPr lang="ru-RU" sz="2000">
                <a:solidFill>
                  <a:srgbClr val="000000"/>
                </a:solidFill>
              </a:rPr>
              <a:t>зіграли</a:t>
            </a:r>
            <a:r>
              <a:rPr lang="en-US" sz="2000">
                <a:solidFill>
                  <a:srgbClr val="000000"/>
                </a:solidFill>
              </a:rPr>
              <a:t> </a:t>
            </a:r>
            <a:r>
              <a:rPr lang="ru-RU" sz="2000">
                <a:solidFill>
                  <a:srgbClr val="000000"/>
                </a:solidFill>
              </a:rPr>
              <a:t>російські</a:t>
            </a:r>
            <a:r>
              <a:rPr lang="en-US" sz="2000">
                <a:solidFill>
                  <a:srgbClr val="000000"/>
                </a:solidFill>
              </a:rPr>
              <a:t> </a:t>
            </a:r>
            <a:r>
              <a:rPr lang="ru-RU" sz="2000">
                <a:solidFill>
                  <a:srgbClr val="000000"/>
                </a:solidFill>
              </a:rPr>
              <a:t>вчені</a:t>
            </a:r>
            <a:r>
              <a:rPr lang="en-US" sz="2000">
                <a:solidFill>
                  <a:srgbClr val="000000"/>
                </a:solidFill>
              </a:rPr>
              <a:t> </a:t>
            </a:r>
            <a:r>
              <a:rPr lang="ru-RU" sz="2000">
                <a:solidFill>
                  <a:srgbClr val="000000"/>
                </a:solidFill>
              </a:rPr>
              <a:t>І</a:t>
            </a:r>
            <a:r>
              <a:rPr lang="en-US" sz="2000">
                <a:solidFill>
                  <a:srgbClr val="000000"/>
                </a:solidFill>
              </a:rPr>
              <a:t>.</a:t>
            </a:r>
            <a:r>
              <a:rPr lang="ru-RU" sz="2000">
                <a:solidFill>
                  <a:srgbClr val="000000"/>
                </a:solidFill>
              </a:rPr>
              <a:t>І</a:t>
            </a:r>
            <a:r>
              <a:rPr lang="en-US" sz="2000">
                <a:solidFill>
                  <a:srgbClr val="000000"/>
                </a:solidFill>
              </a:rPr>
              <a:t>. </a:t>
            </a:r>
            <a:r>
              <a:rPr lang="ru-RU" sz="2000">
                <a:solidFill>
                  <a:srgbClr val="000000"/>
                </a:solidFill>
              </a:rPr>
              <a:t>Мечніков</a:t>
            </a:r>
            <a:r>
              <a:rPr lang="en-US" sz="2000">
                <a:solidFill>
                  <a:srgbClr val="000000"/>
                </a:solidFill>
              </a:rPr>
              <a:t> </a:t>
            </a:r>
            <a:r>
              <a:rPr lang="ru-RU" sz="2000">
                <a:solidFill>
                  <a:srgbClr val="000000"/>
                </a:solidFill>
              </a:rPr>
              <a:t>та</a:t>
            </a:r>
            <a:r>
              <a:rPr lang="en-US" sz="2000">
                <a:solidFill>
                  <a:srgbClr val="000000"/>
                </a:solidFill>
              </a:rPr>
              <a:t> </a:t>
            </a:r>
            <a:r>
              <a:rPr lang="ru-RU" sz="2000">
                <a:solidFill>
                  <a:srgbClr val="000000"/>
                </a:solidFill>
              </a:rPr>
              <a:t>Н</a:t>
            </a:r>
            <a:r>
              <a:rPr lang="en-US" sz="2000">
                <a:solidFill>
                  <a:srgbClr val="000000"/>
                </a:solidFill>
              </a:rPr>
              <a:t>.</a:t>
            </a:r>
            <a:r>
              <a:rPr lang="ru-RU" sz="2000">
                <a:solidFill>
                  <a:srgbClr val="000000"/>
                </a:solidFill>
              </a:rPr>
              <a:t>Ф</a:t>
            </a:r>
            <a:r>
              <a:rPr lang="en-US" sz="2000">
                <a:solidFill>
                  <a:srgbClr val="000000"/>
                </a:solidFill>
              </a:rPr>
              <a:t>. </a:t>
            </a:r>
            <a:r>
              <a:rPr lang="ru-RU" sz="2000">
                <a:solidFill>
                  <a:srgbClr val="000000"/>
                </a:solidFill>
              </a:rPr>
              <a:t>Гамалея</a:t>
            </a:r>
            <a:r>
              <a:rPr lang="en-US" sz="2000">
                <a:solidFill>
                  <a:srgbClr val="000000"/>
                </a:solidFill>
              </a:rPr>
              <a:t>. </a:t>
            </a:r>
            <a:endParaRPr lang="uk-UA" sz="2000">
              <a:solidFill>
                <a:srgbClr val="000000"/>
              </a:solidFill>
            </a:endParaRPr>
          </a:p>
          <a:p>
            <a:pPr marL="0" indent="0">
              <a:lnSpc>
                <a:spcPct val="80000"/>
              </a:lnSpc>
              <a:buFontTx/>
              <a:buNone/>
            </a:pPr>
            <a:r>
              <a:rPr lang="ru-RU" sz="2000">
                <a:solidFill>
                  <a:srgbClr val="000000"/>
                </a:solidFill>
              </a:rPr>
              <a:t>	З їхньої ініціативи у 1886 році в м. Одеса була створена перша в Росіі пастерівська станція. </a:t>
            </a:r>
          </a:p>
          <a:p>
            <a:pPr marL="0" indent="0">
              <a:lnSpc>
                <a:spcPct val="80000"/>
              </a:lnSpc>
              <a:buFontTx/>
              <a:buNone/>
            </a:pPr>
            <a:r>
              <a:rPr lang="ru-RU" sz="2000">
                <a:solidFill>
                  <a:srgbClr val="000000"/>
                </a:solidFill>
              </a:rPr>
              <a:t>	У 1887 році В. Бабеш виявив у протоплазмі нейронів головного мозку хворих на сказ тварин особливі включення. У 1903 році А.Негрі надав їм діагностичного значення, так як ці тільця є конгламератами накопичення вірусної та внутрішньоклітинної матерії. Тому з 1950 року ці тільця називають тільця Бабеша – Негрі. </a:t>
            </a:r>
          </a:p>
          <a:p>
            <a:pPr marL="0" indent="0">
              <a:lnSpc>
                <a:spcPct val="80000"/>
              </a:lnSpc>
              <a:buFontTx/>
              <a:buNone/>
            </a:pPr>
            <a:r>
              <a:rPr lang="ru-RU" sz="2000">
                <a:solidFill>
                  <a:srgbClr val="000000"/>
                </a:solidFill>
              </a:rPr>
              <a:t>	У</a:t>
            </a:r>
            <a:r>
              <a:rPr lang="en-US" sz="2000">
                <a:solidFill>
                  <a:srgbClr val="000000"/>
                </a:solidFill>
              </a:rPr>
              <a:t> </a:t>
            </a:r>
            <a:r>
              <a:rPr lang="ru-RU" sz="2000">
                <a:solidFill>
                  <a:srgbClr val="000000"/>
                </a:solidFill>
              </a:rPr>
              <a:t>тому</a:t>
            </a:r>
            <a:r>
              <a:rPr lang="en-US" sz="2000">
                <a:solidFill>
                  <a:srgbClr val="000000"/>
                </a:solidFill>
              </a:rPr>
              <a:t> </a:t>
            </a:r>
            <a:r>
              <a:rPr lang="ru-RU" sz="2000">
                <a:solidFill>
                  <a:srgbClr val="000000"/>
                </a:solidFill>
              </a:rPr>
              <a:t>ж</a:t>
            </a:r>
            <a:r>
              <a:rPr lang="en-US" sz="2000">
                <a:solidFill>
                  <a:srgbClr val="000000"/>
                </a:solidFill>
              </a:rPr>
              <a:t> 1903 </a:t>
            </a:r>
            <a:r>
              <a:rPr lang="ru-RU" sz="2000">
                <a:solidFill>
                  <a:srgbClr val="000000"/>
                </a:solidFill>
              </a:rPr>
              <a:t>році</a:t>
            </a:r>
            <a:r>
              <a:rPr lang="en-US" sz="2000">
                <a:solidFill>
                  <a:srgbClr val="000000"/>
                </a:solidFill>
              </a:rPr>
              <a:t> </a:t>
            </a:r>
            <a:r>
              <a:rPr lang="ru-RU" sz="2000">
                <a:solidFill>
                  <a:srgbClr val="000000"/>
                </a:solidFill>
              </a:rPr>
              <a:t>Ремлінгер</a:t>
            </a:r>
            <a:r>
              <a:rPr lang="en-US" sz="2000">
                <a:solidFill>
                  <a:srgbClr val="000000"/>
                </a:solidFill>
              </a:rPr>
              <a:t> </a:t>
            </a:r>
            <a:r>
              <a:rPr lang="ru-RU" sz="2000">
                <a:solidFill>
                  <a:srgbClr val="000000"/>
                </a:solidFill>
              </a:rPr>
              <a:t>і</a:t>
            </a:r>
            <a:r>
              <a:rPr lang="en-US" sz="2000">
                <a:solidFill>
                  <a:srgbClr val="000000"/>
                </a:solidFill>
              </a:rPr>
              <a:t> </a:t>
            </a:r>
            <a:r>
              <a:rPr lang="ru-RU" sz="2000">
                <a:solidFill>
                  <a:srgbClr val="000000"/>
                </a:solidFill>
              </a:rPr>
              <a:t>Реффет</a:t>
            </a:r>
            <a:r>
              <a:rPr lang="en-US" sz="2000">
                <a:solidFill>
                  <a:srgbClr val="000000"/>
                </a:solidFill>
              </a:rPr>
              <a:t> – </a:t>
            </a:r>
            <a:r>
              <a:rPr lang="ru-RU" sz="2000">
                <a:solidFill>
                  <a:srgbClr val="000000"/>
                </a:solidFill>
              </a:rPr>
              <a:t>Бей</a:t>
            </a:r>
            <a:r>
              <a:rPr lang="en-US" sz="2000">
                <a:solidFill>
                  <a:srgbClr val="000000"/>
                </a:solidFill>
              </a:rPr>
              <a:t> </a:t>
            </a:r>
            <a:r>
              <a:rPr lang="ru-RU" sz="2000">
                <a:solidFill>
                  <a:srgbClr val="000000"/>
                </a:solidFill>
              </a:rPr>
              <a:t>опублікували</a:t>
            </a:r>
            <a:r>
              <a:rPr lang="en-US" sz="2000">
                <a:solidFill>
                  <a:srgbClr val="000000"/>
                </a:solidFill>
              </a:rPr>
              <a:t> </a:t>
            </a:r>
            <a:r>
              <a:rPr lang="ru-RU" sz="2000">
                <a:solidFill>
                  <a:srgbClr val="000000"/>
                </a:solidFill>
              </a:rPr>
              <a:t>результати</a:t>
            </a:r>
            <a:r>
              <a:rPr lang="en-US" sz="2000">
                <a:solidFill>
                  <a:srgbClr val="000000"/>
                </a:solidFill>
              </a:rPr>
              <a:t> </a:t>
            </a:r>
            <a:r>
              <a:rPr lang="ru-RU" sz="2000">
                <a:solidFill>
                  <a:srgbClr val="000000"/>
                </a:solidFill>
              </a:rPr>
              <a:t>своїх</a:t>
            </a:r>
            <a:r>
              <a:rPr lang="en-US" sz="2000">
                <a:solidFill>
                  <a:srgbClr val="000000"/>
                </a:solidFill>
              </a:rPr>
              <a:t> </a:t>
            </a:r>
            <a:r>
              <a:rPr lang="ru-RU" sz="2000">
                <a:solidFill>
                  <a:srgbClr val="000000"/>
                </a:solidFill>
              </a:rPr>
              <a:t>досліджень</a:t>
            </a:r>
            <a:r>
              <a:rPr lang="en-US" sz="2000">
                <a:solidFill>
                  <a:srgbClr val="000000"/>
                </a:solidFill>
              </a:rPr>
              <a:t> </a:t>
            </a:r>
            <a:r>
              <a:rPr lang="ru-RU" sz="2000">
                <a:solidFill>
                  <a:srgbClr val="000000"/>
                </a:solidFill>
              </a:rPr>
              <a:t>про</a:t>
            </a:r>
            <a:r>
              <a:rPr lang="en-US" sz="2000">
                <a:solidFill>
                  <a:srgbClr val="000000"/>
                </a:solidFill>
              </a:rPr>
              <a:t> </a:t>
            </a:r>
            <a:r>
              <a:rPr lang="ru-RU" sz="2000">
                <a:solidFill>
                  <a:srgbClr val="000000"/>
                </a:solidFill>
              </a:rPr>
              <a:t>деякі</a:t>
            </a:r>
            <a:r>
              <a:rPr lang="en-US" sz="2000">
                <a:solidFill>
                  <a:srgbClr val="000000"/>
                </a:solidFill>
              </a:rPr>
              <a:t> </a:t>
            </a:r>
            <a:r>
              <a:rPr lang="ru-RU" sz="2000">
                <a:solidFill>
                  <a:srgbClr val="000000"/>
                </a:solidFill>
              </a:rPr>
              <a:t>властивості</a:t>
            </a:r>
            <a:r>
              <a:rPr lang="en-US" sz="2000">
                <a:solidFill>
                  <a:srgbClr val="000000"/>
                </a:solidFill>
              </a:rPr>
              <a:t> </a:t>
            </a:r>
            <a:r>
              <a:rPr lang="ru-RU" sz="2000">
                <a:solidFill>
                  <a:srgbClr val="000000"/>
                </a:solidFill>
              </a:rPr>
              <a:t>вірусу</a:t>
            </a:r>
            <a:r>
              <a:rPr lang="en-US" sz="2000">
                <a:solidFill>
                  <a:srgbClr val="000000"/>
                </a:solidFill>
              </a:rPr>
              <a:t> </a:t>
            </a:r>
            <a:r>
              <a:rPr lang="ru-RU" sz="2000">
                <a:solidFill>
                  <a:srgbClr val="000000"/>
                </a:solidFill>
              </a:rPr>
              <a:t>сказу</a:t>
            </a:r>
            <a:r>
              <a:rPr lang="en-US" sz="2000">
                <a:solidFill>
                  <a:srgbClr val="000000"/>
                </a:solidFill>
              </a:rPr>
              <a:t>, </a:t>
            </a:r>
            <a:r>
              <a:rPr lang="ru-RU" sz="2000">
                <a:solidFill>
                  <a:srgbClr val="000000"/>
                </a:solidFill>
              </a:rPr>
              <a:t>а</a:t>
            </a:r>
            <a:r>
              <a:rPr lang="en-US" sz="2000">
                <a:solidFill>
                  <a:srgbClr val="000000"/>
                </a:solidFill>
              </a:rPr>
              <a:t> </a:t>
            </a:r>
            <a:r>
              <a:rPr lang="ru-RU" sz="2000">
                <a:solidFill>
                  <a:srgbClr val="000000"/>
                </a:solidFill>
              </a:rPr>
              <a:t>саме</a:t>
            </a:r>
            <a:r>
              <a:rPr lang="en-US" sz="2000">
                <a:solidFill>
                  <a:srgbClr val="000000"/>
                </a:solidFill>
              </a:rPr>
              <a:t> </a:t>
            </a:r>
            <a:r>
              <a:rPr lang="ru-RU" sz="2000">
                <a:solidFill>
                  <a:srgbClr val="000000"/>
                </a:solidFill>
              </a:rPr>
              <a:t>про</a:t>
            </a:r>
            <a:r>
              <a:rPr lang="en-US" sz="2000">
                <a:solidFill>
                  <a:srgbClr val="000000"/>
                </a:solidFill>
              </a:rPr>
              <a:t> </a:t>
            </a:r>
            <a:r>
              <a:rPr lang="ru-RU" sz="2000">
                <a:solidFill>
                  <a:srgbClr val="000000"/>
                </a:solidFill>
              </a:rPr>
              <a:t>його</a:t>
            </a:r>
            <a:r>
              <a:rPr lang="en-US" sz="2000">
                <a:solidFill>
                  <a:srgbClr val="000000"/>
                </a:solidFill>
              </a:rPr>
              <a:t> </a:t>
            </a:r>
            <a:r>
              <a:rPr lang="ru-RU" sz="2000">
                <a:solidFill>
                  <a:srgbClr val="000000"/>
                </a:solidFill>
              </a:rPr>
              <a:t>фільтрацію</a:t>
            </a:r>
            <a:r>
              <a:rPr lang="en-US" sz="2000">
                <a:solidFill>
                  <a:srgbClr val="000000"/>
                </a:solidFill>
              </a:rPr>
              <a:t> </a:t>
            </a:r>
            <a:r>
              <a:rPr lang="ru-RU" sz="2000">
                <a:solidFill>
                  <a:srgbClr val="000000"/>
                </a:solidFill>
              </a:rPr>
              <a:t>через</a:t>
            </a:r>
            <a:r>
              <a:rPr lang="en-US" sz="2000">
                <a:solidFill>
                  <a:srgbClr val="000000"/>
                </a:solidFill>
              </a:rPr>
              <a:t> </a:t>
            </a:r>
            <a:r>
              <a:rPr lang="ru-RU" sz="2000">
                <a:solidFill>
                  <a:srgbClr val="000000"/>
                </a:solidFill>
              </a:rPr>
              <a:t>фільтр</a:t>
            </a:r>
            <a:r>
              <a:rPr lang="en-US" sz="2000">
                <a:solidFill>
                  <a:srgbClr val="000000"/>
                </a:solidFill>
              </a:rPr>
              <a:t> </a:t>
            </a:r>
            <a:r>
              <a:rPr lang="ru-RU" sz="2000">
                <a:solidFill>
                  <a:srgbClr val="000000"/>
                </a:solidFill>
              </a:rPr>
              <a:t>Бекерфельда</a:t>
            </a:r>
            <a:r>
              <a:rPr lang="en-US" sz="2000">
                <a:solidFill>
                  <a:srgbClr val="000000"/>
                </a:solidFill>
              </a:rPr>
              <a:t>. </a:t>
            </a:r>
            <a:r>
              <a:rPr lang="ru-RU" sz="2000">
                <a:solidFill>
                  <a:srgbClr val="000000"/>
                </a:solidFill>
              </a:rPr>
              <a:t>З того часу збудника сказу стали називати “фільтрованим вірусом”. </a:t>
            </a:r>
          </a:p>
          <a:p>
            <a:pPr marL="0" indent="0">
              <a:lnSpc>
                <a:spcPct val="80000"/>
              </a:lnSpc>
              <a:buFontTx/>
              <a:buNone/>
            </a:pPr>
            <a:r>
              <a:rPr lang="ru-RU" sz="2000">
                <a:solidFill>
                  <a:srgbClr val="000000"/>
                </a:solidFill>
              </a:rPr>
              <a:t>	До революції 1917 </a:t>
            </a:r>
            <a:r>
              <a:rPr lang="uk-UA" sz="2000">
                <a:solidFill>
                  <a:srgbClr val="000000"/>
                </a:solidFill>
              </a:rPr>
              <a:t>р. у</a:t>
            </a:r>
            <a:r>
              <a:rPr lang="ru-RU" sz="2000">
                <a:solidFill>
                  <a:srgbClr val="000000"/>
                </a:solidFill>
              </a:rPr>
              <a:t> Росії велику роботу по вивченню сказу тварин провели Х.І. Гельман, С.С. Євсеєнко та інші. </a:t>
            </a:r>
          </a:p>
          <a:p>
            <a:pPr marL="0" indent="0">
              <a:lnSpc>
                <a:spcPct val="80000"/>
              </a:lnSpc>
              <a:buFontTx/>
              <a:buNone/>
            </a:pPr>
            <a:r>
              <a:rPr lang="ru-RU" sz="2000">
                <a:solidFill>
                  <a:srgbClr val="000000"/>
                </a:solidFill>
              </a:rPr>
              <a:t>	У 1951 – 1952 роки був зроблений перехід до широкої імунізації собак з метою профілактики сказу.</a:t>
            </a:r>
            <a:r>
              <a:rPr lang="ru-RU" sz="2300"/>
              <a:t> </a:t>
            </a:r>
          </a:p>
        </p:txBody>
      </p:sp>
      <p:sp>
        <p:nvSpPr>
          <p:cNvPr id="25604" name="Rectangle 4"/>
          <p:cNvSpPr>
            <a:spLocks noGrp="1" noChangeArrowheads="1"/>
          </p:cNvSpPr>
          <p:nvPr>
            <p:ph type="title"/>
          </p:nvPr>
        </p:nvSpPr>
        <p:spPr>
          <a:xfrm>
            <a:off x="468313" y="115888"/>
            <a:ext cx="8229600" cy="706437"/>
          </a:xfrm>
          <a:noFill/>
          <a:ln/>
        </p:spPr>
        <p:txBody>
          <a:bodyPr/>
          <a:lstStyle/>
          <a:p>
            <a:pPr marL="838200" indent="-838200"/>
            <a:r>
              <a:rPr lang="ru-RU" sz="4000" b="1"/>
              <a:t>Історична довідка</a:t>
            </a:r>
            <a:r>
              <a:rPr lang="ru-RU" sz="400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0240D10E-52B0-4CAA-9BB1-349FF976A98E}" type="slidenum">
              <a:rPr lang="ru-RU"/>
              <a:pPr/>
              <a:t>9</a:t>
            </a:fld>
            <a:endParaRPr lang="ru-RU"/>
          </a:p>
        </p:txBody>
      </p:sp>
      <p:sp>
        <p:nvSpPr>
          <p:cNvPr id="145410" name="Rectangle 2"/>
          <p:cNvSpPr>
            <a:spLocks noGrp="1" noChangeArrowheads="1"/>
          </p:cNvSpPr>
          <p:nvPr>
            <p:ph type="title"/>
          </p:nvPr>
        </p:nvSpPr>
        <p:spPr>
          <a:xfrm>
            <a:off x="468313" y="188913"/>
            <a:ext cx="8229600" cy="782637"/>
          </a:xfrm>
        </p:spPr>
        <p:txBody>
          <a:bodyPr/>
          <a:lstStyle/>
          <a:p>
            <a:r>
              <a:rPr lang="uk-UA" sz="3900">
                <a:solidFill>
                  <a:srgbClr val="000000"/>
                </a:solidFill>
              </a:rPr>
              <a:t>Характеристика збудника хвороби</a:t>
            </a:r>
            <a:endParaRPr lang="ru-RU" sz="3900">
              <a:solidFill>
                <a:srgbClr val="000000"/>
              </a:solidFill>
            </a:endParaRPr>
          </a:p>
        </p:txBody>
      </p:sp>
      <p:sp>
        <p:nvSpPr>
          <p:cNvPr id="145411" name="Rectangle 3"/>
          <p:cNvSpPr>
            <a:spLocks noGrp="1" noChangeArrowheads="1"/>
          </p:cNvSpPr>
          <p:nvPr>
            <p:ph type="body" idx="1"/>
          </p:nvPr>
        </p:nvSpPr>
        <p:spPr>
          <a:xfrm>
            <a:off x="457200" y="1196975"/>
            <a:ext cx="8229600" cy="5327650"/>
          </a:xfrm>
        </p:spPr>
        <p:txBody>
          <a:bodyPr/>
          <a:lstStyle/>
          <a:p>
            <a:pPr>
              <a:lnSpc>
                <a:spcPct val="80000"/>
              </a:lnSpc>
            </a:pPr>
            <a:r>
              <a:rPr lang="ru-RU" sz="1800"/>
              <a:t>Збудник сказу – нейротропний вірус, що належить до роду Lissavirus, родини Rhabdoviridae. Збудник сказу – нейротропний, РНК- вмісний вірус, що відноситься до родини Rhabdoviridae, роду Lyssavirus, порядку Mononegavirus. Рід Lyssavirus (від грец. lyssa – сказ) вміщує 7 генотипів вірусу сказу (Rabies virus, Mokola virus, Logos bat virus, Duvenhage virus, European bat lissa virus 1, European bat lissa virus 2, Australian bat lissa virus).</a:t>
            </a:r>
          </a:p>
          <a:p>
            <a:pPr>
              <a:lnSpc>
                <a:spcPct val="80000"/>
              </a:lnSpc>
            </a:pPr>
            <a:r>
              <a:rPr lang="ru-RU" sz="1800"/>
              <a:t>Вірусний геном має вигляд несегментованої одноланцюгової негативно-спіральної РНК, що кодує 5 головних білків. Віріони вірусу сказу мають кулеподібну форму. Їх довжина 100–430 нм, діаметр – 45–100 нм. На зовнішній поверхні вірусної частинки є виступи у вигляді шипів довжиною 10 нм, які прикріплені до двошарової ліпідної оболонки.</a:t>
            </a:r>
          </a:p>
          <a:p>
            <a:pPr>
              <a:lnSpc>
                <a:spcPct val="80000"/>
              </a:lnSpc>
            </a:pPr>
            <a:r>
              <a:rPr lang="ru-RU" sz="1800"/>
              <a:t>Зовнішня оболонка вірусу складається з чотирьох головних компонентів. Компонент з найбільшою молекулярною масою – глікопротеїд, що утворює вирости вірусної оболонки. Другий за молекулярною вагою – поліпептид, що відповідає протеїну вірусного нуклеокапсиду. Третій та четвертий протеїнові компоненти утворюють вірусну мембрану. Всі структурні білки вібріону складаються з 1850 молекул. Вірусна частинка містить 74% протеїну, 1% РНК, 22% ліпідів та 3% вуглеводів.</a:t>
            </a:r>
          </a:p>
          <a:p>
            <a:pPr>
              <a:lnSpc>
                <a:spcPct val="80000"/>
              </a:lnSpc>
            </a:pPr>
            <a:r>
              <a:rPr lang="ru-RU" sz="1800"/>
              <a:t>Оболонка вірусу складається з двох шарів: зовнішнього – рихлого та внутрішнього – щільного.</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TotalTime>
  <Words>4284</Words>
  <Application>Microsoft Office PowerPoint</Application>
  <PresentationFormat>Экран (4:3)</PresentationFormat>
  <Paragraphs>334</Paragraphs>
  <Slides>79</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79</vt:i4>
      </vt:variant>
    </vt:vector>
  </HeadingPairs>
  <TitlesOfParts>
    <vt:vector size="83" baseType="lpstr">
      <vt:lpstr>Arial</vt:lpstr>
      <vt:lpstr>Times New Roman</vt:lpstr>
      <vt:lpstr>Tahoma</vt:lpstr>
      <vt:lpstr>Оформление по умолчанию</vt:lpstr>
      <vt:lpstr>  Сказ м’ясоїдних</vt:lpstr>
      <vt:lpstr>Зміст</vt:lpstr>
      <vt:lpstr>Означення хвороби</vt:lpstr>
      <vt:lpstr>Слайд 4</vt:lpstr>
      <vt:lpstr>Слайд 5</vt:lpstr>
      <vt:lpstr>Історична довідка. </vt:lpstr>
      <vt:lpstr>Історична довідка. </vt:lpstr>
      <vt:lpstr>Історична довідка. </vt:lpstr>
      <vt:lpstr>Характеристика збудника хвороби</vt:lpstr>
      <vt:lpstr>Характеристика збудника хвороби</vt:lpstr>
      <vt:lpstr>Характеристика збудника хвороби</vt:lpstr>
      <vt:lpstr>Характеристика збудника хвороби</vt:lpstr>
      <vt:lpstr>Епізоотологічні дані </vt:lpstr>
      <vt:lpstr>Епізоотологічні дані </vt:lpstr>
      <vt:lpstr>Епізоотологічні дані </vt:lpstr>
      <vt:lpstr>Динаміка захворюваності на сказ  серед диких тварин за період 1999-2018 років </vt:lpstr>
      <vt:lpstr>Динаміка захворюваності на сказ серед свійських тварин за період 1999-2018 рр. </vt:lpstr>
      <vt:lpstr>Епізоотологічні дані </vt:lpstr>
      <vt:lpstr>Епізоотологічні дані </vt:lpstr>
      <vt:lpstr>Епізоотологічні дані </vt:lpstr>
      <vt:lpstr>Епізоотологічні дані </vt:lpstr>
      <vt:lpstr>Слайд 22</vt:lpstr>
      <vt:lpstr>Слайд 23</vt:lpstr>
      <vt:lpstr>Слайд 24</vt:lpstr>
      <vt:lpstr>Слайд 25</vt:lpstr>
      <vt:lpstr>Слайд 26</vt:lpstr>
      <vt:lpstr>Слайд 27</vt:lpstr>
      <vt:lpstr>Характеристика вірусу </vt:lpstr>
      <vt:lpstr>Слайд 29</vt:lpstr>
      <vt:lpstr>Слайд 30</vt:lpstr>
      <vt:lpstr>Слайд 31</vt:lpstr>
      <vt:lpstr>Слайд 32</vt:lpstr>
      <vt:lpstr>Слайд 33</vt:lpstr>
      <vt:lpstr>Слайд 34</vt:lpstr>
      <vt:lpstr>Слайд 35</vt:lpstr>
      <vt:lpstr>Патогенез </vt:lpstr>
      <vt:lpstr>Слайд 37</vt:lpstr>
      <vt:lpstr>Перебіг та клінічні ознаки </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Паталогоанатомічні зміни </vt:lpstr>
      <vt:lpstr>Слайд 53</vt:lpstr>
      <vt:lpstr>Діагостика </vt:lpstr>
      <vt:lpstr>Слайд 55</vt:lpstr>
      <vt:lpstr>Слайд 56</vt:lpstr>
      <vt:lpstr>Диференційна діагностика </vt:lpstr>
      <vt:lpstr>Імунітет </vt:lpstr>
      <vt:lpstr>Слайд 59</vt:lpstr>
      <vt:lpstr>Слайд 60</vt:lpstr>
      <vt:lpstr>Слайд 61</vt:lpstr>
      <vt:lpstr>Профілактика</vt:lpstr>
      <vt:lpstr>Слайд 63</vt:lpstr>
      <vt:lpstr>Слайд 64</vt:lpstr>
      <vt:lpstr>Слайд 65</vt:lpstr>
      <vt:lpstr>Заходи боротьби зі сказом</vt:lpstr>
      <vt:lpstr>Заходи боротьби зі сказом</vt:lpstr>
      <vt:lpstr>Заходи боротьби зі сказом</vt:lpstr>
      <vt:lpstr>Заходи боротьби зі сказом</vt:lpstr>
      <vt:lpstr>Заходи боротьби зі сказом</vt:lpstr>
      <vt:lpstr>Заходи боротьби зі сказом</vt:lpstr>
      <vt:lpstr>Заходи боротьби зі сказом</vt:lpstr>
      <vt:lpstr>Заходи боротьби зі сказом</vt:lpstr>
      <vt:lpstr>Заходи боротьби зі сказом</vt:lpstr>
      <vt:lpstr>Заходи боротьби зі сказом</vt:lpstr>
      <vt:lpstr>Заходи боротьби зі сказом</vt:lpstr>
      <vt:lpstr>Список рекомендованої літератури</vt:lpstr>
      <vt:lpstr>Інформаційні ресурси </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Сказ м’ясоїдних</dc:title>
  <dc:subject>Сказ м’ясоїдних</dc:subject>
  <dc:creator>Сорокіна Н. Г.</dc:creator>
  <cp:lastModifiedBy>Яся</cp:lastModifiedBy>
  <cp:revision>13</cp:revision>
  <dcterms:created xsi:type="dcterms:W3CDTF">2011-07-04T07:30:26Z</dcterms:created>
  <dcterms:modified xsi:type="dcterms:W3CDTF">2020-11-11T01:58:11Z</dcterms:modified>
</cp:coreProperties>
</file>