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-1056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72FFF4-438C-419E-A683-3DD7ABE05A28}" type="datetimeFigureOut">
              <a:rPr lang="uk-UA" smtClean="0"/>
              <a:t>12.06.2015</a:t>
            </a:fld>
            <a:endParaRPr lang="uk-UA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D8A47-B73C-4451-9C6E-B883FB24E941}" type="slidenum">
              <a:rPr lang="uk-UA" smtClean="0"/>
              <a:t>‹#›</a:t>
            </a:fld>
            <a:endParaRPr lang="uk-UA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72FFF4-438C-419E-A683-3DD7ABE05A28}" type="datetimeFigureOut">
              <a:rPr lang="uk-UA" smtClean="0"/>
              <a:t>12.06.2015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D8A47-B73C-4451-9C6E-B883FB24E941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72FFF4-438C-419E-A683-3DD7ABE05A28}" type="datetimeFigureOut">
              <a:rPr lang="uk-UA" smtClean="0"/>
              <a:t>12.06.2015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D8A47-B73C-4451-9C6E-B883FB24E941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72FFF4-438C-419E-A683-3DD7ABE05A28}" type="datetimeFigureOut">
              <a:rPr lang="uk-UA" smtClean="0"/>
              <a:t>12.06.2015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D8A47-B73C-4451-9C6E-B883FB24E941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72FFF4-438C-419E-A683-3DD7ABE05A28}" type="datetimeFigureOut">
              <a:rPr lang="uk-UA" smtClean="0"/>
              <a:t>12.06.2015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DC1D8A47-B73C-4451-9C6E-B883FB24E941}" type="slidenum">
              <a:rPr lang="uk-UA" smtClean="0"/>
              <a:t>‹#›</a:t>
            </a:fld>
            <a:endParaRPr lang="uk-U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72FFF4-438C-419E-A683-3DD7ABE05A28}" type="datetimeFigureOut">
              <a:rPr lang="uk-UA" smtClean="0"/>
              <a:t>12.06.2015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D8A47-B73C-4451-9C6E-B883FB24E941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72FFF4-438C-419E-A683-3DD7ABE05A28}" type="datetimeFigureOut">
              <a:rPr lang="uk-UA" smtClean="0"/>
              <a:t>12.06.2015</a:t>
            </a:fld>
            <a:endParaRPr lang="uk-UA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D8A47-B73C-4451-9C6E-B883FB24E941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72FFF4-438C-419E-A683-3DD7ABE05A28}" type="datetimeFigureOut">
              <a:rPr lang="uk-UA" smtClean="0"/>
              <a:t>12.06.2015</a:t>
            </a:fld>
            <a:endParaRPr lang="uk-UA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D8A47-B73C-4451-9C6E-B883FB24E941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72FFF4-438C-419E-A683-3DD7ABE05A28}" type="datetimeFigureOut">
              <a:rPr lang="uk-UA" smtClean="0"/>
              <a:t>12.06.2015</a:t>
            </a:fld>
            <a:endParaRPr lang="uk-UA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D8A47-B73C-4451-9C6E-B883FB24E941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72FFF4-438C-419E-A683-3DD7ABE05A28}" type="datetimeFigureOut">
              <a:rPr lang="uk-UA" smtClean="0"/>
              <a:t>12.06.2015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D8A47-B73C-4451-9C6E-B883FB24E941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ru-R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72FFF4-438C-419E-A683-3DD7ABE05A28}" type="datetimeFigureOut">
              <a:rPr lang="uk-UA" smtClean="0"/>
              <a:t>12.06.2015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D8A47-B73C-4451-9C6E-B883FB24E941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FD72FFF4-438C-419E-A683-3DD7ABE05A28}" type="datetimeFigureOut">
              <a:rPr lang="uk-UA" smtClean="0"/>
              <a:t>12.06.2015</a:t>
            </a:fld>
            <a:endParaRPr lang="uk-UA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DC1D8A47-B73C-4451-9C6E-B883FB24E941}" type="slidenum">
              <a:rPr lang="uk-UA" smtClean="0"/>
              <a:t>‹#›</a:t>
            </a:fld>
            <a:endParaRPr lang="uk-UA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energ.nauu.kiev.ua/mod/resource/view.php?id=8986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http://energ.nauu.kiev.ua/mod/resource/view.php?inpopup=true&amp;id=8986#z26" TargetMode="External"/><Relationship Id="rId3" Type="http://schemas.openxmlformats.org/officeDocument/2006/relationships/hyperlink" Target="http://energ.nauu.kiev.ua/mod/resource/view.php?inpopup=true&amp;id=8986#z21" TargetMode="External"/><Relationship Id="rId7" Type="http://schemas.openxmlformats.org/officeDocument/2006/relationships/hyperlink" Target="http://energ.nauu.kiev.ua/mod/resource/view.php?inpopup=true&amp;id=8986#z25" TargetMode="External"/><Relationship Id="rId2" Type="http://schemas.openxmlformats.org/officeDocument/2006/relationships/hyperlink" Target="http://energ.nauu.kiev.ua/mod/resource/view.php?inpopup=true&amp;id=8986#z2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energ.nauu.kiev.ua/mod/resource/view.php?inpopup=true&amp;id=8986#z24" TargetMode="External"/><Relationship Id="rId11" Type="http://schemas.openxmlformats.org/officeDocument/2006/relationships/hyperlink" Target="http://energ.nauu.kiev.ua/mod/resource/view.php?inpopup=true&amp;id=8986#z5" TargetMode="External"/><Relationship Id="rId5" Type="http://schemas.openxmlformats.org/officeDocument/2006/relationships/hyperlink" Target="http://energ.nauu.kiev.ua/mod/resource/view.php?inpopup=true&amp;id=8986#z23" TargetMode="External"/><Relationship Id="rId10" Type="http://schemas.openxmlformats.org/officeDocument/2006/relationships/hyperlink" Target="http://energ.nauu.kiev.ua/mod/resource/view.php?inpopup=true&amp;id=8986#z4" TargetMode="External"/><Relationship Id="rId4" Type="http://schemas.openxmlformats.org/officeDocument/2006/relationships/hyperlink" Target="http://energ.nauu.kiev.ua/mod/resource/view.php?inpopup=true&amp;id=8986#z22" TargetMode="External"/><Relationship Id="rId9" Type="http://schemas.openxmlformats.org/officeDocument/2006/relationships/hyperlink" Target="http://energ.nauu.kiev.ua/mod/resource/view.php?inpopup=true&amp;id=8986#z3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uk.wikipedia.org/wiki/%D0%A1%D0%B8%D1%81%D1%82%D0%B5%D0%BC%D0%B0_%D0%B0%D0%B2%D1%82%D0%BE%D0%BC%D0%B0%D1%82%D0%B8%D0%B7%D0%BE%D0%B2%D0%B0%D0%BD%D0%BE%D0%B3%D0%BE_%D0%BF%D1%80%D0%BE%D0%B5%D0%BA%D1%82%D1%83%D0%B2%D0%B0%D0%BD%D0%BD%D1%8F" TargetMode="External"/><Relationship Id="rId2" Type="http://schemas.openxmlformats.org/officeDocument/2006/relationships/hyperlink" Target="http://energ.nauu.kiev.ua/mod/resource/view.php?inpopup=true&amp;id=8986#z21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jpeg"/><Relationship Id="rId5" Type="http://schemas.openxmlformats.org/officeDocument/2006/relationships/hyperlink" Target="https://uk.wikipedia.org/wiki/%D0%95%D0%9E%D0%9C" TargetMode="External"/><Relationship Id="rId4" Type="http://schemas.openxmlformats.org/officeDocument/2006/relationships/hyperlink" Target="https://uk.wikipedia.org/wiki/Autodesk" TargetMode="Externa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hyperlink" Target="https://uk.wikipedia.org/wiki/%D0%9A%D0%B0%D0%BD%D0%B0%D0%B4%D0%B0" TargetMode="External"/><Relationship Id="rId3" Type="http://schemas.openxmlformats.org/officeDocument/2006/relationships/hyperlink" Target="https://uk.wikipedia.org/wiki/%D0%A1%D0%B8%D1%81%D1%82%D0%B5%D0%BC%D0%B0_%D0%BA%D0%BE%D0%BC%D0%BF%27%D1%8E%D1%82%D0%B5%D1%80%D0%BD%D0%BE%D1%97_%D0%B0%D0%BB%D0%B3%D0%B5%D0%B1%D1%80%D0%B8" TargetMode="External"/><Relationship Id="rId7" Type="http://schemas.openxmlformats.org/officeDocument/2006/relationships/hyperlink" Target="https://uk.wikipedia.org/wiki/%D0%9E%D0%BD%D1%82%D0%B0%D1%80%D1%96%D0%BE" TargetMode="External"/><Relationship Id="rId2" Type="http://schemas.openxmlformats.org/officeDocument/2006/relationships/hyperlink" Target="http://energ.nauu.kiev.ua/mod/resource/view.php?inpopup=true&amp;id=8986#z22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uk.wikipedia.org/wiki/%D0%92%D0%B0%D1%82%D0%B5%D1%80%D0%BB%D0%BE%D0%BE_(%D0%9E%D0%BD%D1%82%D0%B0%D1%80%D1%96%D0%BE)" TargetMode="External"/><Relationship Id="rId5" Type="http://schemas.openxmlformats.org/officeDocument/2006/relationships/hyperlink" Target="https://uk.wikipedia.org/w/index.php?title=%D0%A3%D0%BD%D1%96%D0%B2%D0%B5%D1%80%D1%81%D0%B8%D1%82%D0%B5%D1%82_%D0%92%D0%B0%D1%82%D0%B5%D1%80%D0%BB%D0%BE%D0%BE&amp;action=edit&amp;redlink=1" TargetMode="External"/><Relationship Id="rId10" Type="http://schemas.openxmlformats.org/officeDocument/2006/relationships/image" Target="../media/image3.jpeg"/><Relationship Id="rId4" Type="http://schemas.openxmlformats.org/officeDocument/2006/relationships/hyperlink" Target="https://uk.wikipedia.org/w/index.php?title=Waterloo_Maple_Inc&amp;action=edit&amp;redlink=1" TargetMode="External"/><Relationship Id="rId9" Type="http://schemas.openxmlformats.org/officeDocument/2006/relationships/hyperlink" Target="https://uk.wikipedia.org/wiki/%D0%A4%D1%83%D0%BD%D0%BA%D1%86%D1%96%D1%8F_(%D0%BF%D1%80%D0%BE%D0%B3%D1%80%D0%B0%D0%BC%D1%83%D0%B2%D0%B0%D0%BD%D0%BD%D1%8F)" TargetMode="Externa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s://uk.wikipedia.org/w/index.php?title=Mathsoft_Inc.&amp;action=edit&amp;redlink=1" TargetMode="External"/><Relationship Id="rId13" Type="http://schemas.openxmlformats.org/officeDocument/2006/relationships/image" Target="../media/image4.gif"/><Relationship Id="rId3" Type="http://schemas.openxmlformats.org/officeDocument/2006/relationships/hyperlink" Target="https://uk.wikipedia.org/wiki/%D0%A1%D0%90%D0%9F%D0%A0" TargetMode="External"/><Relationship Id="rId7" Type="http://schemas.openxmlformats.org/officeDocument/2006/relationships/hyperlink" Target="https://uk.wikipedia.org/wiki/%D0%9C%D0%B0%D1%81%D1%81%D0%B0%D1%87%D1%83%D1%81%D0%B5%D1%82%D1%81%D1%8C%D0%BA%D0%B8%D0%B9_%D1%82%D0%B5%D1%85%D0%BD%D0%BE%D0%BB%D0%BE%D0%B3%D1%96%D1%87%D0%BD%D0%B8%D0%B9_%D1%96%D0%BD%D1%81%D1%82%D0%B8%D1%82%D1%83%D1%82" TargetMode="External"/><Relationship Id="rId12" Type="http://schemas.openxmlformats.org/officeDocument/2006/relationships/hyperlink" Target="https://uk.wikipedia.org/wiki/%D0%9A%D0%BB%D0%B0%D0%B2%D1%96%D0%B0%D1%82%D1%83%D1%80%D0%B0" TargetMode="External"/><Relationship Id="rId2" Type="http://schemas.openxmlformats.org/officeDocument/2006/relationships/hyperlink" Target="http://energ.nauu.kiev.ua/mod/resource/view.php?inpopup=true&amp;id=8986#z23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uk.wikipedia.org/w/index.php?title=%D0%A0%D0%B0%D0%B7%D0%B4%D0%BE%D0%B2_%D0%90%D0%BB%D0%BB%D0%B5%D0%BD&amp;action=edit&amp;redlink=1" TargetMode="External"/><Relationship Id="rId11" Type="http://schemas.openxmlformats.org/officeDocument/2006/relationships/hyperlink" Target="https://uk.wikipedia.org/wiki/%D0%86%D0%BD%D1%82%D0%B5%D1%80%D1%84%D0%B5%D0%B9%D1%81_%D0%BA%D0%BE%D1%80%D0%B8%D1%81%D1%82%D1%83%D0%B2%D0%B0%D1%87%D0%B0" TargetMode="External"/><Relationship Id="rId5" Type="http://schemas.openxmlformats.org/officeDocument/2006/relationships/hyperlink" Target="https://uk.wikipedia.org/wiki/%D0%94%D0%BE%D0%BA%D1%83%D0%BC%D0%B5%D0%BD%D1%82" TargetMode="External"/><Relationship Id="rId10" Type="http://schemas.openxmlformats.org/officeDocument/2006/relationships/hyperlink" Target="https://uk.wikipedia.org/w/index.php?title=Parametric_Technology_Corporation&amp;action=edit&amp;redlink=1" TargetMode="External"/><Relationship Id="rId4" Type="http://schemas.openxmlformats.org/officeDocument/2006/relationships/hyperlink" Target="https://uk.wikipedia.org/wiki/%D0%86%D0%BD%D1%82%D0%B5%D1%80%D0%B0%D0%BA%D1%82%D0%B8%D0%B2%D0%BD%D1%96%D1%81%D1%82%D1%8C" TargetMode="External"/><Relationship Id="rId9" Type="http://schemas.openxmlformats.org/officeDocument/2006/relationships/hyperlink" Target="https://uk.wikipedia.org/wiki/2006" TargetMode="Externa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hyperlink" Target="https://uk.wikipedia.org/wiki/%D0%93%D1%80%D0%B0%D1%84%D1%96%D0%BA_%D1%84%D1%83%D0%BD%D0%BA%D1%86%D1%96%D1%97" TargetMode="External"/><Relationship Id="rId3" Type="http://schemas.openxmlformats.org/officeDocument/2006/relationships/hyperlink" Target="https://uk.wikipedia.org/wiki/%D0%A1%D0%B8%D1%81%D1%82%D0%B5%D0%BC%D0%B0_%D0%BA%D0%BE%D0%BC%D0%BF%27%D1%8E%D1%82%D0%B5%D1%80%D0%BD%D0%BE%D1%97_%D0%B0%D0%BB%D0%B3%D0%B5%D0%B1%D1%80%D0%B8" TargetMode="External"/><Relationship Id="rId7" Type="http://schemas.openxmlformats.org/officeDocument/2006/relationships/hyperlink" Target="https://uk.wikipedia.org/wiki/%D0%97%D0%B2%D1%83%D0%BA" TargetMode="External"/><Relationship Id="rId12" Type="http://schemas.openxmlformats.org/officeDocument/2006/relationships/image" Target="../media/image5.png"/><Relationship Id="rId2" Type="http://schemas.openxmlformats.org/officeDocument/2006/relationships/hyperlink" Target="http://energ.nauu.kiev.ua/mod/resource/view.php?inpopup=true&amp;id=8986#z24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uk.wikipedia.org/wiki/%D0%93%D1%80%D0%B0%D1%84%D1%96%D0%BA%D0%B0" TargetMode="External"/><Relationship Id="rId11" Type="http://schemas.openxmlformats.org/officeDocument/2006/relationships/hyperlink" Target="https://uk.wikipedia.org/wiki/%D0%95%D0%BA%D1%81%D0%BF%D0%BE%D1%80%D1%82" TargetMode="External"/><Relationship Id="rId5" Type="http://schemas.openxmlformats.org/officeDocument/2006/relationships/hyperlink" Target="https://uk.wikipedia.org/wiki/%D0%A4%D1%83%D0%BD%D0%BA%D1%86%D1%96%D1%8F_(%D0%BF%D1%80%D0%BE%D0%B3%D1%80%D0%B0%D0%BC%D1%83%D0%B2%D0%B0%D0%BD%D0%BD%D1%8F)" TargetMode="External"/><Relationship Id="rId10" Type="http://schemas.openxmlformats.org/officeDocument/2006/relationships/hyperlink" Target="https://uk.wikipedia.org/wiki/%D0%86%D0%BC%D0%BF%D0%BE%D1%80%D1%82" TargetMode="External"/><Relationship Id="rId4" Type="http://schemas.openxmlformats.org/officeDocument/2006/relationships/hyperlink" Target="https://uk.wikipedia.org/w/index.php?title=Wolfram_Research&amp;action=edit&amp;redlink=1" TargetMode="External"/><Relationship Id="rId9" Type="http://schemas.openxmlformats.org/officeDocument/2006/relationships/hyperlink" Target="https://uk.wikipedia.org/wiki/%D0%A4%D1%96%D0%B3%D1%83%D1%80%D0%B0_(%D0%B3%D0%B5%D0%BE%D0%BC%D0%B5%D1%82%D1%80%D1%96%D1%8F)" TargetMode="Externa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3" Type="http://schemas.openxmlformats.org/officeDocument/2006/relationships/hyperlink" Target="https://uk.wikipedia.org/wiki/%D0%A7%D0%B8%D1%81%D0%BB%D0%BE%D0%B2%D0%B8%D0%B9_%D0%B0%D0%BD%D0%B0%D0%BB%D1%96%D0%B7" TargetMode="External"/><Relationship Id="rId7" Type="http://schemas.openxmlformats.org/officeDocument/2006/relationships/hyperlink" Target="https://uk.wikipedia.org/wiki/%D0%90%D0%BB%D0%B3%D0%B5%D0%B1%D1%80%D0%B0" TargetMode="External"/><Relationship Id="rId2" Type="http://schemas.openxmlformats.org/officeDocument/2006/relationships/hyperlink" Target="http://energ.nauu.kiev.ua/mod/resource/view.php?inpopup=true&amp;id=8986#z25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uk.wikipedia.org/wiki/%D0%9C%D0%B0%D1%82%D0%B5%D0%BC%D0%B0%D1%82%D0%B8%D1%87%D0%BD%D0%B0_%D1%84%D1%83%D0%BD%D0%BA%D1%86%D1%96%D1%8F" TargetMode="External"/><Relationship Id="rId5" Type="http://schemas.openxmlformats.org/officeDocument/2006/relationships/hyperlink" Target="https://uk.wikipedia.org/wiki/%D0%9C%D0%B0%D1%82%D0%B5%D0%BC%D0%B0%D1%82%D0%B8%D1%87%D0%BD%D0%B0_%D0%BC%D0%B0%D1%82%D1%80%D0%B8%D1%86%D1%8F" TargetMode="External"/><Relationship Id="rId4" Type="http://schemas.openxmlformats.org/officeDocument/2006/relationships/hyperlink" Target="https://uk.wikipedia.org/wiki/%D0%9C%D0%BE%D0%B2%D0%B0_%D0%BF%D1%80%D0%BE%D0%B3%D1%80%D0%B0%D0%BC%D1%83%D0%B2%D0%B0%D0%BD%D0%BD%D1%8F" TargetMode="Externa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hyperlink" Target="https://uk.wikipedia.org/wiki/Unix" TargetMode="External"/><Relationship Id="rId3" Type="http://schemas.openxmlformats.org/officeDocument/2006/relationships/hyperlink" Target="https://uk.wikipedia.org/wiki/%D0%92%D1%96%D0%B7%D1%83%D0%B0%D0%BB%D1%8C%D0%BD%D0%B5_%D0%BF%D1%80%D0%BE%D0%B3%D1%80%D0%B0%D0%BC%D1%83%D0%B2%D0%B0%D0%BD%D0%BD%D1%8F" TargetMode="External"/><Relationship Id="rId7" Type="http://schemas.openxmlformats.org/officeDocument/2006/relationships/hyperlink" Target="https://uk.wikipedia.org/wiki/Microsoft_Windows" TargetMode="External"/><Relationship Id="rId12" Type="http://schemas.openxmlformats.org/officeDocument/2006/relationships/image" Target="../media/image7.png"/><Relationship Id="rId2" Type="http://schemas.openxmlformats.org/officeDocument/2006/relationships/hyperlink" Target="http://energ.nauu.kiev.ua/mod/resource/view.php?inpopup=true&amp;id=8986#z26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uk.wikipedia.org/w/index.php?title=%D0%97%D0%B1%D1%96%D1%80_%D0%B4%D0%B0%D0%BD%D0%B8%D1%85&amp;action=edit&amp;redlink=1" TargetMode="External"/><Relationship Id="rId11" Type="http://schemas.openxmlformats.org/officeDocument/2006/relationships/hyperlink" Target="https://uk.wikipedia.org/wiki/%D0%A1%D1%82%D1%80%D1%83%D0%BA%D1%82%D1%83%D1%80%D0%BD%D0%B0_%D1%81%D1%85%D0%B5%D0%BC%D0%B0" TargetMode="External"/><Relationship Id="rId5" Type="http://schemas.openxmlformats.org/officeDocument/2006/relationships/hyperlink" Target="https://uk.wikipedia.org/wiki/Apple_Macintosh" TargetMode="External"/><Relationship Id="rId10" Type="http://schemas.openxmlformats.org/officeDocument/2006/relationships/hyperlink" Target="https://uk.wikipedia.org/wiki/Mac_OS_X" TargetMode="External"/><Relationship Id="rId4" Type="http://schemas.openxmlformats.org/officeDocument/2006/relationships/hyperlink" Target="https://uk.wikipedia.org/w/index.php?title=National_Instruments&amp;action=edit&amp;redlink=1" TargetMode="External"/><Relationship Id="rId9" Type="http://schemas.openxmlformats.org/officeDocument/2006/relationships/hyperlink" Target="https://uk.wikipedia.org/wiki/Linux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gif"/><Relationship Id="rId2" Type="http://schemas.openxmlformats.org/officeDocument/2006/relationships/hyperlink" Target="http://energ.nauu.kiev.ua/mod/resource/view.php?inpopup=true&amp;id=8986#z3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71600" y="1412776"/>
            <a:ext cx="7175351" cy="1793167"/>
          </a:xfrm>
        </p:spPr>
        <p:txBody>
          <a:bodyPr>
            <a:normAutofit fontScale="90000"/>
          </a:bodyPr>
          <a:lstStyle/>
          <a:p>
            <a:r>
              <a:rPr lang="uk-UA" dirty="0" smtClean="0">
                <a:hlinkClick r:id="rId2"/>
              </a:rPr>
              <a:t>Загальні питання про спеціалізовані програмні продукти</a:t>
            </a:r>
            <a:endParaRPr lang="uk-UA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err="1" smtClean="0"/>
              <a:t>Опришко</a:t>
            </a:r>
            <a:r>
              <a:rPr lang="ru-RU" dirty="0" smtClean="0"/>
              <a:t> О.О.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9997653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План </a:t>
            </a:r>
            <a:r>
              <a:rPr lang="ru-RU" dirty="0" err="1" smtClean="0"/>
              <a:t>заняття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uk-UA" dirty="0">
                <a:hlinkClick r:id="rId2"/>
              </a:rPr>
              <a:t>Програмні пакети універсального призначення</a:t>
            </a:r>
            <a:endParaRPr lang="uk-UA" dirty="0"/>
          </a:p>
          <a:p>
            <a:r>
              <a:rPr lang="uk-UA" dirty="0"/>
              <a:t>  </a:t>
            </a:r>
            <a:r>
              <a:rPr lang="en-US" dirty="0">
                <a:hlinkClick r:id="rId3"/>
              </a:rPr>
              <a:t>AUTOCAD</a:t>
            </a:r>
            <a:endParaRPr lang="en-US" dirty="0"/>
          </a:p>
          <a:p>
            <a:r>
              <a:rPr lang="en-US" dirty="0"/>
              <a:t> </a:t>
            </a:r>
            <a:r>
              <a:rPr lang="en-US" b="1" dirty="0"/>
              <a:t> </a:t>
            </a:r>
            <a:r>
              <a:rPr lang="en-US" dirty="0">
                <a:hlinkClick r:id="rId4"/>
              </a:rPr>
              <a:t>Maple</a:t>
            </a:r>
            <a:endParaRPr lang="en-US" dirty="0"/>
          </a:p>
          <a:p>
            <a:r>
              <a:rPr lang="en-US" b="1" dirty="0"/>
              <a:t>  </a:t>
            </a:r>
            <a:r>
              <a:rPr lang="en-US" dirty="0">
                <a:hlinkClick r:id="rId5"/>
              </a:rPr>
              <a:t>Mathcad</a:t>
            </a:r>
            <a:endParaRPr lang="en-US" dirty="0"/>
          </a:p>
          <a:p>
            <a:r>
              <a:rPr lang="en-US" b="1" dirty="0"/>
              <a:t>  </a:t>
            </a:r>
            <a:r>
              <a:rPr lang="en-US" dirty="0" err="1">
                <a:hlinkClick r:id="rId6"/>
              </a:rPr>
              <a:t>Mathematica</a:t>
            </a:r>
            <a:endParaRPr lang="en-US" dirty="0"/>
          </a:p>
          <a:p>
            <a:r>
              <a:rPr lang="en-US" b="1" dirty="0"/>
              <a:t>  </a:t>
            </a:r>
            <a:r>
              <a:rPr lang="en-US" dirty="0">
                <a:hlinkClick r:id="rId7"/>
              </a:rPr>
              <a:t>MATLAB</a:t>
            </a:r>
            <a:endParaRPr lang="en-US" dirty="0"/>
          </a:p>
          <a:p>
            <a:r>
              <a:rPr lang="en-US" b="1" dirty="0"/>
              <a:t>  </a:t>
            </a:r>
            <a:r>
              <a:rPr lang="en-US" dirty="0">
                <a:hlinkClick r:id="rId8"/>
              </a:rPr>
              <a:t>LABVIEW</a:t>
            </a:r>
            <a:endParaRPr lang="en-US" dirty="0"/>
          </a:p>
          <a:p>
            <a:r>
              <a:rPr lang="uk-UA" dirty="0">
                <a:hlinkClick r:id="rId9"/>
              </a:rPr>
              <a:t>Програмні пакети спеціального (галузевого) призначення</a:t>
            </a:r>
            <a:endParaRPr lang="uk-UA" dirty="0"/>
          </a:p>
          <a:p>
            <a:r>
              <a:rPr lang="uk-UA" dirty="0">
                <a:hlinkClick r:id="rId10"/>
              </a:rPr>
              <a:t>Корпоративні програмні пакети</a:t>
            </a:r>
            <a:endParaRPr lang="uk-UA" dirty="0"/>
          </a:p>
          <a:p>
            <a:r>
              <a:rPr lang="uk-UA" dirty="0">
                <a:hlinkClick r:id="rId11"/>
              </a:rPr>
              <a:t>АРМ – автоматизоване робоче місце</a:t>
            </a:r>
            <a:endParaRPr lang="uk-UA" dirty="0"/>
          </a:p>
          <a:p>
            <a:pPr marL="137160" indent="0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5765820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/>
          </a:bodyPr>
          <a:lstStyle/>
          <a:p>
            <a:r>
              <a:rPr lang="en-US" dirty="0" smtClean="0"/>
              <a:t>AutoCAD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>
                <a:hlinkClick r:id="rId2"/>
              </a:rPr>
              <a:t>AUTOCAD</a:t>
            </a:r>
            <a:r>
              <a:rPr lang="uk-UA" dirty="0" smtClean="0"/>
              <a:t> - </a:t>
            </a:r>
            <a:r>
              <a:rPr lang="uk-UA" dirty="0" err="1"/>
              <a:t>дво-</a:t>
            </a:r>
            <a:r>
              <a:rPr lang="uk-UA" dirty="0"/>
              <a:t> і тривимірна </a:t>
            </a:r>
            <a:r>
              <a:rPr lang="uk-UA" dirty="0">
                <a:hlinkClick r:id="rId3" tooltip="Система автоматизованого проектування"/>
              </a:rPr>
              <a:t>система автоматизованого проектування</a:t>
            </a:r>
            <a:r>
              <a:rPr lang="uk-UA" dirty="0"/>
              <a:t> і креслення розроблена компанією </a:t>
            </a:r>
            <a:r>
              <a:rPr lang="en-US" dirty="0">
                <a:hlinkClick r:id="rId4" tooltip="Autodesk"/>
              </a:rPr>
              <a:t>Autodesk</a:t>
            </a:r>
            <a:r>
              <a:rPr lang="en-US" dirty="0"/>
              <a:t>. </a:t>
            </a:r>
            <a:r>
              <a:rPr lang="uk-UA" dirty="0"/>
              <a:t>Перша версія була випущена в 1982 році. </a:t>
            </a:r>
            <a:r>
              <a:rPr lang="en-US" dirty="0"/>
              <a:t>AutoCAD </a:t>
            </a:r>
            <a:r>
              <a:rPr lang="uk-UA" dirty="0"/>
              <a:t>і спеціалізовані додатки на його основі знайшли широке застосування в машинобудуванні, будівництві, архітектурі та інших галузях промисловості. Вперше випущений в грудні 1982 року </a:t>
            </a:r>
            <a:r>
              <a:rPr lang="en-US" dirty="0"/>
              <a:t>AutoCAD </a:t>
            </a:r>
            <a:r>
              <a:rPr lang="uk-UA" dirty="0"/>
              <a:t>був однією з перших програм САПР для роботи на персональних комп'ютерах, зокрема, </a:t>
            </a:r>
            <a:r>
              <a:rPr lang="en-US" dirty="0"/>
              <a:t>IBM PC. </a:t>
            </a:r>
            <a:r>
              <a:rPr lang="uk-UA" dirty="0"/>
              <a:t>У той час, більшість інших </a:t>
            </a:r>
            <a:r>
              <a:rPr lang="en-US" dirty="0"/>
              <a:t>CAD-</a:t>
            </a:r>
            <a:r>
              <a:rPr lang="uk-UA" dirty="0"/>
              <a:t>програм працювали на великих </a:t>
            </a:r>
            <a:r>
              <a:rPr lang="uk-UA" dirty="0">
                <a:hlinkClick r:id="rId5" tooltip="ЕОМ"/>
              </a:rPr>
              <a:t>ЕОМ</a:t>
            </a:r>
            <a:r>
              <a:rPr lang="uk-UA" dirty="0"/>
              <a:t>.</a:t>
            </a:r>
            <a:endParaRPr lang="en-US" dirty="0"/>
          </a:p>
          <a:p>
            <a:endParaRPr lang="uk-UA" dirty="0"/>
          </a:p>
        </p:txBody>
      </p:sp>
      <p:pic>
        <p:nvPicPr>
          <p:cNvPr id="1026" name="Picture 2" descr="Полный курс уроков по программе AutoCAD 2010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09544" y="1412775"/>
            <a:ext cx="5902171" cy="51778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183911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rmAutofit/>
          </a:bodyPr>
          <a:lstStyle/>
          <a:p>
            <a:r>
              <a:rPr lang="en-US" dirty="0" smtClean="0">
                <a:hlinkClick r:id="rId2"/>
              </a:rPr>
              <a:t>Maple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uk-UA" dirty="0"/>
              <a:t>комерційна </a:t>
            </a:r>
            <a:r>
              <a:rPr lang="uk-UA" u="sng" dirty="0">
                <a:hlinkClick r:id="rId3" tooltip="Система комп'ютерної алгебри"/>
              </a:rPr>
              <a:t>система комп'ютерної алгебри</a:t>
            </a:r>
            <a:r>
              <a:rPr lang="uk-UA" dirty="0"/>
              <a:t> від компанії </a:t>
            </a:r>
            <a:r>
              <a:rPr lang="en-US" dirty="0">
                <a:hlinkClick r:id="rId4" tooltip="Waterloo Maple Inc (ще не написана)"/>
              </a:rPr>
              <a:t>Waterloo Maple Inc</a:t>
            </a:r>
            <a:r>
              <a:rPr lang="en-US" dirty="0"/>
              <a:t>. </a:t>
            </a:r>
            <a:r>
              <a:rPr lang="uk-UA" dirty="0"/>
              <a:t>Першу версію було розроблено та оприлюднено в 1980-му році групою </a:t>
            </a:r>
            <a:r>
              <a:rPr lang="en-US" dirty="0"/>
              <a:t>Symbolic Computation Group </a:t>
            </a:r>
            <a:r>
              <a:rPr lang="uk-UA" dirty="0"/>
              <a:t>з </a:t>
            </a:r>
            <a:r>
              <a:rPr lang="uk-UA" dirty="0">
                <a:hlinkClick r:id="rId5" tooltip="Університет Ватерлоо (ще не написана)"/>
              </a:rPr>
              <a:t>університету Ватерлоо</a:t>
            </a:r>
            <a:r>
              <a:rPr lang="uk-UA" dirty="0"/>
              <a:t>, </a:t>
            </a:r>
            <a:r>
              <a:rPr lang="uk-UA" dirty="0" err="1"/>
              <a:t>місто </a:t>
            </a:r>
            <a:r>
              <a:rPr lang="uk-UA" dirty="0" err="1">
                <a:hlinkClick r:id="rId6" tooltip="Ватерлоо (Онтаріо)"/>
              </a:rPr>
              <a:t>Ва</a:t>
            </a:r>
            <a:r>
              <a:rPr lang="uk-UA" dirty="0">
                <a:hlinkClick r:id="rId6" tooltip="Ватерлоо (Онтаріо)"/>
              </a:rPr>
              <a:t>терлоо</a:t>
            </a:r>
            <a:r>
              <a:rPr lang="uk-UA" dirty="0"/>
              <a:t>, </a:t>
            </a:r>
            <a:r>
              <a:rPr lang="uk-UA" dirty="0">
                <a:hlinkClick r:id="rId7" tooltip="Онтаріо"/>
              </a:rPr>
              <a:t>Онтаріо</a:t>
            </a:r>
            <a:r>
              <a:rPr lang="uk-UA" dirty="0"/>
              <a:t>, </a:t>
            </a:r>
            <a:r>
              <a:rPr lang="uk-UA" dirty="0">
                <a:hlinkClick r:id="rId8" tooltip="Канада"/>
              </a:rPr>
              <a:t>Канада</a:t>
            </a:r>
            <a:r>
              <a:rPr lang="uk-UA" dirty="0"/>
              <a:t>. Остання версія містить понад 5000 </a:t>
            </a:r>
            <a:r>
              <a:rPr lang="uk-UA" dirty="0">
                <a:hlinkClick r:id="rId9" tooltip="Функція (програмування)"/>
              </a:rPr>
              <a:t>функцій</a:t>
            </a:r>
            <a:r>
              <a:rPr lang="uk-UA" dirty="0"/>
              <a:t> для більшості розділів сучасної математики, моделювання та інтерактивної візуалізації, підтримує мову програмування </a:t>
            </a:r>
            <a:r>
              <a:rPr lang="en-US" dirty="0"/>
              <a:t>Maple, </a:t>
            </a:r>
            <a:r>
              <a:rPr lang="uk-UA" dirty="0"/>
              <a:t>і дозволяє комбінувати алгоритми, результати обчислення, математичні формули, текст, графіку, діаграми та анімацію зі звуком в електронному документі.</a:t>
            </a:r>
            <a:endParaRPr lang="uk-UA" dirty="0"/>
          </a:p>
        </p:txBody>
      </p:sp>
      <p:pic>
        <p:nvPicPr>
          <p:cNvPr id="2050" name="Picture 2" descr="http://www.kopona.net/uploads/posts/2009-05/1242666864_maple_13_interface.jpg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1124744"/>
            <a:ext cx="8280920" cy="55446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540191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hlinkClick r:id="rId2"/>
              </a:rPr>
              <a:t>Mathcad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uk-UA" dirty="0"/>
              <a:t>система комп'ютерної алгебри з класу </a:t>
            </a:r>
            <a:r>
              <a:rPr lang="uk-UA" dirty="0">
                <a:hlinkClick r:id="rId3" tooltip="САПР"/>
              </a:rPr>
              <a:t>систем автоматизованого проектування</a:t>
            </a:r>
            <a:r>
              <a:rPr lang="uk-UA" dirty="0"/>
              <a:t>, орієнтована на </a:t>
            </a:r>
            <a:r>
              <a:rPr lang="uk-UA" dirty="0" err="1"/>
              <a:t>підготовку </a:t>
            </a:r>
            <a:r>
              <a:rPr lang="uk-UA" dirty="0" err="1">
                <a:hlinkClick r:id="rId4" tooltip="Інтерактивність"/>
              </a:rPr>
              <a:t>інтерактивних</a:t>
            </a:r>
            <a:r>
              <a:rPr lang="uk-UA" dirty="0" err="1"/>
              <a:t> </a:t>
            </a:r>
            <a:r>
              <a:rPr lang="uk-UA" dirty="0" err="1">
                <a:hlinkClick r:id="rId5" tooltip="Документ"/>
              </a:rPr>
              <a:t>д</a:t>
            </a:r>
            <a:r>
              <a:rPr lang="uk-UA" dirty="0">
                <a:hlinkClick r:id="rId5" tooltip="Документ"/>
              </a:rPr>
              <a:t>окументів</a:t>
            </a:r>
            <a:r>
              <a:rPr lang="uk-UA" dirty="0"/>
              <a:t> з обчисленнями і візуальним супроводженням, відрізняється легкістю використання і застосування для колективної роботи.</a:t>
            </a:r>
          </a:p>
          <a:p>
            <a:r>
              <a:rPr lang="en-US" dirty="0"/>
              <a:t>Mathcad </a:t>
            </a:r>
            <a:r>
              <a:rPr lang="uk-UA" dirty="0"/>
              <a:t>був задуманий і спочатку </a:t>
            </a:r>
            <a:r>
              <a:rPr lang="uk-UA" dirty="0" err="1"/>
              <a:t>написан</a:t>
            </a:r>
            <a:r>
              <a:rPr lang="uk-UA" dirty="0"/>
              <a:t>ий </a:t>
            </a:r>
            <a:r>
              <a:rPr lang="uk-UA" dirty="0">
                <a:hlinkClick r:id="rId6" tooltip="Раздов Аллен (ще не написана)"/>
              </a:rPr>
              <a:t>Алленом Раздовим</a:t>
            </a:r>
            <a:r>
              <a:rPr lang="uk-UA" dirty="0"/>
              <a:t> з </a:t>
            </a:r>
            <a:r>
              <a:rPr lang="uk-UA" dirty="0">
                <a:hlinkClick r:id="rId7" tooltip="Массачусетський технологічний інститут"/>
              </a:rPr>
              <a:t>Массачусетського технологічного інституту</a:t>
            </a:r>
            <a:r>
              <a:rPr lang="uk-UA" dirty="0"/>
              <a:t> (</a:t>
            </a:r>
            <a:r>
              <a:rPr lang="en-US" dirty="0"/>
              <a:t>MIT), </a:t>
            </a:r>
            <a:r>
              <a:rPr lang="uk-UA" dirty="0"/>
              <a:t>співзасновником компанії </a:t>
            </a:r>
            <a:r>
              <a:rPr lang="en-US" dirty="0" err="1">
                <a:hlinkClick r:id="rId8" tooltip="Mathsoft Inc. (ще не написана)"/>
              </a:rPr>
              <a:t>Mathsoft</a:t>
            </a:r>
            <a:r>
              <a:rPr lang="en-US" dirty="0">
                <a:hlinkClick r:id="rId8" tooltip="Mathsoft Inc. (ще не написана)"/>
              </a:rPr>
              <a:t> Inc.</a:t>
            </a:r>
            <a:r>
              <a:rPr lang="en-US" dirty="0"/>
              <a:t>, </a:t>
            </a:r>
            <a:r>
              <a:rPr lang="uk-UA" dirty="0"/>
              <a:t>яка з </a:t>
            </a:r>
            <a:r>
              <a:rPr lang="uk-UA" dirty="0">
                <a:hlinkClick r:id="rId9" tooltip="2006"/>
              </a:rPr>
              <a:t>2006</a:t>
            </a:r>
            <a:r>
              <a:rPr lang="uk-UA" dirty="0"/>
              <a:t>року є частиною корпорації </a:t>
            </a:r>
            <a:r>
              <a:rPr lang="en-US" dirty="0"/>
              <a:t>PTC (</a:t>
            </a:r>
            <a:r>
              <a:rPr lang="en-US" dirty="0">
                <a:hlinkClick r:id="rId10" tooltip="Parametric Technology Corporation (ще не написана)"/>
              </a:rPr>
              <a:t>Parametric Technology Corporation</a:t>
            </a:r>
            <a:r>
              <a:rPr lang="en-US" dirty="0"/>
              <a:t>).</a:t>
            </a:r>
          </a:p>
          <a:p>
            <a:r>
              <a:rPr lang="en-US" dirty="0"/>
              <a:t>Mathcad </a:t>
            </a:r>
            <a:r>
              <a:rPr lang="uk-UA" dirty="0"/>
              <a:t>має простий і інтуїтивний для використання </a:t>
            </a:r>
            <a:r>
              <a:rPr lang="uk-UA" dirty="0">
                <a:hlinkClick r:id="rId11" tooltip="Інтерфейс користувача"/>
              </a:rPr>
              <a:t>інтерфейс користувача</a:t>
            </a:r>
            <a:r>
              <a:rPr lang="uk-UA" dirty="0"/>
              <a:t>. Для введення формул і даних можна використовувати як </a:t>
            </a:r>
            <a:r>
              <a:rPr lang="uk-UA" dirty="0">
                <a:hlinkClick r:id="rId12" tooltip="Клавіатура"/>
              </a:rPr>
              <a:t>клавіатуру</a:t>
            </a:r>
            <a:r>
              <a:rPr lang="uk-UA" dirty="0"/>
              <a:t>, так і спеціальні панелі інструментів.</a:t>
            </a:r>
          </a:p>
          <a:p>
            <a:endParaRPr lang="uk-UA" dirty="0"/>
          </a:p>
        </p:txBody>
      </p:sp>
      <p:pic>
        <p:nvPicPr>
          <p:cNvPr id="3074" name="Picture 2" descr="http://www.bitwisemag.com/images/scrshots/reviews/maths/mathcad_13/mathcad.gif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1268760"/>
            <a:ext cx="6336704" cy="51960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577324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792088"/>
          </a:xfrm>
        </p:spPr>
        <p:txBody>
          <a:bodyPr>
            <a:normAutofit/>
          </a:bodyPr>
          <a:lstStyle/>
          <a:p>
            <a:r>
              <a:rPr lang="en-US" dirty="0" err="1" smtClean="0">
                <a:hlinkClick r:id="rId2"/>
              </a:rPr>
              <a:t>Mathematica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/>
              <a:t> </a:t>
            </a:r>
            <a:r>
              <a:rPr lang="uk-UA" dirty="0">
                <a:hlinkClick r:id="rId3" tooltip="Система комп'ютерної алгебри"/>
              </a:rPr>
              <a:t>система комп'ютерної </a:t>
            </a:r>
            <a:r>
              <a:rPr lang="uk-UA" dirty="0" smtClean="0">
                <a:hlinkClick r:id="rId3" tooltip="Система комп'ютерної алгебри"/>
              </a:rPr>
              <a:t>алгебри</a:t>
            </a:r>
            <a:r>
              <a:rPr lang="en-US" dirty="0" smtClean="0"/>
              <a:t> </a:t>
            </a:r>
            <a:r>
              <a:rPr lang="uk-UA" dirty="0" smtClean="0"/>
              <a:t>компанії</a:t>
            </a:r>
            <a:r>
              <a:rPr lang="en-US" dirty="0" smtClean="0"/>
              <a:t> </a:t>
            </a:r>
            <a:r>
              <a:rPr lang="en-US" dirty="0" smtClean="0">
                <a:hlinkClick r:id="rId4" tooltip="Wolfram Research (ще не написана)"/>
              </a:rPr>
              <a:t>Wolfram </a:t>
            </a:r>
            <a:r>
              <a:rPr lang="en-US" dirty="0">
                <a:hlinkClick r:id="rId4" tooltip="Wolfram Research (ще не написана)"/>
              </a:rPr>
              <a:t>Research</a:t>
            </a:r>
            <a:r>
              <a:rPr lang="en-US" dirty="0"/>
              <a:t>. </a:t>
            </a:r>
            <a:r>
              <a:rPr lang="uk-UA" dirty="0"/>
              <a:t>Містить </a:t>
            </a:r>
            <a:r>
              <a:rPr lang="uk-UA" dirty="0" err="1"/>
              <a:t>багато </a:t>
            </a:r>
            <a:r>
              <a:rPr lang="uk-UA" dirty="0" err="1">
                <a:hlinkClick r:id="rId5" tooltip="Функція (програмування)"/>
              </a:rPr>
              <a:t>фун</a:t>
            </a:r>
            <a:r>
              <a:rPr lang="uk-UA" dirty="0">
                <a:hlinkClick r:id="rId5" tooltip="Функція (програмування)"/>
              </a:rPr>
              <a:t>кцій</a:t>
            </a:r>
            <a:r>
              <a:rPr lang="uk-UA" dirty="0"/>
              <a:t> як для аналітичних перетворень, так і для чисельних розрахунків. Крім того, програма підтримує роботу </a:t>
            </a:r>
            <a:r>
              <a:rPr lang="uk-UA" dirty="0" err="1"/>
              <a:t>з </a:t>
            </a:r>
            <a:r>
              <a:rPr lang="uk-UA" dirty="0" err="1">
                <a:hlinkClick r:id="rId6" tooltip="Графіка"/>
              </a:rPr>
              <a:t>графікою</a:t>
            </a:r>
            <a:r>
              <a:rPr lang="uk-UA" dirty="0" err="1"/>
              <a:t> і </a:t>
            </a:r>
            <a:r>
              <a:rPr lang="uk-UA" dirty="0" err="1">
                <a:hlinkClick r:id="rId7" tooltip="Звук"/>
              </a:rPr>
              <a:t>звук</a:t>
            </a:r>
            <a:r>
              <a:rPr lang="uk-UA" dirty="0">
                <a:hlinkClick r:id="rId7" tooltip="Звук"/>
              </a:rPr>
              <a:t>ом</a:t>
            </a:r>
            <a:r>
              <a:rPr lang="uk-UA" dirty="0"/>
              <a:t>, включаючи побудову дво- і тривимірних </a:t>
            </a:r>
            <a:r>
              <a:rPr lang="uk-UA" dirty="0">
                <a:hlinkClick r:id="rId8" tooltip="Графік функції"/>
              </a:rPr>
              <a:t>графіків</a:t>
            </a:r>
            <a:r>
              <a:rPr lang="uk-UA" dirty="0"/>
              <a:t> функцій, малювання довільних</a:t>
            </a:r>
            <a:r>
              <a:rPr lang="uk-UA" dirty="0">
                <a:hlinkClick r:id="rId9" tooltip="Фігура (геометрія)"/>
              </a:rPr>
              <a:t>геометричних фігур</a:t>
            </a:r>
            <a:r>
              <a:rPr lang="uk-UA" dirty="0"/>
              <a:t>, </a:t>
            </a:r>
            <a:r>
              <a:rPr lang="uk-UA" dirty="0">
                <a:hlinkClick r:id="rId10" tooltip="Імпорт"/>
              </a:rPr>
              <a:t>імпорт</a:t>
            </a:r>
            <a:r>
              <a:rPr lang="uk-UA" dirty="0"/>
              <a:t> та </a:t>
            </a:r>
            <a:r>
              <a:rPr lang="uk-UA" dirty="0">
                <a:hlinkClick r:id="rId11" tooltip="Експорт"/>
              </a:rPr>
              <a:t>експорт</a:t>
            </a:r>
            <a:r>
              <a:rPr lang="uk-UA" dirty="0"/>
              <a:t> зображень і звуку.</a:t>
            </a:r>
            <a:endParaRPr lang="uk-UA" dirty="0"/>
          </a:p>
        </p:txBody>
      </p:sp>
      <p:pic>
        <p:nvPicPr>
          <p:cNvPr id="4098" name="Picture 2" descr="http://www.lugs.ch/linux/about/screenshots/pfr-mathematica.png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632" y="1149499"/>
            <a:ext cx="6984776" cy="57094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982809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4624"/>
            <a:ext cx="8229600" cy="720080"/>
          </a:xfrm>
        </p:spPr>
        <p:txBody>
          <a:bodyPr>
            <a:normAutofit/>
          </a:bodyPr>
          <a:lstStyle/>
          <a:p>
            <a:r>
              <a:rPr lang="en-US" dirty="0" smtClean="0">
                <a:hlinkClick r:id="rId2"/>
              </a:rPr>
              <a:t>MATLAB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908720"/>
            <a:ext cx="8219256" cy="5400640"/>
          </a:xfrm>
        </p:spPr>
        <p:txBody>
          <a:bodyPr>
            <a:normAutofit fontScale="85000" lnSpcReduction="20000"/>
          </a:bodyPr>
          <a:lstStyle/>
          <a:p>
            <a:r>
              <a:rPr lang="uk-UA" dirty="0"/>
              <a:t> пакет прикладних програм для </a:t>
            </a:r>
            <a:r>
              <a:rPr lang="uk-UA" dirty="0">
                <a:hlinkClick r:id="rId3" tooltip="Числовий аналіз"/>
              </a:rPr>
              <a:t>числового аналізу</a:t>
            </a:r>
            <a:r>
              <a:rPr lang="uk-UA" dirty="0"/>
              <a:t>, а також </a:t>
            </a:r>
            <a:r>
              <a:rPr lang="uk-UA" dirty="0">
                <a:hlinkClick r:id="rId4" tooltip="Мова програмування"/>
              </a:rPr>
              <a:t>мова програмування</a:t>
            </a:r>
            <a:r>
              <a:rPr lang="uk-UA" dirty="0"/>
              <a:t>, що використовується в даному пакеті. Система створена компанією </a:t>
            </a:r>
            <a:r>
              <a:rPr lang="en-US" i="1" dirty="0"/>
              <a:t>The </a:t>
            </a:r>
            <a:r>
              <a:rPr lang="en-US" i="1" dirty="0" err="1"/>
              <a:t>MathWorks</a:t>
            </a:r>
            <a:r>
              <a:rPr lang="en-US" dirty="0"/>
              <a:t> </a:t>
            </a:r>
            <a:r>
              <a:rPr lang="uk-UA" dirty="0"/>
              <a:t>і є зручним засобом для роботи з </a:t>
            </a:r>
            <a:r>
              <a:rPr lang="uk-UA" dirty="0">
                <a:hlinkClick r:id="rId5" tooltip="Математична матриця"/>
              </a:rPr>
              <a:t>математичними матрицями</a:t>
            </a:r>
            <a:r>
              <a:rPr lang="uk-UA" dirty="0"/>
              <a:t>, малювання </a:t>
            </a:r>
            <a:r>
              <a:rPr lang="uk-UA" dirty="0">
                <a:hlinkClick r:id="rId6" tooltip="Математична функція"/>
              </a:rPr>
              <a:t>функцій</a:t>
            </a:r>
            <a:r>
              <a:rPr lang="uk-UA" dirty="0"/>
              <a:t>, роботи з алгоритмами, створення робочих оболонок (</a:t>
            </a:r>
            <a:r>
              <a:rPr lang="en-US" dirty="0"/>
              <a:t>user interfaces) </a:t>
            </a:r>
            <a:r>
              <a:rPr lang="uk-UA" dirty="0"/>
              <a:t>з програмами в інших </a:t>
            </a:r>
            <a:r>
              <a:rPr lang="uk-UA" dirty="0">
                <a:hlinkClick r:id="rId4" tooltip="Мова програмування"/>
              </a:rPr>
              <a:t>мовах програмування</a:t>
            </a:r>
            <a:r>
              <a:rPr lang="uk-UA" dirty="0"/>
              <a:t>. Хоча цей продукт спеціалізується на чисельному обчисленні, спеціальні інструментальні засоби працюють з програмним забезпеченням </a:t>
            </a:r>
            <a:r>
              <a:rPr lang="en-US" dirty="0"/>
              <a:t>Maple, </a:t>
            </a:r>
            <a:r>
              <a:rPr lang="uk-UA" dirty="0"/>
              <a:t>що робить його повноцінною системою для роботи з </a:t>
            </a:r>
            <a:r>
              <a:rPr lang="uk-UA" dirty="0">
                <a:hlinkClick r:id="rId7" tooltip="Алгебра"/>
              </a:rPr>
              <a:t>алгеброю</a:t>
            </a:r>
            <a:r>
              <a:rPr lang="uk-UA" dirty="0"/>
              <a:t>.</a:t>
            </a:r>
          </a:p>
          <a:p>
            <a:r>
              <a:rPr lang="en-US" i="1" dirty="0"/>
              <a:t>MATLAB</a:t>
            </a:r>
            <a:r>
              <a:rPr lang="en-US" dirty="0"/>
              <a:t> </a:t>
            </a:r>
            <a:r>
              <a:rPr lang="uk-UA" dirty="0"/>
              <a:t>має більше, ніж мільйон користувачів на виробництвах і науковців. Ціна базової комерційної версії без інструментів близько 2000 дол. США і лише 100 дол. США для навчальних закладів з мінімальним набором інструментів</a:t>
            </a:r>
            <a:r>
              <a:rPr lang="uk-UA" dirty="0" smtClean="0"/>
              <a:t>.</a:t>
            </a:r>
            <a:endParaRPr lang="uk-UA" dirty="0"/>
          </a:p>
        </p:txBody>
      </p:sp>
      <p:pic>
        <p:nvPicPr>
          <p:cNvPr id="5122" name="Picture 2" descr="http://www.razorrobotics.com/images/software/matlab-desktop.jpg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836712"/>
            <a:ext cx="7872809" cy="58652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1652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4462"/>
            <a:ext cx="8229600" cy="822249"/>
          </a:xfrm>
        </p:spPr>
        <p:txBody>
          <a:bodyPr>
            <a:normAutofit/>
          </a:bodyPr>
          <a:lstStyle/>
          <a:p>
            <a:r>
              <a:rPr lang="en-US" dirty="0" smtClean="0">
                <a:hlinkClick r:id="rId2"/>
              </a:rPr>
              <a:t>LABVIEW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980728"/>
            <a:ext cx="8568952" cy="5760640"/>
          </a:xfrm>
        </p:spPr>
        <p:txBody>
          <a:bodyPr>
            <a:normAutofit fontScale="70000" lnSpcReduction="20000"/>
          </a:bodyPr>
          <a:lstStyle/>
          <a:p>
            <a:r>
              <a:rPr lang="uk-UA" dirty="0"/>
              <a:t>платформа та середовище розробки для </a:t>
            </a:r>
            <a:r>
              <a:rPr lang="uk-UA" dirty="0">
                <a:hlinkClick r:id="rId3" tooltip="Візуальне програмування"/>
              </a:rPr>
              <a:t>візуальної мови програмування</a:t>
            </a:r>
            <a:r>
              <a:rPr lang="uk-UA" dirty="0"/>
              <a:t> компанії </a:t>
            </a:r>
            <a:r>
              <a:rPr lang="en-US" dirty="0">
                <a:hlinkClick r:id="rId4" tooltip="National Instruments (ще не написана)"/>
              </a:rPr>
              <a:t>National Instruments</a:t>
            </a:r>
            <a:r>
              <a:rPr lang="en-US" dirty="0"/>
              <a:t> (</a:t>
            </a:r>
            <a:r>
              <a:rPr lang="uk-UA" dirty="0"/>
              <a:t>США). Метою даної мови є автоматизація використання обчислювального та вимірювального лабораторного обладнання.</a:t>
            </a:r>
          </a:p>
          <a:p>
            <a:r>
              <a:rPr lang="uk-UA" dirty="0"/>
              <a:t>Графічна мова носить назву "</a:t>
            </a:r>
            <a:r>
              <a:rPr lang="en-US" dirty="0"/>
              <a:t>G</a:t>
            </a:r>
            <a:r>
              <a:rPr lang="en-US" dirty="0" smtClean="0"/>
              <a:t>"</a:t>
            </a:r>
            <a:r>
              <a:rPr lang="uk-UA" dirty="0" smtClean="0"/>
              <a:t>, </a:t>
            </a:r>
            <a:r>
              <a:rPr lang="uk-UA" dirty="0"/>
              <a:t>проте в літературі переважно дана назва застосовується рідко, а </a:t>
            </a:r>
            <a:r>
              <a:rPr lang="uk-UA" dirty="0" err="1"/>
              <a:t>зостосовується</a:t>
            </a:r>
            <a:r>
              <a:rPr lang="uk-UA" dirty="0"/>
              <a:t> назва платформи. </a:t>
            </a:r>
            <a:r>
              <a:rPr lang="uk-UA" dirty="0" err="1"/>
              <a:t>Початково</a:t>
            </a:r>
            <a:r>
              <a:rPr lang="uk-UA" dirty="0"/>
              <a:t> мова створювалася для </a:t>
            </a:r>
            <a:r>
              <a:rPr lang="en-US" dirty="0">
                <a:hlinkClick r:id="rId5" tooltip="Apple Macintosh"/>
              </a:rPr>
              <a:t>Apple Macintosh</a:t>
            </a:r>
            <a:r>
              <a:rPr lang="en-US" dirty="0"/>
              <a:t> </a:t>
            </a:r>
            <a:r>
              <a:rPr lang="uk-UA" dirty="0"/>
              <a:t>в 1986 році. </a:t>
            </a:r>
            <a:r>
              <a:rPr lang="en-US" dirty="0" err="1"/>
              <a:t>LabVIEW</a:t>
            </a:r>
            <a:r>
              <a:rPr lang="en-US" dirty="0"/>
              <a:t> </a:t>
            </a:r>
            <a:r>
              <a:rPr lang="uk-UA" dirty="0"/>
              <a:t>зазвичай використовується для </a:t>
            </a:r>
            <a:r>
              <a:rPr lang="uk-UA" dirty="0">
                <a:hlinkClick r:id="rId6" tooltip="Збір даних (ще не написана)"/>
              </a:rPr>
              <a:t>збору даних</a:t>
            </a:r>
            <a:r>
              <a:rPr lang="uk-UA" dirty="0"/>
              <a:t>, управління приладами і в промисловій автоматизації на різних операційних платформах, включаючи </a:t>
            </a:r>
            <a:r>
              <a:rPr lang="en-US" dirty="0">
                <a:hlinkClick r:id="rId7" tooltip="Microsoft Windows"/>
              </a:rPr>
              <a:t>Microsoft Windows</a:t>
            </a:r>
            <a:r>
              <a:rPr lang="en-US" dirty="0"/>
              <a:t>, </a:t>
            </a:r>
            <a:r>
              <a:rPr lang="en-US" dirty="0">
                <a:hlinkClick r:id="rId8" tooltip="Unix"/>
              </a:rPr>
              <a:t>UNIX</a:t>
            </a:r>
            <a:r>
              <a:rPr lang="en-US" dirty="0"/>
              <a:t>, </a:t>
            </a:r>
            <a:r>
              <a:rPr lang="en-US" dirty="0">
                <a:hlinkClick r:id="rId9" tooltip="Linux"/>
              </a:rPr>
              <a:t>Linux</a:t>
            </a:r>
            <a:r>
              <a:rPr lang="en-US" dirty="0"/>
              <a:t> </a:t>
            </a:r>
            <a:r>
              <a:rPr lang="uk-UA" dirty="0"/>
              <a:t>та </a:t>
            </a:r>
            <a:r>
              <a:rPr lang="en-US" dirty="0">
                <a:hlinkClick r:id="rId10" tooltip="Mac OS X"/>
              </a:rPr>
              <a:t>Mac OS X</a:t>
            </a:r>
            <a:r>
              <a:rPr lang="en-US" dirty="0"/>
              <a:t>. </a:t>
            </a:r>
            <a:r>
              <a:rPr lang="uk-UA" dirty="0"/>
              <a:t>Найновіша версія </a:t>
            </a:r>
            <a:r>
              <a:rPr lang="en-US" dirty="0" err="1"/>
              <a:t>LabVIEW</a:t>
            </a:r>
            <a:r>
              <a:rPr lang="en-US" dirty="0"/>
              <a:t> — </a:t>
            </a:r>
            <a:r>
              <a:rPr lang="en-US" dirty="0" err="1"/>
              <a:t>LabVIEW</a:t>
            </a:r>
            <a:r>
              <a:rPr lang="en-US" dirty="0"/>
              <a:t> 2011, </a:t>
            </a:r>
            <a:r>
              <a:rPr lang="uk-UA" dirty="0"/>
              <a:t>вийшла в 2011 році. У ній підтримується взаємодія з елементами, реалізованими на платформі </a:t>
            </a:r>
            <a:r>
              <a:rPr lang="en-US" dirty="0"/>
              <a:t>Microsoft .NET Framework 4.0, </a:t>
            </a:r>
            <a:r>
              <a:rPr lang="uk-UA" dirty="0"/>
              <a:t>покращено роботу модуля реального часу (</a:t>
            </a:r>
            <a:r>
              <a:rPr lang="en-US" dirty="0"/>
              <a:t>Real-Time Module), </a:t>
            </a:r>
            <a:r>
              <a:rPr lang="uk-UA" dirty="0"/>
              <a:t>розширено можливості математичної обробки даних.</a:t>
            </a:r>
          </a:p>
          <a:p>
            <a:r>
              <a:rPr lang="uk-UA" dirty="0"/>
              <a:t>Розробка програми в </a:t>
            </a:r>
            <a:r>
              <a:rPr lang="en-US" dirty="0" err="1"/>
              <a:t>LabView</a:t>
            </a:r>
            <a:r>
              <a:rPr lang="en-US" dirty="0"/>
              <a:t> </a:t>
            </a:r>
            <a:r>
              <a:rPr lang="uk-UA" dirty="0"/>
              <a:t>відбувається одночасно в двох вікнах: блок-діаграма та лицева панель. На лицевій панелі створюється графічний інтерфейс програми і паралельно ведеться зв'язка інтерфейсу з власне програмою, яка створюється за допомогою спеціальних блоків. Таким чином графічний код програми має вигляд специфічної </a:t>
            </a:r>
            <a:r>
              <a:rPr lang="uk-UA" dirty="0">
                <a:hlinkClick r:id="rId11" tooltip="Структурна схема"/>
              </a:rPr>
              <a:t>блок-діаграми</a:t>
            </a:r>
            <a:r>
              <a:rPr lang="uk-UA" dirty="0" smtClean="0"/>
              <a:t>.</a:t>
            </a:r>
            <a:endParaRPr lang="uk-UA" dirty="0"/>
          </a:p>
        </p:txBody>
      </p:sp>
      <p:pic>
        <p:nvPicPr>
          <p:cNvPr id="6146" name="Picture 2" descr="http://vi-lib.com/dropbox/habr/00tempbd.png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1263" y="980728"/>
            <a:ext cx="8720755" cy="52565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202786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>
                <a:hlinkClick r:id="rId2"/>
              </a:rPr>
              <a:t>Програмні пакети спеціального (галузевого) </a:t>
            </a:r>
            <a:r>
              <a:rPr lang="uk-UA" dirty="0" smtClean="0">
                <a:hlinkClick r:id="rId2"/>
              </a:rPr>
              <a:t>призначення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49070" y="1700808"/>
            <a:ext cx="1306488" cy="532656"/>
          </a:xfrm>
        </p:spPr>
        <p:txBody>
          <a:bodyPr/>
          <a:lstStyle/>
          <a:p>
            <a:pPr marL="137160" indent="0">
              <a:buNone/>
            </a:pPr>
            <a:r>
              <a:rPr lang="en-US" dirty="0" smtClean="0"/>
              <a:t>P-cad </a:t>
            </a:r>
            <a:endParaRPr lang="uk-UA" dirty="0"/>
          </a:p>
        </p:txBody>
      </p:sp>
      <p:pic>
        <p:nvPicPr>
          <p:cNvPr id="7170" name="Picture 2" descr="http://ru.ecomstation.ru/projects/pcad/pcad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3688" y="1628800"/>
            <a:ext cx="5123937" cy="37444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456075" y="2947764"/>
            <a:ext cx="12961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/>
              <a:t>OrCad</a:t>
            </a:r>
            <a:endParaRPr lang="uk-UA" sz="2800" dirty="0"/>
          </a:p>
        </p:txBody>
      </p:sp>
      <p:pic>
        <p:nvPicPr>
          <p:cNvPr id="7172" name="Picture 4" descr="https://upload.wikimedia.org/wikipedia/ru/a/a5/OrCAD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1720" y="2771156"/>
            <a:ext cx="4680520" cy="37500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789991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екс">
  <a:themeElements>
    <a:clrScheme name="Апекс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41</TotalTime>
  <Words>46</Words>
  <Application>Microsoft Office PowerPoint</Application>
  <PresentationFormat>Экран (4:3)</PresentationFormat>
  <Paragraphs>33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Апекс</vt:lpstr>
      <vt:lpstr>Загальні питання про спеціалізовані програмні продукти</vt:lpstr>
      <vt:lpstr>План заняття</vt:lpstr>
      <vt:lpstr>AutoCAD</vt:lpstr>
      <vt:lpstr>Maple</vt:lpstr>
      <vt:lpstr>Mathcad</vt:lpstr>
      <vt:lpstr>Mathematica</vt:lpstr>
      <vt:lpstr>MATLAB</vt:lpstr>
      <vt:lpstr>LABVIEW</vt:lpstr>
      <vt:lpstr>Програмні пакети спеціального (галузевого) призначення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Загальні питання про спеціалізовані програмні продукти</dc:title>
  <dc:creator>ozon</dc:creator>
  <cp:lastModifiedBy>ozon</cp:lastModifiedBy>
  <cp:revision>4</cp:revision>
  <dcterms:created xsi:type="dcterms:W3CDTF">2015-06-12T13:42:12Z</dcterms:created>
  <dcterms:modified xsi:type="dcterms:W3CDTF">2015-06-12T14:23:31Z</dcterms:modified>
</cp:coreProperties>
</file>