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notesMasterIdLst>
    <p:notesMasterId r:id="rId27"/>
  </p:notesMasterIdLst>
  <p:sldIdLst>
    <p:sldId id="256" r:id="rId2"/>
    <p:sldId id="257" r:id="rId3"/>
    <p:sldId id="258" r:id="rId4"/>
    <p:sldId id="298" r:id="rId5"/>
    <p:sldId id="284" r:id="rId6"/>
    <p:sldId id="285" r:id="rId7"/>
    <p:sldId id="286" r:id="rId8"/>
    <p:sldId id="287" r:id="rId9"/>
    <p:sldId id="289" r:id="rId10"/>
    <p:sldId id="288" r:id="rId11"/>
    <p:sldId id="260" r:id="rId12"/>
    <p:sldId id="290" r:id="rId13"/>
    <p:sldId id="304" r:id="rId14"/>
    <p:sldId id="291" r:id="rId15"/>
    <p:sldId id="293" r:id="rId16"/>
    <p:sldId id="296" r:id="rId17"/>
    <p:sldId id="297" r:id="rId18"/>
    <p:sldId id="292" r:id="rId19"/>
    <p:sldId id="301" r:id="rId20"/>
    <p:sldId id="303" r:id="rId21"/>
    <p:sldId id="281" r:id="rId22"/>
    <p:sldId id="294" r:id="rId23"/>
    <p:sldId id="259" r:id="rId24"/>
    <p:sldId id="279" r:id="rId25"/>
    <p:sldId id="295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1511" autoAdjust="0"/>
  </p:normalViewPr>
  <p:slideViewPr>
    <p:cSldViewPr snapToGrid="0">
      <p:cViewPr varScale="1">
        <p:scale>
          <a:sx n="59" d="100"/>
          <a:sy n="59" d="100"/>
        </p:scale>
        <p:origin x="2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71F10F-54C7-4C0C-971F-C152EB8EC6E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C52D8A4-C886-45F1-AFE2-4C3372CBBDFE}">
      <dgm:prSet phldrT="[Текст]" custT="1"/>
      <dgm:spPr/>
      <dgm:t>
        <a:bodyPr/>
        <a:lstStyle/>
        <a:p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ПОЛІТИКА - </a:t>
          </a:r>
          <a:r>
            <a:rPr lang="uk-UA" sz="2400" noProof="0" dirty="0">
              <a:latin typeface="Arial" panose="020B0604020202020204" pitchFamily="34" charset="0"/>
              <a:cs typeface="Arial" panose="020B0604020202020204" pitchFamily="34" charset="0"/>
            </a:rPr>
            <a:t>це</a:t>
          </a:r>
        </a:p>
      </dgm:t>
    </dgm:pt>
    <dgm:pt modelId="{800E173D-D559-4585-9424-671AFC7F131D}" type="parTrans" cxnId="{18556BA8-8A9E-42C3-93A2-F9DF34593CCF}">
      <dgm:prSet/>
      <dgm:spPr/>
      <dgm:t>
        <a:bodyPr/>
        <a:lstStyle/>
        <a:p>
          <a:endParaRPr lang="uk-UA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25ACF4-0497-4FA9-BA78-2D3CEBE61A00}" type="sibTrans" cxnId="{18556BA8-8A9E-42C3-93A2-F9DF34593CCF}">
      <dgm:prSet/>
      <dgm:spPr/>
      <dgm:t>
        <a:bodyPr/>
        <a:lstStyle/>
        <a:p>
          <a:endParaRPr lang="uk-UA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5EEDB4-A0E1-481B-84BE-5E9A7D8988D6}">
      <dgm:prSet phldrT="[Текст]" custT="1"/>
      <dgm:spPr/>
      <dgm:t>
        <a:bodyPr/>
        <a:lstStyle/>
        <a:p>
          <a:r>
            <a:rPr lang="uk-UA" sz="2400" noProof="0" dirty="0">
              <a:latin typeface="Arial" panose="020B0604020202020204" pitchFamily="34" charset="0"/>
              <a:cs typeface="Arial" panose="020B0604020202020204" pitchFamily="34" charset="0"/>
            </a:rPr>
            <a:t>мистецтво</a:t>
          </a:r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uk-UA" sz="2400" noProof="0" dirty="0">
              <a:latin typeface="Arial" panose="020B0604020202020204" pitchFamily="34" charset="0"/>
              <a:cs typeface="Arial" panose="020B0604020202020204" pitchFamily="34" charset="0"/>
            </a:rPr>
            <a:t>управління</a:t>
          </a:r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 державою;</a:t>
          </a:r>
          <a:endParaRPr lang="uk-UA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028455-55EB-4111-9311-B0DA56676894}" type="parTrans" cxnId="{34B79F05-2939-41A1-B0A7-6ED964532F46}">
      <dgm:prSet/>
      <dgm:spPr/>
      <dgm:t>
        <a:bodyPr/>
        <a:lstStyle/>
        <a:p>
          <a:endParaRPr lang="uk-UA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E24011-A5B8-486D-A062-829B13F85CC4}" type="sibTrans" cxnId="{34B79F05-2939-41A1-B0A7-6ED964532F46}">
      <dgm:prSet/>
      <dgm:spPr/>
      <dgm:t>
        <a:bodyPr/>
        <a:lstStyle/>
        <a:p>
          <a:endParaRPr lang="uk-UA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F90AE5-4A2A-4A09-8E70-DF11DAB6ECD2}">
      <dgm:prSet phldrT="[Текст]" custT="1"/>
      <dgm:spPr/>
      <dgm:t>
        <a:bodyPr/>
        <a:lstStyle/>
        <a:p>
          <a:r>
            <a:rPr lang="uk-UA" sz="2400" dirty="0">
              <a:latin typeface="Arial" panose="020B0604020202020204" pitchFamily="34" charset="0"/>
              <a:cs typeface="Arial" panose="020B0604020202020204" pitchFamily="34" charset="0"/>
            </a:rPr>
            <a:t>організаційна, регулятивна і контрольна сфера суспільства, в межах якої здійснюється соціальна діяльність, спрямована головним чином на досягнення, утримання й реалізацію влади індивідами й соціальними групами задля здійснення власних запитів і потреб;</a:t>
          </a:r>
        </a:p>
      </dgm:t>
    </dgm:pt>
    <dgm:pt modelId="{9A91AFBD-200F-4BBF-A086-2FD1A9776FB8}" type="parTrans" cxnId="{C72673BE-C116-4CB8-976F-BEAE799DD59A}">
      <dgm:prSet/>
      <dgm:spPr/>
      <dgm:t>
        <a:bodyPr/>
        <a:lstStyle/>
        <a:p>
          <a:endParaRPr lang="uk-UA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6E659A-04C8-4990-9887-8C72944C7BEB}" type="sibTrans" cxnId="{C72673BE-C116-4CB8-976F-BEAE799DD59A}">
      <dgm:prSet/>
      <dgm:spPr/>
      <dgm:t>
        <a:bodyPr/>
        <a:lstStyle/>
        <a:p>
          <a:endParaRPr lang="uk-UA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97C304-CB6F-4BBD-9496-157B03E8BAE8}">
      <dgm:prSet phldrT="[Текст]" custT="1"/>
      <dgm:spPr/>
      <dgm:t>
        <a:bodyPr/>
        <a:lstStyle/>
        <a:p>
          <a:r>
            <a:rPr lang="uk-UA" sz="2400" b="0" i="0" dirty="0">
              <a:latin typeface="Arial" panose="020B0604020202020204" pitchFamily="34" charset="0"/>
              <a:cs typeface="Arial" panose="020B0604020202020204" pitchFamily="34" charset="0"/>
            </a:rPr>
            <a:t>певна стратегія прийняття і практичної реалізації обов’язкових для суспільства рішень по тому чи іншому питанні;</a:t>
          </a:r>
          <a:endParaRPr lang="uk-UA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A20663-1339-4BA8-8F16-D7E6FF9230A2}" type="parTrans" cxnId="{A89EB4DB-4C06-4231-B4A0-FBC16A8E7478}">
      <dgm:prSet/>
      <dgm:spPr/>
      <dgm:t>
        <a:bodyPr/>
        <a:lstStyle/>
        <a:p>
          <a:endParaRPr lang="uk-UA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46805B9-A7EA-432A-B6A8-B9BDBBB0C616}" type="sibTrans" cxnId="{A89EB4DB-4C06-4231-B4A0-FBC16A8E7478}">
      <dgm:prSet/>
      <dgm:spPr/>
      <dgm:t>
        <a:bodyPr/>
        <a:lstStyle/>
        <a:p>
          <a:endParaRPr lang="uk-UA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E0009E-2832-42C5-BF8A-D3C65EBF04B8}">
      <dgm:prSet phldrT="[Текст]" custT="1"/>
      <dgm:spPr/>
      <dgm:t>
        <a:bodyPr/>
        <a:lstStyle/>
        <a:p>
          <a:r>
            <a:rPr lang="uk-UA" sz="2400" b="0" i="0" noProof="0" dirty="0">
              <a:latin typeface="Arial" panose="020B0604020202020204" pitchFamily="34" charset="0"/>
              <a:cs typeface="Arial" panose="020B0604020202020204" pitchFamily="34" charset="0"/>
            </a:rPr>
            <a:t>визначення суті проблеми, розв'язання якої потребує втручання державних органів влади</a:t>
          </a:r>
          <a:endParaRPr lang="uk-UA" sz="24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D98C96-80CE-4954-B827-657DF23DCE70}" type="parTrans" cxnId="{EFDC52E0-17EC-417B-8D06-D9B631D3032A}">
      <dgm:prSet/>
      <dgm:spPr/>
      <dgm:t>
        <a:bodyPr/>
        <a:lstStyle/>
        <a:p>
          <a:endParaRPr lang="uk-UA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2EC977-CBF0-44DB-B43D-09201E41CDCC}" type="sibTrans" cxnId="{EFDC52E0-17EC-417B-8D06-D9B631D3032A}">
      <dgm:prSet/>
      <dgm:spPr/>
      <dgm:t>
        <a:bodyPr/>
        <a:lstStyle/>
        <a:p>
          <a:endParaRPr lang="uk-UA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1E85B9-9695-4383-B5B2-D2C40BB78A1D}" type="pres">
      <dgm:prSet presAssocID="{7071F10F-54C7-4C0C-971F-C152EB8EC6EA}" presName="vert0" presStyleCnt="0">
        <dgm:presLayoutVars>
          <dgm:dir/>
          <dgm:animOne val="branch"/>
          <dgm:animLvl val="lvl"/>
        </dgm:presLayoutVars>
      </dgm:prSet>
      <dgm:spPr/>
    </dgm:pt>
    <dgm:pt modelId="{800119B8-1E8F-46C7-92F7-80E70A8F3CB4}" type="pres">
      <dgm:prSet presAssocID="{4C52D8A4-C886-45F1-AFE2-4C3372CBBDFE}" presName="thickLine" presStyleLbl="alignNode1" presStyleIdx="0" presStyleCnt="1"/>
      <dgm:spPr/>
    </dgm:pt>
    <dgm:pt modelId="{9D7F1039-0F6F-421A-A6D0-389F6DDBEB3F}" type="pres">
      <dgm:prSet presAssocID="{4C52D8A4-C886-45F1-AFE2-4C3372CBBDFE}" presName="horz1" presStyleCnt="0"/>
      <dgm:spPr/>
    </dgm:pt>
    <dgm:pt modelId="{DC660493-2F25-413E-B5F5-B74AFE89F98E}" type="pres">
      <dgm:prSet presAssocID="{4C52D8A4-C886-45F1-AFE2-4C3372CBBDFE}" presName="tx1" presStyleLbl="revTx" presStyleIdx="0" presStyleCnt="5" custScaleX="104758"/>
      <dgm:spPr/>
    </dgm:pt>
    <dgm:pt modelId="{E4E53722-DAAC-4C6B-A9E8-8714F8FF8194}" type="pres">
      <dgm:prSet presAssocID="{4C52D8A4-C886-45F1-AFE2-4C3372CBBDFE}" presName="vert1" presStyleCnt="0"/>
      <dgm:spPr/>
    </dgm:pt>
    <dgm:pt modelId="{086BDAE5-413C-49D2-BDB0-BD0FFC5DC7DA}" type="pres">
      <dgm:prSet presAssocID="{7B5EEDB4-A0E1-481B-84BE-5E9A7D8988D6}" presName="vertSpace2a" presStyleCnt="0"/>
      <dgm:spPr/>
    </dgm:pt>
    <dgm:pt modelId="{CE24F512-A9DB-4B56-ABBE-B989EF23C0CE}" type="pres">
      <dgm:prSet presAssocID="{7B5EEDB4-A0E1-481B-84BE-5E9A7D8988D6}" presName="horz2" presStyleCnt="0"/>
      <dgm:spPr/>
    </dgm:pt>
    <dgm:pt modelId="{67123F0F-FAAD-448D-9107-6A30A1D5FAFA}" type="pres">
      <dgm:prSet presAssocID="{7B5EEDB4-A0E1-481B-84BE-5E9A7D8988D6}" presName="horzSpace2" presStyleCnt="0"/>
      <dgm:spPr/>
    </dgm:pt>
    <dgm:pt modelId="{B8CBB463-AF44-4052-8498-C530212D4BA7}" type="pres">
      <dgm:prSet presAssocID="{7B5EEDB4-A0E1-481B-84BE-5E9A7D8988D6}" presName="tx2" presStyleLbl="revTx" presStyleIdx="1" presStyleCnt="5" custScaleX="98565" custScaleY="39260" custLinFactNeighborX="164" custLinFactNeighborY="578"/>
      <dgm:spPr/>
    </dgm:pt>
    <dgm:pt modelId="{2BFD7226-8459-41AC-85DC-9EE445F3D0E0}" type="pres">
      <dgm:prSet presAssocID="{7B5EEDB4-A0E1-481B-84BE-5E9A7D8988D6}" presName="vert2" presStyleCnt="0"/>
      <dgm:spPr/>
    </dgm:pt>
    <dgm:pt modelId="{C03AA246-222B-4D0D-8F3D-3C6BD1B473CD}" type="pres">
      <dgm:prSet presAssocID="{7B5EEDB4-A0E1-481B-84BE-5E9A7D8988D6}" presName="thinLine2b" presStyleLbl="callout" presStyleIdx="0" presStyleCnt="4"/>
      <dgm:spPr/>
    </dgm:pt>
    <dgm:pt modelId="{1854BC06-6421-4960-B424-169399A260F3}" type="pres">
      <dgm:prSet presAssocID="{7B5EEDB4-A0E1-481B-84BE-5E9A7D8988D6}" presName="vertSpace2b" presStyleCnt="0"/>
      <dgm:spPr/>
    </dgm:pt>
    <dgm:pt modelId="{15626165-1D96-42E0-AF47-EA491DF5C0E5}" type="pres">
      <dgm:prSet presAssocID="{B5F90AE5-4A2A-4A09-8E70-DF11DAB6ECD2}" presName="horz2" presStyleCnt="0"/>
      <dgm:spPr/>
    </dgm:pt>
    <dgm:pt modelId="{48168877-2D76-43E6-831E-AF155A0C31D7}" type="pres">
      <dgm:prSet presAssocID="{B5F90AE5-4A2A-4A09-8E70-DF11DAB6ECD2}" presName="horzSpace2" presStyleCnt="0"/>
      <dgm:spPr/>
    </dgm:pt>
    <dgm:pt modelId="{E153E614-BF0D-44D0-A89C-9EE68BE9804A}" type="pres">
      <dgm:prSet presAssocID="{B5F90AE5-4A2A-4A09-8E70-DF11DAB6ECD2}" presName="tx2" presStyleLbl="revTx" presStyleIdx="2" presStyleCnt="5" custScaleY="143057"/>
      <dgm:spPr/>
    </dgm:pt>
    <dgm:pt modelId="{40652832-91F6-4318-98AF-CFB6FA120BE9}" type="pres">
      <dgm:prSet presAssocID="{B5F90AE5-4A2A-4A09-8E70-DF11DAB6ECD2}" presName="vert2" presStyleCnt="0"/>
      <dgm:spPr/>
    </dgm:pt>
    <dgm:pt modelId="{C2346BC6-F802-400E-833B-33242301D2F5}" type="pres">
      <dgm:prSet presAssocID="{B5F90AE5-4A2A-4A09-8E70-DF11DAB6ECD2}" presName="thinLine2b" presStyleLbl="callout" presStyleIdx="1" presStyleCnt="4"/>
      <dgm:spPr/>
    </dgm:pt>
    <dgm:pt modelId="{E446EE83-3860-421F-AA72-E94D22DC6C13}" type="pres">
      <dgm:prSet presAssocID="{B5F90AE5-4A2A-4A09-8E70-DF11DAB6ECD2}" presName="vertSpace2b" presStyleCnt="0"/>
      <dgm:spPr/>
    </dgm:pt>
    <dgm:pt modelId="{3B997B19-197D-4AEF-BB06-D2BE44E7D469}" type="pres">
      <dgm:prSet presAssocID="{1497C304-CB6F-4BBD-9496-157B03E8BAE8}" presName="horz2" presStyleCnt="0"/>
      <dgm:spPr/>
    </dgm:pt>
    <dgm:pt modelId="{BF6E0AFC-55C7-4657-9771-773CB477723D}" type="pres">
      <dgm:prSet presAssocID="{1497C304-CB6F-4BBD-9496-157B03E8BAE8}" presName="horzSpace2" presStyleCnt="0"/>
      <dgm:spPr/>
    </dgm:pt>
    <dgm:pt modelId="{CCE83681-C8B2-4A9D-84AA-EE92812B8501}" type="pres">
      <dgm:prSet presAssocID="{1497C304-CB6F-4BBD-9496-157B03E8BAE8}" presName="tx2" presStyleLbl="revTx" presStyleIdx="3" presStyleCnt="5" custScaleY="72286"/>
      <dgm:spPr/>
    </dgm:pt>
    <dgm:pt modelId="{D687B487-7A65-4D27-ACA8-8D86287A7152}" type="pres">
      <dgm:prSet presAssocID="{1497C304-CB6F-4BBD-9496-157B03E8BAE8}" presName="vert2" presStyleCnt="0"/>
      <dgm:spPr/>
    </dgm:pt>
    <dgm:pt modelId="{8CC5B08B-50AD-45F7-AFFA-D72561B6D7CA}" type="pres">
      <dgm:prSet presAssocID="{1497C304-CB6F-4BBD-9496-157B03E8BAE8}" presName="thinLine2b" presStyleLbl="callout" presStyleIdx="2" presStyleCnt="4"/>
      <dgm:spPr/>
    </dgm:pt>
    <dgm:pt modelId="{66CB2AC9-70CC-4ADD-B686-E578240A8418}" type="pres">
      <dgm:prSet presAssocID="{1497C304-CB6F-4BBD-9496-157B03E8BAE8}" presName="vertSpace2b" presStyleCnt="0"/>
      <dgm:spPr/>
    </dgm:pt>
    <dgm:pt modelId="{C6934EF5-9074-402B-BDB7-6EB1BD427B3A}" type="pres">
      <dgm:prSet presAssocID="{CEE0009E-2832-42C5-BF8A-D3C65EBF04B8}" presName="horz2" presStyleCnt="0"/>
      <dgm:spPr/>
    </dgm:pt>
    <dgm:pt modelId="{6AEC82AD-5DAB-4692-ADF3-44850CAEEB58}" type="pres">
      <dgm:prSet presAssocID="{CEE0009E-2832-42C5-BF8A-D3C65EBF04B8}" presName="horzSpace2" presStyleCnt="0"/>
      <dgm:spPr/>
    </dgm:pt>
    <dgm:pt modelId="{0BF5920B-B607-443F-9B82-C2A7D2C2FDC7}" type="pres">
      <dgm:prSet presAssocID="{CEE0009E-2832-42C5-BF8A-D3C65EBF04B8}" presName="tx2" presStyleLbl="revTx" presStyleIdx="4" presStyleCnt="5"/>
      <dgm:spPr/>
    </dgm:pt>
    <dgm:pt modelId="{48A192FB-981A-4372-91F5-4E25D914CF56}" type="pres">
      <dgm:prSet presAssocID="{CEE0009E-2832-42C5-BF8A-D3C65EBF04B8}" presName="vert2" presStyleCnt="0"/>
      <dgm:spPr/>
    </dgm:pt>
    <dgm:pt modelId="{52ED0E7A-41AE-468D-8BA5-AE53C83A71AE}" type="pres">
      <dgm:prSet presAssocID="{CEE0009E-2832-42C5-BF8A-D3C65EBF04B8}" presName="thinLine2b" presStyleLbl="callout" presStyleIdx="3" presStyleCnt="4"/>
      <dgm:spPr/>
    </dgm:pt>
    <dgm:pt modelId="{CA4F2D50-0AC1-4F2C-BE1B-888C7DE66CA4}" type="pres">
      <dgm:prSet presAssocID="{CEE0009E-2832-42C5-BF8A-D3C65EBF04B8}" presName="vertSpace2b" presStyleCnt="0"/>
      <dgm:spPr/>
    </dgm:pt>
  </dgm:ptLst>
  <dgm:cxnLst>
    <dgm:cxn modelId="{34B79F05-2939-41A1-B0A7-6ED964532F46}" srcId="{4C52D8A4-C886-45F1-AFE2-4C3372CBBDFE}" destId="{7B5EEDB4-A0E1-481B-84BE-5E9A7D8988D6}" srcOrd="0" destOrd="0" parTransId="{13028455-55EB-4111-9311-B0DA56676894}" sibTransId="{7EE24011-A5B8-486D-A062-829B13F85CC4}"/>
    <dgm:cxn modelId="{E6EB416D-BEDC-40FC-9F19-3C0033B1CE27}" type="presOf" srcId="{4C52D8A4-C886-45F1-AFE2-4C3372CBBDFE}" destId="{DC660493-2F25-413E-B5F5-B74AFE89F98E}" srcOrd="0" destOrd="0" presId="urn:microsoft.com/office/officeart/2008/layout/LinedList"/>
    <dgm:cxn modelId="{F279167B-B3F9-4B48-91DC-961774D46A4D}" type="presOf" srcId="{7071F10F-54C7-4C0C-971F-C152EB8EC6EA}" destId="{951E85B9-9695-4383-B5B2-D2C40BB78A1D}" srcOrd="0" destOrd="0" presId="urn:microsoft.com/office/officeart/2008/layout/LinedList"/>
    <dgm:cxn modelId="{98BE1180-2CCD-46A8-9A3A-AB676B3F6813}" type="presOf" srcId="{CEE0009E-2832-42C5-BF8A-D3C65EBF04B8}" destId="{0BF5920B-B607-443F-9B82-C2A7D2C2FDC7}" srcOrd="0" destOrd="0" presId="urn:microsoft.com/office/officeart/2008/layout/LinedList"/>
    <dgm:cxn modelId="{18556BA8-8A9E-42C3-93A2-F9DF34593CCF}" srcId="{7071F10F-54C7-4C0C-971F-C152EB8EC6EA}" destId="{4C52D8A4-C886-45F1-AFE2-4C3372CBBDFE}" srcOrd="0" destOrd="0" parTransId="{800E173D-D559-4585-9424-671AFC7F131D}" sibTransId="{AF25ACF4-0497-4FA9-BA78-2D3CEBE61A00}"/>
    <dgm:cxn modelId="{EE24A1B4-1677-4CC0-9424-6B99FDC2D582}" type="presOf" srcId="{7B5EEDB4-A0E1-481B-84BE-5E9A7D8988D6}" destId="{B8CBB463-AF44-4052-8498-C530212D4BA7}" srcOrd="0" destOrd="0" presId="urn:microsoft.com/office/officeart/2008/layout/LinedList"/>
    <dgm:cxn modelId="{C72673BE-C116-4CB8-976F-BEAE799DD59A}" srcId="{4C52D8A4-C886-45F1-AFE2-4C3372CBBDFE}" destId="{B5F90AE5-4A2A-4A09-8E70-DF11DAB6ECD2}" srcOrd="1" destOrd="0" parTransId="{9A91AFBD-200F-4BBF-A086-2FD1A9776FB8}" sibTransId="{246E659A-04C8-4990-9887-8C72944C7BEB}"/>
    <dgm:cxn modelId="{7EA81CCF-7CA5-40F6-A62E-7E4CDF3DEF37}" type="presOf" srcId="{1497C304-CB6F-4BBD-9496-157B03E8BAE8}" destId="{CCE83681-C8B2-4A9D-84AA-EE92812B8501}" srcOrd="0" destOrd="0" presId="urn:microsoft.com/office/officeart/2008/layout/LinedList"/>
    <dgm:cxn modelId="{A89EB4DB-4C06-4231-B4A0-FBC16A8E7478}" srcId="{4C52D8A4-C886-45F1-AFE2-4C3372CBBDFE}" destId="{1497C304-CB6F-4BBD-9496-157B03E8BAE8}" srcOrd="2" destOrd="0" parTransId="{F5A20663-1339-4BA8-8F16-D7E6FF9230A2}" sibTransId="{A46805B9-A7EA-432A-B6A8-B9BDBBB0C616}"/>
    <dgm:cxn modelId="{EFDC52E0-17EC-417B-8D06-D9B631D3032A}" srcId="{4C52D8A4-C886-45F1-AFE2-4C3372CBBDFE}" destId="{CEE0009E-2832-42C5-BF8A-D3C65EBF04B8}" srcOrd="3" destOrd="0" parTransId="{CDD98C96-80CE-4954-B827-657DF23DCE70}" sibTransId="{BD2EC977-CBF0-44DB-B43D-09201E41CDCC}"/>
    <dgm:cxn modelId="{45A59EE2-3F8C-4326-A6FF-9C19E7FAC547}" type="presOf" srcId="{B5F90AE5-4A2A-4A09-8E70-DF11DAB6ECD2}" destId="{E153E614-BF0D-44D0-A89C-9EE68BE9804A}" srcOrd="0" destOrd="0" presId="urn:microsoft.com/office/officeart/2008/layout/LinedList"/>
    <dgm:cxn modelId="{A1B14659-DBF4-464F-8493-F9116698E3BF}" type="presParOf" srcId="{951E85B9-9695-4383-B5B2-D2C40BB78A1D}" destId="{800119B8-1E8F-46C7-92F7-80E70A8F3CB4}" srcOrd="0" destOrd="0" presId="urn:microsoft.com/office/officeart/2008/layout/LinedList"/>
    <dgm:cxn modelId="{69388144-7E2F-42E9-A9D7-6F6A12BD5D97}" type="presParOf" srcId="{951E85B9-9695-4383-B5B2-D2C40BB78A1D}" destId="{9D7F1039-0F6F-421A-A6D0-389F6DDBEB3F}" srcOrd="1" destOrd="0" presId="urn:microsoft.com/office/officeart/2008/layout/LinedList"/>
    <dgm:cxn modelId="{A8386EBA-DB12-4056-B893-6FA2D1588FE3}" type="presParOf" srcId="{9D7F1039-0F6F-421A-A6D0-389F6DDBEB3F}" destId="{DC660493-2F25-413E-B5F5-B74AFE89F98E}" srcOrd="0" destOrd="0" presId="urn:microsoft.com/office/officeart/2008/layout/LinedList"/>
    <dgm:cxn modelId="{8BEA89A8-3F50-4539-9CDB-D9F592E844CE}" type="presParOf" srcId="{9D7F1039-0F6F-421A-A6D0-389F6DDBEB3F}" destId="{E4E53722-DAAC-4C6B-A9E8-8714F8FF8194}" srcOrd="1" destOrd="0" presId="urn:microsoft.com/office/officeart/2008/layout/LinedList"/>
    <dgm:cxn modelId="{4ACD75C8-BB8D-4211-8882-8C584E029D9C}" type="presParOf" srcId="{E4E53722-DAAC-4C6B-A9E8-8714F8FF8194}" destId="{086BDAE5-413C-49D2-BDB0-BD0FFC5DC7DA}" srcOrd="0" destOrd="0" presId="urn:microsoft.com/office/officeart/2008/layout/LinedList"/>
    <dgm:cxn modelId="{E3D12604-7200-47E0-A520-3D5D00E12293}" type="presParOf" srcId="{E4E53722-DAAC-4C6B-A9E8-8714F8FF8194}" destId="{CE24F512-A9DB-4B56-ABBE-B989EF23C0CE}" srcOrd="1" destOrd="0" presId="urn:microsoft.com/office/officeart/2008/layout/LinedList"/>
    <dgm:cxn modelId="{210FD904-D3CA-4C03-A58F-3F873A38EC9A}" type="presParOf" srcId="{CE24F512-A9DB-4B56-ABBE-B989EF23C0CE}" destId="{67123F0F-FAAD-448D-9107-6A30A1D5FAFA}" srcOrd="0" destOrd="0" presId="urn:microsoft.com/office/officeart/2008/layout/LinedList"/>
    <dgm:cxn modelId="{F74C58AE-49A7-4547-B799-84805BE533DC}" type="presParOf" srcId="{CE24F512-A9DB-4B56-ABBE-B989EF23C0CE}" destId="{B8CBB463-AF44-4052-8498-C530212D4BA7}" srcOrd="1" destOrd="0" presId="urn:microsoft.com/office/officeart/2008/layout/LinedList"/>
    <dgm:cxn modelId="{5FA2FCAC-BAD0-4592-A714-BEFE6F100E20}" type="presParOf" srcId="{CE24F512-A9DB-4B56-ABBE-B989EF23C0CE}" destId="{2BFD7226-8459-41AC-85DC-9EE445F3D0E0}" srcOrd="2" destOrd="0" presId="urn:microsoft.com/office/officeart/2008/layout/LinedList"/>
    <dgm:cxn modelId="{A6DDB50A-796C-4EE7-AC68-E95C2DA207C8}" type="presParOf" srcId="{E4E53722-DAAC-4C6B-A9E8-8714F8FF8194}" destId="{C03AA246-222B-4D0D-8F3D-3C6BD1B473CD}" srcOrd="2" destOrd="0" presId="urn:microsoft.com/office/officeart/2008/layout/LinedList"/>
    <dgm:cxn modelId="{27B8B585-D6FC-4D1C-92DF-7A614497589E}" type="presParOf" srcId="{E4E53722-DAAC-4C6B-A9E8-8714F8FF8194}" destId="{1854BC06-6421-4960-B424-169399A260F3}" srcOrd="3" destOrd="0" presId="urn:microsoft.com/office/officeart/2008/layout/LinedList"/>
    <dgm:cxn modelId="{DAE3CC4D-B84B-4522-890E-99DAC77502AB}" type="presParOf" srcId="{E4E53722-DAAC-4C6B-A9E8-8714F8FF8194}" destId="{15626165-1D96-42E0-AF47-EA491DF5C0E5}" srcOrd="4" destOrd="0" presId="urn:microsoft.com/office/officeart/2008/layout/LinedList"/>
    <dgm:cxn modelId="{81D0DE44-0715-4ECA-A4E5-256FFDD8412F}" type="presParOf" srcId="{15626165-1D96-42E0-AF47-EA491DF5C0E5}" destId="{48168877-2D76-43E6-831E-AF155A0C31D7}" srcOrd="0" destOrd="0" presId="urn:microsoft.com/office/officeart/2008/layout/LinedList"/>
    <dgm:cxn modelId="{CB35B5E2-C6F9-4772-B6FD-3C41C2F7F5A0}" type="presParOf" srcId="{15626165-1D96-42E0-AF47-EA491DF5C0E5}" destId="{E153E614-BF0D-44D0-A89C-9EE68BE9804A}" srcOrd="1" destOrd="0" presId="urn:microsoft.com/office/officeart/2008/layout/LinedList"/>
    <dgm:cxn modelId="{2BDC7D69-EB3D-46D0-9E6A-EFEB78A619CC}" type="presParOf" srcId="{15626165-1D96-42E0-AF47-EA491DF5C0E5}" destId="{40652832-91F6-4318-98AF-CFB6FA120BE9}" srcOrd="2" destOrd="0" presId="urn:microsoft.com/office/officeart/2008/layout/LinedList"/>
    <dgm:cxn modelId="{11F08DD0-C883-438A-857E-5820F669E345}" type="presParOf" srcId="{E4E53722-DAAC-4C6B-A9E8-8714F8FF8194}" destId="{C2346BC6-F802-400E-833B-33242301D2F5}" srcOrd="5" destOrd="0" presId="urn:microsoft.com/office/officeart/2008/layout/LinedList"/>
    <dgm:cxn modelId="{6CD402C1-CF3C-4163-B903-E1981B727640}" type="presParOf" srcId="{E4E53722-DAAC-4C6B-A9E8-8714F8FF8194}" destId="{E446EE83-3860-421F-AA72-E94D22DC6C13}" srcOrd="6" destOrd="0" presId="urn:microsoft.com/office/officeart/2008/layout/LinedList"/>
    <dgm:cxn modelId="{0ED4BF24-38D8-4015-B5DF-995E81F86674}" type="presParOf" srcId="{E4E53722-DAAC-4C6B-A9E8-8714F8FF8194}" destId="{3B997B19-197D-4AEF-BB06-D2BE44E7D469}" srcOrd="7" destOrd="0" presId="urn:microsoft.com/office/officeart/2008/layout/LinedList"/>
    <dgm:cxn modelId="{4AA665F9-CC80-484F-9572-94ED019870E2}" type="presParOf" srcId="{3B997B19-197D-4AEF-BB06-D2BE44E7D469}" destId="{BF6E0AFC-55C7-4657-9771-773CB477723D}" srcOrd="0" destOrd="0" presId="urn:microsoft.com/office/officeart/2008/layout/LinedList"/>
    <dgm:cxn modelId="{5447B7B5-8E26-489A-837D-2B22D6947AD2}" type="presParOf" srcId="{3B997B19-197D-4AEF-BB06-D2BE44E7D469}" destId="{CCE83681-C8B2-4A9D-84AA-EE92812B8501}" srcOrd="1" destOrd="0" presId="urn:microsoft.com/office/officeart/2008/layout/LinedList"/>
    <dgm:cxn modelId="{FA50E293-6F1A-4269-9CD6-6A9EB9567E9A}" type="presParOf" srcId="{3B997B19-197D-4AEF-BB06-D2BE44E7D469}" destId="{D687B487-7A65-4D27-ACA8-8D86287A7152}" srcOrd="2" destOrd="0" presId="urn:microsoft.com/office/officeart/2008/layout/LinedList"/>
    <dgm:cxn modelId="{12F87C83-1F50-4BE6-B36E-763924558460}" type="presParOf" srcId="{E4E53722-DAAC-4C6B-A9E8-8714F8FF8194}" destId="{8CC5B08B-50AD-45F7-AFFA-D72561B6D7CA}" srcOrd="8" destOrd="0" presId="urn:microsoft.com/office/officeart/2008/layout/LinedList"/>
    <dgm:cxn modelId="{BABE1200-7428-4749-BE34-E2D64CB5A6DB}" type="presParOf" srcId="{E4E53722-DAAC-4C6B-A9E8-8714F8FF8194}" destId="{66CB2AC9-70CC-4ADD-B686-E578240A8418}" srcOrd="9" destOrd="0" presId="urn:microsoft.com/office/officeart/2008/layout/LinedList"/>
    <dgm:cxn modelId="{62342EEB-E94B-4B9D-AA77-AC40C3FE9279}" type="presParOf" srcId="{E4E53722-DAAC-4C6B-A9E8-8714F8FF8194}" destId="{C6934EF5-9074-402B-BDB7-6EB1BD427B3A}" srcOrd="10" destOrd="0" presId="urn:microsoft.com/office/officeart/2008/layout/LinedList"/>
    <dgm:cxn modelId="{BDCCC6FD-05FC-47EF-8214-E8F1FCECD32D}" type="presParOf" srcId="{C6934EF5-9074-402B-BDB7-6EB1BD427B3A}" destId="{6AEC82AD-5DAB-4692-ADF3-44850CAEEB58}" srcOrd="0" destOrd="0" presId="urn:microsoft.com/office/officeart/2008/layout/LinedList"/>
    <dgm:cxn modelId="{DC4351F8-BE1F-4A0A-800F-3A1D291EED16}" type="presParOf" srcId="{C6934EF5-9074-402B-BDB7-6EB1BD427B3A}" destId="{0BF5920B-B607-443F-9B82-C2A7D2C2FDC7}" srcOrd="1" destOrd="0" presId="urn:microsoft.com/office/officeart/2008/layout/LinedList"/>
    <dgm:cxn modelId="{48FDD51B-A8D8-45A1-90E2-0B6C83098894}" type="presParOf" srcId="{C6934EF5-9074-402B-BDB7-6EB1BD427B3A}" destId="{48A192FB-981A-4372-91F5-4E25D914CF56}" srcOrd="2" destOrd="0" presId="urn:microsoft.com/office/officeart/2008/layout/LinedList"/>
    <dgm:cxn modelId="{0F75DFA9-411C-4DE3-8A4E-CC3CAA1838FC}" type="presParOf" srcId="{E4E53722-DAAC-4C6B-A9E8-8714F8FF8194}" destId="{52ED0E7A-41AE-468D-8BA5-AE53C83A71AE}" srcOrd="11" destOrd="0" presId="urn:microsoft.com/office/officeart/2008/layout/LinedList"/>
    <dgm:cxn modelId="{F9154C17-41EE-44C3-BDE6-8C5CF8B839B7}" type="presParOf" srcId="{E4E53722-DAAC-4C6B-A9E8-8714F8FF8194}" destId="{CA4F2D50-0AC1-4F2C-BE1B-888C7DE66CA4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6A3C1E-9B07-46F3-A404-406B816105C3}" type="doc">
      <dgm:prSet loTypeId="urn:microsoft.com/office/officeart/2005/8/layout/arrow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6D556C63-1259-4FC6-A416-76B7AED5C156}">
      <dgm:prSet phldrT="[Текст]" custT="1"/>
      <dgm:spPr/>
      <dgm:t>
        <a:bodyPr/>
        <a:lstStyle/>
        <a:p>
          <a:r>
            <a:rPr lang="uk-UA" sz="2000" b="1" dirty="0"/>
            <a:t>ПОЛІТИКА (</a:t>
          </a:r>
          <a:r>
            <a:rPr lang="en-GB" sz="2000" b="1" dirty="0"/>
            <a:t>POLITICS) – </a:t>
          </a:r>
          <a:endParaRPr lang="uk-UA" sz="2000" b="1" dirty="0"/>
        </a:p>
        <a:p>
          <a:r>
            <a:rPr lang="uk-UA" sz="2000" dirty="0"/>
            <a:t>це «сфера взаємовідносин різних соціальних груп </a:t>
          </a:r>
          <a:r>
            <a:rPr lang="ru-RU" sz="2000" dirty="0"/>
            <a:t>та </a:t>
          </a:r>
          <a:r>
            <a:rPr lang="uk-UA" sz="2000" noProof="0" dirty="0"/>
            <a:t>індивідів</a:t>
          </a:r>
          <a:r>
            <a:rPr lang="ru-RU" sz="2000" dirty="0"/>
            <a:t> з приводу </a:t>
          </a:r>
          <a:r>
            <a:rPr lang="uk-UA" sz="2000" noProof="0" dirty="0"/>
            <a:t>використання інститутів публічної влади задля реалізації своїх суспільно значущих інтересів і потреб»</a:t>
          </a:r>
        </a:p>
      </dgm:t>
    </dgm:pt>
    <dgm:pt modelId="{0D8A6C03-C03F-4F16-B9E4-36AB9EEBE74F}" type="parTrans" cxnId="{56B5AA7E-2770-40A0-ABC8-3202EB1A746B}">
      <dgm:prSet/>
      <dgm:spPr/>
      <dgm:t>
        <a:bodyPr/>
        <a:lstStyle/>
        <a:p>
          <a:endParaRPr lang="uk-UA" sz="2400"/>
        </a:p>
      </dgm:t>
    </dgm:pt>
    <dgm:pt modelId="{91DDD519-C53D-4836-8373-D0722E439974}" type="sibTrans" cxnId="{56B5AA7E-2770-40A0-ABC8-3202EB1A746B}">
      <dgm:prSet/>
      <dgm:spPr/>
      <dgm:t>
        <a:bodyPr/>
        <a:lstStyle/>
        <a:p>
          <a:endParaRPr lang="uk-UA" sz="2400"/>
        </a:p>
      </dgm:t>
    </dgm:pt>
    <dgm:pt modelId="{26E902FC-97C9-4C66-A0F6-D594FC64A127}">
      <dgm:prSet custT="1"/>
      <dgm:spPr/>
      <dgm:t>
        <a:bodyPr/>
        <a:lstStyle/>
        <a:p>
          <a:r>
            <a:rPr lang="uk-UA" sz="2000" b="1" dirty="0"/>
            <a:t>ПОЛІТИКА (</a:t>
          </a:r>
          <a:r>
            <a:rPr lang="en-GB" sz="2000" b="1" dirty="0"/>
            <a:t>POLICY) </a:t>
          </a:r>
          <a:r>
            <a:rPr lang="uk-UA" sz="2000" b="1" dirty="0"/>
            <a:t>– </a:t>
          </a:r>
        </a:p>
        <a:p>
          <a:r>
            <a:rPr lang="uk-UA" sz="2000" dirty="0"/>
            <a:t>це план, курс дій або «напрям дій, </a:t>
          </a:r>
          <a:r>
            <a:rPr lang="uk-UA" sz="2000" noProof="0" dirty="0"/>
            <a:t>прийнятний і дотримуваний владою, керівником, політичною партією тощо»</a:t>
          </a:r>
        </a:p>
      </dgm:t>
    </dgm:pt>
    <dgm:pt modelId="{638FAD06-39DF-4AF7-A37F-D90A6B894F87}" type="parTrans" cxnId="{0A6F0A4C-9298-4237-88C7-AE63E47EE912}">
      <dgm:prSet/>
      <dgm:spPr/>
      <dgm:t>
        <a:bodyPr/>
        <a:lstStyle/>
        <a:p>
          <a:endParaRPr lang="uk-UA" sz="2400"/>
        </a:p>
      </dgm:t>
    </dgm:pt>
    <dgm:pt modelId="{90719187-1D82-4DDD-B989-50690B1961BE}" type="sibTrans" cxnId="{0A6F0A4C-9298-4237-88C7-AE63E47EE912}">
      <dgm:prSet/>
      <dgm:spPr/>
      <dgm:t>
        <a:bodyPr/>
        <a:lstStyle/>
        <a:p>
          <a:endParaRPr lang="uk-UA" sz="2400"/>
        </a:p>
      </dgm:t>
    </dgm:pt>
    <dgm:pt modelId="{96B3A2A4-B53F-4E92-8809-530F5155C422}" type="pres">
      <dgm:prSet presAssocID="{4E6A3C1E-9B07-46F3-A404-406B816105C3}" presName="diagram" presStyleCnt="0">
        <dgm:presLayoutVars>
          <dgm:dir/>
          <dgm:resizeHandles val="exact"/>
        </dgm:presLayoutVars>
      </dgm:prSet>
      <dgm:spPr/>
    </dgm:pt>
    <dgm:pt modelId="{E1465D8D-FE46-4C17-B8C2-D0FBD1EA9CCE}" type="pres">
      <dgm:prSet presAssocID="{6D556C63-1259-4FC6-A416-76B7AED5C156}" presName="arrow" presStyleLbl="node1" presStyleIdx="0" presStyleCnt="2">
        <dgm:presLayoutVars>
          <dgm:bulletEnabled val="1"/>
        </dgm:presLayoutVars>
      </dgm:prSet>
      <dgm:spPr/>
    </dgm:pt>
    <dgm:pt modelId="{37871940-D1CC-4EAA-A4E5-BA1E92B87B13}" type="pres">
      <dgm:prSet presAssocID="{26E902FC-97C9-4C66-A0F6-D594FC64A127}" presName="arrow" presStyleLbl="node1" presStyleIdx="1" presStyleCnt="2" custScaleY="100104">
        <dgm:presLayoutVars>
          <dgm:bulletEnabled val="1"/>
        </dgm:presLayoutVars>
      </dgm:prSet>
      <dgm:spPr/>
    </dgm:pt>
  </dgm:ptLst>
  <dgm:cxnLst>
    <dgm:cxn modelId="{E00DF505-DF9E-49D2-8590-DDCB1E2246C8}" type="presOf" srcId="{4E6A3C1E-9B07-46F3-A404-406B816105C3}" destId="{96B3A2A4-B53F-4E92-8809-530F5155C422}" srcOrd="0" destOrd="0" presId="urn:microsoft.com/office/officeart/2005/8/layout/arrow5"/>
    <dgm:cxn modelId="{0A6F0A4C-9298-4237-88C7-AE63E47EE912}" srcId="{4E6A3C1E-9B07-46F3-A404-406B816105C3}" destId="{26E902FC-97C9-4C66-A0F6-D594FC64A127}" srcOrd="1" destOrd="0" parTransId="{638FAD06-39DF-4AF7-A37F-D90A6B894F87}" sibTransId="{90719187-1D82-4DDD-B989-50690B1961BE}"/>
    <dgm:cxn modelId="{92A0F059-CBD6-481F-978B-56E6E67ECE6A}" type="presOf" srcId="{6D556C63-1259-4FC6-A416-76B7AED5C156}" destId="{E1465D8D-FE46-4C17-B8C2-D0FBD1EA9CCE}" srcOrd="0" destOrd="0" presId="urn:microsoft.com/office/officeart/2005/8/layout/arrow5"/>
    <dgm:cxn modelId="{56B5AA7E-2770-40A0-ABC8-3202EB1A746B}" srcId="{4E6A3C1E-9B07-46F3-A404-406B816105C3}" destId="{6D556C63-1259-4FC6-A416-76B7AED5C156}" srcOrd="0" destOrd="0" parTransId="{0D8A6C03-C03F-4F16-B9E4-36AB9EEBE74F}" sibTransId="{91DDD519-C53D-4836-8373-D0722E439974}"/>
    <dgm:cxn modelId="{AB6BB7AF-E728-405D-AE73-FE598CBECFB8}" type="presOf" srcId="{26E902FC-97C9-4C66-A0F6-D594FC64A127}" destId="{37871940-D1CC-4EAA-A4E5-BA1E92B87B13}" srcOrd="0" destOrd="0" presId="urn:microsoft.com/office/officeart/2005/8/layout/arrow5"/>
    <dgm:cxn modelId="{2B317087-6BC7-4980-A915-77FD41DE101D}" type="presParOf" srcId="{96B3A2A4-B53F-4E92-8809-530F5155C422}" destId="{E1465D8D-FE46-4C17-B8C2-D0FBD1EA9CCE}" srcOrd="0" destOrd="0" presId="urn:microsoft.com/office/officeart/2005/8/layout/arrow5"/>
    <dgm:cxn modelId="{5018EF7A-B1CE-4CED-81D8-C3BDCED118B3}" type="presParOf" srcId="{96B3A2A4-B53F-4E92-8809-530F5155C422}" destId="{37871940-D1CC-4EAA-A4E5-BA1E92B87B13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77C2FD-1FBE-4B2E-9721-1FB9BF424749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1E320C6B-7543-422E-8FCF-FFC4E85A0AA5}">
      <dgm:prSet custT="1"/>
      <dgm:spPr/>
      <dgm:t>
        <a:bodyPr/>
        <a:lstStyle/>
        <a:p>
          <a:r>
            <a:rPr lang="uk-UA" sz="1800" noProof="0" dirty="0"/>
            <a:t>Земельна політика</a:t>
          </a:r>
        </a:p>
      </dgm:t>
    </dgm:pt>
    <dgm:pt modelId="{6A6AB18E-3AE5-4351-B444-AB7B4800B17B}" type="parTrans" cxnId="{CB473095-A671-41A0-A8CB-7DFE9DD0220B}">
      <dgm:prSet/>
      <dgm:spPr/>
      <dgm:t>
        <a:bodyPr/>
        <a:lstStyle/>
        <a:p>
          <a:endParaRPr lang="uk-UA" sz="2400"/>
        </a:p>
      </dgm:t>
    </dgm:pt>
    <dgm:pt modelId="{C97529D5-7D66-4E0A-A07F-C2C50425560B}" type="sibTrans" cxnId="{CB473095-A671-41A0-A8CB-7DFE9DD0220B}">
      <dgm:prSet/>
      <dgm:spPr/>
      <dgm:t>
        <a:bodyPr/>
        <a:lstStyle/>
        <a:p>
          <a:endParaRPr lang="uk-UA" sz="2400"/>
        </a:p>
      </dgm:t>
    </dgm:pt>
    <dgm:pt modelId="{D78FC75F-2381-4EB3-8F77-D8009206E886}">
      <dgm:prSet custT="1"/>
      <dgm:spPr/>
      <dgm:t>
        <a:bodyPr/>
        <a:lstStyle/>
        <a:p>
          <a:r>
            <a:rPr lang="uk-UA" sz="1600" noProof="0" dirty="0"/>
            <a:t>це система державних заходів, спрямованих на розвиток, удосконалення або докорінну зміну суспільних відносин щодо володіння, користування і розпорядження землею</a:t>
          </a:r>
        </a:p>
      </dgm:t>
    </dgm:pt>
    <dgm:pt modelId="{B300C503-3538-4E56-928A-97E89503F9AC}" type="parTrans" cxnId="{CEA0966A-54D2-42F6-90AC-64303AA6984B}">
      <dgm:prSet/>
      <dgm:spPr/>
      <dgm:t>
        <a:bodyPr/>
        <a:lstStyle/>
        <a:p>
          <a:endParaRPr lang="uk-UA" sz="2400"/>
        </a:p>
      </dgm:t>
    </dgm:pt>
    <dgm:pt modelId="{F03BBF22-58EB-40EC-A272-BCEA18CAA3FA}" type="sibTrans" cxnId="{CEA0966A-54D2-42F6-90AC-64303AA6984B}">
      <dgm:prSet/>
      <dgm:spPr/>
      <dgm:t>
        <a:bodyPr/>
        <a:lstStyle/>
        <a:p>
          <a:endParaRPr lang="uk-UA" sz="2400"/>
        </a:p>
      </dgm:t>
    </dgm:pt>
    <dgm:pt modelId="{E2DA25AE-BB14-4A9E-9216-90E0DA3BD451}">
      <dgm:prSet custT="1"/>
      <dgm:spPr/>
      <dgm:t>
        <a:bodyPr/>
        <a:lstStyle/>
        <a:p>
          <a:r>
            <a:rPr lang="uk-UA" sz="1800" dirty="0"/>
            <a:t>Державна політика регулювання земельних </a:t>
          </a:r>
          <a:r>
            <a:rPr lang="uk-UA" sz="1800" noProof="0" dirty="0"/>
            <a:t>відносин</a:t>
          </a:r>
        </a:p>
      </dgm:t>
    </dgm:pt>
    <dgm:pt modelId="{D19E25A0-8BF6-4CFE-A0EC-ACDEBA628F8E}" type="parTrans" cxnId="{72C97F4E-6036-4CEB-9870-532C3F6145A3}">
      <dgm:prSet/>
      <dgm:spPr/>
      <dgm:t>
        <a:bodyPr/>
        <a:lstStyle/>
        <a:p>
          <a:endParaRPr lang="uk-UA" sz="2400"/>
        </a:p>
      </dgm:t>
    </dgm:pt>
    <dgm:pt modelId="{C0669FD8-F4A1-4E9F-B8EF-06ED81EFA294}" type="sibTrans" cxnId="{72C97F4E-6036-4CEB-9870-532C3F6145A3}">
      <dgm:prSet/>
      <dgm:spPr/>
      <dgm:t>
        <a:bodyPr/>
        <a:lstStyle/>
        <a:p>
          <a:endParaRPr lang="uk-UA" sz="2400"/>
        </a:p>
      </dgm:t>
    </dgm:pt>
    <dgm:pt modelId="{0DE00E2A-45CD-4E25-B988-490781C5D362}">
      <dgm:prSet custT="1"/>
      <dgm:spPr/>
      <dgm:t>
        <a:bodyPr/>
        <a:lstStyle/>
        <a:p>
          <a:r>
            <a:rPr lang="uk-UA" sz="1600" noProof="0" dirty="0"/>
            <a:t>це багатовимірна система економічних, організаційних та правових заходів, спрямованих на розвиток, удосконалення або докорінну зміну земельних відносин у пріоритетному для держави напрямі, що здійснюються державними органами з метою раціоналізації використання та охорони землі, забезпечення</a:t>
          </a:r>
          <a:r>
            <a:rPr lang="ru-RU" sz="1600" dirty="0"/>
            <a:t> </a:t>
          </a:r>
          <a:r>
            <a:rPr lang="uk-UA" sz="1600" noProof="0" dirty="0"/>
            <a:t>продовольчої безпеки країни і створення екологічно безпечних умов для ведення господарської діяльності </a:t>
          </a:r>
          <a:r>
            <a:rPr lang="uk-UA" sz="1600" dirty="0"/>
            <a:t>та проживання громадян</a:t>
          </a:r>
          <a:endParaRPr lang="ru-RU" sz="1600" dirty="0"/>
        </a:p>
      </dgm:t>
    </dgm:pt>
    <dgm:pt modelId="{0C05BB30-3C00-4C36-94A0-B5792FD3B9F3}" type="parTrans" cxnId="{D9F24B36-C067-4B39-8152-2578B80EC6D0}">
      <dgm:prSet/>
      <dgm:spPr/>
      <dgm:t>
        <a:bodyPr/>
        <a:lstStyle/>
        <a:p>
          <a:endParaRPr lang="uk-UA" sz="2400"/>
        </a:p>
      </dgm:t>
    </dgm:pt>
    <dgm:pt modelId="{D4127B08-3098-4D9A-818E-1E867930E746}" type="sibTrans" cxnId="{D9F24B36-C067-4B39-8152-2578B80EC6D0}">
      <dgm:prSet/>
      <dgm:spPr/>
      <dgm:t>
        <a:bodyPr/>
        <a:lstStyle/>
        <a:p>
          <a:endParaRPr lang="uk-UA" sz="2400"/>
        </a:p>
      </dgm:t>
    </dgm:pt>
    <dgm:pt modelId="{B4D09D11-24FF-46D6-955F-EA13326100F0}">
      <dgm:prSet custT="1"/>
      <dgm:spPr/>
      <dgm:t>
        <a:bodyPr/>
        <a:lstStyle/>
        <a:p>
          <a:r>
            <a:rPr lang="uk-UA" sz="1800" dirty="0"/>
            <a:t>Державна політика </a:t>
          </a:r>
          <a:br>
            <a:rPr lang="uk-UA" sz="1800" dirty="0"/>
          </a:br>
          <a:r>
            <a:rPr lang="uk-UA" sz="1800" dirty="0"/>
            <a:t>у сфері охорони земель</a:t>
          </a:r>
          <a:endParaRPr lang="ru-RU" sz="1800" dirty="0"/>
        </a:p>
      </dgm:t>
    </dgm:pt>
    <dgm:pt modelId="{5849D2E7-7492-44F2-924D-EA9019ECDB56}" type="parTrans" cxnId="{19C511AB-0181-4D4E-BB12-1A12D50E11CB}">
      <dgm:prSet/>
      <dgm:spPr/>
      <dgm:t>
        <a:bodyPr/>
        <a:lstStyle/>
        <a:p>
          <a:endParaRPr lang="uk-UA" sz="2400"/>
        </a:p>
      </dgm:t>
    </dgm:pt>
    <dgm:pt modelId="{D8F18906-FB2C-4EBA-926B-2C0DD7DEE3F2}" type="sibTrans" cxnId="{19C511AB-0181-4D4E-BB12-1A12D50E11CB}">
      <dgm:prSet/>
      <dgm:spPr/>
      <dgm:t>
        <a:bodyPr/>
        <a:lstStyle/>
        <a:p>
          <a:endParaRPr lang="uk-UA" sz="2400"/>
        </a:p>
      </dgm:t>
    </dgm:pt>
    <dgm:pt modelId="{58D2A4A8-87C3-4026-9EBB-FBA55FE4ACE6}" type="pres">
      <dgm:prSet presAssocID="{1177C2FD-1FBE-4B2E-9721-1FB9BF424749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BCFF8769-0B9F-4857-9289-F84D41EAEDDE}" type="pres">
      <dgm:prSet presAssocID="{1E320C6B-7543-422E-8FCF-FFC4E85A0AA5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E26D5497-CAB3-4DA9-AA09-C13E83791B79}" type="pres">
      <dgm:prSet presAssocID="{1E320C6B-7543-422E-8FCF-FFC4E85A0AA5}" presName="childText1" presStyleLbl="solidAlignAcc1" presStyleIdx="0" presStyleCnt="2">
        <dgm:presLayoutVars>
          <dgm:chMax val="0"/>
          <dgm:chPref val="0"/>
          <dgm:bulletEnabled val="1"/>
        </dgm:presLayoutVars>
      </dgm:prSet>
      <dgm:spPr/>
    </dgm:pt>
    <dgm:pt modelId="{B49DC8C0-3430-4FB0-8AF9-216BA14AC1AD}" type="pres">
      <dgm:prSet presAssocID="{E2DA25AE-BB14-4A9E-9216-90E0DA3BD451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6BB7071D-F435-4A68-A5CD-809BC72A3E1F}" type="pres">
      <dgm:prSet presAssocID="{E2DA25AE-BB14-4A9E-9216-90E0DA3BD451}" presName="childText2" presStyleLbl="solidAlignAcc1" presStyleIdx="1" presStyleCnt="2">
        <dgm:presLayoutVars>
          <dgm:chMax val="0"/>
          <dgm:chPref val="0"/>
          <dgm:bulletEnabled val="1"/>
        </dgm:presLayoutVars>
      </dgm:prSet>
      <dgm:spPr/>
    </dgm:pt>
    <dgm:pt modelId="{E0FEF219-B6C6-4490-BEDE-04887141746F}" type="pres">
      <dgm:prSet presAssocID="{B4D09D11-24FF-46D6-955F-EA13326100F0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</dgm:ptLst>
  <dgm:cxnLst>
    <dgm:cxn modelId="{DA9EA002-3C3B-4716-B070-5775EE4D7E77}" type="presOf" srcId="{0DE00E2A-45CD-4E25-B988-490781C5D362}" destId="{6BB7071D-F435-4A68-A5CD-809BC72A3E1F}" srcOrd="0" destOrd="0" presId="urn:microsoft.com/office/officeart/2009/3/layout/IncreasingArrowsProcess"/>
    <dgm:cxn modelId="{8DC3C90B-0E7F-4A35-A067-8F01CF8D0F90}" type="presOf" srcId="{D78FC75F-2381-4EB3-8F77-D8009206E886}" destId="{E26D5497-CAB3-4DA9-AA09-C13E83791B79}" srcOrd="0" destOrd="0" presId="urn:microsoft.com/office/officeart/2009/3/layout/IncreasingArrowsProcess"/>
    <dgm:cxn modelId="{3ABFD42D-3E97-4471-BF04-BA4061A23827}" type="presOf" srcId="{1E320C6B-7543-422E-8FCF-FFC4E85A0AA5}" destId="{BCFF8769-0B9F-4857-9289-F84D41EAEDDE}" srcOrd="0" destOrd="0" presId="urn:microsoft.com/office/officeart/2009/3/layout/IncreasingArrowsProcess"/>
    <dgm:cxn modelId="{D9F24B36-C067-4B39-8152-2578B80EC6D0}" srcId="{E2DA25AE-BB14-4A9E-9216-90E0DA3BD451}" destId="{0DE00E2A-45CD-4E25-B988-490781C5D362}" srcOrd="0" destOrd="0" parTransId="{0C05BB30-3C00-4C36-94A0-B5792FD3B9F3}" sibTransId="{D4127B08-3098-4D9A-818E-1E867930E746}"/>
    <dgm:cxn modelId="{CEA0966A-54D2-42F6-90AC-64303AA6984B}" srcId="{1E320C6B-7543-422E-8FCF-FFC4E85A0AA5}" destId="{D78FC75F-2381-4EB3-8F77-D8009206E886}" srcOrd="0" destOrd="0" parTransId="{B300C503-3538-4E56-928A-97E89503F9AC}" sibTransId="{F03BBF22-58EB-40EC-A272-BCEA18CAA3FA}"/>
    <dgm:cxn modelId="{72C97F4E-6036-4CEB-9870-532C3F6145A3}" srcId="{1177C2FD-1FBE-4B2E-9721-1FB9BF424749}" destId="{E2DA25AE-BB14-4A9E-9216-90E0DA3BD451}" srcOrd="1" destOrd="0" parTransId="{D19E25A0-8BF6-4CFE-A0EC-ACDEBA628F8E}" sibTransId="{C0669FD8-F4A1-4E9F-B8EF-06ED81EFA294}"/>
    <dgm:cxn modelId="{5D0B6B8A-0923-4ED9-A81F-6193A903F2BF}" type="presOf" srcId="{1177C2FD-1FBE-4B2E-9721-1FB9BF424749}" destId="{58D2A4A8-87C3-4026-9EBB-FBA55FE4ACE6}" srcOrd="0" destOrd="0" presId="urn:microsoft.com/office/officeart/2009/3/layout/IncreasingArrowsProcess"/>
    <dgm:cxn modelId="{CB473095-A671-41A0-A8CB-7DFE9DD0220B}" srcId="{1177C2FD-1FBE-4B2E-9721-1FB9BF424749}" destId="{1E320C6B-7543-422E-8FCF-FFC4E85A0AA5}" srcOrd="0" destOrd="0" parTransId="{6A6AB18E-3AE5-4351-B444-AB7B4800B17B}" sibTransId="{C97529D5-7D66-4E0A-A07F-C2C50425560B}"/>
    <dgm:cxn modelId="{19C511AB-0181-4D4E-BB12-1A12D50E11CB}" srcId="{1177C2FD-1FBE-4B2E-9721-1FB9BF424749}" destId="{B4D09D11-24FF-46D6-955F-EA13326100F0}" srcOrd="2" destOrd="0" parTransId="{5849D2E7-7492-44F2-924D-EA9019ECDB56}" sibTransId="{D8F18906-FB2C-4EBA-926B-2C0DD7DEE3F2}"/>
    <dgm:cxn modelId="{DD81D1BD-8C3F-458D-A4FB-705D91E7CEED}" type="presOf" srcId="{B4D09D11-24FF-46D6-955F-EA13326100F0}" destId="{E0FEF219-B6C6-4490-BEDE-04887141746F}" srcOrd="0" destOrd="0" presId="urn:microsoft.com/office/officeart/2009/3/layout/IncreasingArrowsProcess"/>
    <dgm:cxn modelId="{5FB24AEC-5AFE-4831-A936-51AA9D1892E5}" type="presOf" srcId="{E2DA25AE-BB14-4A9E-9216-90E0DA3BD451}" destId="{B49DC8C0-3430-4FB0-8AF9-216BA14AC1AD}" srcOrd="0" destOrd="0" presId="urn:microsoft.com/office/officeart/2009/3/layout/IncreasingArrowsProcess"/>
    <dgm:cxn modelId="{16C1277E-60D9-47AC-AF32-DF610EB092BC}" type="presParOf" srcId="{58D2A4A8-87C3-4026-9EBB-FBA55FE4ACE6}" destId="{BCFF8769-0B9F-4857-9289-F84D41EAEDDE}" srcOrd="0" destOrd="0" presId="urn:microsoft.com/office/officeart/2009/3/layout/IncreasingArrowsProcess"/>
    <dgm:cxn modelId="{24825A69-8FB9-4316-B08E-72BF4ED7C6BB}" type="presParOf" srcId="{58D2A4A8-87C3-4026-9EBB-FBA55FE4ACE6}" destId="{E26D5497-CAB3-4DA9-AA09-C13E83791B79}" srcOrd="1" destOrd="0" presId="urn:microsoft.com/office/officeart/2009/3/layout/IncreasingArrowsProcess"/>
    <dgm:cxn modelId="{876837C3-B6EA-45F1-9438-95D9FE4FFF89}" type="presParOf" srcId="{58D2A4A8-87C3-4026-9EBB-FBA55FE4ACE6}" destId="{B49DC8C0-3430-4FB0-8AF9-216BA14AC1AD}" srcOrd="2" destOrd="0" presId="urn:microsoft.com/office/officeart/2009/3/layout/IncreasingArrowsProcess"/>
    <dgm:cxn modelId="{68710958-A325-4F85-B505-907D24576B90}" type="presParOf" srcId="{58D2A4A8-87C3-4026-9EBB-FBA55FE4ACE6}" destId="{6BB7071D-F435-4A68-A5CD-809BC72A3E1F}" srcOrd="3" destOrd="0" presId="urn:microsoft.com/office/officeart/2009/3/layout/IncreasingArrowsProcess"/>
    <dgm:cxn modelId="{1FC9C3A1-362A-48B2-A319-8F330FA4979B}" type="presParOf" srcId="{58D2A4A8-87C3-4026-9EBB-FBA55FE4ACE6}" destId="{E0FEF219-B6C6-4490-BEDE-04887141746F}" srcOrd="4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EE4A2E-9B96-416B-AC59-BC03AC5A07E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EDC11BE3-9805-4853-8F8D-6FA288AEDC1D}">
      <dgm:prSet custT="1"/>
      <dgm:spPr/>
      <dgm:t>
        <a:bodyPr/>
        <a:lstStyle/>
        <a:p>
          <a:pPr algn="just"/>
          <a:r>
            <a:rPr lang="uk-UA" sz="2400" dirty="0"/>
            <a:t>Принципи –  ключові, вихідні засади організації діяльності органів державної влади, упорядкування управлінських впливів з урахуванням їх специфіки та напрямів регулювання суспільних відносин, що виникають щодо земельних ресурсів.</a:t>
          </a:r>
          <a:endParaRPr lang="ru-RU" sz="2400" dirty="0"/>
        </a:p>
      </dgm:t>
    </dgm:pt>
    <dgm:pt modelId="{7917377B-B84B-4A9D-ACD0-093044F14844}" type="parTrans" cxnId="{6BEB5BF4-44C5-4A02-9DA1-44E7F2F02B5C}">
      <dgm:prSet/>
      <dgm:spPr/>
      <dgm:t>
        <a:bodyPr/>
        <a:lstStyle/>
        <a:p>
          <a:endParaRPr lang="uk-UA" sz="3200"/>
        </a:p>
      </dgm:t>
    </dgm:pt>
    <dgm:pt modelId="{5DD49F6E-D4F4-42DD-A8FF-9716C2C18B1D}" type="sibTrans" cxnId="{6BEB5BF4-44C5-4A02-9DA1-44E7F2F02B5C}">
      <dgm:prSet/>
      <dgm:spPr/>
      <dgm:t>
        <a:bodyPr/>
        <a:lstStyle/>
        <a:p>
          <a:endParaRPr lang="uk-UA" sz="3200"/>
        </a:p>
      </dgm:t>
    </dgm:pt>
    <dgm:pt modelId="{EB958C21-EA96-4BC6-8F88-30B7CC54DD67}">
      <dgm:prSet custT="1"/>
      <dgm:spPr/>
      <dgm:t>
        <a:bodyPr/>
        <a:lstStyle/>
        <a:p>
          <a:pPr algn="just"/>
          <a:r>
            <a:rPr lang="uk-UA" sz="2400" dirty="0"/>
            <a:t>У нормативно-правових актах України визначено та законодавчо закріплено низку принципів, що регулюють загальні засади та окремі аспекти земельних відносин</a:t>
          </a:r>
          <a:endParaRPr lang="ru-RU" sz="2400" dirty="0"/>
        </a:p>
      </dgm:t>
    </dgm:pt>
    <dgm:pt modelId="{C226B774-7D7A-4486-BE49-3D79D61336DD}" type="parTrans" cxnId="{D004D6B9-C43E-4541-8A83-85A0F31CE826}">
      <dgm:prSet/>
      <dgm:spPr/>
      <dgm:t>
        <a:bodyPr/>
        <a:lstStyle/>
        <a:p>
          <a:endParaRPr lang="uk-UA" sz="3200"/>
        </a:p>
      </dgm:t>
    </dgm:pt>
    <dgm:pt modelId="{288E0A74-F792-49D0-A9C3-C4D8DC4C3E27}" type="sibTrans" cxnId="{D004D6B9-C43E-4541-8A83-85A0F31CE826}">
      <dgm:prSet/>
      <dgm:spPr/>
      <dgm:t>
        <a:bodyPr/>
        <a:lstStyle/>
        <a:p>
          <a:endParaRPr lang="uk-UA" sz="3200"/>
        </a:p>
      </dgm:t>
    </dgm:pt>
    <dgm:pt modelId="{A9E517A9-A140-4FBE-979B-16EB2D530FF9}">
      <dgm:prSet custT="1"/>
      <dgm:spPr/>
      <dgm:t>
        <a:bodyPr/>
        <a:lstStyle/>
        <a:p>
          <a:pPr algn="just"/>
          <a:r>
            <a:rPr lang="uk-UA" sz="2400" dirty="0"/>
            <a:t>Принципи земельного права – це закріплені у земельному законодавстві </a:t>
          </a:r>
          <a:r>
            <a:rPr lang="uk-UA" sz="2400" noProof="0" dirty="0"/>
            <a:t>керівні засади, які виражають сутність </a:t>
          </a:r>
          <a:r>
            <a:rPr lang="ru-RU" sz="2400" dirty="0"/>
            <a:t>норм земельного права й </a:t>
          </a:r>
          <a:r>
            <a:rPr lang="uk-UA" sz="2400" noProof="0" dirty="0"/>
            <a:t>основні напрями </a:t>
          </a:r>
          <a:r>
            <a:rPr lang="uk-UA" sz="2400" dirty="0"/>
            <a:t>правового регулювання суспільних відносин, </a:t>
          </a:r>
          <a:r>
            <a:rPr lang="uk-UA" sz="2400" noProof="0" dirty="0"/>
            <a:t>пов'язаних з раціональним використанням </a:t>
          </a:r>
          <a:r>
            <a:rPr lang="ru-RU" sz="2400" dirty="0"/>
            <a:t>та </a:t>
          </a:r>
          <a:r>
            <a:rPr lang="uk-UA" sz="2400" dirty="0"/>
            <a:t>охороною земель.</a:t>
          </a:r>
          <a:endParaRPr lang="ru-RU" sz="2400" dirty="0"/>
        </a:p>
      </dgm:t>
    </dgm:pt>
    <dgm:pt modelId="{DE7A3B49-318D-4823-9840-83D56FBB3B9D}" type="parTrans" cxnId="{8807E38E-F462-4D3E-A5AE-5BD45B4F8A60}">
      <dgm:prSet/>
      <dgm:spPr/>
      <dgm:t>
        <a:bodyPr/>
        <a:lstStyle/>
        <a:p>
          <a:endParaRPr lang="uk-UA" sz="1600"/>
        </a:p>
      </dgm:t>
    </dgm:pt>
    <dgm:pt modelId="{113C5FAB-D394-4CCE-BF48-2BAE4CFD38CF}" type="sibTrans" cxnId="{8807E38E-F462-4D3E-A5AE-5BD45B4F8A60}">
      <dgm:prSet/>
      <dgm:spPr/>
      <dgm:t>
        <a:bodyPr/>
        <a:lstStyle/>
        <a:p>
          <a:endParaRPr lang="uk-UA" sz="1600"/>
        </a:p>
      </dgm:t>
    </dgm:pt>
    <dgm:pt modelId="{4D33D1C0-B46D-47B9-B435-DEE5811F1C80}" type="pres">
      <dgm:prSet presAssocID="{C9EE4A2E-9B96-416B-AC59-BC03AC5A07E8}" presName="linear" presStyleCnt="0">
        <dgm:presLayoutVars>
          <dgm:animLvl val="lvl"/>
          <dgm:resizeHandles val="exact"/>
        </dgm:presLayoutVars>
      </dgm:prSet>
      <dgm:spPr/>
    </dgm:pt>
    <dgm:pt modelId="{A6F1AF1B-348B-46A9-81B6-58A18C54424E}" type="pres">
      <dgm:prSet presAssocID="{EDC11BE3-9805-4853-8F8D-6FA288AEDC1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B882302-DA1E-4AB5-A676-460EDFF88423}" type="pres">
      <dgm:prSet presAssocID="{5DD49F6E-D4F4-42DD-A8FF-9716C2C18B1D}" presName="spacer" presStyleCnt="0"/>
      <dgm:spPr/>
    </dgm:pt>
    <dgm:pt modelId="{09798F9A-E1AF-4DA2-991A-9EDC9E0A54B1}" type="pres">
      <dgm:prSet presAssocID="{EB958C21-EA96-4BC6-8F88-30B7CC54DD6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3A3B557-4940-4E67-9D8E-BF4D1D64DAE9}" type="pres">
      <dgm:prSet presAssocID="{288E0A74-F792-49D0-A9C3-C4D8DC4C3E27}" presName="spacer" presStyleCnt="0"/>
      <dgm:spPr/>
    </dgm:pt>
    <dgm:pt modelId="{F5588FB9-2769-4027-8EE8-4B314BB67C53}" type="pres">
      <dgm:prSet presAssocID="{A9E517A9-A140-4FBE-979B-16EB2D530FF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1EC4F12-FCF1-4955-B0EF-40AFDC4F249B}" type="presOf" srcId="{A9E517A9-A140-4FBE-979B-16EB2D530FF9}" destId="{F5588FB9-2769-4027-8EE8-4B314BB67C53}" srcOrd="0" destOrd="0" presId="urn:microsoft.com/office/officeart/2005/8/layout/vList2"/>
    <dgm:cxn modelId="{DE9DC71E-0958-42D2-BFC0-C6152F4EBA7A}" type="presOf" srcId="{EB958C21-EA96-4BC6-8F88-30B7CC54DD67}" destId="{09798F9A-E1AF-4DA2-991A-9EDC9E0A54B1}" srcOrd="0" destOrd="0" presId="urn:microsoft.com/office/officeart/2005/8/layout/vList2"/>
    <dgm:cxn modelId="{092FEE88-2722-416D-AFD3-EFCAD54A22F4}" type="presOf" srcId="{C9EE4A2E-9B96-416B-AC59-BC03AC5A07E8}" destId="{4D33D1C0-B46D-47B9-B435-DEE5811F1C80}" srcOrd="0" destOrd="0" presId="urn:microsoft.com/office/officeart/2005/8/layout/vList2"/>
    <dgm:cxn modelId="{8807E38E-F462-4D3E-A5AE-5BD45B4F8A60}" srcId="{C9EE4A2E-9B96-416B-AC59-BC03AC5A07E8}" destId="{A9E517A9-A140-4FBE-979B-16EB2D530FF9}" srcOrd="2" destOrd="0" parTransId="{DE7A3B49-318D-4823-9840-83D56FBB3B9D}" sibTransId="{113C5FAB-D394-4CCE-BF48-2BAE4CFD38CF}"/>
    <dgm:cxn modelId="{D004D6B9-C43E-4541-8A83-85A0F31CE826}" srcId="{C9EE4A2E-9B96-416B-AC59-BC03AC5A07E8}" destId="{EB958C21-EA96-4BC6-8F88-30B7CC54DD67}" srcOrd="1" destOrd="0" parTransId="{C226B774-7D7A-4486-BE49-3D79D61336DD}" sibTransId="{288E0A74-F792-49D0-A9C3-C4D8DC4C3E27}"/>
    <dgm:cxn modelId="{6BD9DCBD-9E9F-425A-AA03-0DB8EE95B847}" type="presOf" srcId="{EDC11BE3-9805-4853-8F8D-6FA288AEDC1D}" destId="{A6F1AF1B-348B-46A9-81B6-58A18C54424E}" srcOrd="0" destOrd="0" presId="urn:microsoft.com/office/officeart/2005/8/layout/vList2"/>
    <dgm:cxn modelId="{6BEB5BF4-44C5-4A02-9DA1-44E7F2F02B5C}" srcId="{C9EE4A2E-9B96-416B-AC59-BC03AC5A07E8}" destId="{EDC11BE3-9805-4853-8F8D-6FA288AEDC1D}" srcOrd="0" destOrd="0" parTransId="{7917377B-B84B-4A9D-ACD0-093044F14844}" sibTransId="{5DD49F6E-D4F4-42DD-A8FF-9716C2C18B1D}"/>
    <dgm:cxn modelId="{13A98AD7-FD73-4005-AED1-A3F2DED81398}" type="presParOf" srcId="{4D33D1C0-B46D-47B9-B435-DEE5811F1C80}" destId="{A6F1AF1B-348B-46A9-81B6-58A18C54424E}" srcOrd="0" destOrd="0" presId="urn:microsoft.com/office/officeart/2005/8/layout/vList2"/>
    <dgm:cxn modelId="{1A35F6E5-B5D8-43A8-820A-5451935D90C5}" type="presParOf" srcId="{4D33D1C0-B46D-47B9-B435-DEE5811F1C80}" destId="{5B882302-DA1E-4AB5-A676-460EDFF88423}" srcOrd="1" destOrd="0" presId="urn:microsoft.com/office/officeart/2005/8/layout/vList2"/>
    <dgm:cxn modelId="{E2998897-0973-4B89-B8BE-8CE5D55C4515}" type="presParOf" srcId="{4D33D1C0-B46D-47B9-B435-DEE5811F1C80}" destId="{09798F9A-E1AF-4DA2-991A-9EDC9E0A54B1}" srcOrd="2" destOrd="0" presId="urn:microsoft.com/office/officeart/2005/8/layout/vList2"/>
    <dgm:cxn modelId="{577B9373-DA61-457A-AEA8-8FB40F91FAEA}" type="presParOf" srcId="{4D33D1C0-B46D-47B9-B435-DEE5811F1C80}" destId="{83A3B557-4940-4E67-9D8E-BF4D1D64DAE9}" srcOrd="3" destOrd="0" presId="urn:microsoft.com/office/officeart/2005/8/layout/vList2"/>
    <dgm:cxn modelId="{EE3EB4FF-1486-4994-B79B-FB4E415F1B91}" type="presParOf" srcId="{4D33D1C0-B46D-47B9-B435-DEE5811F1C80}" destId="{F5588FB9-2769-4027-8EE8-4B314BB67C5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846D46-DEAC-4659-BF70-AF2F224234D0}" type="doc">
      <dgm:prSet loTypeId="urn:microsoft.com/office/officeart/2005/8/layout/vList2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uk-UA"/>
        </a:p>
      </dgm:t>
    </dgm:pt>
    <dgm:pt modelId="{4E45690B-D323-4F0D-B423-79D431416728}">
      <dgm:prSet phldrT="[Текст]"/>
      <dgm:spPr/>
      <dgm:t>
        <a:bodyPr/>
        <a:lstStyle/>
        <a:p>
          <a:r>
            <a:rPr lang="uk-UA" dirty="0"/>
            <a:t>Охорона земель:</a:t>
          </a:r>
        </a:p>
      </dgm:t>
    </dgm:pt>
    <dgm:pt modelId="{F17E8CD9-573C-4CB3-8F9D-9F91241FB736}" type="parTrans" cxnId="{99DF9B9F-FAC9-4239-88BE-94CBA25BD316}">
      <dgm:prSet/>
      <dgm:spPr/>
      <dgm:t>
        <a:bodyPr/>
        <a:lstStyle/>
        <a:p>
          <a:endParaRPr lang="uk-UA"/>
        </a:p>
      </dgm:t>
    </dgm:pt>
    <dgm:pt modelId="{C931C4F6-3C3B-4778-8F5F-9CADB2E1F061}" type="sibTrans" cxnId="{99DF9B9F-FAC9-4239-88BE-94CBA25BD316}">
      <dgm:prSet/>
      <dgm:spPr/>
      <dgm:t>
        <a:bodyPr/>
        <a:lstStyle/>
        <a:p>
          <a:endParaRPr lang="uk-UA"/>
        </a:p>
      </dgm:t>
    </dgm:pt>
    <dgm:pt modelId="{36FB5797-D0FB-438B-B00D-F8274148241C}">
      <dgm:prSet/>
      <dgm:spPr/>
      <dgm:t>
        <a:bodyPr/>
        <a:lstStyle/>
        <a:p>
          <a:pPr marL="363538" indent="-363538">
            <a:buFont typeface="+mj-lt"/>
            <a:buAutoNum type="arabicParenR"/>
          </a:pPr>
          <a:r>
            <a:rPr lang="uk-UA" noProof="0" dirty="0"/>
            <a:t>обґрунтування і забезпечення досягнення раціонального землекористування;</a:t>
          </a:r>
        </a:p>
      </dgm:t>
    </dgm:pt>
    <dgm:pt modelId="{74A9A569-3ABF-4484-957F-100449E082BB}" type="parTrans" cxnId="{33CFEAD1-13CC-4B75-8249-A02313FB7BB5}">
      <dgm:prSet/>
      <dgm:spPr/>
      <dgm:t>
        <a:bodyPr/>
        <a:lstStyle/>
        <a:p>
          <a:endParaRPr lang="uk-UA"/>
        </a:p>
      </dgm:t>
    </dgm:pt>
    <dgm:pt modelId="{D477CCAE-C642-4291-81EA-216457F93621}" type="sibTrans" cxnId="{33CFEAD1-13CC-4B75-8249-A02313FB7BB5}">
      <dgm:prSet/>
      <dgm:spPr/>
      <dgm:t>
        <a:bodyPr/>
        <a:lstStyle/>
        <a:p>
          <a:endParaRPr lang="uk-UA"/>
        </a:p>
      </dgm:t>
    </dgm:pt>
    <dgm:pt modelId="{16ABF577-E3AF-4CB0-833B-37E6D3FE2D34}">
      <dgm:prSet/>
      <dgm:spPr/>
      <dgm:t>
        <a:bodyPr/>
        <a:lstStyle/>
        <a:p>
          <a:pPr marL="363538" indent="-363538">
            <a:buFont typeface="+mj-lt"/>
            <a:buAutoNum type="arabicParenR"/>
          </a:pPr>
          <a:r>
            <a:rPr lang="uk-UA" dirty="0"/>
            <a:t>захист сільськогосподарських угідь, лісових земель та чагарників від необґрунтованого їх вилучення для інших потреб;</a:t>
          </a:r>
        </a:p>
      </dgm:t>
    </dgm:pt>
    <dgm:pt modelId="{5597932C-3E76-46B1-86C0-3149464A666D}" type="parTrans" cxnId="{142D23C8-BC48-4E2C-ABA2-9CA75FC38341}">
      <dgm:prSet/>
      <dgm:spPr/>
      <dgm:t>
        <a:bodyPr/>
        <a:lstStyle/>
        <a:p>
          <a:endParaRPr lang="uk-UA"/>
        </a:p>
      </dgm:t>
    </dgm:pt>
    <dgm:pt modelId="{06A67CB0-56A6-46B2-A05E-0790D5B5672F}" type="sibTrans" cxnId="{142D23C8-BC48-4E2C-ABA2-9CA75FC38341}">
      <dgm:prSet/>
      <dgm:spPr/>
      <dgm:t>
        <a:bodyPr/>
        <a:lstStyle/>
        <a:p>
          <a:endParaRPr lang="uk-UA"/>
        </a:p>
      </dgm:t>
    </dgm:pt>
    <dgm:pt modelId="{BBAD0822-1342-40A2-82DE-BA6B59491E2E}">
      <dgm:prSet/>
      <dgm:spPr/>
      <dgm:t>
        <a:bodyPr/>
        <a:lstStyle/>
        <a:p>
          <a:pPr marL="363538" indent="-363538">
            <a:buFont typeface="+mj-lt"/>
            <a:buAutoNum type="arabicParenR"/>
          </a:pPr>
          <a:r>
            <a:rPr lang="uk-UA" dirty="0"/>
            <a:t>захист земель від ерозії, селів, підтоплення, заболочування, вторинного засолення, </a:t>
          </a:r>
          <a:r>
            <a:rPr lang="uk-UA" dirty="0" err="1"/>
            <a:t>переосушення</a:t>
          </a:r>
          <a:r>
            <a:rPr lang="uk-UA" dirty="0"/>
            <a:t>, ущільнення, забруднення відходами виробництва, хімічними та радіоактивними речовинами та від інших несприятливих природних і техногенних процесів;</a:t>
          </a:r>
        </a:p>
      </dgm:t>
    </dgm:pt>
    <dgm:pt modelId="{78123203-8B5F-4DA8-8BAB-548380FC1F0D}" type="parTrans" cxnId="{174AC1EB-0B76-4C09-BA8F-2D00C755D530}">
      <dgm:prSet/>
      <dgm:spPr/>
      <dgm:t>
        <a:bodyPr/>
        <a:lstStyle/>
        <a:p>
          <a:endParaRPr lang="uk-UA"/>
        </a:p>
      </dgm:t>
    </dgm:pt>
    <dgm:pt modelId="{8BF6299C-E6F2-4F19-A1D4-13F8C762A5C7}" type="sibTrans" cxnId="{174AC1EB-0B76-4C09-BA8F-2D00C755D530}">
      <dgm:prSet/>
      <dgm:spPr/>
      <dgm:t>
        <a:bodyPr/>
        <a:lstStyle/>
        <a:p>
          <a:endParaRPr lang="uk-UA"/>
        </a:p>
      </dgm:t>
    </dgm:pt>
    <dgm:pt modelId="{F32520FE-F960-4538-8BEA-3F166A192ED6}">
      <dgm:prSet/>
      <dgm:spPr/>
      <dgm:t>
        <a:bodyPr/>
        <a:lstStyle/>
        <a:p>
          <a:pPr marL="363538" indent="-363538">
            <a:buFont typeface="+mj-lt"/>
            <a:buAutoNum type="arabicParenR"/>
          </a:pPr>
          <a:r>
            <a:rPr lang="uk-UA" noProof="0" dirty="0"/>
            <a:t>збереження природних водно-болотних угідь;</a:t>
          </a:r>
        </a:p>
      </dgm:t>
    </dgm:pt>
    <dgm:pt modelId="{DCDD6288-0072-469E-98F5-8550ECB27965}" type="parTrans" cxnId="{BDD47CDE-45BA-4158-BADF-73FDE2D2CE02}">
      <dgm:prSet/>
      <dgm:spPr/>
      <dgm:t>
        <a:bodyPr/>
        <a:lstStyle/>
        <a:p>
          <a:endParaRPr lang="uk-UA"/>
        </a:p>
      </dgm:t>
    </dgm:pt>
    <dgm:pt modelId="{393490F6-3896-42E6-89DD-E2550D68A6CA}" type="sibTrans" cxnId="{BDD47CDE-45BA-4158-BADF-73FDE2D2CE02}">
      <dgm:prSet/>
      <dgm:spPr/>
      <dgm:t>
        <a:bodyPr/>
        <a:lstStyle/>
        <a:p>
          <a:endParaRPr lang="uk-UA"/>
        </a:p>
      </dgm:t>
    </dgm:pt>
    <dgm:pt modelId="{D141D5EC-1EBD-4687-831E-915270EFA557}">
      <dgm:prSet/>
      <dgm:spPr/>
      <dgm:t>
        <a:bodyPr/>
        <a:lstStyle/>
        <a:p>
          <a:pPr marL="363538" indent="-363538">
            <a:buFont typeface="+mj-lt"/>
            <a:buAutoNum type="arabicParenR"/>
          </a:pPr>
          <a:r>
            <a:rPr lang="uk-UA" noProof="0" dirty="0"/>
            <a:t>попередження погіршення естетичного стану та екологічної ролі антропогенних ландшафтів;</a:t>
          </a:r>
        </a:p>
      </dgm:t>
    </dgm:pt>
    <dgm:pt modelId="{D524C183-D039-41A9-BA52-877C837F6016}" type="parTrans" cxnId="{51BE9846-05B2-4942-A5D3-BF83B526BBCE}">
      <dgm:prSet/>
      <dgm:spPr/>
      <dgm:t>
        <a:bodyPr/>
        <a:lstStyle/>
        <a:p>
          <a:endParaRPr lang="uk-UA"/>
        </a:p>
      </dgm:t>
    </dgm:pt>
    <dgm:pt modelId="{E528EC4C-2DAD-4515-9485-5F64EC6BAD0C}" type="sibTrans" cxnId="{51BE9846-05B2-4942-A5D3-BF83B526BBCE}">
      <dgm:prSet/>
      <dgm:spPr/>
      <dgm:t>
        <a:bodyPr/>
        <a:lstStyle/>
        <a:p>
          <a:endParaRPr lang="uk-UA"/>
        </a:p>
      </dgm:t>
    </dgm:pt>
    <dgm:pt modelId="{4A2B28CE-6243-44A8-9536-D5917CEE9B80}">
      <dgm:prSet/>
      <dgm:spPr/>
      <dgm:t>
        <a:bodyPr/>
        <a:lstStyle/>
        <a:p>
          <a:pPr marL="363538" indent="-363538">
            <a:buFont typeface="+mj-lt"/>
            <a:buAutoNum type="arabicParenR"/>
          </a:pPr>
          <a:r>
            <a:rPr lang="uk-UA" noProof="0" dirty="0"/>
            <a:t>консервацію деградованих і малопродуктивних сільськогосподарських угідь.</a:t>
          </a:r>
        </a:p>
      </dgm:t>
    </dgm:pt>
    <dgm:pt modelId="{6391F642-485D-4986-918D-B7D4F0BF5599}" type="parTrans" cxnId="{C52A4ADA-995F-475E-9009-1A166C7EE68F}">
      <dgm:prSet/>
      <dgm:spPr/>
      <dgm:t>
        <a:bodyPr/>
        <a:lstStyle/>
        <a:p>
          <a:endParaRPr lang="uk-UA"/>
        </a:p>
      </dgm:t>
    </dgm:pt>
    <dgm:pt modelId="{85876B38-9468-45EB-80BA-984AC05264A6}" type="sibTrans" cxnId="{C52A4ADA-995F-475E-9009-1A166C7EE68F}">
      <dgm:prSet/>
      <dgm:spPr/>
      <dgm:t>
        <a:bodyPr/>
        <a:lstStyle/>
        <a:p>
          <a:endParaRPr lang="uk-UA"/>
        </a:p>
      </dgm:t>
    </dgm:pt>
    <dgm:pt modelId="{9E45285B-3C18-4739-BD27-5B6244E910A8}" type="pres">
      <dgm:prSet presAssocID="{9D846D46-DEAC-4659-BF70-AF2F224234D0}" presName="linear" presStyleCnt="0">
        <dgm:presLayoutVars>
          <dgm:animLvl val="lvl"/>
          <dgm:resizeHandles val="exact"/>
        </dgm:presLayoutVars>
      </dgm:prSet>
      <dgm:spPr/>
    </dgm:pt>
    <dgm:pt modelId="{88C5C5CD-AF04-4A23-B6C3-A1E4E9CB86C6}" type="pres">
      <dgm:prSet presAssocID="{4E45690B-D323-4F0D-B423-79D431416728}" presName="parentText" presStyleLbl="node1" presStyleIdx="0" presStyleCnt="1" custLinFactNeighborY="-2960">
        <dgm:presLayoutVars>
          <dgm:chMax val="0"/>
          <dgm:bulletEnabled val="1"/>
        </dgm:presLayoutVars>
      </dgm:prSet>
      <dgm:spPr/>
    </dgm:pt>
    <dgm:pt modelId="{B88898F2-9159-4920-B60C-E1706B195EE3}" type="pres">
      <dgm:prSet presAssocID="{4E45690B-D323-4F0D-B423-79D431416728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93D611C-72BA-4243-B40B-343B39318053}" type="presOf" srcId="{36FB5797-D0FB-438B-B00D-F8274148241C}" destId="{B88898F2-9159-4920-B60C-E1706B195EE3}" srcOrd="0" destOrd="0" presId="urn:microsoft.com/office/officeart/2005/8/layout/vList2"/>
    <dgm:cxn modelId="{C902D560-D955-4021-829F-99999C7B91F8}" type="presOf" srcId="{D141D5EC-1EBD-4687-831E-915270EFA557}" destId="{B88898F2-9159-4920-B60C-E1706B195EE3}" srcOrd="0" destOrd="4" presId="urn:microsoft.com/office/officeart/2005/8/layout/vList2"/>
    <dgm:cxn modelId="{B2AA8C62-B8B9-481E-BBFA-8F0D4204AA55}" type="presOf" srcId="{4E45690B-D323-4F0D-B423-79D431416728}" destId="{88C5C5CD-AF04-4A23-B6C3-A1E4E9CB86C6}" srcOrd="0" destOrd="0" presId="urn:microsoft.com/office/officeart/2005/8/layout/vList2"/>
    <dgm:cxn modelId="{51BE9846-05B2-4942-A5D3-BF83B526BBCE}" srcId="{4E45690B-D323-4F0D-B423-79D431416728}" destId="{D141D5EC-1EBD-4687-831E-915270EFA557}" srcOrd="4" destOrd="0" parTransId="{D524C183-D039-41A9-BA52-877C837F6016}" sibTransId="{E528EC4C-2DAD-4515-9485-5F64EC6BAD0C}"/>
    <dgm:cxn modelId="{4951E046-36B2-4938-B369-59CE002731A6}" type="presOf" srcId="{9D846D46-DEAC-4659-BF70-AF2F224234D0}" destId="{9E45285B-3C18-4739-BD27-5B6244E910A8}" srcOrd="0" destOrd="0" presId="urn:microsoft.com/office/officeart/2005/8/layout/vList2"/>
    <dgm:cxn modelId="{99DF9B9F-FAC9-4239-88BE-94CBA25BD316}" srcId="{9D846D46-DEAC-4659-BF70-AF2F224234D0}" destId="{4E45690B-D323-4F0D-B423-79D431416728}" srcOrd="0" destOrd="0" parTransId="{F17E8CD9-573C-4CB3-8F9D-9F91241FB736}" sibTransId="{C931C4F6-3C3B-4778-8F5F-9CADB2E1F061}"/>
    <dgm:cxn modelId="{142D23C8-BC48-4E2C-ABA2-9CA75FC38341}" srcId="{4E45690B-D323-4F0D-B423-79D431416728}" destId="{16ABF577-E3AF-4CB0-833B-37E6D3FE2D34}" srcOrd="1" destOrd="0" parTransId="{5597932C-3E76-46B1-86C0-3149464A666D}" sibTransId="{06A67CB0-56A6-46B2-A05E-0790D5B5672F}"/>
    <dgm:cxn modelId="{77BCBBCD-76FB-4E4D-A7CD-14A0535962DB}" type="presOf" srcId="{BBAD0822-1342-40A2-82DE-BA6B59491E2E}" destId="{B88898F2-9159-4920-B60C-E1706B195EE3}" srcOrd="0" destOrd="2" presId="urn:microsoft.com/office/officeart/2005/8/layout/vList2"/>
    <dgm:cxn modelId="{33CFEAD1-13CC-4B75-8249-A02313FB7BB5}" srcId="{4E45690B-D323-4F0D-B423-79D431416728}" destId="{36FB5797-D0FB-438B-B00D-F8274148241C}" srcOrd="0" destOrd="0" parTransId="{74A9A569-3ABF-4484-957F-100449E082BB}" sibTransId="{D477CCAE-C642-4291-81EA-216457F93621}"/>
    <dgm:cxn modelId="{C52A4ADA-995F-475E-9009-1A166C7EE68F}" srcId="{4E45690B-D323-4F0D-B423-79D431416728}" destId="{4A2B28CE-6243-44A8-9536-D5917CEE9B80}" srcOrd="5" destOrd="0" parTransId="{6391F642-485D-4986-918D-B7D4F0BF5599}" sibTransId="{85876B38-9468-45EB-80BA-984AC05264A6}"/>
    <dgm:cxn modelId="{BDD47CDE-45BA-4158-BADF-73FDE2D2CE02}" srcId="{4E45690B-D323-4F0D-B423-79D431416728}" destId="{F32520FE-F960-4538-8BEA-3F166A192ED6}" srcOrd="3" destOrd="0" parTransId="{DCDD6288-0072-469E-98F5-8550ECB27965}" sibTransId="{393490F6-3896-42E6-89DD-E2550D68A6CA}"/>
    <dgm:cxn modelId="{131BE1EA-6A7E-4BDD-81C0-9A16E32DF592}" type="presOf" srcId="{4A2B28CE-6243-44A8-9536-D5917CEE9B80}" destId="{B88898F2-9159-4920-B60C-E1706B195EE3}" srcOrd="0" destOrd="5" presId="urn:microsoft.com/office/officeart/2005/8/layout/vList2"/>
    <dgm:cxn modelId="{174AC1EB-0B76-4C09-BA8F-2D00C755D530}" srcId="{4E45690B-D323-4F0D-B423-79D431416728}" destId="{BBAD0822-1342-40A2-82DE-BA6B59491E2E}" srcOrd="2" destOrd="0" parTransId="{78123203-8B5F-4DA8-8BAB-548380FC1F0D}" sibTransId="{8BF6299C-E6F2-4F19-A1D4-13F8C762A5C7}"/>
    <dgm:cxn modelId="{8BA472EF-92D0-48A4-A8D6-C28C12B87391}" type="presOf" srcId="{16ABF577-E3AF-4CB0-833B-37E6D3FE2D34}" destId="{B88898F2-9159-4920-B60C-E1706B195EE3}" srcOrd="0" destOrd="1" presId="urn:microsoft.com/office/officeart/2005/8/layout/vList2"/>
    <dgm:cxn modelId="{68C838F8-847E-4BEA-8A08-C97A1D643C7F}" type="presOf" srcId="{F32520FE-F960-4538-8BEA-3F166A192ED6}" destId="{B88898F2-9159-4920-B60C-E1706B195EE3}" srcOrd="0" destOrd="3" presId="urn:microsoft.com/office/officeart/2005/8/layout/vList2"/>
    <dgm:cxn modelId="{2CE1DEFB-00D3-4169-8A6F-CE68AA361B67}" type="presParOf" srcId="{9E45285B-3C18-4739-BD27-5B6244E910A8}" destId="{88C5C5CD-AF04-4A23-B6C3-A1E4E9CB86C6}" srcOrd="0" destOrd="0" presId="urn:microsoft.com/office/officeart/2005/8/layout/vList2"/>
    <dgm:cxn modelId="{E001C8AC-4965-497D-A157-491532263BED}" type="presParOf" srcId="{9E45285B-3C18-4739-BD27-5B6244E910A8}" destId="{B88898F2-9159-4920-B60C-E1706B195EE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6A3C1E-9B07-46F3-A404-406B816105C3}" type="doc">
      <dgm:prSet loTypeId="urn:microsoft.com/office/officeart/2005/8/layout/arrow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6D556C63-1259-4FC6-A416-76B7AED5C156}">
      <dgm:prSet phldrT="[Текст]" custT="1"/>
      <dgm:spPr/>
      <dgm:t>
        <a:bodyPr/>
        <a:lstStyle/>
        <a:p>
          <a:r>
            <a:rPr lang="uk-UA" sz="3200" noProof="0" dirty="0"/>
            <a:t>Юридичні особи</a:t>
          </a:r>
        </a:p>
      </dgm:t>
    </dgm:pt>
    <dgm:pt modelId="{0D8A6C03-C03F-4F16-B9E4-36AB9EEBE74F}" type="parTrans" cxnId="{56B5AA7E-2770-40A0-ABC8-3202EB1A746B}">
      <dgm:prSet/>
      <dgm:spPr/>
      <dgm:t>
        <a:bodyPr/>
        <a:lstStyle/>
        <a:p>
          <a:endParaRPr lang="uk-UA" sz="2400"/>
        </a:p>
      </dgm:t>
    </dgm:pt>
    <dgm:pt modelId="{91DDD519-C53D-4836-8373-D0722E439974}" type="sibTrans" cxnId="{56B5AA7E-2770-40A0-ABC8-3202EB1A746B}">
      <dgm:prSet/>
      <dgm:spPr/>
      <dgm:t>
        <a:bodyPr/>
        <a:lstStyle/>
        <a:p>
          <a:endParaRPr lang="uk-UA" sz="2400"/>
        </a:p>
      </dgm:t>
    </dgm:pt>
    <dgm:pt modelId="{26E902FC-97C9-4C66-A0F6-D594FC64A127}">
      <dgm:prSet custT="1"/>
      <dgm:spPr/>
      <dgm:t>
        <a:bodyPr/>
        <a:lstStyle/>
        <a:p>
          <a:r>
            <a:rPr lang="uk-UA" sz="3200" b="1" dirty="0"/>
            <a:t>Фізичні особи</a:t>
          </a:r>
          <a:endParaRPr lang="uk-UA" sz="3200" noProof="0" dirty="0"/>
        </a:p>
      </dgm:t>
    </dgm:pt>
    <dgm:pt modelId="{638FAD06-39DF-4AF7-A37F-D90A6B894F87}" type="parTrans" cxnId="{0A6F0A4C-9298-4237-88C7-AE63E47EE912}">
      <dgm:prSet/>
      <dgm:spPr/>
      <dgm:t>
        <a:bodyPr/>
        <a:lstStyle/>
        <a:p>
          <a:endParaRPr lang="uk-UA" sz="2400"/>
        </a:p>
      </dgm:t>
    </dgm:pt>
    <dgm:pt modelId="{90719187-1D82-4DDD-B989-50690B1961BE}" type="sibTrans" cxnId="{0A6F0A4C-9298-4237-88C7-AE63E47EE912}">
      <dgm:prSet/>
      <dgm:spPr/>
      <dgm:t>
        <a:bodyPr/>
        <a:lstStyle/>
        <a:p>
          <a:endParaRPr lang="uk-UA" sz="2400"/>
        </a:p>
      </dgm:t>
    </dgm:pt>
    <dgm:pt modelId="{96B3A2A4-B53F-4E92-8809-530F5155C422}" type="pres">
      <dgm:prSet presAssocID="{4E6A3C1E-9B07-46F3-A404-406B816105C3}" presName="diagram" presStyleCnt="0">
        <dgm:presLayoutVars>
          <dgm:dir/>
          <dgm:resizeHandles val="exact"/>
        </dgm:presLayoutVars>
      </dgm:prSet>
      <dgm:spPr/>
    </dgm:pt>
    <dgm:pt modelId="{E1465D8D-FE46-4C17-B8C2-D0FBD1EA9CCE}" type="pres">
      <dgm:prSet presAssocID="{6D556C63-1259-4FC6-A416-76B7AED5C156}" presName="arrow" presStyleLbl="node1" presStyleIdx="0" presStyleCnt="2">
        <dgm:presLayoutVars>
          <dgm:bulletEnabled val="1"/>
        </dgm:presLayoutVars>
      </dgm:prSet>
      <dgm:spPr/>
    </dgm:pt>
    <dgm:pt modelId="{37871940-D1CC-4EAA-A4E5-BA1E92B87B13}" type="pres">
      <dgm:prSet presAssocID="{26E902FC-97C9-4C66-A0F6-D594FC64A127}" presName="arrow" presStyleLbl="node1" presStyleIdx="1" presStyleCnt="2" custScaleY="100104">
        <dgm:presLayoutVars>
          <dgm:bulletEnabled val="1"/>
        </dgm:presLayoutVars>
      </dgm:prSet>
      <dgm:spPr/>
    </dgm:pt>
  </dgm:ptLst>
  <dgm:cxnLst>
    <dgm:cxn modelId="{E00DF505-DF9E-49D2-8590-DDCB1E2246C8}" type="presOf" srcId="{4E6A3C1E-9B07-46F3-A404-406B816105C3}" destId="{96B3A2A4-B53F-4E92-8809-530F5155C422}" srcOrd="0" destOrd="0" presId="urn:microsoft.com/office/officeart/2005/8/layout/arrow5"/>
    <dgm:cxn modelId="{0A6F0A4C-9298-4237-88C7-AE63E47EE912}" srcId="{4E6A3C1E-9B07-46F3-A404-406B816105C3}" destId="{26E902FC-97C9-4C66-A0F6-D594FC64A127}" srcOrd="1" destOrd="0" parTransId="{638FAD06-39DF-4AF7-A37F-D90A6B894F87}" sibTransId="{90719187-1D82-4DDD-B989-50690B1961BE}"/>
    <dgm:cxn modelId="{92A0F059-CBD6-481F-978B-56E6E67ECE6A}" type="presOf" srcId="{6D556C63-1259-4FC6-A416-76B7AED5C156}" destId="{E1465D8D-FE46-4C17-B8C2-D0FBD1EA9CCE}" srcOrd="0" destOrd="0" presId="urn:microsoft.com/office/officeart/2005/8/layout/arrow5"/>
    <dgm:cxn modelId="{56B5AA7E-2770-40A0-ABC8-3202EB1A746B}" srcId="{4E6A3C1E-9B07-46F3-A404-406B816105C3}" destId="{6D556C63-1259-4FC6-A416-76B7AED5C156}" srcOrd="0" destOrd="0" parTransId="{0D8A6C03-C03F-4F16-B9E4-36AB9EEBE74F}" sibTransId="{91DDD519-C53D-4836-8373-D0722E439974}"/>
    <dgm:cxn modelId="{AB6BB7AF-E728-405D-AE73-FE598CBECFB8}" type="presOf" srcId="{26E902FC-97C9-4C66-A0F6-D594FC64A127}" destId="{37871940-D1CC-4EAA-A4E5-BA1E92B87B13}" srcOrd="0" destOrd="0" presId="urn:microsoft.com/office/officeart/2005/8/layout/arrow5"/>
    <dgm:cxn modelId="{2B317087-6BC7-4980-A915-77FD41DE101D}" type="presParOf" srcId="{96B3A2A4-B53F-4E92-8809-530F5155C422}" destId="{E1465D8D-FE46-4C17-B8C2-D0FBD1EA9CCE}" srcOrd="0" destOrd="0" presId="urn:microsoft.com/office/officeart/2005/8/layout/arrow5"/>
    <dgm:cxn modelId="{5018EF7A-B1CE-4CED-81D8-C3BDCED118B3}" type="presParOf" srcId="{96B3A2A4-B53F-4E92-8809-530F5155C422}" destId="{37871940-D1CC-4EAA-A4E5-BA1E92B87B13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119B8-1E8F-46C7-92F7-80E70A8F3CB4}">
      <dsp:nvSpPr>
        <dsp:cNvPr id="0" name=""/>
        <dsp:cNvSpPr/>
      </dsp:nvSpPr>
      <dsp:spPr>
        <a:xfrm>
          <a:off x="0" y="0"/>
          <a:ext cx="119042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660493-2F25-413E-B5F5-B74AFE89F98E}">
      <dsp:nvSpPr>
        <dsp:cNvPr id="0" name=""/>
        <dsp:cNvSpPr/>
      </dsp:nvSpPr>
      <dsp:spPr>
        <a:xfrm>
          <a:off x="0" y="0"/>
          <a:ext cx="2469774" cy="5110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ПОЛІТИКА - </a:t>
          </a:r>
          <a:r>
            <a:rPr lang="uk-UA" sz="2400" kern="1200" noProof="0" dirty="0">
              <a:latin typeface="Arial" panose="020B0604020202020204" pitchFamily="34" charset="0"/>
              <a:cs typeface="Arial" panose="020B0604020202020204" pitchFamily="34" charset="0"/>
            </a:rPr>
            <a:t>це</a:t>
          </a:r>
        </a:p>
      </dsp:txBody>
      <dsp:txXfrm>
        <a:off x="0" y="0"/>
        <a:ext cx="2469774" cy="5110843"/>
      </dsp:txXfrm>
    </dsp:sp>
    <dsp:sp modelId="{B8CBB463-AF44-4052-8498-C530212D4BA7}">
      <dsp:nvSpPr>
        <dsp:cNvPr id="0" name=""/>
        <dsp:cNvSpPr/>
      </dsp:nvSpPr>
      <dsp:spPr>
        <a:xfrm>
          <a:off x="2661770" y="75029"/>
          <a:ext cx="9120792" cy="52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noProof="0" dirty="0">
              <a:latin typeface="Arial" panose="020B0604020202020204" pitchFamily="34" charset="0"/>
              <a:cs typeface="Arial" panose="020B0604020202020204" pitchFamily="34" charset="0"/>
            </a:rPr>
            <a:t>мистецтво</a:t>
          </a: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uk-UA" sz="2400" kern="1200" noProof="0" dirty="0">
              <a:latin typeface="Arial" panose="020B0604020202020204" pitchFamily="34" charset="0"/>
              <a:cs typeface="Arial" panose="020B0604020202020204" pitchFamily="34" charset="0"/>
            </a:rPr>
            <a:t>управління</a:t>
          </a: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 державою;</a:t>
          </a:r>
          <a:endParaRPr lang="uk-UA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61770" y="75029"/>
        <a:ext cx="9120792" cy="528082"/>
      </dsp:txXfrm>
    </dsp:sp>
    <dsp:sp modelId="{C03AA246-222B-4D0D-8F3D-3C6BD1B473CD}">
      <dsp:nvSpPr>
        <dsp:cNvPr id="0" name=""/>
        <dsp:cNvSpPr/>
      </dsp:nvSpPr>
      <dsp:spPr>
        <a:xfrm>
          <a:off x="2469774" y="595336"/>
          <a:ext cx="94304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53E614-BF0D-44D0-A89C-9EE68BE9804A}">
      <dsp:nvSpPr>
        <dsp:cNvPr id="0" name=""/>
        <dsp:cNvSpPr/>
      </dsp:nvSpPr>
      <dsp:spPr>
        <a:xfrm>
          <a:off x="2646594" y="662591"/>
          <a:ext cx="9253581" cy="1924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Arial" panose="020B0604020202020204" pitchFamily="34" charset="0"/>
              <a:cs typeface="Arial" panose="020B0604020202020204" pitchFamily="34" charset="0"/>
            </a:rPr>
            <a:t>організаційна, регулятивна і контрольна сфера суспільства, в межах якої здійснюється соціальна діяльність, спрямована головним чином на досягнення, утримання й реалізацію влади індивідами й соціальними групами задля здійснення власних запитів і потреб;</a:t>
          </a:r>
        </a:p>
      </dsp:txBody>
      <dsp:txXfrm>
        <a:off x="2646594" y="662591"/>
        <a:ext cx="9253581" cy="1924245"/>
      </dsp:txXfrm>
    </dsp:sp>
    <dsp:sp modelId="{C2346BC6-F802-400E-833B-33242301D2F5}">
      <dsp:nvSpPr>
        <dsp:cNvPr id="0" name=""/>
        <dsp:cNvSpPr/>
      </dsp:nvSpPr>
      <dsp:spPr>
        <a:xfrm>
          <a:off x="2469774" y="2586836"/>
          <a:ext cx="94304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E83681-C8B2-4A9D-84AA-EE92812B8501}">
      <dsp:nvSpPr>
        <dsp:cNvPr id="0" name=""/>
        <dsp:cNvSpPr/>
      </dsp:nvSpPr>
      <dsp:spPr>
        <a:xfrm>
          <a:off x="2646594" y="2654091"/>
          <a:ext cx="9253581" cy="9723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0" i="0" kern="1200" dirty="0">
              <a:latin typeface="Arial" panose="020B0604020202020204" pitchFamily="34" charset="0"/>
              <a:cs typeface="Arial" panose="020B0604020202020204" pitchFamily="34" charset="0"/>
            </a:rPr>
            <a:t>певна стратегія прийняття і практичної реалізації обов’язкових для суспільства рішень по тому чи іншому питанні;</a:t>
          </a:r>
          <a:endParaRPr lang="uk-UA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46594" y="2654091"/>
        <a:ext cx="9253581" cy="972311"/>
      </dsp:txXfrm>
    </dsp:sp>
    <dsp:sp modelId="{8CC5B08B-50AD-45F7-AFFA-D72561B6D7CA}">
      <dsp:nvSpPr>
        <dsp:cNvPr id="0" name=""/>
        <dsp:cNvSpPr/>
      </dsp:nvSpPr>
      <dsp:spPr>
        <a:xfrm>
          <a:off x="2469774" y="3626403"/>
          <a:ext cx="94304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F5920B-B607-443F-9B82-C2A7D2C2FDC7}">
      <dsp:nvSpPr>
        <dsp:cNvPr id="0" name=""/>
        <dsp:cNvSpPr/>
      </dsp:nvSpPr>
      <dsp:spPr>
        <a:xfrm>
          <a:off x="2646594" y="3693657"/>
          <a:ext cx="9253581" cy="1345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0" i="0" kern="1200" noProof="0" dirty="0">
              <a:latin typeface="Arial" panose="020B0604020202020204" pitchFamily="34" charset="0"/>
              <a:cs typeface="Arial" panose="020B0604020202020204" pitchFamily="34" charset="0"/>
            </a:rPr>
            <a:t>визначення суті проблеми, розв'язання якої потребує втручання державних органів влади</a:t>
          </a:r>
          <a:endParaRPr lang="uk-UA" sz="24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46594" y="3693657"/>
        <a:ext cx="9253581" cy="1345090"/>
      </dsp:txXfrm>
    </dsp:sp>
    <dsp:sp modelId="{52ED0E7A-41AE-468D-8BA5-AE53C83A71AE}">
      <dsp:nvSpPr>
        <dsp:cNvPr id="0" name=""/>
        <dsp:cNvSpPr/>
      </dsp:nvSpPr>
      <dsp:spPr>
        <a:xfrm>
          <a:off x="2469774" y="5038747"/>
          <a:ext cx="94304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65D8D-FE46-4C17-B8C2-D0FBD1EA9CCE}">
      <dsp:nvSpPr>
        <dsp:cNvPr id="0" name=""/>
        <dsp:cNvSpPr/>
      </dsp:nvSpPr>
      <dsp:spPr>
        <a:xfrm rot="16200000">
          <a:off x="2364" y="2481"/>
          <a:ext cx="4759045" cy="4759045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ПОЛІТИКА (</a:t>
          </a:r>
          <a:r>
            <a:rPr lang="en-GB" sz="2000" b="1" kern="1200" dirty="0"/>
            <a:t>POLITICS) – </a:t>
          </a:r>
          <a:endParaRPr lang="uk-UA" sz="20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це «сфера взаємовідносин різних соціальних груп </a:t>
          </a:r>
          <a:r>
            <a:rPr lang="ru-RU" sz="2000" kern="1200" dirty="0"/>
            <a:t>та </a:t>
          </a:r>
          <a:r>
            <a:rPr lang="uk-UA" sz="2000" kern="1200" noProof="0" dirty="0"/>
            <a:t>індивідів</a:t>
          </a:r>
          <a:r>
            <a:rPr lang="ru-RU" sz="2000" kern="1200" dirty="0"/>
            <a:t> з приводу </a:t>
          </a:r>
          <a:r>
            <a:rPr lang="uk-UA" sz="2000" kern="1200" noProof="0" dirty="0"/>
            <a:t>використання інститутів публічної влади задля реалізації своїх суспільно значущих інтересів і потреб»</a:t>
          </a:r>
        </a:p>
      </dsp:txBody>
      <dsp:txXfrm rot="5400000">
        <a:off x="2365" y="1192241"/>
        <a:ext cx="3926212" cy="2379523"/>
      </dsp:txXfrm>
    </dsp:sp>
    <dsp:sp modelId="{37871940-D1CC-4EAA-A4E5-BA1E92B87B13}">
      <dsp:nvSpPr>
        <dsp:cNvPr id="0" name=""/>
        <dsp:cNvSpPr/>
      </dsp:nvSpPr>
      <dsp:spPr>
        <a:xfrm rot="5400000">
          <a:off x="7286210" y="6"/>
          <a:ext cx="4759045" cy="4763995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ПОЛІТИКА (</a:t>
          </a:r>
          <a:r>
            <a:rPr lang="en-GB" sz="2000" b="1" kern="1200" dirty="0"/>
            <a:t>POLICY) </a:t>
          </a:r>
          <a:r>
            <a:rPr lang="uk-UA" sz="2000" b="1" kern="1200" dirty="0"/>
            <a:t>–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це план, курс дій або «напрям дій, </a:t>
          </a:r>
          <a:r>
            <a:rPr lang="uk-UA" sz="2000" kern="1200" noProof="0" dirty="0"/>
            <a:t>прийнятний і дотримуваний владою, керівником, політичною партією тощо»</a:t>
          </a:r>
        </a:p>
      </dsp:txBody>
      <dsp:txXfrm rot="-5400000">
        <a:off x="8116569" y="1192242"/>
        <a:ext cx="3931162" cy="23795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FF8769-0B9F-4857-9289-F84D41EAEDDE}">
      <dsp:nvSpPr>
        <dsp:cNvPr id="0" name=""/>
        <dsp:cNvSpPr/>
      </dsp:nvSpPr>
      <dsp:spPr>
        <a:xfrm>
          <a:off x="171697" y="236160"/>
          <a:ext cx="11343387" cy="1652029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622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noProof="0" dirty="0"/>
            <a:t>Земельна політика</a:t>
          </a:r>
        </a:p>
      </dsp:txBody>
      <dsp:txXfrm>
        <a:off x="171697" y="649167"/>
        <a:ext cx="10930380" cy="826015"/>
      </dsp:txXfrm>
    </dsp:sp>
    <dsp:sp modelId="{E26D5497-CAB3-4DA9-AA09-C13E83791B79}">
      <dsp:nvSpPr>
        <dsp:cNvPr id="0" name=""/>
        <dsp:cNvSpPr/>
      </dsp:nvSpPr>
      <dsp:spPr>
        <a:xfrm>
          <a:off x="171697" y="1510113"/>
          <a:ext cx="3493763" cy="31824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noProof="0" dirty="0"/>
            <a:t>це система державних заходів, спрямованих на розвиток, удосконалення або докорінну зміну суспільних відносин щодо володіння, користування і розпорядження землею</a:t>
          </a:r>
        </a:p>
      </dsp:txBody>
      <dsp:txXfrm>
        <a:off x="171697" y="1510113"/>
        <a:ext cx="3493763" cy="3182416"/>
      </dsp:txXfrm>
    </dsp:sp>
    <dsp:sp modelId="{B49DC8C0-3430-4FB0-8AF9-216BA14AC1AD}">
      <dsp:nvSpPr>
        <dsp:cNvPr id="0" name=""/>
        <dsp:cNvSpPr/>
      </dsp:nvSpPr>
      <dsp:spPr>
        <a:xfrm>
          <a:off x="3665461" y="786837"/>
          <a:ext cx="7849624" cy="1652029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622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Державна політика регулювання земельних </a:t>
          </a:r>
          <a:r>
            <a:rPr lang="uk-UA" sz="1800" kern="1200" noProof="0" dirty="0"/>
            <a:t>відносин</a:t>
          </a:r>
        </a:p>
      </dsp:txBody>
      <dsp:txXfrm>
        <a:off x="3665461" y="1199844"/>
        <a:ext cx="7436617" cy="826015"/>
      </dsp:txXfrm>
    </dsp:sp>
    <dsp:sp modelId="{6BB7071D-F435-4A68-A5CD-809BC72A3E1F}">
      <dsp:nvSpPr>
        <dsp:cNvPr id="0" name=""/>
        <dsp:cNvSpPr/>
      </dsp:nvSpPr>
      <dsp:spPr>
        <a:xfrm>
          <a:off x="3665461" y="2060790"/>
          <a:ext cx="3493763" cy="31824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noProof="0" dirty="0"/>
            <a:t>це багатовимірна система економічних, організаційних та правових заходів, спрямованих на розвиток, удосконалення або докорінну зміну земельних відносин у пріоритетному для держави напрямі, що здійснюються державними органами з метою раціоналізації використання та охорони землі, забезпечення</a:t>
          </a:r>
          <a:r>
            <a:rPr lang="ru-RU" sz="1600" kern="1200" dirty="0"/>
            <a:t> </a:t>
          </a:r>
          <a:r>
            <a:rPr lang="uk-UA" sz="1600" kern="1200" noProof="0" dirty="0"/>
            <a:t>продовольчої безпеки країни і створення екологічно безпечних умов для ведення господарської діяльності </a:t>
          </a:r>
          <a:r>
            <a:rPr lang="uk-UA" sz="1600" kern="1200" dirty="0"/>
            <a:t>та проживання громадян</a:t>
          </a:r>
          <a:endParaRPr lang="ru-RU" sz="1600" kern="1200" dirty="0"/>
        </a:p>
      </dsp:txBody>
      <dsp:txXfrm>
        <a:off x="3665461" y="2060790"/>
        <a:ext cx="3493763" cy="3182416"/>
      </dsp:txXfrm>
    </dsp:sp>
    <dsp:sp modelId="{E0FEF219-B6C6-4490-BEDE-04887141746F}">
      <dsp:nvSpPr>
        <dsp:cNvPr id="0" name=""/>
        <dsp:cNvSpPr/>
      </dsp:nvSpPr>
      <dsp:spPr>
        <a:xfrm>
          <a:off x="7159224" y="1337513"/>
          <a:ext cx="4355860" cy="1652029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622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Державна політика </a:t>
          </a:r>
          <a:br>
            <a:rPr lang="uk-UA" sz="1800" kern="1200" dirty="0"/>
          </a:br>
          <a:r>
            <a:rPr lang="uk-UA" sz="1800" kern="1200" dirty="0"/>
            <a:t>у сфері охорони земель</a:t>
          </a:r>
          <a:endParaRPr lang="ru-RU" sz="1800" kern="1200" dirty="0"/>
        </a:p>
      </dsp:txBody>
      <dsp:txXfrm>
        <a:off x="7159224" y="1750520"/>
        <a:ext cx="3942853" cy="8260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1AF1B-348B-46A9-81B6-58A18C54424E}">
      <dsp:nvSpPr>
        <dsp:cNvPr id="0" name=""/>
        <dsp:cNvSpPr/>
      </dsp:nvSpPr>
      <dsp:spPr>
        <a:xfrm>
          <a:off x="0" y="2239"/>
          <a:ext cx="11624153" cy="169019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Принципи –  ключові, вихідні засади організації діяльності органів державної влади, упорядкування управлінських впливів з урахуванням їх специфіки та напрямів регулювання суспільних відносин, що виникають щодо земельних ресурсів.</a:t>
          </a:r>
          <a:endParaRPr lang="ru-RU" sz="2400" kern="1200" dirty="0"/>
        </a:p>
      </dsp:txBody>
      <dsp:txXfrm>
        <a:off x="82508" y="84747"/>
        <a:ext cx="11459137" cy="1525176"/>
      </dsp:txXfrm>
    </dsp:sp>
    <dsp:sp modelId="{09798F9A-E1AF-4DA2-991A-9EDC9E0A54B1}">
      <dsp:nvSpPr>
        <dsp:cNvPr id="0" name=""/>
        <dsp:cNvSpPr/>
      </dsp:nvSpPr>
      <dsp:spPr>
        <a:xfrm>
          <a:off x="0" y="1810512"/>
          <a:ext cx="11624153" cy="1690192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У нормативно-правових актах України визначено та законодавчо закріплено низку принципів, що регулюють загальні засади та окремі аспекти земельних відносин</a:t>
          </a:r>
          <a:endParaRPr lang="ru-RU" sz="2400" kern="1200" dirty="0"/>
        </a:p>
      </dsp:txBody>
      <dsp:txXfrm>
        <a:off x="82508" y="1893020"/>
        <a:ext cx="11459137" cy="1525176"/>
      </dsp:txXfrm>
    </dsp:sp>
    <dsp:sp modelId="{F5588FB9-2769-4027-8EE8-4B314BB67C53}">
      <dsp:nvSpPr>
        <dsp:cNvPr id="0" name=""/>
        <dsp:cNvSpPr/>
      </dsp:nvSpPr>
      <dsp:spPr>
        <a:xfrm>
          <a:off x="0" y="3618785"/>
          <a:ext cx="11624153" cy="1690192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Принципи земельного права – це закріплені у земельному законодавстві </a:t>
          </a:r>
          <a:r>
            <a:rPr lang="uk-UA" sz="2400" kern="1200" noProof="0" dirty="0"/>
            <a:t>керівні засади, які виражають сутність </a:t>
          </a:r>
          <a:r>
            <a:rPr lang="ru-RU" sz="2400" kern="1200" dirty="0"/>
            <a:t>норм земельного права й </a:t>
          </a:r>
          <a:r>
            <a:rPr lang="uk-UA" sz="2400" kern="1200" noProof="0" dirty="0"/>
            <a:t>основні напрями </a:t>
          </a:r>
          <a:r>
            <a:rPr lang="uk-UA" sz="2400" kern="1200" dirty="0"/>
            <a:t>правового регулювання суспільних відносин, </a:t>
          </a:r>
          <a:r>
            <a:rPr lang="uk-UA" sz="2400" kern="1200" noProof="0" dirty="0"/>
            <a:t>пов'язаних з раціональним використанням </a:t>
          </a:r>
          <a:r>
            <a:rPr lang="ru-RU" sz="2400" kern="1200" dirty="0"/>
            <a:t>та </a:t>
          </a:r>
          <a:r>
            <a:rPr lang="uk-UA" sz="2400" kern="1200" dirty="0"/>
            <a:t>охороною земель.</a:t>
          </a:r>
          <a:endParaRPr lang="ru-RU" sz="2400" kern="1200" dirty="0"/>
        </a:p>
      </dsp:txBody>
      <dsp:txXfrm>
        <a:off x="82508" y="3701293"/>
        <a:ext cx="11459137" cy="15251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C5C5CD-AF04-4A23-B6C3-A1E4E9CB86C6}">
      <dsp:nvSpPr>
        <dsp:cNvPr id="0" name=""/>
        <dsp:cNvSpPr/>
      </dsp:nvSpPr>
      <dsp:spPr>
        <a:xfrm>
          <a:off x="0" y="28342"/>
          <a:ext cx="11448788" cy="743535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/>
            <a:t>Охорона земель:</a:t>
          </a:r>
        </a:p>
      </dsp:txBody>
      <dsp:txXfrm>
        <a:off x="36296" y="64638"/>
        <a:ext cx="11376196" cy="670943"/>
      </dsp:txXfrm>
    </dsp:sp>
    <dsp:sp modelId="{B88898F2-9159-4920-B60C-E1706B195EE3}">
      <dsp:nvSpPr>
        <dsp:cNvPr id="0" name=""/>
        <dsp:cNvSpPr/>
      </dsp:nvSpPr>
      <dsp:spPr>
        <a:xfrm>
          <a:off x="0" y="897240"/>
          <a:ext cx="11448788" cy="4235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499" tIns="39370" rIns="220472" bIns="39370" numCol="1" spcCol="1270" anchor="t" anchorCtr="0">
          <a:noAutofit/>
        </a:bodyPr>
        <a:lstStyle/>
        <a:p>
          <a:pPr marL="363538" lvl="1" indent="-363538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uk-UA" sz="2400" kern="1200" noProof="0" dirty="0"/>
            <a:t>обґрунтування і забезпечення досягнення раціонального землекористування;</a:t>
          </a:r>
        </a:p>
        <a:p>
          <a:pPr marL="363538" lvl="1" indent="-363538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uk-UA" sz="2400" kern="1200" dirty="0"/>
            <a:t>захист сільськогосподарських угідь, лісових земель та чагарників від необґрунтованого їх вилучення для інших потреб;</a:t>
          </a:r>
        </a:p>
        <a:p>
          <a:pPr marL="363538" lvl="1" indent="-363538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uk-UA" sz="2400" kern="1200" dirty="0"/>
            <a:t>захист земель від ерозії, селів, підтоплення, заболочування, вторинного засолення, </a:t>
          </a:r>
          <a:r>
            <a:rPr lang="uk-UA" sz="2400" kern="1200" dirty="0" err="1"/>
            <a:t>переосушення</a:t>
          </a:r>
          <a:r>
            <a:rPr lang="uk-UA" sz="2400" kern="1200" dirty="0"/>
            <a:t>, ущільнення, забруднення відходами виробництва, хімічними та радіоактивними речовинами та від інших несприятливих природних і техногенних процесів;</a:t>
          </a:r>
        </a:p>
        <a:p>
          <a:pPr marL="363538" lvl="1" indent="-363538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uk-UA" sz="2400" kern="1200" noProof="0" dirty="0"/>
            <a:t>збереження природних водно-болотних угідь;</a:t>
          </a:r>
        </a:p>
        <a:p>
          <a:pPr marL="363538" lvl="1" indent="-363538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uk-UA" sz="2400" kern="1200" noProof="0" dirty="0"/>
            <a:t>попередження погіршення естетичного стану та екологічної ролі антропогенних ландшафтів;</a:t>
          </a:r>
        </a:p>
        <a:p>
          <a:pPr marL="363538" lvl="1" indent="-363538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uk-UA" sz="2400" kern="1200" noProof="0" dirty="0"/>
            <a:t>консервацію деградованих і малопродуктивних сільськогосподарських угідь.</a:t>
          </a:r>
        </a:p>
      </dsp:txBody>
      <dsp:txXfrm>
        <a:off x="0" y="897240"/>
        <a:ext cx="11448788" cy="42352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65D8D-FE46-4C17-B8C2-D0FBD1EA9CCE}">
      <dsp:nvSpPr>
        <dsp:cNvPr id="0" name=""/>
        <dsp:cNvSpPr/>
      </dsp:nvSpPr>
      <dsp:spPr>
        <a:xfrm rot="16200000">
          <a:off x="2364" y="2481"/>
          <a:ext cx="4759045" cy="4759045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noProof="0" dirty="0"/>
            <a:t>Юридичні особи</a:t>
          </a:r>
        </a:p>
      </dsp:txBody>
      <dsp:txXfrm rot="5400000">
        <a:off x="2365" y="1192241"/>
        <a:ext cx="3926212" cy="2379523"/>
      </dsp:txXfrm>
    </dsp:sp>
    <dsp:sp modelId="{37871940-D1CC-4EAA-A4E5-BA1E92B87B13}">
      <dsp:nvSpPr>
        <dsp:cNvPr id="0" name=""/>
        <dsp:cNvSpPr/>
      </dsp:nvSpPr>
      <dsp:spPr>
        <a:xfrm rot="5400000">
          <a:off x="7286210" y="6"/>
          <a:ext cx="4759045" cy="4763995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b="1" kern="1200" dirty="0"/>
            <a:t>Фізичні особи</a:t>
          </a:r>
          <a:endParaRPr lang="uk-UA" sz="3200" kern="1200" noProof="0" dirty="0"/>
        </a:p>
      </dsp:txBody>
      <dsp:txXfrm rot="-5400000">
        <a:off x="8116569" y="1192242"/>
        <a:ext cx="3931162" cy="23795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80AFB-A41A-46BD-B4E9-A45FE90877CA}" type="datetimeFigureOut">
              <a:rPr lang="uk-UA" smtClean="0"/>
              <a:t>29.02.2024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B1A87-CACE-4EAF-8406-72BB94EC30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2521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04927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57904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5775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08014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62011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5B1A87-CACE-4EAF-8406-72BB94EC30A1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6832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43057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uk-UA" sz="1800" b="1" i="1" u="none" strike="noStrike" baseline="0" dirty="0"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9626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2279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6974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4924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0219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2747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2716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0709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6673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B1A87-CACE-4EAF-8406-72BB94EC30A1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957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45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191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37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875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37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8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182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743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355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5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6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82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70-2022-%D1%80#Text" TargetMode="External"/><Relationship Id="rId3" Type="http://schemas.openxmlformats.org/officeDocument/2006/relationships/hyperlink" Target="https://zakon.rada.gov.ua/laws/show/2768-14#Text" TargetMode="External"/><Relationship Id="rId7" Type="http://schemas.openxmlformats.org/officeDocument/2006/relationships/hyperlink" Target="https://www.fao.org/3/ca7464uk/CA7464UK.pdf" TargetMode="External"/><Relationship Id="rId2" Type="http://schemas.openxmlformats.org/officeDocument/2006/relationships/hyperlink" Target="https://zakon.rada.gov.ua/laws/show/254%D0%BA/96-%D0%B2%D1%80#Tex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963-15#Text" TargetMode="External"/><Relationship Id="rId5" Type="http://schemas.openxmlformats.org/officeDocument/2006/relationships/hyperlink" Target="https://zakon.rada.gov.ua/laws/show/877-16#Text" TargetMode="External"/><Relationship Id="rId4" Type="http://schemas.openxmlformats.org/officeDocument/2006/relationships/hyperlink" Target="https://zakon.rada.gov.ua/laws/show/962-15#Text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124E73-99A3-47FD-9BC3-DCB190814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0560" y="1920239"/>
            <a:ext cx="10850880" cy="2692401"/>
          </a:xfrm>
        </p:spPr>
        <p:txBody>
          <a:bodyPr>
            <a:normAutofit/>
          </a:bodyPr>
          <a:lstStyle/>
          <a:p>
            <a:pPr algn="ctr"/>
            <a:r>
              <a:rPr lang="uk-UA" sz="5600" b="1" dirty="0"/>
              <a:t>ПРИНЦИПИ ДЕРЖАВНОЇ ПОЛІТИКИ ТА ПРАВОВЕ РЕГУЛЮВАННЯ </a:t>
            </a:r>
            <a:br>
              <a:rPr lang="uk-UA" sz="5600" b="1" dirty="0"/>
            </a:br>
            <a:r>
              <a:rPr lang="uk-UA" sz="5600" b="1" dirty="0"/>
              <a:t>У СФЕРІ ОХОРОНИ ЗЕМЕЛЬ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7457D7-F28C-49B1-AB30-0C61A49199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94233" y="581096"/>
            <a:ext cx="5357600" cy="1160213"/>
          </a:xfrm>
        </p:spPr>
        <p:txBody>
          <a:bodyPr>
            <a:normAutofit/>
          </a:bodyPr>
          <a:lstStyle/>
          <a:p>
            <a:r>
              <a:rPr lang="uk-UA" sz="3600" b="1" dirty="0"/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13587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402799-9FED-4CC2-A677-37DFCE28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971"/>
            <a:ext cx="10515600" cy="94551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dirty="0"/>
              <a:t>Основні принципи державної політики </a:t>
            </a:r>
            <a:br>
              <a:rPr lang="uk-UA" sz="4400" dirty="0"/>
            </a:br>
            <a:r>
              <a:rPr lang="uk-UA" sz="4400" dirty="0"/>
              <a:t>у сфері охорони земель</a:t>
            </a:r>
            <a:endParaRPr lang="uk-UA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9376EA6F-173E-4DEB-97C2-134EFF32DC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303867"/>
              </p:ext>
            </p:extLst>
          </p:nvPr>
        </p:nvGraphicFramePr>
        <p:xfrm>
          <a:off x="413359" y="1377863"/>
          <a:ext cx="11448789" cy="5286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70904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7A39A-0FEB-44C1-ADFB-DBC32C014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60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Правове регулювання </a:t>
            </a:r>
            <a:br>
              <a:rPr lang="uk-UA" dirty="0"/>
            </a:br>
            <a:r>
              <a:rPr lang="uk-UA" dirty="0"/>
              <a:t>охорони земель в Україні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1C231F-192C-499D-A04E-BAEDE25D283A}"/>
              </a:ext>
            </a:extLst>
          </p:cNvPr>
          <p:cNvSpPr txBox="1"/>
          <p:nvPr/>
        </p:nvSpPr>
        <p:spPr>
          <a:xfrm>
            <a:off x="541746" y="1456849"/>
            <a:ext cx="11007246" cy="70788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Земельні відносини регулюються Конституцією України, Земельним кодексом України, а також прийнятими відповідно </a:t>
            </a:r>
            <a:r>
              <a:rPr lang="ru-RU" sz="2000" dirty="0"/>
              <a:t>до них </a:t>
            </a:r>
            <a:r>
              <a:rPr lang="uk-UA" sz="2000" dirty="0"/>
              <a:t>нормативно-правовими</a:t>
            </a:r>
            <a:r>
              <a:rPr lang="ru-RU" sz="2000" dirty="0"/>
              <a:t> актами.</a:t>
            </a:r>
            <a:endParaRPr lang="uk-UA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C80545-016E-41AC-93C9-7A22D1F84BE4}"/>
              </a:ext>
            </a:extLst>
          </p:cNvPr>
          <p:cNvSpPr txBox="1"/>
          <p:nvPr/>
        </p:nvSpPr>
        <p:spPr>
          <a:xfrm>
            <a:off x="541746" y="3206596"/>
            <a:ext cx="11007247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sz="2000" u="sng" dirty="0"/>
              <a:t>Завданням земельного законодавства </a:t>
            </a:r>
            <a:r>
              <a:rPr lang="uk-UA" sz="2000" dirty="0"/>
              <a:t>є регулювання земельних відносин з метою забезпечення права на землю громадян, юридичних осіб, територіальних громад та держави, </a:t>
            </a:r>
            <a:r>
              <a:rPr lang="uk-UA" sz="2000" u="sng" dirty="0"/>
              <a:t>раціонального використання та охорони земель</a:t>
            </a:r>
            <a:r>
              <a:rPr lang="uk-UA" sz="2000" dirty="0"/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3B5E7-AF6E-481C-9C2B-53A371B05B73}"/>
              </a:ext>
            </a:extLst>
          </p:cNvPr>
          <p:cNvSpPr txBox="1"/>
          <p:nvPr/>
        </p:nvSpPr>
        <p:spPr>
          <a:xfrm>
            <a:off x="541746" y="4210171"/>
            <a:ext cx="11007247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000" u="sng" dirty="0">
                <a:solidFill>
                  <a:schemeClr val="accent2">
                    <a:lumMod val="50000"/>
                  </a:schemeClr>
                </a:solidFill>
              </a:rPr>
              <a:t>Правові, економічні та соціальні основи охорони земель </a:t>
            </a:r>
            <a:r>
              <a:rPr lang="uk-UA" sz="2000" dirty="0">
                <a:solidFill>
                  <a:schemeClr val="accent2">
                    <a:lumMod val="50000"/>
                  </a:schemeClr>
                </a:solidFill>
              </a:rPr>
              <a:t>з метою забезпечення їх раціонального використання, відтворення та підвищення родючості ґрунтів, інших корисних властивостей землі, збереження екологічних функцій ґрунтового покриву та охорони довкілля визначає </a:t>
            </a:r>
            <a:r>
              <a:rPr lang="uk-UA" sz="2000" u="sng" dirty="0">
                <a:solidFill>
                  <a:schemeClr val="accent2">
                    <a:lumMod val="50000"/>
                  </a:schemeClr>
                </a:solidFill>
              </a:rPr>
              <a:t>Закон України «Про охорону земель».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9406B3-EFAA-4C97-8071-C94D67B561A8}"/>
              </a:ext>
            </a:extLst>
          </p:cNvPr>
          <p:cNvSpPr txBox="1"/>
          <p:nvPr/>
        </p:nvSpPr>
        <p:spPr>
          <a:xfrm>
            <a:off x="541747" y="5610564"/>
            <a:ext cx="11007247" cy="101566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just"/>
            <a:r>
              <a:rPr lang="uk-UA" sz="2000" u="sng" dirty="0">
                <a:solidFill>
                  <a:schemeClr val="accent2">
                    <a:lumMod val="50000"/>
                  </a:schemeClr>
                </a:solidFill>
              </a:rPr>
              <a:t>Правове регулювання у сфері охорони земель </a:t>
            </a:r>
            <a:r>
              <a:rPr lang="uk-UA" sz="2000" dirty="0">
                <a:solidFill>
                  <a:schemeClr val="accent2">
                    <a:lumMod val="50000"/>
                  </a:schemeClr>
                </a:solidFill>
              </a:rPr>
              <a:t>здійснюється відповідно до Конституції України, Земельного кодексу України, Закону України «Про охорону земель», інших нормативно-правових актів, які приймаються відповідно до них.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8882B0-BB0B-4DC3-B539-E539F499BEAB}"/>
              </a:ext>
            </a:extLst>
          </p:cNvPr>
          <p:cNvSpPr txBox="1"/>
          <p:nvPr/>
        </p:nvSpPr>
        <p:spPr>
          <a:xfrm>
            <a:off x="541745" y="2264123"/>
            <a:ext cx="11007247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Земельне законодавство включає Земельний кодекс України, інші нормативно-правові акти у галузі земельних відносин.</a:t>
            </a:r>
          </a:p>
        </p:txBody>
      </p:sp>
    </p:spTree>
    <p:extLst>
      <p:ext uri="{BB962C8B-B14F-4D97-AF65-F5344CB8AC3E}">
        <p14:creationId xmlns:p14="http://schemas.microsoft.com/office/powerpoint/2010/main" val="3381973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7A39A-0FEB-44C1-ADFB-DBC32C014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60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Правове регулювання </a:t>
            </a:r>
            <a:br>
              <a:rPr lang="uk-UA" dirty="0"/>
            </a:br>
            <a:r>
              <a:rPr lang="uk-UA" dirty="0"/>
              <a:t>охорони земель в Україні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978275-95E5-4DA7-A660-C1FC5F3BBE9B}"/>
              </a:ext>
            </a:extLst>
          </p:cNvPr>
          <p:cNvSpPr txBox="1"/>
          <p:nvPr/>
        </p:nvSpPr>
        <p:spPr>
          <a:xfrm>
            <a:off x="334027" y="1688709"/>
            <a:ext cx="11523946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3600" b="1" dirty="0"/>
              <a:t>У галузі охорони земель та відтворення родючості ґрунтів встановлюються нормативи:</a:t>
            </a:r>
          </a:p>
          <a:p>
            <a:pPr algn="just"/>
            <a:endParaRPr lang="uk-UA" sz="3600" dirty="0"/>
          </a:p>
          <a:p>
            <a:pPr algn="just"/>
            <a:r>
              <a:rPr lang="uk-UA" sz="3600" dirty="0"/>
              <a:t>а) оптимального співвідношення земельних угідь;</a:t>
            </a:r>
          </a:p>
          <a:p>
            <a:pPr algn="just"/>
            <a:r>
              <a:rPr lang="uk-UA" sz="3600" dirty="0"/>
              <a:t>б) якісного стану ґрунтів;</a:t>
            </a:r>
          </a:p>
          <a:p>
            <a:pPr algn="just"/>
            <a:r>
              <a:rPr lang="uk-UA" sz="3600" dirty="0"/>
              <a:t>в) гранично допустимого забруднення ґрунтів;</a:t>
            </a:r>
          </a:p>
          <a:p>
            <a:pPr algn="just"/>
            <a:r>
              <a:rPr lang="uk-UA" sz="3600" dirty="0"/>
              <a:t>г) показники деградації земель та ґрунтів.</a:t>
            </a:r>
          </a:p>
          <a:p>
            <a:pPr algn="just"/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857064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7A39A-0FEB-44C1-ADFB-DBC32C014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60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Правове регулювання </a:t>
            </a:r>
            <a:br>
              <a:rPr lang="uk-UA" dirty="0"/>
            </a:br>
            <a:r>
              <a:rPr lang="uk-UA" dirty="0"/>
              <a:t>охорони земель в Україні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978275-95E5-4DA7-A660-C1FC5F3BBE9B}"/>
              </a:ext>
            </a:extLst>
          </p:cNvPr>
          <p:cNvSpPr txBox="1"/>
          <p:nvPr/>
        </p:nvSpPr>
        <p:spPr>
          <a:xfrm>
            <a:off x="334027" y="1688709"/>
            <a:ext cx="11523946" cy="489364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just"/>
            <a:endParaRPr lang="uk-UA" sz="2400" dirty="0"/>
          </a:p>
          <a:p>
            <a:pPr algn="ctr"/>
            <a:r>
              <a:rPr lang="uk-UA" sz="3600" dirty="0"/>
              <a:t>Нормування в галузі охорони земель та відтворення родючості ґрунтів здійснюється з метою </a:t>
            </a:r>
            <a:r>
              <a:rPr lang="uk-UA" sz="3600" u="sng" dirty="0"/>
              <a:t>забезпечення екологічної і санітарно-гігієнічної безпеки громадян </a:t>
            </a:r>
            <a:r>
              <a:rPr lang="uk-UA" sz="3600" dirty="0"/>
              <a:t>шляхом прийняття відповідних нормативів, які визначають </a:t>
            </a:r>
            <a:r>
              <a:rPr lang="uk-UA" sz="3600" u="sng" dirty="0"/>
              <a:t>вимоги щодо якості земель, допустимого антропогенного навантаження на ґрунти та окремі території, допустимого сільськогосподарського освоєння земель</a:t>
            </a:r>
            <a:r>
              <a:rPr lang="uk-UA" sz="3600" dirty="0"/>
              <a:t> тощо.</a:t>
            </a:r>
          </a:p>
        </p:txBody>
      </p:sp>
    </p:spTree>
    <p:extLst>
      <p:ext uri="{BB962C8B-B14F-4D97-AF65-F5344CB8AC3E}">
        <p14:creationId xmlns:p14="http://schemas.microsoft.com/office/powerpoint/2010/main" val="2420567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7A39A-0FEB-44C1-ADFB-DBC32C014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60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Правове регулювання </a:t>
            </a:r>
            <a:br>
              <a:rPr lang="uk-UA" dirty="0"/>
            </a:br>
            <a:r>
              <a:rPr lang="uk-UA" dirty="0"/>
              <a:t>охорони земель в Україні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978275-95E5-4DA7-A660-C1FC5F3BBE9B}"/>
              </a:ext>
            </a:extLst>
          </p:cNvPr>
          <p:cNvSpPr txBox="1"/>
          <p:nvPr/>
        </p:nvSpPr>
        <p:spPr>
          <a:xfrm>
            <a:off x="334027" y="1688709"/>
            <a:ext cx="1152394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solidFill>
                  <a:schemeClr val="accent2">
                    <a:lumMod val="50000"/>
                  </a:schemeClr>
                </a:solidFill>
              </a:rPr>
              <a:t>Пріоритетність земель сільськогосподарського призначення</a:t>
            </a:r>
          </a:p>
          <a:p>
            <a:pPr algn="just"/>
            <a:endParaRPr lang="uk-UA" sz="3200" dirty="0"/>
          </a:p>
          <a:p>
            <a:pPr algn="just"/>
            <a:r>
              <a:rPr lang="uk-UA" sz="3200" dirty="0"/>
              <a:t>Землі, придатні для потреб сільського господарства (крім </a:t>
            </a:r>
            <a:r>
              <a:rPr lang="uk-UA" sz="3200" dirty="0" err="1"/>
              <a:t>самозалісених</a:t>
            </a:r>
            <a:r>
              <a:rPr lang="uk-UA" sz="3200" dirty="0"/>
              <a:t> земель), повинні надаватися насамперед для таких цілей:</a:t>
            </a:r>
          </a:p>
          <a:p>
            <a:pPr algn="just"/>
            <a:endParaRPr lang="uk-UA" sz="3200" dirty="0"/>
          </a:p>
          <a:p>
            <a:pPr algn="just"/>
            <a:r>
              <a:rPr lang="uk-UA" sz="3200" dirty="0"/>
              <a:t>1) ведення сільського господарства;</a:t>
            </a:r>
          </a:p>
          <a:p>
            <a:pPr algn="just"/>
            <a:r>
              <a:rPr lang="uk-UA" sz="3200" dirty="0"/>
              <a:t>2) ведення лісового господарства;</a:t>
            </a:r>
          </a:p>
          <a:p>
            <a:pPr algn="just"/>
            <a:r>
              <a:rPr lang="uk-UA" sz="3200" dirty="0"/>
              <a:t>3) створення територій та об’єктів природно-заповідного фонду.</a:t>
            </a:r>
          </a:p>
        </p:txBody>
      </p:sp>
    </p:spTree>
    <p:extLst>
      <p:ext uri="{BB962C8B-B14F-4D97-AF65-F5344CB8AC3E}">
        <p14:creationId xmlns:p14="http://schemas.microsoft.com/office/powerpoint/2010/main" val="1496777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7A39A-0FEB-44C1-ADFB-DBC32C014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60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Правове регулювання </a:t>
            </a:r>
            <a:br>
              <a:rPr lang="uk-UA" dirty="0"/>
            </a:br>
            <a:r>
              <a:rPr lang="uk-UA" dirty="0"/>
              <a:t>охорони земель в Україні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7704CD-B40E-4C21-BF7E-EED7E34778D2}"/>
              </a:ext>
            </a:extLst>
          </p:cNvPr>
          <p:cNvSpPr txBox="1"/>
          <p:nvPr/>
        </p:nvSpPr>
        <p:spPr>
          <a:xfrm>
            <a:off x="246345" y="1599600"/>
            <a:ext cx="11699309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4200" b="1" dirty="0">
                <a:solidFill>
                  <a:schemeClr val="accent2">
                    <a:lumMod val="50000"/>
                  </a:schemeClr>
                </a:solidFill>
              </a:rPr>
              <a:t>Планування використання земель</a:t>
            </a:r>
          </a:p>
          <a:p>
            <a:endParaRPr lang="uk-UA" sz="4200" dirty="0"/>
          </a:p>
          <a:p>
            <a:pPr algn="just"/>
            <a:r>
              <a:rPr lang="uk-UA" sz="4200" dirty="0"/>
              <a:t>Загальнодержавні програми використання та охорони земель розробляються з метою забезпечення потреб населення і галузей економіки у землі та її </a:t>
            </a:r>
            <a:r>
              <a:rPr lang="uk-UA" sz="4200" b="1" dirty="0"/>
              <a:t>раціонального використання і охорони</a:t>
            </a:r>
            <a:r>
              <a:rPr lang="uk-UA" sz="4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5883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27A612-03CB-4BB9-B500-B7D8F2E8D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645"/>
            <a:ext cx="10515600" cy="832757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Загальнодержавна цільова програма використання та охорони земель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F7F40AA7-C51F-4CF7-82B4-310F7E54FB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9512" b="8401"/>
          <a:stretch/>
        </p:blipFill>
        <p:spPr>
          <a:xfrm>
            <a:off x="1735871" y="1224643"/>
            <a:ext cx="9253258" cy="5631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801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A39D67-B052-4817-8F8C-E54FD5E52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Аналіз проблем та шляхи вирішення проблеми нераціонального використання земельно-ресурсного потенціалу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19DFA22-35E2-4E3C-B0C3-82BC824866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1792"/>
          <a:stretch/>
        </p:blipFill>
        <p:spPr>
          <a:xfrm>
            <a:off x="342686" y="2367643"/>
            <a:ext cx="11506628" cy="447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672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7A39A-0FEB-44C1-ADFB-DBC32C014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60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Правове регулювання </a:t>
            </a:r>
            <a:br>
              <a:rPr lang="uk-UA" dirty="0"/>
            </a:br>
            <a:r>
              <a:rPr lang="uk-UA" dirty="0"/>
              <a:t>охорони земель в Україні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998812-6F44-45AB-8E5A-6AD6C67941AC}"/>
              </a:ext>
            </a:extLst>
          </p:cNvPr>
          <p:cNvSpPr txBox="1"/>
          <p:nvPr/>
        </p:nvSpPr>
        <p:spPr>
          <a:xfrm>
            <a:off x="1945188" y="1593316"/>
            <a:ext cx="83016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Відповідальність за порушення законодавства </a:t>
            </a:r>
            <a:br>
              <a:rPr lang="uk-UA" sz="2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про охорону земель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285A06-9AD6-4DDD-8159-9A1F238AB1D6}"/>
              </a:ext>
            </a:extLst>
          </p:cNvPr>
          <p:cNvSpPr txBox="1"/>
          <p:nvPr/>
        </p:nvSpPr>
        <p:spPr>
          <a:xfrm>
            <a:off x="604903" y="2700572"/>
            <a:ext cx="10982194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uk-UA" sz="2800" dirty="0"/>
          </a:p>
          <a:p>
            <a:pPr algn="ctr"/>
            <a:r>
              <a:rPr lang="uk-UA" sz="3800" dirty="0"/>
              <a:t>Застосування заходів </a:t>
            </a:r>
            <a:r>
              <a:rPr lang="uk-UA" sz="3800" u="sng" dirty="0"/>
              <a:t>дисциплінарної, цивільно-правової, адміністративної або кримінальної відповідальності </a:t>
            </a:r>
            <a:r>
              <a:rPr lang="uk-UA" sz="3800" dirty="0"/>
              <a:t>не звільняє винних від </a:t>
            </a:r>
            <a:r>
              <a:rPr lang="uk-UA" sz="3800" u="sng" dirty="0"/>
              <a:t>відшкодування шкоди, заподіяної земельним ресурсам</a:t>
            </a:r>
            <a:r>
              <a:rPr lang="uk-UA" sz="3800" dirty="0"/>
              <a:t>.</a:t>
            </a:r>
          </a:p>
          <a:p>
            <a:pPr algn="just"/>
            <a:endParaRPr lang="uk-UA" sz="2800" dirty="0"/>
          </a:p>
          <a:p>
            <a:pPr algn="just"/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93534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1584B99-C424-4188-82B4-2AB3046B28C3}"/>
              </a:ext>
            </a:extLst>
          </p:cNvPr>
          <p:cNvSpPr txBox="1"/>
          <p:nvPr/>
        </p:nvSpPr>
        <p:spPr>
          <a:xfrm>
            <a:off x="4544785" y="2736660"/>
            <a:ext cx="3102429" cy="156966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solidFill>
                  <a:schemeClr val="accent2">
                    <a:lumMod val="50000"/>
                  </a:schemeClr>
                </a:solidFill>
              </a:rPr>
              <a:t>Відповідальність за порушення законодавства </a:t>
            </a:r>
            <a:br>
              <a:rPr lang="uk-UA" sz="24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400" dirty="0">
                <a:solidFill>
                  <a:schemeClr val="accent2">
                    <a:lumMod val="50000"/>
                  </a:schemeClr>
                </a:solidFill>
              </a:rPr>
              <a:t>про охорону земель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402799-9FED-4CC2-A677-37DFCE28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971"/>
            <a:ext cx="10515600" cy="945515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Правове регулювання </a:t>
            </a:r>
            <a:br>
              <a:rPr lang="uk-UA" dirty="0"/>
            </a:br>
            <a:r>
              <a:rPr lang="uk-UA" dirty="0"/>
              <a:t>охорони земель в Україні</a:t>
            </a: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4113C524-EF30-42B7-A1A2-D23E2BE2C4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2694532"/>
              </p:ext>
            </p:extLst>
          </p:nvPr>
        </p:nvGraphicFramePr>
        <p:xfrm>
          <a:off x="75156" y="1139486"/>
          <a:ext cx="12047621" cy="4764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C2CA0B1-2F65-483F-AD14-468BEBB63232}"/>
              </a:ext>
            </a:extLst>
          </p:cNvPr>
          <p:cNvSpPr txBox="1"/>
          <p:nvPr/>
        </p:nvSpPr>
        <p:spPr>
          <a:xfrm>
            <a:off x="116306" y="6625389"/>
            <a:ext cx="1157839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http://nnvc.nuczu.edu.ua/images/topmenu/kafedry/kafedra-publichnoho-administruvannia-u-sferi-tsyvilnoho-zakhystu/Lekcii/lk14.pdf</a:t>
            </a:r>
            <a:endParaRPr kumimoji="0" lang="uk-UA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0926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988E08-FD37-4CD0-B112-CA40628E3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ПЛАН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2CA2BE-BA7B-47AB-AF33-41CEBC525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5271"/>
            <a:ext cx="10515600" cy="4988961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uk-UA" sz="3600" dirty="0"/>
              <a:t>Основні принципи державної політики у сфері охорони земель.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uk-UA" sz="3600" dirty="0"/>
              <a:t>Правове регулювання охорони земель в Україні.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uk-UA" sz="3600" dirty="0"/>
              <a:t>Удосконалення механізму управління в сфері використання та охорони земель.</a:t>
            </a:r>
          </a:p>
        </p:txBody>
      </p:sp>
    </p:spTree>
    <p:extLst>
      <p:ext uri="{BB962C8B-B14F-4D97-AF65-F5344CB8AC3E}">
        <p14:creationId xmlns:p14="http://schemas.microsoft.com/office/powerpoint/2010/main" val="35523792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7A39A-0FEB-44C1-ADFB-DBC32C014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60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Правове регулювання </a:t>
            </a:r>
            <a:br>
              <a:rPr lang="uk-UA" dirty="0"/>
            </a:br>
            <a:r>
              <a:rPr lang="uk-UA" dirty="0"/>
              <a:t>охорони земель в Україні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998812-6F44-45AB-8E5A-6AD6C67941AC}"/>
              </a:ext>
            </a:extLst>
          </p:cNvPr>
          <p:cNvSpPr txBox="1"/>
          <p:nvPr/>
        </p:nvSpPr>
        <p:spPr>
          <a:xfrm>
            <a:off x="1945188" y="1593316"/>
            <a:ext cx="83016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Відповідальність за порушення законодавства </a:t>
            </a:r>
            <a:br>
              <a:rPr lang="uk-UA" sz="2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про охорону земель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285A06-9AD6-4DDD-8159-9A1F238AB1D6}"/>
              </a:ext>
            </a:extLst>
          </p:cNvPr>
          <p:cNvSpPr txBox="1"/>
          <p:nvPr/>
        </p:nvSpPr>
        <p:spPr>
          <a:xfrm>
            <a:off x="604903" y="2514467"/>
            <a:ext cx="10982194" cy="184665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uk-UA" sz="3800" dirty="0"/>
              <a:t>Шкода, заподіяна внаслідок порушення законодавства України про охорону земель, підлягає відшкодуванню в повному обсязі.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F0B2739-B33B-4828-99A4-494F5FBA07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0434" y="4361127"/>
            <a:ext cx="3612673" cy="238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7098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402799-9FED-4CC2-A677-37DFCE28F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uk-UA" sz="4400" dirty="0"/>
          </a:p>
        </p:txBody>
      </p:sp>
      <p:pic>
        <p:nvPicPr>
          <p:cNvPr id="64" name="Рисунок 63">
            <a:extLst>
              <a:ext uri="{FF2B5EF4-FFF2-40B4-BE49-F238E27FC236}">
                <a16:creationId xmlns:a16="http://schemas.microsoft.com/office/drawing/2014/main" id="{857D05A2-BEAA-4D66-8644-7B0729AD9D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579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5D705B-BD4D-4BF8-96B8-E5D4BB2E0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718657" cy="6231618"/>
          </a:xfrm>
        </p:spPr>
        <p:txBody>
          <a:bodyPr/>
          <a:lstStyle/>
          <a:p>
            <a:pPr algn="ctr"/>
            <a:r>
              <a:rPr lang="uk-UA" sz="4400" dirty="0"/>
              <a:t>Удосконалення механізму управління </a:t>
            </a:r>
            <a:br>
              <a:rPr lang="uk-UA" sz="4400" dirty="0"/>
            </a:br>
            <a:r>
              <a:rPr lang="uk-UA" sz="4400" dirty="0"/>
              <a:t>в сфер використання та охорони земель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7706CAF-161D-42AA-9EEB-7BB17DEA1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857" y="0"/>
            <a:ext cx="66351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5441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AE57EA-8ABE-4C86-AE03-3794055D0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8017"/>
            <a:ext cx="10515600" cy="1325563"/>
          </a:xfrm>
        </p:spPr>
        <p:txBody>
          <a:bodyPr/>
          <a:lstStyle/>
          <a:p>
            <a:pPr algn="ctr"/>
            <a:r>
              <a:rPr lang="uk-UA" dirty="0"/>
              <a:t>Рекомендована література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C60DCE-A569-4818-9F56-FF8F24DB9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1" y="636814"/>
            <a:ext cx="11723914" cy="6221186"/>
          </a:xfrm>
        </p:spPr>
        <p:txBody>
          <a:bodyPr>
            <a:noAutofit/>
          </a:bodyPr>
          <a:lstStyle/>
          <a:p>
            <a:r>
              <a:rPr lang="ru-RU" sz="2000" dirty="0" err="1"/>
              <a:t>Конституція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28.06.1996 № 254к/96-ВР.</a:t>
            </a:r>
            <a:r>
              <a:rPr lang="en-US" sz="2000" dirty="0"/>
              <a:t> URL</a:t>
            </a:r>
            <a:r>
              <a:rPr lang="uk-UA" sz="2000" dirty="0"/>
              <a:t>: </a:t>
            </a:r>
            <a:r>
              <a:rPr lang="en-GB" sz="2000" dirty="0"/>
              <a:t> </a:t>
            </a:r>
            <a:r>
              <a:rPr lang="en-GB" sz="2000" dirty="0">
                <a:hlinkClick r:id="rId2"/>
              </a:rPr>
              <a:t>https://zakon.rada.gov.ua/laws/show/254%D0%BA/96-%D0%B2%D1%80#Text</a:t>
            </a:r>
            <a:r>
              <a:rPr lang="uk-UA" sz="2000" dirty="0"/>
              <a:t> </a:t>
            </a:r>
            <a:endParaRPr lang="ru-RU" sz="2000" dirty="0"/>
          </a:p>
          <a:p>
            <a:r>
              <a:rPr lang="ru-RU" sz="2000" dirty="0" err="1"/>
              <a:t>Земельний</a:t>
            </a:r>
            <a:r>
              <a:rPr lang="ru-RU" sz="2000" dirty="0"/>
              <a:t> кодекс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en-GB" sz="2000" dirty="0"/>
              <a:t>25.10.2001 № 2768-III</a:t>
            </a:r>
            <a:r>
              <a:rPr lang="ru-RU" sz="2000" dirty="0"/>
              <a:t>. </a:t>
            </a:r>
            <a:r>
              <a:rPr lang="en-US" sz="2000" dirty="0"/>
              <a:t>URL</a:t>
            </a:r>
            <a:r>
              <a:rPr lang="uk-UA" sz="2000" dirty="0"/>
              <a:t>: </a:t>
            </a:r>
            <a:r>
              <a:rPr lang="ru-RU" sz="2000" dirty="0">
                <a:hlinkClick r:id="rId3"/>
              </a:rPr>
              <a:t>https://zakon.rada.gov.ua/laws/show/2768-14#Text</a:t>
            </a:r>
            <a:r>
              <a:rPr lang="ru-RU" sz="2000" dirty="0"/>
              <a:t> </a:t>
            </a:r>
          </a:p>
          <a:p>
            <a:r>
              <a:rPr lang="ru-RU" sz="2000" dirty="0"/>
              <a:t>Закон </a:t>
            </a:r>
            <a:r>
              <a:rPr lang="ru-RU" sz="2000" dirty="0" err="1"/>
              <a:t>України</a:t>
            </a:r>
            <a:r>
              <a:rPr lang="ru-RU" sz="2000" dirty="0"/>
              <a:t> «Про </a:t>
            </a:r>
            <a:r>
              <a:rPr lang="ru-RU" sz="2000" dirty="0" err="1"/>
              <a:t>охорону</a:t>
            </a:r>
            <a:r>
              <a:rPr lang="ru-RU" sz="2000" dirty="0"/>
              <a:t> земель» </a:t>
            </a:r>
            <a:r>
              <a:rPr lang="ru-RU" sz="2000" dirty="0" err="1"/>
              <a:t>від</a:t>
            </a:r>
            <a:r>
              <a:rPr lang="ru-RU" sz="2000" dirty="0"/>
              <a:t> 19.06.2003 № 962-IV. </a:t>
            </a:r>
            <a:r>
              <a:rPr lang="en-US" sz="2000" dirty="0"/>
              <a:t>URL</a:t>
            </a:r>
            <a:r>
              <a:rPr lang="uk-UA" sz="2000" dirty="0"/>
              <a:t>: </a:t>
            </a:r>
            <a:r>
              <a:rPr lang="en-GB" sz="2000" dirty="0">
                <a:hlinkClick r:id="rId4"/>
              </a:rPr>
              <a:t>https://zakon.rada.gov.ua/laws/show/962-15#Text</a:t>
            </a:r>
            <a:r>
              <a:rPr lang="uk-UA" sz="2000" dirty="0"/>
              <a:t> </a:t>
            </a:r>
            <a:endParaRPr lang="ru-RU" sz="2000" dirty="0"/>
          </a:p>
          <a:p>
            <a:r>
              <a:rPr lang="ru-RU" sz="2000" dirty="0"/>
              <a:t>Закон </a:t>
            </a:r>
            <a:r>
              <a:rPr lang="ru-RU" sz="2000" dirty="0" err="1"/>
              <a:t>України</a:t>
            </a:r>
            <a:r>
              <a:rPr lang="ru-RU" sz="2000" dirty="0"/>
              <a:t> «Про </a:t>
            </a:r>
            <a:r>
              <a:rPr lang="ru-RU" sz="2000" dirty="0" err="1"/>
              <a:t>основні</a:t>
            </a:r>
            <a:r>
              <a:rPr lang="ru-RU" sz="2000" dirty="0"/>
              <a:t> засади державного </a:t>
            </a:r>
            <a:r>
              <a:rPr lang="ru-RU" sz="2000" dirty="0" err="1"/>
              <a:t>нагляду</a:t>
            </a:r>
            <a:r>
              <a:rPr lang="ru-RU" sz="2000" dirty="0"/>
              <a:t> (контролю) у </a:t>
            </a:r>
            <a:r>
              <a:rPr lang="ru-RU" sz="2000" dirty="0" err="1"/>
              <a:t>сфері</a:t>
            </a:r>
            <a:r>
              <a:rPr lang="ru-RU" sz="2000" dirty="0"/>
              <a:t> </a:t>
            </a:r>
            <a:r>
              <a:rPr lang="ru-RU" sz="2000" dirty="0" err="1"/>
              <a:t>господарської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»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en-GB" sz="2000" dirty="0"/>
              <a:t>05.04.2007 № 877-V</a:t>
            </a:r>
            <a:r>
              <a:rPr lang="uk-UA" sz="2000" dirty="0"/>
              <a:t>.</a:t>
            </a:r>
            <a:r>
              <a:rPr lang="ru-RU" sz="2000" dirty="0"/>
              <a:t> </a:t>
            </a:r>
            <a:r>
              <a:rPr lang="en-US" sz="2000" dirty="0"/>
              <a:t>URL</a:t>
            </a:r>
            <a:r>
              <a:rPr lang="uk-UA" sz="2000" dirty="0"/>
              <a:t>:</a:t>
            </a:r>
            <a:r>
              <a:rPr lang="en-US" sz="2000" dirty="0"/>
              <a:t> </a:t>
            </a:r>
            <a:r>
              <a:rPr lang="ru-RU" sz="2000" dirty="0">
                <a:hlinkClick r:id="rId5"/>
              </a:rPr>
              <a:t>https://zakon.rada.gov.ua/laws/show/877-16#Text</a:t>
            </a:r>
            <a:r>
              <a:rPr lang="ru-RU" sz="2000" dirty="0"/>
              <a:t> </a:t>
            </a:r>
          </a:p>
          <a:p>
            <a:r>
              <a:rPr lang="ru-RU" sz="2000" dirty="0"/>
              <a:t>Закон </a:t>
            </a:r>
            <a:r>
              <a:rPr lang="ru-RU" sz="2000" dirty="0" err="1"/>
              <a:t>України</a:t>
            </a:r>
            <a:r>
              <a:rPr lang="ru-RU" sz="2000" dirty="0"/>
              <a:t> «Про </a:t>
            </a:r>
            <a:r>
              <a:rPr lang="ru-RU" sz="2000" dirty="0" err="1"/>
              <a:t>державний</a:t>
            </a:r>
            <a:r>
              <a:rPr lang="ru-RU" sz="2000" dirty="0"/>
              <a:t> контроль за </a:t>
            </a:r>
            <a:r>
              <a:rPr lang="ru-RU" sz="2000" dirty="0" err="1"/>
              <a:t>використання</a:t>
            </a:r>
            <a:r>
              <a:rPr lang="ru-RU" sz="2000" dirty="0"/>
              <a:t> та </a:t>
            </a:r>
            <a:r>
              <a:rPr lang="ru-RU" sz="2000" dirty="0" err="1"/>
              <a:t>охороною</a:t>
            </a:r>
            <a:r>
              <a:rPr lang="ru-RU" sz="2000" dirty="0"/>
              <a:t> земель» </a:t>
            </a:r>
            <a:r>
              <a:rPr lang="ru-RU" sz="2000" dirty="0" err="1"/>
              <a:t>від</a:t>
            </a:r>
            <a:r>
              <a:rPr lang="ru-RU" sz="2000" dirty="0"/>
              <a:t> 19.06.2003 року №963-IV. </a:t>
            </a:r>
            <a:r>
              <a:rPr lang="ru-RU" sz="2000" dirty="0" err="1"/>
              <a:t>Електронний</a:t>
            </a:r>
            <a:r>
              <a:rPr lang="ru-RU" sz="2000" dirty="0"/>
              <a:t> ресурс. Режим доступу: </a:t>
            </a:r>
            <a:r>
              <a:rPr lang="ru-RU" sz="2000" dirty="0">
                <a:hlinkClick r:id="rId6"/>
              </a:rPr>
              <a:t>https://zakon.rada.gov.ua/laws/show/963-15#Text</a:t>
            </a:r>
            <a:endParaRPr lang="ru-RU" sz="2000" dirty="0"/>
          </a:p>
          <a:p>
            <a:r>
              <a:rPr lang="ru-RU" sz="2000" dirty="0" err="1"/>
              <a:t>Механізми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</a:t>
            </a:r>
            <a:r>
              <a:rPr lang="ru-RU" sz="2000" dirty="0" err="1"/>
              <a:t>земельними</a:t>
            </a:r>
            <a:r>
              <a:rPr lang="ru-RU" sz="2000" dirty="0"/>
              <a:t> </a:t>
            </a:r>
            <a:r>
              <a:rPr lang="ru-RU" sz="2000" dirty="0" err="1"/>
              <a:t>відносинами</a:t>
            </a:r>
            <a:r>
              <a:rPr lang="ru-RU" sz="2000" dirty="0"/>
              <a:t> в </a:t>
            </a:r>
            <a:r>
              <a:rPr lang="ru-RU" sz="2000" dirty="0" err="1"/>
              <a:t>контексті</a:t>
            </a:r>
            <a:r>
              <a:rPr lang="ru-RU" sz="2000" dirty="0"/>
              <a:t>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сталого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/ Ш. І. Ібатуллін, О. В. Степенко, О. В. Сакаль [та </a:t>
            </a:r>
            <a:r>
              <a:rPr lang="ru-RU" sz="2000" dirty="0" err="1"/>
              <a:t>ін</a:t>
            </a:r>
            <a:r>
              <a:rPr lang="ru-RU" sz="2000" dirty="0"/>
              <a:t>.]. К.: </a:t>
            </a:r>
            <a:r>
              <a:rPr lang="ru-RU" sz="2000" dirty="0" err="1"/>
              <a:t>Державна</a:t>
            </a:r>
            <a:r>
              <a:rPr lang="ru-RU" sz="2000" dirty="0"/>
              <a:t> </a:t>
            </a:r>
            <a:r>
              <a:rPr lang="ru-RU" sz="2000" dirty="0" err="1"/>
              <a:t>установа</a:t>
            </a:r>
            <a:r>
              <a:rPr lang="ru-RU" sz="2000" dirty="0"/>
              <a:t> «</a:t>
            </a:r>
            <a:r>
              <a:rPr lang="ru-RU" sz="2000" dirty="0" err="1"/>
              <a:t>Інститут</a:t>
            </a:r>
            <a:r>
              <a:rPr lang="ru-RU" sz="2000" dirty="0"/>
              <a:t> </a:t>
            </a:r>
            <a:r>
              <a:rPr lang="ru-RU" sz="2000" dirty="0" err="1"/>
              <a:t>економіки</a:t>
            </a:r>
            <a:r>
              <a:rPr lang="ru-RU" sz="2000" dirty="0"/>
              <a:t> </a:t>
            </a:r>
            <a:r>
              <a:rPr lang="ru-RU" sz="2000" dirty="0" err="1"/>
              <a:t>природокористування</a:t>
            </a:r>
            <a:r>
              <a:rPr lang="ru-RU" sz="2000" dirty="0"/>
              <a:t> та </a:t>
            </a:r>
            <a:r>
              <a:rPr lang="ru-RU" sz="2000" dirty="0" err="1"/>
              <a:t>сталого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академії</a:t>
            </a:r>
            <a:r>
              <a:rPr lang="ru-RU" sz="2000" dirty="0"/>
              <a:t> наук </a:t>
            </a:r>
            <a:r>
              <a:rPr lang="ru-RU" sz="2000" dirty="0" err="1"/>
              <a:t>України</a:t>
            </a:r>
            <a:r>
              <a:rPr lang="ru-RU" sz="2000" dirty="0"/>
              <a:t>», 2012. 52 с.</a:t>
            </a:r>
          </a:p>
          <a:p>
            <a:r>
              <a:rPr lang="ru-RU" sz="2000" dirty="0" err="1"/>
              <a:t>Здорові</a:t>
            </a:r>
            <a:r>
              <a:rPr lang="ru-RU" sz="2000" dirty="0"/>
              <a:t> </a:t>
            </a:r>
            <a:r>
              <a:rPr lang="ru-RU" sz="2000" dirty="0" err="1"/>
              <a:t>ґрунти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: 2019. </a:t>
            </a:r>
            <a:r>
              <a:rPr lang="ru-RU" sz="2000" dirty="0" err="1"/>
              <a:t>Інтегроване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</a:t>
            </a:r>
            <a:r>
              <a:rPr lang="ru-RU" sz="2000" dirty="0" err="1"/>
              <a:t>природними</a:t>
            </a:r>
            <a:r>
              <a:rPr lang="ru-RU" sz="2000" dirty="0"/>
              <a:t> ресурсами </a:t>
            </a:r>
            <a:r>
              <a:rPr lang="ru-RU" sz="2000" dirty="0" err="1"/>
              <a:t>деградованих</a:t>
            </a:r>
            <a:r>
              <a:rPr lang="ru-RU" sz="2000" dirty="0"/>
              <a:t> </a:t>
            </a:r>
            <a:r>
              <a:rPr lang="ru-RU" sz="2000" dirty="0" err="1"/>
              <a:t>ландшафтів</a:t>
            </a:r>
            <a:r>
              <a:rPr lang="ru-RU" sz="2000" dirty="0"/>
              <a:t> </a:t>
            </a:r>
            <a:r>
              <a:rPr lang="ru-RU" sz="2000" dirty="0" err="1"/>
              <a:t>лісостепової</a:t>
            </a:r>
            <a:r>
              <a:rPr lang="ru-RU" sz="2000" dirty="0"/>
              <a:t> та </a:t>
            </a:r>
            <a:r>
              <a:rPr lang="ru-RU" sz="2000" dirty="0" err="1"/>
              <a:t>степової</a:t>
            </a:r>
            <a:r>
              <a:rPr lang="ru-RU" sz="2000" dirty="0"/>
              <a:t> зон </a:t>
            </a:r>
            <a:r>
              <a:rPr lang="ru-RU" sz="2000" dirty="0" err="1"/>
              <a:t>України</a:t>
            </a:r>
            <a:r>
              <a:rPr lang="ru-RU" sz="2000" dirty="0"/>
              <a:t>. </a:t>
            </a:r>
            <a:r>
              <a:rPr lang="ru-RU" sz="2000" dirty="0" err="1"/>
              <a:t>Огляд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проекту. </a:t>
            </a:r>
            <a:r>
              <a:rPr lang="ru-RU" sz="2000" dirty="0" err="1"/>
              <a:t>Продовольча</a:t>
            </a:r>
            <a:r>
              <a:rPr lang="ru-RU" sz="2000" dirty="0"/>
              <a:t> та </a:t>
            </a:r>
            <a:r>
              <a:rPr lang="ru-RU" sz="2000" dirty="0" err="1"/>
              <a:t>сільськогосподарська</a:t>
            </a:r>
            <a:r>
              <a:rPr lang="ru-RU" sz="2000" dirty="0"/>
              <a:t> </a:t>
            </a:r>
            <a:r>
              <a:rPr lang="ru-RU" sz="2000" dirty="0" err="1"/>
              <a:t>організація</a:t>
            </a:r>
            <a:r>
              <a:rPr lang="ru-RU" sz="2000" dirty="0"/>
              <a:t> ООН (ФАО). </a:t>
            </a:r>
            <a:r>
              <a:rPr lang="en-US" sz="2000" dirty="0"/>
              <a:t>URL</a:t>
            </a:r>
            <a:r>
              <a:rPr lang="uk-UA" sz="2000" dirty="0"/>
              <a:t>: </a:t>
            </a:r>
            <a:r>
              <a:rPr lang="en-GB" sz="2000" dirty="0">
                <a:hlinkClick r:id="rId7"/>
              </a:rPr>
              <a:t>https://www.fao.org/3/ca7464uk/CA7464UK.pdf</a:t>
            </a:r>
            <a:endParaRPr lang="uk-UA" sz="2000" dirty="0"/>
          </a:p>
          <a:p>
            <a:r>
              <a:rPr lang="ru-RU" sz="2000" dirty="0" err="1"/>
              <a:t>Концепція</a:t>
            </a:r>
            <a:r>
              <a:rPr lang="ru-RU" sz="2000" dirty="0"/>
              <a:t> </a:t>
            </a:r>
            <a:r>
              <a:rPr lang="ru-RU" sz="2000" dirty="0" err="1"/>
              <a:t>Загальнодержавної</a:t>
            </a:r>
            <a:r>
              <a:rPr lang="ru-RU" sz="2000" dirty="0"/>
              <a:t> </a:t>
            </a:r>
            <a:r>
              <a:rPr lang="ru-RU" sz="2000" dirty="0" err="1"/>
              <a:t>цільової</a:t>
            </a:r>
            <a:r>
              <a:rPr lang="ru-RU" sz="2000" dirty="0"/>
              <a:t> </a:t>
            </a:r>
            <a:r>
              <a:rPr lang="ru-RU" sz="2000" dirty="0" err="1"/>
              <a:t>програми</a:t>
            </a:r>
            <a:r>
              <a:rPr lang="ru-RU" sz="2000" dirty="0"/>
              <a:t> </a:t>
            </a:r>
            <a:r>
              <a:rPr lang="ru-RU" sz="2000" dirty="0" err="1"/>
              <a:t>використання</a:t>
            </a:r>
            <a:r>
              <a:rPr lang="ru-RU" sz="2000" dirty="0"/>
              <a:t> та </a:t>
            </a:r>
            <a:r>
              <a:rPr lang="ru-RU" sz="2000" dirty="0" err="1"/>
              <a:t>охорони</a:t>
            </a:r>
            <a:r>
              <a:rPr lang="ru-RU" sz="2000" dirty="0"/>
              <a:t> земель : </a:t>
            </a:r>
            <a:r>
              <a:rPr lang="ru-RU" sz="2000" dirty="0" err="1"/>
              <a:t>схвалено</a:t>
            </a:r>
            <a:r>
              <a:rPr lang="ru-RU" sz="2000" dirty="0"/>
              <a:t> </a:t>
            </a:r>
            <a:r>
              <a:rPr lang="ru-RU" sz="2000" dirty="0" err="1"/>
              <a:t>розпорядженням</a:t>
            </a:r>
            <a:r>
              <a:rPr lang="ru-RU" sz="2000" dirty="0"/>
              <a:t> </a:t>
            </a:r>
            <a:r>
              <a:rPr lang="ru-RU" sz="2000" dirty="0" err="1"/>
              <a:t>Кабінету</a:t>
            </a:r>
            <a:r>
              <a:rPr lang="ru-RU" sz="2000" dirty="0"/>
              <a:t> </a:t>
            </a:r>
            <a:r>
              <a:rPr lang="ru-RU" sz="2000" dirty="0" err="1"/>
              <a:t>Міністрів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19 </a:t>
            </a:r>
            <a:r>
              <a:rPr lang="ru-RU" sz="2000" dirty="0" err="1"/>
              <a:t>січня</a:t>
            </a:r>
            <a:r>
              <a:rPr lang="ru-RU" sz="2000" dirty="0"/>
              <a:t> 2022 р. № 70-р. </a:t>
            </a:r>
            <a:r>
              <a:rPr lang="en-US" sz="2000" dirty="0"/>
              <a:t>URL</a:t>
            </a:r>
            <a:r>
              <a:rPr lang="uk-UA" sz="2000" dirty="0"/>
              <a:t>: </a:t>
            </a:r>
            <a:r>
              <a:rPr lang="en-GB" sz="2000" dirty="0">
                <a:hlinkClick r:id="rId8"/>
              </a:rPr>
              <a:t>https://zakon.rada.gov.ua/laws/show/70-2022-%D1%80#Text</a:t>
            </a:r>
            <a:r>
              <a:rPr lang="uk-UA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80572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AE57EA-8ABE-4C86-AE03-3794055D0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20675"/>
            <a:ext cx="10515600" cy="1325563"/>
          </a:xfrm>
        </p:spPr>
        <p:txBody>
          <a:bodyPr/>
          <a:lstStyle/>
          <a:p>
            <a:pPr algn="ctr"/>
            <a:r>
              <a:rPr lang="uk-UA" dirty="0"/>
              <a:t>Питання для самоконтролю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C60DCE-A569-4818-9F56-FF8F24DB9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094014"/>
            <a:ext cx="11620500" cy="5763986"/>
          </a:xfrm>
        </p:spPr>
        <p:txBody>
          <a:bodyPr>
            <a:normAutofit fontScale="85000" lnSpcReduction="20000"/>
          </a:bodyPr>
          <a:lstStyle/>
          <a:p>
            <a:r>
              <a:rPr lang="uk-UA" sz="2900" dirty="0"/>
              <a:t>Назвіть принципи земельного права.</a:t>
            </a:r>
            <a:endParaRPr lang="ru-RU" sz="2900" dirty="0"/>
          </a:p>
          <a:p>
            <a:r>
              <a:rPr lang="uk-UA" sz="2900" dirty="0"/>
              <a:t>Поясніть принцип раціонального використання та охорони </a:t>
            </a:r>
            <a:r>
              <a:rPr lang="ru-RU" sz="2900" dirty="0"/>
              <a:t>земель.</a:t>
            </a:r>
          </a:p>
          <a:p>
            <a:r>
              <a:rPr lang="uk-UA" sz="2900" dirty="0"/>
              <a:t>Поясніть принцип пріоритету вимог екологічної безпеки</a:t>
            </a:r>
            <a:r>
              <a:rPr lang="ru-RU" sz="2900" dirty="0"/>
              <a:t>.</a:t>
            </a:r>
          </a:p>
          <a:p>
            <a:r>
              <a:rPr lang="uk-UA" sz="2900" dirty="0"/>
              <a:t>Наведіть основні принципи державної політики у сфері охорони </a:t>
            </a:r>
            <a:r>
              <a:rPr lang="ru-RU" sz="2900" dirty="0"/>
              <a:t>земель.</a:t>
            </a:r>
          </a:p>
          <a:p>
            <a:r>
              <a:rPr lang="uk-UA" sz="2900" dirty="0"/>
              <a:t>Розкрийте зміст охорони земель.</a:t>
            </a:r>
          </a:p>
          <a:p>
            <a:r>
              <a:rPr lang="uk-UA" sz="2900" dirty="0"/>
              <a:t>Наведіть завдання земельного законодавства.</a:t>
            </a:r>
          </a:p>
          <a:p>
            <a:r>
              <a:rPr lang="uk-UA" sz="2900" dirty="0"/>
              <a:t>Яким законодавчим актом визначено правові, економічні та соціальні основи охорони </a:t>
            </a:r>
            <a:r>
              <a:rPr lang="ru-RU" sz="2900" dirty="0"/>
              <a:t>земель</a:t>
            </a:r>
            <a:r>
              <a:rPr lang="uk-UA" sz="2900" dirty="0"/>
              <a:t>?</a:t>
            </a:r>
          </a:p>
          <a:p>
            <a:r>
              <a:rPr lang="uk-UA" sz="2900" dirty="0"/>
              <a:t>Яка мета нормування в галузі охорони земель та відтворення родючості ґрунтів?</a:t>
            </a:r>
            <a:endParaRPr lang="ru-RU" sz="2900" dirty="0"/>
          </a:p>
          <a:p>
            <a:r>
              <a:rPr lang="uk-UA" sz="2900" dirty="0"/>
              <a:t>Які нормативи встановлюються у галузі охорони </a:t>
            </a:r>
            <a:r>
              <a:rPr lang="ru-RU" sz="2900" dirty="0"/>
              <a:t>земель та </a:t>
            </a:r>
            <a:r>
              <a:rPr lang="uk-UA" sz="2900" dirty="0"/>
              <a:t>відтворення родючості ґрунтів</a:t>
            </a:r>
            <a:r>
              <a:rPr lang="ru-RU" sz="2900" dirty="0"/>
              <a:t>?</a:t>
            </a:r>
          </a:p>
          <a:p>
            <a:r>
              <a:rPr lang="uk-UA" sz="2900" dirty="0"/>
              <a:t>У чому полягає пріоритетність земель сільськогосподарського призначення?</a:t>
            </a:r>
          </a:p>
          <a:p>
            <a:r>
              <a:rPr lang="ru-RU" sz="2900" dirty="0"/>
              <a:t>У </a:t>
            </a:r>
            <a:r>
              <a:rPr lang="uk-UA" sz="2900" dirty="0"/>
              <a:t>чому полягає відповідальність за порушення законодавства про охорону </a:t>
            </a:r>
            <a:r>
              <a:rPr lang="ru-RU" sz="2900" dirty="0"/>
              <a:t>земель?</a:t>
            </a:r>
          </a:p>
          <a:p>
            <a:r>
              <a:rPr lang="uk-UA" sz="2900" dirty="0"/>
              <a:t>Який основний зміст удосконалення механізму управління в сфер використання та охорони земель?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5323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E21349-354F-4643-A0C7-23493C853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6832"/>
          </a:xfrm>
        </p:spPr>
        <p:txBody>
          <a:bodyPr>
            <a:normAutofit/>
          </a:bodyPr>
          <a:lstStyle/>
          <a:p>
            <a:pPr algn="ctr"/>
            <a:r>
              <a:rPr lang="uk-UA" sz="5000" dirty="0"/>
              <a:t>Дякую за увагу</a:t>
            </a:r>
            <a:endParaRPr lang="ru-RU" sz="5000" dirty="0"/>
          </a:p>
        </p:txBody>
      </p:sp>
    </p:spTree>
    <p:extLst>
      <p:ext uri="{BB962C8B-B14F-4D97-AF65-F5344CB8AC3E}">
        <p14:creationId xmlns:p14="http://schemas.microsoft.com/office/powerpoint/2010/main" val="3183323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402799-9FED-4CC2-A677-37DFCE28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971"/>
            <a:ext cx="10515600" cy="94551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dirty="0"/>
              <a:t>Основні принципи державної політики </a:t>
            </a:r>
            <a:br>
              <a:rPr lang="uk-UA" sz="4400" dirty="0"/>
            </a:br>
            <a:r>
              <a:rPr lang="uk-UA" sz="4400" dirty="0"/>
              <a:t>у сфері охорони земель</a:t>
            </a:r>
            <a:endParaRPr lang="uk-UA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13905BEB-1FEF-4393-8451-F488029C87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443762"/>
              </p:ext>
            </p:extLst>
          </p:nvPr>
        </p:nvGraphicFramePr>
        <p:xfrm>
          <a:off x="195217" y="1322614"/>
          <a:ext cx="11904254" cy="5110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1579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11BE3-56C0-435F-A715-44A57B66D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190"/>
            <a:ext cx="10515600" cy="1325563"/>
          </a:xfrm>
        </p:spPr>
        <p:txBody>
          <a:bodyPr/>
          <a:lstStyle/>
          <a:p>
            <a:pPr algn="ctr"/>
            <a:r>
              <a:rPr lang="uk-UA" sz="4400" dirty="0"/>
              <a:t>Основні принципи державної політики </a:t>
            </a:r>
            <a:br>
              <a:rPr lang="uk-UA" sz="4400" dirty="0"/>
            </a:br>
            <a:r>
              <a:rPr lang="uk-UA" sz="4400" dirty="0"/>
              <a:t>у сфері охорони земель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7EF572-1C76-498A-96C7-8BE66C4D4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957" y="1690688"/>
            <a:ext cx="11887199" cy="497136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4200" b="1" dirty="0">
                <a:solidFill>
                  <a:schemeClr val="accent6">
                    <a:lumMod val="50000"/>
                  </a:schemeClr>
                </a:solidFill>
              </a:rPr>
              <a:t>Державна політика </a:t>
            </a:r>
            <a:r>
              <a:rPr lang="uk-UA" sz="4200" dirty="0">
                <a:solidFill>
                  <a:schemeClr val="accent6">
                    <a:lumMod val="50000"/>
                  </a:schemeClr>
                </a:solidFill>
              </a:rPr>
              <a:t>– це цілеспрямована діяльність органів державної влади для вирішення суспільних проблем, досягнення й реалізації загальнозначущих цілей розвитку суспільства або його окремих сфер.</a:t>
            </a:r>
          </a:p>
          <a:p>
            <a:pPr marL="0" indent="0" algn="ctr">
              <a:buNone/>
            </a:pPr>
            <a:endParaRPr lang="uk-UA" sz="4200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4400" dirty="0">
                <a:solidFill>
                  <a:schemeClr val="accent6">
                    <a:lumMod val="50000"/>
                  </a:schemeClr>
                </a:solidFill>
              </a:rPr>
              <a:t>Це реакція держави на конкретні проблеми суспільства, або груп у цьому суспільстві, для узгодження інтересів, знаходження консенсусу, необхідного для стабільності суспільства.</a:t>
            </a:r>
          </a:p>
          <a:p>
            <a:pPr marL="0" indent="0" algn="ctr">
              <a:buNone/>
            </a:pPr>
            <a:endParaRPr lang="uk-UA" sz="42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84F3DF-B7C8-4736-A900-F18BDC91E87B}"/>
              </a:ext>
            </a:extLst>
          </p:cNvPr>
          <p:cNvSpPr txBox="1"/>
          <p:nvPr/>
        </p:nvSpPr>
        <p:spPr>
          <a:xfrm>
            <a:off x="619760" y="6645367"/>
            <a:ext cx="6096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/>
              <a:t>http://www.dy.nayka.com.ua/?op=1&amp;z=626</a:t>
            </a:r>
            <a:endParaRPr lang="uk-UA" sz="1000" dirty="0"/>
          </a:p>
        </p:txBody>
      </p:sp>
    </p:spTree>
    <p:extLst>
      <p:ext uri="{BB962C8B-B14F-4D97-AF65-F5344CB8AC3E}">
        <p14:creationId xmlns:p14="http://schemas.microsoft.com/office/powerpoint/2010/main" val="61794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1584B99-C424-4188-82B4-2AB3046B28C3}"/>
              </a:ext>
            </a:extLst>
          </p:cNvPr>
          <p:cNvSpPr txBox="1"/>
          <p:nvPr/>
        </p:nvSpPr>
        <p:spPr>
          <a:xfrm>
            <a:off x="4544785" y="1486172"/>
            <a:ext cx="3102429" cy="489364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uk-UA" sz="2600" b="1" dirty="0"/>
              <a:t>Державна політика </a:t>
            </a:r>
            <a:r>
              <a:rPr lang="uk-UA" sz="2600" dirty="0"/>
              <a:t>– </a:t>
            </a:r>
          </a:p>
          <a:p>
            <a:pPr algn="ctr"/>
            <a:r>
              <a:rPr lang="uk-UA" sz="2600" dirty="0"/>
              <a:t>курс дій (чи утримання від дій – </a:t>
            </a:r>
            <a:r>
              <a:rPr lang="uk-UA" sz="2600" dirty="0" err="1"/>
              <a:t>бездій</a:t>
            </a:r>
            <a:r>
              <a:rPr lang="uk-UA" sz="2600" dirty="0"/>
              <a:t>), обраний</a:t>
            </a:r>
          </a:p>
          <a:p>
            <a:pPr algn="ctr"/>
            <a:r>
              <a:rPr lang="uk-UA" sz="2600" dirty="0"/>
              <a:t>органами влади для розв’язання певної суспільної проблеми </a:t>
            </a:r>
            <a:br>
              <a:rPr lang="uk-UA" sz="2600" dirty="0"/>
            </a:br>
            <a:r>
              <a:rPr lang="uk-UA" sz="2600" dirty="0"/>
              <a:t>або сукупності</a:t>
            </a:r>
          </a:p>
          <a:p>
            <a:pPr algn="ctr"/>
            <a:r>
              <a:rPr lang="uk-UA" sz="2600" dirty="0"/>
              <a:t>взаємно пов’язаних проблем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402799-9FED-4CC2-A677-37DFCE28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971"/>
            <a:ext cx="10515600" cy="94551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dirty="0"/>
              <a:t>Основні принципи державної політики </a:t>
            </a:r>
            <a:br>
              <a:rPr lang="uk-UA" sz="4400" dirty="0"/>
            </a:br>
            <a:r>
              <a:rPr lang="uk-UA" sz="4400" dirty="0"/>
              <a:t>у сфері охорони земель</a:t>
            </a:r>
            <a:endParaRPr lang="uk-UA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4113C524-EF30-42B7-A1A2-D23E2BE2C4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6909293"/>
              </p:ext>
            </p:extLst>
          </p:nvPr>
        </p:nvGraphicFramePr>
        <p:xfrm>
          <a:off x="75156" y="1139486"/>
          <a:ext cx="12047621" cy="4764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C2CA0B1-2F65-483F-AD14-468BEBB63232}"/>
              </a:ext>
            </a:extLst>
          </p:cNvPr>
          <p:cNvSpPr txBox="1"/>
          <p:nvPr/>
        </p:nvSpPr>
        <p:spPr>
          <a:xfrm>
            <a:off x="116306" y="6625389"/>
            <a:ext cx="1157839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dirty="0"/>
              <a:t>http://nnvc.nuczu.edu.ua/images/topmenu/kafedry/kafedra-publichnoho-administruvannia-u-sferi-tsyvilnoho-zakhystu/Lekcii/lk14.pdf</a:t>
            </a:r>
            <a:endParaRPr lang="uk-UA" sz="900" dirty="0"/>
          </a:p>
        </p:txBody>
      </p:sp>
    </p:spTree>
    <p:extLst>
      <p:ext uri="{BB962C8B-B14F-4D97-AF65-F5344CB8AC3E}">
        <p14:creationId xmlns:p14="http://schemas.microsoft.com/office/powerpoint/2010/main" val="1022637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402799-9FED-4CC2-A677-37DFCE28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971"/>
            <a:ext cx="10515600" cy="94551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dirty="0"/>
              <a:t>Основні принципи державної політики </a:t>
            </a:r>
            <a:br>
              <a:rPr lang="uk-UA" sz="4400" dirty="0"/>
            </a:br>
            <a:r>
              <a:rPr lang="uk-UA" sz="4400" dirty="0"/>
              <a:t>у сфері охорони земель</a:t>
            </a:r>
            <a:endParaRPr lang="uk-UA" dirty="0"/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B9069F20-BC69-46F8-95D0-7085BA6FFA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420022"/>
              </p:ext>
            </p:extLst>
          </p:nvPr>
        </p:nvGraphicFramePr>
        <p:xfrm>
          <a:off x="252608" y="1139486"/>
          <a:ext cx="11686783" cy="5479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109382A-90B0-457B-9143-9FC981F0268C}"/>
              </a:ext>
            </a:extLst>
          </p:cNvPr>
          <p:cNvSpPr txBox="1"/>
          <p:nvPr/>
        </p:nvSpPr>
        <p:spPr>
          <a:xfrm>
            <a:off x="341334" y="6521870"/>
            <a:ext cx="609391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dirty="0"/>
              <a:t>http://www.investplan.com.ua/pdf/16_2018/24.pdf</a:t>
            </a:r>
            <a:endParaRPr lang="uk-UA" sz="1100" dirty="0"/>
          </a:p>
        </p:txBody>
      </p:sp>
    </p:spTree>
    <p:extLst>
      <p:ext uri="{BB962C8B-B14F-4D97-AF65-F5344CB8AC3E}">
        <p14:creationId xmlns:p14="http://schemas.microsoft.com/office/powerpoint/2010/main" val="1477393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402799-9FED-4CC2-A677-37DFCE28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971"/>
            <a:ext cx="10515600" cy="94551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dirty="0"/>
              <a:t>Основні принципи державної політики </a:t>
            </a:r>
            <a:br>
              <a:rPr lang="uk-UA" sz="4400" dirty="0"/>
            </a:br>
            <a:r>
              <a:rPr lang="uk-UA" sz="4400" dirty="0"/>
              <a:t>у сфері охорони земель</a:t>
            </a:r>
            <a:endParaRPr lang="uk-UA" dirty="0"/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:a16="http://schemas.microsoft.com/office/drawing/2014/main" id="{FDE28766-C80C-41CA-9AA5-509FA78D10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9264660"/>
              </p:ext>
            </p:extLst>
          </p:nvPr>
        </p:nvGraphicFramePr>
        <p:xfrm>
          <a:off x="300625" y="1352811"/>
          <a:ext cx="11624153" cy="5311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51715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402799-9FED-4CC2-A677-37DFCE28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971"/>
            <a:ext cx="10515600" cy="945515"/>
          </a:xfrm>
        </p:spPr>
        <p:txBody>
          <a:bodyPr>
            <a:normAutofit/>
          </a:bodyPr>
          <a:lstStyle/>
          <a:p>
            <a:pPr algn="ctr"/>
            <a:r>
              <a:rPr lang="uk-UA" sz="4400" dirty="0"/>
              <a:t>Основні принципи земельного права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3E361C-3E46-4124-A038-25FE4C09A4AB}"/>
              </a:ext>
            </a:extLst>
          </p:cNvPr>
          <p:cNvSpPr txBox="1"/>
          <p:nvPr/>
        </p:nvSpPr>
        <p:spPr>
          <a:xfrm>
            <a:off x="499996" y="1370272"/>
            <a:ext cx="11324574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поєднання особливостей використання землі як територіального базису, природного ресурсу і основного засобу виробництва;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забезпечення рівності права власності на землю громадян, юридичних осіб, територіальних громад та держави;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невтручання держави в здійснення громадянами, юридичними особами та територіальними громадами своїх прав щодо володіння, користування і розпорядження землею, крім випадків, передбачених законом;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забезпечення </a:t>
            </a:r>
            <a:r>
              <a:rPr lang="uk-UA" sz="2400" b="1" u="sng" dirty="0"/>
              <a:t>раціонального використання та охорони земель</a:t>
            </a:r>
            <a:r>
              <a:rPr lang="uk-UA" sz="2400" dirty="0"/>
              <a:t>;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забезпечення гарантій прав на землю;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пріоритету </a:t>
            </a:r>
            <a:r>
              <a:rPr lang="uk-UA" sz="2400" b="1" u="sng" dirty="0"/>
              <a:t>вимог екологічної безпеки</a:t>
            </a:r>
            <a:r>
              <a:rPr lang="uk-UA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6175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402799-9FED-4CC2-A677-37DFCE28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971"/>
            <a:ext cx="10515600" cy="94551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dirty="0"/>
              <a:t>Основні принципи державної політики </a:t>
            </a:r>
            <a:br>
              <a:rPr lang="uk-UA" sz="4400" dirty="0"/>
            </a:br>
            <a:r>
              <a:rPr lang="uk-UA" sz="4400" dirty="0"/>
              <a:t>у сфері охорони земель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3E361C-3E46-4124-A038-25FE4C09A4AB}"/>
              </a:ext>
            </a:extLst>
          </p:cNvPr>
          <p:cNvSpPr txBox="1"/>
          <p:nvPr/>
        </p:nvSpPr>
        <p:spPr>
          <a:xfrm>
            <a:off x="499996" y="1370272"/>
            <a:ext cx="11324574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забезпечення охорони земель як основного національного багатства Українського народу;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пріоритет вимог екологічної безпеки у використанні землі як просторового базису, природного ресурсу і основного засобу виробництва;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відшкодування збитків, заподіяних порушенням законодавства України про охорону земель;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нормування і планомірне обмеження впливу господарської діяльності на земельні ресурси;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i="1" dirty="0"/>
              <a:t>поєднання заходів економічного стимулювання та юридичної відповідальності в галузі охорони земель;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i="1" dirty="0"/>
              <a:t>публічність у вирішенні питань охорони земель, використанні коштів Державного бюджету України та місцевих бюджетів на охорону земель.</a:t>
            </a:r>
          </a:p>
        </p:txBody>
      </p:sp>
    </p:spTree>
    <p:extLst>
      <p:ext uri="{BB962C8B-B14F-4D97-AF65-F5344CB8AC3E}">
        <p14:creationId xmlns:p14="http://schemas.microsoft.com/office/powerpoint/2010/main" val="77565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770</TotalTime>
  <Words>1704</Words>
  <Application>Microsoft Office PowerPoint</Application>
  <PresentationFormat>Широкоэкранный</PresentationFormat>
  <Paragraphs>143</Paragraphs>
  <Slides>25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Wingdings</vt:lpstr>
      <vt:lpstr>Office Theme</vt:lpstr>
      <vt:lpstr>ПРИНЦИПИ ДЕРЖАВНОЇ ПОЛІТИКИ ТА ПРАВОВЕ РЕГУЛЮВАННЯ  У СФЕРІ ОХОРОНИ ЗЕМЕЛЬ</vt:lpstr>
      <vt:lpstr>ПЛАН</vt:lpstr>
      <vt:lpstr>Основні принципи державної політики  у сфері охорони земель</vt:lpstr>
      <vt:lpstr>Основні принципи державної політики  у сфері охорони земель</vt:lpstr>
      <vt:lpstr>Основні принципи державної політики  у сфері охорони земель</vt:lpstr>
      <vt:lpstr>Основні принципи державної політики  у сфері охорони земель</vt:lpstr>
      <vt:lpstr>Основні принципи державної політики  у сфері охорони земель</vt:lpstr>
      <vt:lpstr>Основні принципи земельного права</vt:lpstr>
      <vt:lpstr>Основні принципи державної політики  у сфері охорони земель</vt:lpstr>
      <vt:lpstr>Основні принципи державної політики  у сфері охорони земель</vt:lpstr>
      <vt:lpstr>Правове регулювання  охорони земель в Україні</vt:lpstr>
      <vt:lpstr>Правове регулювання  охорони земель в Україні</vt:lpstr>
      <vt:lpstr>Правове регулювання  охорони земель в Україні</vt:lpstr>
      <vt:lpstr>Правове регулювання  охорони земель в Україні</vt:lpstr>
      <vt:lpstr>Правове регулювання  охорони земель в Україні</vt:lpstr>
      <vt:lpstr>Загальнодержавна цільова програма використання та охорони земель</vt:lpstr>
      <vt:lpstr>Аналіз проблем та шляхи вирішення проблеми нераціонального використання земельно-ресурсного потенціалу</vt:lpstr>
      <vt:lpstr>Правове регулювання  охорони земель в Україні</vt:lpstr>
      <vt:lpstr>Правове регулювання  охорони земель в Україні</vt:lpstr>
      <vt:lpstr>Правове регулювання  охорони земель в Україні</vt:lpstr>
      <vt:lpstr>Презентация PowerPoint</vt:lpstr>
      <vt:lpstr>Удосконалення механізму управління  в сфер використання та охорони земель</vt:lpstr>
      <vt:lpstr>Рекомендована література</vt:lpstr>
      <vt:lpstr>Питання для самоконтролю</vt:lpstr>
      <vt:lpstr>Дякую за увагу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ПРАВОВІ ОСНОВИ, ЗАВДАННЯ, ПРИНЦИПИ ЗДІЙСНЕННЯ ДЕРЖАВНОГО КОНТРОЛЮ  ЗА ВИКОРИСТАННЯМ ЗЕМЕЛЬ</dc:title>
  <dc:creator>USer</dc:creator>
  <cp:lastModifiedBy>Евгений</cp:lastModifiedBy>
  <cp:revision>55</cp:revision>
  <dcterms:created xsi:type="dcterms:W3CDTF">2024-02-13T18:03:32Z</dcterms:created>
  <dcterms:modified xsi:type="dcterms:W3CDTF">2024-02-29T09:29:53Z</dcterms:modified>
</cp:coreProperties>
</file>