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6"/>
  </p:notesMasterIdLst>
  <p:sldIdLst>
    <p:sldId id="256" r:id="rId3"/>
    <p:sldId id="279" r:id="rId4"/>
    <p:sldId id="284" r:id="rId5"/>
    <p:sldId id="275" r:id="rId6"/>
    <p:sldId id="276" r:id="rId7"/>
    <p:sldId id="277" r:id="rId8"/>
    <p:sldId id="266" r:id="rId9"/>
    <p:sldId id="267" r:id="rId10"/>
    <p:sldId id="268" r:id="rId11"/>
    <p:sldId id="269" r:id="rId12"/>
    <p:sldId id="278" r:id="rId13"/>
    <p:sldId id="281" r:id="rId14"/>
    <p:sldId id="282" r:id="rId15"/>
    <p:sldId id="285" r:id="rId16"/>
    <p:sldId id="257" r:id="rId17"/>
    <p:sldId id="261" r:id="rId18"/>
    <p:sldId id="288" r:id="rId19"/>
    <p:sldId id="262" r:id="rId20"/>
    <p:sldId id="274" r:id="rId21"/>
    <p:sldId id="280" r:id="rId22"/>
    <p:sldId id="290" r:id="rId23"/>
    <p:sldId id="289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CBA8E9C-E7F3-47B0-94F8-10496DE4506B}">
          <p14:sldIdLst>
            <p14:sldId id="256"/>
            <p14:sldId id="279"/>
            <p14:sldId id="284"/>
            <p14:sldId id="275"/>
            <p14:sldId id="276"/>
            <p14:sldId id="277"/>
            <p14:sldId id="266"/>
            <p14:sldId id="267"/>
            <p14:sldId id="268"/>
            <p14:sldId id="269"/>
            <p14:sldId id="278"/>
            <p14:sldId id="281"/>
            <p14:sldId id="282"/>
            <p14:sldId id="285"/>
            <p14:sldId id="257"/>
            <p14:sldId id="261"/>
            <p14:sldId id="288"/>
            <p14:sldId id="262"/>
            <p14:sldId id="274"/>
            <p14:sldId id="280"/>
            <p14:sldId id="290"/>
            <p14:sldId id="289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99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79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1CFE8-7FC7-4B44-987C-DDD05FD8FECA}" type="datetimeFigureOut">
              <a:rPr lang="ru-RU" smtClean="0"/>
              <a:pPr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B7C40-E448-4AB0-9D9F-2705F01E6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0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0A90E-1709-4630-BF1B-2CEAA3DEDFE5}" type="slidenum">
              <a:rPr lang="ru-RU" smtClean="0">
                <a:latin typeface="Times New Roman" pitchFamily="18" charset="0"/>
              </a:rPr>
              <a:pPr eaLnBrk="1" hangingPunct="1"/>
              <a:t>7</a:t>
            </a:fld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D6A26F-2C0B-4B78-A9BC-3676EE8184D9}" type="slidenum">
              <a:rPr lang="ru-RU" smtClean="0">
                <a:latin typeface="Times New Roman" pitchFamily="18" charset="0"/>
              </a:rPr>
              <a:pPr eaLnBrk="1" hangingPunct="1"/>
              <a:t>10</a:t>
            </a:fld>
            <a:endParaRPr lang="ru-RU">
              <a:latin typeface="Times New Roman" pitchFamily="18" charset="0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63101" y="8672690"/>
            <a:ext cx="2969410" cy="44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8056" tIns="45789" rIns="88056" bIns="45789" anchor="b"/>
          <a:lstStyle>
            <a:lvl1pPr defTabSz="439738" eaLnBrk="0" hangingPunct="0">
              <a:tabLst>
                <a:tab pos="708025" algn="l"/>
                <a:tab pos="1416050" algn="l"/>
                <a:tab pos="2124075" algn="l"/>
                <a:tab pos="28336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39738" eaLnBrk="0" hangingPunct="0">
              <a:tabLst>
                <a:tab pos="708025" algn="l"/>
                <a:tab pos="1416050" algn="l"/>
                <a:tab pos="2124075" algn="l"/>
                <a:tab pos="28336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9738" eaLnBrk="0" hangingPunct="0">
              <a:tabLst>
                <a:tab pos="708025" algn="l"/>
                <a:tab pos="1416050" algn="l"/>
                <a:tab pos="2124075" algn="l"/>
                <a:tab pos="28336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9738" eaLnBrk="0" hangingPunct="0">
              <a:tabLst>
                <a:tab pos="708025" algn="l"/>
                <a:tab pos="1416050" algn="l"/>
                <a:tab pos="2124075" algn="l"/>
                <a:tab pos="28336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9738" eaLnBrk="0" hangingPunct="0">
              <a:tabLst>
                <a:tab pos="708025" algn="l"/>
                <a:tab pos="1416050" algn="l"/>
                <a:tab pos="2124075" algn="l"/>
                <a:tab pos="28336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973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  <a:tab pos="1416050" algn="l"/>
                <a:tab pos="2124075" algn="l"/>
                <a:tab pos="28336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973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  <a:tab pos="1416050" algn="l"/>
                <a:tab pos="2124075" algn="l"/>
                <a:tab pos="28336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973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  <a:tab pos="1416050" algn="l"/>
                <a:tab pos="2124075" algn="l"/>
                <a:tab pos="28336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9738" eaLnBrk="0" fontAlgn="base" hangingPunct="0">
              <a:spcBef>
                <a:spcPct val="0"/>
              </a:spcBef>
              <a:spcAft>
                <a:spcPct val="0"/>
              </a:spcAft>
              <a:tabLst>
                <a:tab pos="708025" algn="l"/>
                <a:tab pos="1416050" algn="l"/>
                <a:tab pos="2124075" algn="l"/>
                <a:tab pos="28336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3E13B364-8B62-4B19-A163-4589A395CCC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eaLnBrk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5538" y="673100"/>
            <a:ext cx="4586287" cy="3438525"/>
          </a:xfrm>
          <a:solidFill>
            <a:srgbClr val="FFFFFF"/>
          </a:solidFill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098" y="4334891"/>
            <a:ext cx="5051503" cy="42039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056" tIns="45789" rIns="88056" bIns="45789" anchor="ctr"/>
          <a:lstStyle/>
          <a:p>
            <a:pPr defTabSz="449263"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B7C40-E448-4AB0-9D9F-2705F01E6BB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11760" y="1988840"/>
            <a:ext cx="5472608" cy="14700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довгої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в один, два </a:t>
            </a:r>
            <a:r>
              <a:rPr lang="ru-RU" dirty="0" err="1"/>
              <a:t>або</a:t>
            </a:r>
            <a:r>
              <a:rPr lang="ru-RU" dirty="0"/>
              <a:t> три рядки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411760" y="3645024"/>
            <a:ext cx="6400800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/>
              <a:t>Прізвище </a:t>
            </a:r>
            <a:r>
              <a:rPr lang="uk-UA" dirty="0" err="1"/>
              <a:t>Ім</a:t>
            </a:r>
            <a:r>
              <a:rPr lang="en-US" dirty="0"/>
              <a:t>’</a:t>
            </a:r>
            <a:r>
              <a:rPr lang="ru-RU" dirty="0"/>
              <a:t>я </a:t>
            </a:r>
            <a:r>
              <a:rPr lang="ru-RU" dirty="0" err="1"/>
              <a:t>По-батьков</a:t>
            </a:r>
            <a:r>
              <a:rPr lang="uk-UA" dirty="0"/>
              <a:t>і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3" hasCustomPrompt="1"/>
          </p:nvPr>
        </p:nvSpPr>
        <p:spPr>
          <a:xfrm>
            <a:off x="2411761" y="4149080"/>
            <a:ext cx="2304256" cy="43204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школа №ХХ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411760" y="4797152"/>
            <a:ext cx="1799480" cy="43189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accent6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uk-UA" dirty="0"/>
              <a:t>Дата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62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96896"/>
            <a:ext cx="8229600" cy="434908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5877272"/>
            <a:ext cx="576064" cy="432048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fld id="{20944FDC-9844-403A-BA63-A6843CD45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889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799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172400" y="5877272"/>
            <a:ext cx="576064" cy="432048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fld id="{20944FDC-9844-403A-BA63-A6843CD45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2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6BC6A-CAAD-4933-93DF-3C683E94C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7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1471AF-E6EE-4F2C-9EE5-B5B623C69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988840"/>
            <a:ext cx="583264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err="1"/>
              <a:t>Місце</a:t>
            </a:r>
            <a:r>
              <a:rPr lang="ru-RU" dirty="0"/>
              <a:t> для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довгої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в один, два </a:t>
            </a:r>
            <a:r>
              <a:rPr lang="ru-RU" dirty="0" err="1"/>
              <a:t>або</a:t>
            </a:r>
            <a:r>
              <a:rPr lang="ru-RU" dirty="0"/>
              <a:t> три рядки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411760" y="47200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 dirty="0">
              <a:solidFill>
                <a:srgbClr val="F392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391072" y="40770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r>
              <a:rPr lang="ru-RU"/>
              <a:t>школа №35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79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Bandera Pro" pitchFamily="18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0486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5877272"/>
            <a:ext cx="576064" cy="432048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fld id="{20944FDC-9844-403A-BA63-A6843CD453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D:\%23nastya\&#1052;&#1072;&#1084;&#1072;\&#1060;&#1048;&#1047;&#1048;&#1050;&#1040;\8%20&#1050;&#1051;&#1040;&#1057;&#1057;\&#1055;&#1056;&#1045;&#1047;&#1045;&#1053;&#1058;&#1040;&#1062;&#1048;&#1048;\&#1042;&#1048;&#1044;&#1045;&#1054;%20&#1082;%20&#1087;&#1088;&#1077;&#1079;&#1077;&#1085;&#1090;&#1072;&#1094;&#1080;&#1103;&#1084;\02_01_01_29.avi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958975"/>
            <a:ext cx="6400800" cy="14700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dirty="0">
                <a:latin typeface="+mj-lt"/>
              </a:rPr>
              <a:t>Як </a:t>
            </a:r>
            <a:r>
              <a:rPr lang="ru-RU" dirty="0" err="1">
                <a:latin typeface="+mj-lt"/>
              </a:rPr>
              <a:t>раціонально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використовувати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електричну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енергію</a:t>
            </a:r>
            <a:endParaRPr lang="ru-RU" dirty="0">
              <a:latin typeface="+mj-lt"/>
            </a:endParaRPr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Шел</a:t>
            </a:r>
            <a:r>
              <a:rPr lang="uk-UA" dirty="0"/>
              <a:t>і</a:t>
            </a:r>
            <a:r>
              <a:rPr lang="ru-RU" dirty="0" err="1"/>
              <a:t>манова</a:t>
            </a:r>
            <a:r>
              <a:rPr lang="ru-RU" dirty="0"/>
              <a:t>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Віталіївна</a:t>
            </a:r>
            <a:endParaRPr lang="ru-RU" dirty="0"/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589240"/>
            <a:ext cx="731279" cy="9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5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467545" y="1485939"/>
            <a:ext cx="44644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Холодильник,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постійно</a:t>
            </a:r>
            <a:r>
              <a:rPr lang="ru-RU" sz="2000" dirty="0"/>
              <a:t> </a:t>
            </a:r>
            <a:r>
              <a:rPr lang="ru-RU" sz="2000" dirty="0" err="1"/>
              <a:t>працює</a:t>
            </a:r>
            <a:r>
              <a:rPr lang="ru-RU" sz="2000" dirty="0"/>
              <a:t>, </a:t>
            </a:r>
            <a:r>
              <a:rPr lang="ru-RU" sz="2000" dirty="0" err="1"/>
              <a:t>споживає</a:t>
            </a:r>
            <a:r>
              <a:rPr lang="ru-RU" sz="2000" dirty="0"/>
              <a:t> 16% </a:t>
            </a:r>
            <a:r>
              <a:rPr lang="ru-RU" sz="2000" dirty="0" err="1"/>
              <a:t>електроенергії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використовується</a:t>
            </a:r>
            <a:r>
              <a:rPr lang="ru-RU" sz="2000" dirty="0"/>
              <a:t> в </a:t>
            </a:r>
            <a:r>
              <a:rPr lang="ru-RU" sz="2000" dirty="0" err="1"/>
              <a:t>побуті</a:t>
            </a:r>
            <a:r>
              <a:rPr lang="ru-RU" sz="2000" dirty="0"/>
              <a:t>.</a:t>
            </a:r>
            <a:endParaRPr lang="uk-UA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cs typeface="Arial" pitchFamily="34" charset="0"/>
              </a:rPr>
              <a:t>Треба </a:t>
            </a:r>
            <a:r>
              <a:rPr lang="ru-RU" sz="2000" dirty="0" err="1">
                <a:cs typeface="Arial" pitchFamily="34" charset="0"/>
              </a:rPr>
              <a:t>знайти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йому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місце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подалі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від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плити</a:t>
            </a:r>
            <a:r>
              <a:rPr lang="ru-RU" sz="2000" dirty="0">
                <a:cs typeface="Arial" pitchFamily="34" charset="0"/>
              </a:rPr>
              <a:t> і </a:t>
            </a:r>
            <a:r>
              <a:rPr lang="ru-RU" sz="2000" dirty="0" err="1">
                <a:cs typeface="Arial" pitchFamily="34" charset="0"/>
              </a:rPr>
              <a:t>батареї</a:t>
            </a:r>
            <a:r>
              <a:rPr lang="ru-RU" sz="2000" dirty="0">
                <a:cs typeface="Arial" pitchFamily="34" charset="0"/>
              </a:rPr>
              <a:t> - так холодильник </a:t>
            </a:r>
            <a:r>
              <a:rPr lang="ru-RU" sz="2000" dirty="0" err="1">
                <a:cs typeface="Arial" pitchFamily="34" charset="0"/>
              </a:rPr>
              <a:t>споживає</a:t>
            </a:r>
            <a:r>
              <a:rPr lang="ru-RU" sz="2000" dirty="0">
                <a:cs typeface="Arial" pitchFamily="34" charset="0"/>
              </a:rPr>
              <a:t> на 30% </a:t>
            </a:r>
            <a:r>
              <a:rPr lang="ru-RU" sz="2000" dirty="0" err="1">
                <a:cs typeface="Arial" pitchFamily="34" charset="0"/>
              </a:rPr>
              <a:t>менше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енергії</a:t>
            </a:r>
            <a:r>
              <a:rPr lang="ru-RU" sz="2000" dirty="0"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/>
              <a:t>Додатково заощадимо, якщо не будемо довго тримати</a:t>
            </a:r>
            <a:r>
              <a:rPr lang="en-US" sz="2000" dirty="0"/>
              <a:t> </a:t>
            </a:r>
            <a:r>
              <a:rPr lang="uk-UA" sz="2000" dirty="0"/>
              <a:t>дверцята холодильника відкритими.</a:t>
            </a:r>
            <a:endParaRPr lang="uk-UA" sz="2000" dirty="0">
              <a:cs typeface="Arial" pitchFamily="34" charset="0"/>
            </a:endParaRPr>
          </a:p>
        </p:txBody>
      </p:sp>
      <p:sp>
        <p:nvSpPr>
          <p:cNvPr id="12296" name="Прямоугольник 9"/>
          <p:cNvSpPr>
            <a:spLocks noChangeArrowheads="1"/>
          </p:cNvSpPr>
          <p:nvPr/>
        </p:nvSpPr>
        <p:spPr bwMode="auto">
          <a:xfrm>
            <a:off x="684213" y="1137628"/>
            <a:ext cx="5327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uk-UA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68413"/>
            <a:ext cx="2664643" cy="4464843"/>
          </a:xfrm>
          <a:prstGeom prst="rect">
            <a:avLst/>
          </a:prstGeom>
          <a:noFill/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6BC6A-CAAD-4933-93DF-3C683E94C27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259530"/>
            <a:ext cx="6048672" cy="5062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b="1" dirty="0">
                <a:ea typeface="+mn-ea"/>
                <a:cs typeface="Arial" pitchFamily="34" charset="0"/>
              </a:rPr>
              <a:t>Секрети холодильника</a:t>
            </a:r>
            <a:endParaRPr lang="ru-RU" b="1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4655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5184"/>
            <a:ext cx="3735822" cy="331236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6BC6A-CAAD-4933-93DF-3C683E94C27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446919"/>
            <a:ext cx="41764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itchFamily="34" charset="0"/>
              </a:rPr>
              <a:t>Подивившись передачу, не </a:t>
            </a:r>
            <a:r>
              <a:rPr lang="ru-RU" sz="2000" dirty="0" err="1">
                <a:cs typeface="Arial" pitchFamily="34" charset="0"/>
              </a:rPr>
              <a:t>лише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вимкніть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телевізор</a:t>
            </a:r>
            <a:r>
              <a:rPr lang="ru-RU" sz="2000" dirty="0">
                <a:cs typeface="Arial" pitchFamily="34" charset="0"/>
              </a:rPr>
              <a:t>, а й </a:t>
            </a:r>
            <a:r>
              <a:rPr lang="ru-RU" sz="2000" dirty="0" err="1">
                <a:cs typeface="Arial" pitchFamily="34" charset="0"/>
              </a:rPr>
              <a:t>висмикніть</a:t>
            </a:r>
            <a:r>
              <a:rPr lang="ru-RU" sz="2000" dirty="0">
                <a:cs typeface="Arial" pitchFamily="34" charset="0"/>
              </a:rPr>
              <a:t> вилку з розетки.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cs typeface="Arial" pitchFamily="34" charset="0"/>
              </a:rPr>
              <a:t>Це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забезпечує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економію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електроенергії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близько</a:t>
            </a:r>
            <a:r>
              <a:rPr lang="ru-RU" sz="2000" dirty="0">
                <a:cs typeface="Arial" pitchFamily="34" charset="0"/>
              </a:rPr>
              <a:t> 5%.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itchFamily="34" charset="0"/>
              </a:rPr>
              <a:t>В </a:t>
            </a:r>
            <a:r>
              <a:rPr lang="ru-RU" sz="2000" dirty="0" err="1">
                <a:cs typeface="Arial" pitchFamily="34" charset="0"/>
              </a:rPr>
              <a:t>режимі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очікування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телевізор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може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споживати</a:t>
            </a:r>
            <a:r>
              <a:rPr lang="ru-RU" sz="2000" dirty="0">
                <a:cs typeface="Arial" pitchFamily="34" charset="0"/>
              </a:rPr>
              <a:t> 0,2-10 Вт на годину – </a:t>
            </a:r>
            <a:r>
              <a:rPr lang="ru-RU" sz="2000" dirty="0" err="1">
                <a:cs typeface="Arial" pitchFamily="34" charset="0"/>
              </a:rPr>
              <a:t>це</a:t>
            </a:r>
            <a:r>
              <a:rPr lang="ru-RU" sz="2000" dirty="0">
                <a:cs typeface="Arial" pitchFamily="34" charset="0"/>
              </a:rPr>
              <a:t> до 68 </a:t>
            </a:r>
            <a:r>
              <a:rPr lang="ru-RU" sz="2000" dirty="0" err="1">
                <a:cs typeface="Arial" pitchFamily="34" charset="0"/>
              </a:rPr>
              <a:t>кВт•год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марно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витраченої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електроенергії</a:t>
            </a:r>
            <a:r>
              <a:rPr lang="ru-RU" sz="2000" dirty="0">
                <a:cs typeface="Arial" pitchFamily="34" charset="0"/>
              </a:rPr>
              <a:t> на </a:t>
            </a:r>
            <a:r>
              <a:rPr lang="ru-RU" sz="2000" dirty="0" err="1">
                <a:cs typeface="Arial" pitchFamily="34" charset="0"/>
              </a:rPr>
              <a:t>рік</a:t>
            </a:r>
            <a:r>
              <a:rPr lang="ru-RU" sz="2000" dirty="0">
                <a:cs typeface="Arial" pitchFamily="34" charset="0"/>
              </a:rPr>
              <a:t>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259530"/>
            <a:ext cx="6048672" cy="5062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b="1" dirty="0">
                <a:ea typeface="+mn-ea"/>
                <a:cs typeface="Arial" pitchFamily="34" charset="0"/>
              </a:rPr>
              <a:t>Не </a:t>
            </a:r>
            <a:r>
              <a:rPr lang="uk-UA" b="1" dirty="0" err="1">
                <a:ea typeface="+mn-ea"/>
                <a:cs typeface="Arial" pitchFamily="34" charset="0"/>
              </a:rPr>
              <a:t>забудьте</a:t>
            </a:r>
            <a:r>
              <a:rPr lang="uk-UA" b="1" dirty="0">
                <a:ea typeface="+mn-ea"/>
                <a:cs typeface="Arial" pitchFamily="34" charset="0"/>
              </a:rPr>
              <a:t> вимкнути телевізор</a:t>
            </a:r>
            <a:endParaRPr lang="ru-RU" b="1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364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6BC6A-CAAD-4933-93DF-3C683E94C27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9260" y="1297232"/>
            <a:ext cx="44427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cs typeface="Arial" pitchFamily="34" charset="0"/>
              </a:rPr>
              <a:t>Встановіть</a:t>
            </a:r>
            <a:r>
              <a:rPr lang="ru-RU" sz="2000" dirty="0">
                <a:cs typeface="Arial" pitchFamily="34" charset="0"/>
              </a:rPr>
              <a:t> у  </a:t>
            </a:r>
            <a:r>
              <a:rPr lang="ru-RU" sz="2000" dirty="0" err="1">
                <a:cs typeface="Arial" pitchFamily="34" charset="0"/>
              </a:rPr>
              <a:t>комп'ютері</a:t>
            </a:r>
            <a:r>
              <a:rPr lang="ru-RU" sz="2000" dirty="0">
                <a:cs typeface="Arial" pitchFamily="34" charset="0"/>
              </a:rPr>
              <a:t> режим </a:t>
            </a:r>
            <a:r>
              <a:rPr lang="ru-RU" sz="2000" dirty="0" err="1">
                <a:cs typeface="Arial" pitchFamily="34" charset="0"/>
              </a:rPr>
              <a:t>відключення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монітора</a:t>
            </a:r>
            <a:r>
              <a:rPr lang="ru-RU" sz="2000" dirty="0">
                <a:cs typeface="Arial" pitchFamily="34" charset="0"/>
              </a:rPr>
              <a:t> через 10 </a:t>
            </a:r>
            <a:r>
              <a:rPr lang="ru-RU" sz="2000" dirty="0" err="1">
                <a:cs typeface="Arial" pitchFamily="34" charset="0"/>
              </a:rPr>
              <a:t>хвилин</a:t>
            </a:r>
            <a:r>
              <a:rPr lang="ru-RU" sz="2000" dirty="0">
                <a:cs typeface="Arial" pitchFamily="34" charset="0"/>
              </a:rPr>
              <a:t> простою. </a:t>
            </a:r>
            <a:r>
              <a:rPr lang="ru-RU" sz="2000" dirty="0" err="1">
                <a:cs typeface="Arial" pitchFamily="34" charset="0"/>
              </a:rPr>
              <a:t>Це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дозволяє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знизити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витрати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енергії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вдвічі</a:t>
            </a:r>
            <a:r>
              <a:rPr lang="ru-RU" sz="2000" dirty="0"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000" dirty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cs typeface="Arial" pitchFamily="34" charset="0"/>
              </a:rPr>
              <a:t>Вдома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доцільно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використовувати</a:t>
            </a:r>
            <a:r>
              <a:rPr lang="ru-RU" sz="2000" dirty="0">
                <a:cs typeface="Arial" pitchFamily="34" charset="0"/>
              </a:rPr>
              <a:t> не </a:t>
            </a:r>
            <a:r>
              <a:rPr lang="ru-RU" sz="2000" dirty="0" err="1">
                <a:cs typeface="Arial" pitchFamily="34" charset="0"/>
              </a:rPr>
              <a:t>стаціонарний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комп’ютер</a:t>
            </a:r>
            <a:r>
              <a:rPr lang="ru-RU" sz="2000" dirty="0">
                <a:cs typeface="Arial" pitchFamily="34" charset="0"/>
              </a:rPr>
              <a:t>, а ноутбук. </a:t>
            </a:r>
            <a:r>
              <a:rPr lang="ru-RU" sz="2000" dirty="0" err="1">
                <a:cs typeface="Arial" pitchFamily="34" charset="0"/>
              </a:rPr>
              <a:t>Це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дозволяє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скоротити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енергоспоживання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майже</a:t>
            </a:r>
            <a:r>
              <a:rPr lang="ru-RU" sz="2000" dirty="0">
                <a:cs typeface="Arial" pitchFamily="34" charset="0"/>
              </a:rPr>
              <a:t> у 5 </a:t>
            </a:r>
            <a:r>
              <a:rPr lang="ru-RU" sz="2000" dirty="0" err="1">
                <a:cs typeface="Arial" pitchFamily="34" charset="0"/>
              </a:rPr>
              <a:t>разів</a:t>
            </a:r>
            <a:r>
              <a:rPr lang="ru-RU" sz="2000" dirty="0">
                <a:cs typeface="Arial" pitchFamily="34" charset="0"/>
              </a:rPr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259530"/>
            <a:ext cx="6048672" cy="5062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b="1" dirty="0">
                <a:ea typeface="+mn-ea"/>
                <a:cs typeface="Arial" pitchFamily="34" charset="0"/>
              </a:rPr>
              <a:t>Правила комп’ютера</a:t>
            </a:r>
            <a:endParaRPr lang="ru-RU" b="1" dirty="0">
              <a:ea typeface="+mn-ea"/>
              <a:cs typeface="Arial" pitchFamily="34" charset="0"/>
            </a:endParaRPr>
          </a:p>
        </p:txBody>
      </p:sp>
      <p:pic>
        <p:nvPicPr>
          <p:cNvPr id="6" name="Picture 3" descr="C:\Documents and Settings\Володимир\Мои документы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37198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7"/>
          <p:cNvCxnSpPr/>
          <p:nvPr/>
        </p:nvCxnSpPr>
        <p:spPr>
          <a:xfrm rot="5400000">
            <a:off x="6842025" y="4255319"/>
            <a:ext cx="644525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74" y="1556792"/>
            <a:ext cx="2381250" cy="21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89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5499" y="1941511"/>
            <a:ext cx="4435715" cy="309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9064" y="1268413"/>
            <a:ext cx="48530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cs typeface="Arial" pitchFamily="34" charset="0"/>
              </a:rPr>
              <a:t>Використовуйте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електроенергію</a:t>
            </a:r>
            <a:r>
              <a:rPr lang="ru-RU" sz="2000" dirty="0">
                <a:cs typeface="Arial" pitchFamily="34" charset="0"/>
              </a:rPr>
              <a:t> для </a:t>
            </a:r>
            <a:r>
              <a:rPr lang="ru-RU" sz="2000" dirty="0" err="1">
                <a:cs typeface="Arial" pitchFamily="34" charset="0"/>
              </a:rPr>
              <a:t>зарядження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акумуляторів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ефективно</a:t>
            </a:r>
            <a:r>
              <a:rPr lang="ru-RU" sz="2000" dirty="0">
                <a:cs typeface="Arial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cs typeface="Arial" pitchFamily="34" charset="0"/>
              </a:rPr>
              <a:t>Не </a:t>
            </a:r>
            <a:r>
              <a:rPr lang="ru-RU" sz="2000" dirty="0" err="1">
                <a:cs typeface="Arial" pitchFamily="34" charset="0"/>
              </a:rPr>
              <a:t>залишайте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мобільні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телефони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підключеними</a:t>
            </a:r>
            <a:r>
              <a:rPr lang="ru-RU" sz="2000" dirty="0">
                <a:cs typeface="Arial" pitchFamily="34" charset="0"/>
              </a:rPr>
              <a:t> до </a:t>
            </a:r>
            <a:r>
              <a:rPr lang="ru-RU" sz="2000" dirty="0" err="1">
                <a:cs typeface="Arial" pitchFamily="34" charset="0"/>
              </a:rPr>
              <a:t>електромережі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довше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ніж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це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потрібно</a:t>
            </a:r>
            <a:r>
              <a:rPr lang="ru-RU" sz="2000" dirty="0">
                <a:cs typeface="Arial" pitchFamily="34" charset="0"/>
              </a:rPr>
              <a:t> для </a:t>
            </a:r>
            <a:r>
              <a:rPr lang="ru-RU" sz="2000" dirty="0" err="1">
                <a:cs typeface="Arial" pitchFamily="34" charset="0"/>
              </a:rPr>
              <a:t>повної</a:t>
            </a:r>
            <a:r>
              <a:rPr lang="ru-RU" sz="2000" dirty="0">
                <a:cs typeface="Arial" pitchFamily="34" charset="0"/>
              </a:rPr>
              <a:t> зарядки </a:t>
            </a:r>
            <a:r>
              <a:rPr lang="ru-RU" sz="2000" dirty="0" err="1">
                <a:cs typeface="Arial" pitchFamily="34" charset="0"/>
              </a:rPr>
              <a:t>акумулятора</a:t>
            </a:r>
            <a:r>
              <a:rPr lang="ru-RU" sz="2000" dirty="0"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cs typeface="Arial" pitchFamily="34" charset="0"/>
              </a:rPr>
              <a:t>Цей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прилад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навіть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повністю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заряджений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споживає</a:t>
            </a:r>
            <a:r>
              <a:rPr lang="ru-RU" sz="2000" dirty="0">
                <a:cs typeface="Arial" pitchFamily="34" charset="0"/>
              </a:rPr>
              <a:t> 2-3 Вт </a:t>
            </a:r>
            <a:r>
              <a:rPr lang="ru-RU" sz="2000" dirty="0" err="1">
                <a:cs typeface="Arial" pitchFamily="34" charset="0"/>
              </a:rPr>
              <a:t>електроенергії</a:t>
            </a:r>
            <a:r>
              <a:rPr lang="ru-RU" sz="2000" dirty="0">
                <a:cs typeface="Arial" pitchFamily="34" charset="0"/>
              </a:rPr>
              <a:t> на годину, </a:t>
            </a:r>
            <a:r>
              <a:rPr lang="ru-RU" sz="2000" dirty="0" err="1">
                <a:cs typeface="Arial" pitchFamily="34" charset="0"/>
              </a:rPr>
              <a:t>тобто</a:t>
            </a:r>
            <a:r>
              <a:rPr lang="ru-RU" sz="2000" dirty="0">
                <a:cs typeface="Arial" pitchFamily="34" charset="0"/>
              </a:rPr>
              <a:t>, до 20-25 кВт на </a:t>
            </a:r>
            <a:r>
              <a:rPr lang="ru-RU" sz="2000" dirty="0" err="1">
                <a:cs typeface="Arial" pitchFamily="34" charset="0"/>
              </a:rPr>
              <a:t>рік</a:t>
            </a:r>
            <a:r>
              <a:rPr lang="ru-RU" sz="2000" dirty="0">
                <a:cs typeface="Arial" pitchFamily="34" charset="0"/>
              </a:rPr>
              <a:t>.</a:t>
            </a:r>
          </a:p>
        </p:txBody>
      </p:sp>
      <p:sp>
        <p:nvSpPr>
          <p:cNvPr id="9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259530"/>
            <a:ext cx="6048672" cy="5062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b="1" dirty="0">
                <a:ea typeface="+mn-ea"/>
                <a:cs typeface="Arial" pitchFamily="34" charset="0"/>
              </a:rPr>
              <a:t>Правила заряджання акумуляторів</a:t>
            </a:r>
            <a:endParaRPr lang="ru-RU" b="1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5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59530"/>
            <a:ext cx="6048672" cy="5062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b="1" dirty="0">
                <a:ea typeface="+mn-ea"/>
                <a:cs typeface="Arial" pitchFamily="34" charset="0"/>
              </a:rPr>
              <a:t>Використання електроенергії на освітлення</a:t>
            </a:r>
            <a:endParaRPr lang="ru-RU" b="1" dirty="0">
              <a:ea typeface="+mn-ea"/>
              <a:cs typeface="Arial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714876" y="1428736"/>
            <a:ext cx="41434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cs typeface="Arial" pitchFamily="34" charset="0"/>
              </a:rPr>
              <a:t>Багато</a:t>
            </a:r>
            <a:r>
              <a:rPr kumimoji="0" lang="uk-UA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ragmaticaC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витрат електроенергії пов'язані з освітленням. Так, в більшості країн світу на освітлення витрачається близько 13% виробленої електроенергії. А в Україні питомі витрати електроенергії, що йде на світло, у 1,5 рази вищі, ніж у західних країнах.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lum bright="36000" contrast="54000"/>
          </a:blip>
          <a:srcRect/>
          <a:stretch>
            <a:fillRect/>
          </a:stretch>
        </p:blipFill>
        <p:spPr bwMode="auto">
          <a:xfrm>
            <a:off x="357158" y="1285860"/>
            <a:ext cx="407196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57356" y="4214818"/>
            <a:ext cx="62151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Причина полягає в тому, що у нас переважають дуже неекономні джерела світла — лампи розжарювання. Тому потрібно ефективно використовувати можливості природного освітлення.</a:t>
            </a:r>
            <a:endParaRPr lang="uk-UA" sz="20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9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279001"/>
            <a:ext cx="6192688" cy="648072"/>
          </a:xfrm>
        </p:spPr>
        <p:txBody>
          <a:bodyPr>
            <a:normAutofit/>
          </a:bodyPr>
          <a:lstStyle/>
          <a:p>
            <a:pPr lvl="0"/>
            <a:r>
              <a:rPr lang="ru-RU" b="1" dirty="0" err="1">
                <a:cs typeface="Arial" pitchFamily="34" charset="0"/>
              </a:rPr>
              <a:t>Тримайте</a:t>
            </a:r>
            <a:r>
              <a:rPr lang="ru-RU" b="1" dirty="0">
                <a:cs typeface="Arial" pitchFamily="34" charset="0"/>
              </a:rPr>
              <a:t> </a:t>
            </a:r>
            <a:r>
              <a:rPr lang="ru-RU" b="1" dirty="0" err="1">
                <a:cs typeface="Arial" pitchFamily="34" charset="0"/>
              </a:rPr>
              <a:t>освітлювальні</a:t>
            </a:r>
            <a:r>
              <a:rPr lang="ru-RU" b="1" dirty="0">
                <a:cs typeface="Arial" pitchFamily="34" charset="0"/>
              </a:rPr>
              <a:t> </a:t>
            </a:r>
            <a:r>
              <a:rPr lang="ru-RU" b="1" dirty="0" err="1">
                <a:cs typeface="Arial" pitchFamily="34" charset="0"/>
              </a:rPr>
              <a:t>прилади</a:t>
            </a:r>
            <a:r>
              <a:rPr lang="ru-RU" b="1" dirty="0">
                <a:cs typeface="Arial" pitchFamily="34" charset="0"/>
              </a:rPr>
              <a:t> </a:t>
            </a:r>
            <a:r>
              <a:rPr lang="ru-RU" b="1" kern="0" dirty="0">
                <a:solidFill>
                  <a:srgbClr val="000000"/>
                </a:solidFill>
              </a:rPr>
              <a:t>і </a:t>
            </a:r>
            <a:r>
              <a:rPr lang="ru-RU" b="1" kern="0" dirty="0" err="1">
                <a:solidFill>
                  <a:srgbClr val="000000"/>
                </a:solidFill>
              </a:rPr>
              <a:t>вікна</a:t>
            </a:r>
            <a:r>
              <a:rPr lang="ru-RU" b="1" kern="0" dirty="0">
                <a:solidFill>
                  <a:srgbClr val="000000"/>
                </a:solidFill>
              </a:rPr>
              <a:t> в </a:t>
            </a:r>
            <a:r>
              <a:rPr lang="ru-RU" b="1" kern="0" dirty="0" err="1">
                <a:solidFill>
                  <a:srgbClr val="000000"/>
                </a:solidFill>
              </a:rPr>
              <a:t>чистоті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54" y="1359121"/>
            <a:ext cx="5539310" cy="451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1560" y="1725370"/>
            <a:ext cx="22322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cs typeface="Arial" pitchFamily="34" charset="0"/>
              </a:rPr>
              <a:t>Брудні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або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запилені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вікна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можуть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знижувати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природну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освітленість</a:t>
            </a:r>
            <a:r>
              <a:rPr lang="ru-RU" sz="2000" dirty="0">
                <a:cs typeface="Arial" pitchFamily="34" charset="0"/>
              </a:rPr>
              <a:t> у </a:t>
            </a:r>
            <a:r>
              <a:rPr lang="ru-RU" sz="2000" dirty="0" err="1">
                <a:cs typeface="Arial" pitchFamily="34" charset="0"/>
              </a:rPr>
              <a:t>приміщенні</a:t>
            </a:r>
            <a:r>
              <a:rPr lang="ru-RU" sz="2000" dirty="0">
                <a:cs typeface="Arial" pitchFamily="34" charset="0"/>
              </a:rPr>
              <a:t> на </a:t>
            </a:r>
            <a:r>
              <a:rPr lang="ru-RU" sz="2000" dirty="0" err="1">
                <a:cs typeface="Arial" pitchFamily="34" charset="0"/>
              </a:rPr>
              <a:t>третину</a:t>
            </a:r>
            <a:r>
              <a:rPr lang="ru-RU" sz="2000" dirty="0"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115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9530"/>
            <a:ext cx="6048672" cy="506292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ea typeface="+mn-ea"/>
                <a:cs typeface="Arial" pitchFamily="34" charset="0"/>
              </a:rPr>
              <a:t>Економити</a:t>
            </a:r>
            <a:r>
              <a:rPr lang="ru-RU" b="1" dirty="0">
                <a:ea typeface="+mn-ea"/>
                <a:cs typeface="Arial" pitchFamily="34" charset="0"/>
              </a:rPr>
              <a:t> </a:t>
            </a:r>
            <a:r>
              <a:rPr lang="ru-RU" b="1" dirty="0" err="1">
                <a:ea typeface="+mn-ea"/>
                <a:cs typeface="Arial" pitchFamily="34" charset="0"/>
              </a:rPr>
              <a:t>можна</a:t>
            </a:r>
            <a:r>
              <a:rPr lang="ru-RU" b="1" dirty="0">
                <a:ea typeface="+mn-ea"/>
                <a:cs typeface="Arial" pitchFamily="34" charset="0"/>
              </a:rPr>
              <a:t> за </a:t>
            </a:r>
            <a:r>
              <a:rPr lang="ru-RU" b="1" dirty="0" err="1">
                <a:ea typeface="+mn-ea"/>
                <a:cs typeface="Arial" pitchFamily="34" charset="0"/>
              </a:rPr>
              <a:t>рахунок</a:t>
            </a:r>
            <a:r>
              <a:rPr lang="ru-RU" b="1" dirty="0">
                <a:ea typeface="+mn-ea"/>
                <a:cs typeface="Arial" pitchFamily="34" charset="0"/>
              </a:rPr>
              <a:t> </a:t>
            </a:r>
            <a:r>
              <a:rPr lang="ru-RU" b="1" dirty="0" err="1">
                <a:ea typeface="+mn-ea"/>
                <a:cs typeface="Arial" pitchFamily="34" charset="0"/>
              </a:rPr>
              <a:t>кольору</a:t>
            </a:r>
            <a:r>
              <a:rPr lang="ru-RU" b="1" dirty="0">
                <a:ea typeface="+mn-ea"/>
                <a:cs typeface="Arial" pitchFamily="34" charset="0"/>
              </a:rPr>
              <a:t> </a:t>
            </a:r>
            <a:r>
              <a:rPr lang="ru-RU" b="1" dirty="0" err="1">
                <a:ea typeface="+mn-ea"/>
                <a:cs typeface="Arial" pitchFamily="34" charset="0"/>
              </a:rPr>
              <a:t>стін</a:t>
            </a:r>
            <a:endParaRPr lang="ru-RU" b="1" dirty="0">
              <a:ea typeface="+mn-ea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5716127" cy="449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16216" y="2006838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cs typeface="Arial" pitchFamily="34" charset="0"/>
              </a:rPr>
              <a:t>Біла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стіна</a:t>
            </a:r>
            <a:r>
              <a:rPr lang="ru-RU" sz="2000" dirty="0">
                <a:cs typeface="Arial" pitchFamily="34" charset="0"/>
              </a:rPr>
              <a:t/>
            </a:r>
            <a:br>
              <a:rPr lang="ru-RU" sz="2000" dirty="0">
                <a:cs typeface="Arial" pitchFamily="34" charset="0"/>
              </a:rPr>
            </a:br>
            <a:r>
              <a:rPr lang="ru-RU" sz="2000" dirty="0" err="1">
                <a:cs typeface="Arial" pitchFamily="34" charset="0"/>
              </a:rPr>
              <a:t>відбиває</a:t>
            </a:r>
            <a:r>
              <a:rPr lang="ru-RU" sz="2000" dirty="0">
                <a:cs typeface="Arial" pitchFamily="34" charset="0"/>
              </a:rPr>
              <a:t> 80% 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cs typeface="Arial" pitchFamily="34" charset="0"/>
              </a:rPr>
              <a:t>спрямованого</a:t>
            </a:r>
            <a:r>
              <a:rPr lang="ru-RU" sz="2000" dirty="0">
                <a:cs typeface="Arial" pitchFamily="34" charset="0"/>
              </a:rPr>
              <a:t/>
            </a:r>
            <a:br>
              <a:rPr lang="ru-RU" sz="2000" dirty="0">
                <a:cs typeface="Arial" pitchFamily="34" charset="0"/>
              </a:rPr>
            </a:br>
            <a:r>
              <a:rPr lang="ru-RU" sz="2000" dirty="0">
                <a:cs typeface="Arial" pitchFamily="34" charset="0"/>
              </a:rPr>
              <a:t>на </a:t>
            </a:r>
            <a:r>
              <a:rPr lang="ru-RU" sz="2000" dirty="0" err="1">
                <a:cs typeface="Arial" pitchFamily="34" charset="0"/>
              </a:rPr>
              <a:t>неї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світла</a:t>
            </a:r>
            <a:r>
              <a:rPr lang="ru-RU" sz="2000" dirty="0">
                <a:cs typeface="Arial" pitchFamily="34" charset="0"/>
              </a:rPr>
              <a:t>,</a:t>
            </a:r>
            <a:br>
              <a:rPr lang="ru-RU" sz="2000" dirty="0">
                <a:cs typeface="Arial" pitchFamily="34" charset="0"/>
              </a:rPr>
            </a:br>
            <a:r>
              <a:rPr lang="ru-RU" sz="2000" dirty="0">
                <a:cs typeface="Arial" pitchFamily="34" charset="0"/>
              </a:rPr>
              <a:t>темно-зелена 15%,</a:t>
            </a:r>
            <a:br>
              <a:rPr lang="ru-RU" sz="2000" dirty="0">
                <a:cs typeface="Arial" pitchFamily="34" charset="0"/>
              </a:rPr>
            </a:br>
            <a:r>
              <a:rPr lang="ru-RU" sz="2000" dirty="0" err="1">
                <a:cs typeface="Arial" pitchFamily="34" charset="0"/>
              </a:rPr>
              <a:t>чорна</a:t>
            </a:r>
            <a:r>
              <a:rPr lang="ru-RU" sz="2000" dirty="0">
                <a:cs typeface="Arial" pitchFamily="34" charset="0"/>
              </a:rPr>
              <a:t> — 9%.</a:t>
            </a:r>
          </a:p>
        </p:txBody>
      </p:sp>
    </p:spTree>
    <p:extLst>
      <p:ext uri="{BB962C8B-B14F-4D97-AF65-F5344CB8AC3E}">
        <p14:creationId xmlns:p14="http://schemas.microsoft.com/office/powerpoint/2010/main" val="974033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5686436" cy="333356"/>
          </a:xfrm>
        </p:spPr>
        <p:txBody>
          <a:bodyPr>
            <a:normAutofit fontScale="90000"/>
          </a:bodyPr>
          <a:lstStyle/>
          <a:p>
            <a:r>
              <a:rPr lang="uk-UA" sz="2200" b="1" dirty="0" smtClean="0">
                <a:cs typeface="Arial" pitchFamily="34" charset="0"/>
              </a:rPr>
              <a:t>Штучне освітлення</a:t>
            </a:r>
            <a:r>
              <a:rPr lang="ru-RU" sz="3600" b="1" dirty="0" smtClean="0">
                <a:cs typeface="Arial" pitchFamily="34" charset="0"/>
              </a:rPr>
              <a:t/>
            </a:r>
            <a:br>
              <a:rPr lang="ru-RU" sz="3600" b="1" dirty="0" smtClean="0">
                <a:cs typeface="Arial" pitchFamily="34" charset="0"/>
              </a:rPr>
            </a:br>
            <a:endParaRPr lang="ru-RU" sz="3200" b="1" dirty="0">
              <a:latin typeface="Arial" charset="0"/>
            </a:endParaRPr>
          </a:p>
        </p:txBody>
      </p:sp>
      <p:grpSp>
        <p:nvGrpSpPr>
          <p:cNvPr id="5" name="Organization Chart 2"/>
          <p:cNvGrpSpPr>
            <a:grpSpLocks noChangeAspect="1"/>
          </p:cNvGrpSpPr>
          <p:nvPr/>
        </p:nvGrpSpPr>
        <p:grpSpPr bwMode="auto">
          <a:xfrm>
            <a:off x="-148104" y="1357298"/>
            <a:ext cx="9292104" cy="4314835"/>
            <a:chOff x="-204" y="1108"/>
            <a:chExt cx="2880" cy="2968"/>
          </a:xfrm>
        </p:grpSpPr>
        <p:cxnSp>
          <p:nvCxnSpPr>
            <p:cNvPr id="4100" name="_s4100"/>
            <p:cNvCxnSpPr>
              <a:cxnSpLocks noChangeShapeType="1"/>
              <a:stCxn id="12" idx="0"/>
              <a:endCxn id="9" idx="2"/>
            </p:cNvCxnSpPr>
            <p:nvPr/>
          </p:nvCxnSpPr>
          <p:spPr bwMode="auto">
            <a:xfrm rot="5400000" flipH="1">
              <a:off x="1668" y="1472"/>
              <a:ext cx="144" cy="1008"/>
            </a:xfrm>
            <a:prstGeom prst="bentConnector3">
              <a:avLst>
                <a:gd name="adj1" fmla="val 4963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01" name="_s4101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rot="16200000">
              <a:off x="1165" y="1975"/>
              <a:ext cx="144" cy="1"/>
            </a:xfrm>
            <a:prstGeom prst="bentConnector3">
              <a:avLst>
                <a:gd name="adj1" fmla="val 4963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02" name="_s4102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rot="16200000">
              <a:off x="660" y="1472"/>
              <a:ext cx="144" cy="1008"/>
            </a:xfrm>
            <a:prstGeom prst="bentConnector3">
              <a:avLst>
                <a:gd name="adj1" fmla="val 4963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9" name="_s4103"/>
            <p:cNvSpPr>
              <a:spLocks noChangeArrowheads="1"/>
            </p:cNvSpPr>
            <p:nvPr/>
          </p:nvSpPr>
          <p:spPr bwMode="auto">
            <a:xfrm>
              <a:off x="549" y="1602"/>
              <a:ext cx="1375" cy="30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round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vert="horz" wrap="none" lIns="37713" tIns="18857" rIns="37713" bIns="18857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sz="2400" b="1" dirty="0" smtClean="0">
                  <a:solidFill>
                    <a:srgbClr val="002060"/>
                  </a:solidFill>
                  <a:latin typeface="Tahoma" pitchFamily="34" charset="0"/>
                </a:rPr>
                <a:t>Штучне освітл</a:t>
              </a:r>
              <a:r>
                <a:rPr kumimoji="0" lang="uk-UA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ahoma" pitchFamily="34" charset="0"/>
                </a:rPr>
                <a:t>ення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_s4104"/>
            <p:cNvSpPr>
              <a:spLocks noChangeArrowheads="1"/>
            </p:cNvSpPr>
            <p:nvPr/>
          </p:nvSpPr>
          <p:spPr bwMode="auto">
            <a:xfrm>
              <a:off x="-204" y="204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none" lIns="37713" tIns="18857" rIns="37713" bIns="18857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ahoma" pitchFamily="34" charset="0"/>
                </a:rPr>
                <a:t>загальне</a:t>
              </a:r>
              <a:endPara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_s4105"/>
            <p:cNvSpPr>
              <a:spLocks noChangeArrowheads="1"/>
            </p:cNvSpPr>
            <p:nvPr/>
          </p:nvSpPr>
          <p:spPr bwMode="auto">
            <a:xfrm>
              <a:off x="804" y="204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none" lIns="37713" tIns="18857" rIns="37713" bIns="18857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ahoma" pitchFamily="34" charset="0"/>
                </a:rPr>
                <a:t>місцеве</a:t>
              </a:r>
              <a:endPara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_s4106"/>
            <p:cNvSpPr>
              <a:spLocks noChangeArrowheads="1"/>
            </p:cNvSpPr>
            <p:nvPr/>
          </p:nvSpPr>
          <p:spPr bwMode="auto">
            <a:xfrm>
              <a:off x="1812" y="204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round/>
              <a:headEnd/>
              <a:tailEnd/>
            </a:ln>
            <a:effectLst/>
            <a:scene3d>
              <a:camera prst="legacyPerspectiveBottom"/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vert="horz" wrap="none" lIns="37713" tIns="18857" rIns="37713" bIns="18857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ahoma" pitchFamily="34" charset="0"/>
                </a:rPr>
                <a:t>комбіноване</a:t>
              </a:r>
              <a:endPara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13" name="Picture 2" descr="D:\1\ЗАПУСК ПРОГРАМИ ЕЕС_06.10.11\Старт конкурсу\Копия SDC10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1964127" cy="1645166"/>
          </a:xfrm>
          <a:prstGeom prst="rect">
            <a:avLst/>
          </a:prstGeom>
          <a:noFill/>
        </p:spPr>
      </p:pic>
      <p:pic>
        <p:nvPicPr>
          <p:cNvPr id="14" name="02_01_01_29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428992" y="4214818"/>
            <a:ext cx="2095488" cy="1571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cs typeface="Arial" pitchFamily="34" charset="0"/>
              </a:rPr>
              <a:t>Замініть</a:t>
            </a:r>
            <a:r>
              <a:rPr lang="ru-RU" b="1" dirty="0">
                <a:cs typeface="Arial" pitchFamily="34" charset="0"/>
              </a:rPr>
              <a:t> </a:t>
            </a:r>
            <a:r>
              <a:rPr lang="ru-RU" b="1" dirty="0" err="1">
                <a:cs typeface="Arial" pitchFamily="34" charset="0"/>
              </a:rPr>
              <a:t>лампи</a:t>
            </a:r>
            <a:r>
              <a:rPr lang="ru-RU" b="1" dirty="0">
                <a:cs typeface="Arial" pitchFamily="34" charset="0"/>
              </a:rPr>
              <a:t> </a:t>
            </a:r>
            <a:r>
              <a:rPr lang="ru-RU" b="1" dirty="0" err="1">
                <a:cs typeface="Arial" pitchFamily="34" charset="0"/>
              </a:rPr>
              <a:t>розжарювання</a:t>
            </a:r>
            <a:r>
              <a:rPr lang="ru-RU" b="1" dirty="0">
                <a:cs typeface="Arial" pitchFamily="34" charset="0"/>
              </a:rPr>
              <a:t> на </a:t>
            </a:r>
            <a:r>
              <a:rPr lang="ru-RU" b="1" dirty="0" err="1">
                <a:cs typeface="Arial" pitchFamily="34" charset="0"/>
              </a:rPr>
              <a:t>енергозберігаючі</a:t>
            </a:r>
            <a:r>
              <a:rPr lang="ru-RU" b="1" dirty="0"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268412"/>
            <a:ext cx="2419768" cy="280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074378"/>
            <a:ext cx="4103687" cy="3074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60032" y="3836655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cs typeface="Arial" pitchFamily="34" charset="0"/>
              </a:rPr>
              <a:t>Енергозберігаючі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лампи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споживають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енергії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приблизно</a:t>
            </a:r>
            <a:r>
              <a:rPr lang="ru-RU" sz="2000" dirty="0">
                <a:cs typeface="Arial" pitchFamily="34" charset="0"/>
              </a:rPr>
              <a:t> у 5 </a:t>
            </a:r>
            <a:r>
              <a:rPr lang="ru-RU" sz="2000" dirty="0" err="1">
                <a:cs typeface="Arial" pitchFamily="34" charset="0"/>
              </a:rPr>
              <a:t>разів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менше</a:t>
            </a:r>
            <a:r>
              <a:rPr lang="ru-RU" sz="2000" dirty="0">
                <a:cs typeface="Arial" pitchFamily="34" charset="0"/>
              </a:rPr>
              <a:t>, а </a:t>
            </a:r>
            <a:r>
              <a:rPr lang="ru-RU" sz="2000" dirty="0" err="1">
                <a:cs typeface="Arial" pitchFamily="34" charset="0"/>
              </a:rPr>
              <a:t>служать</a:t>
            </a:r>
            <a:r>
              <a:rPr lang="ru-RU" sz="2000" dirty="0">
                <a:cs typeface="Arial" pitchFamily="34" charset="0"/>
              </a:rPr>
              <a:t/>
            </a:r>
            <a:br>
              <a:rPr lang="ru-RU" sz="2000" dirty="0">
                <a:cs typeface="Arial" pitchFamily="34" charset="0"/>
              </a:rPr>
            </a:br>
            <a:r>
              <a:rPr lang="ru-RU" sz="2000" dirty="0">
                <a:cs typeface="Arial" pitchFamily="34" charset="0"/>
              </a:rPr>
              <a:t>у 8-10 </a:t>
            </a:r>
            <a:r>
              <a:rPr lang="ru-RU" sz="2000" dirty="0" err="1">
                <a:cs typeface="Arial" pitchFamily="34" charset="0"/>
              </a:rPr>
              <a:t>разів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довше</a:t>
            </a:r>
            <a:r>
              <a:rPr lang="ru-RU" sz="2000" dirty="0"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850268"/>
            <a:ext cx="41044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cs typeface="Arial" pitchFamily="34" charset="0"/>
              </a:rPr>
              <a:t>Для того, </a:t>
            </a:r>
            <a:r>
              <a:rPr lang="ru-RU" sz="2000" dirty="0" err="1">
                <a:cs typeface="Arial" pitchFamily="34" charset="0"/>
              </a:rPr>
              <a:t>щоб</a:t>
            </a:r>
            <a:r>
              <a:rPr lang="ru-RU" sz="2000" dirty="0">
                <a:cs typeface="Arial" pitchFamily="34" charset="0"/>
              </a:rPr>
              <a:t> 12 годин </a:t>
            </a:r>
            <a:r>
              <a:rPr lang="ru-RU" sz="2000" dirty="0" err="1">
                <a:cs typeface="Arial" pitchFamily="34" charset="0"/>
              </a:rPr>
              <a:t>щодня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протягом</a:t>
            </a:r>
            <a:r>
              <a:rPr lang="ru-RU" sz="2000" dirty="0">
                <a:cs typeface="Arial" pitchFamily="34" charset="0"/>
              </a:rPr>
              <a:t> року </a:t>
            </a:r>
            <a:r>
              <a:rPr lang="ru-RU" sz="2000" dirty="0" err="1">
                <a:cs typeface="Arial" pitchFamily="34" charset="0"/>
              </a:rPr>
              <a:t>горіла</a:t>
            </a:r>
            <a:r>
              <a:rPr lang="ru-RU" sz="2000" dirty="0">
                <a:cs typeface="Arial" pitchFamily="34" charset="0"/>
              </a:rPr>
              <a:t> одна лампа </a:t>
            </a:r>
            <a:r>
              <a:rPr lang="ru-RU" sz="2000" dirty="0" err="1">
                <a:cs typeface="Arial" pitchFamily="34" charset="0"/>
              </a:rPr>
              <a:t>потужністю</a:t>
            </a:r>
            <a:r>
              <a:rPr lang="ru-RU" sz="2000" dirty="0">
                <a:cs typeface="Arial" pitchFamily="34" charset="0"/>
              </a:rPr>
              <a:t> 100 Вт, </a:t>
            </a:r>
            <a:r>
              <a:rPr lang="ru-RU" sz="2000" dirty="0" err="1">
                <a:cs typeface="Arial" pitchFamily="34" charset="0"/>
              </a:rPr>
              <a:t>необхідно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спалити</a:t>
            </a:r>
            <a:r>
              <a:rPr lang="ru-RU" sz="2000" dirty="0">
                <a:cs typeface="Arial" pitchFamily="34" charset="0"/>
              </a:rPr>
              <a:t> 180 кг </a:t>
            </a:r>
            <a:r>
              <a:rPr lang="ru-RU" sz="2000" dirty="0" err="1">
                <a:cs typeface="Arial" pitchFamily="34" charset="0"/>
              </a:rPr>
              <a:t>вугілля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8617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9530"/>
            <a:ext cx="6048672" cy="506292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ea typeface="+mn-ea"/>
                <a:cs typeface="Arial" pitchFamily="34" charset="0"/>
              </a:rPr>
              <a:t>Порівняння</a:t>
            </a:r>
            <a:r>
              <a:rPr lang="ru-RU" b="1" dirty="0">
                <a:ea typeface="+mn-ea"/>
                <a:cs typeface="Arial" pitchFamily="34" charset="0"/>
              </a:rPr>
              <a:t> </a:t>
            </a:r>
            <a:r>
              <a:rPr lang="ru-RU" b="1" dirty="0" err="1">
                <a:ea typeface="+mn-ea"/>
                <a:cs typeface="Arial" pitchFamily="34" charset="0"/>
              </a:rPr>
              <a:t>різних</a:t>
            </a:r>
            <a:r>
              <a:rPr lang="ru-RU" b="1" dirty="0">
                <a:ea typeface="+mn-ea"/>
                <a:cs typeface="Arial" pitchFamily="34" charset="0"/>
              </a:rPr>
              <a:t> </a:t>
            </a:r>
            <a:r>
              <a:rPr lang="ru-RU" b="1" dirty="0" err="1">
                <a:ea typeface="+mn-ea"/>
                <a:cs typeface="Arial" pitchFamily="34" charset="0"/>
              </a:rPr>
              <a:t>типів</a:t>
            </a:r>
            <a:r>
              <a:rPr lang="ru-RU" b="1" dirty="0">
                <a:ea typeface="+mn-ea"/>
                <a:cs typeface="Arial" pitchFamily="34" charset="0"/>
              </a:rPr>
              <a:t> ламп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2050" name="Picture 2" descr="http://cdn.fishki.net/upload/post/201411/24/1332763/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7" y="1176074"/>
            <a:ext cx="8391445" cy="471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3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259530"/>
            <a:ext cx="6048672" cy="506292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ea typeface="+mn-ea"/>
                <a:cs typeface="Arial" pitchFamily="34" charset="0"/>
              </a:rPr>
              <a:t>Використовуйте</a:t>
            </a:r>
            <a:r>
              <a:rPr lang="ru-RU" b="1" dirty="0">
                <a:ea typeface="+mn-ea"/>
                <a:cs typeface="Arial" pitchFamily="34" charset="0"/>
              </a:rPr>
              <a:t> </a:t>
            </a:r>
            <a:r>
              <a:rPr lang="ru-RU" b="1" dirty="0" err="1">
                <a:ea typeface="+mn-ea"/>
                <a:cs typeface="Arial" pitchFamily="34" charset="0"/>
              </a:rPr>
              <a:t>новітню</a:t>
            </a:r>
            <a:r>
              <a:rPr lang="ru-RU" b="1" dirty="0">
                <a:ea typeface="+mn-ea"/>
                <a:cs typeface="Arial" pitchFamily="34" charset="0"/>
              </a:rPr>
              <a:t> </a:t>
            </a:r>
            <a:r>
              <a:rPr lang="ru-RU" b="1" dirty="0" err="1">
                <a:ea typeface="+mn-ea"/>
                <a:cs typeface="Arial" pitchFamily="34" charset="0"/>
              </a:rPr>
              <a:t>побутову</a:t>
            </a:r>
            <a:r>
              <a:rPr lang="ru-RU" b="1" dirty="0">
                <a:ea typeface="+mn-ea"/>
                <a:cs typeface="Arial" pitchFamily="34" charset="0"/>
              </a:rPr>
              <a:t> </a:t>
            </a:r>
            <a:r>
              <a:rPr lang="ru-RU" b="1" dirty="0" err="1">
                <a:ea typeface="+mn-ea"/>
                <a:cs typeface="Arial" pitchFamily="34" charset="0"/>
              </a:rPr>
              <a:t>техніку</a:t>
            </a:r>
            <a:endParaRPr lang="ru-RU" b="1" dirty="0">
              <a:ea typeface="+mn-ea"/>
              <a:cs typeface="Arial" pitchFamily="34" charset="0"/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3314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3888432" cy="4308872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err="1">
                <a:cs typeface="Arial" pitchFamily="34" charset="0"/>
              </a:rPr>
              <a:t>Купуючи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нову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побутову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техніку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віддавайте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перевагу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більш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економічній</a:t>
            </a:r>
            <a:r>
              <a:rPr lang="ru-RU" sz="2000" dirty="0">
                <a:cs typeface="Arial" pitchFamily="34" charset="0"/>
              </a:rPr>
              <a:t> – </a:t>
            </a:r>
            <a:r>
              <a:rPr lang="ru-RU" sz="2000" dirty="0" err="1">
                <a:cs typeface="Arial" pitchFamily="34" charset="0"/>
              </a:rPr>
              <a:t>класу</a:t>
            </a:r>
            <a:r>
              <a:rPr lang="ru-RU" sz="2000" dirty="0">
                <a:cs typeface="Arial" pitchFamily="34" charset="0"/>
              </a:rPr>
              <a:t> А, </a:t>
            </a:r>
            <a:r>
              <a:rPr lang="ru-RU" sz="2000" dirty="0" err="1">
                <a:cs typeface="Arial" pitchFamily="34" charset="0"/>
              </a:rPr>
              <a:t>використання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якої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дозволяє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скоротити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обсяги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споживання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електроенергії</a:t>
            </a:r>
            <a:r>
              <a:rPr lang="ru-RU" sz="2000" dirty="0">
                <a:cs typeface="Arial" pitchFamily="34" charset="0"/>
              </a:rPr>
              <a:t> (</a:t>
            </a:r>
            <a:r>
              <a:rPr lang="ru-RU" sz="2000" dirty="0" err="1">
                <a:cs typeface="Arial" pitchFamily="34" charset="0"/>
              </a:rPr>
              <a:t>приміром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телевізори</a:t>
            </a:r>
            <a:r>
              <a:rPr lang="ru-RU" sz="2000" dirty="0">
                <a:cs typeface="Arial" pitchFamily="34" charset="0"/>
              </a:rPr>
              <a:t> нового </a:t>
            </a:r>
            <a:r>
              <a:rPr lang="ru-RU" sz="2000" dirty="0" err="1">
                <a:cs typeface="Arial" pitchFamily="34" charset="0"/>
              </a:rPr>
              <a:t>покоління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споживають</a:t>
            </a:r>
            <a:r>
              <a:rPr lang="ru-RU" sz="2000" dirty="0">
                <a:cs typeface="Arial" pitchFamily="34" charset="0"/>
              </a:rPr>
              <a:t> у 3-5 </a:t>
            </a:r>
            <a:r>
              <a:rPr lang="ru-RU" sz="2000" dirty="0" err="1">
                <a:cs typeface="Arial" pitchFamily="34" charset="0"/>
              </a:rPr>
              <a:t>разів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менше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електроенергії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ніж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старі</a:t>
            </a:r>
            <a:r>
              <a:rPr lang="ru-RU" sz="2000" dirty="0">
                <a:cs typeface="Arial" pitchFamily="34" charset="0"/>
              </a:rPr>
              <a:t>).</a:t>
            </a:r>
          </a:p>
        </p:txBody>
      </p:sp>
      <p:pic>
        <p:nvPicPr>
          <p:cNvPr id="2050" name="Picture 2" descr="C:\Users\Maestro\Pictures\класи електрика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857232"/>
            <a:ext cx="2401887" cy="4887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721942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  <p:pic>
        <p:nvPicPr>
          <p:cNvPr id="1026" name="Picture 2" descr="http://vybratpravilno.ru/wp-content/uploads/2015/01/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5684"/>
            <a:ext cx="7091040" cy="425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35696" y="2060848"/>
            <a:ext cx="1944216" cy="26642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86848" y="2020710"/>
            <a:ext cx="1993064" cy="270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093184" y="1196752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?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96336" y="1197982"/>
            <a:ext cx="5854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259530"/>
            <a:ext cx="6048672" cy="506292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ea typeface="+mn-ea"/>
                <a:cs typeface="Arial" pitchFamily="34" charset="0"/>
              </a:rPr>
              <a:t>Порівняння</a:t>
            </a:r>
            <a:r>
              <a:rPr lang="ru-RU" b="1" dirty="0">
                <a:ea typeface="+mn-ea"/>
                <a:cs typeface="Arial" pitchFamily="34" charset="0"/>
              </a:rPr>
              <a:t> </a:t>
            </a:r>
            <a:r>
              <a:rPr lang="ru-RU" b="1" dirty="0" err="1">
                <a:ea typeface="+mn-ea"/>
                <a:cs typeface="Arial" pitchFamily="34" charset="0"/>
              </a:rPr>
              <a:t>різних</a:t>
            </a:r>
            <a:r>
              <a:rPr lang="ru-RU" b="1" dirty="0">
                <a:ea typeface="+mn-ea"/>
                <a:cs typeface="Arial" pitchFamily="34" charset="0"/>
              </a:rPr>
              <a:t> </a:t>
            </a:r>
            <a:r>
              <a:rPr lang="ru-RU" b="1" dirty="0" err="1">
                <a:ea typeface="+mn-ea"/>
                <a:cs typeface="Arial" pitchFamily="34" charset="0"/>
              </a:rPr>
              <a:t>типів</a:t>
            </a:r>
            <a:r>
              <a:rPr lang="ru-RU" b="1" dirty="0">
                <a:ea typeface="+mn-ea"/>
                <a:cs typeface="Arial" pitchFamily="34" charset="0"/>
              </a:rPr>
              <a:t> ламп</a:t>
            </a:r>
          </a:p>
        </p:txBody>
      </p:sp>
    </p:spTree>
    <p:extLst>
      <p:ext uri="{BB962C8B-B14F-4D97-AF65-F5344CB8AC3E}">
        <p14:creationId xmlns:p14="http://schemas.microsoft.com/office/powerpoint/2010/main" val="3809897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ОБЕРЕЖНО, ЕЛЕКТРИКА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5358" y="1143857"/>
            <a:ext cx="4007708" cy="244827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понад</a:t>
            </a:r>
            <a:r>
              <a:rPr lang="ru-RU" dirty="0"/>
              <a:t> 80% </a:t>
            </a:r>
            <a:r>
              <a:rPr lang="ru-RU" dirty="0" err="1"/>
              <a:t>складається</a:t>
            </a:r>
            <a:r>
              <a:rPr lang="ru-RU" dirty="0"/>
              <a:t> з води з </a:t>
            </a:r>
            <a:r>
              <a:rPr lang="ru-RU" dirty="0" err="1"/>
              <a:t>розчиненими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солями, то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через себе струм. І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струм </a:t>
            </a:r>
            <a:r>
              <a:rPr lang="ru-RU" dirty="0" err="1"/>
              <a:t>достатньої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для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призводять</a:t>
            </a:r>
            <a:r>
              <a:rPr lang="ru-RU" dirty="0"/>
              <a:t> до </a:t>
            </a:r>
            <a:r>
              <a:rPr lang="ru-RU" dirty="0" err="1"/>
              <a:t>загибелі</a:t>
            </a:r>
            <a:r>
              <a:rPr lang="ru-RU" dirty="0"/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94620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9552" y="3592129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Але </a:t>
            </a:r>
            <a:r>
              <a:rPr lang="ru-RU" dirty="0"/>
              <a:t>при </a:t>
            </a:r>
            <a:r>
              <a:rPr lang="ru-RU" dirty="0" err="1"/>
              <a:t>з’єднанні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землею </a:t>
            </a:r>
            <a:r>
              <a:rPr lang="ru-RU" dirty="0" err="1"/>
              <a:t>заряджене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віддає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весь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 і практично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електрично</a:t>
            </a:r>
            <a:r>
              <a:rPr lang="ru-RU" dirty="0"/>
              <a:t> </a:t>
            </a:r>
            <a:r>
              <a:rPr lang="ru-RU" dirty="0" err="1"/>
              <a:t>нейтральним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Тобто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будь-яке </a:t>
            </a:r>
            <a:r>
              <a:rPr lang="ru-RU" dirty="0" err="1"/>
              <a:t>заряджене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з’єднати</a:t>
            </a:r>
            <a:r>
              <a:rPr lang="ru-RU" dirty="0"/>
              <a:t> </a:t>
            </a:r>
            <a:r>
              <a:rPr lang="ru-RU" dirty="0" err="1"/>
              <a:t>провідником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Землею, через </a:t>
            </a:r>
            <a:r>
              <a:rPr lang="ru-RU" dirty="0" err="1"/>
              <a:t>певний</a:t>
            </a:r>
            <a:r>
              <a:rPr lang="ru-RU" dirty="0"/>
              <a:t> час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електрично</a:t>
            </a:r>
            <a:r>
              <a:rPr lang="ru-RU" dirty="0"/>
              <a:t> </a:t>
            </a:r>
            <a:r>
              <a:rPr lang="ru-RU" dirty="0" err="1"/>
              <a:t>нейтральним</a:t>
            </a:r>
            <a:r>
              <a:rPr lang="ru-RU" dirty="0"/>
              <a:t>.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заряджені</a:t>
            </a:r>
            <a:r>
              <a:rPr lang="ru-RU" dirty="0"/>
              <a:t> позитивно, одержать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електронів</a:t>
            </a:r>
            <a:r>
              <a:rPr lang="ru-RU" dirty="0"/>
              <a:t>, 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заряджених</a:t>
            </a:r>
            <a:r>
              <a:rPr lang="ru-RU" dirty="0"/>
              <a:t> негативно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зайві</a:t>
            </a:r>
            <a:r>
              <a:rPr lang="ru-RU" dirty="0"/>
              <a:t> </a:t>
            </a:r>
            <a:r>
              <a:rPr lang="ru-RU" dirty="0" err="1"/>
              <a:t>електрони</a:t>
            </a:r>
            <a:r>
              <a:rPr lang="ru-RU" dirty="0"/>
              <a:t> </a:t>
            </a:r>
            <a:r>
              <a:rPr lang="ru-RU" dirty="0" err="1"/>
              <a:t>перейдуть</a:t>
            </a:r>
            <a:r>
              <a:rPr lang="ru-RU" dirty="0"/>
              <a:t> в землю. 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розрядити</a:t>
            </a:r>
            <a:r>
              <a:rPr lang="ru-RU" dirty="0"/>
              <a:t> будь-яке </a:t>
            </a:r>
            <a:r>
              <a:rPr lang="ru-RU" dirty="0" err="1"/>
              <a:t>заряджене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шляхом </a:t>
            </a:r>
            <a:r>
              <a:rPr lang="ru-RU" dirty="0" err="1"/>
              <a:t>прикладання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,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b="1" dirty="0" err="1"/>
              <a:t>заземленням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087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412776"/>
            <a:ext cx="2952328" cy="3096344"/>
          </a:xfrm>
        </p:spPr>
        <p:txBody>
          <a:bodyPr/>
          <a:lstStyle/>
          <a:p>
            <a:r>
              <a:rPr lang="uk-UA" b="1" i="1" dirty="0"/>
              <a:t>ОБЕРЕЖНО, ЕЛЕКТРИКА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026" name="Picture 2" descr="C:\Users\user1\Desktop\Новая папка (2)\FB_IMG_15704500039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442"/>
            <a:ext cx="525780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574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3140968"/>
            <a:ext cx="8435280" cy="6060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Дякую за увагу!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590628"/>
            <a:ext cx="2881306" cy="205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255587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08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6903" y="188640"/>
            <a:ext cx="6048375" cy="647700"/>
          </a:xfrm>
        </p:spPr>
        <p:txBody>
          <a:bodyPr/>
          <a:lstStyle/>
          <a:p>
            <a:r>
              <a:rPr lang="uk-UA" b="1" dirty="0"/>
              <a:t>Споживання електроенергії різними приладами</a:t>
            </a:r>
          </a:p>
        </p:txBody>
      </p:sp>
      <p:pic>
        <p:nvPicPr>
          <p:cNvPr id="4" name="Рисунок 3" descr="https://otvet.imgsmail.ru/download/bd5850ea3c732d69d0eb3b8777b07ed3_i-407.jpg"/>
          <p:cNvPicPr/>
          <p:nvPr/>
        </p:nvPicPr>
        <p:blipFill>
          <a:blip r:embed="rId2" cstate="print"/>
          <a:srcRect t="13778"/>
          <a:stretch>
            <a:fillRect/>
          </a:stretch>
        </p:blipFill>
        <p:spPr bwMode="auto">
          <a:xfrm>
            <a:off x="1214414" y="1285860"/>
            <a:ext cx="70009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907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9530"/>
            <a:ext cx="6048672" cy="506292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>
                <a:ea typeface="+mn-ea"/>
                <a:cs typeface="Arial" pitchFamily="34" charset="0"/>
              </a:rPr>
              <a:t>Секрети пральної машини</a:t>
            </a:r>
            <a:endParaRPr lang="ru-RU" b="1" dirty="0">
              <a:ea typeface="+mn-ea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Рисунок 7" descr="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402" y="1484785"/>
            <a:ext cx="3782598" cy="439248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4048" y="1484784"/>
            <a:ext cx="3744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cs typeface="Arial" pitchFamily="34" charset="0"/>
              </a:rPr>
              <a:t>Якщо прати білизну, одяг та інші речі при температурі 30 градусів за Цельсієм замість звичних 40 градусів, можна економити до 40% енергії.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cs typeface="Arial" pitchFamily="34" charset="0"/>
              </a:rPr>
              <a:t>Важливо</a:t>
            </a:r>
            <a:r>
              <a:rPr lang="uk-UA" sz="2000" dirty="0">
                <a:cs typeface="Arial" pitchFamily="34" charset="0"/>
              </a:rPr>
              <a:t> завжди повністю завантажувати машину ‒ це економить ще 15% електроенергії. </a:t>
            </a:r>
            <a:endParaRPr lang="ru-RU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2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Объект 7" descr="21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952328" cy="43204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44008" y="1304846"/>
            <a:ext cx="4104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cs typeface="Arial" pitchFamily="34" charset="0"/>
              </a:rPr>
              <a:t>Вмикайте</a:t>
            </a:r>
            <a:r>
              <a:rPr lang="ru-RU" sz="2000" dirty="0">
                <a:cs typeface="Arial" pitchFamily="34" charset="0"/>
              </a:rPr>
              <a:t> конфорки на </a:t>
            </a:r>
            <a:r>
              <a:rPr lang="ru-RU" sz="2000" dirty="0" err="1">
                <a:cs typeface="Arial" pitchFamily="34" charset="0"/>
              </a:rPr>
              <a:t>повну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потужність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тільки</a:t>
            </a:r>
            <a:r>
              <a:rPr lang="ru-RU" sz="2000" dirty="0">
                <a:cs typeface="Arial" pitchFamily="34" charset="0"/>
              </a:rPr>
              <a:t> на час, </a:t>
            </a:r>
            <a:r>
              <a:rPr lang="ru-RU" sz="2000" dirty="0" err="1">
                <a:cs typeface="Arial" pitchFamily="34" charset="0"/>
              </a:rPr>
              <a:t>необхідний</a:t>
            </a:r>
            <a:r>
              <a:rPr lang="ru-RU" sz="2000" dirty="0">
                <a:cs typeface="Arial" pitchFamily="34" charset="0"/>
              </a:rPr>
              <a:t> для </a:t>
            </a:r>
            <a:r>
              <a:rPr lang="ru-RU" sz="2000" dirty="0" err="1">
                <a:cs typeface="Arial" pitchFamily="34" charset="0"/>
              </a:rPr>
              <a:t>закипання</a:t>
            </a:r>
            <a:r>
              <a:rPr lang="ru-RU" sz="2000" dirty="0">
                <a:cs typeface="Arial" pitchFamily="34" charset="0"/>
              </a:rPr>
              <a:t> води.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>
                <a:cs typeface="Arial" pitchFamily="34" charset="0"/>
              </a:rPr>
              <a:t>Кожен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літр</a:t>
            </a:r>
            <a:r>
              <a:rPr lang="ru-RU" sz="2000" dirty="0">
                <a:cs typeface="Arial" pitchFamily="34" charset="0"/>
              </a:rPr>
              <a:t> води, </a:t>
            </a:r>
            <a:r>
              <a:rPr lang="ru-RU" sz="2000" dirty="0" err="1">
                <a:cs typeface="Arial" pitchFamily="34" charset="0"/>
              </a:rPr>
              <a:t>що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випаровується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забирає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близько</a:t>
            </a:r>
            <a:r>
              <a:rPr lang="ru-RU" sz="2000" dirty="0">
                <a:cs typeface="Arial" pitchFamily="34" charset="0"/>
              </a:rPr>
              <a:t> 0,6 </a:t>
            </a:r>
            <a:r>
              <a:rPr lang="ru-RU" sz="2000" dirty="0" err="1">
                <a:cs typeface="Arial" pitchFamily="34" charset="0"/>
              </a:rPr>
              <a:t>кВт·год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uk-UA" sz="2000" dirty="0">
                <a:cs typeface="Arial" pitchFamily="34" charset="0"/>
              </a:rPr>
              <a:t> </a:t>
            </a:r>
            <a:r>
              <a:rPr lang="uk-UA" sz="2000" dirty="0" err="1">
                <a:cs typeface="Arial" pitchFamily="34" charset="0"/>
              </a:rPr>
              <a:t>електро</a:t>
            </a:r>
            <a:r>
              <a:rPr lang="ru-RU" sz="2000" dirty="0" err="1">
                <a:cs typeface="Arial" pitchFamily="34" charset="0"/>
              </a:rPr>
              <a:t>енергії</a:t>
            </a:r>
            <a:r>
              <a:rPr lang="ru-RU" sz="2000" dirty="0"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000" dirty="0">
                <a:cs typeface="Arial" pitchFamily="34" charset="0"/>
              </a:rPr>
              <a:t>Вимикати плиту слід за 10…15 хвилин до повної готовності страви.</a:t>
            </a:r>
          </a:p>
          <a:p>
            <a:pPr>
              <a:lnSpc>
                <a:spcPct val="150000"/>
              </a:lnSpc>
            </a:pPr>
            <a:endParaRPr lang="uk-UA" sz="2000" dirty="0"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67544" y="259530"/>
            <a:ext cx="6048672" cy="506292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>
                <a:ea typeface="+mn-ea"/>
                <a:cs typeface="Arial" pitchFamily="34" charset="0"/>
              </a:rPr>
              <a:t>Секрети приготування їжі</a:t>
            </a:r>
            <a:endParaRPr lang="ru-RU" b="1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5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313" y="1700808"/>
            <a:ext cx="3887663" cy="3447098"/>
          </a:xfrm>
        </p:spPr>
        <p:txBody>
          <a:bodyPr wrap="square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2000" dirty="0">
                <a:cs typeface="Arial" pitchFamily="34" charset="0"/>
              </a:rPr>
              <a:t>Для </a:t>
            </a:r>
            <a:r>
              <a:rPr lang="ru-RU" sz="2000" dirty="0" err="1">
                <a:cs typeface="Arial" pitchFamily="34" charset="0"/>
              </a:rPr>
              <a:t>розігріву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їжі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користуйтеся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мікрохвильовою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піччю</a:t>
            </a:r>
            <a:r>
              <a:rPr lang="ru-RU" sz="2000" dirty="0">
                <a:cs typeface="Arial" pitchFamily="34" charset="0"/>
              </a:rPr>
              <a:t>.</a:t>
            </a:r>
          </a:p>
          <a:p>
            <a:pPr marL="0">
              <a:lnSpc>
                <a:spcPct val="150000"/>
              </a:lnSpc>
            </a:pPr>
            <a:r>
              <a:rPr lang="uk-UA" sz="2000" dirty="0">
                <a:cs typeface="Arial" pitchFamily="34" charset="0"/>
              </a:rPr>
              <a:t>У </a:t>
            </a:r>
            <a:r>
              <a:rPr lang="uk-UA" sz="2000" dirty="0" err="1">
                <a:cs typeface="Arial" pitchFamily="34" charset="0"/>
              </a:rPr>
              <a:t>мікрохвильовки</a:t>
            </a:r>
            <a:r>
              <a:rPr lang="uk-UA" sz="2000" dirty="0">
                <a:cs typeface="Arial" pitchFamily="34" charset="0"/>
              </a:rPr>
              <a:t> практично вся електроенергія йде на справу, а не гріє простір кухні. Економія при цьому становить майже 5%.</a:t>
            </a:r>
            <a:endParaRPr lang="ru-RU" sz="2000" dirty="0">
              <a:cs typeface="Arial" pitchFamily="34" charset="0"/>
            </a:endParaRPr>
          </a:p>
          <a:p>
            <a:pPr marL="0">
              <a:lnSpc>
                <a:spcPct val="150000"/>
              </a:lnSpc>
            </a:pPr>
            <a:endParaRPr lang="ru-RU" sz="2000" dirty="0"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Объект 7" descr="29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032448" cy="302433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67544" y="259530"/>
            <a:ext cx="6048672" cy="5062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uk-UA" b="1" dirty="0">
                <a:ea typeface="+mn-ea"/>
                <a:cs typeface="Arial" pitchFamily="34" charset="0"/>
              </a:rPr>
              <a:t>Правильно розігрівайте</a:t>
            </a:r>
            <a:endParaRPr lang="ru-RU" b="1" dirty="0"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0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7544" y="315514"/>
            <a:ext cx="6047457" cy="506292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cs typeface="Arial" pitchFamily="34" charset="0"/>
              </a:rPr>
              <a:t>Не </a:t>
            </a:r>
            <a:r>
              <a:rPr lang="ru-RU" b="1" dirty="0" err="1">
                <a:cs typeface="Arial" pitchFamily="34" charset="0"/>
              </a:rPr>
              <a:t>кип’ятіть</a:t>
            </a:r>
            <a:r>
              <a:rPr lang="ru-RU" b="1" dirty="0">
                <a:cs typeface="Arial" pitchFamily="34" charset="0"/>
              </a:rPr>
              <a:t> </a:t>
            </a:r>
            <a:r>
              <a:rPr lang="ru-RU" b="1" dirty="0" err="1">
                <a:cs typeface="Arial" pitchFamily="34" charset="0"/>
              </a:rPr>
              <a:t>зайву</a:t>
            </a:r>
            <a:r>
              <a:rPr lang="ru-RU" b="1" dirty="0">
                <a:cs typeface="Arial" pitchFamily="34" charset="0"/>
              </a:rPr>
              <a:t> воду</a:t>
            </a:r>
            <a:endParaRPr lang="ru-RU" b="1" dirty="0">
              <a:ea typeface="+mn-ea"/>
              <a:cs typeface="Arial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3456384" cy="3847207"/>
          </a:xfrm>
        </p:spPr>
        <p:txBody>
          <a:bodyPr wrap="square">
            <a:spAutoFit/>
          </a:bodyPr>
          <a:lstStyle/>
          <a:p>
            <a:pPr marL="0">
              <a:lnSpc>
                <a:spcPct val="150000"/>
              </a:lnSpc>
            </a:pPr>
            <a:r>
              <a:rPr lang="ru-RU" sz="2000" dirty="0">
                <a:cs typeface="Arial" pitchFamily="34" charset="0"/>
              </a:rPr>
              <a:t>Для </a:t>
            </a:r>
            <a:r>
              <a:rPr lang="ru-RU" sz="2000" dirty="0" err="1">
                <a:cs typeface="Arial" pitchFamily="34" charset="0"/>
              </a:rPr>
              <a:t>нагріву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невеликої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кількості</a:t>
            </a:r>
            <a:r>
              <a:rPr lang="ru-RU" sz="2000" dirty="0">
                <a:cs typeface="Arial" pitchFamily="34" charset="0"/>
              </a:rPr>
              <a:t> води </a:t>
            </a:r>
            <a:r>
              <a:rPr lang="ru-RU" sz="2000" dirty="0" err="1">
                <a:cs typeface="Arial" pitchFamily="34" charset="0"/>
              </a:rPr>
              <a:t>користуйтеся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електрочайником</a:t>
            </a:r>
            <a:r>
              <a:rPr lang="ru-RU" sz="2000" dirty="0">
                <a:cs typeface="Arial" pitchFamily="34" charset="0"/>
              </a:rPr>
              <a:t>, при </a:t>
            </a:r>
            <a:r>
              <a:rPr lang="ru-RU" sz="2000" dirty="0" err="1">
                <a:cs typeface="Arial" pitchFamily="34" charset="0"/>
              </a:rPr>
              <a:t>цьому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кип'ятіть</a:t>
            </a:r>
            <a:r>
              <a:rPr lang="ru-RU" sz="2000" dirty="0">
                <a:cs typeface="Arial" pitchFamily="34" charset="0"/>
              </a:rPr>
              <a:t> в </a:t>
            </a:r>
            <a:r>
              <a:rPr lang="ru-RU" sz="2000" dirty="0" err="1">
                <a:cs typeface="Arial" pitchFamily="34" charset="0"/>
              </a:rPr>
              <a:t>ньому</a:t>
            </a:r>
            <a:r>
              <a:rPr lang="ru-RU" sz="2000" dirty="0">
                <a:cs typeface="Arial" pitchFamily="34" charset="0"/>
              </a:rPr>
              <a:t> води </a:t>
            </a:r>
            <a:r>
              <a:rPr lang="ru-RU" sz="2000" dirty="0" err="1">
                <a:cs typeface="Arial" pitchFamily="34" charset="0"/>
              </a:rPr>
              <a:t>стільки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скільки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її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потрібно</a:t>
            </a:r>
            <a:r>
              <a:rPr lang="ru-RU" sz="2000" dirty="0">
                <a:cs typeface="Arial" pitchFamily="34" charset="0"/>
              </a:rPr>
              <a:t> в </a:t>
            </a:r>
            <a:r>
              <a:rPr lang="ru-RU" sz="2000" dirty="0" err="1">
                <a:cs typeface="Arial" pitchFamily="34" charset="0"/>
              </a:rPr>
              <a:t>даний</a:t>
            </a:r>
            <a:r>
              <a:rPr lang="ru-RU" sz="2000" dirty="0">
                <a:cs typeface="Arial" pitchFamily="34" charset="0"/>
              </a:rPr>
              <a:t> момент. </a:t>
            </a:r>
          </a:p>
          <a:p>
            <a:pPr marL="0">
              <a:lnSpc>
                <a:spcPct val="150000"/>
              </a:lnSpc>
            </a:pPr>
            <a:r>
              <a:rPr lang="ru-RU" sz="2000" dirty="0" err="1">
                <a:cs typeface="Arial" pitchFamily="34" charset="0"/>
              </a:rPr>
              <a:t>Своєчасно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видаляйте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накип</a:t>
            </a:r>
            <a:r>
              <a:rPr lang="ru-RU" sz="2000" dirty="0">
                <a:cs typeface="Arial" pitchFamily="34" charset="0"/>
              </a:rPr>
              <a:t> з чайника.</a:t>
            </a:r>
          </a:p>
        </p:txBody>
      </p:sp>
      <p:pic>
        <p:nvPicPr>
          <p:cNvPr id="9220" name="Picture 2" descr="C:\Documents and Settings\Володимир\Мои документы\Downloads\_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128120" cy="412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94854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67544" y="255657"/>
            <a:ext cx="6336704" cy="553998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>
                <a:cs typeface="Arial" pitchFamily="34" charset="0"/>
              </a:rPr>
              <a:t>Своєчасно</a:t>
            </a:r>
            <a:r>
              <a:rPr lang="ru-RU" b="1" dirty="0">
                <a:cs typeface="Arial" pitchFamily="34" charset="0"/>
              </a:rPr>
              <a:t> очищайте </a:t>
            </a:r>
            <a:r>
              <a:rPr lang="ru-RU" b="1" dirty="0" err="1">
                <a:cs typeface="Arial" pitchFamily="34" charset="0"/>
              </a:rPr>
              <a:t>мішок</a:t>
            </a:r>
            <a:r>
              <a:rPr lang="ru-RU" b="1" dirty="0">
                <a:cs typeface="Arial" pitchFamily="34" charset="0"/>
              </a:rPr>
              <a:t> для </a:t>
            </a:r>
            <a:r>
              <a:rPr lang="ru-RU" b="1" dirty="0" err="1">
                <a:cs typeface="Arial" pitchFamily="34" charset="0"/>
              </a:rPr>
              <a:t>збору</a:t>
            </a:r>
            <a:r>
              <a:rPr lang="ru-RU" b="1" dirty="0">
                <a:cs typeface="Arial" pitchFamily="34" charset="0"/>
              </a:rPr>
              <a:t> пилу в </a:t>
            </a:r>
            <a:r>
              <a:rPr lang="ru-RU" b="1" dirty="0" err="1">
                <a:cs typeface="Arial" pitchFamily="34" charset="0"/>
              </a:rPr>
              <a:t>пилососі</a:t>
            </a:r>
            <a:endParaRPr lang="ru-RU" b="1" dirty="0">
              <a:ea typeface="+mn-ea"/>
              <a:cs typeface="Arial" pitchFamily="34" charset="0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6003251" y="1916832"/>
            <a:ext cx="2745213" cy="2914749"/>
          </a:xfrm>
        </p:spPr>
        <p:txBody>
          <a:bodyPr wrap="square">
            <a:spAutoFit/>
          </a:bodyPr>
          <a:lstStyle/>
          <a:p>
            <a:pPr marL="0">
              <a:lnSpc>
                <a:spcPct val="150000"/>
              </a:lnSpc>
            </a:pPr>
            <a:endParaRPr lang="ru-RU" sz="2000" dirty="0"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cs typeface="Arial" pitchFamily="34" charset="0"/>
              </a:rPr>
              <a:t>На </a:t>
            </a:r>
            <a:r>
              <a:rPr lang="ru-RU" sz="2000" dirty="0" err="1">
                <a:cs typeface="Arial" pitchFamily="34" charset="0"/>
              </a:rPr>
              <a:t>третину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заповнений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мішок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погіршує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всмоктування</a:t>
            </a:r>
            <a:r>
              <a:rPr lang="ru-RU" sz="2000" dirty="0">
                <a:cs typeface="Arial" pitchFamily="34" charset="0"/>
              </a:rPr>
              <a:t> на 40%, на </a:t>
            </a:r>
            <a:r>
              <a:rPr lang="ru-RU" sz="2000" dirty="0" err="1">
                <a:cs typeface="Arial" pitchFamily="34" charset="0"/>
              </a:rPr>
              <a:t>цю</a:t>
            </a:r>
            <a:r>
              <a:rPr lang="ru-RU" sz="2000" dirty="0">
                <a:cs typeface="Arial" pitchFamily="34" charset="0"/>
              </a:rPr>
              <a:t> ж величину </a:t>
            </a:r>
            <a:r>
              <a:rPr lang="ru-RU" sz="2000" dirty="0" err="1">
                <a:cs typeface="Arial" pitchFamily="34" charset="0"/>
              </a:rPr>
              <a:t>зростає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витрата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енергії</a:t>
            </a:r>
            <a:r>
              <a:rPr lang="ru-RU" sz="2000" dirty="0">
                <a:cs typeface="Arial" pitchFamily="34" charset="0"/>
              </a:rPr>
              <a:t>.</a:t>
            </a:r>
          </a:p>
        </p:txBody>
      </p:sp>
      <p:pic>
        <p:nvPicPr>
          <p:cNvPr id="10244" name="Picture 2" descr="C:\Documents and Settings\Володимир\Мои документы\Downloads\14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6" y="1364822"/>
            <a:ext cx="5170044" cy="451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Місце для номера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06810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12775" y="351518"/>
            <a:ext cx="5831433" cy="506292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>
                <a:cs typeface="Arial" pitchFamily="34" charset="0"/>
              </a:rPr>
              <a:t>При перервах в прасуванні вимикайте праску</a:t>
            </a:r>
            <a:endParaRPr lang="ru-RU" b="1" dirty="0">
              <a:ea typeface="+mn-ea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2" y="1286131"/>
            <a:ext cx="3959671" cy="3847207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err="1">
                <a:cs typeface="Arial" pitchFamily="34" charset="0"/>
              </a:rPr>
              <a:t>Якщо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перериваєте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прасування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більш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ніж</a:t>
            </a:r>
            <a:r>
              <a:rPr lang="ru-RU" sz="2000" dirty="0">
                <a:cs typeface="Arial" pitchFamily="34" charset="0"/>
              </a:rPr>
              <a:t> на </a:t>
            </a:r>
            <a:r>
              <a:rPr lang="ru-RU" sz="2000" dirty="0" err="1">
                <a:cs typeface="Arial" pitchFamily="34" charset="0"/>
              </a:rPr>
              <a:t>хвилину</a:t>
            </a:r>
            <a:r>
              <a:rPr lang="ru-RU" sz="2000" dirty="0">
                <a:cs typeface="Arial" pitchFamily="34" charset="0"/>
              </a:rPr>
              <a:t>, </a:t>
            </a:r>
            <a:r>
              <a:rPr lang="ru-RU" sz="2000" dirty="0" err="1">
                <a:cs typeface="Arial" pitchFamily="34" charset="0"/>
              </a:rPr>
              <a:t>краще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вимкнути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праску</a:t>
            </a:r>
            <a:r>
              <a:rPr lang="ru-RU" sz="2000" dirty="0"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dirty="0" err="1">
                <a:cs typeface="Arial" pitchFamily="34" charset="0"/>
              </a:rPr>
              <a:t>Сучасні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прилади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нагріваються</a:t>
            </a:r>
            <a:r>
              <a:rPr lang="ru-RU" sz="2000" dirty="0">
                <a:cs typeface="Arial" pitchFamily="34" charset="0"/>
              </a:rPr>
              <a:t> до </a:t>
            </a:r>
            <a:r>
              <a:rPr lang="ru-RU" sz="2000" dirty="0" err="1">
                <a:cs typeface="Arial" pitchFamily="34" charset="0"/>
              </a:rPr>
              <a:t>робочої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температури</a:t>
            </a:r>
            <a:r>
              <a:rPr lang="ru-RU" sz="2000" dirty="0">
                <a:cs typeface="Arial" pitchFamily="34" charset="0"/>
              </a:rPr>
              <a:t> за </a:t>
            </a:r>
            <a:r>
              <a:rPr lang="ru-RU" sz="2000" dirty="0" err="1">
                <a:cs typeface="Arial" pitchFamily="34" charset="0"/>
              </a:rPr>
              <a:t>лічені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секунди</a:t>
            </a:r>
            <a:r>
              <a:rPr lang="ru-RU" sz="2000" dirty="0">
                <a:cs typeface="Arial" pitchFamily="34" charset="0"/>
              </a:rPr>
              <a:t>, а от </a:t>
            </a:r>
            <a:r>
              <a:rPr lang="ru-RU" sz="2000" dirty="0" err="1">
                <a:cs typeface="Arial" pitchFamily="34" charset="0"/>
              </a:rPr>
              <a:t>потужність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їх</a:t>
            </a:r>
            <a:r>
              <a:rPr lang="ru-RU" sz="2000" dirty="0">
                <a:cs typeface="Arial" pitchFamily="34" charset="0"/>
              </a:rPr>
              <a:t> </a:t>
            </a:r>
            <a:r>
              <a:rPr lang="ru-RU" sz="2000" dirty="0" err="1">
                <a:cs typeface="Arial" pitchFamily="34" charset="0"/>
              </a:rPr>
              <a:t>складає</a:t>
            </a:r>
            <a:r>
              <a:rPr lang="ru-RU" sz="2000" dirty="0">
                <a:cs typeface="Arial" pitchFamily="34" charset="0"/>
              </a:rPr>
              <a:t> 1,5 – 2 кВт/год.</a:t>
            </a:r>
          </a:p>
        </p:txBody>
      </p:sp>
      <p:pic>
        <p:nvPicPr>
          <p:cNvPr id="11268" name="Picture 2" descr="C:\Documents and Settings\Володимир\Мои документы\Downloads\dd1d5cf7dbe471bec56d052b55200480_6572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27" y="1556793"/>
            <a:ext cx="3834766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Місце для номера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0944FDC-9844-403A-BA63-A6843CD453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0106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766</Words>
  <Application>Microsoft Office PowerPoint</Application>
  <PresentationFormat>Экран (4:3)</PresentationFormat>
  <Paragraphs>91</Paragraphs>
  <Slides>23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Специальное оформление</vt:lpstr>
      <vt:lpstr>2_Специальное оформление</vt:lpstr>
      <vt:lpstr>Як раціонально використовувати електричну енергію</vt:lpstr>
      <vt:lpstr>Використовуйте новітню побутову техніку</vt:lpstr>
      <vt:lpstr>Споживання електроенергії різними приладами</vt:lpstr>
      <vt:lpstr>Секрети пральної машини</vt:lpstr>
      <vt:lpstr>Секрети приготування їжі</vt:lpstr>
      <vt:lpstr>Презентация PowerPoint</vt:lpstr>
      <vt:lpstr>Не кип’ятіть зайву воду</vt:lpstr>
      <vt:lpstr>Своєчасно очищайте мішок для збору пилу в пилососі</vt:lpstr>
      <vt:lpstr>При перервах в прасуванні вимикайте праску</vt:lpstr>
      <vt:lpstr>Презентация PowerPoint</vt:lpstr>
      <vt:lpstr>Презентация PowerPoint</vt:lpstr>
      <vt:lpstr>Презентация PowerPoint</vt:lpstr>
      <vt:lpstr>Правила заряджання акумуляторів</vt:lpstr>
      <vt:lpstr>Презентация PowerPoint</vt:lpstr>
      <vt:lpstr>Тримайте освітлювальні прилади і вікна в чистоті</vt:lpstr>
      <vt:lpstr>Економити можна за рахунок кольору стін</vt:lpstr>
      <vt:lpstr>Штучне освітлення </vt:lpstr>
      <vt:lpstr>Замініть лампи розжарювання на енергозберігаючі </vt:lpstr>
      <vt:lpstr>Порівняння різних типів ламп</vt:lpstr>
      <vt:lpstr>Порівняння різних типів ламп</vt:lpstr>
      <vt:lpstr>ОБЕРЕЖНО, ЕЛЕКТРИКА</vt:lpstr>
      <vt:lpstr>ОБЕРЕЖНО, ЕЛЕКТРИКА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user1</cp:lastModifiedBy>
  <cp:revision>62</cp:revision>
  <dcterms:modified xsi:type="dcterms:W3CDTF">2019-10-07T19:16:46Z</dcterms:modified>
</cp:coreProperties>
</file>