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34A5-784B-481B-9664-49F8DFFBE7A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C115-A955-4E80-B863-9762BDA9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22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34A5-784B-481B-9664-49F8DFFBE7A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C115-A955-4E80-B863-9762BDA9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16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34A5-784B-481B-9664-49F8DFFBE7A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C115-A955-4E80-B863-9762BDA9F0E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8968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34A5-784B-481B-9664-49F8DFFBE7A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C115-A955-4E80-B863-9762BDA9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77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34A5-784B-481B-9664-49F8DFFBE7A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C115-A955-4E80-B863-9762BDA9F0E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5022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34A5-784B-481B-9664-49F8DFFBE7A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C115-A955-4E80-B863-9762BDA9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652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34A5-784B-481B-9664-49F8DFFBE7A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C115-A955-4E80-B863-9762BDA9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950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34A5-784B-481B-9664-49F8DFFBE7A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C115-A955-4E80-B863-9762BDA9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8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34A5-784B-481B-9664-49F8DFFBE7A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C115-A955-4E80-B863-9762BDA9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4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34A5-784B-481B-9664-49F8DFFBE7A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C115-A955-4E80-B863-9762BDA9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98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34A5-784B-481B-9664-49F8DFFBE7A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C115-A955-4E80-B863-9762BDA9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61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34A5-784B-481B-9664-49F8DFFBE7A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C115-A955-4E80-B863-9762BDA9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36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34A5-784B-481B-9664-49F8DFFBE7A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C115-A955-4E80-B863-9762BDA9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7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34A5-784B-481B-9664-49F8DFFBE7A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C115-A955-4E80-B863-9762BDA9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2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34A5-784B-481B-9664-49F8DFFBE7A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C115-A955-4E80-B863-9762BDA9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58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34A5-784B-481B-9664-49F8DFFBE7A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4C115-A955-4E80-B863-9762BDA9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32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734A5-784B-481B-9664-49F8DFFBE7A5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F4C115-A955-4E80-B863-9762BDA9F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34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Лекція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12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err="1">
                <a:solidFill>
                  <a:schemeClr val="tx1"/>
                </a:solidFill>
              </a:rPr>
              <a:t>Універсальні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теплові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апарати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14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504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60061"/>
            <a:ext cx="8596668" cy="4881302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Для </a:t>
            </a:r>
            <a:r>
              <a:rPr lang="ru-RU" sz="2000" dirty="0" err="1"/>
              <a:t>зручності</a:t>
            </a:r>
            <a:r>
              <a:rPr lang="ru-RU" sz="2000" dirty="0"/>
              <a:t> </a:t>
            </a:r>
            <a:r>
              <a:rPr lang="ru-RU" sz="2000" dirty="0" err="1"/>
              <a:t>експлуатації</a:t>
            </a:r>
            <a:r>
              <a:rPr lang="ru-RU" sz="2000" dirty="0"/>
              <a:t> і </a:t>
            </a:r>
            <a:r>
              <a:rPr lang="ru-RU" sz="2000" dirty="0" err="1"/>
              <a:t>санітарної</a:t>
            </a:r>
            <a:r>
              <a:rPr lang="ru-RU" sz="2000" dirty="0"/>
              <a:t> </a:t>
            </a:r>
            <a:r>
              <a:rPr lang="ru-RU" sz="2000" dirty="0" err="1"/>
              <a:t>обробки</a:t>
            </a:r>
            <a:r>
              <a:rPr lang="ru-RU" sz="2000" dirty="0"/>
              <a:t> </a:t>
            </a:r>
            <a:r>
              <a:rPr lang="ru-RU" sz="2000" dirty="0" err="1"/>
              <a:t>електричних</a:t>
            </a:r>
            <a:r>
              <a:rPr lang="ru-RU" sz="2000" dirty="0"/>
              <a:t> плит в </a:t>
            </a:r>
            <a:r>
              <a:rPr lang="ru-RU" sz="2000" dirty="0" err="1"/>
              <a:t>багатьох</a:t>
            </a:r>
            <a:r>
              <a:rPr lang="ru-RU" sz="2000" dirty="0"/>
              <a:t> моделях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smtClean="0"/>
              <a:t> конфорками </a:t>
            </a:r>
            <a:r>
              <a:rPr lang="ru-RU" sz="2000" dirty="0" err="1"/>
              <a:t>встановлюють</a:t>
            </a:r>
            <a:r>
              <a:rPr lang="ru-RU" sz="2000" dirty="0"/>
              <a:t> </a:t>
            </a:r>
            <a:r>
              <a:rPr lang="ru-RU" sz="2000" dirty="0" err="1"/>
              <a:t>висувні</a:t>
            </a:r>
            <a:r>
              <a:rPr lang="ru-RU" sz="2000" dirty="0"/>
              <a:t> </a:t>
            </a:r>
            <a:r>
              <a:rPr lang="ru-RU" sz="2000" dirty="0" err="1"/>
              <a:t>піддони</a:t>
            </a:r>
            <a:r>
              <a:rPr lang="ru-RU" sz="2000" dirty="0"/>
              <a:t>, а </a:t>
            </a:r>
            <a:r>
              <a:rPr lang="ru-RU" sz="2000" dirty="0" err="1"/>
              <a:t>самі</a:t>
            </a:r>
            <a:r>
              <a:rPr lang="ru-RU" sz="2000" dirty="0"/>
              <a:t> конфорки </a:t>
            </a:r>
            <a:r>
              <a:rPr lang="ru-RU" sz="2000" dirty="0" err="1"/>
              <a:t>кріпляться</a:t>
            </a:r>
            <a:r>
              <a:rPr lang="ru-RU" sz="2000" dirty="0"/>
              <a:t> до </a:t>
            </a:r>
            <a:r>
              <a:rPr lang="ru-RU" sz="2000" dirty="0" err="1"/>
              <a:t>несучої</a:t>
            </a:r>
            <a:r>
              <a:rPr lang="ru-RU" sz="2000" dirty="0"/>
              <a:t> рами </a:t>
            </a:r>
            <a:r>
              <a:rPr lang="ru-RU" sz="2000" dirty="0" err="1"/>
              <a:t>плити</a:t>
            </a:r>
            <a:r>
              <a:rPr lang="ru-RU" sz="2000" dirty="0"/>
              <a:t> </a:t>
            </a:r>
            <a:r>
              <a:rPr lang="ru-RU" sz="2000" dirty="0" err="1" smtClean="0"/>
              <a:t>шарнірно</a:t>
            </a:r>
            <a:r>
              <a:rPr lang="ru-RU" sz="2000" dirty="0" smtClean="0"/>
              <a:t> </a:t>
            </a:r>
            <a:r>
              <a:rPr lang="ru-RU" sz="2000" dirty="0"/>
              <a:t>і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повертатися</a:t>
            </a:r>
            <a:r>
              <a:rPr lang="ru-RU" sz="2000" dirty="0"/>
              <a:t> на </a:t>
            </a:r>
            <a:r>
              <a:rPr lang="ru-RU" sz="2000" dirty="0" smtClean="0"/>
              <a:t>90 </a:t>
            </a:r>
            <a:r>
              <a:rPr lang="ru-RU" sz="2000" dirty="0" err="1" smtClean="0"/>
              <a:t>градусів</a:t>
            </a:r>
            <a:r>
              <a:rPr lang="ru-RU" sz="2000" dirty="0" smtClean="0"/>
              <a:t> </a:t>
            </a:r>
            <a:r>
              <a:rPr lang="ru-RU" sz="2000" dirty="0" err="1"/>
              <a:t>відносно</a:t>
            </a:r>
            <a:r>
              <a:rPr lang="ru-RU" sz="2000" dirty="0"/>
              <a:t> </a:t>
            </a:r>
            <a:r>
              <a:rPr lang="ru-RU" sz="2000" dirty="0" err="1"/>
              <a:t>горизонтальної</a:t>
            </a:r>
            <a:r>
              <a:rPr lang="ru-RU" sz="2000" dirty="0"/>
              <a:t> </a:t>
            </a:r>
            <a:r>
              <a:rPr lang="ru-RU" sz="2000" dirty="0" err="1"/>
              <a:t>площини</a:t>
            </a:r>
            <a:r>
              <a:rPr lang="ru-RU" sz="2000" dirty="0"/>
              <a:t>. </a:t>
            </a:r>
            <a:r>
              <a:rPr lang="ru-RU" sz="2000" dirty="0" err="1"/>
              <a:t>Крім</a:t>
            </a:r>
            <a:r>
              <a:rPr lang="ru-RU" sz="2000" dirty="0"/>
              <a:t> того,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smtClean="0"/>
              <a:t>плит </a:t>
            </a:r>
            <a:r>
              <a:rPr lang="ru-RU" sz="2000" dirty="0" err="1" smtClean="0"/>
              <a:t>обладнані</a:t>
            </a:r>
            <a:r>
              <a:rPr lang="ru-RU" sz="2000" dirty="0" smtClean="0"/>
              <a:t> </a:t>
            </a:r>
            <a:r>
              <a:rPr lang="ru-RU" sz="2000" dirty="0" err="1"/>
              <a:t>пристроями</a:t>
            </a:r>
            <a:r>
              <a:rPr lang="ru-RU" sz="2000" dirty="0"/>
              <a:t> для установки </a:t>
            </a:r>
            <a:r>
              <a:rPr lang="ru-RU" sz="2000" dirty="0" err="1"/>
              <a:t>робочої</a:t>
            </a:r>
            <a:r>
              <a:rPr lang="ru-RU" sz="2000" dirty="0"/>
              <a:t> </a:t>
            </a:r>
            <a:r>
              <a:rPr lang="ru-RU" sz="2000" dirty="0" err="1"/>
              <a:t>поверхні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конфорок в </a:t>
            </a:r>
            <a:r>
              <a:rPr lang="ru-RU" sz="2000" dirty="0" err="1"/>
              <a:t>горизонтальне</a:t>
            </a:r>
            <a:r>
              <a:rPr lang="ru-RU" sz="2000" dirty="0"/>
              <a:t> </a:t>
            </a:r>
            <a:r>
              <a:rPr lang="ru-RU" sz="2000" dirty="0" err="1"/>
              <a:t>положення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/>
              <a:t>Як </a:t>
            </a:r>
            <a:r>
              <a:rPr lang="ru-RU" sz="2000" dirty="0" err="1"/>
              <a:t>органи</a:t>
            </a:r>
            <a:r>
              <a:rPr lang="ru-RU" sz="2000" dirty="0"/>
              <a:t> </a:t>
            </a:r>
            <a:r>
              <a:rPr lang="ru-RU" sz="2000" dirty="0" err="1"/>
              <a:t>управління</a:t>
            </a:r>
            <a:r>
              <a:rPr lang="ru-RU" sz="2000" dirty="0"/>
              <a:t> </a:t>
            </a:r>
            <a:r>
              <a:rPr lang="ru-RU" sz="2000" dirty="0" err="1"/>
              <a:t>електричних</a:t>
            </a:r>
            <a:r>
              <a:rPr lang="ru-RU" sz="2000" dirty="0"/>
              <a:t> плит </a:t>
            </a:r>
            <a:r>
              <a:rPr lang="ru-RU" sz="2000" dirty="0" err="1"/>
              <a:t>використовують</a:t>
            </a:r>
            <a:r>
              <a:rPr lang="ru-RU" sz="2000" dirty="0"/>
              <a:t> </a:t>
            </a:r>
            <a:r>
              <a:rPr lang="ru-RU" sz="2000" dirty="0" err="1"/>
              <a:t>пакетні</a:t>
            </a:r>
            <a:r>
              <a:rPr lang="ru-RU" sz="2000" dirty="0"/>
              <a:t> </a:t>
            </a:r>
            <a:r>
              <a:rPr lang="ru-RU" sz="2000" dirty="0" err="1"/>
              <a:t>перемикачі</a:t>
            </a:r>
            <a:r>
              <a:rPr lang="ru-RU" sz="2000" dirty="0"/>
              <a:t>,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проводять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ступінчасте</a:t>
            </a:r>
            <a:r>
              <a:rPr lang="ru-RU" sz="2000" dirty="0" smtClean="0"/>
              <a:t> </a:t>
            </a:r>
            <a:r>
              <a:rPr lang="ru-RU" sz="2000" dirty="0" err="1"/>
              <a:t>регулювання</a:t>
            </a:r>
            <a:r>
              <a:rPr lang="ru-RU" sz="2000" dirty="0"/>
              <a:t> </a:t>
            </a:r>
            <a:r>
              <a:rPr lang="ru-RU" sz="2000" dirty="0" err="1"/>
              <a:t>потужності</a:t>
            </a:r>
            <a:r>
              <a:rPr lang="ru-RU" sz="2000" dirty="0"/>
              <a:t> </a:t>
            </a:r>
            <a:r>
              <a:rPr lang="ru-RU" sz="2000" dirty="0" err="1"/>
              <a:t>нагріву</a:t>
            </a:r>
            <a:r>
              <a:rPr lang="ru-RU" sz="2000" dirty="0"/>
              <a:t> конфорок </a:t>
            </a:r>
            <a:r>
              <a:rPr lang="ru-RU" sz="2000" dirty="0" err="1"/>
              <a:t>зазвичай</a:t>
            </a:r>
            <a:r>
              <a:rPr lang="ru-RU" sz="2000" dirty="0"/>
              <a:t> в </a:t>
            </a:r>
            <a:r>
              <a:rPr lang="ru-RU" sz="2000" dirty="0" err="1" smtClean="0"/>
              <a:t>співвідношенні</a:t>
            </a:r>
            <a:r>
              <a:rPr lang="ru-RU" sz="2000" dirty="0" smtClean="0"/>
              <a:t> </a:t>
            </a:r>
            <a:r>
              <a:rPr lang="ru-RU" sz="2000" dirty="0"/>
              <a:t>4: 2: 1. У </a:t>
            </a:r>
            <a:r>
              <a:rPr lang="ru-RU" sz="2000" dirty="0" err="1"/>
              <a:t>деяких</a:t>
            </a:r>
            <a:r>
              <a:rPr lang="ru-RU" sz="2000" dirty="0"/>
              <a:t> </a:t>
            </a:r>
            <a:r>
              <a:rPr lang="ru-RU" sz="2000" dirty="0" err="1"/>
              <a:t>найбільш</a:t>
            </a:r>
            <a:r>
              <a:rPr lang="ru-RU" sz="2000" dirty="0"/>
              <a:t> дорогих плитах </a:t>
            </a:r>
            <a:r>
              <a:rPr lang="ru-RU" sz="2000" dirty="0" err="1"/>
              <a:t>застосовують</a:t>
            </a:r>
            <a:r>
              <a:rPr lang="ru-RU" sz="2000" dirty="0"/>
              <a:t> </a:t>
            </a:r>
            <a:r>
              <a:rPr lang="ru-RU" sz="2000" dirty="0" err="1"/>
              <a:t>тиристорні</a:t>
            </a:r>
            <a:r>
              <a:rPr lang="ru-RU" sz="2000" dirty="0"/>
              <a:t> </a:t>
            </a:r>
            <a:r>
              <a:rPr lang="ru-RU" sz="2000" dirty="0" err="1"/>
              <a:t>перетворювачі</a:t>
            </a:r>
            <a:r>
              <a:rPr lang="ru-RU" sz="2000" dirty="0"/>
              <a:t> </a:t>
            </a:r>
            <a:r>
              <a:rPr lang="ru-RU" sz="2000" dirty="0" smtClean="0"/>
              <a:t>і </a:t>
            </a:r>
            <a:r>
              <a:rPr lang="ru-RU" sz="2000" dirty="0" err="1"/>
              <a:t>мікопроцессори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забезпечують</a:t>
            </a:r>
            <a:r>
              <a:rPr lang="ru-RU" sz="2000" dirty="0"/>
              <a:t> плавне </a:t>
            </a:r>
            <a:r>
              <a:rPr lang="ru-RU" sz="2000" dirty="0" err="1"/>
              <a:t>регулювання</a:t>
            </a:r>
            <a:r>
              <a:rPr lang="ru-RU" sz="2000" dirty="0"/>
              <a:t> </a:t>
            </a:r>
            <a:r>
              <a:rPr lang="ru-RU" sz="2000" dirty="0" err="1"/>
              <a:t>потужності</a:t>
            </a:r>
            <a:r>
              <a:rPr lang="ru-RU" sz="2000" dirty="0"/>
              <a:t> і </a:t>
            </a:r>
            <a:r>
              <a:rPr lang="ru-RU" sz="2000" dirty="0" err="1"/>
              <a:t>підтримку</a:t>
            </a:r>
            <a:r>
              <a:rPr lang="ru-RU" sz="2000" dirty="0"/>
              <a:t> </a:t>
            </a:r>
            <a:r>
              <a:rPr lang="ru-RU" sz="2000" dirty="0" err="1"/>
              <a:t>заданої</a:t>
            </a:r>
            <a:r>
              <a:rPr lang="ru-RU" sz="2000" dirty="0"/>
              <a:t> </a:t>
            </a:r>
            <a:r>
              <a:rPr lang="ru-RU" sz="2000" dirty="0" err="1" smtClean="0"/>
              <a:t>температури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29643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0167"/>
            <a:ext cx="8596668" cy="67329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Індукційні плити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73456"/>
            <a:ext cx="8596668" cy="577300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</a:t>
            </a:r>
            <a:r>
              <a:rPr lang="ru-RU" dirty="0" err="1"/>
              <a:t>індукційних</a:t>
            </a:r>
            <a:r>
              <a:rPr lang="ru-RU" dirty="0"/>
              <a:t> плитах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робочою</a:t>
            </a:r>
            <a:r>
              <a:rPr lang="ru-RU" dirty="0"/>
              <a:t> </a:t>
            </a:r>
            <a:r>
              <a:rPr lang="ru-RU" dirty="0" err="1"/>
              <a:t>поверхнею</a:t>
            </a:r>
            <a:r>
              <a:rPr lang="ru-RU" dirty="0"/>
              <a:t> </a:t>
            </a:r>
            <a:r>
              <a:rPr lang="ru-RU" dirty="0" err="1"/>
              <a:t>встановлено</a:t>
            </a:r>
            <a:r>
              <a:rPr lang="ru-RU" dirty="0"/>
              <a:t> генератор </a:t>
            </a:r>
            <a:r>
              <a:rPr lang="ru-RU" dirty="0" err="1"/>
              <a:t>перемінного</a:t>
            </a:r>
            <a:r>
              <a:rPr lang="ru-RU" dirty="0"/>
              <a:t> </a:t>
            </a:r>
            <a:r>
              <a:rPr lang="ru-RU" dirty="0" err="1" smtClean="0"/>
              <a:t>електромагнітного</a:t>
            </a:r>
            <a:r>
              <a:rPr lang="ru-RU" dirty="0" smtClean="0"/>
              <a:t> </a:t>
            </a:r>
            <a:r>
              <a:rPr lang="ru-RU" dirty="0"/>
              <a:t>поля.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поля </a:t>
            </a:r>
            <a:r>
              <a:rPr lang="ru-RU" dirty="0" err="1"/>
              <a:t>нагрівається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наплитний</a:t>
            </a:r>
            <a:r>
              <a:rPr lang="ru-RU" dirty="0"/>
              <a:t> посуд, а </a:t>
            </a:r>
            <a:r>
              <a:rPr lang="ru-RU" dirty="0" err="1" smtClean="0"/>
              <a:t>тепловтрати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відсутні</a:t>
            </a:r>
            <a:r>
              <a:rPr lang="ru-RU" dirty="0"/>
              <a:t>. </a:t>
            </a:r>
            <a:r>
              <a:rPr lang="ru-RU" dirty="0" err="1"/>
              <a:t>Передбачене</a:t>
            </a:r>
            <a:r>
              <a:rPr lang="ru-RU" dirty="0"/>
              <a:t> </a:t>
            </a:r>
            <a:r>
              <a:rPr lang="ru-RU" dirty="0" err="1"/>
              <a:t>автоматичне</a:t>
            </a:r>
            <a:r>
              <a:rPr lang="ru-RU" dirty="0"/>
              <a:t> </a:t>
            </a:r>
            <a:r>
              <a:rPr lang="ru-RU" dirty="0" err="1"/>
              <a:t>відмикання</a:t>
            </a:r>
            <a:r>
              <a:rPr lang="ru-RU" dirty="0"/>
              <a:t> </a:t>
            </a:r>
            <a:r>
              <a:rPr lang="ru-RU" dirty="0" err="1"/>
              <a:t>плити</a:t>
            </a:r>
            <a:r>
              <a:rPr lang="ru-RU" dirty="0"/>
              <a:t> </a:t>
            </a:r>
            <a:r>
              <a:rPr lang="ru-RU" dirty="0" smtClean="0"/>
              <a:t>через </a:t>
            </a:r>
            <a:r>
              <a:rPr lang="ru-RU" dirty="0" err="1"/>
              <a:t>хвилину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на </a:t>
            </a:r>
            <a:r>
              <a:rPr lang="ru-RU" dirty="0" err="1"/>
              <a:t>жарильній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нема </a:t>
            </a:r>
            <a:r>
              <a:rPr lang="ru-RU" dirty="0" err="1"/>
              <a:t>наплитного</a:t>
            </a:r>
            <a:r>
              <a:rPr lang="ru-RU" dirty="0"/>
              <a:t> посуду.</a:t>
            </a:r>
          </a:p>
          <a:p>
            <a:r>
              <a:rPr lang="ru-RU" dirty="0" err="1"/>
              <a:t>Індукційна</a:t>
            </a:r>
            <a:r>
              <a:rPr lang="ru-RU" dirty="0"/>
              <a:t> плита </a:t>
            </a:r>
            <a:r>
              <a:rPr lang="ru-RU" dirty="0" err="1"/>
              <a:t>влаштована</a:t>
            </a:r>
            <a:r>
              <a:rPr lang="ru-RU" dirty="0"/>
              <a:t> таким чином, </a:t>
            </a:r>
            <a:r>
              <a:rPr lang="ru-RU" dirty="0" err="1"/>
              <a:t>що</a:t>
            </a:r>
            <a:r>
              <a:rPr lang="ru-RU" dirty="0"/>
              <a:t> вона не </a:t>
            </a:r>
            <a:r>
              <a:rPr lang="ru-RU" dirty="0" err="1"/>
              <a:t>потребує</a:t>
            </a:r>
            <a:r>
              <a:rPr lang="ru-RU" dirty="0"/>
              <a:t> часу для </a:t>
            </a:r>
            <a:r>
              <a:rPr lang="ru-RU" dirty="0" err="1"/>
              <a:t>розігрівання</a:t>
            </a:r>
            <a:r>
              <a:rPr lang="ru-RU" dirty="0"/>
              <a:t> </a:t>
            </a:r>
            <a:r>
              <a:rPr lang="ru-RU" dirty="0" smtClean="0"/>
              <a:t>конфорки</a:t>
            </a:r>
            <a:r>
              <a:rPr lang="ru-RU" dirty="0"/>
              <a:t>, </a:t>
            </a:r>
            <a:r>
              <a:rPr lang="ru-RU" dirty="0" err="1"/>
              <a:t>варильна</a:t>
            </a:r>
            <a:r>
              <a:rPr lang="ru-RU" dirty="0"/>
              <a:t> </a:t>
            </a:r>
            <a:r>
              <a:rPr lang="ru-RU" dirty="0" err="1"/>
              <a:t>поверхня</a:t>
            </a:r>
            <a:r>
              <a:rPr lang="ru-RU" dirty="0"/>
              <a:t> (панель) не включиться,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виявить</a:t>
            </a:r>
            <a:r>
              <a:rPr lang="ru-RU" dirty="0"/>
              <a:t> посуд,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/>
              <a:t>конфорки. </a:t>
            </a:r>
            <a:endParaRPr lang="ru-RU" dirty="0" smtClean="0"/>
          </a:p>
          <a:p>
            <a:r>
              <a:rPr lang="ru-RU" dirty="0" smtClean="0"/>
              <a:t>Плита </a:t>
            </a:r>
            <a:r>
              <a:rPr lang="ru-RU" dirty="0" err="1"/>
              <a:t>індукційна</a:t>
            </a:r>
            <a:r>
              <a:rPr lang="ru-RU" dirty="0"/>
              <a:t> </a:t>
            </a:r>
            <a:r>
              <a:rPr lang="ru-RU" dirty="0" err="1"/>
              <a:t>здатна</a:t>
            </a:r>
            <a:r>
              <a:rPr lang="ru-RU" dirty="0"/>
              <a:t>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задану</a:t>
            </a:r>
            <a:r>
              <a:rPr lang="ru-RU" dirty="0"/>
              <a:t> температуру з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 smtClean="0"/>
              <a:t>точністю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того, при </a:t>
            </a:r>
            <a:r>
              <a:rPr lang="ru-RU" dirty="0" err="1"/>
              <a:t>знятті</a:t>
            </a:r>
            <a:r>
              <a:rPr lang="ru-RU" dirty="0"/>
              <a:t> посуду з конфорки плита автоматично </a:t>
            </a:r>
            <a:r>
              <a:rPr lang="ru-RU" dirty="0" err="1"/>
              <a:t>відключиться</a:t>
            </a:r>
            <a:r>
              <a:rPr lang="ru-RU" dirty="0"/>
              <a:t>.</a:t>
            </a:r>
          </a:p>
          <a:p>
            <a:r>
              <a:rPr lang="ru-RU" dirty="0" err="1"/>
              <a:t>Індукційні</a:t>
            </a:r>
            <a:r>
              <a:rPr lang="ru-RU" dirty="0"/>
              <a:t> </a:t>
            </a:r>
            <a:r>
              <a:rPr lang="ru-RU" dirty="0" err="1"/>
              <a:t>плити</a:t>
            </a:r>
            <a:r>
              <a:rPr lang="ru-RU" dirty="0"/>
              <a:t>,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газових</a:t>
            </a:r>
            <a:r>
              <a:rPr lang="ru-RU" dirty="0"/>
              <a:t> плит,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приготування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. </a:t>
            </a:r>
            <a:r>
              <a:rPr lang="ru-RU" dirty="0" err="1">
                <a:solidFill>
                  <a:srgbClr val="FF0000"/>
                </a:solidFill>
              </a:rPr>
              <a:t>Коефіцієнт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корисної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дії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індукційних</a:t>
            </a:r>
            <a:r>
              <a:rPr lang="ru-RU" dirty="0">
                <a:solidFill>
                  <a:srgbClr val="FF0000"/>
                </a:solidFill>
              </a:rPr>
              <a:t> плит – 90% </a:t>
            </a:r>
            <a:r>
              <a:rPr lang="ru-RU" dirty="0"/>
              <a:t>(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електричних</a:t>
            </a:r>
            <a:r>
              <a:rPr lang="ru-RU" dirty="0"/>
              <a:t> – 60–70%, </a:t>
            </a:r>
            <a:r>
              <a:rPr lang="ru-RU" dirty="0" err="1"/>
              <a:t>газових</a:t>
            </a:r>
            <a:r>
              <a:rPr lang="ru-RU" dirty="0"/>
              <a:t> – 30–60%)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</a:t>
            </a:r>
            <a:r>
              <a:rPr lang="ru-RU" dirty="0" err="1" smtClean="0"/>
              <a:t>теплоти</a:t>
            </a:r>
            <a:r>
              <a:rPr lang="ru-RU" dirty="0" smtClean="0"/>
              <a:t>) </a:t>
            </a:r>
            <a:endParaRPr lang="ru-RU" dirty="0"/>
          </a:p>
          <a:p>
            <a:r>
              <a:rPr lang="ru-RU" dirty="0" err="1">
                <a:solidFill>
                  <a:srgbClr val="FF0000"/>
                </a:solidFill>
              </a:rPr>
              <a:t>Робоча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поверхня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індукційних</a:t>
            </a:r>
            <a:r>
              <a:rPr lang="ru-RU" dirty="0">
                <a:solidFill>
                  <a:srgbClr val="FF0000"/>
                </a:solidFill>
              </a:rPr>
              <a:t> плит за формою </a:t>
            </a:r>
            <a:r>
              <a:rPr lang="ru-RU" dirty="0" err="1">
                <a:solidFill>
                  <a:srgbClr val="FF0000"/>
                </a:solidFill>
              </a:rPr>
              <a:t>може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виконуватись</a:t>
            </a:r>
            <a:r>
              <a:rPr lang="ru-RU" dirty="0"/>
              <a:t>:</a:t>
            </a:r>
          </a:p>
          <a:p>
            <a:r>
              <a:rPr lang="ru-RU" dirty="0"/>
              <a:t>- плоскою (</a:t>
            </a:r>
            <a:r>
              <a:rPr lang="en-US" dirty="0"/>
              <a:t>basic) – </a:t>
            </a:r>
            <a:r>
              <a:rPr lang="ru-RU" dirty="0"/>
              <a:t>для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посудом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плоске</a:t>
            </a:r>
            <a:r>
              <a:rPr lang="ru-RU" dirty="0"/>
              <a:t> дно;</a:t>
            </a:r>
          </a:p>
          <a:p>
            <a:r>
              <a:rPr lang="ru-RU" dirty="0"/>
              <a:t>- </a:t>
            </a:r>
            <a:r>
              <a:rPr lang="ru-RU" dirty="0" err="1"/>
              <a:t>ввігнутою</a:t>
            </a:r>
            <a:r>
              <a:rPr lang="ru-RU" dirty="0"/>
              <a:t> (</a:t>
            </a:r>
            <a:r>
              <a:rPr lang="en-US" dirty="0"/>
              <a:t>wok) – </a:t>
            </a:r>
            <a:r>
              <a:rPr lang="ru-RU" dirty="0"/>
              <a:t>для посуду з </a:t>
            </a:r>
            <a:r>
              <a:rPr lang="ru-RU" dirty="0" err="1"/>
              <a:t>випуклим</a:t>
            </a:r>
            <a:r>
              <a:rPr lang="ru-RU" dirty="0"/>
              <a:t> </a:t>
            </a:r>
            <a:r>
              <a:rPr lang="ru-RU" dirty="0" err="1"/>
              <a:t>сферичним</a:t>
            </a:r>
            <a:r>
              <a:rPr lang="ru-RU" dirty="0"/>
              <a:t> дном;</a:t>
            </a:r>
          </a:p>
          <a:p>
            <a:r>
              <a:rPr lang="ru-RU" dirty="0"/>
              <a:t>- </a:t>
            </a:r>
            <a:r>
              <a:rPr lang="ru-RU" dirty="0" err="1" smtClean="0"/>
              <a:t>комбінованою</a:t>
            </a:r>
            <a:r>
              <a:rPr lang="ru-RU" dirty="0" smtClean="0"/>
              <a:t> (</a:t>
            </a:r>
            <a:r>
              <a:rPr lang="en-US" dirty="0"/>
              <a:t>multi) – </a:t>
            </a:r>
            <a:r>
              <a:rPr lang="ru-RU" dirty="0"/>
              <a:t>для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за формою посуду.</a:t>
            </a:r>
          </a:p>
        </p:txBody>
      </p:sp>
    </p:spTree>
    <p:extLst>
      <p:ext uri="{BB962C8B-B14F-4D97-AF65-F5344CB8AC3E}">
        <p14:creationId xmlns:p14="http://schemas.microsoft.com/office/powerpoint/2010/main" val="3492605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743" y="171069"/>
            <a:ext cx="8596668" cy="6604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Індукційні плити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286" y="1337481"/>
            <a:ext cx="5868537" cy="38154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012" y="4421876"/>
            <a:ext cx="4415399" cy="210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18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5994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Переваги індукційних плит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197" y="1760562"/>
            <a:ext cx="5695159" cy="494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09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8699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Технічні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вимоги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електричних</a:t>
            </a:r>
            <a:r>
              <a:rPr lang="ru-RU" dirty="0">
                <a:solidFill>
                  <a:schemeClr val="tx1"/>
                </a:solidFill>
              </a:rPr>
              <a:t> плит: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28299"/>
            <a:ext cx="8596668" cy="530897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• </a:t>
            </a:r>
            <a:r>
              <a:rPr lang="ru-RU" sz="2000" dirty="0" err="1"/>
              <a:t>різниця</a:t>
            </a:r>
            <a:r>
              <a:rPr lang="ru-RU" sz="2000" dirty="0"/>
              <a:t> </a:t>
            </a:r>
            <a:r>
              <a:rPr lang="ru-RU" sz="2000" dirty="0" err="1"/>
              <a:t>рівнів</a:t>
            </a:r>
            <a:r>
              <a:rPr lang="ru-RU" sz="2000" dirty="0"/>
              <a:t> </a:t>
            </a:r>
            <a:r>
              <a:rPr lang="ru-RU" sz="2000" dirty="0" err="1"/>
              <a:t>робочих</a:t>
            </a:r>
            <a:r>
              <a:rPr lang="ru-RU" sz="2000" dirty="0"/>
              <a:t> </a:t>
            </a:r>
            <a:r>
              <a:rPr lang="ru-RU" sz="2000" dirty="0" err="1"/>
              <a:t>поверхонь</a:t>
            </a:r>
            <a:r>
              <a:rPr lang="ru-RU" sz="2000" dirty="0"/>
              <a:t> конфорок </a:t>
            </a:r>
            <a:r>
              <a:rPr lang="ru-RU" sz="2000" dirty="0" err="1"/>
              <a:t>щодо</a:t>
            </a:r>
            <a:r>
              <a:rPr lang="ru-RU" sz="2000" dirty="0"/>
              <a:t> одна </a:t>
            </a:r>
            <a:r>
              <a:rPr lang="ru-RU" sz="2000" dirty="0" err="1"/>
              <a:t>одної</a:t>
            </a:r>
            <a:r>
              <a:rPr lang="ru-RU" sz="2000" dirty="0"/>
              <a:t> та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частин</a:t>
            </a:r>
            <a:r>
              <a:rPr lang="ru-RU" sz="2000" dirty="0"/>
              <a:t> </a:t>
            </a:r>
            <a:r>
              <a:rPr lang="ru-RU" sz="2000" dirty="0" err="1"/>
              <a:t>робочої</a:t>
            </a:r>
            <a:r>
              <a:rPr lang="ru-RU" sz="2000" dirty="0"/>
              <a:t> </a:t>
            </a:r>
            <a:r>
              <a:rPr lang="ru-RU" sz="2000" dirty="0" err="1" smtClean="0"/>
              <a:t>поверхні</a:t>
            </a:r>
            <a:r>
              <a:rPr lang="ru-RU" sz="2000" dirty="0" smtClean="0"/>
              <a:t> </a:t>
            </a:r>
            <a:r>
              <a:rPr lang="ru-RU" sz="2000" dirty="0" err="1"/>
              <a:t>плити</a:t>
            </a:r>
            <a:r>
              <a:rPr lang="ru-RU" sz="2000" dirty="0"/>
              <a:t> не повинна </a:t>
            </a:r>
            <a:r>
              <a:rPr lang="ru-RU" sz="2000" dirty="0" err="1"/>
              <a:t>перевищувати</a:t>
            </a:r>
            <a:r>
              <a:rPr lang="ru-RU" sz="2000" dirty="0"/>
              <a:t> 1 мм;</a:t>
            </a:r>
          </a:p>
          <a:p>
            <a:r>
              <a:rPr lang="ru-RU" sz="2000" dirty="0"/>
              <a:t>• </a:t>
            </a:r>
            <a:r>
              <a:rPr lang="ru-RU" sz="2000" dirty="0" err="1"/>
              <a:t>шорсткість</a:t>
            </a:r>
            <a:r>
              <a:rPr lang="ru-RU" sz="2000" dirty="0"/>
              <a:t> </a:t>
            </a:r>
            <a:r>
              <a:rPr lang="ru-RU" sz="2000" dirty="0" err="1"/>
              <a:t>робочої</a:t>
            </a:r>
            <a:r>
              <a:rPr lang="ru-RU" sz="2000" dirty="0"/>
              <a:t> </a:t>
            </a:r>
            <a:r>
              <a:rPr lang="ru-RU" sz="2000" dirty="0" err="1"/>
              <a:t>поверхні</a:t>
            </a:r>
            <a:r>
              <a:rPr lang="ru-RU" sz="2000" dirty="0"/>
              <a:t> конфорки не повинна </a:t>
            </a:r>
            <a:r>
              <a:rPr lang="ru-RU" sz="2000" dirty="0" err="1"/>
              <a:t>перевищувати</a:t>
            </a:r>
            <a:r>
              <a:rPr lang="ru-RU" sz="2000" dirty="0"/>
              <a:t> 6,3 мкм;</a:t>
            </a:r>
          </a:p>
          <a:p>
            <a:r>
              <a:rPr lang="ru-RU" sz="2000" dirty="0"/>
              <a:t>• </a:t>
            </a:r>
            <a:r>
              <a:rPr lang="ru-RU" sz="2000" dirty="0" err="1"/>
              <a:t>конструкція</a:t>
            </a:r>
            <a:r>
              <a:rPr lang="ru-RU" sz="2000" dirty="0"/>
              <a:t> </a:t>
            </a:r>
            <a:r>
              <a:rPr lang="ru-RU" sz="2000" dirty="0" err="1"/>
              <a:t>плити</a:t>
            </a:r>
            <a:r>
              <a:rPr lang="ru-RU" sz="2000" dirty="0"/>
              <a:t> повинна </a:t>
            </a:r>
            <a:r>
              <a:rPr lang="ru-RU" sz="2000" dirty="0" err="1"/>
              <a:t>забезпечувати</a:t>
            </a:r>
            <a:r>
              <a:rPr lang="ru-RU" sz="2000" dirty="0"/>
              <a:t> 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регулювання</a:t>
            </a:r>
            <a:r>
              <a:rPr lang="ru-RU" sz="2000" dirty="0"/>
              <a:t> по </a:t>
            </a:r>
            <a:r>
              <a:rPr lang="ru-RU" sz="2000" dirty="0" err="1"/>
              <a:t>висоті</a:t>
            </a:r>
            <a:r>
              <a:rPr lang="ru-RU" sz="2000" dirty="0"/>
              <a:t> для </a:t>
            </a:r>
            <a:r>
              <a:rPr lang="ru-RU" sz="2000" dirty="0" err="1" smtClean="0"/>
              <a:t>вирівнювання</a:t>
            </a:r>
            <a:r>
              <a:rPr lang="ru-RU" sz="2000" dirty="0" smtClean="0"/>
              <a:t> </a:t>
            </a:r>
            <a:r>
              <a:rPr lang="ru-RU" sz="2000" dirty="0" err="1"/>
              <a:t>робочих</a:t>
            </a:r>
            <a:r>
              <a:rPr lang="ru-RU" sz="2000" dirty="0"/>
              <a:t> </a:t>
            </a:r>
            <a:r>
              <a:rPr lang="ru-RU" sz="2000" dirty="0" err="1"/>
              <a:t>поверхонь</a:t>
            </a:r>
            <a:r>
              <a:rPr lang="ru-RU" sz="2000" dirty="0"/>
              <a:t> при </a:t>
            </a:r>
            <a:r>
              <a:rPr lang="ru-RU" sz="2000" dirty="0" err="1"/>
              <a:t>обладнанні</a:t>
            </a:r>
            <a:r>
              <a:rPr lang="ru-RU" sz="2000" dirty="0"/>
              <a:t> </a:t>
            </a:r>
            <a:r>
              <a:rPr lang="ru-RU" sz="2000" dirty="0" err="1"/>
              <a:t>технологічних</a:t>
            </a:r>
            <a:r>
              <a:rPr lang="ru-RU" sz="2000" dirty="0"/>
              <a:t> </a:t>
            </a:r>
            <a:r>
              <a:rPr lang="ru-RU" sz="2000" dirty="0" err="1"/>
              <a:t>ліній</a:t>
            </a:r>
            <a:r>
              <a:rPr lang="ru-RU" sz="2000" dirty="0"/>
              <a:t>;</a:t>
            </a:r>
          </a:p>
          <a:p>
            <a:r>
              <a:rPr lang="ru-RU" sz="2000" dirty="0"/>
              <a:t>• </a:t>
            </a:r>
            <a:r>
              <a:rPr lang="ru-RU" sz="2000" dirty="0" err="1"/>
              <a:t>проміжок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суміжними</a:t>
            </a:r>
            <a:r>
              <a:rPr lang="ru-RU" sz="2000" dirty="0"/>
              <a:t> конфорками </a:t>
            </a:r>
            <a:r>
              <a:rPr lang="ru-RU" sz="2000" dirty="0" err="1"/>
              <a:t>плити</a:t>
            </a:r>
            <a:r>
              <a:rPr lang="ru-RU" sz="2000" dirty="0"/>
              <a:t> не повинен бути </a:t>
            </a:r>
            <a:r>
              <a:rPr lang="ru-RU" sz="2000" dirty="0" err="1"/>
              <a:t>менше</a:t>
            </a:r>
            <a:r>
              <a:rPr lang="ru-RU" sz="2000" dirty="0"/>
              <a:t> 2,5 </a:t>
            </a:r>
            <a:r>
              <a:rPr lang="ru-RU" sz="2000" dirty="0" smtClean="0"/>
              <a:t>см</a:t>
            </a:r>
            <a:r>
              <a:rPr lang="ru-RU" sz="2000" dirty="0"/>
              <a:t>;</a:t>
            </a:r>
          </a:p>
          <a:p>
            <a:r>
              <a:rPr lang="ru-RU" sz="2000" dirty="0"/>
              <a:t>• </a:t>
            </a:r>
            <a:r>
              <a:rPr lang="ru-RU" sz="2000" dirty="0" err="1"/>
              <a:t>різниця</a:t>
            </a:r>
            <a:r>
              <a:rPr lang="ru-RU" sz="2000" dirty="0"/>
              <a:t> </a:t>
            </a:r>
            <a:r>
              <a:rPr lang="ru-RU" sz="2000" dirty="0" err="1"/>
              <a:t>температури</a:t>
            </a:r>
            <a:r>
              <a:rPr lang="ru-RU" sz="2000" dirty="0"/>
              <a:t> в </a:t>
            </a:r>
            <a:r>
              <a:rPr lang="ru-RU" sz="2000" dirty="0" err="1"/>
              <a:t>контрольних</a:t>
            </a:r>
            <a:r>
              <a:rPr lang="ru-RU" sz="2000" dirty="0"/>
              <a:t> точках </a:t>
            </a:r>
            <a:r>
              <a:rPr lang="ru-RU" sz="2000" dirty="0" err="1"/>
              <a:t>робочої</a:t>
            </a:r>
            <a:r>
              <a:rPr lang="ru-RU" sz="2000" dirty="0"/>
              <a:t> </a:t>
            </a:r>
            <a:r>
              <a:rPr lang="ru-RU" sz="2000" dirty="0" err="1"/>
              <a:t>поверхні</a:t>
            </a:r>
            <a:r>
              <a:rPr lang="ru-RU" sz="2000" dirty="0"/>
              <a:t> конфорки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 smtClean="0"/>
              <a:t>вхолосту</a:t>
            </a:r>
            <a:r>
              <a:rPr lang="ru-RU" sz="2000" dirty="0" smtClean="0"/>
              <a:t> </a:t>
            </a:r>
            <a:r>
              <a:rPr lang="ru-RU" sz="2000" dirty="0"/>
              <a:t>при </a:t>
            </a:r>
            <a:r>
              <a:rPr lang="ru-RU" sz="2000" dirty="0" err="1"/>
              <a:t>номінальній</a:t>
            </a:r>
            <a:r>
              <a:rPr lang="ru-RU" sz="2000" dirty="0"/>
              <a:t> </a:t>
            </a:r>
            <a:r>
              <a:rPr lang="ru-RU" sz="2000" dirty="0" err="1"/>
              <a:t>потужності</a:t>
            </a:r>
            <a:r>
              <a:rPr lang="ru-RU" sz="2000" dirty="0"/>
              <a:t> не повинна </a:t>
            </a:r>
            <a:r>
              <a:rPr lang="ru-RU" sz="2000" dirty="0" err="1"/>
              <a:t>перевищувати</a:t>
            </a:r>
            <a:r>
              <a:rPr lang="ru-RU" sz="2000" dirty="0"/>
              <a:t> 90 °С, </a:t>
            </a:r>
            <a:r>
              <a:rPr lang="ru-RU" sz="2000" dirty="0" err="1"/>
              <a:t>робочого</a:t>
            </a:r>
            <a:r>
              <a:rPr lang="ru-RU" sz="2000" dirty="0"/>
              <a:t> простору </a:t>
            </a:r>
            <a:r>
              <a:rPr lang="ru-RU" sz="2000" dirty="0" err="1"/>
              <a:t>шафи</a:t>
            </a:r>
            <a:r>
              <a:rPr lang="ru-RU" sz="2000" dirty="0"/>
              <a:t> </a:t>
            </a:r>
            <a:r>
              <a:rPr lang="ru-RU" sz="2000" dirty="0" smtClean="0"/>
              <a:t>– 40 </a:t>
            </a:r>
            <a:r>
              <a:rPr lang="ru-RU" sz="2000" dirty="0"/>
              <a:t>°С;</a:t>
            </a:r>
          </a:p>
        </p:txBody>
      </p:sp>
    </p:spTree>
    <p:extLst>
      <p:ext uri="{BB962C8B-B14F-4D97-AF65-F5344CB8AC3E}">
        <p14:creationId xmlns:p14="http://schemas.microsoft.com/office/powerpoint/2010/main" val="3641216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7063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Технічні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вимоги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електричних</a:t>
            </a:r>
            <a:r>
              <a:rPr lang="ru-RU" dirty="0">
                <a:solidFill>
                  <a:schemeClr val="tx1"/>
                </a:solidFill>
              </a:rPr>
              <a:t> плит: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46663"/>
            <a:ext cx="8596668" cy="514520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000" dirty="0"/>
              <a:t>для </a:t>
            </a:r>
            <a:r>
              <a:rPr lang="ru-RU" sz="2000" dirty="0" err="1"/>
              <a:t>забезпечення</a:t>
            </a:r>
            <a:r>
              <a:rPr lang="ru-RU" sz="2000" dirty="0"/>
              <a:t> </a:t>
            </a:r>
            <a:r>
              <a:rPr lang="ru-RU" sz="2000" dirty="0" err="1"/>
              <a:t>підтримання</a:t>
            </a:r>
            <a:r>
              <a:rPr lang="ru-RU" sz="2000" dirty="0"/>
              <a:t> </a:t>
            </a:r>
            <a:r>
              <a:rPr lang="ru-RU" sz="2000" dirty="0" err="1"/>
              <a:t>температури</a:t>
            </a:r>
            <a:r>
              <a:rPr lang="ru-RU" sz="2000" dirty="0"/>
              <a:t> </a:t>
            </a:r>
            <a:r>
              <a:rPr lang="ru-RU" sz="2000" dirty="0" err="1"/>
              <a:t>повітря</a:t>
            </a:r>
            <a:r>
              <a:rPr lang="ru-RU" sz="2000" dirty="0"/>
              <a:t> в </a:t>
            </a:r>
            <a:r>
              <a:rPr lang="ru-RU" sz="2000" dirty="0" err="1"/>
              <a:t>робочому</a:t>
            </a:r>
            <a:r>
              <a:rPr lang="ru-RU" sz="2000" dirty="0"/>
              <a:t> </a:t>
            </a:r>
            <a:r>
              <a:rPr lang="ru-RU" sz="2000" dirty="0" err="1"/>
              <a:t>просторі</a:t>
            </a:r>
            <a:r>
              <a:rPr lang="ru-RU" sz="2000" dirty="0"/>
              <a:t> </a:t>
            </a:r>
            <a:r>
              <a:rPr lang="ru-RU" sz="2000" dirty="0" err="1"/>
              <a:t>шафи</a:t>
            </a:r>
            <a:r>
              <a:rPr lang="ru-RU" sz="2000" dirty="0"/>
              <a:t>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 smtClean="0"/>
              <a:t>застосовувати</a:t>
            </a:r>
            <a:r>
              <a:rPr lang="ru-RU" sz="2000" dirty="0" smtClean="0"/>
              <a:t> </a:t>
            </a:r>
            <a:r>
              <a:rPr lang="ru-RU" sz="2000" dirty="0"/>
              <a:t>датчик-реле </a:t>
            </a:r>
            <a:r>
              <a:rPr lang="ru-RU" sz="2000" dirty="0" err="1"/>
              <a:t>температури</a:t>
            </a:r>
            <a:r>
              <a:rPr lang="ru-RU" sz="2000" dirty="0"/>
              <a:t> з </a:t>
            </a:r>
            <a:r>
              <a:rPr lang="ru-RU" sz="2000" dirty="0" err="1"/>
              <a:t>діапазоном</a:t>
            </a:r>
            <a:r>
              <a:rPr lang="ru-RU" sz="2000" dirty="0"/>
              <a:t> 100–300 °С;</a:t>
            </a:r>
          </a:p>
          <a:p>
            <a:r>
              <a:rPr lang="ru-RU" sz="2000" dirty="0"/>
              <a:t>• за </a:t>
            </a:r>
            <a:r>
              <a:rPr lang="ru-RU" sz="2000" dirty="0" err="1"/>
              <a:t>наявності</a:t>
            </a:r>
            <a:r>
              <a:rPr lang="ru-RU" sz="2000" dirty="0"/>
              <a:t> </a:t>
            </a:r>
            <a:r>
              <a:rPr lang="ru-RU" sz="2000" dirty="0" err="1"/>
              <a:t>перемикача</a:t>
            </a:r>
            <a:r>
              <a:rPr lang="ru-RU" sz="2000" dirty="0"/>
              <a:t> для </a:t>
            </a:r>
            <a:r>
              <a:rPr lang="ru-RU" sz="2000" dirty="0" err="1"/>
              <a:t>регулювання</a:t>
            </a:r>
            <a:r>
              <a:rPr lang="ru-RU" sz="2000" dirty="0"/>
              <a:t> </a:t>
            </a:r>
            <a:r>
              <a:rPr lang="ru-RU" sz="2000" dirty="0" err="1"/>
              <a:t>потужності</a:t>
            </a:r>
            <a:r>
              <a:rPr lang="ru-RU" sz="2000" dirty="0"/>
              <a:t> </a:t>
            </a:r>
            <a:r>
              <a:rPr lang="ru-RU" sz="2000" dirty="0" err="1"/>
              <a:t>електронагрівачів</a:t>
            </a:r>
            <a:r>
              <a:rPr lang="ru-RU" sz="2000" dirty="0"/>
              <a:t> </a:t>
            </a:r>
            <a:r>
              <a:rPr lang="ru-RU" sz="2000" dirty="0" err="1"/>
              <a:t>жарової</a:t>
            </a:r>
            <a:r>
              <a:rPr lang="ru-RU" sz="2000" dirty="0"/>
              <a:t> </a:t>
            </a:r>
            <a:r>
              <a:rPr lang="ru-RU" sz="2000" dirty="0" err="1"/>
              <a:t>шафи</a:t>
            </a:r>
            <a:r>
              <a:rPr lang="ru-RU" sz="2000" dirty="0"/>
              <a:t> </a:t>
            </a:r>
            <a:r>
              <a:rPr lang="ru-RU" sz="2000" dirty="0" err="1" smtClean="0"/>
              <a:t>ступенів</a:t>
            </a:r>
            <a:r>
              <a:rPr lang="ru-RU" sz="2000" dirty="0" smtClean="0"/>
              <a:t> </a:t>
            </a:r>
            <a:r>
              <a:rPr lang="ru-RU" sz="2000" dirty="0" err="1"/>
              <a:t>регулювання</a:t>
            </a:r>
            <a:r>
              <a:rPr lang="ru-RU" sz="2000" dirty="0"/>
              <a:t> повинно бути не </a:t>
            </a:r>
            <a:r>
              <a:rPr lang="ru-RU" sz="2000" dirty="0" err="1"/>
              <a:t>менше</a:t>
            </a:r>
            <a:r>
              <a:rPr lang="ru-RU" sz="2000" dirty="0"/>
              <a:t> </a:t>
            </a:r>
            <a:r>
              <a:rPr lang="ru-RU" sz="2000" dirty="0" err="1"/>
              <a:t>трьох</a:t>
            </a:r>
            <a:r>
              <a:rPr lang="ru-RU" sz="2000" dirty="0"/>
              <a:t>;</a:t>
            </a:r>
          </a:p>
          <a:p>
            <a:r>
              <a:rPr lang="ru-RU" sz="2000" dirty="0"/>
              <a:t>• </a:t>
            </a:r>
            <a:r>
              <a:rPr lang="ru-RU" sz="2000" dirty="0" err="1"/>
              <a:t>потужність</a:t>
            </a:r>
            <a:r>
              <a:rPr lang="ru-RU" sz="2000" dirty="0"/>
              <a:t> конфорки повинна </a:t>
            </a:r>
            <a:r>
              <a:rPr lang="ru-RU" sz="2000" dirty="0" err="1"/>
              <a:t>регулюватися</a:t>
            </a:r>
            <a:r>
              <a:rPr lang="ru-RU" sz="2000" dirty="0"/>
              <a:t> </a:t>
            </a:r>
            <a:r>
              <a:rPr lang="ru-RU" sz="2000" dirty="0" err="1"/>
              <a:t>перемикачем</a:t>
            </a:r>
            <a:r>
              <a:rPr lang="ru-RU" sz="2000" dirty="0"/>
              <a:t> і </a:t>
            </a:r>
            <a:r>
              <a:rPr lang="ru-RU" sz="2000" dirty="0" err="1"/>
              <a:t>мати</a:t>
            </a:r>
            <a:r>
              <a:rPr lang="ru-RU" sz="2000" dirty="0"/>
              <a:t> не </a:t>
            </a:r>
            <a:r>
              <a:rPr lang="ru-RU" sz="2000" dirty="0" err="1"/>
              <a:t>менше</a:t>
            </a:r>
            <a:r>
              <a:rPr lang="ru-RU" sz="2000" dirty="0"/>
              <a:t> </a:t>
            </a:r>
            <a:r>
              <a:rPr lang="ru-RU" sz="2000" dirty="0" err="1"/>
              <a:t>трьох</a:t>
            </a:r>
            <a:r>
              <a:rPr lang="ru-RU" sz="2000" dirty="0"/>
              <a:t> </a:t>
            </a:r>
            <a:r>
              <a:rPr lang="ru-RU" sz="2000" dirty="0" err="1" smtClean="0"/>
              <a:t>ступенів</a:t>
            </a:r>
            <a:r>
              <a:rPr lang="ru-RU" sz="2000" dirty="0"/>
              <a:t>. Для </a:t>
            </a:r>
            <a:r>
              <a:rPr lang="ru-RU" sz="2000" dirty="0" err="1"/>
              <a:t>визначення</a:t>
            </a:r>
            <a:r>
              <a:rPr lang="ru-RU" sz="2000" dirty="0"/>
              <a:t> </a:t>
            </a:r>
            <a:r>
              <a:rPr lang="ru-RU" sz="2000" dirty="0" err="1"/>
              <a:t>тривалості</a:t>
            </a:r>
            <a:r>
              <a:rPr lang="ru-RU" sz="2000" dirty="0"/>
              <a:t> </a:t>
            </a:r>
            <a:r>
              <a:rPr lang="ru-RU" sz="2000" dirty="0" err="1"/>
              <a:t>розігрівання</a:t>
            </a:r>
            <a:r>
              <a:rPr lang="ru-RU" sz="2000" dirty="0"/>
              <a:t> конфорок і </a:t>
            </a:r>
            <a:r>
              <a:rPr lang="ru-RU" sz="2000" dirty="0" err="1"/>
              <a:t>шафи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одночасно</a:t>
            </a:r>
            <a:r>
              <a:rPr lang="ru-RU" sz="2000" dirty="0"/>
              <a:t> </a:t>
            </a:r>
            <a:r>
              <a:rPr lang="ru-RU" sz="2000" dirty="0" err="1"/>
              <a:t>вмикають</a:t>
            </a:r>
            <a:r>
              <a:rPr lang="ru-RU" sz="2000" dirty="0"/>
              <a:t> на </a:t>
            </a:r>
            <a:r>
              <a:rPr lang="ru-RU" sz="2000" dirty="0" err="1" smtClean="0"/>
              <a:t>номінальну</a:t>
            </a:r>
            <a:r>
              <a:rPr lang="ru-RU" sz="2000" dirty="0" smtClean="0"/>
              <a:t> </a:t>
            </a:r>
            <a:r>
              <a:rPr lang="ru-RU" sz="2000" dirty="0" err="1"/>
              <a:t>потужність</a:t>
            </a:r>
            <a:r>
              <a:rPr lang="ru-RU" sz="2000" dirty="0"/>
              <a:t> і </a:t>
            </a:r>
            <a:r>
              <a:rPr lang="ru-RU" sz="2000" dirty="0" err="1"/>
              <a:t>розігрівають</a:t>
            </a:r>
            <a:r>
              <a:rPr lang="ru-RU" sz="2000" dirty="0"/>
              <a:t> </a:t>
            </a:r>
            <a:r>
              <a:rPr lang="ru-RU" sz="2000" dirty="0" err="1"/>
              <a:t>вхолосту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711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423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2. </a:t>
            </a:r>
            <a:r>
              <a:rPr lang="ru-RU" dirty="0" err="1">
                <a:solidFill>
                  <a:schemeClr val="tx1"/>
                </a:solidFill>
              </a:rPr>
              <a:t>Пароконвектомати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23833"/>
            <a:ext cx="8596668" cy="5534167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/>
              <a:t>Пароконвекційні</a:t>
            </a:r>
            <a:r>
              <a:rPr lang="ru-RU" sz="2400" dirty="0"/>
              <a:t> </a:t>
            </a:r>
            <a:r>
              <a:rPr lang="ru-RU" sz="2400" dirty="0" err="1"/>
              <a:t>печі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пароконвектомати</a:t>
            </a:r>
            <a:r>
              <a:rPr lang="ru-RU" sz="2400" dirty="0"/>
              <a:t> </a:t>
            </a:r>
            <a:r>
              <a:rPr lang="ru-RU" sz="2400" dirty="0" err="1" smtClean="0"/>
              <a:t>призначені</a:t>
            </a:r>
            <a:r>
              <a:rPr lang="ru-RU" sz="2400" dirty="0" smtClean="0"/>
              <a:t> </a:t>
            </a:r>
            <a:r>
              <a:rPr lang="ru-RU" sz="2400" dirty="0"/>
              <a:t>для </a:t>
            </a:r>
            <a:r>
              <a:rPr lang="ru-RU" sz="2400" dirty="0" err="1"/>
              <a:t>теплової</a:t>
            </a:r>
            <a:r>
              <a:rPr lang="ru-RU" sz="2400" dirty="0"/>
              <a:t> </a:t>
            </a:r>
            <a:r>
              <a:rPr lang="ru-RU" sz="2400" dirty="0" err="1"/>
              <a:t>обробки</a:t>
            </a:r>
            <a:r>
              <a:rPr lang="ru-RU" sz="2400" dirty="0"/>
              <a:t> </a:t>
            </a:r>
            <a:r>
              <a:rPr lang="ru-RU" sz="2400" dirty="0" err="1" smtClean="0"/>
              <a:t>м’ясних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/>
              <a:t>рибних</a:t>
            </a:r>
            <a:r>
              <a:rPr lang="ru-RU" sz="2400" dirty="0"/>
              <a:t> </a:t>
            </a:r>
            <a:r>
              <a:rPr lang="ru-RU" sz="2400" dirty="0" err="1"/>
              <a:t>продуктів</a:t>
            </a:r>
            <a:r>
              <a:rPr lang="ru-RU" sz="2400" dirty="0"/>
              <a:t>, </a:t>
            </a:r>
            <a:r>
              <a:rPr lang="ru-RU" sz="2400" dirty="0" err="1"/>
              <a:t>овочів</a:t>
            </a:r>
            <a:r>
              <a:rPr lang="ru-RU" sz="2400" dirty="0"/>
              <a:t>, </a:t>
            </a:r>
            <a:r>
              <a:rPr lang="ru-RU" sz="2400" dirty="0" err="1"/>
              <a:t>картоплі</a:t>
            </a:r>
            <a:r>
              <a:rPr lang="ru-RU" sz="2400" dirty="0"/>
              <a:t>, круп, </a:t>
            </a:r>
            <a:r>
              <a:rPr lang="ru-RU" sz="2400" dirty="0" err="1"/>
              <a:t>розстойки</a:t>
            </a:r>
            <a:r>
              <a:rPr lang="ru-RU" sz="2400" dirty="0"/>
              <a:t> і </a:t>
            </a:r>
            <a:r>
              <a:rPr lang="ru-RU" sz="2400" dirty="0" err="1"/>
              <a:t>випічки</a:t>
            </a:r>
            <a:r>
              <a:rPr lang="ru-RU" sz="2400" dirty="0"/>
              <a:t> </a:t>
            </a:r>
            <a:r>
              <a:rPr lang="ru-RU" sz="2400" dirty="0" err="1"/>
              <a:t>хлібобулочних</a:t>
            </a:r>
            <a:r>
              <a:rPr lang="ru-RU" sz="2400" dirty="0"/>
              <a:t> і </a:t>
            </a:r>
            <a:r>
              <a:rPr lang="ru-RU" sz="2400" dirty="0" err="1" smtClean="0"/>
              <a:t>кондитерських</a:t>
            </a:r>
            <a:r>
              <a:rPr lang="ru-RU" sz="2400" dirty="0" smtClean="0"/>
              <a:t> </a:t>
            </a:r>
            <a:r>
              <a:rPr lang="ru-RU" sz="2400" dirty="0" err="1"/>
              <a:t>виробів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для </a:t>
            </a:r>
            <a:r>
              <a:rPr lang="ru-RU" sz="2400" dirty="0" err="1"/>
              <a:t>здійснення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 теплового </a:t>
            </a:r>
            <a:r>
              <a:rPr lang="ru-RU" sz="2400" dirty="0" err="1"/>
              <a:t>консервування</a:t>
            </a:r>
            <a:r>
              <a:rPr lang="ru-RU" sz="2400" dirty="0"/>
              <a:t>. </a:t>
            </a:r>
          </a:p>
          <a:p>
            <a:pPr algn="just"/>
            <a:r>
              <a:rPr lang="ru-RU" sz="2400" dirty="0" err="1"/>
              <a:t>Конструкція</a:t>
            </a:r>
            <a:r>
              <a:rPr lang="ru-RU" sz="2400" dirty="0"/>
              <a:t> </a:t>
            </a:r>
            <a:r>
              <a:rPr lang="ru-RU" sz="2400" dirty="0" err="1"/>
              <a:t>пароконвектоматів</a:t>
            </a:r>
            <a:r>
              <a:rPr lang="ru-RU" sz="2400" dirty="0"/>
              <a:t> </a:t>
            </a:r>
            <a:r>
              <a:rPr lang="ru-RU" sz="2400" dirty="0" err="1"/>
              <a:t>об’єднує</a:t>
            </a:r>
            <a:r>
              <a:rPr lang="ru-RU" sz="2400" dirty="0"/>
              <a:t> в одному </a:t>
            </a:r>
            <a:r>
              <a:rPr lang="ru-RU" sz="2400" dirty="0" err="1"/>
              <a:t>апараті</a:t>
            </a:r>
            <a:r>
              <a:rPr lang="ru-RU" sz="2400" dirty="0"/>
              <a:t> </a:t>
            </a:r>
            <a:r>
              <a:rPr lang="ru-RU" sz="2400" dirty="0" err="1"/>
              <a:t>конвекційну</a:t>
            </a:r>
            <a:r>
              <a:rPr lang="ru-RU" sz="2400" dirty="0"/>
              <a:t> </a:t>
            </a:r>
            <a:r>
              <a:rPr lang="ru-RU" sz="2400" dirty="0" err="1"/>
              <a:t>жарову</a:t>
            </a:r>
            <a:r>
              <a:rPr lang="ru-RU" sz="2400" dirty="0"/>
              <a:t> </a:t>
            </a:r>
            <a:r>
              <a:rPr lang="ru-RU" sz="2400" dirty="0" err="1"/>
              <a:t>шафу</a:t>
            </a:r>
            <a:r>
              <a:rPr lang="ru-RU" sz="2400" dirty="0"/>
              <a:t> і </a:t>
            </a:r>
            <a:r>
              <a:rPr lang="ru-RU" sz="2400" dirty="0" err="1" smtClean="0"/>
              <a:t>традиційний</a:t>
            </a:r>
            <a:r>
              <a:rPr lang="ru-RU" sz="2400" dirty="0" smtClean="0"/>
              <a:t> </a:t>
            </a:r>
            <a:r>
              <a:rPr lang="ru-RU" sz="2400" dirty="0" err="1"/>
              <a:t>пароварильний</a:t>
            </a:r>
            <a:r>
              <a:rPr lang="ru-RU" sz="2400" dirty="0"/>
              <a:t> </a:t>
            </a:r>
            <a:r>
              <a:rPr lang="ru-RU" sz="2400" dirty="0" err="1"/>
              <a:t>апарат</a:t>
            </a:r>
            <a:r>
              <a:rPr lang="ru-RU" sz="2400" dirty="0"/>
              <a:t>. При </a:t>
            </a:r>
            <a:r>
              <a:rPr lang="ru-RU" sz="2400" dirty="0" err="1"/>
              <a:t>сполученні</a:t>
            </a:r>
            <a:r>
              <a:rPr lang="ru-RU" sz="2400" dirty="0"/>
              <a:t> режиму </a:t>
            </a:r>
            <a:r>
              <a:rPr lang="ru-RU" sz="2400" dirty="0" err="1"/>
              <a:t>приготування</a:t>
            </a:r>
            <a:r>
              <a:rPr lang="ru-RU" sz="2400" dirty="0"/>
              <a:t> на </a:t>
            </a:r>
            <a:r>
              <a:rPr lang="ru-RU" sz="2400" dirty="0" err="1"/>
              <a:t>парі</a:t>
            </a:r>
            <a:r>
              <a:rPr lang="ru-RU" sz="2400" dirty="0"/>
              <a:t> і режиму </a:t>
            </a:r>
            <a:r>
              <a:rPr lang="ru-RU" sz="2400" dirty="0" err="1"/>
              <a:t>подачі</a:t>
            </a:r>
            <a:r>
              <a:rPr lang="ru-RU" sz="2400" dirty="0"/>
              <a:t> </a:t>
            </a:r>
            <a:r>
              <a:rPr lang="ru-RU" sz="2400" dirty="0" err="1" smtClean="0"/>
              <a:t>гарячого</a:t>
            </a:r>
            <a:r>
              <a:rPr lang="ru-RU" sz="2400" dirty="0" smtClean="0"/>
              <a:t> </a:t>
            </a:r>
            <a:r>
              <a:rPr lang="ru-RU" sz="2400" dirty="0" err="1"/>
              <a:t>повітря</a:t>
            </a:r>
            <a:r>
              <a:rPr lang="ru-RU" sz="2400" dirty="0"/>
              <a:t> </a:t>
            </a:r>
            <a:r>
              <a:rPr lang="ru-RU" sz="2400" dirty="0" err="1"/>
              <a:t>з’явилася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приготування</a:t>
            </a:r>
            <a:r>
              <a:rPr lang="ru-RU" sz="2400" dirty="0"/>
              <a:t> </a:t>
            </a:r>
            <a:r>
              <a:rPr lang="ru-RU" sz="2400" dirty="0" err="1"/>
              <a:t>кулінарної</a:t>
            </a:r>
            <a:r>
              <a:rPr lang="ru-RU" sz="2400" dirty="0"/>
              <a:t> </a:t>
            </a:r>
            <a:r>
              <a:rPr lang="ru-RU" sz="2400" dirty="0" err="1"/>
              <a:t>продукції</a:t>
            </a:r>
            <a:r>
              <a:rPr lang="ru-RU" sz="2400" dirty="0"/>
              <a:t> при </a:t>
            </a:r>
            <a:r>
              <a:rPr lang="ru-RU" sz="2400" dirty="0" err="1" smtClean="0"/>
              <a:t>високих</a:t>
            </a:r>
            <a:r>
              <a:rPr lang="ru-RU" sz="2400" dirty="0" smtClean="0"/>
              <a:t> температурах </a:t>
            </a:r>
            <a:r>
              <a:rPr lang="ru-RU" sz="2400" dirty="0"/>
              <a:t>з </a:t>
            </a:r>
            <a:r>
              <a:rPr lang="ru-RU" sz="2400" dirty="0" err="1"/>
              <a:t>дозованою</a:t>
            </a:r>
            <a:r>
              <a:rPr lang="ru-RU" sz="2400" dirty="0"/>
              <a:t> і </a:t>
            </a:r>
            <a:r>
              <a:rPr lang="ru-RU" sz="2400" dirty="0" err="1"/>
              <a:t>контрольованою</a:t>
            </a:r>
            <a:r>
              <a:rPr lang="ru-RU" sz="2400" dirty="0"/>
              <a:t> подачею пари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2956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504" y="213815"/>
            <a:ext cx="8596668" cy="8097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err="1">
                <a:solidFill>
                  <a:schemeClr val="tx1"/>
                </a:solidFill>
              </a:rPr>
              <a:t>Режими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приготування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кулінарної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продукції</a:t>
            </a:r>
            <a:r>
              <a:rPr lang="ru-RU" sz="2400" dirty="0">
                <a:solidFill>
                  <a:schemeClr val="tx1"/>
                </a:solidFill>
              </a:rPr>
              <a:t> у </a:t>
            </a:r>
            <a:r>
              <a:rPr lang="ru-RU" sz="2400" dirty="0" err="1">
                <a:solidFill>
                  <a:schemeClr val="tx1"/>
                </a:solidFill>
              </a:rPr>
              <a:t>пароконвектоматах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504" y="1307927"/>
            <a:ext cx="8596668" cy="555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00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15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До </a:t>
            </a:r>
            <a:r>
              <a:rPr lang="ru-RU" dirty="0" err="1">
                <a:solidFill>
                  <a:schemeClr val="tx1"/>
                </a:solidFill>
              </a:rPr>
              <a:t>переваг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пароконвектоматів</a:t>
            </a:r>
            <a:r>
              <a:rPr lang="ru-RU" dirty="0">
                <a:solidFill>
                  <a:schemeClr val="tx1"/>
                </a:solidFill>
              </a:rPr>
              <a:t> належать: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51128"/>
            <a:ext cx="8596668" cy="550687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- </a:t>
            </a:r>
            <a:r>
              <a:rPr lang="ru-RU" sz="2000" dirty="0" err="1"/>
              <a:t>забезпечення</a:t>
            </a:r>
            <a:r>
              <a:rPr lang="ru-RU" sz="2000" dirty="0"/>
              <a:t> </a:t>
            </a:r>
            <a:r>
              <a:rPr lang="ru-RU" sz="2000" dirty="0" err="1"/>
              <a:t>однакового</a:t>
            </a:r>
            <a:r>
              <a:rPr lang="ru-RU" sz="2000" dirty="0"/>
              <a:t> температурного поля в </a:t>
            </a:r>
            <a:r>
              <a:rPr lang="ru-RU" sz="2000" dirty="0" err="1"/>
              <a:t>усьому</a:t>
            </a:r>
            <a:r>
              <a:rPr lang="ru-RU" sz="2000" dirty="0"/>
              <a:t> </a:t>
            </a:r>
            <a:r>
              <a:rPr lang="ru-RU" sz="2000" dirty="0" err="1"/>
              <a:t>об’ємі</a:t>
            </a:r>
            <a:r>
              <a:rPr lang="ru-RU" sz="2000" dirty="0"/>
              <a:t> </a:t>
            </a:r>
            <a:r>
              <a:rPr lang="ru-RU" sz="2000" dirty="0" err="1"/>
              <a:t>робочої</a:t>
            </a:r>
            <a:r>
              <a:rPr lang="ru-RU" sz="2000" dirty="0"/>
              <a:t> </a:t>
            </a:r>
            <a:r>
              <a:rPr lang="ru-RU" sz="2000" dirty="0" err="1"/>
              <a:t>камери</a:t>
            </a:r>
            <a:r>
              <a:rPr lang="ru-RU" sz="2000" dirty="0"/>
              <a:t>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економія</a:t>
            </a:r>
            <a:r>
              <a:rPr lang="ru-RU" sz="2000" dirty="0"/>
              <a:t> </a:t>
            </a:r>
            <a:r>
              <a:rPr lang="ru-RU" sz="2000" dirty="0" err="1"/>
              <a:t>виробничої</a:t>
            </a:r>
            <a:r>
              <a:rPr lang="ru-RU" sz="2000" dirty="0"/>
              <a:t> </a:t>
            </a:r>
            <a:r>
              <a:rPr lang="ru-RU" sz="2000" dirty="0" err="1"/>
              <a:t>площі</a:t>
            </a:r>
            <a:r>
              <a:rPr lang="ru-RU" sz="2000" dirty="0"/>
              <a:t> та </a:t>
            </a:r>
            <a:r>
              <a:rPr lang="ru-RU" sz="2000" dirty="0" err="1"/>
              <a:t>ресурсів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;</a:t>
            </a:r>
          </a:p>
          <a:p>
            <a:r>
              <a:rPr lang="ru-RU" sz="2000" dirty="0"/>
              <a:t>- </a:t>
            </a:r>
            <a:r>
              <a:rPr lang="ru-RU" sz="2000" dirty="0" err="1"/>
              <a:t>розширений</a:t>
            </a:r>
            <a:r>
              <a:rPr lang="ru-RU" sz="2000" dirty="0"/>
              <a:t> спектр </a:t>
            </a:r>
            <a:r>
              <a:rPr lang="ru-RU" sz="2000" dirty="0" err="1"/>
              <a:t>режимів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дає</a:t>
            </a:r>
            <a:r>
              <a:rPr lang="ru-RU" sz="2000" dirty="0"/>
              <a:t> </a:t>
            </a:r>
            <a:r>
              <a:rPr lang="ru-RU" sz="2000" dirty="0" err="1"/>
              <a:t>змогу</a:t>
            </a:r>
            <a:r>
              <a:rPr lang="ru-RU" sz="2000" dirty="0"/>
              <a:t> </a:t>
            </a:r>
            <a:r>
              <a:rPr lang="ru-RU" sz="2000" dirty="0" err="1"/>
              <a:t>готувати</a:t>
            </a:r>
            <a:r>
              <a:rPr lang="ru-RU" sz="2000" dirty="0"/>
              <a:t>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кулінарні</a:t>
            </a:r>
            <a:r>
              <a:rPr lang="ru-RU" sz="2000" dirty="0"/>
              <a:t> </a:t>
            </a:r>
            <a:r>
              <a:rPr lang="ru-RU" sz="2000" dirty="0" err="1"/>
              <a:t>вироби</a:t>
            </a:r>
            <a:r>
              <a:rPr lang="ru-RU" sz="2000" dirty="0"/>
              <a:t> в </a:t>
            </a:r>
            <a:r>
              <a:rPr lang="ru-RU" sz="2000" dirty="0" err="1"/>
              <a:t>одній</a:t>
            </a:r>
            <a:r>
              <a:rPr lang="ru-RU" sz="2000" dirty="0"/>
              <a:t> </a:t>
            </a:r>
            <a:r>
              <a:rPr lang="ru-RU" sz="2000" dirty="0" err="1" smtClean="0"/>
              <a:t>шафі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 err="1"/>
              <a:t>Теплогенеруючими</a:t>
            </a:r>
            <a:r>
              <a:rPr lang="ru-RU" sz="2000" dirty="0"/>
              <a:t> </a:t>
            </a:r>
            <a:r>
              <a:rPr lang="ru-RU" sz="2000" dirty="0" err="1"/>
              <a:t>пристроями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забезпечують</a:t>
            </a:r>
            <a:r>
              <a:rPr lang="ru-RU" sz="2000" dirty="0"/>
              <a:t> </a:t>
            </a:r>
            <a:r>
              <a:rPr lang="ru-RU" sz="2000" dirty="0" err="1"/>
              <a:t>нагрівання</a:t>
            </a:r>
            <a:r>
              <a:rPr lang="ru-RU" sz="2000" dirty="0"/>
              <a:t> </a:t>
            </a:r>
            <a:r>
              <a:rPr lang="ru-RU" sz="2000" dirty="0" err="1"/>
              <a:t>робочої</a:t>
            </a:r>
            <a:r>
              <a:rPr lang="ru-RU" sz="2000" dirty="0"/>
              <a:t> </a:t>
            </a:r>
            <a:r>
              <a:rPr lang="ru-RU" sz="2000" dirty="0" err="1"/>
              <a:t>камери</a:t>
            </a:r>
            <a:r>
              <a:rPr lang="ru-RU" sz="2000" dirty="0"/>
              <a:t> </a:t>
            </a:r>
            <a:r>
              <a:rPr lang="ru-RU" sz="2000" dirty="0" err="1"/>
              <a:t>апаратів</a:t>
            </a:r>
            <a:r>
              <a:rPr lang="ru-RU" sz="2000" dirty="0"/>
              <a:t>, є </a:t>
            </a:r>
            <a:r>
              <a:rPr lang="ru-RU" sz="2000" dirty="0" err="1" smtClean="0"/>
              <a:t>кільцеві</a:t>
            </a:r>
            <a:r>
              <a:rPr lang="ru-RU" sz="2000" dirty="0" smtClean="0"/>
              <a:t> </a:t>
            </a:r>
            <a:r>
              <a:rPr lang="ru-RU" sz="2000" dirty="0" err="1"/>
              <a:t>ТЕНи</a:t>
            </a:r>
            <a:r>
              <a:rPr lang="ru-RU" sz="2000" dirty="0"/>
              <a:t>, </a:t>
            </a:r>
            <a:r>
              <a:rPr lang="ru-RU" sz="2000" dirty="0" err="1"/>
              <a:t>розташовані</a:t>
            </a:r>
            <a:r>
              <a:rPr lang="ru-RU" sz="2000" dirty="0"/>
              <a:t> </a:t>
            </a:r>
            <a:r>
              <a:rPr lang="ru-RU" sz="2000" dirty="0" err="1"/>
              <a:t>вздовж</a:t>
            </a:r>
            <a:r>
              <a:rPr lang="ru-RU" sz="2000" dirty="0"/>
              <a:t> </a:t>
            </a:r>
            <a:r>
              <a:rPr lang="ru-RU" sz="2000" dirty="0" err="1"/>
              <a:t>задньої</a:t>
            </a:r>
            <a:r>
              <a:rPr lang="ru-RU" sz="2000" dirty="0"/>
              <a:t> </a:t>
            </a:r>
            <a:r>
              <a:rPr lang="ru-RU" sz="2000" dirty="0" err="1"/>
              <a:t>панелі</a:t>
            </a:r>
            <a:r>
              <a:rPr lang="ru-RU" sz="2000" dirty="0"/>
              <a:t> </a:t>
            </a:r>
            <a:r>
              <a:rPr lang="ru-RU" sz="2000" dirty="0" err="1"/>
              <a:t>камери</a:t>
            </a:r>
            <a:r>
              <a:rPr lang="ru-RU" sz="2000" dirty="0"/>
              <a:t> (для </a:t>
            </a:r>
            <a:r>
              <a:rPr lang="ru-RU" sz="2000" dirty="0" err="1"/>
              <a:t>електричних</a:t>
            </a:r>
            <a:r>
              <a:rPr lang="ru-RU" sz="2000" dirty="0"/>
              <a:t> моделей),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газові</a:t>
            </a:r>
            <a:r>
              <a:rPr lang="ru-RU" sz="2000" dirty="0"/>
              <a:t> </a:t>
            </a:r>
            <a:r>
              <a:rPr lang="ru-RU" sz="2000" dirty="0" smtClean="0"/>
              <a:t>пальники</a:t>
            </a:r>
            <a:r>
              <a:rPr lang="ru-RU" sz="2000" dirty="0"/>
              <a:t>, </a:t>
            </a:r>
            <a:r>
              <a:rPr lang="ru-RU" sz="2000" dirty="0" err="1"/>
              <a:t>розташовані</a:t>
            </a:r>
            <a:r>
              <a:rPr lang="ru-RU" sz="2000" dirty="0"/>
              <a:t> в </a:t>
            </a:r>
            <a:r>
              <a:rPr lang="ru-RU" sz="2000" dirty="0" err="1"/>
              <a:t>нижній</a:t>
            </a:r>
            <a:r>
              <a:rPr lang="ru-RU" sz="2000" dirty="0"/>
              <a:t> </a:t>
            </a:r>
            <a:r>
              <a:rPr lang="ru-RU" sz="2000" dirty="0" err="1"/>
              <a:t>частині</a:t>
            </a:r>
            <a:r>
              <a:rPr lang="ru-RU" sz="2000" dirty="0"/>
              <a:t> </a:t>
            </a:r>
            <a:r>
              <a:rPr lang="ru-RU" sz="2000" dirty="0" err="1"/>
              <a:t>апарата</a:t>
            </a:r>
            <a:r>
              <a:rPr lang="ru-RU" sz="2000" dirty="0"/>
              <a:t> (для </a:t>
            </a:r>
            <a:r>
              <a:rPr lang="ru-RU" sz="2000" dirty="0" err="1"/>
              <a:t>газових</a:t>
            </a:r>
            <a:r>
              <a:rPr lang="ru-RU" sz="2000" dirty="0"/>
              <a:t> моделей). </a:t>
            </a:r>
            <a:r>
              <a:rPr lang="ru-RU" sz="2000" dirty="0" err="1"/>
              <a:t>Відцентрові</a:t>
            </a:r>
            <a:r>
              <a:rPr lang="ru-RU" sz="2000" dirty="0"/>
              <a:t> </a:t>
            </a:r>
            <a:r>
              <a:rPr lang="ru-RU" sz="2000" dirty="0" err="1"/>
              <a:t>вентилятори</a:t>
            </a:r>
            <a:r>
              <a:rPr lang="ru-RU" sz="2000" dirty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/>
              <a:t>забезпечують</a:t>
            </a:r>
            <a:r>
              <a:rPr lang="ru-RU" sz="2000" dirty="0"/>
              <a:t> </a:t>
            </a:r>
            <a:r>
              <a:rPr lang="ru-RU" sz="2000" dirty="0" err="1"/>
              <a:t>примусовий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швидкістю</a:t>
            </a:r>
            <a:r>
              <a:rPr lang="ru-RU" sz="2000" dirty="0"/>
              <a:t> 3…5 м/с </a:t>
            </a:r>
            <a:r>
              <a:rPr lang="ru-RU" sz="2000" dirty="0" err="1"/>
              <a:t>рух</a:t>
            </a:r>
            <a:r>
              <a:rPr lang="ru-RU" sz="2000" dirty="0"/>
              <a:t> </a:t>
            </a:r>
            <a:r>
              <a:rPr lang="ru-RU" sz="2000" dirty="0" err="1"/>
              <a:t>теплоносія</a:t>
            </a:r>
            <a:r>
              <a:rPr lang="ru-RU" sz="2000" dirty="0"/>
              <a:t> </a:t>
            </a:r>
            <a:r>
              <a:rPr lang="ru-RU" sz="2000" dirty="0" err="1"/>
              <a:t>всередині</a:t>
            </a:r>
            <a:r>
              <a:rPr lang="ru-RU" sz="2000" dirty="0"/>
              <a:t> </a:t>
            </a:r>
            <a:r>
              <a:rPr lang="ru-RU" sz="2000" dirty="0" err="1"/>
              <a:t>камери</a:t>
            </a:r>
            <a:r>
              <a:rPr lang="ru-RU" sz="2000" dirty="0"/>
              <a:t> </a:t>
            </a:r>
            <a:r>
              <a:rPr lang="ru-RU" sz="2000" dirty="0" err="1" smtClean="0"/>
              <a:t>пароконвектоматів</a:t>
            </a:r>
            <a:r>
              <a:rPr lang="ru-RU" sz="2000" dirty="0"/>
              <a:t>, </a:t>
            </a:r>
            <a:r>
              <a:rPr lang="ru-RU" sz="2000" dirty="0" err="1"/>
              <a:t>працюють</a:t>
            </a:r>
            <a:r>
              <a:rPr lang="ru-RU" sz="2000" dirty="0"/>
              <a:t> з автореверсом,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періодично</a:t>
            </a:r>
            <a:r>
              <a:rPr lang="ru-RU" sz="2000" dirty="0"/>
              <a:t> </a:t>
            </a:r>
            <a:r>
              <a:rPr lang="ru-RU" sz="2000" dirty="0" err="1"/>
              <a:t>змінює</a:t>
            </a:r>
            <a:r>
              <a:rPr lang="ru-RU" sz="2000" dirty="0"/>
              <a:t> </a:t>
            </a:r>
            <a:r>
              <a:rPr lang="ru-RU" sz="2000" dirty="0" err="1"/>
              <a:t>напрямок</a:t>
            </a:r>
            <a:r>
              <a:rPr lang="ru-RU" sz="2000" dirty="0"/>
              <a:t> </a:t>
            </a:r>
            <a:r>
              <a:rPr lang="ru-RU" sz="2000" dirty="0" err="1"/>
              <a:t>обертання</a:t>
            </a:r>
            <a:r>
              <a:rPr lang="ru-RU" sz="2000" dirty="0"/>
              <a:t> і </a:t>
            </a:r>
            <a:r>
              <a:rPr lang="ru-RU" sz="2000" dirty="0" err="1" smtClean="0"/>
              <a:t>забезпечує</a:t>
            </a:r>
            <a:r>
              <a:rPr lang="ru-RU" sz="2000" dirty="0" smtClean="0"/>
              <a:t> </a:t>
            </a:r>
            <a:r>
              <a:rPr lang="ru-RU" sz="2000" dirty="0" err="1"/>
              <a:t>рівномірне</a:t>
            </a:r>
            <a:r>
              <a:rPr lang="ru-RU" sz="2000" dirty="0"/>
              <a:t> </a:t>
            </a:r>
            <a:r>
              <a:rPr lang="ru-RU" sz="2000" dirty="0" err="1"/>
              <a:t>температурне</a:t>
            </a:r>
            <a:r>
              <a:rPr lang="ru-RU" sz="2000" dirty="0"/>
              <a:t> поле в </a:t>
            </a:r>
            <a:r>
              <a:rPr lang="ru-RU" sz="2000" dirty="0" err="1"/>
              <a:t>камері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372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140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64777"/>
            <a:ext cx="8596668" cy="4676586"/>
          </a:xfrm>
        </p:spPr>
        <p:txBody>
          <a:bodyPr>
            <a:noAutofit/>
          </a:bodyPr>
          <a:lstStyle/>
          <a:p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пароконвектоматів</a:t>
            </a:r>
            <a:r>
              <a:rPr lang="ru-RU" sz="2400" dirty="0"/>
              <a:t> </a:t>
            </a:r>
            <a:r>
              <a:rPr lang="ru-RU" sz="2400" dirty="0" err="1"/>
              <a:t>дозволяє</a:t>
            </a:r>
            <a:r>
              <a:rPr lang="ru-RU" sz="2400" dirty="0"/>
              <a:t> </a:t>
            </a:r>
            <a:r>
              <a:rPr lang="ru-RU" sz="2400" dirty="0" err="1"/>
              <a:t>готувати</a:t>
            </a:r>
            <a:r>
              <a:rPr lang="ru-RU" sz="2400" dirty="0"/>
              <a:t> </a:t>
            </a:r>
            <a:r>
              <a:rPr lang="ru-RU" sz="2400" dirty="0" err="1"/>
              <a:t>одночасно</a:t>
            </a:r>
            <a:r>
              <a:rPr lang="ru-RU" sz="2400" dirty="0"/>
              <a:t> як </a:t>
            </a:r>
            <a:r>
              <a:rPr lang="ru-RU" sz="2400" dirty="0" err="1"/>
              <a:t>кулінарну</a:t>
            </a:r>
            <a:r>
              <a:rPr lang="ru-RU" sz="2400" dirty="0"/>
              <a:t> </a:t>
            </a:r>
            <a:r>
              <a:rPr lang="ru-RU" sz="2400" dirty="0" err="1"/>
              <a:t>продукцію</a:t>
            </a:r>
            <a:r>
              <a:rPr lang="ru-RU" sz="2400" dirty="0"/>
              <a:t> </a:t>
            </a:r>
            <a:r>
              <a:rPr lang="ru-RU" sz="2400" dirty="0" smtClean="0"/>
              <a:t>одного </a:t>
            </a:r>
            <a:r>
              <a:rPr lang="ru-RU" sz="2400" dirty="0"/>
              <a:t>виду, так і страви з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сировини</a:t>
            </a:r>
            <a:r>
              <a:rPr lang="ru-RU" sz="2400" dirty="0"/>
              <a:t> – </a:t>
            </a:r>
            <a:r>
              <a:rPr lang="ru-RU" sz="2400" dirty="0" err="1"/>
              <a:t>овочів</a:t>
            </a:r>
            <a:r>
              <a:rPr lang="ru-RU" sz="2400" dirty="0"/>
              <a:t>, </a:t>
            </a:r>
            <a:r>
              <a:rPr lang="ru-RU" sz="2400" dirty="0" err="1"/>
              <a:t>риби</a:t>
            </a:r>
            <a:r>
              <a:rPr lang="ru-RU" sz="2400" dirty="0"/>
              <a:t>, </a:t>
            </a:r>
            <a:r>
              <a:rPr lang="ru-RU" sz="2400" dirty="0" err="1"/>
              <a:t>м’яса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вимагають</a:t>
            </a:r>
            <a:r>
              <a:rPr lang="ru-RU" sz="2400" dirty="0"/>
              <a:t> </a:t>
            </a:r>
            <a:r>
              <a:rPr lang="ru-RU" sz="2400" dirty="0" err="1"/>
              <a:t>однакових</a:t>
            </a:r>
            <a:r>
              <a:rPr lang="ru-RU" sz="2400" dirty="0"/>
              <a:t> </a:t>
            </a:r>
            <a:r>
              <a:rPr lang="ru-RU" sz="2400" dirty="0" err="1" smtClean="0"/>
              <a:t>режимів</a:t>
            </a:r>
            <a:r>
              <a:rPr lang="ru-RU" sz="2400" dirty="0" smtClean="0"/>
              <a:t> </a:t>
            </a:r>
            <a:r>
              <a:rPr lang="ru-RU" sz="2400" dirty="0" err="1"/>
              <a:t>приготування</a:t>
            </a:r>
            <a:r>
              <a:rPr lang="ru-RU" sz="2400" dirty="0"/>
              <a:t>; </a:t>
            </a:r>
            <a:r>
              <a:rPr lang="ru-RU" sz="2400" dirty="0" err="1"/>
              <a:t>змішування</a:t>
            </a:r>
            <a:r>
              <a:rPr lang="ru-RU" sz="2400" dirty="0"/>
              <a:t> </a:t>
            </a:r>
            <a:r>
              <a:rPr lang="ru-RU" sz="2400" dirty="0" err="1"/>
              <a:t>запахів</a:t>
            </a:r>
            <a:r>
              <a:rPr lang="ru-RU" sz="2400" dirty="0"/>
              <a:t> </a:t>
            </a:r>
            <a:r>
              <a:rPr lang="ru-RU" sz="2400" dirty="0" err="1"/>
              <a:t>страв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приготовляються</a:t>
            </a:r>
            <a:r>
              <a:rPr lang="ru-RU" sz="2400" dirty="0"/>
              <a:t>, при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виключається</a:t>
            </a:r>
            <a:r>
              <a:rPr lang="ru-RU" sz="2400" dirty="0"/>
              <a:t>. </a:t>
            </a:r>
          </a:p>
          <a:p>
            <a:r>
              <a:rPr lang="ru-RU" sz="2400" dirty="0"/>
              <a:t>Як </a:t>
            </a:r>
            <a:r>
              <a:rPr lang="ru-RU" sz="2400" dirty="0" err="1"/>
              <a:t>свідчать</a:t>
            </a:r>
            <a:r>
              <a:rPr lang="ru-RU" sz="2400" dirty="0"/>
              <a:t> </a:t>
            </a:r>
            <a:r>
              <a:rPr lang="ru-RU" sz="2400" dirty="0" err="1"/>
              <a:t>спеціальні</a:t>
            </a:r>
            <a:r>
              <a:rPr lang="ru-RU" sz="2400" dirty="0"/>
              <a:t> </a:t>
            </a:r>
            <a:r>
              <a:rPr lang="ru-RU" sz="2400" dirty="0" err="1"/>
              <a:t>дослідження</a:t>
            </a:r>
            <a:r>
              <a:rPr lang="ru-RU" sz="2400" dirty="0"/>
              <a:t>,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пароконвектоматів</a:t>
            </a:r>
            <a:r>
              <a:rPr lang="ru-RU" sz="2400" dirty="0"/>
              <a:t> </a:t>
            </a:r>
            <a:r>
              <a:rPr lang="ru-RU" sz="2400" dirty="0" err="1"/>
              <a:t>дозволяє</a:t>
            </a:r>
            <a:r>
              <a:rPr lang="ru-RU" sz="2400" dirty="0"/>
              <a:t> </a:t>
            </a:r>
            <a:r>
              <a:rPr lang="ru-RU" sz="2400" dirty="0" err="1" smtClean="0"/>
              <a:t>забезпечувати</a:t>
            </a:r>
            <a:r>
              <a:rPr lang="ru-RU" sz="2400" dirty="0"/>
              <a:t>, </a:t>
            </a:r>
            <a:r>
              <a:rPr lang="ru-RU" sz="2400" dirty="0" err="1"/>
              <a:t>порівняно</a:t>
            </a:r>
            <a:r>
              <a:rPr lang="ru-RU" sz="2400" dirty="0"/>
              <a:t> з </a:t>
            </a:r>
            <a:r>
              <a:rPr lang="ru-RU" sz="2400" dirty="0" err="1"/>
              <a:t>традиційними</a:t>
            </a:r>
            <a:r>
              <a:rPr lang="ru-RU" sz="2400" dirty="0"/>
              <a:t> способами </a:t>
            </a:r>
            <a:r>
              <a:rPr lang="ru-RU" sz="2400" dirty="0" err="1"/>
              <a:t>теплової</a:t>
            </a:r>
            <a:r>
              <a:rPr lang="ru-RU" sz="2400" dirty="0"/>
              <a:t> </a:t>
            </a:r>
            <a:r>
              <a:rPr lang="ru-RU" sz="2400" dirty="0" err="1"/>
              <a:t>обробки</a:t>
            </a:r>
            <a:r>
              <a:rPr lang="ru-RU" sz="2400" dirty="0"/>
              <a:t>, </a:t>
            </a:r>
            <a:r>
              <a:rPr lang="ru-RU" sz="2400" dirty="0" err="1"/>
              <a:t>скорочення</a:t>
            </a:r>
            <a:r>
              <a:rPr lang="ru-RU" sz="2400" dirty="0"/>
              <a:t> часу </a:t>
            </a:r>
            <a:r>
              <a:rPr lang="ru-RU" sz="2400" dirty="0" err="1" smtClean="0"/>
              <a:t>приготування</a:t>
            </a:r>
            <a:r>
              <a:rPr lang="ru-RU" sz="2400" dirty="0" smtClean="0"/>
              <a:t> </a:t>
            </a:r>
            <a:r>
              <a:rPr lang="ru-RU" sz="2400" dirty="0" err="1"/>
              <a:t>продуктів</a:t>
            </a:r>
            <a:r>
              <a:rPr lang="ru-RU" sz="2400" dirty="0"/>
              <a:t> на 30…50%, </a:t>
            </a:r>
            <a:r>
              <a:rPr lang="ru-RU" sz="2400" dirty="0" err="1"/>
              <a:t>зниження</a:t>
            </a:r>
            <a:r>
              <a:rPr lang="ru-RU" sz="2400" dirty="0"/>
              <a:t> </a:t>
            </a:r>
            <a:r>
              <a:rPr lang="ru-RU" sz="2400" dirty="0" err="1"/>
              <a:t>втрат</a:t>
            </a:r>
            <a:r>
              <a:rPr lang="ru-RU" sz="2400" dirty="0"/>
              <a:t> </a:t>
            </a:r>
            <a:r>
              <a:rPr lang="ru-RU" sz="2400" dirty="0" err="1"/>
              <a:t>маси</a:t>
            </a:r>
            <a:r>
              <a:rPr lang="ru-RU" sz="2400" dirty="0"/>
              <a:t> </a:t>
            </a:r>
            <a:r>
              <a:rPr lang="ru-RU" sz="2400" dirty="0" err="1"/>
              <a:t>продуктів</a:t>
            </a:r>
            <a:r>
              <a:rPr lang="ru-RU" sz="2400" dirty="0"/>
              <a:t> до 30%, </a:t>
            </a:r>
            <a:r>
              <a:rPr lang="ru-RU" sz="2400" dirty="0" err="1"/>
              <a:t>електроенергії</a:t>
            </a:r>
            <a:r>
              <a:rPr lang="ru-RU" sz="2400" dirty="0"/>
              <a:t> </a:t>
            </a:r>
            <a:r>
              <a:rPr lang="ru-RU" sz="2400" dirty="0" smtClean="0"/>
              <a:t>– </a:t>
            </a:r>
            <a:r>
              <a:rPr lang="ru-RU" sz="2400" dirty="0" err="1" smtClean="0"/>
              <a:t>понад</a:t>
            </a:r>
            <a:r>
              <a:rPr lang="ru-RU" sz="2400" dirty="0" smtClean="0"/>
              <a:t> </a:t>
            </a:r>
            <a:r>
              <a:rPr lang="ru-RU" sz="2400" dirty="0"/>
              <a:t>60%, води – до 40%.</a:t>
            </a:r>
          </a:p>
        </p:txBody>
      </p:sp>
    </p:spTree>
    <p:extLst>
      <p:ext uri="{BB962C8B-B14F-4D97-AF65-F5344CB8AC3E}">
        <p14:creationId xmlns:p14="http://schemas.microsoft.com/office/powerpoint/2010/main" val="47602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План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sz="3600" dirty="0" err="1"/>
              <a:t>Електричні</a:t>
            </a:r>
            <a:r>
              <a:rPr lang="ru-RU" sz="3600" dirty="0"/>
              <a:t> і </a:t>
            </a:r>
            <a:r>
              <a:rPr lang="ru-RU" sz="3600" dirty="0" err="1"/>
              <a:t>газові</a:t>
            </a:r>
            <a:r>
              <a:rPr lang="ru-RU" sz="3600" dirty="0"/>
              <a:t> </a:t>
            </a:r>
            <a:r>
              <a:rPr lang="ru-RU" sz="3600" dirty="0" err="1"/>
              <a:t>плити</a:t>
            </a:r>
            <a:r>
              <a:rPr lang="ru-RU" sz="3600" dirty="0"/>
              <a:t>.</a:t>
            </a:r>
          </a:p>
          <a:p>
            <a:r>
              <a:rPr lang="ru-RU" sz="3600" dirty="0"/>
              <a:t>2. </a:t>
            </a:r>
            <a:r>
              <a:rPr lang="ru-RU" sz="3600" dirty="0" err="1"/>
              <a:t>Пароконвектомати</a:t>
            </a:r>
            <a:r>
              <a:rPr lang="ru-RU" sz="3600" dirty="0"/>
              <a:t>.</a:t>
            </a:r>
          </a:p>
          <a:p>
            <a:r>
              <a:rPr lang="ru-RU" sz="3600" dirty="0"/>
              <a:t>3. НВЧ-</a:t>
            </a:r>
            <a:r>
              <a:rPr lang="ru-RU" sz="3600" dirty="0" err="1"/>
              <a:t>апарати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6930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64" y="159225"/>
            <a:ext cx="8596668" cy="13208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За способом </a:t>
            </a:r>
            <a:r>
              <a:rPr lang="ru-RU" sz="2400" dirty="0" err="1">
                <a:solidFill>
                  <a:srgbClr val="FF0000"/>
                </a:solidFill>
              </a:rPr>
              <a:t>пароутворювання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розрізняють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пароконвекційні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печі</a:t>
            </a:r>
            <a:r>
              <a:rPr lang="ru-RU" sz="2400" dirty="0">
                <a:solidFill>
                  <a:schemeClr val="tx1"/>
                </a:solidFill>
              </a:rPr>
              <a:t> з прямим (</a:t>
            </a:r>
            <a:r>
              <a:rPr lang="ru-RU" sz="2400" dirty="0" err="1">
                <a:solidFill>
                  <a:schemeClr val="tx1"/>
                </a:solidFill>
              </a:rPr>
              <a:t>інжекційним</a:t>
            </a:r>
            <a:r>
              <a:rPr lang="ru-RU" sz="2400" dirty="0">
                <a:solidFill>
                  <a:schemeClr val="tx1"/>
                </a:solidFill>
              </a:rPr>
              <a:t>)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err="1">
                <a:solidFill>
                  <a:schemeClr val="tx1"/>
                </a:solidFill>
              </a:rPr>
              <a:t>вприскуванням</a:t>
            </a:r>
            <a:r>
              <a:rPr lang="ru-RU" sz="2400" dirty="0">
                <a:solidFill>
                  <a:schemeClr val="tx1"/>
                </a:solidFill>
              </a:rPr>
              <a:t> пари та з бойлером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80025"/>
            <a:ext cx="8596668" cy="5180082"/>
          </a:xfrm>
        </p:spPr>
        <p:txBody>
          <a:bodyPr>
            <a:noAutofit/>
          </a:bodyPr>
          <a:lstStyle/>
          <a:p>
            <a:pPr algn="just"/>
            <a:r>
              <a:rPr lang="ru-RU" sz="2200" dirty="0"/>
              <a:t>У </a:t>
            </a:r>
            <a:r>
              <a:rPr lang="ru-RU" sz="2200" dirty="0" err="1"/>
              <a:t>пароконвектоматах</a:t>
            </a:r>
            <a:r>
              <a:rPr lang="ru-RU" sz="2200" dirty="0"/>
              <a:t> з прямим </a:t>
            </a:r>
            <a:r>
              <a:rPr lang="ru-RU" sz="2200" dirty="0" err="1"/>
              <a:t>вприскуванням</a:t>
            </a:r>
            <a:r>
              <a:rPr lang="ru-RU" sz="2200" dirty="0"/>
              <a:t> пара </a:t>
            </a:r>
            <a:r>
              <a:rPr lang="ru-RU" sz="2200" dirty="0" err="1"/>
              <a:t>генерується</a:t>
            </a:r>
            <a:r>
              <a:rPr lang="ru-RU" sz="2200" dirty="0"/>
              <a:t> </a:t>
            </a:r>
            <a:r>
              <a:rPr lang="ru-RU" sz="2200" dirty="0" err="1"/>
              <a:t>безпосередньо</a:t>
            </a:r>
            <a:r>
              <a:rPr lang="ru-RU" sz="2200" dirty="0"/>
              <a:t> в </a:t>
            </a:r>
            <a:r>
              <a:rPr lang="ru-RU" sz="2200" dirty="0" err="1"/>
              <a:t>камері</a:t>
            </a:r>
            <a:r>
              <a:rPr lang="ru-RU" sz="2200" dirty="0"/>
              <a:t> й </a:t>
            </a:r>
            <a:r>
              <a:rPr lang="ru-RU" sz="2200" dirty="0" err="1" smtClean="0"/>
              <a:t>повітря</a:t>
            </a:r>
            <a:r>
              <a:rPr lang="ru-RU" sz="2200" dirty="0" smtClean="0"/>
              <a:t> </a:t>
            </a:r>
            <a:r>
              <a:rPr lang="ru-RU" sz="2200" dirty="0" err="1"/>
              <a:t>зволожується</a:t>
            </a:r>
            <a:r>
              <a:rPr lang="ru-RU" sz="2200" dirty="0"/>
              <a:t> </a:t>
            </a:r>
            <a:r>
              <a:rPr lang="ru-RU" sz="2200" dirty="0" err="1"/>
              <a:t>внаслідок</a:t>
            </a:r>
            <a:r>
              <a:rPr lang="ru-RU" sz="2200" dirty="0"/>
              <a:t> </a:t>
            </a:r>
            <a:r>
              <a:rPr lang="ru-RU" sz="2200" dirty="0" err="1"/>
              <a:t>подавання</a:t>
            </a:r>
            <a:r>
              <a:rPr lang="ru-RU" sz="2200" dirty="0"/>
              <a:t> води </a:t>
            </a:r>
            <a:r>
              <a:rPr lang="ru-RU" sz="2200" dirty="0" err="1"/>
              <a:t>безпосередньо</a:t>
            </a:r>
            <a:r>
              <a:rPr lang="ru-RU" sz="2200" dirty="0"/>
              <a:t> до </a:t>
            </a:r>
            <a:r>
              <a:rPr lang="ru-RU" sz="2200" dirty="0" err="1"/>
              <a:t>внутрішнього</a:t>
            </a:r>
            <a:r>
              <a:rPr lang="ru-RU" sz="2200" dirty="0"/>
              <a:t> </a:t>
            </a:r>
            <a:r>
              <a:rPr lang="ru-RU" sz="2200" dirty="0" err="1"/>
              <a:t>об’єму</a:t>
            </a:r>
            <a:r>
              <a:rPr lang="ru-RU" sz="2200" dirty="0"/>
              <a:t>. </a:t>
            </a:r>
            <a:r>
              <a:rPr lang="ru-RU" sz="2200" dirty="0" err="1" smtClean="0"/>
              <a:t>Струмінь</a:t>
            </a:r>
            <a:r>
              <a:rPr lang="ru-RU" sz="2200" dirty="0" smtClean="0"/>
              <a:t> води</a:t>
            </a:r>
            <a:r>
              <a:rPr lang="ru-RU" sz="2200" dirty="0"/>
              <a:t>, за </a:t>
            </a:r>
            <a:r>
              <a:rPr lang="ru-RU" sz="2200" dirty="0" err="1"/>
              <a:t>допомогою</a:t>
            </a:r>
            <a:r>
              <a:rPr lang="ru-RU" sz="2200" dirty="0"/>
              <a:t> </a:t>
            </a:r>
            <a:r>
              <a:rPr lang="ru-RU" sz="2200" dirty="0" smtClean="0"/>
              <a:t>форсунки </a:t>
            </a:r>
            <a:r>
              <a:rPr lang="ru-RU" sz="2200" dirty="0" err="1"/>
              <a:t>потрапляє</a:t>
            </a:r>
            <a:r>
              <a:rPr lang="ru-RU" sz="2200" dirty="0"/>
              <a:t> на </a:t>
            </a:r>
            <a:r>
              <a:rPr lang="ru-RU" sz="2200" dirty="0" err="1"/>
              <a:t>лопаті</a:t>
            </a:r>
            <a:r>
              <a:rPr lang="ru-RU" sz="2200" dirty="0"/>
              <a:t> вентилятора, </a:t>
            </a:r>
            <a:r>
              <a:rPr lang="ru-RU" sz="2200" dirty="0" err="1"/>
              <a:t>розбивається</a:t>
            </a:r>
            <a:r>
              <a:rPr lang="ru-RU" sz="2200" dirty="0"/>
              <a:t> на </a:t>
            </a:r>
            <a:r>
              <a:rPr lang="ru-RU" sz="2200" dirty="0" err="1"/>
              <a:t>дрібні</a:t>
            </a:r>
            <a:r>
              <a:rPr lang="ru-RU" sz="2200" dirty="0"/>
              <a:t> </a:t>
            </a:r>
            <a:r>
              <a:rPr lang="ru-RU" sz="2200" dirty="0" err="1"/>
              <a:t>краплі</a:t>
            </a:r>
            <a:r>
              <a:rPr lang="ru-RU" sz="2200" dirty="0"/>
              <a:t> і </a:t>
            </a:r>
            <a:r>
              <a:rPr lang="ru-RU" sz="2200" dirty="0" err="1" smtClean="0"/>
              <a:t>стикаючись</a:t>
            </a:r>
            <a:r>
              <a:rPr lang="ru-RU" sz="2200" dirty="0" smtClean="0"/>
              <a:t> </a:t>
            </a:r>
            <a:r>
              <a:rPr lang="ru-RU" sz="2200" dirty="0"/>
              <a:t>з </a:t>
            </a:r>
            <a:r>
              <a:rPr lang="ru-RU" sz="2200" dirty="0" err="1"/>
              <a:t>гарячими</a:t>
            </a:r>
            <a:r>
              <a:rPr lang="ru-RU" sz="2200" dirty="0"/>
              <a:t> </a:t>
            </a:r>
            <a:r>
              <a:rPr lang="ru-RU" sz="2200" dirty="0" err="1"/>
              <a:t>ТЕНами</a:t>
            </a:r>
            <a:r>
              <a:rPr lang="ru-RU" sz="2200" dirty="0"/>
              <a:t> </a:t>
            </a:r>
            <a:r>
              <a:rPr lang="ru-RU" sz="2200" dirty="0" err="1"/>
              <a:t>швидко</a:t>
            </a:r>
            <a:r>
              <a:rPr lang="ru-RU" sz="2200" dirty="0"/>
              <a:t> </a:t>
            </a:r>
            <a:r>
              <a:rPr lang="ru-RU" sz="2200" dirty="0" err="1"/>
              <a:t>випаровується</a:t>
            </a:r>
            <a:r>
              <a:rPr lang="ru-RU" sz="2200" dirty="0"/>
              <a:t>, </a:t>
            </a:r>
            <a:r>
              <a:rPr lang="ru-RU" sz="2200" dirty="0" err="1"/>
              <a:t>перетворюючись</a:t>
            </a:r>
            <a:r>
              <a:rPr lang="ru-RU" sz="2200" dirty="0"/>
              <a:t> на пару. </a:t>
            </a:r>
            <a:endParaRPr lang="ru-RU" sz="2200" dirty="0" smtClean="0"/>
          </a:p>
          <a:p>
            <a:pPr algn="just"/>
            <a:r>
              <a:rPr lang="ru-RU" sz="2200" dirty="0" err="1" smtClean="0"/>
              <a:t>Такі</a:t>
            </a:r>
            <a:r>
              <a:rPr lang="ru-RU" sz="2200" dirty="0" smtClean="0"/>
              <a:t> </a:t>
            </a:r>
            <a:r>
              <a:rPr lang="ru-RU" sz="2200" dirty="0" err="1" smtClean="0"/>
              <a:t>пароконвектомати</a:t>
            </a:r>
            <a:r>
              <a:rPr lang="ru-RU" sz="2200" dirty="0" smtClean="0"/>
              <a:t> </a:t>
            </a:r>
            <a:r>
              <a:rPr lang="ru-RU" sz="2200" dirty="0" err="1"/>
              <a:t>відрізняються</a:t>
            </a:r>
            <a:r>
              <a:rPr lang="ru-RU" sz="2200" dirty="0"/>
              <a:t> </a:t>
            </a:r>
            <a:r>
              <a:rPr lang="ru-RU" sz="2200" dirty="0" err="1"/>
              <a:t>відносною</a:t>
            </a:r>
            <a:r>
              <a:rPr lang="ru-RU" sz="2200" dirty="0"/>
              <a:t> </a:t>
            </a:r>
            <a:r>
              <a:rPr lang="ru-RU" sz="2200" dirty="0" err="1"/>
              <a:t>простотою</a:t>
            </a:r>
            <a:r>
              <a:rPr lang="ru-RU" sz="2200" dirty="0"/>
              <a:t> </a:t>
            </a:r>
            <a:r>
              <a:rPr lang="ru-RU" sz="2200" dirty="0" err="1"/>
              <a:t>конструкції</a:t>
            </a:r>
            <a:r>
              <a:rPr lang="ru-RU" sz="2200" dirty="0"/>
              <a:t>, </a:t>
            </a:r>
            <a:r>
              <a:rPr lang="ru-RU" sz="2200" dirty="0" err="1"/>
              <a:t>меншою</a:t>
            </a:r>
            <a:r>
              <a:rPr lang="ru-RU" sz="2200" dirty="0"/>
              <a:t> металлоемкостью і </a:t>
            </a:r>
            <a:r>
              <a:rPr lang="ru-RU" sz="2200" dirty="0" err="1" smtClean="0"/>
              <a:t>енергоспоживанням</a:t>
            </a:r>
            <a:r>
              <a:rPr lang="ru-RU" sz="2200" dirty="0"/>
              <a:t>, </a:t>
            </a:r>
            <a:r>
              <a:rPr lang="ru-RU" sz="2200" dirty="0" err="1"/>
              <a:t>більш</a:t>
            </a:r>
            <a:r>
              <a:rPr lang="ru-RU" sz="2200" dirty="0"/>
              <a:t> </a:t>
            </a:r>
            <a:r>
              <a:rPr lang="ru-RU" sz="2200" dirty="0" err="1"/>
              <a:t>низькою</a:t>
            </a:r>
            <a:r>
              <a:rPr lang="ru-RU" sz="2200" dirty="0"/>
              <a:t> </a:t>
            </a:r>
            <a:r>
              <a:rPr lang="ru-RU" sz="2200" dirty="0" err="1"/>
              <a:t>вартістю</a:t>
            </a:r>
            <a:r>
              <a:rPr lang="ru-RU" sz="2200" dirty="0"/>
              <a:t>. Разом з </a:t>
            </a:r>
            <a:r>
              <a:rPr lang="ru-RU" sz="2200" dirty="0" err="1"/>
              <a:t>тим</a:t>
            </a:r>
            <a:r>
              <a:rPr lang="ru-RU" sz="2200" dirty="0"/>
              <a:t>, </a:t>
            </a:r>
            <a:r>
              <a:rPr lang="ru-RU" sz="2200" dirty="0" err="1"/>
              <a:t>щільність</a:t>
            </a:r>
            <a:r>
              <a:rPr lang="ru-RU" sz="2200" dirty="0"/>
              <a:t> пара в таких </a:t>
            </a:r>
            <a:r>
              <a:rPr lang="ru-RU" sz="2200" dirty="0" err="1"/>
              <a:t>пристроях</a:t>
            </a:r>
            <a:r>
              <a:rPr lang="ru-RU" sz="2200" dirty="0"/>
              <a:t> </a:t>
            </a:r>
            <a:r>
              <a:rPr lang="ru-RU" sz="2200" dirty="0" err="1" smtClean="0"/>
              <a:t>недостатньо</a:t>
            </a:r>
            <a:r>
              <a:rPr lang="ru-RU" sz="2200" dirty="0" smtClean="0"/>
              <a:t> </a:t>
            </a:r>
            <a:r>
              <a:rPr lang="ru-RU" sz="2200" dirty="0" err="1"/>
              <a:t>висока</a:t>
            </a:r>
            <a:r>
              <a:rPr lang="ru-RU" sz="2200" dirty="0"/>
              <a:t> для </a:t>
            </a:r>
            <a:r>
              <a:rPr lang="ru-RU" sz="2200" dirty="0" err="1"/>
              <a:t>ефективного</a:t>
            </a:r>
            <a:r>
              <a:rPr lang="ru-RU" sz="2200" dirty="0"/>
              <a:t> </a:t>
            </a:r>
            <a:r>
              <a:rPr lang="ru-RU" sz="2200" dirty="0" err="1"/>
              <a:t>ведення</a:t>
            </a:r>
            <a:r>
              <a:rPr lang="ru-RU" sz="2200" dirty="0"/>
              <a:t> </a:t>
            </a:r>
            <a:r>
              <a:rPr lang="ru-RU" sz="2200" dirty="0" err="1"/>
              <a:t>процесу</a:t>
            </a:r>
            <a:r>
              <a:rPr lang="ru-RU" sz="2200" dirty="0"/>
              <a:t> </a:t>
            </a:r>
            <a:r>
              <a:rPr lang="ru-RU" sz="2200" dirty="0" err="1"/>
              <a:t>варіння</a:t>
            </a:r>
            <a:r>
              <a:rPr lang="ru-RU" sz="2200" dirty="0"/>
              <a:t> на пару. </a:t>
            </a:r>
            <a:r>
              <a:rPr lang="ru-RU" sz="2200" dirty="0" err="1"/>
              <a:t>Найбільш</a:t>
            </a:r>
            <a:r>
              <a:rPr lang="ru-RU" sz="2200" dirty="0"/>
              <a:t> </a:t>
            </a:r>
            <a:r>
              <a:rPr lang="ru-RU" sz="2200" dirty="0" err="1"/>
              <a:t>зручно</a:t>
            </a:r>
            <a:r>
              <a:rPr lang="ru-RU" sz="2200" dirty="0"/>
              <a:t>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 smtClean="0"/>
              <a:t>використовувати</a:t>
            </a:r>
            <a:r>
              <a:rPr lang="ru-RU" sz="2200" dirty="0" smtClean="0"/>
              <a:t> </a:t>
            </a:r>
            <a:r>
              <a:rPr lang="ru-RU" sz="2200" dirty="0"/>
              <a:t>в </a:t>
            </a:r>
            <a:r>
              <a:rPr lang="ru-RU" sz="2200" dirty="0" err="1"/>
              <a:t>кондитерському</a:t>
            </a:r>
            <a:r>
              <a:rPr lang="ru-RU" sz="2200" dirty="0"/>
              <a:t> </a:t>
            </a:r>
            <a:r>
              <a:rPr lang="ru-RU" sz="2200" dirty="0" err="1"/>
              <a:t>виробництві</a:t>
            </a:r>
            <a:r>
              <a:rPr lang="ru-RU" sz="2200" dirty="0"/>
              <a:t>. Тому, </a:t>
            </a:r>
            <a:r>
              <a:rPr lang="ru-RU" sz="2200" dirty="0" err="1"/>
              <a:t>інжекторні</a:t>
            </a:r>
            <a:r>
              <a:rPr lang="ru-RU" sz="2200" dirty="0"/>
              <a:t> </a:t>
            </a:r>
            <a:r>
              <a:rPr lang="ru-RU" sz="2200" dirty="0" err="1"/>
              <a:t>пароконвектомати</a:t>
            </a:r>
            <a:r>
              <a:rPr lang="ru-RU" sz="2200" dirty="0"/>
              <a:t> часто </a:t>
            </a:r>
            <a:r>
              <a:rPr lang="ru-RU" sz="2200" dirty="0" err="1" smtClean="0"/>
              <a:t>називають</a:t>
            </a:r>
            <a:r>
              <a:rPr lang="ru-RU" sz="2200" dirty="0" smtClean="0"/>
              <a:t> </a:t>
            </a:r>
            <a:r>
              <a:rPr lang="ru-RU" sz="2200" dirty="0"/>
              <a:t>«</a:t>
            </a:r>
            <a:r>
              <a:rPr lang="ru-RU" sz="2200" dirty="0" err="1"/>
              <a:t>кондитерськими</a:t>
            </a:r>
            <a:r>
              <a:rPr lang="ru-RU" sz="22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532946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0168"/>
            <a:ext cx="8596668" cy="577755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23582"/>
            <a:ext cx="8596668" cy="5595581"/>
          </a:xfrm>
        </p:spPr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err="1"/>
              <a:t>пароконвектоматах</a:t>
            </a:r>
            <a:r>
              <a:rPr lang="ru-RU" dirty="0"/>
              <a:t> з </a:t>
            </a:r>
            <a:r>
              <a:rPr lang="ru-RU" dirty="0" err="1"/>
              <a:t>бойлерним</a:t>
            </a:r>
            <a:r>
              <a:rPr lang="ru-RU" dirty="0"/>
              <a:t> режимом пара </a:t>
            </a:r>
            <a:r>
              <a:rPr lang="ru-RU" dirty="0" err="1"/>
              <a:t>генерується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в </a:t>
            </a:r>
            <a:r>
              <a:rPr lang="ru-RU" dirty="0" err="1"/>
              <a:t>бойлері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бойлерних</a:t>
            </a:r>
            <a:r>
              <a:rPr lang="ru-RU" dirty="0"/>
              <a:t> </a:t>
            </a:r>
            <a:r>
              <a:rPr lang="ru-RU" dirty="0" err="1"/>
              <a:t>пароконвектоматах</a:t>
            </a:r>
            <a:r>
              <a:rPr lang="ru-RU" dirty="0"/>
              <a:t> для </a:t>
            </a:r>
            <a:r>
              <a:rPr lang="ru-RU" dirty="0" err="1"/>
              <a:t>генерації</a:t>
            </a:r>
            <a:r>
              <a:rPr lang="ru-RU" dirty="0"/>
              <a:t> пари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спеціальна</a:t>
            </a:r>
            <a:r>
              <a:rPr lang="ru-RU" dirty="0"/>
              <a:t> </a:t>
            </a:r>
            <a:r>
              <a:rPr lang="ru-RU" dirty="0" err="1"/>
              <a:t>ємність</a:t>
            </a:r>
            <a:r>
              <a:rPr lang="ru-RU" dirty="0"/>
              <a:t> </a:t>
            </a:r>
            <a:r>
              <a:rPr lang="ru-RU" dirty="0" smtClean="0"/>
              <a:t>- бойлер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встановлені</a:t>
            </a:r>
            <a:r>
              <a:rPr lang="ru-RU" dirty="0"/>
              <a:t> </a:t>
            </a:r>
            <a:r>
              <a:rPr lang="ru-RU" dirty="0" err="1"/>
              <a:t>ТЕНи</a:t>
            </a:r>
            <a:r>
              <a:rPr lang="ru-RU" dirty="0"/>
              <a:t>. Бойлер </a:t>
            </a:r>
            <a:r>
              <a:rPr lang="ru-RU" dirty="0" err="1"/>
              <a:t>виконує</a:t>
            </a:r>
            <a:r>
              <a:rPr lang="ru-RU" dirty="0"/>
              <a:t> роль парогенератора,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 smtClean="0"/>
              <a:t>потужність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щільність</a:t>
            </a:r>
            <a:r>
              <a:rPr lang="ru-RU" dirty="0"/>
              <a:t> пара. </a:t>
            </a:r>
            <a:r>
              <a:rPr lang="ru-RU" dirty="0" err="1"/>
              <a:t>Регулюючи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 в </a:t>
            </a:r>
            <a:r>
              <a:rPr lang="ru-RU" dirty="0" err="1"/>
              <a:t>бойлері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змінювати</a:t>
            </a:r>
            <a:r>
              <a:rPr lang="ru-RU" dirty="0"/>
              <a:t> температуру пара,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перерахованих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режимів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Датчики </a:t>
            </a:r>
            <a:r>
              <a:rPr lang="ru-RU" dirty="0" err="1"/>
              <a:t>температури</a:t>
            </a:r>
            <a:r>
              <a:rPr lang="ru-RU" dirty="0"/>
              <a:t> і </a:t>
            </a:r>
            <a:r>
              <a:rPr lang="ru-RU" dirty="0" err="1"/>
              <a:t>вологості</a:t>
            </a:r>
            <a:r>
              <a:rPr lang="ru-RU" dirty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/>
              <a:t>контролюють</a:t>
            </a:r>
            <a:r>
              <a:rPr lang="ru-RU" dirty="0"/>
              <a:t>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і </a:t>
            </a:r>
            <a:r>
              <a:rPr lang="ru-RU" dirty="0" err="1"/>
              <a:t>передають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їх</a:t>
            </a:r>
            <a:r>
              <a:rPr lang="ru-RU" dirty="0"/>
              <a:t> стан в </a:t>
            </a:r>
            <a:r>
              <a:rPr lang="ru-RU" dirty="0" err="1"/>
              <a:t>мікропроцесор</a:t>
            </a:r>
            <a:r>
              <a:rPr lang="ru-RU" dirty="0"/>
              <a:t>. </a:t>
            </a:r>
          </a:p>
          <a:p>
            <a:r>
              <a:rPr lang="ru-RU" dirty="0" err="1"/>
              <a:t>Використовуючи</a:t>
            </a:r>
            <a:r>
              <a:rPr lang="ru-RU" dirty="0"/>
              <a:t> систему </a:t>
            </a:r>
            <a:r>
              <a:rPr lang="ru-RU" dirty="0" err="1"/>
              <a:t>зворотного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, </a:t>
            </a:r>
            <a:r>
              <a:rPr lang="ru-RU" dirty="0" err="1"/>
              <a:t>мікропроцесор</a:t>
            </a:r>
            <a:r>
              <a:rPr lang="ru-RU" dirty="0"/>
              <a:t> </a:t>
            </a:r>
            <a:r>
              <a:rPr lang="ru-RU" dirty="0" err="1"/>
              <a:t>порівнює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поточних</a:t>
            </a:r>
            <a:r>
              <a:rPr lang="ru-RU" dirty="0"/>
              <a:t> і </a:t>
            </a:r>
            <a:r>
              <a:rPr lang="ru-RU" dirty="0" err="1" smtClean="0"/>
              <a:t>встановлених</a:t>
            </a:r>
            <a:r>
              <a:rPr lang="ru-RU" dirty="0" smtClean="0"/>
              <a:t> </a:t>
            </a:r>
            <a:r>
              <a:rPr lang="ru-RU" dirty="0" err="1"/>
              <a:t>параметрів</a:t>
            </a:r>
            <a:r>
              <a:rPr lang="ru-RU" dirty="0"/>
              <a:t>, </a:t>
            </a:r>
            <a:r>
              <a:rPr lang="ru-RU" dirty="0" err="1"/>
              <a:t>регулюючи</a:t>
            </a:r>
            <a:r>
              <a:rPr lang="ru-RU" dirty="0"/>
              <a:t> роботу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генерують</a:t>
            </a:r>
            <a:r>
              <a:rPr lang="ru-RU" dirty="0"/>
              <a:t> пар і теплоту. </a:t>
            </a:r>
          </a:p>
          <a:p>
            <a:r>
              <a:rPr lang="ru-RU" dirty="0"/>
              <a:t>Так, в «</a:t>
            </a:r>
            <a:r>
              <a:rPr lang="ru-RU" dirty="0" err="1"/>
              <a:t>кондитерських</a:t>
            </a:r>
            <a:r>
              <a:rPr lang="ru-RU" dirty="0"/>
              <a:t>» </a:t>
            </a:r>
            <a:r>
              <a:rPr lang="ru-RU" dirty="0" err="1"/>
              <a:t>пароконвектоматах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 </a:t>
            </a:r>
            <a:r>
              <a:rPr lang="ru-RU" dirty="0" err="1"/>
              <a:t>заданої</a:t>
            </a:r>
            <a:r>
              <a:rPr lang="ru-RU" dirty="0"/>
              <a:t> </a:t>
            </a:r>
            <a:r>
              <a:rPr lang="ru-RU" dirty="0" err="1"/>
              <a:t>вологості</a:t>
            </a:r>
            <a:r>
              <a:rPr lang="ru-RU" dirty="0"/>
              <a:t> </a:t>
            </a:r>
            <a:r>
              <a:rPr lang="ru-RU" dirty="0" err="1"/>
              <a:t>забезпечується</a:t>
            </a:r>
            <a:r>
              <a:rPr lang="ru-RU" dirty="0"/>
              <a:t> шляхом </a:t>
            </a:r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інжектора</a:t>
            </a:r>
            <a:r>
              <a:rPr lang="ru-RU" dirty="0"/>
              <a:t> - пристрою для </a:t>
            </a:r>
            <a:r>
              <a:rPr lang="ru-RU" dirty="0" err="1" smtClean="0"/>
              <a:t>вприскування</a:t>
            </a:r>
            <a:r>
              <a:rPr lang="ru-RU" dirty="0" smtClean="0"/>
              <a:t> </a:t>
            </a:r>
            <a:r>
              <a:rPr lang="ru-RU" dirty="0"/>
              <a:t>води на </a:t>
            </a:r>
            <a:r>
              <a:rPr lang="ru-RU" dirty="0" err="1"/>
              <a:t>лопаті</a:t>
            </a:r>
            <a:r>
              <a:rPr lang="ru-RU" dirty="0"/>
              <a:t> вентилятора, а в </a:t>
            </a:r>
            <a:r>
              <a:rPr lang="ru-RU" dirty="0" err="1" smtClean="0"/>
              <a:t>бойлерних</a:t>
            </a:r>
            <a:r>
              <a:rPr lang="ru-RU" dirty="0" smtClean="0"/>
              <a:t> </a:t>
            </a:r>
            <a:r>
              <a:rPr lang="ru-RU" dirty="0"/>
              <a:t>-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 </a:t>
            </a:r>
            <a:r>
              <a:rPr lang="ru-RU" dirty="0" err="1"/>
              <a:t>ТЕНів</a:t>
            </a:r>
            <a:r>
              <a:rPr lang="ru-RU" dirty="0"/>
              <a:t> і </a:t>
            </a:r>
            <a:r>
              <a:rPr lang="ru-RU" dirty="0" err="1"/>
              <a:t>величини</a:t>
            </a:r>
            <a:r>
              <a:rPr lang="ru-RU" dirty="0"/>
              <a:t> </a:t>
            </a:r>
            <a:r>
              <a:rPr lang="ru-RU" dirty="0" err="1"/>
              <a:t>подачі</a:t>
            </a:r>
            <a:r>
              <a:rPr lang="ru-RU" dirty="0"/>
              <a:t> пари в </a:t>
            </a:r>
            <a:r>
              <a:rPr lang="ru-RU" dirty="0" err="1"/>
              <a:t>робочу</a:t>
            </a:r>
            <a:r>
              <a:rPr lang="ru-RU" dirty="0"/>
              <a:t> камеру.</a:t>
            </a:r>
          </a:p>
        </p:txBody>
      </p:sp>
    </p:spTree>
    <p:extLst>
      <p:ext uri="{BB962C8B-B14F-4D97-AF65-F5344CB8AC3E}">
        <p14:creationId xmlns:p14="http://schemas.microsoft.com/office/powerpoint/2010/main" val="3569976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8280"/>
            <a:ext cx="8596668" cy="52316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Блок - схема пристрою бойлерного </a:t>
            </a:r>
            <a:r>
              <a:rPr lang="ru-RU" sz="2000" dirty="0" err="1">
                <a:solidFill>
                  <a:schemeClr val="tx1"/>
                </a:solidFill>
              </a:rPr>
              <a:t>пароконвектомата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181" y="777922"/>
            <a:ext cx="6321577" cy="42837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7422" y="5061623"/>
            <a:ext cx="106725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Рис.3.  </a:t>
            </a:r>
            <a:r>
              <a:rPr lang="ru-RU" dirty="0"/>
              <a:t>Блок-схема бойлерного </a:t>
            </a:r>
            <a:r>
              <a:rPr lang="ru-RU" dirty="0" err="1"/>
              <a:t>пароконвектомата</a:t>
            </a:r>
            <a:r>
              <a:rPr lang="ru-RU" dirty="0"/>
              <a:t>: 1 - </a:t>
            </a:r>
            <a:r>
              <a:rPr lang="ru-RU" dirty="0" err="1"/>
              <a:t>робоча</a:t>
            </a:r>
            <a:r>
              <a:rPr lang="ru-RU" dirty="0"/>
              <a:t> камера; 2 - блок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</a:p>
          <a:p>
            <a:r>
              <a:rPr lang="ru-RU" dirty="0"/>
              <a:t>(</a:t>
            </a:r>
            <a:r>
              <a:rPr lang="ru-RU" dirty="0" err="1"/>
              <a:t>мікропроцесор</a:t>
            </a:r>
            <a:r>
              <a:rPr lang="ru-RU" dirty="0"/>
              <a:t>), 3 - датчик </a:t>
            </a:r>
            <a:r>
              <a:rPr lang="ru-RU" dirty="0" err="1"/>
              <a:t>температури</a:t>
            </a:r>
            <a:r>
              <a:rPr lang="ru-RU" dirty="0"/>
              <a:t>; 4 - датчик </a:t>
            </a:r>
            <a:r>
              <a:rPr lang="ru-RU" dirty="0" err="1"/>
              <a:t>вологості</a:t>
            </a:r>
            <a:r>
              <a:rPr lang="ru-RU" dirty="0"/>
              <a:t>; 5 - </a:t>
            </a:r>
            <a:r>
              <a:rPr lang="ru-RU" dirty="0" err="1"/>
              <a:t>ТЕНи</a:t>
            </a:r>
            <a:r>
              <a:rPr lang="ru-RU" dirty="0"/>
              <a:t>, 6 вентилятор; 7-</a:t>
            </a:r>
          </a:p>
          <a:p>
            <a:r>
              <a:rPr lang="ru-RU" dirty="0" err="1"/>
              <a:t>пристрій</a:t>
            </a:r>
            <a:r>
              <a:rPr lang="ru-RU" dirty="0"/>
              <a:t> для </a:t>
            </a:r>
            <a:r>
              <a:rPr lang="ru-RU" dirty="0" err="1"/>
              <a:t>подачі</a:t>
            </a:r>
            <a:r>
              <a:rPr lang="ru-RU" dirty="0"/>
              <a:t> пари (</a:t>
            </a:r>
            <a:r>
              <a:rPr lang="ru-RU" dirty="0" err="1"/>
              <a:t>борботер</a:t>
            </a:r>
            <a:r>
              <a:rPr lang="ru-RU" dirty="0"/>
              <a:t>), 8- бойлер (парогенератор), 9 - клапан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подачі</a:t>
            </a:r>
            <a:r>
              <a:rPr lang="ru-RU" dirty="0"/>
              <a:t> </a:t>
            </a:r>
          </a:p>
          <a:p>
            <a:r>
              <a:rPr lang="ru-RU" dirty="0"/>
              <a:t>пари; 10 - клапан </a:t>
            </a:r>
            <a:r>
              <a:rPr lang="ru-RU" dirty="0" err="1"/>
              <a:t>тиску</a:t>
            </a:r>
            <a:r>
              <a:rPr lang="ru-RU" dirty="0"/>
              <a:t> трубопроводу </a:t>
            </a:r>
            <a:r>
              <a:rPr lang="ru-RU" dirty="0" err="1"/>
              <a:t>холодної</a:t>
            </a:r>
            <a:r>
              <a:rPr lang="ru-RU" dirty="0"/>
              <a:t> води; 11- </a:t>
            </a:r>
            <a:r>
              <a:rPr lang="ru-RU" dirty="0" err="1"/>
              <a:t>ТЕНи</a:t>
            </a:r>
            <a:r>
              <a:rPr lang="ru-RU" dirty="0"/>
              <a:t> бойлера, 12- </a:t>
            </a:r>
            <a:r>
              <a:rPr lang="ru-RU" dirty="0" err="1"/>
              <a:t>випускний</a:t>
            </a:r>
            <a:r>
              <a:rPr lang="ru-RU" dirty="0"/>
              <a:t> клапан </a:t>
            </a:r>
          </a:p>
          <a:p>
            <a:r>
              <a:rPr lang="ru-RU" dirty="0"/>
              <a:t>для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надлишків</a:t>
            </a:r>
            <a:r>
              <a:rPr lang="ru-RU" dirty="0"/>
              <a:t> пара і </a:t>
            </a:r>
            <a:r>
              <a:rPr lang="ru-RU" dirty="0" err="1"/>
              <a:t>гарячого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з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камери</a:t>
            </a:r>
            <a:r>
              <a:rPr lang="ru-RU" dirty="0"/>
              <a:t>, 13- </a:t>
            </a:r>
            <a:r>
              <a:rPr lang="ru-RU" dirty="0" err="1"/>
              <a:t>трубопровід</a:t>
            </a:r>
            <a:r>
              <a:rPr lang="ru-RU" dirty="0"/>
              <a:t> для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smtClean="0"/>
              <a:t>конденсату </a:t>
            </a:r>
            <a:r>
              <a:rPr lang="ru-RU" dirty="0"/>
              <a:t>в </a:t>
            </a:r>
            <a:r>
              <a:rPr lang="ru-RU" dirty="0" err="1"/>
              <a:t>каналізацію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583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6520"/>
            <a:ext cx="8596668" cy="5231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37231"/>
            <a:ext cx="8596668" cy="500413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За </a:t>
            </a:r>
            <a:r>
              <a:rPr lang="ru-RU" sz="3200" dirty="0" err="1">
                <a:solidFill>
                  <a:srgbClr val="FF0000"/>
                </a:solidFill>
              </a:rPr>
              <a:t>місткістю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пароконвектомати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/>
              <a:t>розрізняють</a:t>
            </a:r>
            <a:r>
              <a:rPr lang="ru-RU" sz="3200" dirty="0"/>
              <a:t>:</a:t>
            </a:r>
          </a:p>
          <a:p>
            <a:r>
              <a:rPr lang="ru-RU" sz="3200" dirty="0"/>
              <a:t>- </a:t>
            </a:r>
            <a:r>
              <a:rPr lang="ru-RU" sz="3200" dirty="0" err="1"/>
              <a:t>малі</a:t>
            </a:r>
            <a:r>
              <a:rPr lang="ru-RU" sz="3200" dirty="0"/>
              <a:t> (до 6 </a:t>
            </a:r>
            <a:r>
              <a:rPr lang="ru-RU" sz="3200" dirty="0" err="1"/>
              <a:t>рівнів</a:t>
            </a:r>
            <a:r>
              <a:rPr lang="ru-RU" sz="3200" dirty="0"/>
              <a:t>)</a:t>
            </a:r>
          </a:p>
          <a:p>
            <a:r>
              <a:rPr lang="ru-RU" sz="3200" dirty="0"/>
              <a:t>- </a:t>
            </a:r>
            <a:r>
              <a:rPr lang="ru-RU" sz="3200" dirty="0" err="1"/>
              <a:t>середні</a:t>
            </a:r>
            <a:r>
              <a:rPr lang="ru-RU" sz="3200" dirty="0"/>
              <a:t> (7…11 </a:t>
            </a:r>
            <a:r>
              <a:rPr lang="ru-RU" sz="3200" dirty="0" err="1"/>
              <a:t>рівнів</a:t>
            </a:r>
            <a:r>
              <a:rPr lang="ru-RU" sz="3200" dirty="0"/>
              <a:t>)</a:t>
            </a:r>
          </a:p>
          <a:p>
            <a:r>
              <a:rPr lang="ru-RU" sz="3200" dirty="0"/>
              <a:t>- </a:t>
            </a:r>
            <a:r>
              <a:rPr lang="ru-RU" sz="3200" dirty="0" err="1"/>
              <a:t>великі</a:t>
            </a:r>
            <a:r>
              <a:rPr lang="ru-RU" sz="3200" dirty="0"/>
              <a:t> (12…24 </a:t>
            </a:r>
            <a:r>
              <a:rPr lang="ru-RU" sz="3200" dirty="0" err="1"/>
              <a:t>рівнів</a:t>
            </a:r>
            <a:r>
              <a:rPr lang="ru-RU" sz="3200" dirty="0"/>
              <a:t>)</a:t>
            </a:r>
          </a:p>
          <a:p>
            <a:r>
              <a:rPr lang="ru-RU" sz="3200" dirty="0">
                <a:solidFill>
                  <a:srgbClr val="FF0000"/>
                </a:solidFill>
              </a:rPr>
              <a:t>За способом </a:t>
            </a:r>
            <a:r>
              <a:rPr lang="ru-RU" sz="3200" dirty="0" err="1">
                <a:solidFill>
                  <a:srgbClr val="FF0000"/>
                </a:solidFill>
              </a:rPr>
              <a:t>управління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/>
              <a:t>є:</a:t>
            </a:r>
          </a:p>
          <a:p>
            <a:r>
              <a:rPr lang="ru-RU" sz="3200" dirty="0"/>
              <a:t>- з </a:t>
            </a:r>
            <a:r>
              <a:rPr lang="ru-RU" sz="3200" dirty="0" err="1"/>
              <a:t>електромеханічним</a:t>
            </a:r>
            <a:r>
              <a:rPr lang="ru-RU" sz="3200" dirty="0"/>
              <a:t> </a:t>
            </a:r>
            <a:r>
              <a:rPr lang="ru-RU" sz="3200" dirty="0" err="1"/>
              <a:t>управлінням</a:t>
            </a:r>
            <a:r>
              <a:rPr lang="ru-RU" sz="3200" dirty="0"/>
              <a:t>;</a:t>
            </a:r>
          </a:p>
          <a:p>
            <a:r>
              <a:rPr lang="ru-RU" sz="3200" dirty="0"/>
              <a:t>- з </a:t>
            </a:r>
            <a:r>
              <a:rPr lang="ru-RU" sz="3200" dirty="0" err="1"/>
              <a:t>електронним</a:t>
            </a:r>
            <a:r>
              <a:rPr lang="ru-RU" sz="3200" dirty="0"/>
              <a:t> </a:t>
            </a:r>
            <a:r>
              <a:rPr lang="ru-RU" sz="3200" dirty="0" err="1"/>
              <a:t>управлінням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4465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684" y="200167"/>
            <a:ext cx="8596668" cy="714233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Зовнішній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вигляд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пароконвектоматів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829" y="1243026"/>
            <a:ext cx="6404574" cy="3654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385831"/>
            <a:ext cx="3807725" cy="39199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27677" y="53685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Рис 4. </a:t>
            </a:r>
            <a:r>
              <a:rPr lang="ru-RU" dirty="0" err="1"/>
              <a:t>Пароконвектомат</a:t>
            </a:r>
            <a:r>
              <a:rPr lang="ru-RU" dirty="0"/>
              <a:t> </a:t>
            </a:r>
            <a:r>
              <a:rPr lang="en-US" dirty="0" err="1"/>
              <a:t>SelfCookingCenter</a:t>
            </a:r>
            <a:r>
              <a:rPr lang="en-US" dirty="0"/>
              <a:t>® 5 Senses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en-US" dirty="0"/>
              <a:t>Rational</a:t>
            </a:r>
          </a:p>
        </p:txBody>
      </p:sp>
    </p:spTree>
    <p:extLst>
      <p:ext uri="{BB962C8B-B14F-4D97-AF65-F5344CB8AC3E}">
        <p14:creationId xmlns:p14="http://schemas.microsoft.com/office/powerpoint/2010/main" val="2941614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4758"/>
            <a:ext cx="8596668" cy="71423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3. НВЧ-</a:t>
            </a:r>
            <a:r>
              <a:rPr lang="ru-RU" dirty="0" err="1">
                <a:solidFill>
                  <a:schemeClr val="tx1"/>
                </a:solidFill>
              </a:rPr>
              <a:t>апарати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394" y="1323833"/>
            <a:ext cx="8596668" cy="5172501"/>
          </a:xfrm>
        </p:spPr>
        <p:txBody>
          <a:bodyPr/>
          <a:lstStyle/>
          <a:p>
            <a:r>
              <a:rPr lang="ru-RU" dirty="0" err="1"/>
              <a:t>Об’ємний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нагрівання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електромагнітному</a:t>
            </a:r>
            <a:r>
              <a:rPr lang="ru-RU" dirty="0"/>
              <a:t> </a:t>
            </a:r>
            <a:r>
              <a:rPr lang="ru-RU" dirty="0" err="1"/>
              <a:t>полі</a:t>
            </a:r>
            <a:r>
              <a:rPr lang="ru-RU" dirty="0"/>
              <a:t> </a:t>
            </a:r>
            <a:r>
              <a:rPr lang="ru-RU" dirty="0" err="1"/>
              <a:t>надвисоких</a:t>
            </a:r>
            <a:r>
              <a:rPr lang="ru-RU" dirty="0"/>
              <a:t> </a:t>
            </a:r>
            <a:r>
              <a:rPr lang="ru-RU" dirty="0" smtClean="0"/>
              <a:t>частот </a:t>
            </a:r>
            <a:r>
              <a:rPr lang="ru-RU" dirty="0"/>
              <a:t>(НВЧ-</a:t>
            </a:r>
            <a:r>
              <a:rPr lang="ru-RU" dirty="0" err="1"/>
              <a:t>нагрівання</a:t>
            </a:r>
            <a:r>
              <a:rPr lang="ru-RU" dirty="0"/>
              <a:t>).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не </a:t>
            </a:r>
            <a:r>
              <a:rPr lang="ru-RU" dirty="0" err="1"/>
              <a:t>поверхневе</a:t>
            </a:r>
            <a:r>
              <a:rPr lang="ru-RU" dirty="0"/>
              <a:t> </a:t>
            </a:r>
            <a:r>
              <a:rPr lang="ru-RU" dirty="0" err="1"/>
              <a:t>нагрівання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а </a:t>
            </a:r>
            <a:r>
              <a:rPr lang="ru-RU" dirty="0" err="1" smtClean="0"/>
              <a:t>прогрівання</a:t>
            </a:r>
            <a:r>
              <a:rPr lang="ru-RU" dirty="0" smtClean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по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об’єму</a:t>
            </a:r>
            <a:r>
              <a:rPr lang="ru-RU" dirty="0"/>
              <a:t>.</a:t>
            </a:r>
          </a:p>
          <a:p>
            <a:r>
              <a:rPr lang="ru-RU" dirty="0"/>
              <a:t>На </a:t>
            </a:r>
            <a:r>
              <a:rPr lang="ru-RU" dirty="0" err="1"/>
              <a:t>підприємствах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настільні</a:t>
            </a:r>
            <a:r>
              <a:rPr lang="ru-RU" dirty="0"/>
              <a:t>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мікрохвильові</a:t>
            </a:r>
            <a:r>
              <a:rPr lang="ru-RU" dirty="0"/>
              <a:t> (НВЧ) </a:t>
            </a:r>
            <a:r>
              <a:rPr lang="ru-RU" dirty="0" err="1" smtClean="0"/>
              <a:t>печі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smtClean="0"/>
              <a:t>рис.4),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не </a:t>
            </a:r>
            <a:r>
              <a:rPr lang="ru-RU" dirty="0" err="1"/>
              <a:t>перевищує</a:t>
            </a:r>
            <a:r>
              <a:rPr lang="ru-RU" dirty="0"/>
              <a:t> 1,5 кВт. Як </a:t>
            </a:r>
            <a:r>
              <a:rPr lang="ru-RU" dirty="0" err="1"/>
              <a:t>джерело</a:t>
            </a:r>
            <a:r>
              <a:rPr lang="ru-RU" dirty="0"/>
              <a:t> НВЧ-</a:t>
            </a:r>
            <a:r>
              <a:rPr lang="ru-RU" dirty="0" err="1"/>
              <a:t>енергії</a:t>
            </a:r>
            <a:r>
              <a:rPr lang="ru-RU" dirty="0"/>
              <a:t> в них </a:t>
            </a:r>
            <a:r>
              <a:rPr lang="ru-RU" dirty="0" err="1" smtClean="0"/>
              <a:t>застосовують</a:t>
            </a:r>
            <a:r>
              <a:rPr lang="ru-RU" dirty="0" smtClean="0"/>
              <a:t> </a:t>
            </a:r>
            <a:r>
              <a:rPr lang="ru-RU" dirty="0" err="1"/>
              <a:t>магнетрони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871" y="3682597"/>
            <a:ext cx="3671857" cy="26760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75668" y="4115769"/>
            <a:ext cx="4298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Рис.4.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мікрохвильової</a:t>
            </a:r>
            <a:r>
              <a:rPr lang="ru-RU" dirty="0" smtClean="0"/>
              <a:t> </a:t>
            </a:r>
            <a:r>
              <a:rPr lang="ru-RU" dirty="0" err="1"/>
              <a:t>печі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86431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9350"/>
            <a:ext cx="8596668" cy="4822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37230"/>
            <a:ext cx="8596668" cy="5820769"/>
          </a:xfrm>
        </p:spPr>
        <p:txBody>
          <a:bodyPr>
            <a:normAutofit/>
          </a:bodyPr>
          <a:lstStyle/>
          <a:p>
            <a:r>
              <a:rPr lang="ru-RU" sz="2000" dirty="0" err="1"/>
              <a:t>Енергія</a:t>
            </a:r>
            <a:r>
              <a:rPr lang="ru-RU" sz="2000" dirty="0"/>
              <a:t> НВЧ -поля </a:t>
            </a:r>
            <a:r>
              <a:rPr lang="ru-RU" sz="2000" dirty="0" err="1"/>
              <a:t>від</a:t>
            </a:r>
            <a:r>
              <a:rPr lang="ru-RU" sz="2000" dirty="0"/>
              <a:t> магнетрона через </a:t>
            </a:r>
            <a:r>
              <a:rPr lang="ru-RU" sz="2000" dirty="0" err="1"/>
              <a:t>хвилевід</a:t>
            </a:r>
            <a:r>
              <a:rPr lang="ru-RU" sz="2000" dirty="0"/>
              <a:t> </a:t>
            </a:r>
            <a:r>
              <a:rPr lang="ru-RU" sz="2000" dirty="0" err="1"/>
              <a:t>передається</a:t>
            </a:r>
            <a:r>
              <a:rPr lang="ru-RU" sz="2000" dirty="0"/>
              <a:t> в </a:t>
            </a:r>
            <a:r>
              <a:rPr lang="ru-RU" sz="2000" dirty="0" err="1"/>
              <a:t>робочу</a:t>
            </a:r>
            <a:r>
              <a:rPr lang="ru-RU" sz="2000" dirty="0"/>
              <a:t> камеру,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виконує</a:t>
            </a:r>
            <a:r>
              <a:rPr lang="ru-RU" sz="2000" dirty="0"/>
              <a:t> </a:t>
            </a:r>
            <a:r>
              <a:rPr lang="ru-RU" sz="2000" dirty="0" smtClean="0"/>
              <a:t>роль </a:t>
            </a:r>
            <a:r>
              <a:rPr lang="ru-RU" sz="2000" dirty="0" err="1"/>
              <a:t>об'ємного</a:t>
            </a:r>
            <a:r>
              <a:rPr lang="ru-RU" sz="2000" dirty="0"/>
              <a:t> резонатора. </a:t>
            </a:r>
            <a:r>
              <a:rPr lang="ru-RU" sz="2000" dirty="0" err="1"/>
              <a:t>Робоча</a:t>
            </a:r>
            <a:r>
              <a:rPr lang="ru-RU" sz="2000" dirty="0"/>
              <a:t> камера, як правило,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прямокутний</a:t>
            </a:r>
            <a:r>
              <a:rPr lang="ru-RU" sz="2000" dirty="0"/>
              <a:t> </a:t>
            </a:r>
            <a:r>
              <a:rPr lang="ru-RU" sz="2000" dirty="0" err="1"/>
              <a:t>перетин</a:t>
            </a:r>
            <a:r>
              <a:rPr lang="ru-RU" sz="2000" dirty="0"/>
              <a:t> і </a:t>
            </a:r>
            <a:r>
              <a:rPr lang="ru-RU" sz="2000" dirty="0" err="1"/>
              <a:t>виготовляється</a:t>
            </a:r>
            <a:r>
              <a:rPr lang="ru-RU" sz="2000" dirty="0"/>
              <a:t> </a:t>
            </a:r>
            <a:r>
              <a:rPr lang="ru-RU" sz="2000" dirty="0" smtClean="0"/>
              <a:t>з </a:t>
            </a:r>
            <a:r>
              <a:rPr lang="ru-RU" sz="2000" dirty="0" err="1"/>
              <a:t>нержавіючої</a:t>
            </a:r>
            <a:r>
              <a:rPr lang="ru-RU" sz="2000" dirty="0"/>
              <a:t> </a:t>
            </a:r>
            <a:r>
              <a:rPr lang="ru-RU" sz="2000" dirty="0" err="1"/>
              <a:t>сталі</a:t>
            </a:r>
            <a:r>
              <a:rPr lang="ru-RU" sz="2000" dirty="0"/>
              <a:t>. </a:t>
            </a:r>
            <a:r>
              <a:rPr lang="ru-RU" sz="2000" dirty="0" err="1"/>
              <a:t>Нагрівання</a:t>
            </a:r>
            <a:r>
              <a:rPr lang="ru-RU" sz="2000" dirty="0"/>
              <a:t> продукту в </a:t>
            </a:r>
            <a:r>
              <a:rPr lang="ru-RU" sz="2000" dirty="0" err="1"/>
              <a:t>робочій</a:t>
            </a:r>
            <a:r>
              <a:rPr lang="ru-RU" sz="2000" dirty="0"/>
              <a:t> </a:t>
            </a:r>
            <a:r>
              <a:rPr lang="ru-RU" sz="2000" dirty="0" err="1"/>
              <a:t>камери</a:t>
            </a:r>
            <a:r>
              <a:rPr lang="ru-RU" sz="2000" dirty="0"/>
              <a:t> </a:t>
            </a:r>
            <a:r>
              <a:rPr lang="ru-RU" sz="2000" dirty="0" err="1"/>
              <a:t>відбувається</a:t>
            </a:r>
            <a:r>
              <a:rPr lang="ru-RU" sz="2000" dirty="0"/>
              <a:t> в </a:t>
            </a:r>
            <a:r>
              <a:rPr lang="ru-RU" sz="2000" dirty="0" err="1" smtClean="0"/>
              <a:t>полі</a:t>
            </a:r>
            <a:r>
              <a:rPr lang="ru-RU" sz="2000" dirty="0" smtClean="0"/>
              <a:t> </a:t>
            </a:r>
            <a:r>
              <a:rPr lang="ru-RU" sz="2000" dirty="0"/>
              <a:t>«</a:t>
            </a:r>
            <a:r>
              <a:rPr lang="ru-RU" sz="2000" dirty="0" err="1"/>
              <a:t>стоячій</a:t>
            </a:r>
            <a:r>
              <a:rPr lang="ru-RU" sz="2000" dirty="0"/>
              <a:t> </a:t>
            </a:r>
            <a:r>
              <a:rPr lang="ru-RU" sz="2000" dirty="0" err="1"/>
              <a:t>хвилі</a:t>
            </a:r>
            <a:r>
              <a:rPr lang="ru-RU" sz="2000" dirty="0"/>
              <a:t>»,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призвести</a:t>
            </a:r>
            <a:r>
              <a:rPr lang="ru-RU" sz="2000" dirty="0"/>
              <a:t> до </a:t>
            </a:r>
            <a:r>
              <a:rPr lang="ru-RU" sz="2000" dirty="0" err="1" smtClean="0"/>
              <a:t>пошарового</a:t>
            </a:r>
            <a:r>
              <a:rPr lang="ru-RU" sz="2000" dirty="0" smtClean="0"/>
              <a:t> </a:t>
            </a:r>
            <a:r>
              <a:rPr lang="ru-RU" sz="2000" dirty="0" err="1"/>
              <a:t>нагрівання</a:t>
            </a:r>
            <a:r>
              <a:rPr lang="ru-RU" sz="2000" dirty="0"/>
              <a:t>. Тому, для </a:t>
            </a:r>
            <a:r>
              <a:rPr lang="ru-RU" sz="2000" dirty="0" err="1"/>
              <a:t>рівномірного</a:t>
            </a:r>
            <a:r>
              <a:rPr lang="ru-RU" sz="2000" dirty="0"/>
              <a:t> </a:t>
            </a:r>
            <a:r>
              <a:rPr lang="ru-RU" sz="2000" dirty="0" err="1"/>
              <a:t>нагріву</a:t>
            </a:r>
            <a:r>
              <a:rPr lang="ru-RU" sz="2000" dirty="0"/>
              <a:t> продукту </a:t>
            </a:r>
            <a:r>
              <a:rPr lang="ru-RU" sz="2000" dirty="0" err="1"/>
              <a:t>йому</a:t>
            </a:r>
            <a:r>
              <a:rPr lang="ru-RU" sz="2000" dirty="0"/>
              <a:t> </a:t>
            </a:r>
            <a:r>
              <a:rPr lang="ru-RU" sz="2000" dirty="0" err="1" smtClean="0"/>
              <a:t>надають</a:t>
            </a:r>
            <a:r>
              <a:rPr lang="ru-RU" sz="2000" dirty="0" smtClean="0"/>
              <a:t> </a:t>
            </a:r>
            <a:r>
              <a:rPr lang="ru-RU" sz="2000" dirty="0" err="1"/>
              <a:t>обертальний</a:t>
            </a:r>
            <a:r>
              <a:rPr lang="ru-RU" sz="2000" dirty="0"/>
              <a:t> </a:t>
            </a:r>
            <a:r>
              <a:rPr lang="ru-RU" sz="2000" dirty="0" err="1"/>
              <a:t>рух</a:t>
            </a:r>
            <a:r>
              <a:rPr lang="ru-RU" sz="2000" dirty="0"/>
              <a:t>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спеціальних</a:t>
            </a:r>
            <a:r>
              <a:rPr lang="ru-RU" sz="2000" dirty="0"/>
              <a:t> </a:t>
            </a:r>
            <a:r>
              <a:rPr lang="ru-RU" sz="2000" dirty="0" err="1"/>
              <a:t>пристроїв</a:t>
            </a:r>
            <a:r>
              <a:rPr lang="ru-RU" sz="2000" dirty="0"/>
              <a:t>. Для </a:t>
            </a:r>
            <a:r>
              <a:rPr lang="ru-RU" sz="2000" dirty="0" err="1"/>
              <a:t>запобігання</a:t>
            </a:r>
            <a:r>
              <a:rPr lang="ru-RU" sz="2000" dirty="0"/>
              <a:t> </a:t>
            </a:r>
            <a:r>
              <a:rPr lang="ru-RU" sz="2000" dirty="0" err="1"/>
              <a:t>витоку</a:t>
            </a:r>
            <a:r>
              <a:rPr lang="ru-RU" sz="2000" dirty="0"/>
              <a:t> НВЧ </a:t>
            </a:r>
            <a:r>
              <a:rPr lang="ru-RU" sz="2000" dirty="0" smtClean="0"/>
              <a:t>-</a:t>
            </a:r>
            <a:r>
              <a:rPr lang="ru-RU" sz="2000" dirty="0" err="1" smtClean="0"/>
              <a:t>енергії</a:t>
            </a:r>
            <a:r>
              <a:rPr lang="ru-RU" sz="2000" dirty="0" smtClean="0"/>
              <a:t> </a:t>
            </a:r>
            <a:r>
              <a:rPr lang="ru-RU" sz="2000" dirty="0"/>
              <a:t>в </a:t>
            </a:r>
            <a:r>
              <a:rPr lang="ru-RU" sz="2000" dirty="0" err="1"/>
              <a:t>навколишнє</a:t>
            </a:r>
            <a:r>
              <a:rPr lang="ru-RU" sz="2000" dirty="0"/>
              <a:t> </a:t>
            </a:r>
            <a:r>
              <a:rPr lang="ru-RU" sz="2000" dirty="0" err="1"/>
              <a:t>середовище</a:t>
            </a:r>
            <a:r>
              <a:rPr lang="ru-RU" sz="2000" dirty="0"/>
              <a:t> </a:t>
            </a:r>
            <a:r>
              <a:rPr lang="ru-RU" sz="2000" dirty="0" err="1"/>
              <a:t>мікрохвильові</a:t>
            </a:r>
            <a:r>
              <a:rPr lang="ru-RU" sz="2000" dirty="0"/>
              <a:t> </a:t>
            </a:r>
            <a:r>
              <a:rPr lang="ru-RU" sz="2000" dirty="0" err="1"/>
              <a:t>печі</a:t>
            </a:r>
            <a:r>
              <a:rPr lang="ru-RU" sz="2000" dirty="0"/>
              <a:t> </a:t>
            </a:r>
            <a:r>
              <a:rPr lang="ru-RU" sz="2000" dirty="0" err="1"/>
              <a:t>обладнані</a:t>
            </a:r>
            <a:r>
              <a:rPr lang="ru-RU" sz="2000" dirty="0"/>
              <a:t> </a:t>
            </a:r>
            <a:r>
              <a:rPr lang="ru-RU" sz="2000" dirty="0" err="1"/>
              <a:t>спеціальним</a:t>
            </a:r>
            <a:r>
              <a:rPr lang="ru-RU" sz="2000" dirty="0"/>
              <a:t> </a:t>
            </a:r>
            <a:r>
              <a:rPr lang="ru-RU" sz="2000" dirty="0" err="1"/>
              <a:t>екраном</a:t>
            </a:r>
            <a:r>
              <a:rPr lang="ru-RU" sz="2000" dirty="0"/>
              <a:t>. </a:t>
            </a:r>
            <a:r>
              <a:rPr lang="ru-RU" sz="2000" dirty="0" smtClean="0"/>
              <a:t>При </a:t>
            </a:r>
            <a:r>
              <a:rPr lang="ru-RU" sz="2000" dirty="0" err="1" smtClean="0"/>
              <a:t>відкриванні</a:t>
            </a:r>
            <a:r>
              <a:rPr lang="ru-RU" sz="2000" dirty="0" smtClean="0"/>
              <a:t> </a:t>
            </a:r>
            <a:r>
              <a:rPr lang="ru-RU" sz="2000" dirty="0"/>
              <a:t>дверей </a:t>
            </a:r>
            <a:r>
              <a:rPr lang="ru-RU" sz="2000" dirty="0" err="1"/>
              <a:t>робочої</a:t>
            </a:r>
            <a:r>
              <a:rPr lang="ru-RU" sz="2000" dirty="0"/>
              <a:t> </a:t>
            </a:r>
            <a:r>
              <a:rPr lang="ru-RU" sz="2000" dirty="0" err="1"/>
              <a:t>камери</a:t>
            </a:r>
            <a:r>
              <a:rPr lang="ru-RU" sz="2000" dirty="0"/>
              <a:t> </a:t>
            </a:r>
            <a:r>
              <a:rPr lang="ru-RU" sz="2000" dirty="0" err="1"/>
              <a:t>відбуватися</a:t>
            </a:r>
            <a:r>
              <a:rPr lang="ru-RU" sz="2000" dirty="0"/>
              <a:t> </a:t>
            </a:r>
            <a:r>
              <a:rPr lang="ru-RU" sz="2000" dirty="0" err="1"/>
              <a:t>автоматичне</a:t>
            </a:r>
            <a:r>
              <a:rPr lang="ru-RU" sz="2000" dirty="0"/>
              <a:t> </a:t>
            </a:r>
            <a:r>
              <a:rPr lang="ru-RU" sz="2000" dirty="0" err="1"/>
              <a:t>відключення</a:t>
            </a:r>
            <a:r>
              <a:rPr lang="ru-RU" sz="2000" dirty="0"/>
              <a:t> магнетрона. </a:t>
            </a:r>
            <a:endParaRPr lang="ru-RU" sz="2000" dirty="0" smtClean="0"/>
          </a:p>
          <a:p>
            <a:r>
              <a:rPr lang="ru-RU" sz="2000" dirty="0" err="1" smtClean="0"/>
              <a:t>Металеві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предмети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знаходяться</a:t>
            </a:r>
            <a:r>
              <a:rPr lang="ru-RU" sz="2000" dirty="0"/>
              <a:t> в </a:t>
            </a:r>
            <a:r>
              <a:rPr lang="ru-RU" sz="2000" dirty="0" err="1"/>
              <a:t>робочій</a:t>
            </a:r>
            <a:r>
              <a:rPr lang="ru-RU" sz="2000" dirty="0"/>
              <a:t> </a:t>
            </a:r>
            <a:r>
              <a:rPr lang="ru-RU" sz="2000" dirty="0" err="1"/>
              <a:t>камері</a:t>
            </a:r>
            <a:r>
              <a:rPr lang="ru-RU" sz="2000" dirty="0"/>
              <a:t> при </a:t>
            </a:r>
            <a:r>
              <a:rPr lang="ru-RU" sz="2000" dirty="0" err="1"/>
              <a:t>роботі</a:t>
            </a:r>
            <a:r>
              <a:rPr lang="ru-RU" sz="2000" dirty="0"/>
              <a:t> </a:t>
            </a:r>
            <a:r>
              <a:rPr lang="ru-RU" sz="2000" dirty="0" err="1"/>
              <a:t>магнетрони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повністю</a:t>
            </a:r>
            <a:r>
              <a:rPr lang="ru-RU" sz="2000" dirty="0"/>
              <a:t> </a:t>
            </a:r>
            <a:r>
              <a:rPr lang="ru-RU" sz="2000" dirty="0" err="1"/>
              <a:t>розладнати</a:t>
            </a:r>
            <a:r>
              <a:rPr lang="ru-RU" sz="2000" dirty="0"/>
              <a:t> </a:t>
            </a:r>
            <a:r>
              <a:rPr lang="ru-RU" sz="2000" dirty="0" smtClean="0"/>
              <a:t>НВЧ </a:t>
            </a:r>
            <a:r>
              <a:rPr lang="ru-RU" sz="2000" dirty="0"/>
              <a:t>-контур і </a:t>
            </a:r>
            <a:r>
              <a:rPr lang="ru-RU" sz="2000" dirty="0" err="1"/>
              <a:t>вивести</a:t>
            </a:r>
            <a:r>
              <a:rPr lang="ru-RU" sz="2000" dirty="0"/>
              <a:t> </a:t>
            </a:r>
            <a:r>
              <a:rPr lang="ru-RU" sz="2000" dirty="0" err="1"/>
              <a:t>мікрохвильову</a:t>
            </a:r>
            <a:r>
              <a:rPr lang="ru-RU" sz="2000" dirty="0"/>
              <a:t> </a:t>
            </a:r>
            <a:r>
              <a:rPr lang="ru-RU" sz="2000" dirty="0" err="1"/>
              <a:t>піч</a:t>
            </a:r>
            <a:r>
              <a:rPr lang="ru-RU" sz="2000" dirty="0"/>
              <a:t> з ладу. Тому, при </a:t>
            </a:r>
            <a:r>
              <a:rPr lang="ru-RU" sz="2000" dirty="0" err="1"/>
              <a:t>роботі</a:t>
            </a:r>
            <a:r>
              <a:rPr lang="ru-RU" sz="2000" dirty="0"/>
              <a:t> з </a:t>
            </a:r>
            <a:r>
              <a:rPr lang="ru-RU" sz="2000" dirty="0" err="1"/>
              <a:t>мікрохвильовими</a:t>
            </a:r>
            <a:r>
              <a:rPr lang="ru-RU" sz="2000" dirty="0"/>
              <a:t> печами </a:t>
            </a:r>
            <a:r>
              <a:rPr lang="ru-RU" sz="2000" dirty="0" err="1" smtClean="0"/>
              <a:t>необхідно</a:t>
            </a:r>
            <a:r>
              <a:rPr lang="ru-RU" sz="2000" dirty="0" smtClean="0"/>
              <a:t> </a:t>
            </a:r>
            <a:r>
              <a:rPr lang="ru-RU" sz="2000" dirty="0" err="1"/>
              <a:t>використовувати</a:t>
            </a:r>
            <a:r>
              <a:rPr lang="ru-RU" sz="2000" dirty="0"/>
              <a:t> </a:t>
            </a:r>
            <a:r>
              <a:rPr lang="ru-RU" sz="2000" dirty="0" err="1"/>
              <a:t>спеціальний</a:t>
            </a:r>
            <a:r>
              <a:rPr lang="ru-RU" sz="2000" dirty="0"/>
              <a:t> посуд,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володіє</a:t>
            </a:r>
            <a:r>
              <a:rPr lang="ru-RU" sz="2000" dirty="0"/>
              <a:t> </a:t>
            </a:r>
            <a:r>
              <a:rPr lang="ru-RU" sz="2000" dirty="0" err="1"/>
              <a:t>низькою</a:t>
            </a:r>
            <a:r>
              <a:rPr lang="ru-RU" sz="2000" dirty="0"/>
              <a:t> </a:t>
            </a:r>
            <a:r>
              <a:rPr lang="ru-RU" sz="2000" dirty="0" err="1"/>
              <a:t>діелектричної</a:t>
            </a:r>
            <a:r>
              <a:rPr lang="ru-RU" sz="2000" dirty="0"/>
              <a:t> </a:t>
            </a:r>
            <a:r>
              <a:rPr lang="ru-RU" sz="2000" dirty="0" err="1"/>
              <a:t>проникністю</a:t>
            </a:r>
            <a:r>
              <a:rPr lang="ru-RU" sz="2000" dirty="0"/>
              <a:t> і </a:t>
            </a:r>
            <a:r>
              <a:rPr lang="ru-RU" sz="2000" dirty="0" err="1" smtClean="0"/>
              <a:t>високою</a:t>
            </a:r>
            <a:r>
              <a:rPr lang="ru-RU" sz="2000" dirty="0" smtClean="0"/>
              <a:t> </a:t>
            </a:r>
            <a:r>
              <a:rPr lang="ru-RU" sz="2000" dirty="0" err="1"/>
              <a:t>термічною</a:t>
            </a:r>
            <a:r>
              <a:rPr lang="ru-RU" sz="2000" dirty="0"/>
              <a:t> </a:t>
            </a:r>
            <a:r>
              <a:rPr lang="ru-RU" sz="2000" dirty="0" err="1"/>
              <a:t>стійкістю</a:t>
            </a:r>
            <a:r>
              <a:rPr lang="ru-RU" sz="2000" dirty="0"/>
              <a:t>. </a:t>
            </a:r>
            <a:r>
              <a:rPr lang="ru-RU" sz="2000" dirty="0" err="1"/>
              <a:t>Зазвичай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скляна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керамічний</a:t>
            </a:r>
            <a:r>
              <a:rPr lang="ru-RU" sz="2000" dirty="0"/>
              <a:t> посуд,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володіє</a:t>
            </a:r>
            <a:r>
              <a:rPr lang="ru-RU" sz="2000" dirty="0"/>
              <a:t> </a:t>
            </a:r>
            <a:r>
              <a:rPr lang="ru-RU" sz="2000" dirty="0" err="1"/>
              <a:t>високою</a:t>
            </a:r>
            <a:r>
              <a:rPr lang="ru-RU" sz="2000" dirty="0"/>
              <a:t> </a:t>
            </a:r>
            <a:r>
              <a:rPr lang="ru-RU" sz="2000" dirty="0" err="1" smtClean="0"/>
              <a:t>термічною</a:t>
            </a:r>
            <a:r>
              <a:rPr lang="ru-RU" sz="2000" dirty="0" smtClean="0"/>
              <a:t> </a:t>
            </a:r>
            <a:r>
              <a:rPr lang="ru-RU" sz="2000" dirty="0" err="1"/>
              <a:t>стійкістю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6251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00" y="268406"/>
            <a:ext cx="8596668" cy="5231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78173"/>
            <a:ext cx="8596668" cy="5227093"/>
          </a:xfrm>
        </p:spPr>
        <p:txBody>
          <a:bodyPr>
            <a:normAutofit/>
          </a:bodyPr>
          <a:lstStyle/>
          <a:p>
            <a:r>
              <a:rPr lang="ru-RU" dirty="0" err="1"/>
              <a:t>Використання</a:t>
            </a:r>
            <a:r>
              <a:rPr lang="ru-RU" dirty="0"/>
              <a:t> НВЧ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інтенсивний</a:t>
            </a:r>
            <a:r>
              <a:rPr lang="ru-RU" dirty="0"/>
              <a:t> </a:t>
            </a:r>
            <a:r>
              <a:rPr lang="ru-RU" dirty="0" err="1"/>
              <a:t>об'ємний</a:t>
            </a:r>
            <a:r>
              <a:rPr lang="ru-RU" dirty="0"/>
              <a:t> </a:t>
            </a:r>
            <a:r>
              <a:rPr lang="ru-RU" dirty="0" err="1"/>
              <a:t>нагрів</a:t>
            </a:r>
            <a:r>
              <a:rPr lang="ru-RU" dirty="0"/>
              <a:t> </a:t>
            </a:r>
            <a:r>
              <a:rPr lang="ru-RU" dirty="0" err="1" smtClean="0"/>
              <a:t>харчового</a:t>
            </a:r>
            <a:r>
              <a:rPr lang="ru-RU" dirty="0" smtClean="0"/>
              <a:t> </a:t>
            </a:r>
            <a:r>
              <a:rPr lang="ru-RU" dirty="0"/>
              <a:t>продукту і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скорочує</a:t>
            </a:r>
            <a:r>
              <a:rPr lang="ru-RU" dirty="0"/>
              <a:t> час </a:t>
            </a:r>
            <a:r>
              <a:rPr lang="ru-RU" dirty="0" err="1"/>
              <a:t>приготування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, продукт в </a:t>
            </a:r>
            <a:r>
              <a:rPr lang="ru-RU" dirty="0" err="1"/>
              <a:t>меншій</a:t>
            </a:r>
            <a:r>
              <a:rPr lang="ru-RU" dirty="0"/>
              <a:t> </a:t>
            </a:r>
            <a:r>
              <a:rPr lang="ru-RU" dirty="0" err="1"/>
              <a:t>мірі</a:t>
            </a:r>
            <a:r>
              <a:rPr lang="ru-RU" dirty="0"/>
              <a:t> </a:t>
            </a:r>
            <a:r>
              <a:rPr lang="ru-RU" dirty="0" err="1" smtClean="0"/>
              <a:t>підданий</a:t>
            </a:r>
            <a:r>
              <a:rPr lang="ru-RU" dirty="0" smtClean="0"/>
              <a:t> </a:t>
            </a:r>
            <a:r>
              <a:rPr lang="ru-RU" dirty="0" err="1"/>
              <a:t>термічному</a:t>
            </a:r>
            <a:r>
              <a:rPr lang="ru-RU" dirty="0"/>
              <a:t> </a:t>
            </a:r>
            <a:r>
              <a:rPr lang="ru-RU" dirty="0" err="1"/>
              <a:t>руйнування</a:t>
            </a:r>
            <a:r>
              <a:rPr lang="ru-RU" dirty="0"/>
              <a:t> і </a:t>
            </a:r>
            <a:r>
              <a:rPr lang="ru-RU" dirty="0" err="1"/>
              <a:t>більшою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зберігає</a:t>
            </a:r>
            <a:r>
              <a:rPr lang="ru-RU" dirty="0"/>
              <a:t> </a:t>
            </a:r>
            <a:r>
              <a:rPr lang="ru-RU" dirty="0" err="1"/>
              <a:t>вихідні</a:t>
            </a:r>
            <a:r>
              <a:rPr lang="ru-RU" dirty="0"/>
              <a:t> </a:t>
            </a:r>
            <a:r>
              <a:rPr lang="ru-RU" dirty="0" err="1"/>
              <a:t>цінні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харчової</a:t>
            </a:r>
            <a:r>
              <a:rPr lang="ru-RU" dirty="0"/>
              <a:t> </a:t>
            </a:r>
            <a:r>
              <a:rPr lang="ru-RU" dirty="0" err="1" smtClean="0"/>
              <a:t>сировини</a:t>
            </a:r>
            <a:r>
              <a:rPr lang="ru-RU" dirty="0"/>
              <a:t>. Разом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швидке</a:t>
            </a:r>
            <a:r>
              <a:rPr lang="ru-RU" dirty="0"/>
              <a:t> </a:t>
            </a:r>
            <a:r>
              <a:rPr lang="ru-RU" dirty="0" err="1"/>
              <a:t>нагрівання</a:t>
            </a:r>
            <a:r>
              <a:rPr lang="ru-RU" dirty="0"/>
              <a:t> при НВЧ -</a:t>
            </a:r>
            <a:r>
              <a:rPr lang="ru-RU" dirty="0" err="1"/>
              <a:t>обробці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скорочує</a:t>
            </a:r>
            <a:r>
              <a:rPr lang="ru-RU" dirty="0"/>
              <a:t> час </a:t>
            </a:r>
            <a:r>
              <a:rPr lang="ru-RU" dirty="0" err="1"/>
              <a:t>протікання</a:t>
            </a:r>
            <a:r>
              <a:rPr lang="ru-RU" dirty="0"/>
              <a:t> </a:t>
            </a:r>
            <a:r>
              <a:rPr lang="ru-RU" dirty="0" err="1" smtClean="0"/>
              <a:t>важливих</a:t>
            </a:r>
            <a:r>
              <a:rPr lang="ru-RU" dirty="0" smtClean="0"/>
              <a:t> </a:t>
            </a:r>
            <a:r>
              <a:rPr lang="ru-RU" dirty="0" err="1"/>
              <a:t>ферментативних</a:t>
            </a:r>
            <a:r>
              <a:rPr lang="ru-RU" dirty="0"/>
              <a:t> і </a:t>
            </a:r>
            <a:r>
              <a:rPr lang="ru-RU" dirty="0" err="1"/>
              <a:t>фізико-хімічних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додають</a:t>
            </a:r>
            <a:r>
              <a:rPr lang="ru-RU" dirty="0"/>
              <a:t> готовому </a:t>
            </a:r>
            <a:r>
              <a:rPr lang="ru-RU" dirty="0" err="1"/>
              <a:t>виробу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 smtClean="0"/>
              <a:t>органолептичні</a:t>
            </a:r>
            <a:r>
              <a:rPr lang="ru-RU" dirty="0" smtClean="0"/>
              <a:t> </a:t>
            </a:r>
            <a:r>
              <a:rPr lang="ru-RU" dirty="0" err="1"/>
              <a:t>властивості</a:t>
            </a:r>
            <a:r>
              <a:rPr lang="ru-RU" dirty="0"/>
              <a:t> (смак, </a:t>
            </a:r>
            <a:r>
              <a:rPr lang="ru-RU" dirty="0" err="1"/>
              <a:t>колір</a:t>
            </a:r>
            <a:r>
              <a:rPr lang="ru-RU" dirty="0"/>
              <a:t> і запах). Тому для </a:t>
            </a:r>
            <a:r>
              <a:rPr lang="ru-RU" dirty="0" err="1"/>
              <a:t>приготування</a:t>
            </a:r>
            <a:r>
              <a:rPr lang="ru-RU" dirty="0"/>
              <a:t> </a:t>
            </a:r>
            <a:r>
              <a:rPr lang="ru-RU" dirty="0" err="1"/>
              <a:t>кулінарних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НВЧ </a:t>
            </a:r>
            <a:r>
              <a:rPr lang="ru-RU" dirty="0" smtClean="0"/>
              <a:t>-</a:t>
            </a:r>
            <a:r>
              <a:rPr lang="ru-RU" dirty="0" err="1"/>
              <a:t>нагрівання</a:t>
            </a:r>
            <a:r>
              <a:rPr lang="ru-RU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 </a:t>
            </a:r>
            <a:r>
              <a:rPr lang="ru-RU" dirty="0" err="1"/>
              <a:t>вкрай</a:t>
            </a:r>
            <a:r>
              <a:rPr lang="ru-RU" dirty="0"/>
              <a:t> </a:t>
            </a:r>
            <a:r>
              <a:rPr lang="ru-RU" dirty="0" err="1"/>
              <a:t>рідко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З </a:t>
            </a:r>
            <a:r>
              <a:rPr lang="ru-RU" dirty="0"/>
              <a:t>метою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технологічних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 smtClean="0"/>
              <a:t>мікрохвильові</a:t>
            </a:r>
            <a:r>
              <a:rPr lang="ru-RU" dirty="0" smtClean="0"/>
              <a:t> </a:t>
            </a:r>
            <a:r>
              <a:rPr lang="ru-RU" dirty="0" err="1"/>
              <a:t>печі</a:t>
            </a:r>
            <a:r>
              <a:rPr lang="ru-RU" dirty="0"/>
              <a:t> </a:t>
            </a:r>
            <a:r>
              <a:rPr lang="ru-RU" dirty="0" err="1"/>
              <a:t>додатково</a:t>
            </a:r>
            <a:r>
              <a:rPr lang="ru-RU" dirty="0"/>
              <a:t> </a:t>
            </a:r>
            <a:r>
              <a:rPr lang="ru-RU" dirty="0" err="1"/>
              <a:t>обладнуються</a:t>
            </a:r>
            <a:r>
              <a:rPr lang="ru-RU" dirty="0"/>
              <a:t> ІЧ </a:t>
            </a:r>
            <a:r>
              <a:rPr lang="ru-RU" dirty="0" err="1"/>
              <a:t>нагрівачами</a:t>
            </a:r>
            <a:r>
              <a:rPr lang="ru-RU" dirty="0"/>
              <a:t> і </a:t>
            </a:r>
            <a:r>
              <a:rPr lang="ru-RU" dirty="0" err="1"/>
              <a:t>оснащуються</a:t>
            </a:r>
            <a:r>
              <a:rPr lang="ru-RU" dirty="0"/>
              <a:t> </a:t>
            </a:r>
            <a:r>
              <a:rPr lang="ru-RU" dirty="0" err="1"/>
              <a:t>функцією</a:t>
            </a:r>
            <a:r>
              <a:rPr lang="ru-RU" dirty="0"/>
              <a:t> </a:t>
            </a:r>
            <a:r>
              <a:rPr lang="ru-RU" dirty="0" err="1" smtClean="0"/>
              <a:t>конвекційного</a:t>
            </a:r>
            <a:r>
              <a:rPr lang="ru-RU" dirty="0" smtClean="0"/>
              <a:t> </a:t>
            </a:r>
            <a:r>
              <a:rPr lang="ru-RU" dirty="0" err="1"/>
              <a:t>нагріву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в </a:t>
            </a:r>
            <a:r>
              <a:rPr lang="ru-RU" dirty="0" err="1"/>
              <a:t>режимі</a:t>
            </a:r>
            <a:r>
              <a:rPr lang="ru-RU" dirty="0"/>
              <a:t> «гриль»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традиційні</a:t>
            </a:r>
            <a:r>
              <a:rPr lang="ru-RU" dirty="0"/>
              <a:t> </a:t>
            </a:r>
            <a:r>
              <a:rPr lang="ru-RU" dirty="0" err="1"/>
              <a:t>органолептичні</a:t>
            </a:r>
            <a:r>
              <a:rPr lang="ru-RU" dirty="0"/>
              <a:t> </a:t>
            </a:r>
            <a:r>
              <a:rPr lang="ru-RU" dirty="0" err="1" smtClean="0"/>
              <a:t>властивості</a:t>
            </a:r>
            <a:r>
              <a:rPr lang="ru-RU" dirty="0"/>
              <a:t>, </a:t>
            </a:r>
            <a:r>
              <a:rPr lang="ru-RU" dirty="0" err="1"/>
              <a:t>характерні</a:t>
            </a:r>
            <a:r>
              <a:rPr lang="ru-RU" dirty="0"/>
              <a:t> для </a:t>
            </a:r>
            <a:r>
              <a:rPr lang="ru-RU" dirty="0" err="1"/>
              <a:t>смажених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корпус </a:t>
            </a:r>
            <a:r>
              <a:rPr lang="ru-RU" dirty="0" smtClean="0"/>
              <a:t>ІЧ-</a:t>
            </a:r>
            <a:r>
              <a:rPr lang="ru-RU" dirty="0" err="1" smtClean="0"/>
              <a:t>нагрівачів</a:t>
            </a:r>
            <a:r>
              <a:rPr lang="ru-RU" dirty="0" smtClean="0"/>
              <a:t> </a:t>
            </a:r>
            <a:r>
              <a:rPr lang="ru-RU" dirty="0" err="1"/>
              <a:t>виготовляють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 smtClean="0"/>
              <a:t>скла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композиційних</a:t>
            </a:r>
            <a:r>
              <a:rPr lang="ru-RU" dirty="0"/>
              <a:t> </a:t>
            </a:r>
            <a:r>
              <a:rPr lang="ru-RU" dirty="0" err="1"/>
              <a:t>сплавів</a:t>
            </a:r>
            <a:r>
              <a:rPr lang="ru-RU" dirty="0"/>
              <a:t> з </a:t>
            </a:r>
            <a:r>
              <a:rPr lang="ru-RU" dirty="0" err="1"/>
              <a:t>фіксованими</a:t>
            </a:r>
            <a:r>
              <a:rPr lang="ru-RU" dirty="0"/>
              <a:t> </a:t>
            </a:r>
            <a:r>
              <a:rPr lang="ru-RU" dirty="0" err="1"/>
              <a:t>діелектричними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 і </a:t>
            </a:r>
            <a:r>
              <a:rPr lang="ru-RU" dirty="0" err="1" smtClean="0"/>
              <a:t>витримують</a:t>
            </a:r>
            <a:r>
              <a:rPr lang="ru-RU" dirty="0" smtClean="0"/>
              <a:t> </a:t>
            </a:r>
            <a:r>
              <a:rPr lang="ru-RU" dirty="0"/>
              <a:t>температуру </a:t>
            </a:r>
            <a:r>
              <a:rPr lang="ru-RU" dirty="0" err="1"/>
              <a:t>нагрівання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1100 - </a:t>
            </a:r>
            <a:r>
              <a:rPr lang="ru-RU" dirty="0" smtClean="0"/>
              <a:t>1200 </a:t>
            </a:r>
            <a:r>
              <a:rPr lang="ru-RU" dirty="0"/>
              <a:t>С. </a:t>
            </a:r>
          </a:p>
        </p:txBody>
      </p:sp>
    </p:spTree>
    <p:extLst>
      <p:ext uri="{BB962C8B-B14F-4D97-AF65-F5344CB8AC3E}">
        <p14:creationId xmlns:p14="http://schemas.microsoft.com/office/powerpoint/2010/main" val="2312579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5051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42197"/>
            <a:ext cx="8596668" cy="4499165"/>
          </a:xfrm>
        </p:spPr>
        <p:txBody>
          <a:bodyPr>
            <a:normAutofit/>
          </a:bodyPr>
          <a:lstStyle/>
          <a:p>
            <a:r>
              <a:rPr lang="ru-RU" sz="2400" dirty="0" err="1"/>
              <a:t>Мікрохвильові</a:t>
            </a:r>
            <a:r>
              <a:rPr lang="ru-RU" sz="2400" dirty="0"/>
              <a:t> </a:t>
            </a:r>
            <a:r>
              <a:rPr lang="ru-RU" sz="2400" dirty="0" err="1"/>
              <a:t>печі</a:t>
            </a:r>
            <a:r>
              <a:rPr lang="ru-RU" sz="2400" dirty="0"/>
              <a:t> в основному </a:t>
            </a:r>
            <a:r>
              <a:rPr lang="ru-RU" sz="2400" dirty="0" err="1" smtClean="0"/>
              <a:t>використовуються</a:t>
            </a:r>
            <a:r>
              <a:rPr lang="ru-RU" sz="2400" dirty="0" smtClean="0"/>
              <a:t> </a:t>
            </a:r>
            <a:r>
              <a:rPr lang="ru-RU" sz="2400" dirty="0"/>
              <a:t>в барах, </a:t>
            </a:r>
            <a:r>
              <a:rPr lang="ru-RU" sz="2400" dirty="0" err="1"/>
              <a:t>закусочних</a:t>
            </a:r>
            <a:r>
              <a:rPr lang="ru-RU" sz="2400" dirty="0"/>
              <a:t>, буфетах і т.д. для </a:t>
            </a:r>
            <a:r>
              <a:rPr lang="ru-RU" sz="2400" dirty="0" err="1"/>
              <a:t>швидкого</a:t>
            </a:r>
            <a:r>
              <a:rPr lang="ru-RU" sz="2400" dirty="0"/>
              <a:t> </a:t>
            </a:r>
            <a:r>
              <a:rPr lang="ru-RU" sz="2400" dirty="0" err="1"/>
              <a:t>розігріву</a:t>
            </a:r>
            <a:r>
              <a:rPr lang="ru-RU" sz="2400" dirty="0"/>
              <a:t> </a:t>
            </a:r>
            <a:r>
              <a:rPr lang="ru-RU" sz="2400" dirty="0" err="1"/>
              <a:t>охолоджених</a:t>
            </a:r>
            <a:r>
              <a:rPr lang="ru-RU" sz="2400" dirty="0"/>
              <a:t> і </a:t>
            </a:r>
            <a:r>
              <a:rPr lang="ru-RU" sz="2400" dirty="0" err="1" smtClean="0"/>
              <a:t>заморожених</a:t>
            </a:r>
            <a:r>
              <a:rPr lang="ru-RU" sz="2400" dirty="0" smtClean="0"/>
              <a:t> </a:t>
            </a:r>
            <a:r>
              <a:rPr lang="ru-RU" sz="2400" dirty="0" err="1"/>
              <a:t>напівфабрикатів</a:t>
            </a:r>
            <a:r>
              <a:rPr lang="ru-RU" sz="2400" dirty="0"/>
              <a:t> </a:t>
            </a:r>
            <a:r>
              <a:rPr lang="ru-RU" sz="2400" dirty="0" err="1"/>
              <a:t>високого</a:t>
            </a:r>
            <a:r>
              <a:rPr lang="ru-RU" sz="2400" dirty="0"/>
              <a:t> </a:t>
            </a:r>
            <a:r>
              <a:rPr lang="ru-RU" sz="2400" dirty="0" err="1"/>
              <a:t>ступеня</a:t>
            </a:r>
            <a:r>
              <a:rPr lang="ru-RU" sz="2400" dirty="0"/>
              <a:t> </a:t>
            </a:r>
            <a:r>
              <a:rPr lang="ru-RU" sz="2400" dirty="0" err="1"/>
              <a:t>готовності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повністю</a:t>
            </a:r>
            <a:r>
              <a:rPr lang="ru-RU" sz="2400" dirty="0"/>
              <a:t> </a:t>
            </a:r>
            <a:r>
              <a:rPr lang="ru-RU" sz="2400" dirty="0" err="1"/>
              <a:t>готових</a:t>
            </a:r>
            <a:r>
              <a:rPr lang="ru-RU" sz="2400" dirty="0"/>
              <a:t> </a:t>
            </a:r>
            <a:r>
              <a:rPr lang="ru-RU" sz="2400" dirty="0" err="1"/>
              <a:t>кулінарних</a:t>
            </a:r>
            <a:r>
              <a:rPr lang="ru-RU" sz="2400" dirty="0"/>
              <a:t> </a:t>
            </a:r>
            <a:r>
              <a:rPr lang="ru-RU" sz="2400" dirty="0" smtClean="0"/>
              <a:t>і </a:t>
            </a:r>
            <a:r>
              <a:rPr lang="ru-RU" sz="2400" dirty="0" err="1"/>
              <a:t>кондитерських</a:t>
            </a:r>
            <a:r>
              <a:rPr lang="ru-RU" sz="2400" dirty="0"/>
              <a:t> </a:t>
            </a:r>
            <a:r>
              <a:rPr lang="ru-RU" sz="2400" dirty="0" err="1"/>
              <a:t>виробів</a:t>
            </a:r>
            <a:r>
              <a:rPr lang="ru-RU" sz="2400" dirty="0"/>
              <a:t>. Вони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мати</a:t>
            </a:r>
            <a:r>
              <a:rPr lang="ru-RU" sz="2400" dirty="0"/>
              <a:t> </a:t>
            </a:r>
            <a:r>
              <a:rPr lang="ru-RU" sz="2400" dirty="0" err="1"/>
              <a:t>механічний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сенсорний</a:t>
            </a:r>
            <a:r>
              <a:rPr lang="ru-RU" sz="2400" dirty="0"/>
              <a:t> принцип 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smtClean="0"/>
              <a:t>режимами </a:t>
            </a:r>
            <a:r>
              <a:rPr lang="ru-RU" sz="2400" dirty="0" err="1"/>
              <a:t>обробки</a:t>
            </a:r>
            <a:r>
              <a:rPr lang="ru-RU" sz="2400" dirty="0"/>
              <a:t>, </a:t>
            </a:r>
            <a:r>
              <a:rPr lang="ru-RU" sz="2400" dirty="0" err="1"/>
              <a:t>основними</a:t>
            </a:r>
            <a:r>
              <a:rPr lang="ru-RU" sz="2400" dirty="0"/>
              <a:t> з </a:t>
            </a:r>
            <a:r>
              <a:rPr lang="ru-RU" sz="2400" dirty="0" err="1"/>
              <a:t>яких</a:t>
            </a:r>
            <a:r>
              <a:rPr lang="ru-RU" sz="2400" dirty="0"/>
              <a:t> є </a:t>
            </a:r>
            <a:r>
              <a:rPr lang="ru-RU" sz="2400" dirty="0" err="1"/>
              <a:t>потужність</a:t>
            </a:r>
            <a:r>
              <a:rPr lang="ru-RU" sz="2400" dirty="0"/>
              <a:t>, час </a:t>
            </a:r>
            <a:r>
              <a:rPr lang="ru-RU" sz="2400" dirty="0" err="1"/>
              <a:t>обробки</a:t>
            </a:r>
            <a:r>
              <a:rPr lang="ru-RU" sz="2400" dirty="0"/>
              <a:t> і принцип </a:t>
            </a:r>
            <a:r>
              <a:rPr lang="ru-RU" sz="2400" dirty="0" err="1"/>
              <a:t>нагріву</a:t>
            </a:r>
            <a:r>
              <a:rPr lang="ru-RU" sz="2400" dirty="0"/>
              <a:t> (НВЧ, «гриль», </a:t>
            </a:r>
            <a:r>
              <a:rPr lang="ru-RU" sz="2400" dirty="0" err="1" smtClean="0"/>
              <a:t>регенерація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/>
              <a:t>ін</a:t>
            </a:r>
            <a:r>
              <a:rPr lang="ru-RU" sz="2400" dirty="0"/>
              <a:t>.). Практично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сучасні</a:t>
            </a:r>
            <a:r>
              <a:rPr lang="ru-RU" sz="2400" dirty="0"/>
              <a:t> </a:t>
            </a:r>
            <a:r>
              <a:rPr lang="ru-RU" sz="2400" dirty="0" err="1"/>
              <a:t>мікрохвильові</a:t>
            </a:r>
            <a:r>
              <a:rPr lang="ru-RU" sz="2400" dirty="0"/>
              <a:t> </a:t>
            </a:r>
            <a:r>
              <a:rPr lang="ru-RU" sz="2400" dirty="0" err="1"/>
              <a:t>печі</a:t>
            </a:r>
            <a:r>
              <a:rPr lang="ru-RU" sz="2400" dirty="0"/>
              <a:t> </a:t>
            </a:r>
            <a:r>
              <a:rPr lang="ru-RU" sz="2400" dirty="0" err="1"/>
              <a:t>оснащені</a:t>
            </a:r>
            <a:r>
              <a:rPr lang="ru-RU" sz="2400" dirty="0"/>
              <a:t> набором </a:t>
            </a:r>
            <a:r>
              <a:rPr lang="ru-RU" sz="2400" dirty="0" err="1"/>
              <a:t>стандартних</a:t>
            </a:r>
            <a:r>
              <a:rPr lang="ru-RU" sz="2400" dirty="0"/>
              <a:t> </a:t>
            </a:r>
            <a:r>
              <a:rPr lang="ru-RU" sz="2400" dirty="0" err="1" smtClean="0"/>
              <a:t>програм</a:t>
            </a:r>
            <a:r>
              <a:rPr lang="ru-RU" sz="2400" dirty="0" smtClean="0"/>
              <a:t> </a:t>
            </a:r>
            <a:r>
              <a:rPr lang="ru-RU" sz="2400" dirty="0" err="1"/>
              <a:t>приготування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дозволяють</a:t>
            </a:r>
            <a:r>
              <a:rPr lang="ru-RU" sz="2400" dirty="0"/>
              <a:t> </a:t>
            </a:r>
            <a:r>
              <a:rPr lang="ru-RU" sz="2400" dirty="0" err="1"/>
              <a:t>створювати</a:t>
            </a:r>
            <a:r>
              <a:rPr lang="ru-RU" sz="2400" dirty="0"/>
              <a:t> і </a:t>
            </a:r>
            <a:r>
              <a:rPr lang="ru-RU" sz="2400" dirty="0" err="1"/>
              <a:t>запам'ятовувати</a:t>
            </a:r>
            <a:r>
              <a:rPr lang="ru-RU" sz="2400" dirty="0"/>
              <a:t> </a:t>
            </a:r>
            <a:r>
              <a:rPr lang="ru-RU" sz="2400" dirty="0" err="1"/>
              <a:t>власні</a:t>
            </a:r>
            <a:r>
              <a:rPr lang="ru-RU" sz="2400" dirty="0"/>
              <a:t> </a:t>
            </a:r>
            <a:r>
              <a:rPr lang="ru-RU" sz="2400" dirty="0" err="1"/>
              <a:t>багатоступінчасті</a:t>
            </a:r>
            <a:r>
              <a:rPr lang="ru-RU" sz="2400" dirty="0"/>
              <a:t> </a:t>
            </a:r>
            <a:r>
              <a:rPr lang="ru-RU" sz="2400" dirty="0" err="1" smtClean="0"/>
              <a:t>режими</a:t>
            </a:r>
            <a:r>
              <a:rPr lang="ru-RU" sz="2400" dirty="0" smtClean="0"/>
              <a:t> </a:t>
            </a:r>
            <a:r>
              <a:rPr lang="ru-RU" sz="2400" dirty="0" err="1"/>
              <a:t>обробки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8377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913" y="200167"/>
            <a:ext cx="8596668" cy="67329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Класифікація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апаратів</a:t>
            </a:r>
            <a:r>
              <a:rPr lang="ru-RU" dirty="0">
                <a:solidFill>
                  <a:schemeClr val="tx1"/>
                </a:solidFill>
              </a:rPr>
              <a:t> НВЧ-</a:t>
            </a:r>
            <a:r>
              <a:rPr lang="ru-RU" dirty="0" err="1">
                <a:solidFill>
                  <a:schemeClr val="tx1"/>
                </a:solidFill>
              </a:rPr>
              <a:t>нагрівання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107" y="873457"/>
            <a:ext cx="8596668" cy="5154257"/>
          </a:xfrm>
        </p:spPr>
        <p:txBody>
          <a:bodyPr>
            <a:no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sz="2000" dirty="0"/>
              <a:t>За </a:t>
            </a:r>
            <a:r>
              <a:rPr lang="ru-RU" sz="2000" dirty="0" err="1"/>
              <a:t>потужністю</a:t>
            </a:r>
            <a:r>
              <a:rPr lang="ru-RU" sz="2000" dirty="0"/>
              <a:t>:</a:t>
            </a:r>
          </a:p>
          <a:p>
            <a:r>
              <a:rPr lang="ru-RU" sz="2000" dirty="0"/>
              <a:t> - </a:t>
            </a:r>
            <a:r>
              <a:rPr lang="ru-RU" sz="2000" dirty="0" err="1"/>
              <a:t>малі</a:t>
            </a:r>
            <a:r>
              <a:rPr lang="ru-RU" sz="2000" dirty="0"/>
              <a:t> – до 1,5 кВт;</a:t>
            </a:r>
          </a:p>
          <a:p>
            <a:r>
              <a:rPr lang="ru-RU" sz="2000" dirty="0"/>
              <a:t> - </a:t>
            </a:r>
            <a:r>
              <a:rPr lang="ru-RU" sz="2000" dirty="0" err="1"/>
              <a:t>середні</a:t>
            </a:r>
            <a:r>
              <a:rPr lang="ru-RU" sz="2000" dirty="0"/>
              <a:t> – 1,5…5 кВт;</a:t>
            </a:r>
          </a:p>
          <a:p>
            <a:r>
              <a:rPr lang="ru-RU" sz="2000" dirty="0"/>
              <a:t> - </a:t>
            </a:r>
            <a:r>
              <a:rPr lang="ru-RU" sz="2000" dirty="0" err="1"/>
              <a:t>великі</a:t>
            </a:r>
            <a:r>
              <a:rPr lang="ru-RU" sz="2000" dirty="0"/>
              <a:t> – </a:t>
            </a:r>
            <a:r>
              <a:rPr lang="ru-RU" sz="2000" dirty="0" err="1"/>
              <a:t>більше</a:t>
            </a:r>
            <a:r>
              <a:rPr lang="ru-RU" sz="2000" dirty="0"/>
              <a:t> 5 кВт.</a:t>
            </a:r>
          </a:p>
          <a:p>
            <a:r>
              <a:rPr lang="ru-RU" sz="2000" dirty="0"/>
              <a:t>2. За способом </a:t>
            </a:r>
            <a:r>
              <a:rPr lang="ru-RU" sz="2000" dirty="0" err="1"/>
              <a:t>підведення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:</a:t>
            </a:r>
          </a:p>
          <a:p>
            <a:r>
              <a:rPr lang="ru-RU" sz="2000" dirty="0"/>
              <a:t> - </a:t>
            </a:r>
            <a:r>
              <a:rPr lang="ru-RU" sz="2000" dirty="0" err="1"/>
              <a:t>одностороннім</a:t>
            </a:r>
            <a:r>
              <a:rPr lang="ru-RU" sz="2000" dirty="0"/>
              <a:t>;</a:t>
            </a:r>
          </a:p>
          <a:p>
            <a:r>
              <a:rPr lang="ru-RU" sz="2000" dirty="0"/>
              <a:t> - </a:t>
            </a:r>
            <a:r>
              <a:rPr lang="ru-RU" sz="2000" dirty="0" err="1"/>
              <a:t>двостороннім</a:t>
            </a:r>
            <a:r>
              <a:rPr lang="ru-RU" sz="2000" dirty="0"/>
              <a:t>.</a:t>
            </a:r>
          </a:p>
          <a:p>
            <a:r>
              <a:rPr lang="ru-RU" sz="2000" dirty="0"/>
              <a:t>3. За </a:t>
            </a:r>
            <a:r>
              <a:rPr lang="ru-RU" sz="2000" dirty="0" err="1"/>
              <a:t>конструктивним</a:t>
            </a:r>
            <a:r>
              <a:rPr lang="ru-RU" sz="2000" dirty="0"/>
              <a:t> </a:t>
            </a:r>
            <a:r>
              <a:rPr lang="ru-RU" sz="2000" dirty="0" err="1"/>
              <a:t>виконанням</a:t>
            </a:r>
            <a:r>
              <a:rPr lang="ru-RU" sz="2000" dirty="0"/>
              <a:t>:</a:t>
            </a:r>
          </a:p>
          <a:p>
            <a:r>
              <a:rPr lang="ru-RU" sz="2000" dirty="0"/>
              <a:t> - </a:t>
            </a:r>
            <a:r>
              <a:rPr lang="ru-RU" sz="2000" dirty="0" err="1"/>
              <a:t>вбудовані</a:t>
            </a:r>
            <a:r>
              <a:rPr lang="ru-RU" sz="2000" dirty="0"/>
              <a:t>;</a:t>
            </a:r>
          </a:p>
          <a:p>
            <a:r>
              <a:rPr lang="ru-RU" sz="2000" dirty="0"/>
              <a:t> - </a:t>
            </a:r>
            <a:r>
              <a:rPr lang="ru-RU" sz="2000" dirty="0" err="1"/>
              <a:t>настільні</a:t>
            </a:r>
            <a:r>
              <a:rPr lang="ru-RU" sz="2000" dirty="0"/>
              <a:t>;</a:t>
            </a:r>
          </a:p>
          <a:p>
            <a:r>
              <a:rPr lang="ru-RU" sz="2000" dirty="0"/>
              <a:t> - </a:t>
            </a:r>
            <a:r>
              <a:rPr lang="ru-RU" sz="2000" dirty="0" err="1"/>
              <a:t>підлогові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704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>
                <a:solidFill>
                  <a:schemeClr val="tx1"/>
                </a:solidFill>
              </a:rPr>
              <a:t>Універсальні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теплові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апарати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здатні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виконувати</a:t>
            </a:r>
            <a:r>
              <a:rPr lang="ru-RU" sz="2800" dirty="0">
                <a:solidFill>
                  <a:schemeClr val="tx1"/>
                </a:solidFill>
              </a:rPr>
              <a:t> практично </a:t>
            </a:r>
            <a:r>
              <a:rPr lang="ru-RU" sz="2800" dirty="0" err="1">
                <a:solidFill>
                  <a:schemeClr val="tx1"/>
                </a:solidFill>
              </a:rPr>
              <a:t>всі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види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кулінарної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обробки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err="1">
                <a:solidFill>
                  <a:schemeClr val="tx1"/>
                </a:solidFill>
              </a:rPr>
              <a:t>сировини</a:t>
            </a:r>
            <a:r>
              <a:rPr lang="ru-RU" sz="2800" dirty="0">
                <a:solidFill>
                  <a:schemeClr val="tx1"/>
                </a:solidFill>
              </a:rPr>
              <a:t>, а </a:t>
            </a:r>
            <a:r>
              <a:rPr lang="ru-RU" sz="2800" dirty="0" err="1">
                <a:solidFill>
                  <a:schemeClr val="tx1"/>
                </a:solidFill>
              </a:rPr>
              <a:t>також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розігрівати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кулінарні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вироби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219" y="2279176"/>
            <a:ext cx="8468784" cy="251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1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4233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Класифікація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апаратів</a:t>
            </a:r>
            <a:r>
              <a:rPr lang="ru-RU" dirty="0">
                <a:solidFill>
                  <a:schemeClr val="tx1"/>
                </a:solidFill>
              </a:rPr>
              <a:t> НВЧ-</a:t>
            </a:r>
            <a:r>
              <a:rPr lang="ru-RU" dirty="0" err="1">
                <a:solidFill>
                  <a:schemeClr val="tx1"/>
                </a:solidFill>
              </a:rPr>
              <a:t>нагрівання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23833"/>
            <a:ext cx="8596668" cy="5308979"/>
          </a:xfrm>
        </p:spPr>
        <p:txBody>
          <a:bodyPr>
            <a:normAutofit/>
          </a:bodyPr>
          <a:lstStyle/>
          <a:p>
            <a:r>
              <a:rPr lang="ru-RU" sz="2000" dirty="0"/>
              <a:t>4. За способом </a:t>
            </a:r>
            <a:r>
              <a:rPr lang="ru-RU" sz="2000" dirty="0" err="1"/>
              <a:t>дії</a:t>
            </a:r>
            <a:r>
              <a:rPr lang="ru-RU" sz="2000" dirty="0"/>
              <a:t>:</a:t>
            </a:r>
          </a:p>
          <a:p>
            <a:r>
              <a:rPr lang="ru-RU" sz="2000" dirty="0"/>
              <a:t> - </a:t>
            </a:r>
            <a:r>
              <a:rPr lang="ru-RU" sz="2000" dirty="0" err="1"/>
              <a:t>періодичної</a:t>
            </a:r>
            <a:r>
              <a:rPr lang="ru-RU" sz="2000" dirty="0"/>
              <a:t> </a:t>
            </a:r>
            <a:r>
              <a:rPr lang="ru-RU" sz="2000" dirty="0" err="1"/>
              <a:t>дії</a:t>
            </a:r>
            <a:r>
              <a:rPr lang="ru-RU" sz="2000" dirty="0"/>
              <a:t>;</a:t>
            </a:r>
          </a:p>
          <a:p>
            <a:r>
              <a:rPr lang="ru-RU" sz="2000" dirty="0"/>
              <a:t> - </a:t>
            </a:r>
            <a:r>
              <a:rPr lang="ru-RU" sz="2000" dirty="0" err="1"/>
              <a:t>безперервної</a:t>
            </a:r>
            <a:r>
              <a:rPr lang="ru-RU" sz="2000" dirty="0"/>
              <a:t> </a:t>
            </a:r>
            <a:r>
              <a:rPr lang="ru-RU" sz="2000" dirty="0" err="1"/>
              <a:t>дії</a:t>
            </a:r>
            <a:r>
              <a:rPr lang="ru-RU" sz="2000" dirty="0"/>
              <a:t>.</a:t>
            </a:r>
          </a:p>
          <a:p>
            <a:r>
              <a:rPr lang="ru-RU" sz="2000" dirty="0"/>
              <a:t>5. За </a:t>
            </a:r>
            <a:r>
              <a:rPr lang="ru-RU" sz="2000" dirty="0" err="1"/>
              <a:t>виконанням</a:t>
            </a:r>
            <a:r>
              <a:rPr lang="ru-RU" sz="2000" dirty="0"/>
              <a:t> </a:t>
            </a:r>
            <a:r>
              <a:rPr lang="ru-RU" sz="2000" dirty="0" err="1"/>
              <a:t>панелі</a:t>
            </a:r>
            <a:r>
              <a:rPr lang="ru-RU" sz="2000" dirty="0"/>
              <a:t> </a:t>
            </a:r>
            <a:r>
              <a:rPr lang="ru-RU" sz="2000" dirty="0" err="1"/>
              <a:t>управління</a:t>
            </a:r>
            <a:r>
              <a:rPr lang="ru-RU" sz="2000" dirty="0"/>
              <a:t>:</a:t>
            </a:r>
          </a:p>
          <a:p>
            <a:r>
              <a:rPr lang="ru-RU" sz="2000" dirty="0"/>
              <a:t> - з </a:t>
            </a:r>
            <a:r>
              <a:rPr lang="ru-RU" sz="2000" dirty="0" err="1"/>
              <a:t>електромеханічним</a:t>
            </a:r>
            <a:r>
              <a:rPr lang="ru-RU" sz="2000" dirty="0"/>
              <a:t> </a:t>
            </a:r>
            <a:r>
              <a:rPr lang="ru-RU" sz="2000" dirty="0" err="1"/>
              <a:t>управлінням</a:t>
            </a:r>
            <a:r>
              <a:rPr lang="ru-RU" sz="2000" dirty="0"/>
              <a:t>;</a:t>
            </a:r>
          </a:p>
          <a:p>
            <a:r>
              <a:rPr lang="ru-RU" sz="2000" dirty="0"/>
              <a:t> - з </a:t>
            </a:r>
            <a:r>
              <a:rPr lang="ru-RU" sz="2000" dirty="0" err="1"/>
              <a:t>електронним</a:t>
            </a:r>
            <a:r>
              <a:rPr lang="ru-RU" sz="2000" dirty="0"/>
              <a:t> (</a:t>
            </a:r>
            <a:r>
              <a:rPr lang="ru-RU" sz="2000" dirty="0" err="1"/>
              <a:t>сенсорним</a:t>
            </a:r>
            <a:r>
              <a:rPr lang="ru-RU" sz="2000" dirty="0"/>
              <a:t> </a:t>
            </a:r>
            <a:r>
              <a:rPr lang="ru-RU" sz="2000" dirty="0" err="1"/>
              <a:t>управлінням</a:t>
            </a:r>
            <a:endParaRPr lang="ru-RU" sz="2000" dirty="0"/>
          </a:p>
          <a:p>
            <a:r>
              <a:rPr lang="ru-RU" sz="2000" dirty="0"/>
              <a:t>6. За </a:t>
            </a:r>
            <a:r>
              <a:rPr lang="ru-RU" sz="2000" dirty="0" err="1"/>
              <a:t>наявністю</a:t>
            </a:r>
            <a:r>
              <a:rPr lang="ru-RU" sz="2000" dirty="0"/>
              <a:t> </a:t>
            </a:r>
            <a:r>
              <a:rPr lang="ru-RU" sz="2000" dirty="0" err="1"/>
              <a:t>додаткових</a:t>
            </a:r>
            <a:r>
              <a:rPr lang="ru-RU" sz="2000" dirty="0"/>
              <a:t> </a:t>
            </a:r>
            <a:r>
              <a:rPr lang="ru-RU" sz="2000" dirty="0" err="1"/>
              <a:t>способів</a:t>
            </a:r>
            <a:r>
              <a:rPr lang="ru-RU" sz="2000" dirty="0"/>
              <a:t> </a:t>
            </a:r>
            <a:r>
              <a:rPr lang="ru-RU" sz="2000" dirty="0" err="1"/>
              <a:t>нагрівання</a:t>
            </a:r>
            <a:r>
              <a:rPr lang="ru-RU" sz="2000" dirty="0"/>
              <a:t>:</a:t>
            </a:r>
          </a:p>
          <a:p>
            <a:r>
              <a:rPr lang="ru-RU" sz="2000" dirty="0"/>
              <a:t> - </a:t>
            </a:r>
            <a:r>
              <a:rPr lang="ru-RU" sz="2000" dirty="0" err="1"/>
              <a:t>тільки</a:t>
            </a:r>
            <a:r>
              <a:rPr lang="ru-RU" sz="2000" dirty="0"/>
              <a:t> НВЧ –</a:t>
            </a:r>
            <a:r>
              <a:rPr lang="ru-RU" sz="2000" dirty="0" err="1"/>
              <a:t>нагрів</a:t>
            </a:r>
            <a:r>
              <a:rPr lang="ru-RU" sz="2000" dirty="0"/>
              <a:t>;</a:t>
            </a:r>
          </a:p>
          <a:p>
            <a:r>
              <a:rPr lang="ru-RU" sz="2000" dirty="0"/>
              <a:t> - НВЧ-</a:t>
            </a:r>
            <a:r>
              <a:rPr lang="ru-RU" sz="2000" dirty="0" err="1"/>
              <a:t>нагрів</a:t>
            </a:r>
            <a:r>
              <a:rPr lang="ru-RU" sz="2000" dirty="0"/>
              <a:t> і ІЧ-</a:t>
            </a:r>
            <a:r>
              <a:rPr lang="ru-RU" sz="2000" dirty="0" err="1"/>
              <a:t>нагрів</a:t>
            </a:r>
            <a:r>
              <a:rPr lang="ru-RU" sz="2000" dirty="0"/>
              <a:t> (</a:t>
            </a:r>
            <a:r>
              <a:rPr lang="ru-RU" sz="2000" dirty="0" err="1"/>
              <a:t>функція</a:t>
            </a:r>
            <a:r>
              <a:rPr lang="ru-RU" sz="2000" dirty="0"/>
              <a:t> гриль);</a:t>
            </a:r>
          </a:p>
          <a:p>
            <a:r>
              <a:rPr lang="ru-RU" sz="2000" dirty="0"/>
              <a:t> - НВЧ-</a:t>
            </a:r>
            <a:r>
              <a:rPr lang="ru-RU" sz="2000" dirty="0" err="1"/>
              <a:t>нагрів</a:t>
            </a:r>
            <a:r>
              <a:rPr lang="ru-RU" sz="2000" dirty="0"/>
              <a:t>, ІЧ-</a:t>
            </a:r>
            <a:r>
              <a:rPr lang="ru-RU" sz="2000" dirty="0" err="1"/>
              <a:t>нагрів</a:t>
            </a:r>
            <a:r>
              <a:rPr lang="ru-RU" sz="2000" dirty="0"/>
              <a:t> (</a:t>
            </a:r>
            <a:r>
              <a:rPr lang="ru-RU" sz="2000" dirty="0" err="1"/>
              <a:t>функція</a:t>
            </a:r>
            <a:r>
              <a:rPr lang="ru-RU" sz="2000" dirty="0"/>
              <a:t> гриль) і </a:t>
            </a:r>
            <a:r>
              <a:rPr lang="ru-RU" sz="2000" dirty="0" err="1"/>
              <a:t>конвективний</a:t>
            </a:r>
            <a:r>
              <a:rPr lang="ru-RU" sz="2000" dirty="0"/>
              <a:t>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ТЕНів</a:t>
            </a:r>
            <a:r>
              <a:rPr lang="ru-RU" sz="2000" dirty="0"/>
              <a:t> </a:t>
            </a:r>
            <a:r>
              <a:rPr lang="ru-RU" sz="2000" dirty="0" err="1"/>
              <a:t>нагрів</a:t>
            </a:r>
            <a:r>
              <a:rPr lang="ru-RU" sz="2000" dirty="0"/>
              <a:t> </a:t>
            </a:r>
            <a:r>
              <a:rPr lang="ru-RU" sz="2000" dirty="0" err="1" smtClean="0"/>
              <a:t>гарячим</a:t>
            </a:r>
            <a:r>
              <a:rPr lang="ru-RU" sz="2000" dirty="0" smtClean="0"/>
              <a:t> </a:t>
            </a:r>
            <a:r>
              <a:rPr lang="ru-RU" sz="2000" dirty="0" err="1"/>
              <a:t>повітрям</a:t>
            </a:r>
            <a:r>
              <a:rPr lang="ru-RU" sz="2000" dirty="0"/>
              <a:t> (</a:t>
            </a:r>
            <a:r>
              <a:rPr lang="ru-RU" sz="2000" dirty="0" err="1"/>
              <a:t>функція</a:t>
            </a:r>
            <a:r>
              <a:rPr lang="ru-RU" sz="2000" dirty="0"/>
              <a:t> </a:t>
            </a:r>
            <a:r>
              <a:rPr lang="ru-RU" sz="2000" dirty="0" err="1"/>
              <a:t>конвекція</a:t>
            </a:r>
            <a:r>
              <a:rPr lang="ru-RU" sz="2000" dirty="0"/>
              <a:t>).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77202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4759"/>
            <a:ext cx="8596668" cy="53681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50878"/>
            <a:ext cx="8596668" cy="5807121"/>
          </a:xfrm>
        </p:spPr>
        <p:txBody>
          <a:bodyPr/>
          <a:lstStyle/>
          <a:p>
            <a:r>
              <a:rPr lang="ru-RU" dirty="0"/>
              <a:t>В ресторанному </a:t>
            </a:r>
            <a:r>
              <a:rPr lang="ru-RU" dirty="0" err="1"/>
              <a:t>господарстві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НВЧ-</a:t>
            </a:r>
            <a:r>
              <a:rPr lang="ru-RU" dirty="0" err="1"/>
              <a:t>печі</a:t>
            </a:r>
            <a:r>
              <a:rPr lang="ru-RU" dirty="0"/>
              <a:t> </a:t>
            </a:r>
            <a:r>
              <a:rPr lang="ru-RU" dirty="0" err="1"/>
              <a:t>малої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, </a:t>
            </a:r>
            <a:r>
              <a:rPr lang="ru-RU" dirty="0" err="1"/>
              <a:t>об'ємом</a:t>
            </a:r>
            <a:r>
              <a:rPr lang="ru-RU" dirty="0"/>
              <a:t> </a:t>
            </a:r>
            <a:r>
              <a:rPr lang="ru-RU" dirty="0" err="1" smtClean="0"/>
              <a:t>робочої</a:t>
            </a:r>
            <a:r>
              <a:rPr lang="ru-RU" dirty="0" smtClean="0"/>
              <a:t> </a:t>
            </a:r>
            <a:r>
              <a:rPr lang="ru-RU" dirty="0" err="1"/>
              <a:t>камери</a:t>
            </a:r>
            <a:r>
              <a:rPr lang="ru-RU" dirty="0"/>
              <a:t> 17-34 </a:t>
            </a:r>
            <a:r>
              <a:rPr lang="ru-RU" dirty="0" err="1"/>
              <a:t>літрів</a:t>
            </a:r>
            <a:r>
              <a:rPr lang="ru-RU" dirty="0"/>
              <a:t> і частотою </a:t>
            </a:r>
            <a:r>
              <a:rPr lang="ru-RU" dirty="0" err="1"/>
              <a:t>електромагнітного</a:t>
            </a:r>
            <a:r>
              <a:rPr lang="ru-RU" dirty="0"/>
              <a:t> </a:t>
            </a:r>
            <a:r>
              <a:rPr lang="ru-RU"/>
              <a:t>поля </a:t>
            </a:r>
            <a:r>
              <a:rPr lang="ru-RU" smtClean="0"/>
              <a:t>2450 </a:t>
            </a:r>
            <a:r>
              <a:rPr lang="ru-RU" dirty="0"/>
              <a:t>МГц.</a:t>
            </a:r>
          </a:p>
          <a:p>
            <a:r>
              <a:rPr lang="ru-RU" dirty="0"/>
              <a:t>При </a:t>
            </a:r>
            <a:r>
              <a:rPr lang="ru-RU" dirty="0" err="1"/>
              <a:t>вказаній</a:t>
            </a:r>
            <a:r>
              <a:rPr lang="ru-RU" dirty="0"/>
              <a:t> </a:t>
            </a:r>
            <a:r>
              <a:rPr lang="ru-RU" dirty="0" err="1"/>
              <a:t>частоті</a:t>
            </a:r>
            <a:r>
              <a:rPr lang="ru-RU" dirty="0"/>
              <a:t> </a:t>
            </a:r>
            <a:r>
              <a:rPr lang="ru-RU" dirty="0" smtClean="0"/>
              <a:t>2450 </a:t>
            </a:r>
            <a:r>
              <a:rPr lang="ru-RU" dirty="0"/>
              <a:t>МГц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належної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 smtClean="0"/>
              <a:t>нагрівання</a:t>
            </a:r>
            <a:r>
              <a:rPr lang="ru-RU" dirty="0" smtClean="0"/>
              <a:t> </a:t>
            </a:r>
            <a:r>
              <a:rPr lang="ru-RU" dirty="0" err="1"/>
              <a:t>товщина</a:t>
            </a:r>
            <a:r>
              <a:rPr lang="ru-RU" dirty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/>
              <a:t>не повинна </a:t>
            </a:r>
            <a:r>
              <a:rPr lang="ru-RU" dirty="0" err="1"/>
              <a:t>перевищувати</a:t>
            </a:r>
            <a:r>
              <a:rPr lang="ru-RU" dirty="0"/>
              <a:t> 30…50 </a:t>
            </a:r>
            <a:r>
              <a:rPr lang="ru-RU" dirty="0" smtClean="0"/>
              <a:t>мм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90" y="2858298"/>
            <a:ext cx="4941726" cy="28200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9809" y="5380672"/>
            <a:ext cx="8775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Схема магнетрона:</a:t>
            </a:r>
          </a:p>
          <a:p>
            <a:r>
              <a:rPr lang="ru-RU" dirty="0"/>
              <a:t>1 – </a:t>
            </a:r>
            <a:r>
              <a:rPr lang="ru-RU" dirty="0" err="1"/>
              <a:t>катодні</a:t>
            </a:r>
            <a:r>
              <a:rPr lang="ru-RU" dirty="0"/>
              <a:t> </a:t>
            </a:r>
            <a:r>
              <a:rPr lang="ru-RU" dirty="0" err="1"/>
              <a:t>ніжки</a:t>
            </a:r>
            <a:r>
              <a:rPr lang="ru-RU" dirty="0"/>
              <a:t>; 2 – </a:t>
            </a:r>
            <a:r>
              <a:rPr lang="ru-RU" dirty="0" err="1"/>
              <a:t>мідні</a:t>
            </a:r>
            <a:r>
              <a:rPr lang="ru-RU" dirty="0"/>
              <a:t> </a:t>
            </a:r>
            <a:r>
              <a:rPr lang="ru-RU" dirty="0" err="1"/>
              <a:t>перемикачі</a:t>
            </a:r>
            <a:r>
              <a:rPr lang="ru-RU" dirty="0"/>
              <a:t>; 3 – </a:t>
            </a:r>
            <a:r>
              <a:rPr lang="ru-RU" dirty="0" err="1"/>
              <a:t>резонатори</a:t>
            </a:r>
            <a:r>
              <a:rPr lang="ru-RU" dirty="0"/>
              <a:t>; 4 – анод; 5 – петля </a:t>
            </a:r>
            <a:r>
              <a:rPr lang="ru-RU" dirty="0" err="1"/>
              <a:t>зв’язку</a:t>
            </a:r>
            <a:r>
              <a:rPr lang="ru-RU" dirty="0"/>
              <a:t>; 6 </a:t>
            </a:r>
            <a:r>
              <a:rPr lang="ru-RU" dirty="0" smtClean="0"/>
              <a:t>–</a:t>
            </a:r>
            <a:r>
              <a:rPr lang="ru-RU" dirty="0" err="1" smtClean="0"/>
              <a:t>коаксіальні</a:t>
            </a:r>
            <a:r>
              <a:rPr lang="ru-RU" dirty="0" smtClean="0"/>
              <a:t> </a:t>
            </a:r>
            <a:r>
              <a:rPr lang="ru-RU" dirty="0" err="1"/>
              <a:t>лінії</a:t>
            </a:r>
            <a:r>
              <a:rPr lang="ru-RU" dirty="0"/>
              <a:t>; 7 – </a:t>
            </a:r>
            <a:r>
              <a:rPr lang="ru-RU" dirty="0" err="1"/>
              <a:t>захисний</a:t>
            </a:r>
            <a:r>
              <a:rPr lang="ru-RU" dirty="0"/>
              <a:t> </a:t>
            </a:r>
            <a:r>
              <a:rPr lang="ru-RU" dirty="0" err="1"/>
              <a:t>діелектричний</a:t>
            </a:r>
            <a:r>
              <a:rPr lang="ru-RU" dirty="0"/>
              <a:t> </a:t>
            </a:r>
            <a:r>
              <a:rPr lang="ru-RU" dirty="0" err="1"/>
              <a:t>ковпак</a:t>
            </a:r>
            <a:r>
              <a:rPr lang="ru-RU" dirty="0"/>
              <a:t>; 8 – катод</a:t>
            </a:r>
          </a:p>
        </p:txBody>
      </p:sp>
    </p:spTree>
    <p:extLst>
      <p:ext uri="{BB962C8B-B14F-4D97-AF65-F5344CB8AC3E}">
        <p14:creationId xmlns:p14="http://schemas.microsoft.com/office/powerpoint/2010/main" val="2633513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5176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Переваги та недоліки НВЧ-нагрівання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60311"/>
            <a:ext cx="8596668" cy="4581052"/>
          </a:xfrm>
        </p:spPr>
        <p:txBody>
          <a:bodyPr>
            <a:normAutofit/>
          </a:bodyPr>
          <a:lstStyle/>
          <a:p>
            <a:r>
              <a:rPr lang="ru-RU" sz="2000" dirty="0" err="1"/>
              <a:t>Переваги</a:t>
            </a:r>
            <a:r>
              <a:rPr lang="ru-RU" sz="2000" dirty="0"/>
              <a:t> НВЧ-</a:t>
            </a:r>
            <a:r>
              <a:rPr lang="ru-RU" sz="2000" dirty="0" err="1"/>
              <a:t>нагріву</a:t>
            </a:r>
            <a:endParaRPr lang="ru-RU" sz="2000" dirty="0"/>
          </a:p>
          <a:p>
            <a:r>
              <a:rPr lang="ru-RU" sz="2000" dirty="0" smtClean="0"/>
              <a:t>- </a:t>
            </a:r>
            <a:r>
              <a:rPr lang="ru-RU" sz="2000" dirty="0" err="1"/>
              <a:t>Зменшення</a:t>
            </a:r>
            <a:r>
              <a:rPr lang="ru-RU" sz="2000" dirty="0"/>
              <a:t> </a:t>
            </a:r>
            <a:r>
              <a:rPr lang="ru-RU" sz="2000" dirty="0" err="1"/>
              <a:t>тривалості</a:t>
            </a:r>
            <a:r>
              <a:rPr lang="ru-RU" sz="2000" dirty="0"/>
              <a:t> </a:t>
            </a:r>
            <a:r>
              <a:rPr lang="ru-RU" sz="2000" dirty="0" err="1"/>
              <a:t>нагрівання</a:t>
            </a:r>
            <a:r>
              <a:rPr lang="ru-RU" sz="2000" dirty="0"/>
              <a:t> </a:t>
            </a:r>
            <a:r>
              <a:rPr lang="ru-RU" sz="2000" dirty="0" err="1"/>
              <a:t>продуктів</a:t>
            </a:r>
            <a:r>
              <a:rPr lang="ru-RU" sz="2000" dirty="0"/>
              <a:t> у 5-10 </a:t>
            </a:r>
            <a:r>
              <a:rPr lang="ru-RU" sz="2000" dirty="0" err="1"/>
              <a:t>разів</a:t>
            </a:r>
            <a:r>
              <a:rPr lang="ru-RU" sz="2000" dirty="0"/>
              <a:t>;</a:t>
            </a:r>
          </a:p>
          <a:p>
            <a:r>
              <a:rPr lang="ru-RU" sz="2000" dirty="0" smtClean="0"/>
              <a:t>- </a:t>
            </a:r>
            <a:r>
              <a:rPr lang="ru-RU" sz="2000" dirty="0" err="1"/>
              <a:t>Зменшення</a:t>
            </a:r>
            <a:r>
              <a:rPr lang="ru-RU" sz="2000" dirty="0"/>
              <a:t> </a:t>
            </a:r>
            <a:r>
              <a:rPr lang="ru-RU" sz="2000" dirty="0" err="1"/>
              <a:t>втрати</a:t>
            </a:r>
            <a:r>
              <a:rPr lang="ru-RU" sz="2000" dirty="0"/>
              <a:t> </a:t>
            </a:r>
            <a:r>
              <a:rPr lang="ru-RU" sz="2000" dirty="0" err="1"/>
              <a:t>маси</a:t>
            </a:r>
            <a:r>
              <a:rPr lang="ru-RU" sz="2000" dirty="0"/>
              <a:t> </a:t>
            </a:r>
            <a:r>
              <a:rPr lang="ru-RU" sz="2000" dirty="0" err="1"/>
              <a:t>виробів</a:t>
            </a:r>
            <a:r>
              <a:rPr lang="ru-RU" sz="2000" dirty="0"/>
              <a:t> до 10%;</a:t>
            </a:r>
          </a:p>
          <a:p>
            <a:r>
              <a:rPr lang="ru-RU" sz="2000" dirty="0" smtClean="0"/>
              <a:t>- </a:t>
            </a:r>
            <a:r>
              <a:rPr lang="ru-RU" sz="2000" dirty="0" err="1"/>
              <a:t>Зменшення</a:t>
            </a:r>
            <a:r>
              <a:rPr lang="ru-RU" sz="2000" dirty="0"/>
              <a:t> </a:t>
            </a:r>
            <a:r>
              <a:rPr lang="ru-RU" sz="2000" dirty="0" err="1"/>
              <a:t>витрат</a:t>
            </a:r>
            <a:r>
              <a:rPr lang="ru-RU" sz="2000" dirty="0"/>
              <a:t> </a:t>
            </a:r>
            <a:r>
              <a:rPr lang="ru-RU" sz="2000" dirty="0" err="1"/>
              <a:t>електроенергії</a:t>
            </a:r>
            <a:r>
              <a:rPr lang="ru-RU" sz="2000" dirty="0"/>
              <a:t> на 25–50%;</a:t>
            </a:r>
          </a:p>
          <a:p>
            <a:r>
              <a:rPr lang="ru-RU" sz="2000" dirty="0" smtClean="0"/>
              <a:t>-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продуктивності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 на 20–50%</a:t>
            </a:r>
          </a:p>
          <a:p>
            <a:r>
              <a:rPr lang="uk-UA" sz="2000" dirty="0" smtClean="0"/>
              <a:t>Недоліки НВЧ-нагріву</a:t>
            </a:r>
          </a:p>
          <a:p>
            <a:r>
              <a:rPr lang="uk-UA" sz="2000" dirty="0" smtClean="0"/>
              <a:t>- Обов'язково повинні мати захисний екран;</a:t>
            </a:r>
          </a:p>
          <a:p>
            <a:r>
              <a:rPr lang="uk-UA" sz="2000" dirty="0" smtClean="0"/>
              <a:t>- Використання відповідного посуду для приготування страв;</a:t>
            </a:r>
          </a:p>
          <a:p>
            <a:r>
              <a:rPr lang="uk-UA" sz="2000" dirty="0" smtClean="0"/>
              <a:t>-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6409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1. </a:t>
            </a:r>
            <a:r>
              <a:rPr lang="ru-RU" dirty="0" err="1">
                <a:solidFill>
                  <a:schemeClr val="tx1"/>
                </a:solidFill>
              </a:rPr>
              <a:t>Електричні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газові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плити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94" y="1282890"/>
            <a:ext cx="9812740" cy="557511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Плити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класифікувати</a:t>
            </a:r>
            <a:r>
              <a:rPr lang="ru-RU" dirty="0"/>
              <a:t> за рядом </a:t>
            </a:r>
            <a:r>
              <a:rPr lang="ru-RU" dirty="0" err="1"/>
              <a:t>ознак</a:t>
            </a:r>
            <a:r>
              <a:rPr lang="ru-RU" dirty="0"/>
              <a:t>:</a:t>
            </a:r>
          </a:p>
          <a:p>
            <a:r>
              <a:rPr lang="ru-RU" dirty="0"/>
              <a:t>1. </a:t>
            </a:r>
            <a:r>
              <a:rPr lang="ru-RU" dirty="0" err="1"/>
              <a:t>Плити</a:t>
            </a:r>
            <a:r>
              <a:rPr lang="ru-RU" dirty="0"/>
              <a:t> за видом </a:t>
            </a:r>
            <a:r>
              <a:rPr lang="ru-RU" dirty="0" err="1"/>
              <a:t>теплоносія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</a:t>
            </a:r>
          </a:p>
          <a:p>
            <a:r>
              <a:rPr lang="ru-RU" dirty="0"/>
              <a:t>- </a:t>
            </a:r>
            <a:r>
              <a:rPr lang="ru-RU" dirty="0" err="1"/>
              <a:t>електричні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газові</a:t>
            </a:r>
            <a:r>
              <a:rPr lang="ru-RU" dirty="0"/>
              <a:t>;</a:t>
            </a:r>
          </a:p>
          <a:p>
            <a:r>
              <a:rPr lang="ru-RU" dirty="0"/>
              <a:t>2. По </a:t>
            </a:r>
            <a:r>
              <a:rPr lang="ru-RU" dirty="0" err="1"/>
              <a:t>використанню</a:t>
            </a:r>
            <a:r>
              <a:rPr lang="ru-RU" dirty="0"/>
              <a:t> у </a:t>
            </a:r>
            <a:r>
              <a:rPr lang="ru-RU" dirty="0" err="1"/>
              <a:t>виробничому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endParaRPr lang="ru-RU" dirty="0"/>
          </a:p>
          <a:p>
            <a:r>
              <a:rPr lang="ru-RU" dirty="0"/>
              <a:t>-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наплитного</a:t>
            </a:r>
            <a:r>
              <a:rPr lang="ru-RU" dirty="0"/>
              <a:t> посуду;</a:t>
            </a:r>
          </a:p>
          <a:p>
            <a:r>
              <a:rPr lang="ru-RU" dirty="0"/>
              <a:t>- з </a:t>
            </a:r>
            <a:r>
              <a:rPr lang="ru-RU" dirty="0" err="1"/>
              <a:t>приготуванням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на </a:t>
            </a:r>
            <a:r>
              <a:rPr lang="ru-RU" dirty="0" err="1"/>
              <a:t>жарильній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;</a:t>
            </a:r>
          </a:p>
          <a:p>
            <a:r>
              <a:rPr lang="ru-RU" dirty="0"/>
              <a:t>3. По конструктивному </a:t>
            </a:r>
            <a:r>
              <a:rPr lang="ru-RU" dirty="0" err="1"/>
              <a:t>вирішенню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несекційні</a:t>
            </a:r>
            <a:r>
              <a:rPr lang="ru-RU" dirty="0"/>
              <a:t> і </a:t>
            </a:r>
            <a:r>
              <a:rPr lang="ru-RU" dirty="0" err="1"/>
              <a:t>секційні</a:t>
            </a:r>
            <a:r>
              <a:rPr lang="ru-RU" dirty="0"/>
              <a:t>;</a:t>
            </a:r>
          </a:p>
          <a:p>
            <a:r>
              <a:rPr lang="ru-RU" dirty="0"/>
              <a:t>- з </a:t>
            </a:r>
            <a:r>
              <a:rPr lang="ru-RU" dirty="0" err="1"/>
              <a:t>прямокутними</a:t>
            </a:r>
            <a:r>
              <a:rPr lang="ru-RU" dirty="0"/>
              <a:t> і </a:t>
            </a:r>
            <a:r>
              <a:rPr lang="ru-RU" dirty="0" err="1"/>
              <a:t>круглими</a:t>
            </a:r>
            <a:r>
              <a:rPr lang="ru-RU" dirty="0"/>
              <a:t> конфорками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суцільним</a:t>
            </a:r>
            <a:r>
              <a:rPr lang="ru-RU" dirty="0"/>
              <a:t> </a:t>
            </a:r>
            <a:r>
              <a:rPr lang="ru-RU" dirty="0" err="1"/>
              <a:t>жарильним</a:t>
            </a:r>
            <a:r>
              <a:rPr lang="ru-RU" dirty="0"/>
              <a:t> настилом;</a:t>
            </a:r>
          </a:p>
          <a:p>
            <a:r>
              <a:rPr lang="ru-RU" dirty="0"/>
              <a:t>- з </a:t>
            </a:r>
            <a:r>
              <a:rPr lang="ru-RU" dirty="0" err="1"/>
              <a:t>чавунними</a:t>
            </a:r>
            <a:r>
              <a:rPr lang="ru-RU" dirty="0"/>
              <a:t>, </a:t>
            </a:r>
            <a:r>
              <a:rPr lang="ru-RU" dirty="0" err="1"/>
              <a:t>стальними</a:t>
            </a:r>
            <a:r>
              <a:rPr lang="ru-RU" dirty="0"/>
              <a:t> і </a:t>
            </a:r>
            <a:r>
              <a:rPr lang="ru-RU" dirty="0" err="1"/>
              <a:t>склокерамічними</a:t>
            </a:r>
            <a:r>
              <a:rPr lang="ru-RU" dirty="0"/>
              <a:t> конфорками;</a:t>
            </a:r>
          </a:p>
          <a:p>
            <a:r>
              <a:rPr lang="ru-RU" dirty="0"/>
              <a:t>- </a:t>
            </a:r>
            <a:r>
              <a:rPr lang="ru-RU" dirty="0" err="1"/>
              <a:t>стаціонарні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пересувні</a:t>
            </a:r>
            <a:r>
              <a:rPr lang="ru-RU" dirty="0"/>
              <a:t>, </a:t>
            </a:r>
            <a:r>
              <a:rPr lang="ru-RU" dirty="0" err="1"/>
              <a:t>настільні</a:t>
            </a:r>
            <a:r>
              <a:rPr lang="ru-RU" dirty="0"/>
              <a:t>, </a:t>
            </a:r>
            <a:r>
              <a:rPr lang="ru-RU" dirty="0" err="1"/>
              <a:t>напільні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з </a:t>
            </a:r>
            <a:r>
              <a:rPr lang="ru-RU" dirty="0" err="1"/>
              <a:t>встановленням</a:t>
            </a:r>
            <a:r>
              <a:rPr lang="ru-RU" dirty="0"/>
              <a:t> на </a:t>
            </a:r>
            <a:r>
              <a:rPr lang="ru-RU" dirty="0" err="1"/>
              <a:t>підставці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</a:p>
          <a:p>
            <a:r>
              <a:rPr lang="ru-RU" dirty="0" err="1"/>
              <a:t>спеціальній</a:t>
            </a:r>
            <a:r>
              <a:rPr lang="ru-RU" dirty="0"/>
              <a:t> </a:t>
            </a:r>
            <a:r>
              <a:rPr lang="ru-RU" dirty="0" err="1"/>
              <a:t>загальній</a:t>
            </a:r>
            <a:r>
              <a:rPr lang="ru-RU" dirty="0"/>
              <a:t> </a:t>
            </a:r>
            <a:r>
              <a:rPr lang="ru-RU" dirty="0" err="1"/>
              <a:t>фермі</a:t>
            </a:r>
            <a:r>
              <a:rPr lang="ru-RU" dirty="0"/>
              <a:t>;</a:t>
            </a:r>
          </a:p>
          <a:p>
            <a:r>
              <a:rPr lang="ru-RU" dirty="0"/>
              <a:t>- з жаровою </a:t>
            </a:r>
            <a:r>
              <a:rPr lang="ru-RU" dirty="0" err="1"/>
              <a:t>шафою</a:t>
            </a:r>
            <a:r>
              <a:rPr lang="ru-RU" dirty="0"/>
              <a:t> з </a:t>
            </a:r>
            <a:r>
              <a:rPr lang="ru-RU" dirty="0" err="1"/>
              <a:t>примусовою</a:t>
            </a:r>
            <a:r>
              <a:rPr lang="ru-RU" dirty="0"/>
              <a:t> </a:t>
            </a:r>
            <a:r>
              <a:rPr lang="ru-RU" dirty="0" err="1"/>
              <a:t>конвекцією</a:t>
            </a:r>
            <a:r>
              <a:rPr lang="ru-RU" dirty="0"/>
              <a:t> (з </a:t>
            </a:r>
            <a:r>
              <a:rPr lang="ru-RU" dirty="0" err="1"/>
              <a:t>наявністю</a:t>
            </a:r>
            <a:r>
              <a:rPr lang="ru-RU" dirty="0"/>
              <a:t> </a:t>
            </a:r>
            <a:r>
              <a:rPr lang="ru-RU" dirty="0" err="1"/>
              <a:t>парозволоження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без) </a:t>
            </a:r>
            <a:r>
              <a:rPr lang="ru-RU" dirty="0" err="1"/>
              <a:t>чи</a:t>
            </a:r>
            <a:r>
              <a:rPr lang="ru-RU" dirty="0"/>
              <a:t> без </a:t>
            </a:r>
          </a:p>
          <a:p>
            <a:r>
              <a:rPr lang="ru-RU" dirty="0" err="1"/>
              <a:t>конвекції</a:t>
            </a:r>
            <a:r>
              <a:rPr lang="ru-RU" dirty="0"/>
              <a:t>, з тепловою </a:t>
            </a:r>
            <a:r>
              <a:rPr lang="ru-RU" dirty="0" err="1"/>
              <a:t>шафою</a:t>
            </a:r>
            <a:r>
              <a:rPr lang="ru-RU" dirty="0"/>
              <a:t>, з </a:t>
            </a:r>
            <a:r>
              <a:rPr lang="ru-RU" dirty="0" err="1"/>
              <a:t>інвентарною</a:t>
            </a:r>
            <a:r>
              <a:rPr lang="ru-RU" dirty="0"/>
              <a:t> </a:t>
            </a:r>
            <a:r>
              <a:rPr lang="ru-RU" dirty="0" err="1"/>
              <a:t>шафою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9916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5994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Класифікація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42197"/>
            <a:ext cx="8596668" cy="449916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4. По типу </a:t>
            </a:r>
            <a:r>
              <a:rPr lang="ru-RU" dirty="0" err="1"/>
              <a:t>нагрівальних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у </a:t>
            </a:r>
            <a:r>
              <a:rPr lang="ru-RU" dirty="0" err="1"/>
              <a:t>електричних</a:t>
            </a:r>
            <a:r>
              <a:rPr lang="ru-RU" dirty="0"/>
              <a:t> моделях</a:t>
            </a:r>
          </a:p>
          <a:p>
            <a:r>
              <a:rPr lang="ru-RU" dirty="0"/>
              <a:t>- з </a:t>
            </a:r>
            <a:r>
              <a:rPr lang="ru-RU" dirty="0" err="1"/>
              <a:t>закритим</a:t>
            </a:r>
            <a:r>
              <a:rPr lang="ru-RU" dirty="0"/>
              <a:t> </a:t>
            </a:r>
            <a:r>
              <a:rPr lang="ru-RU" dirty="0" err="1"/>
              <a:t>нагрівальним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(</a:t>
            </a:r>
            <a:r>
              <a:rPr lang="ru-RU" dirty="0" err="1"/>
              <a:t>спіраллю</a:t>
            </a:r>
            <a:r>
              <a:rPr lang="ru-RU" dirty="0"/>
              <a:t>) в </a:t>
            </a:r>
            <a:r>
              <a:rPr lang="ru-RU" dirty="0" err="1"/>
              <a:t>середині</a:t>
            </a:r>
            <a:r>
              <a:rPr lang="ru-RU" dirty="0"/>
              <a:t> </a:t>
            </a:r>
            <a:r>
              <a:rPr lang="ru-RU" dirty="0" err="1"/>
              <a:t>розбірної</a:t>
            </a:r>
            <a:r>
              <a:rPr lang="ru-RU" dirty="0"/>
              <a:t> </a:t>
            </a:r>
            <a:r>
              <a:rPr lang="ru-RU" dirty="0" err="1"/>
              <a:t>чавунної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;</a:t>
            </a:r>
          </a:p>
          <a:p>
            <a:r>
              <a:rPr lang="ru-RU" dirty="0"/>
              <a:t>- з </a:t>
            </a:r>
            <a:r>
              <a:rPr lang="ru-RU" dirty="0" err="1"/>
              <a:t>ТЕНом</a:t>
            </a:r>
            <a:r>
              <a:rPr lang="ru-RU" dirty="0"/>
              <a:t> з </a:t>
            </a:r>
            <a:r>
              <a:rPr lang="ru-RU" dirty="0" err="1"/>
              <a:t>нижньої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чавунної</a:t>
            </a:r>
            <a:r>
              <a:rPr lang="ru-RU" dirty="0"/>
              <a:t> конфорки (</a:t>
            </a:r>
            <a:r>
              <a:rPr lang="ru-RU" dirty="0" err="1"/>
              <a:t>ТЕНові</a:t>
            </a:r>
            <a:r>
              <a:rPr lang="ru-RU" dirty="0"/>
              <a:t> конфорки);</a:t>
            </a:r>
          </a:p>
          <a:p>
            <a:r>
              <a:rPr lang="ru-RU" dirty="0"/>
              <a:t>- з </a:t>
            </a:r>
            <a:r>
              <a:rPr lang="ru-RU" dirty="0" err="1"/>
              <a:t>відкритим</a:t>
            </a:r>
            <a:r>
              <a:rPr lang="ru-RU" dirty="0"/>
              <a:t> </a:t>
            </a:r>
            <a:r>
              <a:rPr lang="ru-RU" dirty="0" err="1"/>
              <a:t>нагрівальним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(</a:t>
            </a:r>
            <a:r>
              <a:rPr lang="ru-RU" dirty="0" err="1"/>
              <a:t>спіраллю</a:t>
            </a:r>
            <a:r>
              <a:rPr lang="ru-RU" dirty="0"/>
              <a:t>) з </a:t>
            </a:r>
            <a:r>
              <a:rPr lang="ru-RU" dirty="0" err="1"/>
              <a:t>нижньої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склокерамічної</a:t>
            </a:r>
            <a:r>
              <a:rPr lang="ru-RU" dirty="0"/>
              <a:t> </a:t>
            </a:r>
          </a:p>
          <a:p>
            <a:r>
              <a:rPr lang="ru-RU" dirty="0"/>
              <a:t>конфорки;</a:t>
            </a:r>
          </a:p>
          <a:p>
            <a:r>
              <a:rPr lang="ru-RU" dirty="0"/>
              <a:t>- з ІЧ-генераторами (</a:t>
            </a:r>
            <a:r>
              <a:rPr lang="ru-RU" dirty="0" err="1"/>
              <a:t>галогенові</a:t>
            </a:r>
            <a:r>
              <a:rPr lang="ru-RU" dirty="0"/>
              <a:t> </a:t>
            </a:r>
            <a:r>
              <a:rPr lang="ru-RU" dirty="0" err="1"/>
              <a:t>нагрівачі</a:t>
            </a:r>
            <a:r>
              <a:rPr lang="ru-RU" dirty="0"/>
              <a:t>) з </a:t>
            </a:r>
            <a:r>
              <a:rPr lang="ru-RU" dirty="0" err="1"/>
              <a:t>нижньої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склокерамічної</a:t>
            </a:r>
            <a:r>
              <a:rPr lang="ru-RU" dirty="0"/>
              <a:t> конфорки;</a:t>
            </a:r>
          </a:p>
          <a:p>
            <a:r>
              <a:rPr lang="ru-RU" dirty="0"/>
              <a:t>- з </a:t>
            </a:r>
            <a:r>
              <a:rPr lang="ru-RU" dirty="0" err="1"/>
              <a:t>індукторами</a:t>
            </a:r>
            <a:r>
              <a:rPr lang="ru-RU" dirty="0"/>
              <a:t> в </a:t>
            </a:r>
            <a:r>
              <a:rPr lang="ru-RU" dirty="0" err="1"/>
              <a:t>нижньої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склокерамічної</a:t>
            </a:r>
            <a:r>
              <a:rPr lang="ru-RU" dirty="0"/>
              <a:t> конфорки (</a:t>
            </a:r>
            <a:r>
              <a:rPr lang="ru-RU" dirty="0" err="1"/>
              <a:t>індукційні</a:t>
            </a:r>
            <a:r>
              <a:rPr lang="ru-RU" dirty="0"/>
              <a:t> </a:t>
            </a:r>
            <a:r>
              <a:rPr lang="ru-RU" dirty="0" err="1"/>
              <a:t>плити</a:t>
            </a:r>
            <a:r>
              <a:rPr lang="ru-RU" dirty="0"/>
              <a:t>); </a:t>
            </a:r>
          </a:p>
          <a:p>
            <a:r>
              <a:rPr lang="ru-RU" dirty="0"/>
              <a:t>5. По типу </a:t>
            </a:r>
            <a:r>
              <a:rPr lang="ru-RU" dirty="0" err="1"/>
              <a:t>нагрівальних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у </a:t>
            </a:r>
            <a:r>
              <a:rPr lang="ru-RU" dirty="0" err="1"/>
              <a:t>газових</a:t>
            </a:r>
            <a:r>
              <a:rPr lang="ru-RU" dirty="0"/>
              <a:t> моделях</a:t>
            </a:r>
          </a:p>
          <a:p>
            <a:r>
              <a:rPr lang="ru-RU" dirty="0"/>
              <a:t>- з </a:t>
            </a:r>
            <a:r>
              <a:rPr lang="ru-RU" dirty="0" err="1"/>
              <a:t>відкритими</a:t>
            </a:r>
            <a:r>
              <a:rPr lang="ru-RU" dirty="0"/>
              <a:t> пальниками;</a:t>
            </a:r>
          </a:p>
          <a:p>
            <a:r>
              <a:rPr lang="ru-RU" dirty="0"/>
              <a:t>- з </a:t>
            </a:r>
            <a:r>
              <a:rPr lang="ru-RU" dirty="0" err="1"/>
              <a:t>закритими</a:t>
            </a:r>
            <a:r>
              <a:rPr lang="ru-RU" dirty="0"/>
              <a:t> пальниками;</a:t>
            </a:r>
          </a:p>
        </p:txBody>
      </p:sp>
    </p:spTree>
    <p:extLst>
      <p:ext uri="{BB962C8B-B14F-4D97-AF65-F5344CB8AC3E}">
        <p14:creationId xmlns:p14="http://schemas.microsoft.com/office/powerpoint/2010/main" val="152966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095" y="186520"/>
            <a:ext cx="8596668" cy="714233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Класифікація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899" y="900753"/>
            <a:ext cx="9526137" cy="5704763"/>
          </a:xfrm>
        </p:spPr>
        <p:txBody>
          <a:bodyPr>
            <a:normAutofit/>
          </a:bodyPr>
          <a:lstStyle/>
          <a:p>
            <a:r>
              <a:rPr lang="ru-RU" dirty="0" smtClean="0"/>
              <a:t>6.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функціональних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плити</a:t>
            </a:r>
            <a:r>
              <a:rPr lang="ru-RU" dirty="0" smtClean="0"/>
              <a:t> </a:t>
            </a:r>
            <a:r>
              <a:rPr lang="ru-RU" dirty="0" err="1" smtClean="0"/>
              <a:t>поділяють</a:t>
            </a:r>
            <a:r>
              <a:rPr lang="ru-RU" dirty="0" smtClean="0"/>
              <a:t> на </a:t>
            </a:r>
            <a:r>
              <a:rPr lang="ru-RU" dirty="0" err="1" smtClean="0"/>
              <a:t>апарати</a:t>
            </a:r>
            <a:r>
              <a:rPr lang="ru-RU" dirty="0" smtClean="0"/>
              <a:t> з: </a:t>
            </a:r>
          </a:p>
          <a:p>
            <a:r>
              <a:rPr lang="ru-RU" dirty="0" smtClean="0"/>
              <a:t>− жаровою </a:t>
            </a:r>
            <a:r>
              <a:rPr lang="ru-RU" dirty="0" err="1" smtClean="0"/>
              <a:t>шафою</a:t>
            </a:r>
            <a:r>
              <a:rPr lang="ru-RU" dirty="0" smtClean="0"/>
              <a:t> (рис.1);</a:t>
            </a:r>
          </a:p>
          <a:p>
            <a:r>
              <a:rPr lang="ru-RU" dirty="0" smtClean="0"/>
              <a:t>− тепловою </a:t>
            </a:r>
            <a:r>
              <a:rPr lang="ru-RU" dirty="0" err="1" smtClean="0"/>
              <a:t>шафою</a:t>
            </a:r>
            <a:r>
              <a:rPr lang="ru-RU" dirty="0" smtClean="0"/>
              <a:t>; </a:t>
            </a:r>
          </a:p>
          <a:p>
            <a:r>
              <a:rPr lang="ru-RU" dirty="0" smtClean="0"/>
              <a:t>− </a:t>
            </a:r>
            <a:r>
              <a:rPr lang="ru-RU" dirty="0" err="1" smtClean="0"/>
              <a:t>інвентарними</a:t>
            </a:r>
            <a:r>
              <a:rPr lang="ru-RU" dirty="0" smtClean="0"/>
              <a:t> </a:t>
            </a:r>
            <a:r>
              <a:rPr lang="ru-RU" dirty="0" err="1" smtClean="0"/>
              <a:t>шафами</a:t>
            </a:r>
            <a:r>
              <a:rPr lang="ru-RU" dirty="0" smtClean="0"/>
              <a:t>; </a:t>
            </a:r>
          </a:p>
          <a:p>
            <a:r>
              <a:rPr lang="ru-RU" dirty="0" smtClean="0"/>
              <a:t>− </a:t>
            </a:r>
            <a:r>
              <a:rPr lang="ru-RU" dirty="0" err="1" smtClean="0"/>
              <a:t>водонагрівачем</a:t>
            </a:r>
            <a:r>
              <a:rPr lang="ru-RU" dirty="0" smtClean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794" y="1614985"/>
            <a:ext cx="7915702" cy="37895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9808" y="5682186"/>
            <a:ext cx="92804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 1. </a:t>
            </a:r>
            <a:r>
              <a:rPr lang="ru-RU" dirty="0" err="1" smtClean="0"/>
              <a:t>Принципова</a:t>
            </a:r>
            <a:r>
              <a:rPr lang="ru-RU" dirty="0" smtClean="0"/>
              <a:t> схема </a:t>
            </a:r>
            <a:r>
              <a:rPr lang="ru-RU" dirty="0" err="1" smtClean="0"/>
              <a:t>чотириконфоркової</a:t>
            </a:r>
            <a:r>
              <a:rPr lang="ru-RU" dirty="0" smtClean="0"/>
              <a:t> </a:t>
            </a:r>
            <a:r>
              <a:rPr lang="ru-RU" dirty="0" err="1" smtClean="0"/>
              <a:t>плити</a:t>
            </a:r>
            <a:r>
              <a:rPr lang="ru-RU" dirty="0" smtClean="0"/>
              <a:t> з жаровою </a:t>
            </a:r>
            <a:r>
              <a:rPr lang="ru-RU" dirty="0" err="1" smtClean="0"/>
              <a:t>шафою</a:t>
            </a:r>
            <a:r>
              <a:rPr lang="ru-RU" dirty="0" smtClean="0"/>
              <a:t>:</a:t>
            </a:r>
          </a:p>
          <a:p>
            <a:r>
              <a:rPr lang="ru-RU" dirty="0" smtClean="0"/>
              <a:t>1 – каркас; 2 – </a:t>
            </a:r>
            <a:r>
              <a:rPr lang="ru-RU" dirty="0" err="1" smtClean="0"/>
              <a:t>бортова</a:t>
            </a:r>
            <a:r>
              <a:rPr lang="ru-RU" dirty="0" smtClean="0"/>
              <a:t> </a:t>
            </a:r>
            <a:r>
              <a:rPr lang="ru-RU" dirty="0" err="1" smtClean="0"/>
              <a:t>поверхня</a:t>
            </a:r>
            <a:r>
              <a:rPr lang="ru-RU" dirty="0" smtClean="0"/>
              <a:t>; 3 – конфорки; 4, 9 – </a:t>
            </a:r>
            <a:r>
              <a:rPr lang="ru-RU" dirty="0" err="1" smtClean="0"/>
              <a:t>верхня</a:t>
            </a:r>
            <a:r>
              <a:rPr lang="ru-RU" dirty="0" smtClean="0"/>
              <a:t> і </a:t>
            </a:r>
            <a:r>
              <a:rPr lang="ru-RU" dirty="0" err="1" smtClean="0"/>
              <a:t>нижня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ТЕНів</a:t>
            </a:r>
            <a:r>
              <a:rPr lang="ru-RU" dirty="0" smtClean="0"/>
              <a:t>; 5 – </a:t>
            </a:r>
            <a:r>
              <a:rPr lang="ru-RU" dirty="0" err="1" smtClean="0"/>
              <a:t>висувний</a:t>
            </a:r>
            <a:r>
              <a:rPr lang="ru-RU" dirty="0" smtClean="0"/>
              <a:t> </a:t>
            </a:r>
            <a:r>
              <a:rPr lang="ru-RU" dirty="0" err="1" smtClean="0"/>
              <a:t>піддон</a:t>
            </a:r>
            <a:r>
              <a:rPr lang="ru-RU" dirty="0" smtClean="0"/>
              <a:t>; 6 – блок </a:t>
            </a:r>
            <a:r>
              <a:rPr lang="ru-RU" dirty="0" err="1" smtClean="0"/>
              <a:t>керування</a:t>
            </a:r>
            <a:r>
              <a:rPr lang="ru-RU" dirty="0" smtClean="0"/>
              <a:t>; 7 – лист; 8 – </a:t>
            </a:r>
            <a:r>
              <a:rPr lang="ru-RU" dirty="0" err="1" smtClean="0"/>
              <a:t>піддон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86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693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433" y="1473959"/>
            <a:ext cx="8864569" cy="4567404"/>
          </a:xfrm>
        </p:spPr>
        <p:txBody>
          <a:bodyPr>
            <a:normAutofit/>
          </a:bodyPr>
          <a:lstStyle/>
          <a:p>
            <a:r>
              <a:rPr lang="ru-RU" sz="2000" dirty="0" err="1"/>
              <a:t>Головним</a:t>
            </a:r>
            <a:r>
              <a:rPr lang="ru-RU" sz="2000" dirty="0"/>
              <a:t> </a:t>
            </a:r>
            <a:r>
              <a:rPr lang="ru-RU" sz="2000" dirty="0" err="1"/>
              <a:t>конструктивним</a:t>
            </a:r>
            <a:r>
              <a:rPr lang="ru-RU" sz="2000" dirty="0"/>
              <a:t> </a:t>
            </a:r>
            <a:r>
              <a:rPr lang="ru-RU" sz="2000" dirty="0" err="1"/>
              <a:t>елементом</a:t>
            </a:r>
            <a:r>
              <a:rPr lang="ru-RU" sz="2000" dirty="0"/>
              <a:t> плит є конфорки. Чим </a:t>
            </a:r>
            <a:r>
              <a:rPr lang="ru-RU" sz="2000" dirty="0" err="1"/>
              <a:t>ближче</a:t>
            </a:r>
            <a:r>
              <a:rPr lang="ru-RU" sz="2000" dirty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 і </a:t>
            </a:r>
            <a:r>
              <a:rPr lang="ru-RU" sz="2000" dirty="0" err="1"/>
              <a:t>розміри</a:t>
            </a:r>
            <a:r>
              <a:rPr lang="ru-RU" sz="2000" dirty="0"/>
              <a:t> конфорок до </a:t>
            </a:r>
            <a:r>
              <a:rPr lang="ru-RU" sz="2000" dirty="0" err="1"/>
              <a:t>форми</a:t>
            </a:r>
            <a:r>
              <a:rPr lang="ru-RU" sz="2000" dirty="0"/>
              <a:t> і </a:t>
            </a:r>
            <a:r>
              <a:rPr lang="ru-RU" sz="2000" dirty="0" err="1"/>
              <a:t>розмірам</a:t>
            </a:r>
            <a:r>
              <a:rPr lang="ru-RU" sz="2000" dirty="0"/>
              <a:t> дна </a:t>
            </a:r>
            <a:r>
              <a:rPr lang="ru-RU" sz="2000" dirty="0" err="1"/>
              <a:t>наплитного</a:t>
            </a:r>
            <a:r>
              <a:rPr lang="ru-RU" sz="2000" dirty="0"/>
              <a:t> посуду, </a:t>
            </a:r>
            <a:r>
              <a:rPr lang="ru-RU" sz="2000" dirty="0" err="1"/>
              <a:t>тим</a:t>
            </a:r>
            <a:r>
              <a:rPr lang="ru-RU" sz="2000" dirty="0"/>
              <a:t> </a:t>
            </a:r>
            <a:r>
              <a:rPr lang="ru-RU" sz="2000" dirty="0" err="1"/>
              <a:t>вище</a:t>
            </a:r>
            <a:r>
              <a:rPr lang="ru-RU" sz="2000" dirty="0"/>
              <a:t> </a:t>
            </a:r>
            <a:r>
              <a:rPr lang="ru-RU" sz="2000" dirty="0" err="1"/>
              <a:t>ефективність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плит. В </a:t>
            </a:r>
            <a:r>
              <a:rPr lang="ru-RU" sz="2000" dirty="0" err="1"/>
              <a:t>електричних</a:t>
            </a:r>
            <a:r>
              <a:rPr lang="ru-RU" sz="2000" dirty="0"/>
              <a:t> плитах конфорки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мати</a:t>
            </a:r>
            <a:r>
              <a:rPr lang="ru-RU" sz="2000" dirty="0"/>
              <a:t> як </a:t>
            </a:r>
            <a:r>
              <a:rPr lang="ru-RU" sz="2000" dirty="0" err="1"/>
              <a:t>круглу</a:t>
            </a:r>
            <a:r>
              <a:rPr lang="ru-RU" sz="2000" dirty="0"/>
              <a:t>, так і </a:t>
            </a:r>
            <a:r>
              <a:rPr lang="ru-RU" sz="2000" dirty="0" err="1"/>
              <a:t>прямокутну</a:t>
            </a:r>
            <a:r>
              <a:rPr lang="ru-RU" sz="2000" dirty="0"/>
              <a:t> форму. </a:t>
            </a:r>
            <a:r>
              <a:rPr lang="ru-RU" sz="2000" dirty="0" err="1"/>
              <a:t>Плити</a:t>
            </a:r>
            <a:r>
              <a:rPr lang="ru-RU" sz="2000" dirty="0"/>
              <a:t> з </a:t>
            </a:r>
            <a:r>
              <a:rPr lang="ru-RU" sz="2000" dirty="0" err="1"/>
              <a:t>круглими</a:t>
            </a:r>
            <a:r>
              <a:rPr lang="ru-RU" sz="2000" dirty="0"/>
              <a:t> конфорками </a:t>
            </a:r>
            <a:r>
              <a:rPr lang="ru-RU" sz="2000" dirty="0" err="1"/>
              <a:t>застосуються</a:t>
            </a:r>
            <a:r>
              <a:rPr lang="ru-RU" sz="2000" dirty="0"/>
              <a:t> при </a:t>
            </a:r>
            <a:r>
              <a:rPr lang="ru-RU" sz="2000" dirty="0" err="1"/>
              <a:t>малих</a:t>
            </a:r>
            <a:r>
              <a:rPr lang="ru-RU" sz="2000" dirty="0"/>
              <a:t> </a:t>
            </a:r>
            <a:r>
              <a:rPr lang="ru-RU" sz="2000" dirty="0" err="1"/>
              <a:t>обсягах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 в </a:t>
            </a:r>
            <a:r>
              <a:rPr lang="ru-RU" sz="2000" dirty="0" err="1"/>
              <a:t>закусочних</a:t>
            </a:r>
            <a:r>
              <a:rPr lang="ru-RU" sz="2000" dirty="0"/>
              <a:t> і барах, коли </a:t>
            </a:r>
            <a:r>
              <a:rPr lang="ru-RU" sz="2000" dirty="0" err="1"/>
              <a:t>використовується</a:t>
            </a:r>
            <a:r>
              <a:rPr lang="ru-RU" sz="2000" dirty="0"/>
              <a:t> </a:t>
            </a:r>
            <a:r>
              <a:rPr lang="ru-RU" sz="2000" dirty="0" err="1"/>
              <a:t>наплитний</a:t>
            </a:r>
            <a:r>
              <a:rPr lang="ru-RU" sz="2000" dirty="0"/>
              <a:t> посуд </a:t>
            </a:r>
            <a:r>
              <a:rPr lang="ru-RU" sz="2000" dirty="0" err="1"/>
              <a:t>невеликої</a:t>
            </a:r>
            <a:r>
              <a:rPr lang="ru-RU" sz="2000" dirty="0"/>
              <a:t> </a:t>
            </a:r>
            <a:r>
              <a:rPr lang="ru-RU" sz="2000" dirty="0" err="1"/>
              <a:t>ємності</a:t>
            </a:r>
            <a:r>
              <a:rPr lang="ru-RU" sz="2000" dirty="0"/>
              <a:t> (</a:t>
            </a:r>
            <a:r>
              <a:rPr lang="ru-RU" sz="2000" dirty="0" smtClean="0"/>
              <a:t>рис.2.1</a:t>
            </a:r>
            <a:r>
              <a:rPr lang="ru-RU" sz="2000" dirty="0"/>
              <a:t>, а). </a:t>
            </a:r>
            <a:r>
              <a:rPr lang="ru-RU" sz="2000" dirty="0" err="1"/>
              <a:t>Круглі</a:t>
            </a:r>
            <a:r>
              <a:rPr lang="ru-RU" sz="2000" dirty="0"/>
              <a:t> конфорки </a:t>
            </a:r>
            <a:r>
              <a:rPr lang="ru-RU" sz="2000" dirty="0" err="1"/>
              <a:t>зазвичай</a:t>
            </a:r>
            <a:r>
              <a:rPr lang="ru-RU" sz="2000" dirty="0"/>
              <a:t>  </a:t>
            </a:r>
            <a:r>
              <a:rPr lang="ru-RU" sz="2000" dirty="0" err="1"/>
              <a:t>мають</a:t>
            </a:r>
            <a:r>
              <a:rPr lang="ru-RU" sz="2000" dirty="0"/>
              <a:t> два </a:t>
            </a:r>
            <a:r>
              <a:rPr lang="ru-RU" sz="2000" dirty="0" err="1"/>
              <a:t>типи</a:t>
            </a:r>
            <a:r>
              <a:rPr lang="ru-RU" sz="2000" dirty="0"/>
              <a:t> </a:t>
            </a:r>
            <a:r>
              <a:rPr lang="ru-RU" sz="2000" dirty="0" err="1"/>
              <a:t>розміру</a:t>
            </a:r>
            <a:r>
              <a:rPr lang="ru-RU" sz="2000" dirty="0"/>
              <a:t>: </a:t>
            </a:r>
            <a:r>
              <a:rPr lang="ru-RU" sz="2000" dirty="0" err="1"/>
              <a:t>діаметром</a:t>
            </a:r>
            <a:r>
              <a:rPr lang="ru-RU" sz="2000" dirty="0"/>
              <a:t> 0,236 і 0,300 м. </a:t>
            </a:r>
            <a:endParaRPr lang="ru-RU" sz="2000" dirty="0" smtClean="0"/>
          </a:p>
          <a:p>
            <a:r>
              <a:rPr lang="ru-RU" sz="2000" dirty="0"/>
              <a:t>Для невеликих </a:t>
            </a:r>
            <a:r>
              <a:rPr lang="ru-RU" sz="2000" dirty="0" err="1"/>
              <a:t>ресторанів</a:t>
            </a:r>
            <a:r>
              <a:rPr lang="ru-RU" sz="2000" dirty="0"/>
              <a:t> і кафе </a:t>
            </a:r>
            <a:r>
              <a:rPr lang="ru-RU" sz="2000" dirty="0" err="1"/>
              <a:t>використовують</a:t>
            </a:r>
            <a:r>
              <a:rPr lang="ru-RU" sz="2000" dirty="0"/>
              <a:t> </a:t>
            </a:r>
            <a:r>
              <a:rPr lang="ru-RU" sz="2000" dirty="0" err="1"/>
              <a:t>плити</a:t>
            </a:r>
            <a:r>
              <a:rPr lang="ru-RU" sz="2000" dirty="0"/>
              <a:t> з </a:t>
            </a:r>
            <a:r>
              <a:rPr lang="ru-RU" sz="2000" dirty="0" err="1"/>
              <a:t>прямокутними</a:t>
            </a:r>
            <a:r>
              <a:rPr lang="ru-RU" sz="2000" dirty="0"/>
              <a:t> конфорками </a:t>
            </a:r>
            <a:r>
              <a:rPr lang="ru-RU" sz="2000" dirty="0" err="1"/>
              <a:t>площею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0,12 до 0,24 м.,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розташовані</a:t>
            </a:r>
            <a:r>
              <a:rPr lang="ru-RU" sz="2000" dirty="0"/>
              <a:t> на </a:t>
            </a:r>
            <a:r>
              <a:rPr lang="ru-RU" sz="2000" dirty="0" err="1"/>
              <a:t>відносно</a:t>
            </a:r>
            <a:r>
              <a:rPr lang="ru-RU" sz="2000" dirty="0"/>
              <a:t> </a:t>
            </a:r>
            <a:r>
              <a:rPr lang="ru-RU" sz="2000" dirty="0" err="1"/>
              <a:t>великій</a:t>
            </a:r>
            <a:r>
              <a:rPr lang="ru-RU" sz="2000" dirty="0"/>
              <a:t> </a:t>
            </a:r>
            <a:r>
              <a:rPr lang="ru-RU" sz="2000" dirty="0" err="1"/>
              <a:t>відстані</a:t>
            </a:r>
            <a:r>
              <a:rPr lang="ru-RU" sz="2000" dirty="0"/>
              <a:t> один </a:t>
            </a:r>
            <a:r>
              <a:rPr lang="ru-RU" sz="2000" dirty="0" err="1"/>
              <a:t>від</a:t>
            </a:r>
            <a:r>
              <a:rPr lang="ru-RU" sz="2000" dirty="0"/>
              <a:t> одного </a:t>
            </a:r>
            <a:endParaRPr lang="ru-RU" sz="2000" dirty="0" smtClean="0"/>
          </a:p>
          <a:p>
            <a:r>
              <a:rPr lang="ru-RU" sz="2000" dirty="0" smtClean="0"/>
              <a:t>(рис.2.1</a:t>
            </a:r>
            <a:r>
              <a:rPr lang="ru-RU" sz="2000" dirty="0"/>
              <a:t>. б).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712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5492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64525"/>
            <a:ext cx="8596668" cy="559558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 </a:t>
            </a:r>
            <a:r>
              <a:rPr lang="ru-RU" sz="2400" dirty="0"/>
              <a:t>великих </a:t>
            </a:r>
            <a:r>
              <a:rPr lang="ru-RU" sz="2400" dirty="0" err="1"/>
              <a:t>обсягах</a:t>
            </a:r>
            <a:r>
              <a:rPr lang="ru-RU" sz="2400" dirty="0"/>
              <a:t> </a:t>
            </a:r>
            <a:r>
              <a:rPr lang="ru-RU" sz="2400" dirty="0" err="1"/>
              <a:t>виробництва</a:t>
            </a:r>
            <a:r>
              <a:rPr lang="ru-RU" sz="2400" dirty="0"/>
              <a:t> </a:t>
            </a:r>
            <a:r>
              <a:rPr lang="ru-RU" sz="2400" dirty="0" err="1" smtClean="0"/>
              <a:t>застосовують</a:t>
            </a:r>
            <a:r>
              <a:rPr lang="ru-RU" sz="2400" dirty="0" smtClean="0"/>
              <a:t> </a:t>
            </a:r>
            <a:r>
              <a:rPr lang="ru-RU" sz="2400" dirty="0" err="1"/>
              <a:t>прямокутні</a:t>
            </a:r>
            <a:r>
              <a:rPr lang="ru-RU" sz="2400" dirty="0"/>
              <a:t> конфорки </a:t>
            </a:r>
            <a:r>
              <a:rPr lang="ru-RU" sz="2400" dirty="0" err="1"/>
              <a:t>площею</a:t>
            </a:r>
            <a:r>
              <a:rPr lang="ru-RU" sz="2400" dirty="0"/>
              <a:t> до 1 </a:t>
            </a:r>
            <a:r>
              <a:rPr lang="ru-RU" sz="2400" dirty="0" smtClean="0"/>
              <a:t>м2,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розташовані</a:t>
            </a:r>
            <a:r>
              <a:rPr lang="ru-RU" sz="2400" dirty="0"/>
              <a:t> </a:t>
            </a:r>
            <a:r>
              <a:rPr lang="ru-RU" sz="2400" dirty="0" err="1"/>
              <a:t>поруч</a:t>
            </a:r>
            <a:r>
              <a:rPr lang="ru-RU" sz="2400" dirty="0"/>
              <a:t> один з одним на </a:t>
            </a:r>
            <a:r>
              <a:rPr lang="ru-RU" sz="2400" dirty="0" err="1" smtClean="0"/>
              <a:t>відстані</a:t>
            </a:r>
            <a:r>
              <a:rPr lang="ru-RU" sz="2400" dirty="0" smtClean="0"/>
              <a:t> </a:t>
            </a:r>
            <a:r>
              <a:rPr lang="ru-RU" sz="2400" dirty="0" err="1"/>
              <a:t>теплових</a:t>
            </a:r>
            <a:r>
              <a:rPr lang="ru-RU" sz="2400" dirty="0"/>
              <a:t> </a:t>
            </a:r>
            <a:r>
              <a:rPr lang="ru-RU" sz="2400" dirty="0" err="1"/>
              <a:t>зазорів</a:t>
            </a:r>
            <a:r>
              <a:rPr lang="ru-RU" sz="2400" dirty="0"/>
              <a:t> (</a:t>
            </a:r>
            <a:r>
              <a:rPr lang="ru-RU" sz="2400" dirty="0" smtClean="0"/>
              <a:t>ріс.2.1.в</a:t>
            </a:r>
            <a:r>
              <a:rPr lang="ru-RU" sz="2400" dirty="0"/>
              <a:t>). У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випадку</a:t>
            </a:r>
            <a:r>
              <a:rPr lang="ru-RU" sz="2400" dirty="0"/>
              <a:t> </a:t>
            </a:r>
            <a:r>
              <a:rPr lang="ru-RU" sz="2400" dirty="0" err="1"/>
              <a:t>кілька</a:t>
            </a:r>
            <a:r>
              <a:rPr lang="ru-RU" sz="2400" dirty="0"/>
              <a:t> конфорок (</a:t>
            </a:r>
            <a:r>
              <a:rPr lang="ru-RU" sz="2400" dirty="0" err="1"/>
              <a:t>від</a:t>
            </a:r>
            <a:r>
              <a:rPr lang="ru-RU" sz="2400" dirty="0"/>
              <a:t> 2 до 6) </a:t>
            </a:r>
            <a:r>
              <a:rPr lang="ru-RU" sz="2400" dirty="0" err="1" smtClean="0"/>
              <a:t>утворюють</a:t>
            </a:r>
            <a:r>
              <a:rPr lang="ru-RU" sz="2400" dirty="0" smtClean="0"/>
              <a:t> практично </a:t>
            </a:r>
            <a:r>
              <a:rPr lang="ru-RU" sz="2400" dirty="0" err="1"/>
              <a:t>суцільну</a:t>
            </a:r>
            <a:r>
              <a:rPr lang="ru-RU" sz="2400" dirty="0"/>
              <a:t> </a:t>
            </a:r>
            <a:r>
              <a:rPr lang="ru-RU" sz="2400" dirty="0" err="1"/>
              <a:t>робочу</a:t>
            </a:r>
            <a:r>
              <a:rPr lang="ru-RU" sz="2400" dirty="0"/>
              <a:t> </a:t>
            </a:r>
            <a:r>
              <a:rPr lang="ru-RU" sz="2400" dirty="0" err="1"/>
              <a:t>поверхню</a:t>
            </a:r>
            <a:r>
              <a:rPr lang="ru-RU" sz="2400" dirty="0"/>
              <a:t>, на яку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одночасно</a:t>
            </a:r>
            <a:r>
              <a:rPr lang="ru-RU" sz="2400" dirty="0"/>
              <a:t> </a:t>
            </a:r>
            <a:r>
              <a:rPr lang="ru-RU" sz="2400" dirty="0" err="1"/>
              <a:t>встановлювати</a:t>
            </a:r>
            <a:r>
              <a:rPr lang="ru-RU" sz="2400" dirty="0"/>
              <a:t> </a:t>
            </a:r>
            <a:r>
              <a:rPr lang="ru-RU" sz="2400" dirty="0" err="1"/>
              <a:t>різну</a:t>
            </a:r>
            <a:r>
              <a:rPr lang="ru-RU" sz="2400" dirty="0"/>
              <a:t> за </a:t>
            </a:r>
            <a:r>
              <a:rPr lang="ru-RU" sz="2400" dirty="0" err="1"/>
              <a:t>обсягом</a:t>
            </a:r>
            <a:r>
              <a:rPr lang="ru-RU" sz="2400" dirty="0"/>
              <a:t> і </a:t>
            </a:r>
            <a:r>
              <a:rPr lang="ru-RU" sz="2400" dirty="0" err="1" smtClean="0"/>
              <a:t>призначенням</a:t>
            </a:r>
            <a:r>
              <a:rPr lang="ru-RU" sz="2400" dirty="0" smtClean="0"/>
              <a:t> </a:t>
            </a:r>
            <a:r>
              <a:rPr lang="ru-RU" sz="2400" dirty="0" err="1"/>
              <a:t>наплитний</a:t>
            </a:r>
            <a:r>
              <a:rPr lang="ru-RU" sz="2400" dirty="0"/>
              <a:t> посуд. 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dirty="0" err="1"/>
              <a:t>плити</a:t>
            </a:r>
            <a:r>
              <a:rPr lang="ru-RU" sz="2400" dirty="0"/>
              <a:t> </a:t>
            </a:r>
            <a:r>
              <a:rPr lang="ru-RU" sz="2400" dirty="0" err="1"/>
              <a:t>обладнуються</a:t>
            </a:r>
            <a:r>
              <a:rPr lang="ru-RU" sz="2400" dirty="0"/>
              <a:t> </a:t>
            </a:r>
            <a:r>
              <a:rPr lang="ru-RU" sz="2400" dirty="0" err="1"/>
              <a:t>однією</a:t>
            </a:r>
            <a:r>
              <a:rPr lang="ru-RU" sz="2400" dirty="0"/>
              <a:t> </a:t>
            </a:r>
            <a:r>
              <a:rPr lang="ru-RU" sz="2400" dirty="0" err="1"/>
              <a:t>конфоркою</a:t>
            </a:r>
            <a:r>
              <a:rPr lang="ru-RU" sz="2400" dirty="0"/>
              <a:t> з </a:t>
            </a:r>
            <a:r>
              <a:rPr lang="ru-RU" sz="2400" dirty="0" smtClean="0"/>
              <a:t>великою </a:t>
            </a:r>
            <a:r>
              <a:rPr lang="ru-RU" sz="2400" dirty="0" err="1" smtClean="0"/>
              <a:t>робочою</a:t>
            </a:r>
            <a:r>
              <a:rPr lang="ru-RU" sz="2400" dirty="0" smtClean="0"/>
              <a:t> </a:t>
            </a:r>
            <a:r>
              <a:rPr lang="ru-RU" sz="2400" dirty="0" err="1"/>
              <a:t>площею</a:t>
            </a:r>
            <a:r>
              <a:rPr lang="ru-RU" sz="2400" dirty="0"/>
              <a:t>.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плити</a:t>
            </a:r>
            <a:r>
              <a:rPr lang="ru-RU" sz="2400" dirty="0"/>
              <a:t> </a:t>
            </a:r>
            <a:r>
              <a:rPr lang="ru-RU" sz="2400" dirty="0" err="1"/>
              <a:t>простіше</a:t>
            </a:r>
            <a:r>
              <a:rPr lang="ru-RU" sz="2400" dirty="0"/>
              <a:t> по </a:t>
            </a:r>
            <a:r>
              <a:rPr lang="ru-RU" sz="2400" dirty="0" err="1"/>
              <a:t>конструкції</a:t>
            </a:r>
            <a:r>
              <a:rPr lang="ru-RU" sz="2400" dirty="0"/>
              <a:t>, але </a:t>
            </a:r>
            <a:r>
              <a:rPr lang="ru-RU" sz="2400" dirty="0" err="1"/>
              <a:t>відрізняються</a:t>
            </a:r>
            <a:r>
              <a:rPr lang="ru-RU" sz="2400" dirty="0"/>
              <a:t> </a:t>
            </a:r>
            <a:r>
              <a:rPr lang="ru-RU" sz="2400" dirty="0" err="1"/>
              <a:t>гіршою</a:t>
            </a:r>
            <a:r>
              <a:rPr lang="ru-RU" sz="2400" dirty="0"/>
              <a:t> </a:t>
            </a:r>
            <a:r>
              <a:rPr lang="ru-RU" sz="2400" dirty="0" err="1" smtClean="0"/>
              <a:t>ремонтнопридатністю</a:t>
            </a:r>
            <a:r>
              <a:rPr lang="ru-RU" sz="2400" dirty="0"/>
              <a:t>. В </a:t>
            </a:r>
            <a:r>
              <a:rPr lang="ru-RU" sz="2400" dirty="0" err="1"/>
              <a:t>цілому</a:t>
            </a:r>
            <a:r>
              <a:rPr lang="ru-RU" sz="2400" dirty="0"/>
              <a:t>, </a:t>
            </a:r>
            <a:r>
              <a:rPr lang="ru-RU" sz="2400" dirty="0" err="1"/>
              <a:t>площа</a:t>
            </a:r>
            <a:r>
              <a:rPr lang="ru-RU" sz="2400" dirty="0"/>
              <a:t> </a:t>
            </a:r>
            <a:r>
              <a:rPr lang="ru-RU" sz="2400" dirty="0" err="1"/>
              <a:t>однієї</a:t>
            </a:r>
            <a:r>
              <a:rPr lang="ru-RU" sz="2400" dirty="0"/>
              <a:t> конфорки </a:t>
            </a:r>
            <a:r>
              <a:rPr lang="ru-RU" sz="2400" dirty="0" err="1"/>
              <a:t>професійних</a:t>
            </a:r>
            <a:r>
              <a:rPr lang="ru-RU" sz="2400" dirty="0"/>
              <a:t> плит </a:t>
            </a:r>
            <a:r>
              <a:rPr lang="ru-RU" sz="2400" dirty="0" err="1"/>
              <a:t>зазвичай</a:t>
            </a:r>
            <a:r>
              <a:rPr lang="ru-RU" sz="2400" dirty="0"/>
              <a:t> становить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smtClean="0"/>
              <a:t> 0,12 </a:t>
            </a:r>
            <a:r>
              <a:rPr lang="ru-RU" sz="2400" dirty="0"/>
              <a:t>до 1 м2</a:t>
            </a:r>
          </a:p>
        </p:txBody>
      </p:sp>
    </p:spTree>
    <p:extLst>
      <p:ext uri="{BB962C8B-B14F-4D97-AF65-F5344CB8AC3E}">
        <p14:creationId xmlns:p14="http://schemas.microsoft.com/office/powerpoint/2010/main" val="2493312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619" y="268406"/>
            <a:ext cx="8596668" cy="727881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Конфігурація конфорок плит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618" y="1214651"/>
            <a:ext cx="8489903" cy="29858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7953" y="4200486"/>
            <a:ext cx="7567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 2. </a:t>
            </a:r>
            <a:r>
              <a:rPr lang="ru-RU" dirty="0" err="1" smtClean="0"/>
              <a:t>Схеми</a:t>
            </a:r>
            <a:r>
              <a:rPr lang="ru-RU" dirty="0" smtClean="0"/>
              <a:t> </a:t>
            </a:r>
            <a:r>
              <a:rPr lang="ru-RU" dirty="0" err="1" smtClean="0"/>
              <a:t>розташування</a:t>
            </a:r>
            <a:r>
              <a:rPr lang="ru-RU" dirty="0" smtClean="0"/>
              <a:t> конфорок </a:t>
            </a:r>
            <a:r>
              <a:rPr lang="ru-RU" dirty="0" err="1" smtClean="0"/>
              <a:t>електричних</a:t>
            </a:r>
            <a:r>
              <a:rPr lang="ru-RU" dirty="0" smtClean="0"/>
              <a:t> плит: </a:t>
            </a:r>
          </a:p>
          <a:p>
            <a:r>
              <a:rPr lang="ru-RU" dirty="0" smtClean="0"/>
              <a:t>а) плита з </a:t>
            </a:r>
            <a:r>
              <a:rPr lang="ru-RU" dirty="0" err="1" smtClean="0"/>
              <a:t>круглими</a:t>
            </a:r>
            <a:r>
              <a:rPr lang="ru-RU" dirty="0" smtClean="0"/>
              <a:t> конфорками, </a:t>
            </a:r>
          </a:p>
          <a:p>
            <a:r>
              <a:rPr lang="ru-RU" dirty="0" smtClean="0"/>
              <a:t>б) плита з </a:t>
            </a:r>
            <a:r>
              <a:rPr lang="ru-RU" dirty="0" err="1" smtClean="0"/>
              <a:t>рознесеними</a:t>
            </a:r>
            <a:r>
              <a:rPr lang="ru-RU" dirty="0" smtClean="0"/>
              <a:t> </a:t>
            </a:r>
            <a:r>
              <a:rPr lang="ru-RU" dirty="0" err="1" smtClean="0"/>
              <a:t>прямокутними</a:t>
            </a:r>
            <a:r>
              <a:rPr lang="ru-RU" dirty="0" smtClean="0"/>
              <a:t> конфорками, </a:t>
            </a:r>
          </a:p>
          <a:p>
            <a:r>
              <a:rPr lang="ru-RU" dirty="0" smtClean="0"/>
              <a:t>в) плита з </a:t>
            </a:r>
            <a:r>
              <a:rPr lang="ru-RU" dirty="0" err="1" smtClean="0"/>
              <a:t>суцільними</a:t>
            </a:r>
            <a:r>
              <a:rPr lang="ru-RU" dirty="0" smtClean="0"/>
              <a:t> конфорками.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89311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320</TotalTime>
  <Words>2436</Words>
  <Application>Microsoft Office PowerPoint</Application>
  <PresentationFormat>Широкоэкранный</PresentationFormat>
  <Paragraphs>155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Trebuchet MS</vt:lpstr>
      <vt:lpstr>Wingdings 3</vt:lpstr>
      <vt:lpstr>Грань</vt:lpstr>
      <vt:lpstr>Лекція 12 Універсальні теплові апарати</vt:lpstr>
      <vt:lpstr>План </vt:lpstr>
      <vt:lpstr>Універсальні теплові апарати здатні виконувати практично всі види кулінарної обробки  сировини, а також розігрівати кулінарні вироби</vt:lpstr>
      <vt:lpstr>1. Електричні і газові плити</vt:lpstr>
      <vt:lpstr>Класифікація</vt:lpstr>
      <vt:lpstr>Класифікація</vt:lpstr>
      <vt:lpstr>Презентация PowerPoint</vt:lpstr>
      <vt:lpstr>Презентация PowerPoint</vt:lpstr>
      <vt:lpstr>Конфігурація конфорок плит</vt:lpstr>
      <vt:lpstr>Презентация PowerPoint</vt:lpstr>
      <vt:lpstr>Індукційні плити</vt:lpstr>
      <vt:lpstr>Індукційні плити</vt:lpstr>
      <vt:lpstr>Переваги індукційних плит</vt:lpstr>
      <vt:lpstr>Технічні вимоги до електричних плит: </vt:lpstr>
      <vt:lpstr>Технічні вимоги до електричних плит:</vt:lpstr>
      <vt:lpstr>2. Пароконвектомати</vt:lpstr>
      <vt:lpstr>Режими приготування кулінарної продукції у пароконвектоматах</vt:lpstr>
      <vt:lpstr>До переваг пароконвектоматів належать: </vt:lpstr>
      <vt:lpstr>Презентация PowerPoint</vt:lpstr>
      <vt:lpstr>За способом пароутворювання розрізняють пароконвекційні печі з прямим (інжекційним)  вприскуванням пари та з бойлером</vt:lpstr>
      <vt:lpstr>Презентация PowerPoint</vt:lpstr>
      <vt:lpstr>Блок - схема пристрою бойлерного пароконвектомата </vt:lpstr>
      <vt:lpstr>Презентация PowerPoint</vt:lpstr>
      <vt:lpstr>Зовнішній вигляд пароконвектоматів</vt:lpstr>
      <vt:lpstr>3. НВЧ-апарати</vt:lpstr>
      <vt:lpstr>Презентация PowerPoint</vt:lpstr>
      <vt:lpstr>Презентация PowerPoint</vt:lpstr>
      <vt:lpstr>Презентация PowerPoint</vt:lpstr>
      <vt:lpstr>Класифікація апаратів НВЧ-нагрівання </vt:lpstr>
      <vt:lpstr>Класифікація апаратів НВЧ-нагрівання</vt:lpstr>
      <vt:lpstr>Презентация PowerPoint</vt:lpstr>
      <vt:lpstr>Переваги та недоліки НВЧ-нагрівання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12 Універсальні теплові апарати</dc:title>
  <dc:creator>Валентина</dc:creator>
  <cp:lastModifiedBy>Валентина</cp:lastModifiedBy>
  <cp:revision>20</cp:revision>
  <dcterms:created xsi:type="dcterms:W3CDTF">2021-11-17T08:55:00Z</dcterms:created>
  <dcterms:modified xsi:type="dcterms:W3CDTF">2021-11-18T09:53:05Z</dcterms:modified>
</cp:coreProperties>
</file>