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6" r:id="rId9"/>
    <p:sldId id="277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9144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7463" y="3085216"/>
            <a:ext cx="5049073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267" y="3089787"/>
            <a:ext cx="7534275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800" b="1" spc="-35" dirty="0">
                <a:latin typeface="Times New Roman"/>
                <a:cs typeface="Times New Roman"/>
              </a:rPr>
              <a:t>Устаткування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закладів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готельно-ресторанного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господарства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Лекція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9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(1)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b="1" dirty="0">
                <a:latin typeface="Times New Roman"/>
                <a:cs typeface="Times New Roman"/>
              </a:rPr>
              <a:t>Загальні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відомості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про </a:t>
            </a:r>
            <a:r>
              <a:rPr sz="2800" b="1" spc="-15" dirty="0">
                <a:latin typeface="Times New Roman"/>
                <a:cs typeface="Times New Roman"/>
              </a:rPr>
              <a:t>теплове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устаткування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873" y="139163"/>
            <a:ext cx="6958669" cy="293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68" y="98550"/>
            <a:ext cx="8227059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526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4.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Джерела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теплоти,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теплоносії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і</a:t>
            </a:r>
            <a:r>
              <a:rPr sz="1800" b="1" spc="-5" dirty="0">
                <a:latin typeface="Times New Roman"/>
                <a:cs typeface="Times New Roman"/>
              </a:rPr>
              <a:t> теплоізоляційні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матеріали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5080" indent="913765">
              <a:lnSpc>
                <a:spcPct val="126699"/>
              </a:lnSpc>
              <a:tabLst>
                <a:tab pos="1412240" algn="l"/>
                <a:tab pos="2520315" algn="l"/>
                <a:tab pos="4164329" algn="l"/>
                <a:tab pos="5694680" algn="l"/>
                <a:tab pos="7410450" algn="l"/>
              </a:tabLst>
            </a:pPr>
            <a:r>
              <a:rPr sz="1800" dirty="0">
                <a:latin typeface="Times New Roman"/>
                <a:cs typeface="Times New Roman"/>
              </a:rPr>
              <a:t>На	</a:t>
            </a:r>
            <a:r>
              <a:rPr sz="1800" spc="-2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уч</a:t>
            </a:r>
            <a:r>
              <a:rPr sz="1800" spc="-5" dirty="0">
                <a:latin typeface="Times New Roman"/>
                <a:cs typeface="Times New Roman"/>
              </a:rPr>
              <a:t>ас</a:t>
            </a:r>
            <a:r>
              <a:rPr sz="1800" dirty="0">
                <a:latin typeface="Times New Roman"/>
                <a:cs typeface="Times New Roman"/>
              </a:rPr>
              <a:t>них	п</a:t>
            </a:r>
            <a:r>
              <a:rPr sz="1800" spc="-5" dirty="0">
                <a:latin typeface="Times New Roman"/>
                <a:cs typeface="Times New Roman"/>
              </a:rPr>
              <a:t>ід</a:t>
            </a:r>
            <a:r>
              <a:rPr sz="1800" dirty="0">
                <a:latin typeface="Times New Roman"/>
                <a:cs typeface="Times New Roman"/>
              </a:rPr>
              <a:t>п</a:t>
            </a:r>
            <a:r>
              <a:rPr sz="1800" spc="-10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иєм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х	р</a:t>
            </a:r>
            <a:r>
              <a:rPr sz="1800" spc="45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spc="-3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ор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нно</a:t>
            </a:r>
            <a:r>
              <a:rPr sz="1800" spc="-50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	</a:t>
            </a:r>
            <a:r>
              <a:rPr sz="1800" spc="-50" dirty="0">
                <a:latin typeface="Times New Roman"/>
                <a:cs typeface="Times New Roman"/>
              </a:rPr>
              <a:t>г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сп</a:t>
            </a:r>
            <a:r>
              <a:rPr sz="1800" spc="-5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а	</a:t>
            </a: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spc="-30" dirty="0">
                <a:latin typeface="Times New Roman"/>
                <a:cs typeface="Times New Roman"/>
              </a:rPr>
              <a:t>ж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ла  </a:t>
            </a:r>
            <a:r>
              <a:rPr sz="1800" spc="-20" dirty="0">
                <a:latin typeface="Times New Roman"/>
                <a:cs typeface="Times New Roman"/>
              </a:rPr>
              <a:t>використовують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електричну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енергію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-5" dirty="0">
                <a:latin typeface="Times New Roman"/>
                <a:cs typeface="Times New Roman"/>
              </a:rPr>
              <a:t> газ.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8992" y="756920"/>
            <a:ext cx="565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пла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511" y="1323848"/>
            <a:ext cx="8986520" cy="4853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3765">
              <a:lnSpc>
                <a:spcPct val="126699"/>
              </a:lnSpc>
              <a:spcBef>
                <a:spcPts val="100"/>
              </a:spcBef>
              <a:tabLst>
                <a:tab pos="2309495" algn="l"/>
                <a:tab pos="3199130" algn="l"/>
                <a:tab pos="3909695" algn="l"/>
                <a:tab pos="5786120" algn="l"/>
                <a:tab pos="6101080" algn="l"/>
                <a:tab pos="7069455" algn="l"/>
                <a:tab pos="7486015" algn="l"/>
                <a:tab pos="7879080" algn="l"/>
              </a:tabLst>
            </a:pPr>
            <a:r>
              <a:rPr sz="1800" i="1" spc="-5" dirty="0">
                <a:latin typeface="Times New Roman"/>
                <a:cs typeface="Times New Roman"/>
              </a:rPr>
              <a:t>Е</a:t>
            </a:r>
            <a:r>
              <a:rPr sz="1800" i="1" spc="45" dirty="0">
                <a:latin typeface="Times New Roman"/>
                <a:cs typeface="Times New Roman"/>
              </a:rPr>
              <a:t>л</a:t>
            </a:r>
            <a:r>
              <a:rPr sz="1800" i="1" spc="-5" dirty="0">
                <a:latin typeface="Times New Roman"/>
                <a:cs typeface="Times New Roman"/>
              </a:rPr>
              <a:t>е</a:t>
            </a:r>
            <a:r>
              <a:rPr sz="1800" i="1" spc="-30" dirty="0">
                <a:latin typeface="Times New Roman"/>
                <a:cs typeface="Times New Roman"/>
              </a:rPr>
              <a:t>к</a:t>
            </a:r>
            <a:r>
              <a:rPr sz="1800" i="1" dirty="0">
                <a:latin typeface="Times New Roman"/>
                <a:cs typeface="Times New Roman"/>
              </a:rPr>
              <a:t>трична	</a:t>
            </a:r>
            <a:r>
              <a:rPr sz="1800" i="1" spc="-5" dirty="0">
                <a:latin typeface="Times New Roman"/>
                <a:cs typeface="Times New Roman"/>
              </a:rPr>
              <a:t>е</a:t>
            </a:r>
            <a:r>
              <a:rPr sz="1800" i="1" dirty="0">
                <a:latin typeface="Times New Roman"/>
                <a:cs typeface="Times New Roman"/>
              </a:rPr>
              <a:t>н</a:t>
            </a:r>
            <a:r>
              <a:rPr sz="1800" i="1" spc="-5" dirty="0">
                <a:latin typeface="Times New Roman"/>
                <a:cs typeface="Times New Roman"/>
              </a:rPr>
              <a:t>е</a:t>
            </a:r>
            <a:r>
              <a:rPr sz="1800" i="1" dirty="0">
                <a:latin typeface="Times New Roman"/>
                <a:cs typeface="Times New Roman"/>
              </a:rPr>
              <a:t>рг</a:t>
            </a:r>
            <a:r>
              <a:rPr sz="1800" i="1" spc="-5" dirty="0">
                <a:latin typeface="Times New Roman"/>
                <a:cs typeface="Times New Roman"/>
              </a:rPr>
              <a:t>і</a:t>
            </a:r>
            <a:r>
              <a:rPr sz="1800" i="1" dirty="0">
                <a:latin typeface="Times New Roman"/>
                <a:cs typeface="Times New Roman"/>
              </a:rPr>
              <a:t>я	</a:t>
            </a:r>
            <a:r>
              <a:rPr sz="1800" dirty="0">
                <a:latin typeface="Times New Roman"/>
                <a:cs typeface="Times New Roman"/>
              </a:rPr>
              <a:t>м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spc="-30" dirty="0">
                <a:latin typeface="Times New Roman"/>
                <a:cs typeface="Times New Roman"/>
              </a:rPr>
              <a:t>ж</a:t>
            </a:r>
            <a:r>
              <a:rPr sz="1800" dirty="0">
                <a:latin typeface="Times New Roman"/>
                <a:cs typeface="Times New Roman"/>
              </a:rPr>
              <a:t>е	п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орю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-4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ти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я	у	т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пло</a:t>
            </a:r>
            <a:r>
              <a:rPr sz="1800" spc="-6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у	</a:t>
            </a:r>
            <a:r>
              <a:rPr sz="1800" spc="-10" dirty="0">
                <a:latin typeface="Times New Roman"/>
                <a:cs typeface="Times New Roman"/>
              </a:rPr>
              <a:t>я</a:t>
            </a:r>
            <a:r>
              <a:rPr sz="1800" dirty="0">
                <a:latin typeface="Times New Roman"/>
                <a:cs typeface="Times New Roman"/>
              </a:rPr>
              <a:t>к	за	</a:t>
            </a: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dirty="0">
                <a:latin typeface="Times New Roman"/>
                <a:cs typeface="Times New Roman"/>
              </a:rPr>
              <a:t>оп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мо</a:t>
            </a:r>
            <a:r>
              <a:rPr sz="1800" spc="-50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ою  спеціальних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елементів,</a:t>
            </a:r>
            <a:r>
              <a:rPr sz="1800" dirty="0">
                <a:latin typeface="Times New Roman"/>
                <a:cs typeface="Times New Roman"/>
              </a:rPr>
              <a:t> що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нагріваються,</a:t>
            </a:r>
            <a:r>
              <a:rPr sz="1800" spc="5" dirty="0">
                <a:latin typeface="Times New Roman"/>
                <a:cs typeface="Times New Roman"/>
              </a:rPr>
              <a:t> так </a:t>
            </a:r>
            <a:r>
              <a:rPr sz="1800" dirty="0">
                <a:latin typeface="Times New Roman"/>
                <a:cs typeface="Times New Roman"/>
              </a:rPr>
              <a:t>і безпосередньо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харчових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продуктах.</a:t>
            </a:r>
            <a:endParaRPr sz="1800">
              <a:latin typeface="Times New Roman"/>
              <a:cs typeface="Times New Roman"/>
            </a:endParaRPr>
          </a:p>
          <a:p>
            <a:pPr marL="12700" marR="5715" indent="914400">
              <a:lnSpc>
                <a:spcPct val="100000"/>
              </a:lnSpc>
              <a:spcBef>
                <a:spcPts val="140"/>
              </a:spcBef>
            </a:pPr>
            <a:r>
              <a:rPr sz="1800" spc="-25" dirty="0">
                <a:latin typeface="Times New Roman"/>
                <a:cs typeface="Times New Roman"/>
              </a:rPr>
              <a:t>Електронагрівання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забезпечує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найбільш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точне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підтримання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необхідної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температури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регулювання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технологічного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процесу,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високу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культуру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виробництва,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дозволяє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створити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800" spc="-20" dirty="0">
                <a:latin typeface="Times New Roman"/>
                <a:cs typeface="Times New Roman"/>
              </a:rPr>
              <a:t>компактні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надійні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апарати.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40"/>
              </a:spcBef>
            </a:pPr>
            <a:r>
              <a:rPr sz="1800" spc="-5" dirty="0">
                <a:latin typeface="Times New Roman"/>
                <a:cs typeface="Times New Roman"/>
              </a:rPr>
              <a:t>Електрична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енергія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найбільш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досконалий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енергоносій.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Під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час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перетворення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580"/>
              </a:spcBef>
            </a:pPr>
            <a:r>
              <a:rPr sz="1800" spc="-15" dirty="0">
                <a:latin typeface="Times New Roman"/>
                <a:cs typeface="Times New Roman"/>
              </a:rPr>
              <a:t>кВт</a:t>
            </a:r>
            <a:r>
              <a:rPr sz="1800" spc="-15" dirty="0">
                <a:latin typeface="Symbol"/>
                <a:cs typeface="Symbol"/>
              </a:rPr>
              <a:t></a:t>
            </a:r>
            <a:r>
              <a:rPr sz="1800" spc="-15" dirty="0">
                <a:latin typeface="Times New Roman"/>
                <a:cs typeface="Times New Roman"/>
              </a:rPr>
              <a:t>год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електроенергії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виділяється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3,6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МДж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теплоти.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Найбільш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широкого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використання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набули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електричні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генератори </a:t>
            </a:r>
            <a:r>
              <a:rPr sz="1800" spc="-5" dirty="0">
                <a:latin typeface="Times New Roman"/>
                <a:cs typeface="Times New Roman"/>
              </a:rPr>
              <a:t>теплоти:</a:t>
            </a:r>
            <a:endParaRPr sz="1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Symbol"/>
              <a:buChar char=""/>
              <a:tabLst>
                <a:tab pos="355600" algn="l"/>
                <a:tab pos="356235" algn="l"/>
              </a:tabLst>
            </a:pPr>
            <a:r>
              <a:rPr sz="1800" i="1" spc="-5" dirty="0">
                <a:latin typeface="Times New Roman"/>
                <a:cs typeface="Times New Roman"/>
              </a:rPr>
              <a:t>резисторні;</a:t>
            </a:r>
            <a:endParaRPr sz="1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Symbol"/>
              <a:buChar char=""/>
              <a:tabLst>
                <a:tab pos="355600" algn="l"/>
                <a:tab pos="356235" algn="l"/>
              </a:tabLst>
            </a:pPr>
            <a:r>
              <a:rPr sz="1800" i="1" spc="-10" dirty="0">
                <a:latin typeface="Times New Roman"/>
                <a:cs typeface="Times New Roman"/>
              </a:rPr>
              <a:t>інфрачервоні;</a:t>
            </a:r>
            <a:endParaRPr sz="1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Symbol"/>
              <a:buChar char=""/>
              <a:tabLst>
                <a:tab pos="355600" algn="l"/>
                <a:tab pos="356235" algn="l"/>
              </a:tabLst>
            </a:pPr>
            <a:r>
              <a:rPr sz="1800" i="1" spc="-10" dirty="0">
                <a:latin typeface="Times New Roman"/>
                <a:cs typeface="Times New Roman"/>
              </a:rPr>
              <a:t>мікрохвильові;</a:t>
            </a:r>
            <a:endParaRPr sz="1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Symbol"/>
              <a:buChar char=""/>
              <a:tabLst>
                <a:tab pos="355600" algn="l"/>
                <a:tab pos="356235" algn="l"/>
              </a:tabLst>
            </a:pPr>
            <a:r>
              <a:rPr sz="1800" i="1" spc="-5" dirty="0">
                <a:latin typeface="Times New Roman"/>
                <a:cs typeface="Times New Roman"/>
              </a:rPr>
              <a:t>індукційні.</a:t>
            </a:r>
            <a:endParaRPr sz="1800">
              <a:latin typeface="Times New Roman"/>
              <a:cs typeface="Times New Roman"/>
            </a:endParaRPr>
          </a:p>
          <a:p>
            <a:pPr marL="12700" marR="5080" indent="-635" algn="just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Основою </a:t>
            </a:r>
            <a:r>
              <a:rPr sz="1800" i="1" dirty="0">
                <a:latin typeface="Times New Roman"/>
                <a:cs typeface="Times New Roman"/>
              </a:rPr>
              <a:t>металевих </a:t>
            </a:r>
            <a:r>
              <a:rPr sz="1800" i="1" spc="-5" dirty="0">
                <a:latin typeface="Times New Roman"/>
                <a:cs typeface="Times New Roman"/>
              </a:rPr>
              <a:t>резисторних </a:t>
            </a:r>
            <a:r>
              <a:rPr sz="1800" i="1" spc="-10" dirty="0">
                <a:latin typeface="Times New Roman"/>
                <a:cs typeface="Times New Roman"/>
              </a:rPr>
              <a:t>нагрівачів </a:t>
            </a:r>
            <a:r>
              <a:rPr sz="1800" dirty="0">
                <a:latin typeface="Times New Roman"/>
                <a:cs typeface="Times New Roman"/>
              </a:rPr>
              <a:t>є спіраль </a:t>
            </a:r>
            <a:r>
              <a:rPr sz="1800" spc="-10" dirty="0">
                <a:latin typeface="Times New Roman"/>
                <a:cs typeface="Times New Roman"/>
              </a:rPr>
              <a:t>(ніхромова), яка </a:t>
            </a:r>
            <a:r>
              <a:rPr sz="1800" dirty="0">
                <a:latin typeface="Times New Roman"/>
                <a:cs typeface="Times New Roman"/>
              </a:rPr>
              <a:t>при </a:t>
            </a:r>
            <a:r>
              <a:rPr sz="1800" spc="-15" dirty="0">
                <a:latin typeface="Times New Roman"/>
                <a:cs typeface="Times New Roman"/>
              </a:rPr>
              <a:t>включенні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електричну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мережу</a:t>
            </a:r>
            <a:r>
              <a:rPr sz="1800" dirty="0">
                <a:latin typeface="Times New Roman"/>
                <a:cs typeface="Times New Roman"/>
              </a:rPr>
              <a:t> 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як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електричний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опір,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нагрівається</a:t>
            </a:r>
            <a:r>
              <a:rPr sz="1800" dirty="0">
                <a:latin typeface="Times New Roman"/>
                <a:cs typeface="Times New Roman"/>
              </a:rPr>
              <a:t> до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температури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900…1100°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С.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Нагрівачі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такого</a:t>
            </a:r>
            <a:r>
              <a:rPr sz="1800" dirty="0">
                <a:latin typeface="Times New Roman"/>
                <a:cs typeface="Times New Roman"/>
              </a:rPr>
              <a:t> типу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бувають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відкритими,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закритими,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герметичними.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5400"/>
            <a:ext cx="8986520" cy="3719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715" indent="-1270" algn="just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Times New Roman"/>
                <a:cs typeface="Times New Roman"/>
              </a:rPr>
              <a:t>Відкриті </a:t>
            </a:r>
            <a:r>
              <a:rPr sz="1800" spc="-10" dirty="0">
                <a:latin typeface="Times New Roman"/>
                <a:cs typeface="Times New Roman"/>
              </a:rPr>
              <a:t>електронагрівачі </a:t>
            </a:r>
            <a:r>
              <a:rPr sz="1800" dirty="0">
                <a:latin typeface="Times New Roman"/>
                <a:cs typeface="Times New Roman"/>
              </a:rPr>
              <a:t>– це </a:t>
            </a:r>
            <a:r>
              <a:rPr sz="1800" spc="-5" dirty="0">
                <a:latin typeface="Times New Roman"/>
                <a:cs typeface="Times New Roman"/>
              </a:rPr>
              <a:t>спіраль </a:t>
            </a:r>
            <a:r>
              <a:rPr sz="1800" dirty="0">
                <a:latin typeface="Times New Roman"/>
                <a:cs typeface="Times New Roman"/>
              </a:rPr>
              <a:t>у </a:t>
            </a:r>
            <a:r>
              <a:rPr sz="1800" spc="-10" dirty="0">
                <a:latin typeface="Times New Roman"/>
                <a:cs typeface="Times New Roman"/>
              </a:rPr>
              <a:t>кераміці, </a:t>
            </a:r>
            <a:r>
              <a:rPr sz="1800" dirty="0">
                <a:latin typeface="Times New Roman"/>
                <a:cs typeface="Times New Roman"/>
              </a:rPr>
              <a:t>відкрита спіраль, спіраль у </a:t>
            </a:r>
            <a:r>
              <a:rPr sz="1800" spc="-15" dirty="0">
                <a:latin typeface="Times New Roman"/>
                <a:cs typeface="Times New Roman"/>
              </a:rPr>
              <a:t>бусинах </a:t>
            </a:r>
            <a:r>
              <a:rPr sz="1800" spc="-10" dirty="0">
                <a:latin typeface="Times New Roman"/>
                <a:cs typeface="Times New Roman"/>
              </a:rPr>
              <a:t>чи </a:t>
            </a:r>
            <a:r>
              <a:rPr sz="1800" spc="-5" dirty="0">
                <a:latin typeface="Times New Roman"/>
                <a:cs typeface="Times New Roman"/>
              </a:rPr>
              <a:t> кварцовій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трубці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70" dirty="0">
                <a:latin typeface="Times New Roman"/>
                <a:cs typeface="Times New Roman"/>
              </a:rPr>
              <a:t>т.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п.,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повітря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вільно </a:t>
            </a:r>
            <a:r>
              <a:rPr sz="1800" spc="-15" dirty="0">
                <a:latin typeface="Times New Roman"/>
                <a:cs typeface="Times New Roman"/>
              </a:rPr>
              <a:t>контактує</a:t>
            </a:r>
            <a:r>
              <a:rPr sz="1800" dirty="0">
                <a:latin typeface="Times New Roman"/>
                <a:cs typeface="Times New Roman"/>
              </a:rPr>
              <a:t> з </a:t>
            </a:r>
            <a:r>
              <a:rPr sz="1800" spc="-5" dirty="0">
                <a:latin typeface="Times New Roman"/>
                <a:cs typeface="Times New Roman"/>
              </a:rPr>
              <a:t>поверхнею </a:t>
            </a:r>
            <a:r>
              <a:rPr sz="1800" dirty="0">
                <a:latin typeface="Times New Roman"/>
                <a:cs typeface="Times New Roman"/>
              </a:rPr>
              <a:t>спіралі.</a:t>
            </a:r>
            <a:endParaRPr sz="1800">
              <a:latin typeface="Times New Roman"/>
              <a:cs typeface="Times New Roman"/>
            </a:endParaRPr>
          </a:p>
          <a:p>
            <a:pPr marL="13335" marR="5080" algn="just">
              <a:lnSpc>
                <a:spcPct val="100000"/>
              </a:lnSpc>
              <a:spcBef>
                <a:spcPts val="495"/>
              </a:spcBef>
            </a:pPr>
            <a:r>
              <a:rPr sz="1800" i="1" spc="-5" dirty="0">
                <a:latin typeface="Times New Roman"/>
                <a:cs typeface="Times New Roman"/>
              </a:rPr>
              <a:t>Закритими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електронагрівачами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називають</a:t>
            </a:r>
            <a:r>
              <a:rPr sz="1800" spc="-5" dirty="0">
                <a:latin typeface="Times New Roman"/>
                <a:cs typeface="Times New Roman"/>
              </a:rPr>
              <a:t> ті,</a:t>
            </a:r>
            <a:r>
              <a:rPr sz="1800" dirty="0">
                <a:latin typeface="Times New Roman"/>
                <a:cs typeface="Times New Roman"/>
              </a:rPr>
              <a:t> у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яких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спіраль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знаходиться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корпусі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діелектричному</a:t>
            </a:r>
            <a:r>
              <a:rPr sz="1800" spc="-5" dirty="0">
                <a:latin typeface="Times New Roman"/>
                <a:cs typeface="Times New Roman"/>
              </a:rPr>
              <a:t> шарі,</a:t>
            </a:r>
            <a:r>
              <a:rPr sz="1800" dirty="0">
                <a:latin typeface="Times New Roman"/>
                <a:cs typeface="Times New Roman"/>
              </a:rPr>
              <a:t> доступ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повітря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спіралі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через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цей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шар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утруднений,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але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виключається.</a:t>
            </a:r>
            <a:r>
              <a:rPr sz="1800" dirty="0">
                <a:latin typeface="Times New Roman"/>
                <a:cs typeface="Times New Roman"/>
              </a:rPr>
              <a:t> До</a:t>
            </a:r>
            <a:r>
              <a:rPr sz="1800" spc="-5" dirty="0">
                <a:latin typeface="Times New Roman"/>
                <a:cs typeface="Times New Roman"/>
              </a:rPr>
              <a:t> закритих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нагрівачів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належать</a:t>
            </a:r>
            <a:r>
              <a:rPr sz="1800" spc="-5" dirty="0">
                <a:latin typeface="Times New Roman"/>
                <a:cs typeface="Times New Roman"/>
              </a:rPr>
              <a:t> електричні </a:t>
            </a:r>
            <a:r>
              <a:rPr sz="1800" spc="-15" dirty="0">
                <a:latin typeface="Times New Roman"/>
                <a:cs typeface="Times New Roman"/>
              </a:rPr>
              <a:t>конфорки.</a:t>
            </a:r>
            <a:endParaRPr sz="1800">
              <a:latin typeface="Times New Roman"/>
              <a:cs typeface="Times New Roman"/>
            </a:endParaRPr>
          </a:p>
          <a:p>
            <a:pPr marL="13335" marR="5080" algn="just">
              <a:lnSpc>
                <a:spcPct val="100000"/>
              </a:lnSpc>
              <a:spcBef>
                <a:spcPts val="500"/>
              </a:spcBef>
            </a:pP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герметичних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електронагрівачах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спіраль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повністю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ізольована</a:t>
            </a:r>
            <a:r>
              <a:rPr sz="1800" spc="-5" dirty="0">
                <a:latin typeface="Times New Roman"/>
                <a:cs typeface="Times New Roman"/>
              </a:rPr>
              <a:t> від</a:t>
            </a:r>
            <a:r>
              <a:rPr sz="1800" dirty="0">
                <a:latin typeface="Times New Roman"/>
                <a:cs typeface="Times New Roman"/>
              </a:rPr>
              <a:t> повітря.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таких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електронагрівачів належать </a:t>
            </a:r>
            <a:r>
              <a:rPr sz="1800" spc="-15" dirty="0">
                <a:latin typeface="Times New Roman"/>
                <a:cs typeface="Times New Roman"/>
              </a:rPr>
              <a:t>трубчасті </a:t>
            </a:r>
            <a:r>
              <a:rPr sz="1800" spc="-10" dirty="0">
                <a:latin typeface="Times New Roman"/>
                <a:cs typeface="Times New Roman"/>
              </a:rPr>
              <a:t>електронагрівачі </a:t>
            </a:r>
            <a:r>
              <a:rPr sz="1800" spc="-5" dirty="0">
                <a:latin typeface="Times New Roman"/>
                <a:cs typeface="Times New Roman"/>
              </a:rPr>
              <a:t>(ТЕНи). Випускаються вони </a:t>
            </a:r>
            <a:r>
              <a:rPr sz="1800" spc="-20" dirty="0">
                <a:latin typeface="Times New Roman"/>
                <a:cs typeface="Times New Roman"/>
              </a:rPr>
              <a:t>трьох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видів: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водяні,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масляні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10" dirty="0">
                <a:latin typeface="Times New Roman"/>
                <a:cs typeface="Times New Roman"/>
              </a:rPr>
              <a:t>та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повітряні.</a:t>
            </a:r>
            <a:endParaRPr sz="1800">
              <a:latin typeface="Times New Roman"/>
              <a:cs typeface="Times New Roman"/>
            </a:endParaRPr>
          </a:p>
          <a:p>
            <a:pPr marL="13335" marR="152400">
              <a:lnSpc>
                <a:spcPct val="100000"/>
              </a:lnSpc>
              <a:spcBef>
                <a:spcPts val="15"/>
              </a:spcBef>
            </a:pPr>
            <a:r>
              <a:rPr sz="1800" i="1" dirty="0">
                <a:latin typeface="Arial"/>
                <a:cs typeface="Arial"/>
              </a:rPr>
              <a:t>У </a:t>
            </a:r>
            <a:r>
              <a:rPr sz="1800" i="1" spc="-10" dirty="0">
                <a:latin typeface="Arial"/>
                <a:cs typeface="Arial"/>
              </a:rPr>
              <a:t>водяних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ТЕНів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при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тій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самій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електричній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потужності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і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напрузі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довжина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трубки 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значно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менша,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ніж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у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повітряних.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Це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викликано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тим,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що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у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воді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тепловіддача 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відбувається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інтенсивніше,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ніж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олії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чи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повітрі.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Тому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водяний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ТЕН,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опинившись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у 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повітрі,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перегрівається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і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його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спіраль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може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згоріти.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При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експлуатації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нагрівача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слід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стежити,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щоб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він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завжди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був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занурений</a:t>
            </a:r>
            <a:r>
              <a:rPr sz="1800" dirty="0">
                <a:latin typeface="Microsoft Sans Serif"/>
                <a:cs typeface="Microsoft Sans Serif"/>
              </a:rPr>
              <a:t> у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воду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(а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масляний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ТЕН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олію).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397" y="125564"/>
            <a:ext cx="7429686" cy="357196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3583" y="3886447"/>
            <a:ext cx="790130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Типи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нагрівальних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елементів</a:t>
            </a:r>
            <a:endParaRPr sz="18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відкриті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електронагрівальні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елементи: </a:t>
            </a: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спіраль; 2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канавки;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0" dirty="0">
                <a:latin typeface="Times New Roman"/>
                <a:cs typeface="Times New Roman"/>
              </a:rPr>
              <a:t>керамічна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основа;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5" dirty="0">
                <a:latin typeface="Times New Roman"/>
                <a:cs typeface="Times New Roman"/>
              </a:rPr>
              <a:t>закриті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електронагрівальні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елементи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(конфорки): </a:t>
            </a:r>
            <a:r>
              <a:rPr sz="1800" dirty="0">
                <a:latin typeface="Times New Roman"/>
                <a:cs typeface="Times New Roman"/>
              </a:rPr>
              <a:t>1 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корпус;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стінки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пазів;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3 - </a:t>
            </a:r>
            <a:r>
              <a:rPr sz="1800" spc="-5" dirty="0">
                <a:latin typeface="Times New Roman"/>
                <a:cs typeface="Times New Roman"/>
              </a:rPr>
              <a:t>пази-канавки;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 – спіраль; 5 - </a:t>
            </a:r>
            <a:r>
              <a:rPr sz="1800" spc="-5" dirty="0">
                <a:latin typeface="Times New Roman"/>
                <a:cs typeface="Times New Roman"/>
              </a:rPr>
              <a:t>тепло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ізолюючий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кожух;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6 –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листовий </a:t>
            </a:r>
            <a:r>
              <a:rPr sz="1800" dirty="0">
                <a:latin typeface="Times New Roman"/>
                <a:cs typeface="Times New Roman"/>
              </a:rPr>
              <a:t>азбест; 7 - </a:t>
            </a:r>
            <a:r>
              <a:rPr sz="1800" spc="-10" dirty="0">
                <a:latin typeface="Times New Roman"/>
                <a:cs typeface="Times New Roman"/>
              </a:rPr>
              <a:t>фольга; </a:t>
            </a:r>
            <a:r>
              <a:rPr sz="1800" dirty="0">
                <a:latin typeface="Times New Roman"/>
                <a:cs typeface="Times New Roman"/>
              </a:rPr>
              <a:t>8 – повітряний </a:t>
            </a:r>
            <a:r>
              <a:rPr sz="1800" spc="-5" dirty="0">
                <a:latin typeface="Times New Roman"/>
                <a:cs typeface="Times New Roman"/>
              </a:rPr>
              <a:t>нар; </a:t>
            </a:r>
            <a:r>
              <a:rPr sz="1800" dirty="0">
                <a:latin typeface="Times New Roman"/>
                <a:cs typeface="Times New Roman"/>
              </a:rPr>
              <a:t>9 – </a:t>
            </a:r>
            <a:r>
              <a:rPr sz="1800" spc="-10" dirty="0">
                <a:latin typeface="Times New Roman"/>
                <a:cs typeface="Times New Roman"/>
              </a:rPr>
              <a:t>екрануючий </a:t>
            </a:r>
            <a:r>
              <a:rPr sz="1800" spc="-5" dirty="0">
                <a:latin typeface="Times New Roman"/>
                <a:cs typeface="Times New Roman"/>
              </a:rPr>
              <a:t>лист; </a:t>
            </a:r>
            <a:r>
              <a:rPr sz="1800" dirty="0">
                <a:latin typeface="Times New Roman"/>
                <a:cs typeface="Times New Roman"/>
              </a:rPr>
              <a:t>10 –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ізоляційна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маса.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888" y="222745"/>
            <a:ext cx="8736330" cy="3591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51484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Закриті </a:t>
            </a:r>
            <a:r>
              <a:rPr sz="1800" spc="-10" dirty="0">
                <a:latin typeface="Times New Roman"/>
                <a:cs typeface="Times New Roman"/>
              </a:rPr>
              <a:t>електронагрівачі </a:t>
            </a:r>
            <a:r>
              <a:rPr sz="1800" dirty="0">
                <a:latin typeface="Times New Roman"/>
                <a:cs typeface="Times New Roman"/>
              </a:rPr>
              <a:t>є спіраллю, </a:t>
            </a:r>
            <a:r>
              <a:rPr sz="1800" spc="-5" dirty="0">
                <a:latin typeface="Times New Roman"/>
                <a:cs typeface="Times New Roman"/>
              </a:rPr>
              <a:t>запресованою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ізоляційний </a:t>
            </a:r>
            <a:r>
              <a:rPr sz="1800" spc="-10" dirty="0">
                <a:latin typeface="Times New Roman"/>
                <a:cs typeface="Times New Roman"/>
              </a:rPr>
              <a:t>матеріал, </a:t>
            </a:r>
            <a:r>
              <a:rPr sz="1800" dirty="0">
                <a:latin typeface="Times New Roman"/>
                <a:cs typeface="Times New Roman"/>
              </a:rPr>
              <a:t>що </a:t>
            </a:r>
            <a:r>
              <a:rPr sz="1800" spc="-10" dirty="0">
                <a:latin typeface="Times New Roman"/>
                <a:cs typeface="Times New Roman"/>
              </a:rPr>
              <a:t>має </a:t>
            </a:r>
            <a:r>
              <a:rPr sz="1800" spc="-5" dirty="0">
                <a:latin typeface="Times New Roman"/>
                <a:cs typeface="Times New Roman"/>
              </a:rPr>
              <a:t> високу теплопровідність. </a:t>
            </a:r>
            <a:r>
              <a:rPr sz="1800" dirty="0">
                <a:latin typeface="Times New Roman"/>
                <a:cs typeface="Times New Roman"/>
              </a:rPr>
              <a:t>Цей </a:t>
            </a:r>
            <a:r>
              <a:rPr sz="1800" spc="-5" dirty="0">
                <a:latin typeface="Times New Roman"/>
                <a:cs typeface="Times New Roman"/>
              </a:rPr>
              <a:t>різновид </a:t>
            </a:r>
            <a:r>
              <a:rPr sz="1800" spc="-10" dirty="0">
                <a:latin typeface="Times New Roman"/>
                <a:cs typeface="Times New Roman"/>
              </a:rPr>
              <a:t>електронагрівачів </a:t>
            </a:r>
            <a:r>
              <a:rPr sz="1800" spc="-15" dirty="0">
                <a:latin typeface="Times New Roman"/>
                <a:cs typeface="Times New Roman"/>
              </a:rPr>
              <a:t>використовується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чавунних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конфороках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електроплит,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які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внутрішньої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сторони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мають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спіральні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канали,</a:t>
            </a:r>
            <a:r>
              <a:rPr sz="1800" dirty="0">
                <a:latin typeface="Times New Roman"/>
                <a:cs typeface="Times New Roman"/>
              </a:rPr>
              <a:t> 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них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запресовується</a:t>
            </a:r>
            <a:r>
              <a:rPr sz="1800" dirty="0">
                <a:latin typeface="Times New Roman"/>
                <a:cs typeface="Times New Roman"/>
              </a:rPr>
              <a:t> спіраль, </a:t>
            </a:r>
            <a:r>
              <a:rPr sz="1800" spc="-15" dirty="0">
                <a:latin typeface="Times New Roman"/>
                <a:cs typeface="Times New Roman"/>
              </a:rPr>
              <a:t>виготовлена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-10" dirty="0">
                <a:latin typeface="Times New Roman"/>
                <a:cs typeface="Times New Roman"/>
              </a:rPr>
              <a:t>ніхромової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дроту.</a:t>
            </a:r>
            <a:endParaRPr sz="1800">
              <a:latin typeface="Times New Roman"/>
              <a:cs typeface="Times New Roman"/>
            </a:endParaRPr>
          </a:p>
          <a:p>
            <a:pPr marL="462915" algn="just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Переваги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закритих нагрівальних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елементів:</a:t>
            </a:r>
            <a:endParaRPr sz="1800">
              <a:latin typeface="Times New Roman"/>
              <a:cs typeface="Times New Roman"/>
            </a:endParaRPr>
          </a:p>
          <a:p>
            <a:pPr marL="770890" indent="-308610" algn="just">
              <a:lnSpc>
                <a:spcPct val="100000"/>
              </a:lnSpc>
              <a:buChar char="•"/>
              <a:tabLst>
                <a:tab pos="771525" algn="l"/>
              </a:tabLst>
            </a:pPr>
            <a:r>
              <a:rPr sz="1800" spc="-10" dirty="0">
                <a:latin typeface="Times New Roman"/>
                <a:cs typeface="Times New Roman"/>
              </a:rPr>
              <a:t>висока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надійність;</a:t>
            </a:r>
            <a:endParaRPr sz="1800">
              <a:latin typeface="Times New Roman"/>
              <a:cs typeface="Times New Roman"/>
            </a:endParaRPr>
          </a:p>
          <a:p>
            <a:pPr marL="770890" indent="-308610" algn="just">
              <a:lnSpc>
                <a:spcPct val="100000"/>
              </a:lnSpc>
              <a:buChar char="•"/>
              <a:tabLst>
                <a:tab pos="771525" algn="l"/>
              </a:tabLst>
            </a:pPr>
            <a:r>
              <a:rPr sz="1800" spc="-5" dirty="0">
                <a:latin typeface="Times New Roman"/>
                <a:cs typeface="Times New Roman"/>
              </a:rPr>
              <a:t>довговічність.</a:t>
            </a:r>
            <a:endParaRPr sz="1800">
              <a:latin typeface="Times New Roman"/>
              <a:cs typeface="Times New Roman"/>
            </a:endParaRPr>
          </a:p>
          <a:p>
            <a:pPr marL="463550" algn="just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Недоліки</a:t>
            </a:r>
            <a:r>
              <a:rPr sz="1800" spc="-5" dirty="0">
                <a:latin typeface="Times New Roman"/>
                <a:cs typeface="Times New Roman"/>
              </a:rPr>
              <a:t> закритих нагрівальних елементів:</a:t>
            </a:r>
            <a:endParaRPr sz="1800">
              <a:latin typeface="Times New Roman"/>
              <a:cs typeface="Times New Roman"/>
            </a:endParaRPr>
          </a:p>
          <a:p>
            <a:pPr marL="13335" marR="5080" lvl="1" indent="506730">
              <a:lnSpc>
                <a:spcPct val="100000"/>
              </a:lnSpc>
              <a:buChar char="•"/>
              <a:tabLst>
                <a:tab pos="769620" algn="l"/>
                <a:tab pos="770890" algn="l"/>
              </a:tabLst>
            </a:pPr>
            <a:r>
              <a:rPr sz="1800" spc="-10" dirty="0">
                <a:latin typeface="Times New Roman"/>
                <a:cs typeface="Times New Roman"/>
              </a:rPr>
              <a:t>необхідність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використання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посуду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тільки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потовщеним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дном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для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забезпечення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хорошого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контакту</a:t>
            </a:r>
            <a:r>
              <a:rPr sz="1800" dirty="0">
                <a:latin typeface="Times New Roman"/>
                <a:cs typeface="Times New Roman"/>
              </a:rPr>
              <a:t> з </a:t>
            </a:r>
            <a:r>
              <a:rPr sz="1800" spc="-5" dirty="0">
                <a:latin typeface="Times New Roman"/>
                <a:cs typeface="Times New Roman"/>
              </a:rPr>
              <a:t>поверхнею </a:t>
            </a:r>
            <a:r>
              <a:rPr sz="1800" spc="-15" dirty="0">
                <a:latin typeface="Times New Roman"/>
                <a:cs typeface="Times New Roman"/>
              </a:rPr>
              <a:t>конфорки;</a:t>
            </a:r>
            <a:endParaRPr sz="1800">
              <a:latin typeface="Times New Roman"/>
              <a:cs typeface="Times New Roman"/>
            </a:endParaRPr>
          </a:p>
          <a:p>
            <a:pPr marL="829310" lvl="1" indent="-308610">
              <a:lnSpc>
                <a:spcPct val="100000"/>
              </a:lnSpc>
              <a:buChar char="•"/>
              <a:tabLst>
                <a:tab pos="829310" algn="l"/>
                <a:tab pos="829944" algn="l"/>
              </a:tabLst>
            </a:pPr>
            <a:r>
              <a:rPr sz="1800" dirty="0">
                <a:latin typeface="Times New Roman"/>
                <a:cs typeface="Times New Roman"/>
              </a:rPr>
              <a:t>швидкий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перегрів поверхні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конфорки;</a:t>
            </a:r>
            <a:endParaRPr sz="1800">
              <a:latin typeface="Times New Roman"/>
              <a:cs typeface="Times New Roman"/>
            </a:endParaRPr>
          </a:p>
          <a:p>
            <a:pPr marL="13970" marR="5715" lvl="1" indent="506730">
              <a:lnSpc>
                <a:spcPct val="100000"/>
              </a:lnSpc>
              <a:buChar char="•"/>
              <a:tabLst>
                <a:tab pos="859790" algn="l"/>
                <a:tab pos="860425" algn="l"/>
              </a:tabLst>
            </a:pPr>
            <a:r>
              <a:rPr sz="1800" dirty="0">
                <a:latin typeface="Times New Roman"/>
                <a:cs typeface="Times New Roman"/>
              </a:rPr>
              <a:t>постійний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контакт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спіралі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киснем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приводить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зменшення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діаметру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спіралі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ніхромового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дроту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-5" dirty="0">
                <a:latin typeface="Times New Roman"/>
                <a:cs typeface="Times New Roman"/>
              </a:rPr>
              <a:t> зниженню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робочого </a:t>
            </a:r>
            <a:r>
              <a:rPr sz="1800" spc="-25" dirty="0">
                <a:latin typeface="Times New Roman"/>
                <a:cs typeface="Times New Roman"/>
              </a:rPr>
              <a:t>ресурсу.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37" y="4775"/>
            <a:ext cx="5505437" cy="664843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23378" y="4640423"/>
            <a:ext cx="296608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13335" indent="-635"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Герметично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закритий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трубчастий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електронагрівач: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спіраль;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10" dirty="0">
                <a:latin typeface="Times New Roman"/>
                <a:cs typeface="Times New Roman"/>
              </a:rPr>
              <a:t> стінка </a:t>
            </a:r>
            <a:r>
              <a:rPr sz="1800" spc="-5" dirty="0">
                <a:latin typeface="Times New Roman"/>
                <a:cs typeface="Times New Roman"/>
              </a:rPr>
              <a:t>трубки;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контактний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стержень;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endParaRPr sz="1800">
              <a:latin typeface="Times New Roman"/>
              <a:cs typeface="Times New Roman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1800" spc="-15" dirty="0">
                <a:latin typeface="Times New Roman"/>
                <a:cs typeface="Times New Roman"/>
              </a:rPr>
              <a:t>корпус; </a:t>
            </a:r>
            <a:r>
              <a:rPr sz="1800" dirty="0">
                <a:latin typeface="Times New Roman"/>
                <a:cs typeface="Times New Roman"/>
              </a:rPr>
              <a:t>5 – </a:t>
            </a:r>
            <a:r>
              <a:rPr sz="1800" spc="-5" dirty="0">
                <a:latin typeface="Times New Roman"/>
                <a:cs typeface="Times New Roman"/>
              </a:rPr>
              <a:t>штуцер; </a:t>
            </a:r>
            <a:r>
              <a:rPr sz="1800" dirty="0">
                <a:latin typeface="Times New Roman"/>
                <a:cs typeface="Times New Roman"/>
              </a:rPr>
              <a:t>6 –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електроізоляція;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7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герметик;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гайка;</a:t>
            </a:r>
            <a:r>
              <a:rPr sz="1800" dirty="0">
                <a:latin typeface="Times New Roman"/>
                <a:cs typeface="Times New Roman"/>
              </a:rPr>
              <a:t> 9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5" dirty="0">
                <a:latin typeface="Times New Roman"/>
                <a:cs typeface="Times New Roman"/>
              </a:rPr>
              <a:t>шайба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68" y="286048"/>
            <a:ext cx="8987155" cy="468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95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Принцип дії </a:t>
            </a:r>
            <a:r>
              <a:rPr sz="1800" spc="-35" dirty="0">
                <a:latin typeface="Times New Roman"/>
                <a:cs typeface="Times New Roman"/>
              </a:rPr>
              <a:t>будь-якого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генератора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інфрачервоного </a:t>
            </a:r>
            <a:r>
              <a:rPr sz="1800" spc="-10" dirty="0">
                <a:latin typeface="Times New Roman"/>
                <a:cs typeface="Times New Roman"/>
              </a:rPr>
              <a:t>випромінювання (ІЧ-генератора) </a:t>
            </a:r>
            <a:r>
              <a:rPr sz="1800" spc="-5" dirty="0">
                <a:latin typeface="Times New Roman"/>
                <a:cs typeface="Times New Roman"/>
              </a:rPr>
              <a:t> заснований </a:t>
            </a:r>
            <a:r>
              <a:rPr sz="1800" dirty="0">
                <a:latin typeface="Times New Roman"/>
                <a:cs typeface="Times New Roman"/>
              </a:rPr>
              <a:t>на </a:t>
            </a:r>
            <a:r>
              <a:rPr sz="1800" spc="-10" dirty="0">
                <a:latin typeface="Times New Roman"/>
                <a:cs typeface="Times New Roman"/>
              </a:rPr>
              <a:t>випромінюванні електромагнітних </a:t>
            </a:r>
            <a:r>
              <a:rPr sz="1800" dirty="0">
                <a:latin typeface="Times New Roman"/>
                <a:cs typeface="Times New Roman"/>
              </a:rPr>
              <a:t>хвиль </a:t>
            </a:r>
            <a:r>
              <a:rPr sz="1800" spc="-5" dirty="0">
                <a:latin typeface="Times New Roman"/>
                <a:cs typeface="Times New Roman"/>
              </a:rPr>
              <a:t>нагрітими </a:t>
            </a:r>
            <a:r>
              <a:rPr sz="1800" dirty="0">
                <a:latin typeface="Times New Roman"/>
                <a:cs typeface="Times New Roman"/>
              </a:rPr>
              <a:t>до </a:t>
            </a:r>
            <a:r>
              <a:rPr sz="1800" spc="-5" dirty="0">
                <a:latin typeface="Times New Roman"/>
                <a:cs typeface="Times New Roman"/>
              </a:rPr>
              <a:t>високих </a:t>
            </a:r>
            <a:r>
              <a:rPr sz="1800" spc="-10" dirty="0">
                <a:latin typeface="Times New Roman"/>
                <a:cs typeface="Times New Roman"/>
              </a:rPr>
              <a:t>температур </a:t>
            </a:r>
            <a:r>
              <a:rPr sz="1800" spc="-5" dirty="0">
                <a:latin typeface="Times New Roman"/>
                <a:cs typeface="Times New Roman"/>
              </a:rPr>
              <a:t> поверхнями</a:t>
            </a:r>
            <a:r>
              <a:rPr sz="1800" spc="-5" dirty="0">
                <a:latin typeface="Microsoft Sans Serif"/>
                <a:cs typeface="Microsoft Sans Serif"/>
              </a:rPr>
              <a:t>. </a:t>
            </a:r>
            <a:r>
              <a:rPr sz="1800" spc="-10" dirty="0">
                <a:latin typeface="Times New Roman"/>
                <a:cs typeface="Times New Roman"/>
              </a:rPr>
              <a:t>Інфрачервоні </a:t>
            </a:r>
            <a:r>
              <a:rPr sz="1800" spc="-15" dirty="0">
                <a:latin typeface="Times New Roman"/>
                <a:cs typeface="Times New Roman"/>
              </a:rPr>
              <a:t>випромінювачі </a:t>
            </a:r>
            <a:r>
              <a:rPr sz="1800" spc="-5" dirty="0">
                <a:latin typeface="Times New Roman"/>
                <a:cs typeface="Times New Roman"/>
              </a:rPr>
              <a:t>складаються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-10" dirty="0">
                <a:latin typeface="Times New Roman"/>
                <a:cs typeface="Times New Roman"/>
              </a:rPr>
              <a:t>джерела </a:t>
            </a:r>
            <a:r>
              <a:rPr sz="1800" spc="-5" dirty="0">
                <a:latin typeface="Times New Roman"/>
                <a:cs typeface="Times New Roman"/>
              </a:rPr>
              <a:t>енергії </a:t>
            </a:r>
            <a:r>
              <a:rPr sz="1800" dirty="0">
                <a:latin typeface="Times New Roman"/>
                <a:cs typeface="Times New Roman"/>
              </a:rPr>
              <a:t>і </a:t>
            </a:r>
            <a:r>
              <a:rPr sz="1800" spc="-15" dirty="0">
                <a:latin typeface="Times New Roman"/>
                <a:cs typeface="Times New Roman"/>
              </a:rPr>
              <a:t>відбивача. </a:t>
            </a:r>
            <a:r>
              <a:rPr sz="1800" spc="-10" dirty="0">
                <a:latin typeface="Times New Roman"/>
                <a:cs typeface="Times New Roman"/>
              </a:rPr>
              <a:t>Як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джерела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ІЧ-генератори</a:t>
            </a:r>
            <a:r>
              <a:rPr sz="1800" spc="-5" dirty="0">
                <a:latin typeface="Times New Roman"/>
                <a:cs typeface="Times New Roman"/>
              </a:rPr>
              <a:t> найчастіше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використовують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ТЕНи</a:t>
            </a:r>
            <a:r>
              <a:rPr sz="1800" dirty="0">
                <a:latin typeface="Times New Roman"/>
                <a:cs typeface="Times New Roman"/>
              </a:rPr>
              <a:t> 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електронагрівачі,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що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складаються</a:t>
            </a:r>
            <a:r>
              <a:rPr sz="1800" dirty="0">
                <a:latin typeface="Times New Roman"/>
                <a:cs typeface="Times New Roman"/>
              </a:rPr>
              <a:t> з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вольфрамової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спіралі,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структуровані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герметичну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кварцову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трубку,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яка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наповнюється інертним </a:t>
            </a:r>
            <a:r>
              <a:rPr sz="1800" spc="-15" dirty="0">
                <a:latin typeface="Times New Roman"/>
                <a:cs typeface="Times New Roman"/>
              </a:rPr>
              <a:t>газом </a:t>
            </a:r>
            <a:r>
              <a:rPr sz="1800" dirty="0">
                <a:latin typeface="Times New Roman"/>
                <a:cs typeface="Times New Roman"/>
              </a:rPr>
              <a:t>і </a:t>
            </a:r>
            <a:r>
              <a:rPr sz="1800" spc="-5" dirty="0">
                <a:latin typeface="Times New Roman"/>
                <a:cs typeface="Times New Roman"/>
              </a:rPr>
              <a:t>парами </a:t>
            </a:r>
            <a:r>
              <a:rPr sz="1800" spc="-50" dirty="0">
                <a:latin typeface="Times New Roman"/>
                <a:cs typeface="Times New Roman"/>
              </a:rPr>
              <a:t>йоду.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ІЧ-генератори </a:t>
            </a:r>
            <a:r>
              <a:rPr sz="1800" spc="-15" dirty="0">
                <a:latin typeface="Times New Roman"/>
                <a:cs typeface="Times New Roman"/>
              </a:rPr>
              <a:t>використовуються </a:t>
            </a:r>
            <a:r>
              <a:rPr sz="1800" spc="-5" dirty="0">
                <a:latin typeface="Times New Roman"/>
                <a:cs typeface="Times New Roman"/>
              </a:rPr>
              <a:t>спільно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відбивачами </a:t>
            </a:r>
            <a:r>
              <a:rPr sz="1800" spc="-10" dirty="0">
                <a:latin typeface="Times New Roman"/>
                <a:cs typeface="Times New Roman"/>
              </a:rPr>
              <a:t>(рефлекторами), </a:t>
            </a:r>
            <a:r>
              <a:rPr sz="1800" dirty="0">
                <a:latin typeface="Times New Roman"/>
                <a:cs typeface="Times New Roman"/>
              </a:rPr>
              <a:t>що посилають </a:t>
            </a:r>
            <a:r>
              <a:rPr sz="1800" spc="-10" dirty="0">
                <a:latin typeface="Times New Roman"/>
                <a:cs typeface="Times New Roman"/>
              </a:rPr>
              <a:t>випромінювану </a:t>
            </a:r>
            <a:r>
              <a:rPr sz="1800" spc="-5" dirty="0">
                <a:latin typeface="Times New Roman"/>
                <a:cs typeface="Times New Roman"/>
              </a:rPr>
              <a:t>енергію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заданому напрямі.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Зрозуміло,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що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ефективність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теплової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обробки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багато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чому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залежить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від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форми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матеріалу,</a:t>
            </a:r>
            <a:r>
              <a:rPr sz="1800" dirty="0">
                <a:latin typeface="Times New Roman"/>
                <a:cs typeface="Times New Roman"/>
              </a:rPr>
              <a:t> з </a:t>
            </a:r>
            <a:r>
              <a:rPr sz="1800" spc="-30" dirty="0">
                <a:latin typeface="Times New Roman"/>
                <a:cs typeface="Times New Roman"/>
              </a:rPr>
              <a:t>якого</a:t>
            </a:r>
            <a:r>
              <a:rPr sz="1800" spc="-10" dirty="0">
                <a:latin typeface="Times New Roman"/>
                <a:cs typeface="Times New Roman"/>
              </a:rPr>
              <a:t> зроблений</a:t>
            </a:r>
            <a:r>
              <a:rPr sz="1800" spc="-15" dirty="0">
                <a:latin typeface="Times New Roman"/>
                <a:cs typeface="Times New Roman"/>
              </a:rPr>
              <a:t> відбивач.</a:t>
            </a:r>
            <a:endParaRPr sz="1800">
              <a:latin typeface="Times New Roman"/>
              <a:cs typeface="Times New Roman"/>
            </a:endParaRPr>
          </a:p>
          <a:p>
            <a:pPr marL="463550" algn="just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Переваги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ІЧ-випромінювання:</a:t>
            </a:r>
            <a:endParaRPr sz="1800">
              <a:latin typeface="Times New Roman"/>
              <a:cs typeface="Times New Roman"/>
            </a:endParaRPr>
          </a:p>
          <a:p>
            <a:pPr marL="13335" marR="5080" indent="449580">
              <a:lnSpc>
                <a:spcPct val="100000"/>
              </a:lnSpc>
              <a:buChar char="•"/>
              <a:tabLst>
                <a:tab pos="738505" algn="l"/>
                <a:tab pos="739775" algn="l"/>
              </a:tabLst>
            </a:pPr>
            <a:r>
              <a:rPr sz="1800" spc="-5" dirty="0">
                <a:latin typeface="Times New Roman"/>
                <a:cs typeface="Times New Roman"/>
              </a:rPr>
              <a:t>при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термообробці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м'ясних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кулінарних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виробів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тривалість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процесу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порівнянні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традиційним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способом </a:t>
            </a:r>
            <a:r>
              <a:rPr sz="1800" dirty="0">
                <a:latin typeface="Times New Roman"/>
                <a:cs typeface="Times New Roman"/>
              </a:rPr>
              <a:t>обробки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скорочується</a:t>
            </a:r>
            <a:r>
              <a:rPr sz="1800" dirty="0">
                <a:latin typeface="Times New Roman"/>
                <a:cs typeface="Times New Roman"/>
              </a:rPr>
              <a:t> як </a:t>
            </a:r>
            <a:r>
              <a:rPr sz="1800" spc="-5" dirty="0">
                <a:latin typeface="Times New Roman"/>
                <a:cs typeface="Times New Roman"/>
              </a:rPr>
              <a:t>мінімум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40 </a:t>
            </a:r>
            <a:r>
              <a:rPr sz="1800" spc="-5" dirty="0">
                <a:latin typeface="Times New Roman"/>
                <a:cs typeface="Times New Roman"/>
              </a:rPr>
              <a:t>відсотків;</a:t>
            </a:r>
            <a:endParaRPr sz="1800">
              <a:latin typeface="Times New Roman"/>
              <a:cs typeface="Times New Roman"/>
            </a:endParaRPr>
          </a:p>
          <a:p>
            <a:pPr marL="771525" indent="-308610">
              <a:lnSpc>
                <a:spcPct val="100000"/>
              </a:lnSpc>
              <a:buChar char="•"/>
              <a:tabLst>
                <a:tab pos="771525" algn="l"/>
                <a:tab pos="772160" algn="l"/>
              </a:tabLst>
            </a:pPr>
            <a:r>
              <a:rPr sz="1800" spc="-15" dirty="0">
                <a:latin typeface="Times New Roman"/>
                <a:cs typeface="Times New Roman"/>
              </a:rPr>
              <a:t>питома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витрата електроенергії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зменшується</a:t>
            </a:r>
            <a:r>
              <a:rPr sz="1800" dirty="0">
                <a:latin typeface="Times New Roman"/>
                <a:cs typeface="Times New Roman"/>
              </a:rPr>
              <a:t> як </a:t>
            </a:r>
            <a:r>
              <a:rPr sz="1800" spc="-5" dirty="0">
                <a:latin typeface="Times New Roman"/>
                <a:cs typeface="Times New Roman"/>
              </a:rPr>
              <a:t>мінімум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 20 </a:t>
            </a:r>
            <a:r>
              <a:rPr sz="1800" spc="-5" dirty="0">
                <a:latin typeface="Times New Roman"/>
                <a:cs typeface="Times New Roman"/>
              </a:rPr>
              <a:t>відсотків;</a:t>
            </a:r>
            <a:endParaRPr sz="1800">
              <a:latin typeface="Times New Roman"/>
              <a:cs typeface="Times New Roman"/>
            </a:endParaRPr>
          </a:p>
          <a:p>
            <a:pPr marL="885825" lvl="1" indent="-365125">
              <a:lnSpc>
                <a:spcPct val="100000"/>
              </a:lnSpc>
              <a:buChar char="•"/>
              <a:tabLst>
                <a:tab pos="885825" algn="l"/>
                <a:tab pos="886460" algn="l"/>
              </a:tabLst>
            </a:pPr>
            <a:r>
              <a:rPr sz="1800" spc="-5" dirty="0">
                <a:latin typeface="Times New Roman"/>
                <a:cs typeface="Times New Roman"/>
              </a:rPr>
              <a:t>вихід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готової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продукції </a:t>
            </a:r>
            <a:r>
              <a:rPr sz="1800" spc="-5" dirty="0">
                <a:latin typeface="Times New Roman"/>
                <a:cs typeface="Times New Roman"/>
              </a:rPr>
              <a:t>збільшується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як </a:t>
            </a:r>
            <a:r>
              <a:rPr sz="1800" spc="-5" dirty="0">
                <a:latin typeface="Times New Roman"/>
                <a:cs typeface="Times New Roman"/>
              </a:rPr>
              <a:t>мінімум</a:t>
            </a:r>
            <a:r>
              <a:rPr sz="1800" dirty="0">
                <a:latin typeface="Times New Roman"/>
                <a:cs typeface="Times New Roman"/>
              </a:rPr>
              <a:t> на 10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процентів.</a:t>
            </a:r>
            <a:endParaRPr sz="1800">
              <a:latin typeface="Times New Roman"/>
              <a:cs typeface="Times New Roman"/>
            </a:endParaRPr>
          </a:p>
          <a:p>
            <a:pPr marL="13335" marR="5080" indent="449580" algn="just">
              <a:lnSpc>
                <a:spcPct val="100000"/>
              </a:lnSpc>
            </a:pPr>
            <a:r>
              <a:rPr sz="1800" spc="-15" dirty="0">
                <a:latin typeface="Times New Roman"/>
                <a:cs typeface="Times New Roman"/>
              </a:rPr>
              <a:t>Такі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поверхні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можуть</a:t>
            </a:r>
            <a:r>
              <a:rPr sz="1800" spc="-5" dirty="0">
                <a:latin typeface="Times New Roman"/>
                <a:cs typeface="Times New Roman"/>
              </a:rPr>
              <a:t> оснащуватися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відбивачами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різної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форми,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що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розподіляють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випромінювану</a:t>
            </a:r>
            <a:r>
              <a:rPr sz="1800" spc="-5" dirty="0">
                <a:latin typeface="Times New Roman"/>
                <a:cs typeface="Times New Roman"/>
              </a:rPr>
              <a:t> енергію</a:t>
            </a:r>
            <a:r>
              <a:rPr sz="1800" dirty="0">
                <a:latin typeface="Times New Roman"/>
                <a:cs typeface="Times New Roman"/>
              </a:rPr>
              <a:t> 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заданому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напрямку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дозволяють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домогтися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рівномірного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розподілу </a:t>
            </a:r>
            <a:r>
              <a:rPr sz="1800" spc="-15" dirty="0">
                <a:latin typeface="Times New Roman"/>
                <a:cs typeface="Times New Roman"/>
              </a:rPr>
              <a:t>променистого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потоку</a:t>
            </a:r>
            <a:r>
              <a:rPr sz="1800" dirty="0">
                <a:latin typeface="Times New Roman"/>
                <a:cs typeface="Times New Roman"/>
              </a:rPr>
              <a:t> по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поверхні,</a:t>
            </a:r>
            <a:r>
              <a:rPr sz="1800" dirty="0">
                <a:latin typeface="Times New Roman"/>
                <a:cs typeface="Times New Roman"/>
              </a:rPr>
              <a:t> що </a:t>
            </a:r>
            <a:r>
              <a:rPr sz="1800" spc="-5" dirty="0">
                <a:latin typeface="Times New Roman"/>
                <a:cs typeface="Times New Roman"/>
              </a:rPr>
              <a:t>опромінюється.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2886" y="165749"/>
            <a:ext cx="5616612" cy="60275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48800" y="6469443"/>
            <a:ext cx="4711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Конструкція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основних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типів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ІЧ-випромінювачів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825" y="25400"/>
            <a:ext cx="8986520" cy="3591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080" indent="450215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Джерелом НВЧ-нагріву </a:t>
            </a:r>
            <a:r>
              <a:rPr sz="1800" dirty="0">
                <a:latin typeface="Times New Roman"/>
                <a:cs typeface="Times New Roman"/>
              </a:rPr>
              <a:t>є </a:t>
            </a:r>
            <a:r>
              <a:rPr sz="1800" spc="-5" dirty="0">
                <a:latin typeface="Times New Roman"/>
                <a:cs typeface="Times New Roman"/>
              </a:rPr>
              <a:t>магнетрон </a:t>
            </a:r>
            <a:r>
              <a:rPr sz="1800" dirty="0">
                <a:latin typeface="Times New Roman"/>
                <a:cs typeface="Times New Roman"/>
              </a:rPr>
              <a:t>— </a:t>
            </a:r>
            <a:r>
              <a:rPr sz="1800" spc="-15" dirty="0">
                <a:latin typeface="Times New Roman"/>
                <a:cs typeface="Times New Roman"/>
              </a:rPr>
              <a:t>діод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-5" dirty="0">
                <a:latin typeface="Times New Roman"/>
                <a:cs typeface="Times New Roman"/>
              </a:rPr>
              <a:t>магнітними </a:t>
            </a:r>
            <a:r>
              <a:rPr sz="1800" dirty="0">
                <a:latin typeface="Times New Roman"/>
                <a:cs typeface="Times New Roman"/>
              </a:rPr>
              <a:t>і </a:t>
            </a:r>
            <a:r>
              <a:rPr sz="1800" spc="-5" dirty="0">
                <a:latin typeface="Times New Roman"/>
                <a:cs typeface="Times New Roman"/>
              </a:rPr>
              <a:t>електричними полями, </a:t>
            </a:r>
            <a:r>
              <a:rPr sz="1800" spc="-10" dirty="0">
                <a:latin typeface="Times New Roman"/>
                <a:cs typeface="Times New Roman"/>
              </a:rPr>
              <a:t>що </a:t>
            </a:r>
            <a:r>
              <a:rPr sz="1800" spc="-5" dirty="0">
                <a:latin typeface="Times New Roman"/>
                <a:cs typeface="Times New Roman"/>
              </a:rPr>
              <a:t> пересікаються,</a:t>
            </a:r>
            <a:r>
              <a:rPr sz="1800" dirty="0">
                <a:latin typeface="Times New Roman"/>
                <a:cs typeface="Times New Roman"/>
              </a:rPr>
              <a:t> 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який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перетворює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енергію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постійного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електричного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струму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енергію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високочастотних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електромагнітних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коливань.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Найбільш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ефективний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НВЧ-нагрів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для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розігрівання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заморожених</a:t>
            </a:r>
            <a:r>
              <a:rPr sz="1800" spc="-15" dirty="0">
                <a:latin typeface="Times New Roman"/>
                <a:cs typeface="Times New Roman"/>
              </a:rPr>
              <a:t> готових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виробів.</a:t>
            </a:r>
            <a:endParaRPr sz="180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Принцип </a:t>
            </a:r>
            <a:r>
              <a:rPr sz="1800" spc="-15" dirty="0">
                <a:latin typeface="Times New Roman"/>
                <a:cs typeface="Times New Roman"/>
              </a:rPr>
              <a:t>його </a:t>
            </a:r>
            <a:r>
              <a:rPr sz="1800" spc="-5" dirty="0">
                <a:latin typeface="Times New Roman"/>
                <a:cs typeface="Times New Roman"/>
              </a:rPr>
              <a:t>дії </a:t>
            </a:r>
            <a:r>
              <a:rPr sz="1800" spc="-15" dirty="0">
                <a:latin typeface="Times New Roman"/>
                <a:cs typeface="Times New Roman"/>
              </a:rPr>
              <a:t>можна </a:t>
            </a:r>
            <a:r>
              <a:rPr sz="1800" spc="-5" dirty="0">
                <a:latin typeface="Times New Roman"/>
                <a:cs typeface="Times New Roman"/>
              </a:rPr>
              <a:t>представити </a:t>
            </a:r>
            <a:r>
              <a:rPr sz="1800" dirty="0">
                <a:latin typeface="Times New Roman"/>
                <a:cs typeface="Times New Roman"/>
              </a:rPr>
              <a:t>в такий спосіб. </a:t>
            </a:r>
            <a:r>
              <a:rPr sz="1800" spc="-5" dirty="0">
                <a:latin typeface="Times New Roman"/>
                <a:cs typeface="Times New Roman"/>
              </a:rPr>
              <a:t>Між </a:t>
            </a:r>
            <a:r>
              <a:rPr sz="1800" spc="-30" dirty="0">
                <a:latin typeface="Times New Roman"/>
                <a:cs typeface="Times New Roman"/>
              </a:rPr>
              <a:t>катодом </a:t>
            </a:r>
            <a:r>
              <a:rPr sz="1800" dirty="0">
                <a:latin typeface="Times New Roman"/>
                <a:cs typeface="Times New Roman"/>
              </a:rPr>
              <a:t>1 і </a:t>
            </a:r>
            <a:r>
              <a:rPr sz="1800" spc="-20" dirty="0">
                <a:latin typeface="Times New Roman"/>
                <a:cs typeface="Times New Roman"/>
              </a:rPr>
              <a:t>анодом </a:t>
            </a:r>
            <a:r>
              <a:rPr sz="1800" dirty="0">
                <a:latin typeface="Times New Roman"/>
                <a:cs typeface="Times New Roman"/>
              </a:rPr>
              <a:t>2 </a:t>
            </a:r>
            <a:r>
              <a:rPr sz="1800" spc="-5" dirty="0">
                <a:latin typeface="Times New Roman"/>
                <a:cs typeface="Times New Roman"/>
              </a:rPr>
              <a:t>при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подачі </a:t>
            </a:r>
            <a:r>
              <a:rPr sz="1800" spc="-10" dirty="0">
                <a:latin typeface="Times New Roman"/>
                <a:cs typeface="Times New Roman"/>
              </a:rPr>
              <a:t>напруги </a:t>
            </a:r>
            <a:r>
              <a:rPr sz="1800" dirty="0">
                <a:latin typeface="Times New Roman"/>
                <a:cs typeface="Times New Roman"/>
              </a:rPr>
              <a:t>в 3-4 кВ </a:t>
            </a:r>
            <a:r>
              <a:rPr sz="1800" spc="-5" dirty="0">
                <a:latin typeface="Times New Roman"/>
                <a:cs typeface="Times New Roman"/>
              </a:rPr>
              <a:t>створюється електричне </a:t>
            </a:r>
            <a:r>
              <a:rPr sz="1800" spc="-10" dirty="0">
                <a:latin typeface="Times New Roman"/>
                <a:cs typeface="Times New Roman"/>
              </a:rPr>
              <a:t>поле </a:t>
            </a:r>
            <a:r>
              <a:rPr sz="1800" spc="-5" dirty="0">
                <a:latin typeface="Times New Roman"/>
                <a:cs typeface="Times New Roman"/>
              </a:rPr>
              <a:t>під дією </a:t>
            </a:r>
            <a:r>
              <a:rPr sz="1800" spc="-30" dirty="0">
                <a:latin typeface="Times New Roman"/>
                <a:cs typeface="Times New Roman"/>
              </a:rPr>
              <a:t>якого </a:t>
            </a:r>
            <a:r>
              <a:rPr sz="1800" spc="-5" dirty="0">
                <a:latin typeface="Times New Roman"/>
                <a:cs typeface="Times New Roman"/>
              </a:rPr>
              <a:t>електрони </a:t>
            </a:r>
            <a:r>
              <a:rPr sz="1800" spc="-10" dirty="0">
                <a:latin typeface="Times New Roman"/>
                <a:cs typeface="Times New Roman"/>
              </a:rPr>
              <a:t>рухаються </a:t>
            </a:r>
            <a:r>
              <a:rPr sz="1800" spc="-5" dirty="0">
                <a:latin typeface="Times New Roman"/>
                <a:cs typeface="Times New Roman"/>
              </a:rPr>
              <a:t> від </a:t>
            </a:r>
            <a:r>
              <a:rPr sz="1800" spc="-30" dirty="0">
                <a:latin typeface="Times New Roman"/>
                <a:cs typeface="Times New Roman"/>
              </a:rPr>
              <a:t>катода </a:t>
            </a:r>
            <a:r>
              <a:rPr sz="1800" dirty="0">
                <a:latin typeface="Times New Roman"/>
                <a:cs typeface="Times New Roman"/>
              </a:rPr>
              <a:t>до </a:t>
            </a:r>
            <a:r>
              <a:rPr sz="1800" spc="-15" dirty="0">
                <a:latin typeface="Times New Roman"/>
                <a:cs typeface="Times New Roman"/>
              </a:rPr>
              <a:t>анода </a:t>
            </a:r>
            <a:r>
              <a:rPr sz="1800" dirty="0">
                <a:latin typeface="Times New Roman"/>
                <a:cs typeface="Times New Roman"/>
              </a:rPr>
              <a:t>по </a:t>
            </a:r>
            <a:r>
              <a:rPr sz="1800" spc="-15" dirty="0">
                <a:latin typeface="Times New Roman"/>
                <a:cs typeface="Times New Roman"/>
              </a:rPr>
              <a:t>найкоротшій </a:t>
            </a:r>
            <a:r>
              <a:rPr sz="1800" dirty="0">
                <a:latin typeface="Times New Roman"/>
                <a:cs typeface="Times New Roman"/>
              </a:rPr>
              <a:t>відстані. </a:t>
            </a:r>
            <a:r>
              <a:rPr sz="1800" spc="-45" dirty="0">
                <a:latin typeface="Times New Roman"/>
                <a:cs typeface="Times New Roman"/>
              </a:rPr>
              <a:t>Уздовж </a:t>
            </a:r>
            <a:r>
              <a:rPr sz="1800" spc="10" dirty="0">
                <a:latin typeface="Times New Roman"/>
                <a:cs typeface="Times New Roman"/>
              </a:rPr>
              <a:t>осі </a:t>
            </a:r>
            <a:r>
              <a:rPr sz="1800" spc="-5" dirty="0">
                <a:latin typeface="Times New Roman"/>
                <a:cs typeface="Times New Roman"/>
              </a:rPr>
              <a:t>магнетрона </a:t>
            </a:r>
            <a:r>
              <a:rPr sz="1800" spc="-20" dirty="0">
                <a:latin typeface="Times New Roman"/>
                <a:cs typeface="Times New Roman"/>
              </a:rPr>
              <a:t>проходять </a:t>
            </a:r>
            <a:r>
              <a:rPr sz="1800" spc="-5" dirty="0">
                <a:latin typeface="Times New Roman"/>
                <a:cs typeface="Times New Roman"/>
              </a:rPr>
              <a:t>силові лінії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потужного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магнітного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поля,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створюваного</a:t>
            </a:r>
            <a:r>
              <a:rPr sz="1800" spc="-5" dirty="0">
                <a:latin typeface="Times New Roman"/>
                <a:cs typeface="Times New Roman"/>
              </a:rPr>
              <a:t> зовнішніми</a:t>
            </a:r>
            <a:r>
              <a:rPr sz="1800" dirty="0">
                <a:latin typeface="Times New Roman"/>
                <a:cs typeface="Times New Roman"/>
              </a:rPr>
              <a:t> постійними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магнітами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3,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які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змінюють </a:t>
            </a:r>
            <a:r>
              <a:rPr sz="1800" spc="-5" dirty="0">
                <a:latin typeface="Times New Roman"/>
                <a:cs typeface="Times New Roman"/>
              </a:rPr>
              <a:t>траєкторію </a:t>
            </a:r>
            <a:r>
              <a:rPr sz="1800" spc="-15" dirty="0">
                <a:latin typeface="Times New Roman"/>
                <a:cs typeface="Times New Roman"/>
              </a:rPr>
              <a:t>руху-ня </a:t>
            </a:r>
            <a:r>
              <a:rPr sz="1800" spc="-5" dirty="0">
                <a:latin typeface="Times New Roman"/>
                <a:cs typeface="Times New Roman"/>
              </a:rPr>
              <a:t>електронів </a:t>
            </a:r>
            <a:r>
              <a:rPr sz="1800" dirty="0">
                <a:latin typeface="Times New Roman"/>
                <a:cs typeface="Times New Roman"/>
              </a:rPr>
              <a:t>і </a:t>
            </a:r>
            <a:r>
              <a:rPr sz="1800" spc="-10" dirty="0">
                <a:latin typeface="Times New Roman"/>
                <a:cs typeface="Times New Roman"/>
              </a:rPr>
              <a:t>змушують </a:t>
            </a:r>
            <a:r>
              <a:rPr sz="1800" spc="-5" dirty="0">
                <a:latin typeface="Times New Roman"/>
                <a:cs typeface="Times New Roman"/>
              </a:rPr>
              <a:t>їх робити обертальний </a:t>
            </a:r>
            <a:r>
              <a:rPr sz="1800" spc="-10" dirty="0">
                <a:latin typeface="Times New Roman"/>
                <a:cs typeface="Times New Roman"/>
              </a:rPr>
              <a:t>рух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зазорі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між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катодом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анодом,</a:t>
            </a:r>
            <a:r>
              <a:rPr sz="1800" spc="-10" dirty="0">
                <a:latin typeface="Times New Roman"/>
                <a:cs typeface="Times New Roman"/>
              </a:rPr>
              <a:t> утворюючи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електродне</a:t>
            </a:r>
            <a:r>
              <a:rPr sz="1800" spc="-5" dirty="0">
                <a:latin typeface="Times New Roman"/>
                <a:cs typeface="Times New Roman"/>
              </a:rPr>
              <a:t> хмара</a:t>
            </a:r>
            <a:r>
              <a:rPr sz="1800" dirty="0">
                <a:latin typeface="Times New Roman"/>
                <a:cs typeface="Times New Roman"/>
              </a:rPr>
              <a:t> 4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Електрони,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проходячи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поблизу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щілинних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зазорів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резонаторів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змінюють</a:t>
            </a:r>
            <a:r>
              <a:rPr sz="1800" spc="-5" dirty="0">
                <a:latin typeface="Times New Roman"/>
                <a:cs typeface="Times New Roman"/>
              </a:rPr>
              <a:t> напрямок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Times New Roman"/>
                <a:cs typeface="Times New Roman"/>
              </a:rPr>
              <a:t>руху,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створюючи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дротяних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перемичках</a:t>
            </a:r>
            <a:r>
              <a:rPr sz="1800" dirty="0">
                <a:latin typeface="Times New Roman"/>
                <a:cs typeface="Times New Roman"/>
              </a:rPr>
              <a:t> 6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надвисокочастотне</a:t>
            </a:r>
            <a:r>
              <a:rPr sz="1800" spc="-10" dirty="0">
                <a:latin typeface="Times New Roman"/>
                <a:cs typeface="Times New Roman"/>
              </a:rPr>
              <a:t> електромагнітне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поле,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яке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допомогою</a:t>
            </a:r>
            <a:r>
              <a:rPr sz="1800" spc="-10" dirty="0">
                <a:latin typeface="Times New Roman"/>
                <a:cs typeface="Times New Roman"/>
              </a:rPr>
              <a:t> хвилеводу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7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генерується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5" dirty="0">
                <a:latin typeface="Times New Roman"/>
                <a:cs typeface="Times New Roman"/>
              </a:rPr>
              <a:t>простір</a:t>
            </a:r>
            <a:r>
              <a:rPr sz="1800" spc="-10" dirty="0">
                <a:latin typeface="Times New Roman"/>
                <a:cs typeface="Times New Roman"/>
              </a:rPr>
              <a:t> робочої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камери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мікрохвильової </a:t>
            </a:r>
            <a:r>
              <a:rPr sz="1800" spc="-15" dirty="0">
                <a:latin typeface="Times New Roman"/>
                <a:cs typeface="Times New Roman"/>
              </a:rPr>
              <a:t>печі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 </a:t>
            </a:r>
            <a:r>
              <a:rPr sz="1800" spc="-10" dirty="0">
                <a:latin typeface="Times New Roman"/>
                <a:cs typeface="Times New Roman"/>
              </a:rPr>
              <a:t>нагріває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продукт.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106" y="3803775"/>
            <a:ext cx="5343166" cy="292936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749" y="25400"/>
            <a:ext cx="898715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419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При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індукційному</a:t>
            </a:r>
            <a:r>
              <a:rPr sz="1800" spc="-5" dirty="0">
                <a:latin typeface="Times New Roman"/>
                <a:cs typeface="Times New Roman"/>
              </a:rPr>
              <a:t> нагріві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струмопровідні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матеріали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поміщаються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змінне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електромагнітне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поле,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вихрові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струми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(струми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Фуко),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що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виникають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цьому,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результаті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розсіювання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енергії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нагрівають</a:t>
            </a:r>
            <a:r>
              <a:rPr sz="1800" spc="-5" dirty="0">
                <a:latin typeface="Times New Roman"/>
                <a:cs typeface="Times New Roman"/>
              </a:rPr>
              <a:t> днище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металевого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посуду.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Потужність,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що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виділяється</a:t>
            </a:r>
            <a:r>
              <a:rPr sz="1800" dirty="0">
                <a:latin typeface="Times New Roman"/>
                <a:cs typeface="Times New Roman"/>
              </a:rPr>
              <a:t> 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провіднику</a:t>
            </a:r>
            <a:r>
              <a:rPr sz="1800" dirty="0">
                <a:latin typeface="Times New Roman"/>
                <a:cs typeface="Times New Roman"/>
              </a:rPr>
              <a:t> при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такому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нагріві,</a:t>
            </a:r>
            <a:r>
              <a:rPr sz="1800" dirty="0">
                <a:latin typeface="Times New Roman"/>
                <a:cs typeface="Times New Roman"/>
              </a:rPr>
              <a:t> залежить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від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частоти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напруженості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електромагнітного поля, розмірів </a:t>
            </a:r>
            <a:r>
              <a:rPr sz="1800" spc="-5" dirty="0">
                <a:latin typeface="Times New Roman"/>
                <a:cs typeface="Times New Roman"/>
              </a:rPr>
              <a:t>провідника, </a:t>
            </a:r>
            <a:r>
              <a:rPr sz="1800" dirty="0">
                <a:latin typeface="Times New Roman"/>
                <a:cs typeface="Times New Roman"/>
              </a:rPr>
              <a:t>відносній </a:t>
            </a:r>
            <a:r>
              <a:rPr sz="1800" spc="-5" dirty="0">
                <a:latin typeface="Times New Roman"/>
                <a:cs typeface="Times New Roman"/>
              </a:rPr>
              <a:t>магнітній </a:t>
            </a:r>
            <a:r>
              <a:rPr sz="1800" dirty="0">
                <a:latin typeface="Times New Roman"/>
                <a:cs typeface="Times New Roman"/>
              </a:rPr>
              <a:t>проникності. </a:t>
            </a:r>
            <a:r>
              <a:rPr sz="1800" spc="-10" dirty="0">
                <a:latin typeface="Times New Roman"/>
                <a:cs typeface="Times New Roman"/>
              </a:rPr>
              <a:t>Джерелами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електромагнітного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поля </a:t>
            </a:r>
            <a:r>
              <a:rPr sz="1800" spc="-15" dirty="0">
                <a:latin typeface="Times New Roman"/>
                <a:cs typeface="Times New Roman"/>
              </a:rPr>
              <a:t>служать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індуктори.</a:t>
            </a:r>
            <a:endParaRPr sz="1800">
              <a:latin typeface="Times New Roman"/>
              <a:cs typeface="Times New Roman"/>
            </a:endParaRPr>
          </a:p>
          <a:p>
            <a:pPr marL="13335" marR="5080" indent="542925" algn="just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Структурна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схема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використання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індукційного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нагріву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представлена</a:t>
            </a:r>
            <a:r>
              <a:rPr sz="1800" dirty="0">
                <a:latin typeface="Times New Roman"/>
                <a:cs typeface="Times New Roman"/>
              </a:rPr>
              <a:t> на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рис.</a:t>
            </a:r>
            <a:r>
              <a:rPr sz="1800" dirty="0">
                <a:latin typeface="Times New Roman"/>
                <a:cs typeface="Times New Roman"/>
              </a:rPr>
              <a:t> 2.5.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Установка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складається</a:t>
            </a:r>
            <a:r>
              <a:rPr sz="1800" dirty="0">
                <a:latin typeface="Times New Roman"/>
                <a:cs typeface="Times New Roman"/>
              </a:rPr>
              <a:t> з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випрямляча</a:t>
            </a:r>
            <a:r>
              <a:rPr sz="1800" dirty="0">
                <a:latin typeface="Times New Roman"/>
                <a:cs typeface="Times New Roman"/>
              </a:rPr>
              <a:t> 1,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який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підключений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мережі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змінного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Times New Roman"/>
                <a:cs typeface="Times New Roman"/>
              </a:rPr>
              <a:t>струму, 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високочастотного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перетворювача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блоку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управління</a:t>
            </a:r>
            <a:r>
              <a:rPr sz="1800" dirty="0">
                <a:latin typeface="Times New Roman"/>
                <a:cs typeface="Times New Roman"/>
              </a:rPr>
              <a:t> 3,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індуктовра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діелектричної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конфорки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 на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яку </a:t>
            </a:r>
            <a:r>
              <a:rPr sz="1800" spc="-5" dirty="0">
                <a:latin typeface="Times New Roman"/>
                <a:cs typeface="Times New Roman"/>
              </a:rPr>
              <a:t>встановлюється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наплитний</a:t>
            </a:r>
            <a:r>
              <a:rPr sz="1800" spc="-20" dirty="0">
                <a:latin typeface="Times New Roman"/>
                <a:cs typeface="Times New Roman"/>
              </a:rPr>
              <a:t> посуд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6.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1380" y="3230688"/>
            <a:ext cx="4616271" cy="362731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5400"/>
            <a:ext cx="8987790" cy="596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3105" algn="just">
              <a:lnSpc>
                <a:spcPct val="100000"/>
              </a:lnSpc>
              <a:spcBef>
                <a:spcPts val="100"/>
              </a:spcBef>
            </a:pPr>
            <a:r>
              <a:rPr sz="1800" i="1" spc="-20" dirty="0">
                <a:latin typeface="Times New Roman"/>
                <a:cs typeface="Times New Roman"/>
              </a:rPr>
              <a:t>Газ </a:t>
            </a:r>
            <a:r>
              <a:rPr sz="1800" spc="-10" dirty="0">
                <a:latin typeface="Times New Roman"/>
                <a:cs typeface="Times New Roman"/>
              </a:rPr>
              <a:t>має </a:t>
            </a:r>
            <a:r>
              <a:rPr sz="1800" spc="-15" dirty="0">
                <a:latin typeface="Times New Roman"/>
                <a:cs typeface="Times New Roman"/>
              </a:rPr>
              <a:t>значні </a:t>
            </a:r>
            <a:r>
              <a:rPr sz="1800" spc="-10" dirty="0">
                <a:latin typeface="Times New Roman"/>
                <a:cs typeface="Times New Roman"/>
              </a:rPr>
              <a:t>переваги перед твердим </a:t>
            </a:r>
            <a:r>
              <a:rPr sz="1800" dirty="0">
                <a:latin typeface="Times New Roman"/>
                <a:cs typeface="Times New Roman"/>
              </a:rPr>
              <a:t>і </a:t>
            </a:r>
            <a:r>
              <a:rPr sz="1800" spc="-5" dirty="0">
                <a:latin typeface="Times New Roman"/>
                <a:cs typeface="Times New Roman"/>
              </a:rPr>
              <a:t>рідким </a:t>
            </a:r>
            <a:r>
              <a:rPr sz="1800" spc="-10" dirty="0">
                <a:latin typeface="Times New Roman"/>
                <a:cs typeface="Times New Roman"/>
              </a:rPr>
              <a:t>паливом: </a:t>
            </a:r>
            <a:r>
              <a:rPr sz="1800" spc="-25" dirty="0">
                <a:latin typeface="Times New Roman"/>
                <a:cs typeface="Times New Roman"/>
              </a:rPr>
              <a:t>споживач </a:t>
            </a:r>
            <a:r>
              <a:rPr sz="1800" spc="-5" dirty="0">
                <a:latin typeface="Times New Roman"/>
                <a:cs typeface="Times New Roman"/>
              </a:rPr>
              <a:t>звільняється від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турбот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приводу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транспортування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зберігання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палива,</a:t>
            </a:r>
            <a:r>
              <a:rPr sz="1800" dirty="0">
                <a:latin typeface="Times New Roman"/>
                <a:cs typeface="Times New Roman"/>
              </a:rPr>
              <a:t> вивезення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попелу</a:t>
            </a:r>
            <a:r>
              <a:rPr sz="1800" dirty="0">
                <a:latin typeface="Times New Roman"/>
                <a:cs typeface="Times New Roman"/>
              </a:rPr>
              <a:t> 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шлаку;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покращуються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санітарно-гігієнічні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умови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праці;</a:t>
            </a:r>
            <a:r>
              <a:rPr sz="1800" dirty="0">
                <a:latin typeface="Times New Roman"/>
                <a:cs typeface="Times New Roman"/>
              </a:rPr>
              <a:t> не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забруднюються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повітряні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басейни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населених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пунктів;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теплові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апарати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порівняно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легко</a:t>
            </a:r>
            <a:r>
              <a:rPr sz="1800" spc="-15" dirty="0">
                <a:latin typeface="Times New Roman"/>
                <a:cs typeface="Times New Roman"/>
              </a:rPr>
              <a:t> можуть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бути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автоматизовані;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підвищується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культура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виробництва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продуктивність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праці;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знижуються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витрати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endParaRPr sz="1800">
              <a:latin typeface="Times New Roman"/>
              <a:cs typeface="Times New Roman"/>
            </a:endParaRPr>
          </a:p>
          <a:p>
            <a:pPr marL="13970" algn="just">
              <a:lnSpc>
                <a:spcPct val="100000"/>
              </a:lnSpc>
              <a:spcBef>
                <a:spcPts val="575"/>
              </a:spcBef>
            </a:pPr>
            <a:r>
              <a:rPr sz="1800" spc="-15" dirty="0">
                <a:latin typeface="Times New Roman"/>
                <a:cs typeface="Times New Roman"/>
              </a:rPr>
              <a:t>експлуатацію</a:t>
            </a:r>
            <a:r>
              <a:rPr sz="1800" spc="-10" dirty="0">
                <a:latin typeface="Times New Roman"/>
                <a:cs typeface="Times New Roman"/>
              </a:rPr>
              <a:t> апаратів.</a:t>
            </a:r>
            <a:endParaRPr sz="1800">
              <a:latin typeface="Times New Roman"/>
              <a:cs typeface="Times New Roman"/>
            </a:endParaRPr>
          </a:p>
          <a:p>
            <a:pPr marL="12700" marR="5715" indent="913765" algn="just">
              <a:lnSpc>
                <a:spcPct val="100000"/>
              </a:lnSpc>
              <a:spcBef>
                <a:spcPts val="145"/>
              </a:spcBef>
            </a:pPr>
            <a:r>
              <a:rPr sz="1800" spc="-15" dirty="0">
                <a:latin typeface="Times New Roman"/>
                <a:cs typeface="Times New Roman"/>
              </a:rPr>
              <a:t>Питомі </a:t>
            </a:r>
            <a:r>
              <a:rPr sz="1800" spc="-5" dirty="0">
                <a:latin typeface="Times New Roman"/>
                <a:cs typeface="Times New Roman"/>
              </a:rPr>
              <a:t>витрати теплоти </a:t>
            </a:r>
            <a:r>
              <a:rPr sz="1800" dirty="0">
                <a:latin typeface="Times New Roman"/>
                <a:cs typeface="Times New Roman"/>
              </a:rPr>
              <a:t>на </a:t>
            </a:r>
            <a:r>
              <a:rPr sz="1800" spc="-15" dirty="0">
                <a:latin typeface="Times New Roman"/>
                <a:cs typeface="Times New Roman"/>
              </a:rPr>
              <a:t>газифікованих </a:t>
            </a:r>
            <a:r>
              <a:rPr sz="1800" spc="-5" dirty="0">
                <a:latin typeface="Times New Roman"/>
                <a:cs typeface="Times New Roman"/>
              </a:rPr>
              <a:t>підприємствах низькі. Вартість </a:t>
            </a:r>
            <a:r>
              <a:rPr sz="1800" dirty="0">
                <a:latin typeface="Times New Roman"/>
                <a:cs typeface="Times New Roman"/>
              </a:rPr>
              <a:t>1 кДж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теплоти, </a:t>
            </a:r>
            <a:r>
              <a:rPr sz="1800" spc="-10" dirty="0">
                <a:latin typeface="Times New Roman"/>
                <a:cs typeface="Times New Roman"/>
              </a:rPr>
              <a:t>одержаної </a:t>
            </a:r>
            <a:r>
              <a:rPr sz="1800" spc="-5" dirty="0">
                <a:latin typeface="Times New Roman"/>
                <a:cs typeface="Times New Roman"/>
              </a:rPr>
              <a:t>при спалюванні </a:t>
            </a:r>
            <a:r>
              <a:rPr sz="1800" spc="-45" dirty="0">
                <a:latin typeface="Times New Roman"/>
                <a:cs typeface="Times New Roman"/>
              </a:rPr>
              <a:t>газу,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декілька разів </a:t>
            </a:r>
            <a:r>
              <a:rPr sz="1800" spc="-15" dirty="0">
                <a:latin typeface="Times New Roman"/>
                <a:cs typeface="Times New Roman"/>
              </a:rPr>
              <a:t>нижча, </a:t>
            </a:r>
            <a:r>
              <a:rPr sz="1800" spc="-5" dirty="0">
                <a:latin typeface="Times New Roman"/>
                <a:cs typeface="Times New Roman"/>
              </a:rPr>
              <a:t>ніж </a:t>
            </a:r>
            <a:r>
              <a:rPr sz="1800" dirty="0">
                <a:latin typeface="Times New Roman"/>
                <a:cs typeface="Times New Roman"/>
              </a:rPr>
              <a:t>при </a:t>
            </a:r>
            <a:r>
              <a:rPr sz="1800" spc="-10" dirty="0">
                <a:latin typeface="Times New Roman"/>
                <a:cs typeface="Times New Roman"/>
              </a:rPr>
              <a:t>використанні </a:t>
            </a:r>
            <a:r>
              <a:rPr sz="1800" spc="-5" dirty="0">
                <a:latin typeface="Times New Roman"/>
                <a:cs typeface="Times New Roman"/>
              </a:rPr>
              <a:t> електроенергії.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Однак</a:t>
            </a:r>
            <a:r>
              <a:rPr sz="1800" spc="-5" dirty="0">
                <a:latin typeface="Times New Roman"/>
                <a:cs typeface="Times New Roman"/>
              </a:rPr>
              <a:t> газ</a:t>
            </a:r>
            <a:r>
              <a:rPr sz="1800" dirty="0">
                <a:latin typeface="Times New Roman"/>
                <a:cs typeface="Times New Roman"/>
              </a:rPr>
              <a:t> як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паливо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має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ряд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істотних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недоліків: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певній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пропорції</a:t>
            </a:r>
            <a:r>
              <a:rPr sz="1800" dirty="0">
                <a:latin typeface="Times New Roman"/>
                <a:cs typeface="Times New Roman"/>
              </a:rPr>
              <a:t> з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повітрям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може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утворюватися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вибухонебезпечна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суміш;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горючі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гази,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особливо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штучні,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</a:t>
            </a:r>
            <a:endParaRPr sz="1800">
              <a:latin typeface="Times New Roman"/>
              <a:cs typeface="Times New Roman"/>
            </a:endParaRPr>
          </a:p>
          <a:p>
            <a:pPr marL="13335" algn="just">
              <a:lnSpc>
                <a:spcPct val="100000"/>
              </a:lnSpc>
              <a:spcBef>
                <a:spcPts val="575"/>
              </a:spcBef>
            </a:pPr>
            <a:r>
              <a:rPr sz="1800" spc="-25" dirty="0">
                <a:latin typeface="Times New Roman"/>
                <a:cs typeface="Times New Roman"/>
              </a:rPr>
              <a:t>також</a:t>
            </a:r>
            <a:r>
              <a:rPr sz="1800" spc="-10" dirty="0">
                <a:latin typeface="Times New Roman"/>
                <a:cs typeface="Times New Roman"/>
              </a:rPr>
              <a:t> продукти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неповного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згорання </a:t>
            </a:r>
            <a:r>
              <a:rPr sz="1800" spc="-15" dirty="0">
                <a:latin typeface="Times New Roman"/>
                <a:cs typeface="Times New Roman"/>
              </a:rPr>
              <a:t>газу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токсичні.</a:t>
            </a:r>
            <a:endParaRPr sz="1800">
              <a:latin typeface="Times New Roman"/>
              <a:cs typeface="Times New Roman"/>
            </a:endParaRPr>
          </a:p>
          <a:p>
            <a:pPr marL="926465" algn="just">
              <a:lnSpc>
                <a:spcPct val="100000"/>
              </a:lnSpc>
              <a:spcBef>
                <a:spcPts val="145"/>
              </a:spcBef>
            </a:pPr>
            <a:r>
              <a:rPr sz="1800" spc="-10" dirty="0">
                <a:latin typeface="Times New Roman"/>
                <a:cs typeface="Times New Roman"/>
              </a:rPr>
              <a:t>Як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паливо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застосовуються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природні,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штучні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змішані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горючі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гази.</a:t>
            </a:r>
            <a:endParaRPr sz="1800">
              <a:latin typeface="Times New Roman"/>
              <a:cs typeface="Times New Roman"/>
            </a:endParaRPr>
          </a:p>
          <a:p>
            <a:pPr marL="12700" marR="5715" indent="620395" algn="just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Основним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елементом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будь-якого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приладу,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що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працює</a:t>
            </a:r>
            <a:r>
              <a:rPr sz="1800" dirty="0">
                <a:latin typeface="Times New Roman"/>
                <a:cs typeface="Times New Roman"/>
              </a:rPr>
              <a:t> на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газі,</a:t>
            </a:r>
            <a:r>
              <a:rPr sz="1800" dirty="0">
                <a:latin typeface="Times New Roman"/>
                <a:cs typeface="Times New Roman"/>
              </a:rPr>
              <a:t> є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пальник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—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теплогенеруючий</a:t>
            </a:r>
            <a:r>
              <a:rPr sz="1800" spc="-5" dirty="0">
                <a:latin typeface="Times New Roman"/>
                <a:cs typeface="Times New Roman"/>
              </a:rPr>
              <a:t> пристрій,</a:t>
            </a:r>
            <a:r>
              <a:rPr sz="1800" dirty="0">
                <a:latin typeface="Times New Roman"/>
                <a:cs typeface="Times New Roman"/>
              </a:rPr>
              <a:t> 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якому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відбувається</a:t>
            </a:r>
            <a:r>
              <a:rPr sz="1800" spc="-10" dirty="0">
                <a:latin typeface="Times New Roman"/>
                <a:cs typeface="Times New Roman"/>
              </a:rPr>
              <a:t> змішування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повітря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газоподібним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паливом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-5" dirty="0">
                <a:latin typeface="Times New Roman"/>
                <a:cs typeface="Times New Roman"/>
              </a:rPr>
              <a:t>подальшою </a:t>
            </a:r>
            <a:r>
              <a:rPr sz="1800" spc="-20" dirty="0">
                <a:latin typeface="Times New Roman"/>
                <a:cs typeface="Times New Roman"/>
              </a:rPr>
              <a:t>подачею </a:t>
            </a:r>
            <a:r>
              <a:rPr sz="1800" dirty="0">
                <a:latin typeface="Times New Roman"/>
                <a:cs typeface="Times New Roman"/>
              </a:rPr>
              <a:t>до </a:t>
            </a:r>
            <a:r>
              <a:rPr sz="1800" spc="-10" dirty="0">
                <a:latin typeface="Times New Roman"/>
                <a:cs typeface="Times New Roman"/>
              </a:rPr>
              <a:t>вихідного отвору </a:t>
            </a:r>
            <a:r>
              <a:rPr sz="1800" dirty="0">
                <a:latin typeface="Times New Roman"/>
                <a:cs typeface="Times New Roman"/>
              </a:rPr>
              <a:t>і </a:t>
            </a:r>
            <a:r>
              <a:rPr sz="1800" spc="-5" dirty="0">
                <a:latin typeface="Times New Roman"/>
                <a:cs typeface="Times New Roman"/>
              </a:rPr>
              <a:t>спалюванням її </a:t>
            </a:r>
            <a:r>
              <a:rPr sz="1800" spc="-10" dirty="0">
                <a:latin typeface="Times New Roman"/>
                <a:cs typeface="Times New Roman"/>
              </a:rPr>
              <a:t>тут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-5" dirty="0">
                <a:latin typeface="Times New Roman"/>
                <a:cs typeface="Times New Roman"/>
              </a:rPr>
              <a:t>утворенням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стійкого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фронту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горіння (факела).</a:t>
            </a:r>
            <a:endParaRPr sz="1800">
              <a:latin typeface="Times New Roman"/>
              <a:cs typeface="Times New Roman"/>
            </a:endParaRPr>
          </a:p>
          <a:p>
            <a:pPr marL="634365" algn="just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Пальники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повинні:</a:t>
            </a:r>
            <a:endParaRPr sz="1800">
              <a:latin typeface="Times New Roman"/>
              <a:cs typeface="Times New Roman"/>
            </a:endParaRPr>
          </a:p>
          <a:p>
            <a:pPr marL="885190" indent="-251460">
              <a:lnSpc>
                <a:spcPct val="100000"/>
              </a:lnSpc>
              <a:buChar char="•"/>
              <a:tabLst>
                <a:tab pos="885190" algn="l"/>
                <a:tab pos="885825" algn="l"/>
              </a:tabLst>
            </a:pPr>
            <a:r>
              <a:rPr sz="1800" spc="-15" dirty="0">
                <a:latin typeface="Times New Roman"/>
                <a:cs typeface="Times New Roman"/>
              </a:rPr>
              <a:t>забезпечувати </a:t>
            </a:r>
            <a:r>
              <a:rPr sz="1800" spc="-5" dirty="0">
                <a:latin typeface="Times New Roman"/>
                <a:cs typeface="Times New Roman"/>
              </a:rPr>
              <a:t>повне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спалювання </a:t>
            </a:r>
            <a:r>
              <a:rPr sz="1800" spc="-10" dirty="0">
                <a:latin typeface="Times New Roman"/>
                <a:cs typeface="Times New Roman"/>
              </a:rPr>
              <a:t>газу;</a:t>
            </a:r>
            <a:endParaRPr sz="1800">
              <a:latin typeface="Times New Roman"/>
              <a:cs typeface="Times New Roman"/>
            </a:endParaRPr>
          </a:p>
          <a:p>
            <a:pPr marL="12700" marR="5715" indent="621030">
              <a:lnSpc>
                <a:spcPct val="100000"/>
              </a:lnSpc>
              <a:buChar char="•"/>
              <a:tabLst>
                <a:tab pos="897890" algn="l"/>
                <a:tab pos="898525" algn="l"/>
              </a:tabLst>
            </a:pPr>
            <a:r>
              <a:rPr sz="1800" spc="-10" dirty="0">
                <a:latin typeface="Times New Roman"/>
                <a:cs typeface="Times New Roman"/>
              </a:rPr>
              <a:t>працювати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стійко,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без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відриву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проскакування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полум'я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необхідному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діапазоні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продуктивності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тепла;</a:t>
            </a:r>
            <a:endParaRPr sz="1800">
              <a:latin typeface="Times New Roman"/>
              <a:cs typeface="Times New Roman"/>
            </a:endParaRPr>
          </a:p>
          <a:p>
            <a:pPr marL="885190" indent="-250825">
              <a:lnSpc>
                <a:spcPct val="100000"/>
              </a:lnSpc>
              <a:buChar char="•"/>
              <a:tabLst>
                <a:tab pos="884555" algn="l"/>
                <a:tab pos="885190" algn="l"/>
              </a:tabLst>
            </a:pPr>
            <a:r>
              <a:rPr sz="1800" spc="-20" dirty="0">
                <a:latin typeface="Times New Roman"/>
                <a:cs typeface="Times New Roman"/>
              </a:rPr>
              <a:t>бути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надійними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-10" dirty="0">
                <a:latin typeface="Times New Roman"/>
                <a:cs typeface="Times New Roman"/>
              </a:rPr>
              <a:t> безпечними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експлуатації.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117" y="680837"/>
            <a:ext cx="8319134" cy="231267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865245">
              <a:lnSpc>
                <a:spcPct val="100000"/>
              </a:lnSpc>
              <a:spcBef>
                <a:spcPts val="705"/>
              </a:spcBef>
            </a:pPr>
            <a:r>
              <a:rPr sz="2800" b="1" spc="-5" dirty="0">
                <a:latin typeface="Times New Roman"/>
                <a:cs typeface="Times New Roman"/>
              </a:rPr>
              <a:t>План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368935" algn="l"/>
              </a:tabLst>
            </a:pPr>
            <a:r>
              <a:rPr sz="2800" dirty="0">
                <a:latin typeface="Times New Roman"/>
                <a:cs typeface="Times New Roman"/>
              </a:rPr>
              <a:t>Загальні </a:t>
            </a:r>
            <a:r>
              <a:rPr sz="2800" spc="-5" dirty="0">
                <a:latin typeface="Times New Roman"/>
                <a:cs typeface="Times New Roman"/>
              </a:rPr>
              <a:t>принципи </a:t>
            </a:r>
            <a:r>
              <a:rPr sz="2800" spc="-50" dirty="0">
                <a:latin typeface="Times New Roman"/>
                <a:cs typeface="Times New Roman"/>
              </a:rPr>
              <a:t>будови </a:t>
            </a:r>
            <a:r>
              <a:rPr sz="2800" spc="15" dirty="0">
                <a:latin typeface="Times New Roman"/>
                <a:cs typeface="Times New Roman"/>
              </a:rPr>
              <a:t>та </a:t>
            </a:r>
            <a:r>
              <a:rPr sz="2800" spc="-10" dirty="0">
                <a:latin typeface="Times New Roman"/>
                <a:cs typeface="Times New Roman"/>
              </a:rPr>
              <a:t>класифікація </a:t>
            </a:r>
            <a:r>
              <a:rPr sz="2800" spc="-5" dirty="0">
                <a:latin typeface="Times New Roman"/>
                <a:cs typeface="Times New Roman"/>
              </a:rPr>
              <a:t>теплових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апаратів</a:t>
            </a:r>
            <a:endParaRPr sz="2800">
              <a:latin typeface="Times New Roman"/>
              <a:cs typeface="Times New Roman"/>
            </a:endParaRPr>
          </a:p>
          <a:p>
            <a:pPr marL="12700" marR="920750">
              <a:lnSpc>
                <a:spcPct val="100000"/>
              </a:lnSpc>
              <a:buAutoNum type="arabicPeriod"/>
              <a:tabLst>
                <a:tab pos="3683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Джерела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теплоти,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теплоносії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теплоізоляційні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матеріали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282" y="25400"/>
            <a:ext cx="898461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580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Залежно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від способу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спалювання </a:t>
            </a:r>
            <a:r>
              <a:rPr sz="1800" spc="-15" dirty="0">
                <a:latin typeface="Times New Roman"/>
                <a:cs typeface="Times New Roman"/>
              </a:rPr>
              <a:t>газу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пальника підрозділяються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на:</a:t>
            </a:r>
            <a:endParaRPr sz="1800">
              <a:latin typeface="Times New Roman"/>
              <a:cs typeface="Times New Roman"/>
            </a:endParaRPr>
          </a:p>
          <a:p>
            <a:pPr marL="12700" marR="5080" indent="678180">
              <a:lnSpc>
                <a:spcPct val="100000"/>
              </a:lnSpc>
              <a:buChar char="•"/>
              <a:tabLst>
                <a:tab pos="911225" algn="l"/>
                <a:tab pos="911860" algn="l"/>
                <a:tab pos="2064385" algn="l"/>
                <a:tab pos="2312035" algn="l"/>
                <a:tab pos="3085465" algn="l"/>
                <a:tab pos="4084320" algn="l"/>
                <a:tab pos="4676775" algn="l"/>
                <a:tab pos="5008880" algn="l"/>
                <a:tab pos="5932805" algn="l"/>
                <a:tab pos="6784975" algn="l"/>
                <a:tab pos="7927975" algn="l"/>
                <a:tab pos="8907780" algn="l"/>
              </a:tabLst>
            </a:pP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5" dirty="0">
                <a:latin typeface="Times New Roman"/>
                <a:cs typeface="Times New Roman"/>
              </a:rPr>
              <a:t>ф</a:t>
            </a:r>
            <a:r>
              <a:rPr sz="1800" spc="-1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dirty="0">
                <a:latin typeface="Times New Roman"/>
                <a:cs typeface="Times New Roman"/>
              </a:rPr>
              <a:t>йн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dirty="0">
                <a:latin typeface="Times New Roman"/>
                <a:cs typeface="Times New Roman"/>
              </a:rPr>
              <a:t>,	в	</a:t>
            </a:r>
            <a:r>
              <a:rPr sz="1800" spc="-30" dirty="0">
                <a:latin typeface="Times New Roman"/>
                <a:cs typeface="Times New Roman"/>
              </a:rPr>
              <a:t>к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м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рі	з</a:t>
            </a:r>
            <a:r>
              <a:rPr sz="1800" spc="-50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ор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ння	я</a:t>
            </a:r>
            <a:r>
              <a:rPr sz="1800" spc="-10" dirty="0">
                <a:latin typeface="Times New Roman"/>
                <a:cs typeface="Times New Roman"/>
              </a:rPr>
              <a:t>к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х	за	</a:t>
            </a:r>
            <a:r>
              <a:rPr sz="1800" spc="5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spc="-70" dirty="0">
                <a:latin typeface="Times New Roman"/>
                <a:cs typeface="Times New Roman"/>
              </a:rPr>
              <a:t>х</a:t>
            </a:r>
            <a:r>
              <a:rPr sz="1800" dirty="0">
                <a:latin typeface="Times New Roman"/>
                <a:cs typeface="Times New Roman"/>
              </a:rPr>
              <a:t>унок	ди</a:t>
            </a:r>
            <a:r>
              <a:rPr sz="1800" spc="-55" dirty="0">
                <a:latin typeface="Times New Roman"/>
                <a:cs typeface="Times New Roman"/>
              </a:rPr>
              <a:t>ф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-5" dirty="0">
                <a:latin typeface="Times New Roman"/>
                <a:cs typeface="Times New Roman"/>
              </a:rPr>
              <a:t>зі</a:t>
            </a:r>
            <a:r>
              <a:rPr sz="1800" dirty="0">
                <a:latin typeface="Times New Roman"/>
                <a:cs typeface="Times New Roman"/>
              </a:rPr>
              <a:t>ї	пр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spc="-60" dirty="0">
                <a:latin typeface="Times New Roman"/>
                <a:cs typeface="Times New Roman"/>
              </a:rPr>
              <a:t>х</a:t>
            </a:r>
            <a:r>
              <a:rPr sz="1800" spc="-5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дить	ч</a:t>
            </a:r>
            <a:r>
              <a:rPr sz="1800" spc="-5" dirty="0">
                <a:latin typeface="Times New Roman"/>
                <a:cs typeface="Times New Roman"/>
              </a:rPr>
              <a:t>ас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9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2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е	і  </a:t>
            </a:r>
            <a:r>
              <a:rPr sz="1800" spc="-5" dirty="0">
                <a:latin typeface="Times New Roman"/>
                <a:cs typeface="Times New Roman"/>
              </a:rPr>
              <a:t>незавершене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змішення</a:t>
            </a:r>
            <a:r>
              <a:rPr sz="1800" spc="-15" dirty="0">
                <a:latin typeface="Times New Roman"/>
                <a:cs typeface="Times New Roman"/>
              </a:rPr>
              <a:t> газу</a:t>
            </a:r>
            <a:r>
              <a:rPr sz="1800" dirty="0">
                <a:latin typeface="Times New Roman"/>
                <a:cs typeface="Times New Roman"/>
              </a:rPr>
              <a:t> з повітрям;</a:t>
            </a:r>
            <a:endParaRPr sz="1800">
              <a:latin typeface="Times New Roman"/>
              <a:cs typeface="Times New Roman"/>
            </a:endParaRPr>
          </a:p>
          <a:p>
            <a:pPr marL="941705" indent="-308610">
              <a:lnSpc>
                <a:spcPct val="100000"/>
              </a:lnSpc>
              <a:spcBef>
                <a:spcPts val="575"/>
              </a:spcBef>
              <a:buChar char="•"/>
              <a:tabLst>
                <a:tab pos="941705" algn="l"/>
                <a:tab pos="942340" algn="l"/>
              </a:tabLst>
            </a:pPr>
            <a:r>
              <a:rPr sz="1800" spc="-5" dirty="0">
                <a:latin typeface="Times New Roman"/>
                <a:cs typeface="Times New Roman"/>
              </a:rPr>
              <a:t>інжекційні,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-5" dirty="0">
                <a:latin typeface="Times New Roman"/>
                <a:cs typeface="Times New Roman"/>
              </a:rPr>
              <a:t>повним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попереднім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змішенням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газу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повітрям.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3509" y="1329679"/>
            <a:ext cx="3967650" cy="16450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42428" y="3125651"/>
            <a:ext cx="5006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Принципова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схема</a:t>
            </a:r>
            <a:r>
              <a:rPr sz="1800" spc="-10" dirty="0">
                <a:latin typeface="Times New Roman"/>
                <a:cs typeface="Times New Roman"/>
              </a:rPr>
              <a:t> дифузійного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газового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пальника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953" y="3520033"/>
            <a:ext cx="4083086" cy="331189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26879" y="4318495"/>
            <a:ext cx="382587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1240" marR="278765" indent="-673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Принципова </a:t>
            </a:r>
            <a:r>
              <a:rPr sz="1800" spc="-20" dirty="0">
                <a:latin typeface="Times New Roman"/>
                <a:cs typeface="Times New Roman"/>
              </a:rPr>
              <a:t>схема </a:t>
            </a:r>
            <a:r>
              <a:rPr sz="1800" spc="-10" dirty="0">
                <a:latin typeface="Times New Roman"/>
                <a:cs typeface="Times New Roman"/>
              </a:rPr>
              <a:t>інжекційного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газового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пальника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а) </a:t>
            </a:r>
            <a:r>
              <a:rPr sz="1800" spc="-15" dirty="0">
                <a:latin typeface="Times New Roman"/>
                <a:cs typeface="Times New Roman"/>
              </a:rPr>
              <a:t>конфорочний </a:t>
            </a:r>
            <a:r>
              <a:rPr sz="1800" dirty="0">
                <a:latin typeface="Times New Roman"/>
                <a:cs typeface="Times New Roman"/>
              </a:rPr>
              <a:t>пальник, б) </a:t>
            </a:r>
            <a:r>
              <a:rPr sz="1800" spc="-20" dirty="0">
                <a:latin typeface="Times New Roman"/>
                <a:cs typeface="Times New Roman"/>
              </a:rPr>
              <a:t>трубчатий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пальник;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газопровід;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10" dirty="0">
                <a:latin typeface="Times New Roman"/>
                <a:cs typeface="Times New Roman"/>
              </a:rPr>
              <a:t> пробковий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газовий кран; </a:t>
            </a:r>
            <a:r>
              <a:rPr sz="1800" dirty="0">
                <a:latin typeface="Times New Roman"/>
                <a:cs typeface="Times New Roman"/>
              </a:rPr>
              <a:t>3 – </a:t>
            </a:r>
            <a:r>
              <a:rPr sz="1800" spc="-5" dirty="0">
                <a:latin typeface="Times New Roman"/>
                <a:cs typeface="Times New Roman"/>
              </a:rPr>
              <a:t>сопло; </a:t>
            </a:r>
            <a:r>
              <a:rPr sz="1800" dirty="0">
                <a:latin typeface="Times New Roman"/>
                <a:cs typeface="Times New Roman"/>
              </a:rPr>
              <a:t>4 – </a:t>
            </a:r>
            <a:r>
              <a:rPr sz="1800" spc="-15" dirty="0">
                <a:latin typeface="Times New Roman"/>
                <a:cs typeface="Times New Roman"/>
              </a:rPr>
              <a:t>регулятор </a:t>
            </a:r>
            <a:r>
              <a:rPr sz="1800" spc="-10" dirty="0">
                <a:latin typeface="Times New Roman"/>
                <a:cs typeface="Times New Roman"/>
              </a:rPr>
              <a:t> первинного </a:t>
            </a:r>
            <a:r>
              <a:rPr sz="1800" dirty="0">
                <a:latin typeface="Times New Roman"/>
                <a:cs typeface="Times New Roman"/>
              </a:rPr>
              <a:t>повітря; 5 – </a:t>
            </a:r>
            <a:r>
              <a:rPr sz="1800" spc="-15" dirty="0">
                <a:latin typeface="Times New Roman"/>
                <a:cs typeface="Times New Roman"/>
              </a:rPr>
              <a:t>інжектор-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змішувач; </a:t>
            </a:r>
            <a:r>
              <a:rPr sz="1800" dirty="0">
                <a:latin typeface="Times New Roman"/>
                <a:cs typeface="Times New Roman"/>
              </a:rPr>
              <a:t>6 – </a:t>
            </a:r>
            <a:r>
              <a:rPr sz="1800" spc="-5" dirty="0">
                <a:latin typeface="Times New Roman"/>
                <a:cs typeface="Times New Roman"/>
              </a:rPr>
              <a:t>насадка; </a:t>
            </a:r>
            <a:r>
              <a:rPr sz="1800" dirty="0">
                <a:latin typeface="Times New Roman"/>
                <a:cs typeface="Times New Roman"/>
              </a:rPr>
              <a:t>7 – </a:t>
            </a:r>
            <a:r>
              <a:rPr sz="1800" spc="-5" dirty="0">
                <a:latin typeface="Times New Roman"/>
                <a:cs typeface="Times New Roman"/>
              </a:rPr>
              <a:t>вогневі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отвори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855" y="287192"/>
            <a:ext cx="17710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/>
              <a:t>Теплова</a:t>
            </a:r>
            <a:r>
              <a:rPr sz="1800" spc="-65" dirty="0"/>
              <a:t> </a:t>
            </a:r>
            <a:r>
              <a:rPr sz="1800" spc="-10" dirty="0"/>
              <a:t>ізоляція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445448" y="872409"/>
            <a:ext cx="8593455" cy="3281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indent="914400" algn="just">
              <a:lnSpc>
                <a:spcPct val="126699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Теплова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ізоляція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застосовується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зниження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температури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поверхні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апаратів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трубопроводів,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зменшення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ними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втрат</a:t>
            </a:r>
            <a:r>
              <a:rPr sz="1800" spc="-5" dirty="0">
                <a:latin typeface="Times New Roman"/>
                <a:cs typeface="Times New Roman"/>
              </a:rPr>
              <a:t> тепла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 </a:t>
            </a:r>
            <a:r>
              <a:rPr sz="1800" spc="-15" dirty="0">
                <a:latin typeface="Times New Roman"/>
                <a:cs typeface="Times New Roman"/>
              </a:rPr>
              <a:t>навколишнє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середовище.</a:t>
            </a:r>
            <a:endParaRPr sz="1800">
              <a:latin typeface="Times New Roman"/>
              <a:cs typeface="Times New Roman"/>
            </a:endParaRPr>
          </a:p>
          <a:p>
            <a:pPr marL="12700" marR="5715" indent="914400" algn="just">
              <a:lnSpc>
                <a:spcPct val="100000"/>
              </a:lnSpc>
              <a:spcBef>
                <a:spcPts val="140"/>
              </a:spcBef>
            </a:pPr>
            <a:r>
              <a:rPr sz="1800" spc="-10" dirty="0">
                <a:latin typeface="Times New Roman"/>
                <a:cs typeface="Times New Roman"/>
              </a:rPr>
              <a:t>Теплоізоляційні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матеріали</a:t>
            </a:r>
            <a:r>
              <a:rPr sz="1800" spc="-5" dirty="0">
                <a:latin typeface="Times New Roman"/>
                <a:cs typeface="Times New Roman"/>
              </a:rPr>
              <a:t> повинні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мати: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низький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коефіцієнт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теплопровідності, </a:t>
            </a:r>
            <a:r>
              <a:rPr sz="1800" spc="-5" dirty="0">
                <a:latin typeface="Times New Roman"/>
                <a:cs typeface="Times New Roman"/>
              </a:rPr>
              <a:t>невелику щільність, високу термостійкість, низьку </a:t>
            </a:r>
            <a:r>
              <a:rPr sz="1800" spc="-10" dirty="0">
                <a:latin typeface="Times New Roman"/>
                <a:cs typeface="Times New Roman"/>
              </a:rPr>
              <a:t>гігроскопічність;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бути </a:t>
            </a:r>
            <a:r>
              <a:rPr sz="1800" dirty="0">
                <a:latin typeface="Times New Roman"/>
                <a:cs typeface="Times New Roman"/>
              </a:rPr>
              <a:t>біостійкими, </a:t>
            </a:r>
            <a:r>
              <a:rPr sz="1800" spc="-5" dirty="0">
                <a:latin typeface="Times New Roman"/>
                <a:cs typeface="Times New Roman"/>
              </a:rPr>
              <a:t>нешкідливими </a:t>
            </a:r>
            <a:r>
              <a:rPr sz="1800" dirty="0">
                <a:latin typeface="Times New Roman"/>
                <a:cs typeface="Times New Roman"/>
              </a:rPr>
              <a:t>і </a:t>
            </a:r>
            <a:r>
              <a:rPr sz="1800" spc="-15" dirty="0">
                <a:latin typeface="Times New Roman"/>
                <a:cs typeface="Times New Roman"/>
              </a:rPr>
              <a:t>відзначатися </a:t>
            </a:r>
            <a:r>
              <a:rPr sz="1800" spc="-10" dirty="0">
                <a:latin typeface="Times New Roman"/>
                <a:cs typeface="Times New Roman"/>
              </a:rPr>
              <a:t>корозійною </a:t>
            </a:r>
            <a:r>
              <a:rPr sz="1800" spc="-5" dirty="0">
                <a:latin typeface="Times New Roman"/>
                <a:cs typeface="Times New Roman"/>
              </a:rPr>
              <a:t>активністю. </a:t>
            </a:r>
            <a:r>
              <a:rPr sz="1800" dirty="0">
                <a:latin typeface="Times New Roman"/>
                <a:cs typeface="Times New Roman"/>
              </a:rPr>
              <a:t>Крім </a:t>
            </a:r>
            <a:r>
              <a:rPr sz="1800" spc="-10" dirty="0">
                <a:latin typeface="Times New Roman"/>
                <a:cs typeface="Times New Roman"/>
              </a:rPr>
              <a:t>цього,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бути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недорогими</a:t>
            </a:r>
            <a:r>
              <a:rPr sz="1800" dirty="0">
                <a:latin typeface="Times New Roman"/>
                <a:cs typeface="Times New Roman"/>
              </a:rPr>
              <a:t> 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зручними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монтажу.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теплових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апаратах</a:t>
            </a:r>
            <a:r>
              <a:rPr sz="1800" spc="-5" dirty="0">
                <a:latin typeface="Times New Roman"/>
                <a:cs typeface="Times New Roman"/>
              </a:rPr>
              <a:t> доцільно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використовувати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теплоізоляційні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конструкції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різних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матеріалів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поєднанні</a:t>
            </a:r>
            <a:r>
              <a:rPr sz="1800" dirty="0">
                <a:latin typeface="Times New Roman"/>
                <a:cs typeface="Times New Roman"/>
              </a:rPr>
              <a:t> з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повітряними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прошарками </a:t>
            </a:r>
            <a:r>
              <a:rPr sz="1800" dirty="0">
                <a:latin typeface="Times New Roman"/>
                <a:cs typeface="Times New Roman"/>
              </a:rPr>
              <a:t>малої</a:t>
            </a:r>
            <a:r>
              <a:rPr sz="1800" spc="-5" dirty="0">
                <a:latin typeface="Times New Roman"/>
                <a:cs typeface="Times New Roman"/>
              </a:rPr>
              <a:t> товщини.</a:t>
            </a:r>
            <a:endParaRPr sz="1800">
              <a:latin typeface="Times New Roman"/>
              <a:cs typeface="Times New Roman"/>
            </a:endParaRPr>
          </a:p>
          <a:p>
            <a:pPr marL="13970" marR="5080" indent="542925" algn="just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За </a:t>
            </a:r>
            <a:r>
              <a:rPr sz="1800" spc="-10" dirty="0">
                <a:latin typeface="Times New Roman"/>
                <a:cs typeface="Times New Roman"/>
              </a:rPr>
              <a:t>структурою </a:t>
            </a:r>
            <a:r>
              <a:rPr sz="1800" dirty="0">
                <a:latin typeface="Times New Roman"/>
                <a:cs typeface="Times New Roman"/>
              </a:rPr>
              <a:t>і </a:t>
            </a:r>
            <a:r>
              <a:rPr sz="1800" spc="-10" dirty="0">
                <a:latin typeface="Times New Roman"/>
                <a:cs typeface="Times New Roman"/>
              </a:rPr>
              <a:t>формою </a:t>
            </a:r>
            <a:r>
              <a:rPr sz="1800" spc="-5" dirty="0">
                <a:latin typeface="Times New Roman"/>
                <a:cs typeface="Times New Roman"/>
              </a:rPr>
              <a:t>теплоізоляційні </a:t>
            </a:r>
            <a:r>
              <a:rPr sz="1800" spc="-10" dirty="0">
                <a:latin typeface="Times New Roman"/>
                <a:cs typeface="Times New Roman"/>
              </a:rPr>
              <a:t>матеріали </a:t>
            </a:r>
            <a:r>
              <a:rPr sz="1800" spc="-30" dirty="0">
                <a:latin typeface="Times New Roman"/>
                <a:cs typeface="Times New Roman"/>
              </a:rPr>
              <a:t>кожного </a:t>
            </a:r>
            <a:r>
              <a:rPr sz="1800" spc="-10" dirty="0">
                <a:latin typeface="Times New Roman"/>
                <a:cs typeface="Times New Roman"/>
              </a:rPr>
              <a:t>класу поділяються </a:t>
            </a:r>
            <a:r>
              <a:rPr sz="1800" dirty="0">
                <a:latin typeface="Times New Roman"/>
                <a:cs typeface="Times New Roman"/>
              </a:rPr>
              <a:t>на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дві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основні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групи: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1)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сипкі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засипки,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набивки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2)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штучні,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що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мають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форму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листів,</a:t>
            </a:r>
            <a:endParaRPr sz="1800">
              <a:latin typeface="Times New Roman"/>
              <a:cs typeface="Times New Roman"/>
            </a:endParaRPr>
          </a:p>
          <a:p>
            <a:pPr marL="13970" algn="just">
              <a:lnSpc>
                <a:spcPct val="100000"/>
              </a:lnSpc>
              <a:spcBef>
                <a:spcPts val="580"/>
              </a:spcBef>
            </a:pPr>
            <a:r>
              <a:rPr sz="1800" spc="-30" dirty="0">
                <a:latin typeface="Times New Roman"/>
                <a:cs typeface="Times New Roman"/>
              </a:rPr>
              <a:t>плит, </a:t>
            </a:r>
            <a:r>
              <a:rPr sz="1800" spc="-20" dirty="0">
                <a:latin typeface="Times New Roman"/>
                <a:cs typeface="Times New Roman"/>
              </a:rPr>
              <a:t>цегли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тощо.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354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ДЯКУЮ</a:t>
            </a:r>
            <a:r>
              <a:rPr spc="-65" dirty="0"/>
              <a:t> </a:t>
            </a:r>
            <a:r>
              <a:rPr dirty="0"/>
              <a:t>ЗА</a:t>
            </a:r>
            <a:r>
              <a:rPr spc="-40" dirty="0"/>
              <a:t> </a:t>
            </a:r>
            <a:r>
              <a:rPr spc="-55" dirty="0"/>
              <a:t>УВАГУ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282" y="80261"/>
            <a:ext cx="8989695" cy="617029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156335" algn="just">
              <a:lnSpc>
                <a:spcPct val="100000"/>
              </a:lnSpc>
              <a:spcBef>
                <a:spcPts val="244"/>
              </a:spcBef>
            </a:pPr>
            <a:r>
              <a:rPr sz="1800" b="1" dirty="0">
                <a:latin typeface="Times New Roman"/>
                <a:cs typeface="Times New Roman"/>
              </a:rPr>
              <a:t>1.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Загальні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принципи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40" dirty="0">
                <a:latin typeface="Times New Roman"/>
                <a:cs typeface="Times New Roman"/>
              </a:rPr>
              <a:t>будови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10" dirty="0">
                <a:latin typeface="Times New Roman"/>
                <a:cs typeface="Times New Roman"/>
              </a:rPr>
              <a:t>та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класифікація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теплових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апаратів</a:t>
            </a:r>
            <a:endParaRPr sz="1800">
              <a:latin typeface="Times New Roman"/>
              <a:cs typeface="Times New Roman"/>
            </a:endParaRPr>
          </a:p>
          <a:p>
            <a:pPr marL="12700" marR="8255" indent="914400" algn="just">
              <a:lnSpc>
                <a:spcPct val="100000"/>
              </a:lnSpc>
              <a:spcBef>
                <a:spcPts val="140"/>
              </a:spcBef>
            </a:pPr>
            <a:r>
              <a:rPr sz="1800" spc="-15" dirty="0">
                <a:latin typeface="Times New Roman"/>
                <a:cs typeface="Times New Roman"/>
              </a:rPr>
              <a:t>Теплова </a:t>
            </a:r>
            <a:r>
              <a:rPr sz="1800" spc="-10" dirty="0">
                <a:latin typeface="Times New Roman"/>
                <a:cs typeface="Times New Roman"/>
              </a:rPr>
              <a:t>обробка продуктів відбувається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теплових </a:t>
            </a:r>
            <a:r>
              <a:rPr sz="1800" spc="-10" dirty="0">
                <a:latin typeface="Times New Roman"/>
                <a:cs typeface="Times New Roman"/>
              </a:rPr>
              <a:t>апаратах, </a:t>
            </a:r>
            <a:r>
              <a:rPr sz="1800" dirty="0">
                <a:latin typeface="Times New Roman"/>
                <a:cs typeface="Times New Roman"/>
              </a:rPr>
              <a:t>які </a:t>
            </a:r>
            <a:r>
              <a:rPr sz="1800" spc="-5" dirty="0">
                <a:latin typeface="Times New Roman"/>
                <a:cs typeface="Times New Roman"/>
              </a:rPr>
              <a:t>класифікуються </a:t>
            </a:r>
            <a:r>
              <a:rPr sz="1800" dirty="0">
                <a:latin typeface="Times New Roman"/>
                <a:cs typeface="Times New Roman"/>
              </a:rPr>
              <a:t> за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технологічним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призначенням,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джерелами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тепла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(видами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енергоносіїв),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способом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80"/>
              </a:spcBef>
            </a:pPr>
            <a:r>
              <a:rPr sz="1800" spc="-5" dirty="0">
                <a:latin typeface="Times New Roman"/>
                <a:cs typeface="Times New Roman"/>
              </a:rPr>
              <a:t>обігрівання,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принципом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роботи,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ступенем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автоматизації.</a:t>
            </a:r>
            <a:endParaRPr sz="1800">
              <a:latin typeface="Times New Roman"/>
              <a:cs typeface="Times New Roman"/>
            </a:endParaRPr>
          </a:p>
          <a:p>
            <a:pPr marL="13335" marR="6985" indent="913765" algn="just">
              <a:lnSpc>
                <a:spcPct val="100000"/>
              </a:lnSpc>
              <a:spcBef>
                <a:spcPts val="140"/>
              </a:spcBef>
            </a:pPr>
            <a:r>
              <a:rPr sz="1800" spc="-5" dirty="0">
                <a:latin typeface="Times New Roman"/>
                <a:cs typeface="Times New Roman"/>
              </a:rPr>
              <a:t>За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технологічним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призначенням</a:t>
            </a:r>
            <a:r>
              <a:rPr sz="1800" spc="-5" dirty="0">
                <a:latin typeface="Times New Roman"/>
                <a:cs typeface="Times New Roman"/>
              </a:rPr>
              <a:t> розрізняють</a:t>
            </a:r>
            <a:r>
              <a:rPr sz="1800" dirty="0">
                <a:latin typeface="Times New Roman"/>
                <a:cs typeface="Times New Roman"/>
              </a:rPr>
              <a:t> теплові</a:t>
            </a:r>
            <a:r>
              <a:rPr sz="1800" spc="4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апарати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універсальні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(плити) </a:t>
            </a:r>
            <a:r>
              <a:rPr sz="1800" dirty="0">
                <a:latin typeface="Times New Roman"/>
                <a:cs typeface="Times New Roman"/>
              </a:rPr>
              <a:t>і </a:t>
            </a:r>
            <a:r>
              <a:rPr sz="1800" spc="-5" dirty="0">
                <a:latin typeface="Times New Roman"/>
                <a:cs typeface="Times New Roman"/>
              </a:rPr>
              <a:t>спеціалізовані; </a:t>
            </a:r>
            <a:r>
              <a:rPr sz="1800" spc="5" dirty="0">
                <a:latin typeface="Times New Roman"/>
                <a:cs typeface="Times New Roman"/>
              </a:rPr>
              <a:t>останні, </a:t>
            </a:r>
            <a:r>
              <a:rPr sz="1800" dirty="0">
                <a:latin typeface="Times New Roman"/>
                <a:cs typeface="Times New Roman"/>
              </a:rPr>
              <a:t>у </a:t>
            </a:r>
            <a:r>
              <a:rPr sz="1800" spc="-10" dirty="0">
                <a:latin typeface="Times New Roman"/>
                <a:cs typeface="Times New Roman"/>
              </a:rPr>
              <a:t>свою </a:t>
            </a:r>
            <a:r>
              <a:rPr sz="1800" spc="-35" dirty="0">
                <a:latin typeface="Times New Roman"/>
                <a:cs typeface="Times New Roman"/>
              </a:rPr>
              <a:t>чергу, </a:t>
            </a:r>
            <a:r>
              <a:rPr sz="1800" spc="-10" dirty="0">
                <a:latin typeface="Times New Roman"/>
                <a:cs typeface="Times New Roman"/>
              </a:rPr>
              <a:t>поділяються </a:t>
            </a:r>
            <a:r>
              <a:rPr sz="1800" dirty="0">
                <a:latin typeface="Times New Roman"/>
                <a:cs typeface="Times New Roman"/>
              </a:rPr>
              <a:t>на </a:t>
            </a:r>
            <a:r>
              <a:rPr sz="1800" spc="-5" dirty="0">
                <a:latin typeface="Times New Roman"/>
                <a:cs typeface="Times New Roman"/>
              </a:rPr>
              <a:t>варильні </a:t>
            </a:r>
            <a:r>
              <a:rPr sz="1800" spc="-25" dirty="0">
                <a:latin typeface="Times New Roman"/>
                <a:cs typeface="Times New Roman"/>
              </a:rPr>
              <a:t>(котли, </a:t>
            </a:r>
            <a:r>
              <a:rPr sz="1800" spc="-10" dirty="0">
                <a:latin typeface="Times New Roman"/>
                <a:cs typeface="Times New Roman"/>
              </a:rPr>
              <a:t>кавоварки,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сосисковарки,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пастакукери,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вакуум-апарати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тощо),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жарильні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(сковороди,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фритюрниці,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жарильні,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пекарські,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конвекційні,</a:t>
            </a:r>
            <a:r>
              <a:rPr sz="1800" spc="-10" dirty="0">
                <a:latin typeface="Times New Roman"/>
                <a:cs typeface="Times New Roman"/>
              </a:rPr>
              <a:t> пароконвекційні</a:t>
            </a:r>
            <a:r>
              <a:rPr sz="1800" spc="-5" dirty="0">
                <a:latin typeface="Times New Roman"/>
                <a:cs typeface="Times New Roman"/>
              </a:rPr>
              <a:t> шафи,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грилі,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жарильні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поверхні),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водонагрівальні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(водонагрівачі,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кип’ятильники,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чайники,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самовари)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допоміжні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(марміти,</a:t>
            </a:r>
            <a:endParaRPr sz="1800">
              <a:latin typeface="Times New Roman"/>
              <a:cs typeface="Times New Roman"/>
            </a:endParaRPr>
          </a:p>
          <a:p>
            <a:pPr marL="13970" algn="just">
              <a:lnSpc>
                <a:spcPct val="100000"/>
              </a:lnSpc>
              <a:spcBef>
                <a:spcPts val="580"/>
              </a:spcBef>
            </a:pPr>
            <a:r>
              <a:rPr sz="1800" spc="-5" dirty="0">
                <a:latin typeface="Times New Roman"/>
                <a:cs typeface="Times New Roman"/>
              </a:rPr>
              <a:t>теплові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стійки,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термоси).</a:t>
            </a:r>
            <a:endParaRPr sz="1800">
              <a:latin typeface="Times New Roman"/>
              <a:cs typeface="Times New Roman"/>
            </a:endParaRPr>
          </a:p>
          <a:p>
            <a:pPr marL="927100" algn="just">
              <a:lnSpc>
                <a:spcPct val="100000"/>
              </a:lnSpc>
              <a:spcBef>
                <a:spcPts val="140"/>
              </a:spcBef>
            </a:pPr>
            <a:r>
              <a:rPr sz="1800" spc="-5" dirty="0">
                <a:latin typeface="Times New Roman"/>
                <a:cs typeface="Times New Roman"/>
              </a:rPr>
              <a:t>За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джерелами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тепла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апарати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поділяються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електричні,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парові,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газові,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рідинно-</a:t>
            </a:r>
            <a:endParaRPr sz="18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580"/>
              </a:spcBef>
            </a:pPr>
            <a:r>
              <a:rPr sz="1800" dirty="0">
                <a:latin typeface="Times New Roman"/>
                <a:cs typeface="Times New Roman"/>
              </a:rPr>
              <a:t>паливні.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40"/>
              </a:spcBef>
            </a:pPr>
            <a:r>
              <a:rPr sz="1800" spc="-5" dirty="0">
                <a:latin typeface="Times New Roman"/>
                <a:cs typeface="Times New Roman"/>
              </a:rPr>
              <a:t>За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способом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обігрівання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розрізняють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контактні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теплові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апарати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  </a:t>
            </a:r>
            <a:r>
              <a:rPr sz="1800" spc="-10" dirty="0">
                <a:latin typeface="Times New Roman"/>
                <a:cs typeface="Times New Roman"/>
              </a:rPr>
              <a:t>апарати,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що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800" spc="-10" dirty="0">
                <a:latin typeface="Times New Roman"/>
                <a:cs typeface="Times New Roman"/>
              </a:rPr>
              <a:t>являють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собою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поверхневі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теплообмінники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безпосереднім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непрямим</a:t>
            </a:r>
            <a:r>
              <a:rPr sz="1800" spc="-10" dirty="0">
                <a:latin typeface="Times New Roman"/>
                <a:cs typeface="Times New Roman"/>
              </a:rPr>
              <a:t> обігрівом.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Times New Roman"/>
              <a:cs typeface="Times New Roman"/>
            </a:endParaRPr>
          </a:p>
          <a:p>
            <a:pPr marL="13335" marR="7620" indent="456565">
              <a:lnSpc>
                <a:spcPct val="126699"/>
              </a:lnSpc>
            </a:pP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контактних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теплових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апаратах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нагрівання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продукту,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що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обробляється,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відбувається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шляхом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безпосереднього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зіткнення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 теплоносієм.</a:t>
            </a:r>
            <a:endParaRPr sz="1800">
              <a:latin typeface="Times New Roman"/>
              <a:cs typeface="Times New Roman"/>
            </a:endParaRPr>
          </a:p>
          <a:p>
            <a:pPr marL="12700" marR="5080" indent="914400">
              <a:lnSpc>
                <a:spcPct val="100000"/>
              </a:lnSpc>
              <a:spcBef>
                <a:spcPts val="145"/>
              </a:spcBef>
            </a:pP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поверхневих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теплообмінних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апаратах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із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безпосереднім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обігрівом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тепло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від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середовища,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що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гріє,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того,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що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нагрівається,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передається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через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роздільну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Times New Roman"/>
                <a:cs typeface="Times New Roman"/>
              </a:rPr>
              <a:t>стінку,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-40" dirty="0">
                <a:latin typeface="Times New Roman"/>
                <a:cs typeface="Times New Roman"/>
              </a:rPr>
              <a:t>апаратах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непрямим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обігрівом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через </a:t>
            </a:r>
            <a:r>
              <a:rPr sz="1800" spc="-10" dirty="0">
                <a:latin typeface="Times New Roman"/>
                <a:cs typeface="Times New Roman"/>
              </a:rPr>
              <a:t>проміжний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теплоносій.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054" y="25400"/>
            <a:ext cx="8987790" cy="659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715" indent="91440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За </a:t>
            </a:r>
            <a:r>
              <a:rPr sz="1800" spc="-10" dirty="0">
                <a:latin typeface="Times New Roman"/>
                <a:cs typeface="Times New Roman"/>
              </a:rPr>
              <a:t>принципом </a:t>
            </a:r>
            <a:r>
              <a:rPr sz="1800" spc="-5" dirty="0">
                <a:latin typeface="Times New Roman"/>
                <a:cs typeface="Times New Roman"/>
              </a:rPr>
              <a:t>роботи розрізняють </a:t>
            </a:r>
            <a:r>
              <a:rPr sz="1800" spc="-15" dirty="0">
                <a:latin typeface="Times New Roman"/>
                <a:cs typeface="Times New Roman"/>
              </a:rPr>
              <a:t>апарати </a:t>
            </a:r>
            <a:r>
              <a:rPr sz="1800" spc="-5" dirty="0">
                <a:latin typeface="Times New Roman"/>
                <a:cs typeface="Times New Roman"/>
              </a:rPr>
              <a:t>безперервної дії,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яких </a:t>
            </a:r>
            <a:r>
              <a:rPr sz="1800" spc="-10" dirty="0">
                <a:latin typeface="Times New Roman"/>
                <a:cs typeface="Times New Roman"/>
              </a:rPr>
              <a:t>завантаження, </a:t>
            </a:r>
            <a:r>
              <a:rPr sz="1800" spc="-5" dirty="0">
                <a:latin typeface="Times New Roman"/>
                <a:cs typeface="Times New Roman"/>
              </a:rPr>
              <a:t> теплова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обробка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вивантаження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продукту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відбувається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одночасно,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періодичної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дії,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яких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75"/>
              </a:spcBef>
            </a:pPr>
            <a:r>
              <a:rPr sz="1800" spc="-15" dirty="0">
                <a:latin typeface="Times New Roman"/>
                <a:cs typeface="Times New Roman"/>
              </a:rPr>
              <a:t>продукт</a:t>
            </a:r>
            <a:r>
              <a:rPr sz="1800" dirty="0">
                <a:latin typeface="Times New Roman"/>
                <a:cs typeface="Times New Roman"/>
              </a:rPr>
              <a:t> послідовно </a:t>
            </a:r>
            <a:r>
              <a:rPr sz="1800" spc="-5" dirty="0">
                <a:latin typeface="Times New Roman"/>
                <a:cs typeface="Times New Roman"/>
              </a:rPr>
              <a:t>завантажується,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піддається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тепловій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обробці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розвантажується.</a:t>
            </a:r>
            <a:endParaRPr sz="1800">
              <a:latin typeface="Times New Roman"/>
              <a:cs typeface="Times New Roman"/>
            </a:endParaRPr>
          </a:p>
          <a:p>
            <a:pPr marL="13335" marR="5080" indent="914400" algn="just">
              <a:lnSpc>
                <a:spcPct val="100000"/>
              </a:lnSpc>
              <a:spcBef>
                <a:spcPts val="145"/>
              </a:spcBef>
            </a:pPr>
            <a:r>
              <a:rPr sz="1800" spc="-5" dirty="0">
                <a:latin typeface="Times New Roman"/>
                <a:cs typeface="Times New Roman"/>
              </a:rPr>
              <a:t>За </a:t>
            </a:r>
            <a:r>
              <a:rPr sz="1800" spc="-10" dirty="0">
                <a:latin typeface="Times New Roman"/>
                <a:cs typeface="Times New Roman"/>
              </a:rPr>
              <a:t>ступенем </a:t>
            </a:r>
            <a:r>
              <a:rPr sz="1800" spc="-20" dirty="0">
                <a:latin typeface="Times New Roman"/>
                <a:cs typeface="Times New Roman"/>
              </a:rPr>
              <a:t>автоматизації </a:t>
            </a:r>
            <a:r>
              <a:rPr sz="1800" spc="-10" dirty="0">
                <a:latin typeface="Times New Roman"/>
                <a:cs typeface="Times New Roman"/>
              </a:rPr>
              <a:t>апарати поділяються </a:t>
            </a:r>
            <a:r>
              <a:rPr sz="1800" spc="-5" dirty="0">
                <a:latin typeface="Times New Roman"/>
                <a:cs typeface="Times New Roman"/>
              </a:rPr>
              <a:t>на: </a:t>
            </a:r>
            <a:r>
              <a:rPr sz="1800" spc="-15" dirty="0">
                <a:latin typeface="Times New Roman"/>
                <a:cs typeface="Times New Roman"/>
              </a:rPr>
              <a:t>неавтоматизовані, тобто </a:t>
            </a:r>
            <a:r>
              <a:rPr sz="1800" dirty="0">
                <a:latin typeface="Times New Roman"/>
                <a:cs typeface="Times New Roman"/>
              </a:rPr>
              <a:t>такі, в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яких </a:t>
            </a:r>
            <a:r>
              <a:rPr sz="1800" spc="-15" dirty="0">
                <a:latin typeface="Times New Roman"/>
                <a:cs typeface="Times New Roman"/>
              </a:rPr>
              <a:t>контроль </a:t>
            </a:r>
            <a:r>
              <a:rPr sz="1800" dirty="0">
                <a:latin typeface="Times New Roman"/>
                <a:cs typeface="Times New Roman"/>
              </a:rPr>
              <a:t>за </a:t>
            </a:r>
            <a:r>
              <a:rPr sz="1800" spc="-10" dirty="0">
                <a:latin typeface="Times New Roman"/>
                <a:cs typeface="Times New Roman"/>
              </a:rPr>
              <a:t>безпечною роботою </a:t>
            </a:r>
            <a:r>
              <a:rPr sz="1800" dirty="0">
                <a:latin typeface="Times New Roman"/>
                <a:cs typeface="Times New Roman"/>
              </a:rPr>
              <a:t>і </a:t>
            </a:r>
            <a:r>
              <a:rPr sz="1800" spc="-5" dirty="0">
                <a:latin typeface="Times New Roman"/>
                <a:cs typeface="Times New Roman"/>
              </a:rPr>
              <a:t>дотриманням режиму теплової обробки </a:t>
            </a:r>
            <a:r>
              <a:rPr sz="1800" spc="-10" dirty="0">
                <a:latin typeface="Times New Roman"/>
                <a:cs typeface="Times New Roman"/>
              </a:rPr>
              <a:t>здійснює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обслуговуючий </a:t>
            </a:r>
            <a:r>
              <a:rPr sz="1800" dirty="0">
                <a:latin typeface="Times New Roman"/>
                <a:cs typeface="Times New Roman"/>
              </a:rPr>
              <a:t>персонал; </a:t>
            </a:r>
            <a:r>
              <a:rPr sz="1800" spc="-15" dirty="0">
                <a:latin typeface="Times New Roman"/>
                <a:cs typeface="Times New Roman"/>
              </a:rPr>
              <a:t>напівавтоматизовані, </a:t>
            </a:r>
            <a:r>
              <a:rPr sz="1800" dirty="0">
                <a:latin typeface="Times New Roman"/>
                <a:cs typeface="Times New Roman"/>
              </a:rPr>
              <a:t>де </a:t>
            </a:r>
            <a:r>
              <a:rPr sz="1800" spc="-10" dirty="0">
                <a:latin typeface="Times New Roman"/>
                <a:cs typeface="Times New Roman"/>
              </a:rPr>
              <a:t>безпечна </a:t>
            </a:r>
            <a:r>
              <a:rPr sz="1800" spc="-5" dirty="0">
                <a:latin typeface="Times New Roman"/>
                <a:cs typeface="Times New Roman"/>
              </a:rPr>
              <a:t>робота </a:t>
            </a:r>
            <a:r>
              <a:rPr sz="1800" spc="-10" dirty="0">
                <a:latin typeface="Times New Roman"/>
                <a:cs typeface="Times New Roman"/>
              </a:rPr>
              <a:t>апарата </a:t>
            </a:r>
            <a:r>
              <a:rPr sz="1800" spc="-5" dirty="0">
                <a:latin typeface="Times New Roman"/>
                <a:cs typeface="Times New Roman"/>
              </a:rPr>
              <a:t>забезпечується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приладами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автоматики,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режим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теплової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обробки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контролюється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обслуговуючим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персоналом,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автоматизовані,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яких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контроль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безпечною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роботою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дотриманням</a:t>
            </a:r>
            <a:endParaRPr sz="1800">
              <a:latin typeface="Times New Roman"/>
              <a:cs typeface="Times New Roman"/>
            </a:endParaRPr>
          </a:p>
          <a:p>
            <a:pPr marL="13970" algn="just">
              <a:lnSpc>
                <a:spcPct val="100000"/>
              </a:lnSpc>
              <a:spcBef>
                <a:spcPts val="575"/>
              </a:spcBef>
            </a:pPr>
            <a:r>
              <a:rPr sz="1800" spc="-10" dirty="0">
                <a:latin typeface="Times New Roman"/>
                <a:cs typeface="Times New Roman"/>
              </a:rPr>
              <a:t>теплового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режиму роботи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здійснюється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приладами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автоматики.</a:t>
            </a:r>
            <a:endParaRPr sz="1800">
              <a:latin typeface="Times New Roman"/>
              <a:cs typeface="Times New Roman"/>
            </a:endParaRPr>
          </a:p>
          <a:p>
            <a:pPr marL="12700" marR="5715" indent="914400" algn="just">
              <a:lnSpc>
                <a:spcPct val="100000"/>
              </a:lnSpc>
              <a:spcBef>
                <a:spcPts val="145"/>
              </a:spcBef>
            </a:pPr>
            <a:r>
              <a:rPr sz="1800" spc="-15" dirty="0">
                <a:latin typeface="Times New Roman"/>
                <a:cs typeface="Times New Roman"/>
              </a:rPr>
              <a:t>Теплові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апарати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повинні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відповідати</a:t>
            </a:r>
            <a:r>
              <a:rPr sz="1800" spc="-5" dirty="0">
                <a:latin typeface="Times New Roman"/>
                <a:cs typeface="Times New Roman"/>
              </a:rPr>
              <a:t> вимогам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технології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готування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їжі,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забезпечувати </a:t>
            </a:r>
            <a:r>
              <a:rPr sz="1800" spc="-10" dirty="0">
                <a:latin typeface="Times New Roman"/>
                <a:cs typeface="Times New Roman"/>
              </a:rPr>
              <a:t>теплову обробку продуктів </a:t>
            </a:r>
            <a:r>
              <a:rPr sz="1800" dirty="0">
                <a:latin typeface="Times New Roman"/>
                <a:cs typeface="Times New Roman"/>
              </a:rPr>
              <a:t>при </a:t>
            </a:r>
            <a:r>
              <a:rPr sz="1800" spc="-5" dirty="0">
                <a:latin typeface="Times New Roman"/>
                <a:cs typeface="Times New Roman"/>
              </a:rPr>
              <a:t>мінімальній </a:t>
            </a:r>
            <a:r>
              <a:rPr sz="1800" spc="-15" dirty="0">
                <a:latin typeface="Times New Roman"/>
                <a:cs typeface="Times New Roman"/>
              </a:rPr>
              <a:t>затраті </a:t>
            </a:r>
            <a:r>
              <a:rPr sz="1800" spc="-5" dirty="0">
                <a:latin typeface="Times New Roman"/>
                <a:cs typeface="Times New Roman"/>
              </a:rPr>
              <a:t>енергії, </a:t>
            </a:r>
            <a:r>
              <a:rPr sz="1800" spc="-15" dirty="0">
                <a:latin typeface="Times New Roman"/>
                <a:cs typeface="Times New Roman"/>
              </a:rPr>
              <a:t>мати </a:t>
            </a:r>
            <a:r>
              <a:rPr sz="1800" spc="-5" dirty="0">
                <a:latin typeface="Times New Roman"/>
                <a:cs typeface="Times New Roman"/>
              </a:rPr>
              <a:t>високий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ступінь </a:t>
            </a:r>
            <a:r>
              <a:rPr sz="1800" dirty="0">
                <a:latin typeface="Times New Roman"/>
                <a:cs typeface="Times New Roman"/>
              </a:rPr>
              <a:t>надійності, </a:t>
            </a:r>
            <a:r>
              <a:rPr sz="1800" spc="-10" dirty="0">
                <a:latin typeface="Times New Roman"/>
                <a:cs typeface="Times New Roman"/>
              </a:rPr>
              <a:t>створювати </a:t>
            </a:r>
            <a:r>
              <a:rPr sz="1800" spc="-5" dirty="0">
                <a:latin typeface="Times New Roman"/>
                <a:cs typeface="Times New Roman"/>
              </a:rPr>
              <a:t>оптимальні умови роботи </a:t>
            </a:r>
            <a:r>
              <a:rPr sz="1800" dirty="0">
                <a:latin typeface="Times New Roman"/>
                <a:cs typeface="Times New Roman"/>
              </a:rPr>
              <a:t>для </a:t>
            </a:r>
            <a:r>
              <a:rPr sz="1800" spc="-20" dirty="0">
                <a:latin typeface="Times New Roman"/>
                <a:cs typeface="Times New Roman"/>
              </a:rPr>
              <a:t>обслуговуючого </a:t>
            </a:r>
            <a:r>
              <a:rPr sz="1800" dirty="0">
                <a:latin typeface="Times New Roman"/>
                <a:cs typeface="Times New Roman"/>
              </a:rPr>
              <a:t>персоналу і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відповідати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вимогам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техніки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безпеки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виробничої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санітарії.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Вимоги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теплових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апаратів</a:t>
            </a:r>
            <a:endParaRPr sz="1800">
              <a:latin typeface="Times New Roman"/>
              <a:cs typeface="Times New Roman"/>
            </a:endParaRPr>
          </a:p>
          <a:p>
            <a:pPr marL="13335" algn="just">
              <a:lnSpc>
                <a:spcPct val="100000"/>
              </a:lnSpc>
              <a:spcBef>
                <a:spcPts val="575"/>
              </a:spcBef>
            </a:pPr>
            <a:r>
              <a:rPr sz="1800" spc="-15" dirty="0">
                <a:latin typeface="Times New Roman"/>
                <a:cs typeface="Times New Roman"/>
              </a:rPr>
              <a:t>можна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поділити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 </a:t>
            </a:r>
            <a:r>
              <a:rPr sz="1800" spc="-10" dirty="0">
                <a:latin typeface="Times New Roman"/>
                <a:cs typeface="Times New Roman"/>
              </a:rPr>
              <a:t>експлуатаційні,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конструктивні,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економічні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охорони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праці.</a:t>
            </a:r>
            <a:endParaRPr sz="1800">
              <a:latin typeface="Times New Roman"/>
              <a:cs typeface="Times New Roman"/>
            </a:endParaRPr>
          </a:p>
          <a:p>
            <a:pPr marL="12700" marR="5715" indent="914400" algn="just">
              <a:lnSpc>
                <a:spcPct val="100000"/>
              </a:lnSpc>
              <a:spcBef>
                <a:spcPts val="145"/>
              </a:spcBef>
            </a:pP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експлуатаційних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вимог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належать:</a:t>
            </a:r>
            <a:r>
              <a:rPr sz="1800" spc="-5" dirty="0">
                <a:latin typeface="Times New Roman"/>
                <a:cs typeface="Times New Roman"/>
              </a:rPr>
              <a:t> відповідність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апарата</a:t>
            </a:r>
            <a:r>
              <a:rPr sz="1800" spc="-5" dirty="0">
                <a:latin typeface="Times New Roman"/>
                <a:cs typeface="Times New Roman"/>
              </a:rPr>
              <a:t> своєму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цільовому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призначенню,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максимальна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інтенсивність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праці,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відмінна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якість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готових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виробів,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75"/>
              </a:spcBef>
            </a:pPr>
            <a:r>
              <a:rPr sz="1800" spc="-10" dirty="0">
                <a:latin typeface="Times New Roman"/>
                <a:cs typeface="Times New Roman"/>
              </a:rPr>
              <a:t>продуктивність,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зручність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обслуговуванні.</a:t>
            </a:r>
            <a:endParaRPr sz="1800">
              <a:latin typeface="Times New Roman"/>
              <a:cs typeface="Times New Roman"/>
            </a:endParaRPr>
          </a:p>
          <a:p>
            <a:pPr marL="13970" marR="5080" indent="913130" algn="just">
              <a:lnSpc>
                <a:spcPct val="100000"/>
              </a:lnSpc>
              <a:spcBef>
                <a:spcPts val="145"/>
              </a:spcBef>
            </a:pPr>
            <a:r>
              <a:rPr sz="1800" i="1" spc="-15" dirty="0">
                <a:latin typeface="Times New Roman"/>
                <a:cs typeface="Times New Roman"/>
              </a:rPr>
              <a:t>Конструктивні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вимоги:</a:t>
            </a:r>
            <a:r>
              <a:rPr sz="1800" dirty="0">
                <a:latin typeface="Times New Roman"/>
                <a:cs typeface="Times New Roman"/>
              </a:rPr>
              <a:t> простота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будови,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розбирання,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збирання</a:t>
            </a:r>
            <a:r>
              <a:rPr sz="1800" dirty="0">
                <a:latin typeface="Times New Roman"/>
                <a:cs typeface="Times New Roman"/>
              </a:rPr>
              <a:t> 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регулювання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апарата,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невелика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маса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малі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габаритні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розміри,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антикорозійність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частин,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що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стикаються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</a:t>
            </a:r>
            <a:endParaRPr sz="1800">
              <a:latin typeface="Times New Roman"/>
              <a:cs typeface="Times New Roman"/>
            </a:endParaRPr>
          </a:p>
          <a:p>
            <a:pPr marL="13970" algn="just">
              <a:lnSpc>
                <a:spcPct val="100000"/>
              </a:lnSpc>
              <a:spcBef>
                <a:spcPts val="575"/>
              </a:spcBef>
            </a:pPr>
            <a:r>
              <a:rPr sz="1800" spc="-10" dirty="0">
                <a:latin typeface="Times New Roman"/>
                <a:cs typeface="Times New Roman"/>
              </a:rPr>
              <a:t>харчовими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продуктами.</a:t>
            </a:r>
            <a:endParaRPr sz="1800">
              <a:latin typeface="Times New Roman"/>
              <a:cs typeface="Times New Roman"/>
            </a:endParaRPr>
          </a:p>
          <a:p>
            <a:pPr marL="927735" algn="just">
              <a:lnSpc>
                <a:spcPct val="100000"/>
              </a:lnSpc>
              <a:spcBef>
                <a:spcPts val="145"/>
              </a:spcBef>
            </a:pPr>
            <a:r>
              <a:rPr sz="1800" i="1" spc="-20" dirty="0">
                <a:latin typeface="Times New Roman"/>
                <a:cs typeface="Times New Roman"/>
              </a:rPr>
              <a:t>Економічні</a:t>
            </a:r>
            <a:r>
              <a:rPr sz="1800" i="1" spc="5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вимоги:</a:t>
            </a:r>
            <a:r>
              <a:rPr sz="1800" spc="5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дешевизна</a:t>
            </a:r>
            <a:r>
              <a:rPr sz="1800" spc="5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апарата,</a:t>
            </a:r>
            <a:r>
              <a:rPr sz="1800" spc="5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невеликі</a:t>
            </a:r>
            <a:r>
              <a:rPr sz="1800" spc="57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питомі</a:t>
            </a:r>
            <a:r>
              <a:rPr sz="1800" spc="5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витрати</a:t>
            </a:r>
            <a:r>
              <a:rPr sz="1800" spc="5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енергоносія,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75"/>
              </a:spcBef>
            </a:pPr>
            <a:r>
              <a:rPr sz="1800" spc="-5" dirty="0">
                <a:latin typeface="Times New Roman"/>
                <a:cs typeface="Times New Roman"/>
              </a:rPr>
              <a:t>довговічність,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автоматизація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високий </a:t>
            </a:r>
            <a:r>
              <a:rPr sz="1800" spc="-10" dirty="0">
                <a:latin typeface="Times New Roman"/>
                <a:cs typeface="Times New Roman"/>
              </a:rPr>
              <a:t>коефіцієнт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заповнення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робочого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об’єму.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282" y="25400"/>
            <a:ext cx="8987790" cy="211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715" indent="44894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вимог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охорони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праці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належить: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безпека</a:t>
            </a:r>
            <a:r>
              <a:rPr sz="1800" spc="-5" dirty="0">
                <a:latin typeface="Times New Roman"/>
                <a:cs typeface="Times New Roman"/>
              </a:rPr>
              <a:t> роботи,</a:t>
            </a:r>
            <a:r>
              <a:rPr sz="1800" dirty="0">
                <a:latin typeface="Times New Roman"/>
                <a:cs typeface="Times New Roman"/>
              </a:rPr>
              <a:t> достатня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міцність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апарата, </a:t>
            </a:r>
            <a:r>
              <a:rPr sz="1800" spc="-5" dirty="0">
                <a:latin typeface="Times New Roman"/>
                <a:cs typeface="Times New Roman"/>
              </a:rPr>
              <a:t> наявність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запобіжних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клапанів,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автоматичних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сигналізаторів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та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інших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пристосувань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для</a:t>
            </a:r>
            <a:endParaRPr sz="1800">
              <a:latin typeface="Times New Roman"/>
              <a:cs typeface="Times New Roman"/>
            </a:endParaRPr>
          </a:p>
          <a:p>
            <a:pPr marL="13335" algn="just">
              <a:lnSpc>
                <a:spcPct val="100000"/>
              </a:lnSpc>
              <a:spcBef>
                <a:spcPts val="575"/>
              </a:spcBef>
            </a:pPr>
            <a:r>
              <a:rPr sz="1800" spc="-10" dirty="0">
                <a:latin typeface="Times New Roman"/>
                <a:cs typeface="Times New Roman"/>
              </a:rPr>
              <a:t>попередження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аварій.</a:t>
            </a:r>
            <a:endParaRPr sz="180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145"/>
              </a:spcBef>
            </a:pPr>
            <a:r>
              <a:rPr sz="1800" spc="-75" dirty="0">
                <a:latin typeface="Times New Roman"/>
                <a:cs typeface="Times New Roman"/>
              </a:rPr>
              <a:t>Усі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теплові </a:t>
            </a:r>
            <a:r>
              <a:rPr sz="1800" spc="-15" dirty="0">
                <a:latin typeface="Times New Roman"/>
                <a:cs typeface="Times New Roman"/>
              </a:rPr>
              <a:t>апарати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незалежно </a:t>
            </a:r>
            <a:r>
              <a:rPr sz="1800" spc="-5" dirty="0">
                <a:latin typeface="Times New Roman"/>
                <a:cs typeface="Times New Roman"/>
              </a:rPr>
              <a:t>від їх виду </a:t>
            </a:r>
            <a:r>
              <a:rPr sz="1800" dirty="0">
                <a:latin typeface="Times New Roman"/>
                <a:cs typeface="Times New Roman"/>
              </a:rPr>
              <a:t>і </a:t>
            </a:r>
            <a:r>
              <a:rPr sz="1800" spc="-10" dirty="0">
                <a:latin typeface="Times New Roman"/>
                <a:cs typeface="Times New Roman"/>
              </a:rPr>
              <a:t>призначення мають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загальну </a:t>
            </a:r>
            <a:r>
              <a:rPr sz="1800" spc="-45" dirty="0">
                <a:latin typeface="Times New Roman"/>
                <a:cs typeface="Times New Roman"/>
              </a:rPr>
              <a:t>будову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складаються</a:t>
            </a:r>
            <a:r>
              <a:rPr sz="1800" dirty="0">
                <a:latin typeface="Times New Roman"/>
                <a:cs typeface="Times New Roman"/>
              </a:rPr>
              <a:t> з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таких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основних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частин: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робочої</a:t>
            </a:r>
            <a:r>
              <a:rPr sz="1800" spc="-5" dirty="0">
                <a:latin typeface="Times New Roman"/>
                <a:cs typeface="Times New Roman"/>
              </a:rPr>
              <a:t> камери;</a:t>
            </a:r>
            <a:r>
              <a:rPr sz="1800" dirty="0">
                <a:latin typeface="Times New Roman"/>
                <a:cs typeface="Times New Roman"/>
              </a:rPr>
              <a:t> пристрою,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що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гріє;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корпусу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апарата,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теплоізоляції;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кожуха;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основи;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арматури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контрольно-вимірювальних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приладів.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</a:t>
            </a:r>
            <a:endParaRPr sz="1800">
              <a:latin typeface="Times New Roman"/>
              <a:cs typeface="Times New Roman"/>
            </a:endParaRPr>
          </a:p>
          <a:p>
            <a:pPr marL="13335" algn="just">
              <a:lnSpc>
                <a:spcPct val="100000"/>
              </a:lnSpc>
              <a:spcBef>
                <a:spcPts val="575"/>
              </a:spcBef>
            </a:pPr>
            <a:r>
              <a:rPr sz="1800" spc="-5" dirty="0">
                <a:latin typeface="Times New Roman"/>
                <a:cs typeface="Times New Roman"/>
              </a:rPr>
              <a:t>деяких</a:t>
            </a:r>
            <a:r>
              <a:rPr sz="1800" spc="-15" dirty="0">
                <a:latin typeface="Times New Roman"/>
                <a:cs typeface="Times New Roman"/>
              </a:rPr>
              <a:t> апаратів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інші</a:t>
            </a:r>
            <a:r>
              <a:rPr sz="1800" spc="5" dirty="0">
                <a:latin typeface="Times New Roman"/>
                <a:cs typeface="Times New Roman"/>
              </a:rPr>
              <a:t> основні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частини</a:t>
            </a:r>
            <a:r>
              <a:rPr sz="1800" spc="-10" dirty="0">
                <a:latin typeface="Times New Roman"/>
                <a:cs typeface="Times New Roman"/>
              </a:rPr>
              <a:t> можуть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бути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сполучені.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2094" y="2228661"/>
            <a:ext cx="6563248" cy="46183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11" y="25400"/>
            <a:ext cx="898779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підприємствах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ресторанного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господарства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використовують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апарати,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4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яких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передача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тепла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від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одного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тіла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(джерела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тепла)</a:t>
            </a:r>
            <a:r>
              <a:rPr sz="1800" dirty="0">
                <a:latin typeface="Times New Roman"/>
                <a:cs typeface="Times New Roman"/>
              </a:rPr>
              <a:t> до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іншого</a:t>
            </a:r>
            <a:r>
              <a:rPr sz="1800" spc="-5" dirty="0">
                <a:latin typeface="Times New Roman"/>
                <a:cs typeface="Times New Roman"/>
              </a:rPr>
              <a:t> (термічно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оброблюваного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середовища)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здійснюється</a:t>
            </a:r>
            <a:r>
              <a:rPr sz="1800" dirty="0">
                <a:latin typeface="Times New Roman"/>
                <a:cs typeface="Times New Roman"/>
              </a:rPr>
              <a:t> через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нагрівальну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стінку.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Такі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апарати</a:t>
            </a:r>
            <a:r>
              <a:rPr sz="1800" spc="-10" dirty="0">
                <a:latin typeface="Times New Roman"/>
                <a:cs typeface="Times New Roman"/>
              </a:rPr>
              <a:t> називаються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поверхневими теплообмінниками</a:t>
            </a:r>
            <a:r>
              <a:rPr sz="1800" b="1" spc="-10" dirty="0">
                <a:latin typeface="Times New Roman"/>
                <a:cs typeface="Times New Roman"/>
              </a:rPr>
              <a:t>. </a:t>
            </a:r>
            <a:r>
              <a:rPr sz="1800" spc="-5" dirty="0">
                <a:latin typeface="Times New Roman"/>
                <a:cs typeface="Times New Roman"/>
              </a:rPr>
              <a:t>Існує </a:t>
            </a:r>
            <a:r>
              <a:rPr sz="1800" spc="-20" dirty="0">
                <a:latin typeface="Times New Roman"/>
                <a:cs typeface="Times New Roman"/>
              </a:rPr>
              <a:t>багато </a:t>
            </a:r>
            <a:r>
              <a:rPr sz="1800" spc="-10" dirty="0">
                <a:latin typeface="Times New Roman"/>
                <a:cs typeface="Times New Roman"/>
              </a:rPr>
              <a:t>конструкцій </a:t>
            </a:r>
            <a:r>
              <a:rPr sz="1800" spc="-5" dirty="0">
                <a:latin typeface="Times New Roman"/>
                <a:cs typeface="Times New Roman"/>
              </a:rPr>
              <a:t>поверхневих теплообмінних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апаратів,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які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відрізняються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одна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від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одної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розташуванням.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Найбільш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широко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використовують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оболонкові,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кожухотрубні,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змійовикові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ребристі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теплообмінники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(рис.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dirty="0">
                <a:latin typeface="Times New Roman"/>
                <a:cs typeface="Times New Roman"/>
              </a:rPr>
              <a:t>2.2).</a:t>
            </a:r>
            <a:endParaRPr sz="1800">
              <a:latin typeface="Times New Roman"/>
              <a:cs typeface="Times New Roman"/>
            </a:endParaRPr>
          </a:p>
          <a:p>
            <a:pPr marL="13335" marR="5080" indent="455930">
              <a:lnSpc>
                <a:spcPct val="100000"/>
              </a:lnSpc>
              <a:spcBef>
                <a:spcPts val="145"/>
              </a:spcBef>
            </a:pPr>
            <a:r>
              <a:rPr sz="1800" spc="-15" dirty="0">
                <a:latin typeface="Times New Roman"/>
                <a:cs typeface="Times New Roman"/>
              </a:rPr>
              <a:t>Оболонкові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теплообмінники,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харчоварильні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котли,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автоклави,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сковороди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непрямим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обігрівом,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марміти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мають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циліндричні,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сферичні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чи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плоскі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подвійні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стінки,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через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які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62823" y="2585720"/>
            <a:ext cx="1003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002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ни</a:t>
            </a:r>
            <a:r>
              <a:rPr sz="1800" dirty="0">
                <a:latin typeface="Times New Roman"/>
                <a:cs typeface="Times New Roman"/>
              </a:rPr>
              <a:t>зьким  р</a:t>
            </a:r>
            <a:r>
              <a:rPr sz="1800" spc="-5" dirty="0">
                <a:latin typeface="Times New Roman"/>
                <a:cs typeface="Times New Roman"/>
              </a:rPr>
              <a:t>ід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но</a:t>
            </a:r>
            <a:r>
              <a:rPr sz="1800" spc="-50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111" y="2585720"/>
            <a:ext cx="7984490" cy="922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  <a:tabLst>
                <a:tab pos="1422400" algn="l"/>
                <a:tab pos="1480820" algn="l"/>
                <a:tab pos="2773680" algn="l"/>
                <a:tab pos="3092450" algn="l"/>
                <a:tab pos="3561715" algn="l"/>
                <a:tab pos="4766310" algn="l"/>
                <a:tab pos="4890135" algn="l"/>
                <a:tab pos="5329555" algn="l"/>
                <a:tab pos="6121400" algn="l"/>
                <a:tab pos="7103109" algn="l"/>
                <a:tab pos="7371080" algn="l"/>
              </a:tabLst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ід</a:t>
            </a:r>
            <a:r>
              <a:rPr sz="1800" spc="-65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єть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я	т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плоо</a:t>
            </a:r>
            <a:r>
              <a:rPr sz="1800" spc="-20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м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dirty="0">
                <a:latin typeface="Times New Roman"/>
                <a:cs typeface="Times New Roman"/>
              </a:rPr>
              <a:t>н.	Х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spc="-25" dirty="0">
                <a:latin typeface="Times New Roman"/>
                <a:cs typeface="Times New Roman"/>
              </a:rPr>
              <a:t>к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ри</a:t>
            </a:r>
            <a:r>
              <a:rPr sz="1800" spc="-35" dirty="0">
                <a:latin typeface="Times New Roman"/>
                <a:cs typeface="Times New Roman"/>
              </a:rPr>
              <a:t>з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-30" dirty="0">
                <a:latin typeface="Times New Roman"/>
                <a:cs typeface="Times New Roman"/>
              </a:rPr>
              <a:t>ю</a:t>
            </a:r>
            <a:r>
              <a:rPr sz="1800" dirty="0">
                <a:latin typeface="Times New Roman"/>
                <a:cs typeface="Times New Roman"/>
              </a:rPr>
              <a:t>ть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я	</a:t>
            </a:r>
            <a:r>
              <a:rPr sz="1800" spc="20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кі	т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плоо</a:t>
            </a:r>
            <a:r>
              <a:rPr sz="1800" spc="-25" dirty="0">
                <a:latin typeface="Times New Roman"/>
                <a:cs typeface="Times New Roman"/>
              </a:rPr>
              <a:t>б</a:t>
            </a:r>
            <a:r>
              <a:rPr sz="1800" spc="-10" dirty="0">
                <a:latin typeface="Times New Roman"/>
                <a:cs typeface="Times New Roman"/>
              </a:rPr>
              <a:t>м</a:t>
            </a:r>
            <a:r>
              <a:rPr sz="1800" spc="-5" dirty="0">
                <a:latin typeface="Times New Roman"/>
                <a:cs typeface="Times New Roman"/>
              </a:rPr>
              <a:t>і</a:t>
            </a:r>
            <a:r>
              <a:rPr sz="1800" dirty="0">
                <a:latin typeface="Times New Roman"/>
                <a:cs typeface="Times New Roman"/>
              </a:rPr>
              <a:t>нн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ки	в</a:t>
            </a:r>
            <a:r>
              <a:rPr sz="1800" spc="-5" dirty="0">
                <a:latin typeface="Times New Roman"/>
                <a:cs typeface="Times New Roman"/>
              </a:rPr>
              <a:t>ід</a:t>
            </a:r>
            <a:r>
              <a:rPr sz="1800" dirty="0">
                <a:latin typeface="Times New Roman"/>
                <a:cs typeface="Times New Roman"/>
              </a:rPr>
              <a:t>н</a:t>
            </a:r>
            <a:r>
              <a:rPr sz="1800" spc="40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но  </a:t>
            </a:r>
            <a:r>
              <a:rPr sz="1800" spc="-15" dirty="0">
                <a:latin typeface="Times New Roman"/>
                <a:cs typeface="Times New Roman"/>
              </a:rPr>
              <a:t>коефіцієнтом		</a:t>
            </a:r>
            <a:r>
              <a:rPr sz="1800" spc="-10" dirty="0">
                <a:latin typeface="Times New Roman"/>
                <a:cs typeface="Times New Roman"/>
              </a:rPr>
              <a:t>теплопередачі,	</a:t>
            </a:r>
            <a:r>
              <a:rPr sz="1800" dirty="0">
                <a:latin typeface="Times New Roman"/>
                <a:cs typeface="Times New Roman"/>
              </a:rPr>
              <a:t>що	</a:t>
            </a:r>
            <a:r>
              <a:rPr sz="1800" spc="-15" dirty="0">
                <a:latin typeface="Times New Roman"/>
                <a:cs typeface="Times New Roman"/>
              </a:rPr>
              <a:t>обумовлено		невеликою	</a:t>
            </a:r>
            <a:r>
              <a:rPr sz="1800" spc="-5" dirty="0">
                <a:latin typeface="Times New Roman"/>
                <a:cs typeface="Times New Roman"/>
              </a:rPr>
              <a:t>швидкістю	</a:t>
            </a:r>
            <a:r>
              <a:rPr sz="1800" spc="-45" dirty="0">
                <a:latin typeface="Times New Roman"/>
                <a:cs typeface="Times New Roman"/>
              </a:rPr>
              <a:t>руху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dirty="0">
                <a:latin typeface="Times New Roman"/>
                <a:cs typeface="Times New Roman"/>
              </a:rPr>
              <a:t>теплоносія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оболонці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 малим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значенням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коефіцієнтів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тепловіддачі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продуктів.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855" y="3607932"/>
            <a:ext cx="8197553" cy="241758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87278" y="5774382"/>
            <a:ext cx="6769100" cy="103695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R="129539" algn="ctr">
              <a:lnSpc>
                <a:spcPct val="100000"/>
              </a:lnSpc>
              <a:spcBef>
                <a:spcPts val="840"/>
              </a:spcBef>
              <a:tabLst>
                <a:tab pos="1771014" algn="l"/>
                <a:tab pos="4514215" algn="l"/>
                <a:tab pos="6214110" algn="l"/>
              </a:tabLst>
            </a:pPr>
            <a:r>
              <a:rPr sz="1800" i="1" dirty="0">
                <a:latin typeface="Times New Roman"/>
                <a:cs typeface="Times New Roman"/>
              </a:rPr>
              <a:t>а	б	в	г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1800" spc="-5" dirty="0">
                <a:latin typeface="Times New Roman"/>
                <a:cs typeface="Times New Roman"/>
              </a:rPr>
              <a:t>Рис.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2.2.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Поверхневі теплообмінники: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а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–оболонковий;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б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кожухотрубний; </a:t>
            </a:r>
            <a:r>
              <a:rPr sz="1800" i="1" dirty="0">
                <a:latin typeface="Times New Roman"/>
                <a:cs typeface="Times New Roman"/>
              </a:rPr>
              <a:t>в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0" dirty="0">
                <a:latin typeface="Times New Roman"/>
                <a:cs typeface="Times New Roman"/>
              </a:rPr>
              <a:t>змійовиковий;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г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" dirty="0">
                <a:latin typeface="Times New Roman"/>
                <a:cs typeface="Times New Roman"/>
              </a:rPr>
              <a:t> ребристий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9" y="692150"/>
            <a:ext cx="4322761" cy="252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"/>
            <a:ext cx="3849757" cy="363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9" y="3657600"/>
            <a:ext cx="3383929" cy="258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6200"/>
            <a:ext cx="4038599" cy="281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30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23" y="586830"/>
            <a:ext cx="337933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3515420" cy="313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7" y="3538821"/>
            <a:ext cx="3499178" cy="306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90598"/>
            <a:ext cx="3200400" cy="332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11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979488"/>
            <a:ext cx="6205537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918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1836</Words>
  <Application>Microsoft Office PowerPoint</Application>
  <PresentationFormat>Экран (4:3)</PresentationFormat>
  <Paragraphs>110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Теплова ізоляція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</dc:creator>
  <cp:lastModifiedBy>Користувач</cp:lastModifiedBy>
  <cp:revision>2</cp:revision>
  <dcterms:created xsi:type="dcterms:W3CDTF">2021-10-15T12:18:33Z</dcterms:created>
  <dcterms:modified xsi:type="dcterms:W3CDTF">2021-10-27T18:42:53Z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2021-10-15T00:00:00Z</vt:filetime>
  </property>
</Properties>
</file>